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7" r:id="rId2"/>
    <p:sldId id="258" r:id="rId3"/>
    <p:sldId id="315" r:id="rId4"/>
    <p:sldId id="317" r:id="rId5"/>
    <p:sldId id="405" r:id="rId6"/>
    <p:sldId id="406" r:id="rId7"/>
    <p:sldId id="384" r:id="rId8"/>
    <p:sldId id="379" r:id="rId9"/>
    <p:sldId id="385" r:id="rId10"/>
    <p:sldId id="326" r:id="rId11"/>
    <p:sldId id="327" r:id="rId12"/>
    <p:sldId id="403" r:id="rId13"/>
    <p:sldId id="408" r:id="rId14"/>
    <p:sldId id="389" r:id="rId15"/>
    <p:sldId id="400" r:id="rId16"/>
    <p:sldId id="388" r:id="rId17"/>
    <p:sldId id="328" r:id="rId18"/>
    <p:sldId id="380" r:id="rId19"/>
    <p:sldId id="401" r:id="rId20"/>
    <p:sldId id="398" r:id="rId21"/>
    <p:sldId id="390" r:id="rId22"/>
    <p:sldId id="399" r:id="rId23"/>
    <p:sldId id="402" r:id="rId24"/>
    <p:sldId id="394" r:id="rId25"/>
    <p:sldId id="393" r:id="rId26"/>
    <p:sldId id="269" r:id="rId27"/>
    <p:sldId id="373" r:id="rId28"/>
    <p:sldId id="270" r:id="rId29"/>
    <p:sldId id="271" r:id="rId30"/>
    <p:sldId id="391" r:id="rId31"/>
    <p:sldId id="392" r:id="rId32"/>
    <p:sldId id="407" r:id="rId33"/>
  </p:sldIdLst>
  <p:sldSz cx="9144000" cy="6858000" type="screen4x3"/>
  <p:notesSz cx="7010400" cy="92964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18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C1F25"/>
    <a:srgbClr val="FFFFCC"/>
    <a:srgbClr val="77BD2A"/>
    <a:srgbClr val="FBB92F"/>
    <a:srgbClr val="62777F"/>
    <a:srgbClr val="6FA943"/>
    <a:srgbClr val="B9D257"/>
    <a:srgbClr val="F68920"/>
    <a:srgbClr val="855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29" autoAdjust="0"/>
    <p:restoredTop sz="86374" autoAdjust="0"/>
  </p:normalViewPr>
  <p:slideViewPr>
    <p:cSldViewPr>
      <p:cViewPr varScale="1">
        <p:scale>
          <a:sx n="90" d="100"/>
          <a:sy n="90" d="100"/>
        </p:scale>
        <p:origin x="931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28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39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7" cy="464981"/>
          </a:xfrm>
          <a:prstGeom prst="rect">
            <a:avLst/>
          </a:prstGeom>
        </p:spPr>
        <p:txBody>
          <a:bodyPr vert="horz" lIns="92114" tIns="46057" rIns="92114" bIns="4605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2" y="0"/>
            <a:ext cx="3037627" cy="464981"/>
          </a:xfrm>
          <a:prstGeom prst="rect">
            <a:avLst/>
          </a:prstGeom>
        </p:spPr>
        <p:txBody>
          <a:bodyPr vert="horz" lIns="92114" tIns="46057" rIns="92114" bIns="46057" rtlCol="0"/>
          <a:lstStyle>
            <a:lvl1pPr algn="r">
              <a:defRPr sz="1300"/>
            </a:lvl1pPr>
          </a:lstStyle>
          <a:p>
            <a:fld id="{F87AAE7F-D37E-4830-9F5E-F36A5F180179}" type="datetimeFigureOut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2"/>
            <a:ext cx="3037627" cy="464981"/>
          </a:xfrm>
          <a:prstGeom prst="rect">
            <a:avLst/>
          </a:prstGeom>
        </p:spPr>
        <p:txBody>
          <a:bodyPr vert="horz" lIns="92114" tIns="46057" rIns="92114" bIns="4605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2" y="8829822"/>
            <a:ext cx="3037627" cy="464981"/>
          </a:xfrm>
          <a:prstGeom prst="rect">
            <a:avLst/>
          </a:prstGeom>
        </p:spPr>
        <p:txBody>
          <a:bodyPr vert="horz" lIns="92114" tIns="46057" rIns="92114" bIns="46057" rtlCol="0" anchor="b"/>
          <a:lstStyle>
            <a:lvl1pPr algn="r">
              <a:defRPr sz="1300"/>
            </a:lvl1pPr>
          </a:lstStyle>
          <a:p>
            <a:fld id="{8FE02180-CD27-4473-AA37-00085480B5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r">
              <a:defRPr sz="1300"/>
            </a:lvl1pPr>
          </a:lstStyle>
          <a:p>
            <a:fld id="{9EDDEDB6-CD57-44C2-AB19-AC7D3BB8FF8E}" type="datetimeFigureOut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7" rIns="93173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3" tIns="46587" rIns="93173" bIns="465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r">
              <a:defRPr sz="13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63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690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95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95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513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63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6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159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12" Type="http://schemas.openxmlformats.org/officeDocument/2006/relationships/image" Target="../media/image9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5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408176"/>
            <a:ext cx="8229600" cy="47625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405128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96440"/>
            <a:ext cx="7924800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8200" y="35052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</p:spTree>
    <p:extLst>
      <p:ext uri="{BB962C8B-B14F-4D97-AF65-F5344CB8AC3E}">
        <p14:creationId xmlns:p14="http://schemas.microsoft.com/office/powerpoint/2010/main" val="2678094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408176"/>
            <a:ext cx="4041648" cy="476235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637E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D2C783-583D-47C4-9F33-9EB4B47B6128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8" y="1037170"/>
            <a:ext cx="306387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 userDrawn="1"/>
        </p:nvSpPr>
        <p:spPr>
          <a:xfrm>
            <a:off x="2988734" y="931337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464610" y="1257832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8"/>
          <p:cNvSpPr txBox="1">
            <a:spLocks/>
          </p:cNvSpPr>
          <p:nvPr userDrawn="1"/>
        </p:nvSpPr>
        <p:spPr>
          <a:xfrm>
            <a:off x="787401" y="2032000"/>
            <a:ext cx="2759075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View</a:t>
            </a:r>
            <a:r>
              <a:rPr lang="en-US" sz="1400" dirty="0" smtClean="0">
                <a:solidFill>
                  <a:srgbClr val="000000"/>
                </a:solidFill>
              </a:rPr>
              <a:t> tab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Slide Master </a:t>
            </a:r>
            <a:r>
              <a:rPr lang="en-US" sz="1400" dirty="0" smtClean="0">
                <a:solidFill>
                  <a:srgbClr val="000000"/>
                </a:solidFill>
              </a:rPr>
              <a:t>button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584204" y="2065875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84204" y="2434171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610" y="2827870"/>
            <a:ext cx="1676399" cy="126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8"/>
          <p:cNvSpPr txBox="1">
            <a:spLocks/>
          </p:cNvSpPr>
          <p:nvPr userDrawn="1"/>
        </p:nvSpPr>
        <p:spPr>
          <a:xfrm>
            <a:off x="2426230" y="2836596"/>
            <a:ext cx="1951038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In the left-hand pane scroll up to the first and largest of the slides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2223033" y="2866234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79932" y="125581"/>
            <a:ext cx="4097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 is intended for content considered </a:t>
            </a:r>
            <a:r>
              <a:rPr lang="en-US" sz="1600" b="1" dirty="0" smtClean="0">
                <a:solidFill>
                  <a:srgbClr val="000000"/>
                </a:solidFill>
              </a:rPr>
              <a:t>ISO-NE PUBLIC</a:t>
            </a:r>
            <a:r>
              <a:rPr lang="en-US" sz="1600" dirty="0" smtClean="0">
                <a:solidFill>
                  <a:srgbClr val="000000"/>
                </a:solidFill>
              </a:rPr>
              <a:t>. If at any point you need to change the label within the footer: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1" name="Text Placeholder 8"/>
          <p:cNvSpPr txBox="1">
            <a:spLocks/>
          </p:cNvSpPr>
          <p:nvPr userDrawn="1"/>
        </p:nvSpPr>
        <p:spPr>
          <a:xfrm>
            <a:off x="2421467" y="4233335"/>
            <a:ext cx="1955801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Edit the footer to reflect the appropriate label</a:t>
            </a:r>
            <a:r>
              <a:rPr lang="en-US" sz="1400" baseline="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Font typeface="Arial" pitchFamily="34" charset="0"/>
              <a:buNone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2218270" y="426297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968" y="5071535"/>
            <a:ext cx="5715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Placeholder 8"/>
          <p:cNvSpPr txBox="1">
            <a:spLocks/>
          </p:cNvSpPr>
          <p:nvPr userDrawn="1"/>
        </p:nvSpPr>
        <p:spPr>
          <a:xfrm>
            <a:off x="2422525" y="5071535"/>
            <a:ext cx="2030943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On the </a:t>
            </a:r>
            <a:r>
              <a:rPr lang="en-US" sz="1400" i="1" dirty="0" smtClean="0">
                <a:solidFill>
                  <a:srgbClr val="000000"/>
                </a:solidFill>
              </a:rPr>
              <a:t>Slide Maste</a:t>
            </a:r>
            <a:r>
              <a:rPr lang="en-US" sz="1400" dirty="0" smtClean="0">
                <a:solidFill>
                  <a:srgbClr val="000000"/>
                </a:solidFill>
              </a:rPr>
              <a:t>r ribbon, click</a:t>
            </a:r>
            <a:r>
              <a:rPr lang="en-US" sz="1400" baseline="0" dirty="0" smtClean="0">
                <a:solidFill>
                  <a:srgbClr val="000000"/>
                </a:solidFill>
              </a:rPr>
              <a:t>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Close Master View</a:t>
            </a:r>
            <a:r>
              <a:rPr lang="en-US" sz="1400" baseline="0" dirty="0" smtClean="0">
                <a:solidFill>
                  <a:srgbClr val="000000"/>
                </a:solidFill>
              </a:rPr>
              <a:t> button</a:t>
            </a:r>
          </a:p>
          <a:p>
            <a:pPr marL="0" indent="0">
              <a:buFont typeface="Arial" pitchFamily="34" charset="0"/>
              <a:buNone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2219328" y="510117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10068" y="125581"/>
            <a:ext cx="4419600" cy="61990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4758268" y="125580"/>
            <a:ext cx="4267200" cy="61990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86268" y="5862935"/>
            <a:ext cx="436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0000"/>
                </a:solidFill>
              </a:rPr>
              <a:t>Note: If using transitional slides,</a:t>
            </a:r>
            <a:r>
              <a:rPr lang="en-US" sz="1200" i="1" baseline="0" dirty="0" smtClean="0">
                <a:solidFill>
                  <a:srgbClr val="000000"/>
                </a:solidFill>
              </a:rPr>
              <a:t> you must also locate these within the Slide Master and edit the footer label accordingly</a:t>
            </a:r>
            <a:endParaRPr lang="en-US" sz="1200" i="1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5029200" y="135466"/>
            <a:ext cx="3886200" cy="248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</a:t>
            </a:r>
            <a:r>
              <a:rPr lang="en-US" sz="1600" baseline="0" dirty="0" smtClean="0">
                <a:solidFill>
                  <a:srgbClr val="000000"/>
                </a:solidFill>
              </a:rPr>
              <a:t> contains a variety of slide options to support your presentation needs.  </a:t>
            </a:r>
          </a:p>
          <a:p>
            <a:endParaRPr lang="en-US" sz="1400" baseline="0" dirty="0" smtClean="0">
              <a:solidFill>
                <a:srgbClr val="000000"/>
              </a:solidFill>
            </a:endParaRPr>
          </a:p>
          <a:p>
            <a:r>
              <a:rPr lang="en-US" sz="1400" baseline="0" dirty="0" smtClean="0">
                <a:solidFill>
                  <a:srgbClr val="000000"/>
                </a:solidFill>
              </a:rPr>
              <a:t>To change a slide layout: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baseline="0" dirty="0" smtClean="0">
                <a:solidFill>
                  <a:srgbClr val="000000"/>
                </a:solidFill>
              </a:rPr>
              <a:t>Select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slide</a:t>
            </a:r>
            <a:r>
              <a:rPr lang="en-US" sz="1400" baseline="0" dirty="0" smtClean="0">
                <a:solidFill>
                  <a:srgbClr val="000000"/>
                </a:solidFill>
              </a:rPr>
              <a:t> you wish to change.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baseline="0" dirty="0" smtClean="0">
                <a:solidFill>
                  <a:srgbClr val="000000"/>
                </a:solidFill>
              </a:rPr>
              <a:t>In the PowerPoint ribbon, click to view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Home</a:t>
            </a:r>
            <a:r>
              <a:rPr lang="en-US" sz="1400" baseline="0" dirty="0" smtClean="0">
                <a:solidFill>
                  <a:srgbClr val="000000"/>
                </a:solidFill>
              </a:rPr>
              <a:t> tab.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Layout</a:t>
            </a:r>
            <a:r>
              <a:rPr lang="en-US" sz="1400" dirty="0" smtClean="0">
                <a:solidFill>
                  <a:srgbClr val="000000"/>
                </a:solidFill>
              </a:rPr>
              <a:t> button.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From</a:t>
            </a:r>
            <a:r>
              <a:rPr lang="en-US" sz="1400" baseline="0" dirty="0" smtClean="0">
                <a:solidFill>
                  <a:srgbClr val="000000"/>
                </a:solidFill>
              </a:rPr>
              <a:t> the window of layout options that appears, choose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desired layout</a:t>
            </a:r>
            <a:r>
              <a:rPr lang="en-US" sz="1400" baseline="0" dirty="0" smtClean="0">
                <a:solidFill>
                  <a:srgbClr val="000000"/>
                </a:solidFill>
              </a:rPr>
              <a:t>.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41" y="2891357"/>
            <a:ext cx="3632192" cy="174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44"/>
          <p:cNvSpPr/>
          <p:nvPr userDrawn="1"/>
        </p:nvSpPr>
        <p:spPr>
          <a:xfrm>
            <a:off x="5249342" y="14060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249341" y="1866896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8" name="Oval 47"/>
          <p:cNvSpPr/>
          <p:nvPr userDrawn="1"/>
        </p:nvSpPr>
        <p:spPr>
          <a:xfrm>
            <a:off x="5249342" y="21336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5249341" y="1110197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0" name="Oval 49"/>
          <p:cNvSpPr/>
          <p:nvPr userDrawn="1"/>
        </p:nvSpPr>
        <p:spPr>
          <a:xfrm>
            <a:off x="5477942" y="27432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6400800" y="29419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2" name="Oval 51"/>
          <p:cNvSpPr/>
          <p:nvPr userDrawn="1"/>
        </p:nvSpPr>
        <p:spPr>
          <a:xfrm>
            <a:off x="7772400" y="394970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5029200" y="4812695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Note:</a:t>
            </a:r>
            <a:r>
              <a:rPr lang="en-US" sz="1600" baseline="0" dirty="0" smtClean="0">
                <a:solidFill>
                  <a:srgbClr val="000000"/>
                </a:solidFill>
              </a:rPr>
              <a:t> these same layout options are available to you when inserting a new slide.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66" y="4179125"/>
            <a:ext cx="17367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42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mplat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637E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D2C783-583D-47C4-9F33-9EB4B47B6128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10068" y="125581"/>
            <a:ext cx="4419600" cy="61990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152400" y="135466"/>
            <a:ext cx="2628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This template contains approved ISO-NE colors,</a:t>
            </a:r>
            <a:r>
              <a:rPr lang="en-US" sz="1400" baseline="0" dirty="0" smtClean="0">
                <a:solidFill>
                  <a:srgbClr val="000000"/>
                </a:solidFill>
              </a:rPr>
              <a:t> which can be accessed from any color palette (e.g., font color, shape fill):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30200"/>
            <a:ext cx="1562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09699927"/>
              </p:ext>
            </p:extLst>
          </p:nvPr>
        </p:nvGraphicFramePr>
        <p:xfrm>
          <a:off x="228600" y="1092200"/>
          <a:ext cx="4165068" cy="52120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812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RGB Value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23.149.210</a:t>
                      </a:r>
                    </a:p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Blue: Use as primary color for headers and accents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251.185.47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Yellow: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246.137.32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Orange: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236.51.37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Red: Use as an accent color</a:t>
                      </a:r>
                    </a:p>
                    <a:p>
                      <a:pPr algn="l"/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133.85.161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Purple: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119.189.42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Green: Use as an accent color</a:t>
                      </a:r>
                    </a:p>
                    <a:p>
                      <a:pPr algn="l"/>
                      <a:endParaRPr lang="en-US" sz="12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109.207.246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Light Blue: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30.106.154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</a:t>
                      </a:r>
                      <a:r>
                        <a:rPr lang="en-US" sz="12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Dark Blue: </a:t>
                      </a: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Use as an accent color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98.119.127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Gray: Use as a secondary font color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0.0.0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Black: Use as a primary font color</a:t>
                      </a:r>
                    </a:p>
                    <a:p>
                      <a:pPr algn="l"/>
                      <a:endParaRPr lang="en-US" sz="12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255.255.255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White: Use as needed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 userDrawn="1"/>
        </p:nvSpPr>
        <p:spPr>
          <a:xfrm>
            <a:off x="4758268" y="125581"/>
            <a:ext cx="4267200" cy="40654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851402" y="152400"/>
            <a:ext cx="4097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 contains approved font</a:t>
            </a:r>
            <a:r>
              <a:rPr lang="en-US" sz="1600" baseline="0" dirty="0" smtClean="0">
                <a:solidFill>
                  <a:srgbClr val="000000"/>
                </a:solidFill>
              </a:rPr>
              <a:t> size and style which will be automatically applied.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969937" y="685800"/>
            <a:ext cx="4038070" cy="2438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>
              <a:spcBef>
                <a:spcPts val="600"/>
              </a:spcBef>
            </a:pPr>
            <a:r>
              <a:rPr lang="en-US" sz="2800" b="1" baseline="0" dirty="0" smtClean="0">
                <a:solidFill>
                  <a:srgbClr val="000000"/>
                </a:solidFill>
              </a:rPr>
              <a:t>Slide Title – Calibri 28</a:t>
            </a:r>
          </a:p>
          <a:p>
            <a:pPr algn="r">
              <a:spcBef>
                <a:spcPts val="600"/>
              </a:spcBef>
            </a:pPr>
            <a:r>
              <a:rPr lang="en-US" sz="2400" baseline="0" dirty="0" smtClean="0">
                <a:solidFill>
                  <a:srgbClr val="000000"/>
                </a:solidFill>
              </a:rPr>
              <a:t>Content Title/Bullet 1 – Calibri 24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sz="2000" baseline="0" dirty="0" smtClean="0">
                <a:solidFill>
                  <a:srgbClr val="000000"/>
                </a:solidFill>
              </a:rPr>
              <a:t>Content Text/Bullet 2 – Calibri 20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baseline="0" dirty="0" smtClean="0">
                <a:solidFill>
                  <a:srgbClr val="000000"/>
                </a:solidFill>
              </a:rPr>
              <a:t>Chart Content/Bullet 3 – Calibri18</a:t>
            </a:r>
          </a:p>
          <a:p>
            <a:pPr algn="r">
              <a:spcBef>
                <a:spcPts val="600"/>
              </a:spcBef>
            </a:pPr>
            <a:r>
              <a:rPr lang="en-US" sz="1600" baseline="0" dirty="0" smtClean="0">
                <a:solidFill>
                  <a:srgbClr val="000000"/>
                </a:solidFill>
              </a:rPr>
              <a:t>Bullet 4 &amp; Bullet 5 – Calibri 16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sz="1600" b="0" baseline="0" dirty="0" smtClean="0">
                <a:solidFill>
                  <a:srgbClr val="000000"/>
                </a:solidFill>
              </a:rPr>
              <a:t>Slide Number – Calibri 14</a:t>
            </a:r>
          </a:p>
          <a:p>
            <a:pPr algn="r">
              <a:spcBef>
                <a:spcPts val="600"/>
              </a:spcBef>
            </a:pPr>
            <a:endParaRPr lang="en-US" sz="1600" b="0" baseline="0" dirty="0" smtClean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876800" y="3200400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600" b="0" baseline="0" dirty="0" smtClean="0">
                <a:solidFill>
                  <a:srgbClr val="000000"/>
                </a:solidFill>
              </a:rPr>
              <a:t>Font within the presentation will appear black by default, but may be changed to ISO gray if desired.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4757058" y="4267200"/>
            <a:ext cx="4267200" cy="2057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800600" y="4293275"/>
            <a:ext cx="411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TIP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: If you experience issues with page numbering: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to view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400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tab.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Header &amp; Footer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In the dialog box that opens, uncheck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Slide number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checkbox. 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Apply to All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Return to the Header and Footer dialog</a:t>
            </a:r>
            <a:r>
              <a:rPr lang="en-US" sz="14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box and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recheck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Slide number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checkbox.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Apply to All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  <a:endParaRPr lang="en-US" sz="1400" kern="1200" dirty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28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question_text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4100" y="3057175"/>
            <a:ext cx="3718253" cy="743651"/>
          </a:xfrm>
          <a:prstGeom prst="rect">
            <a:avLst/>
          </a:prstGeom>
        </p:spPr>
      </p:pic>
      <p:pic>
        <p:nvPicPr>
          <p:cNvPr id="13" name="Picture 12" descr="blue_ques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200429"/>
            <a:ext cx="2895238" cy="4457143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1066800" y="4343400"/>
            <a:ext cx="5105400" cy="381000"/>
          </a:xfrm>
        </p:spPr>
        <p:txBody>
          <a:bodyPr wrap="none" lIns="0" tIns="0" rIns="0" bIns="0">
            <a:normAutofit/>
          </a:bodyPr>
          <a:lstStyle>
            <a:lvl1pPr algn="l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1066800" y="4800600"/>
            <a:ext cx="5105400" cy="381000"/>
          </a:xfrm>
        </p:spPr>
        <p:txBody>
          <a:bodyPr wrap="none" lIns="0" tIns="0" rIns="0" bIns="0">
            <a:normAutofit/>
          </a:bodyPr>
          <a:lstStyle>
            <a:lvl1pPr algn="l">
              <a:buNone/>
              <a:defRPr sz="1050" i="0" u="none" kern="0" cap="all" spc="300" baseline="0">
                <a:solidFill>
                  <a:srgbClr val="595959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(413) 540-XXXX | Apresenter@iso-ne.com</a:t>
            </a:r>
          </a:p>
        </p:txBody>
      </p:sp>
    </p:spTree>
    <p:extLst>
      <p:ext uri="{BB962C8B-B14F-4D97-AF65-F5344CB8AC3E}">
        <p14:creationId xmlns:p14="http://schemas.microsoft.com/office/powerpoint/2010/main" val="1008289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so transitio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2098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transitional slide: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5814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595959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pic>
        <p:nvPicPr>
          <p:cNvPr id="6" name="Picture 5" descr="ISO-PPT-Yellow-Foot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5525"/>
            <a:ext cx="91440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43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6CFEFA-2F07-47E2-80BD-A2EED159764F}" type="datetimeFigureOut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199F5-AFC8-4D9A-89D0-759CBC10B8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6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61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75855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290650"/>
            <a:ext cx="9143992" cy="5673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00856" y="6329046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23" r:id="rId2"/>
    <p:sldLayoutId id="2147483675" r:id="rId3"/>
    <p:sldLayoutId id="2147483650" r:id="rId4"/>
    <p:sldLayoutId id="2147483664" r:id="rId5"/>
    <p:sldLayoutId id="2147483720" r:id="rId6"/>
    <p:sldLayoutId id="2147483684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18" r:id="rId25"/>
    <p:sldLayoutId id="2147483719" r:id="rId26"/>
    <p:sldLayoutId id="2147483721" r:id="rId27"/>
    <p:sldLayoutId id="2147483722" r:id="rId28"/>
    <p:sldLayoutId id="2147483724" r:id="rId2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-ne.com/static-assets/documents/2019/02/a03_tc_2019_02_cip_irol_present.ppt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march 27, 2019  |   </a:t>
            </a:r>
            <a:r>
              <a:rPr lang="en-US" dirty="0"/>
              <a:t>WESTBOROUGH, MA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Jonathan Lowell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dirty="0" smtClean="0"/>
              <a:t>(</a:t>
            </a:r>
            <a:r>
              <a:rPr lang="en-US" dirty="0"/>
              <a:t>413) 540-4658 | jlowell@iso-ne.com</a:t>
            </a:r>
          </a:p>
          <a:p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Interconnection </a:t>
            </a:r>
            <a:r>
              <a:rPr lang="en-US" dirty="0"/>
              <a:t>Reliability Operating </a:t>
            </a:r>
            <a:r>
              <a:rPr lang="en-US" dirty="0" smtClean="0"/>
              <a:t>Limit</a:t>
            </a:r>
            <a:r>
              <a:rPr lang="en-US" dirty="0"/>
              <a:t> Critical Infrastructure Protection</a:t>
            </a:r>
            <a:r>
              <a:rPr lang="en-US" dirty="0" smtClean="0"/>
              <a:t> Cost </a:t>
            </a:r>
            <a:r>
              <a:rPr lang="en-US" dirty="0"/>
              <a:t>Recovery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3441402" y="3628080"/>
            <a:ext cx="5559552" cy="86772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400" i="1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3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 Statement</a:t>
            </a:r>
            <a:br>
              <a:rPr lang="en-US" dirty="0" smtClean="0"/>
            </a:br>
            <a:r>
              <a:rPr lang="en-US" sz="2600" i="1" dirty="0"/>
              <a:t>How </a:t>
            </a:r>
            <a:r>
              <a:rPr lang="en-US" sz="2600" i="1" dirty="0" smtClean="0"/>
              <a:t>can an </a:t>
            </a:r>
            <a:r>
              <a:rPr lang="en-US" sz="2600" i="1" dirty="0"/>
              <a:t>“IROL-critical” </a:t>
            </a:r>
            <a:r>
              <a:rPr lang="en-US" sz="2600" i="1" dirty="0" smtClean="0"/>
              <a:t>facility obtain </a:t>
            </a:r>
            <a:r>
              <a:rPr lang="en-US" sz="2600" i="1" dirty="0"/>
              <a:t>compensation for NERC mandated incremental CIP </a:t>
            </a:r>
            <a:r>
              <a:rPr lang="en-US" sz="2600" i="1" dirty="0" smtClean="0"/>
              <a:t>compliance </a:t>
            </a:r>
            <a:r>
              <a:rPr lang="en-US" sz="2600" i="1" dirty="0"/>
              <a:t>costs?  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724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facility has no control or influence over the designation</a:t>
            </a:r>
          </a:p>
          <a:p>
            <a:pPr lvl="1"/>
            <a:r>
              <a:rPr lang="en-US" dirty="0" smtClean="0"/>
              <a:t>Nor does the </a:t>
            </a:r>
            <a:r>
              <a:rPr lang="en-US" dirty="0"/>
              <a:t>facility </a:t>
            </a:r>
            <a:r>
              <a:rPr lang="en-US" dirty="0" smtClean="0"/>
              <a:t>have control over factors that change over time, such as transmission topology, that may result in designation (or un-designation) as "IROL-critical"</a:t>
            </a:r>
          </a:p>
          <a:p>
            <a:r>
              <a:rPr lang="en-US" dirty="0" smtClean="0"/>
              <a:t>Compliance is not optional</a:t>
            </a:r>
            <a:endParaRPr lang="en-US" strike="sngStrike" dirty="0" smtClean="0">
              <a:solidFill>
                <a:srgbClr val="FF0000"/>
              </a:solidFill>
            </a:endParaRPr>
          </a:p>
          <a:p>
            <a:r>
              <a:rPr lang="en-US" dirty="0"/>
              <a:t>Most </a:t>
            </a:r>
            <a:r>
              <a:rPr lang="en-US" dirty="0" smtClean="0"/>
              <a:t>competing BES </a:t>
            </a:r>
            <a:r>
              <a:rPr lang="en-US" dirty="0"/>
              <a:t>facilities must only meet “Low Impact” requirements</a:t>
            </a:r>
          </a:p>
          <a:p>
            <a:r>
              <a:rPr lang="en-US" dirty="0" smtClean="0"/>
              <a:t>Prior FERC orders have confirmed that market participants should have a viable path to cost recovery for mandated costs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For example, see FERC Order 672</a:t>
            </a:r>
            <a:r>
              <a:rPr lang="en-US" dirty="0"/>
              <a:t>, paragraph 259:  </a:t>
            </a:r>
            <a:endParaRPr lang="en-US" dirty="0" smtClean="0"/>
          </a:p>
          <a:p>
            <a:pPr marL="857250" lvl="2" indent="0">
              <a:spcAft>
                <a:spcPts val="600"/>
              </a:spcAft>
              <a:buNone/>
            </a:pPr>
            <a:r>
              <a:rPr lang="en-US" sz="1700" i="1" dirty="0" smtClean="0">
                <a:solidFill>
                  <a:srgbClr val="0070C0"/>
                </a:solidFill>
              </a:rPr>
              <a:t>“</a:t>
            </a:r>
            <a:r>
              <a:rPr lang="en-US" sz="1700" i="1" dirty="0">
                <a:solidFill>
                  <a:srgbClr val="0070C0"/>
                </a:solidFill>
              </a:rPr>
              <a:t>Pursuant to </a:t>
            </a:r>
            <a:r>
              <a:rPr lang="en-US" sz="1700" i="1" dirty="0" smtClean="0">
                <a:solidFill>
                  <a:srgbClr val="0070C0"/>
                </a:solidFill>
              </a:rPr>
              <a:t>section 1241 </a:t>
            </a:r>
            <a:r>
              <a:rPr lang="en-US" sz="1700" i="1" dirty="0">
                <a:solidFill>
                  <a:srgbClr val="0070C0"/>
                </a:solidFill>
              </a:rPr>
              <a:t>of </a:t>
            </a:r>
            <a:r>
              <a:rPr lang="en-US" sz="1700" i="1" dirty="0" err="1" smtClean="0">
                <a:solidFill>
                  <a:srgbClr val="0070C0"/>
                </a:solidFill>
              </a:rPr>
              <a:t>EPAct</a:t>
            </a:r>
            <a:r>
              <a:rPr lang="en-US" sz="1700" i="1" dirty="0" smtClean="0">
                <a:solidFill>
                  <a:srgbClr val="0070C0"/>
                </a:solidFill>
              </a:rPr>
              <a:t>, </a:t>
            </a:r>
            <a:r>
              <a:rPr lang="en-US" sz="1700" i="1" dirty="0">
                <a:solidFill>
                  <a:srgbClr val="0070C0"/>
                </a:solidFill>
              </a:rPr>
              <a:t>the Commission will allow recovery of all costs prudently incurred </a:t>
            </a:r>
            <a:r>
              <a:rPr lang="en-US" sz="1700" i="1" dirty="0" smtClean="0">
                <a:solidFill>
                  <a:srgbClr val="0070C0"/>
                </a:solidFill>
              </a:rPr>
              <a:t>to comply </a:t>
            </a:r>
            <a:r>
              <a:rPr lang="en-US" sz="1700" i="1" dirty="0">
                <a:solidFill>
                  <a:srgbClr val="0070C0"/>
                </a:solidFill>
              </a:rPr>
              <a:t>with the Reliability Standards.”</a:t>
            </a:r>
            <a:endParaRPr lang="en-US" i="1" dirty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No such path currently exists for New England "IROL-critical" generators</a:t>
            </a:r>
          </a:p>
          <a:p>
            <a:r>
              <a:rPr lang="en-US" dirty="0" smtClean="0"/>
              <a:t>Without compensation, long run incentives for timely, effective compliance are weakened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2074" y="6365882"/>
            <a:ext cx="313326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3366" y="152400"/>
            <a:ext cx="1342034" cy="4308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Abbreviated From</a:t>
            </a:r>
          </a:p>
          <a:p>
            <a:r>
              <a:rPr lang="en-US" sz="1100" dirty="0" smtClean="0"/>
              <a:t>2/28/19 TC Meeting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9380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ISO Proposal – Cost of Service Approach</a:t>
            </a:r>
            <a:br>
              <a:rPr lang="en-US" dirty="0" smtClean="0"/>
            </a:br>
            <a:r>
              <a:rPr lang="en-US" sz="2800" i="1" dirty="0" smtClean="0"/>
              <a:t>ISO serves as “billing agent” for a facility’s incremental CIP costs filed with and approved by FERC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As described at the February TC meeting…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"IROL-critical" facilities submit a cost-of-service (</a:t>
            </a:r>
            <a:r>
              <a:rPr lang="en-US" dirty="0" err="1" smtClean="0"/>
              <a:t>CoS</a:t>
            </a:r>
            <a:r>
              <a:rPr lang="en-US" dirty="0" smtClean="0"/>
              <a:t>) to FERC for </a:t>
            </a:r>
            <a:r>
              <a:rPr lang="en-US" u="sng" dirty="0" smtClean="0"/>
              <a:t>incremental</a:t>
            </a:r>
            <a:r>
              <a:rPr lang="en-US" dirty="0" smtClean="0"/>
              <a:t> CIP costs</a:t>
            </a:r>
          </a:p>
          <a:p>
            <a:pPr lvl="1"/>
            <a:r>
              <a:rPr lang="en-US" dirty="0" smtClean="0"/>
              <a:t>Two types of incremental costs – recurring and non-recurring</a:t>
            </a:r>
          </a:p>
          <a:p>
            <a:pPr lvl="1"/>
            <a:r>
              <a:rPr lang="en-US" dirty="0" smtClean="0"/>
              <a:t>Incremental costs approved by FERC will be:</a:t>
            </a:r>
          </a:p>
          <a:p>
            <a:pPr lvl="2"/>
            <a:r>
              <a:rPr lang="en-US" dirty="0" smtClean="0"/>
              <a:t>Paid to the facility over a defined period</a:t>
            </a:r>
          </a:p>
          <a:p>
            <a:pPr lvl="3"/>
            <a:r>
              <a:rPr lang="en-US" dirty="0"/>
              <a:t>Non-recurring </a:t>
            </a:r>
            <a:r>
              <a:rPr lang="en-US" dirty="0" smtClean="0"/>
              <a:t>costs paid over 2 years in equal monthly amounts</a:t>
            </a:r>
          </a:p>
          <a:p>
            <a:pPr lvl="3"/>
            <a:r>
              <a:rPr lang="en-US" dirty="0" smtClean="0"/>
              <a:t>Annualized recurring costs paid in equal monthly amounts that terminate after 3 years unless re-approved by FERC or no longer designated as "IROL-critical"</a:t>
            </a:r>
          </a:p>
          <a:p>
            <a:pPr lvl="2"/>
            <a:r>
              <a:rPr lang="en-US" dirty="0" smtClean="0"/>
              <a:t>Charged to transmission customers on a </a:t>
            </a:r>
            <a:r>
              <a:rPr lang="en-US" dirty="0"/>
              <a:t>monthly pro-rata </a:t>
            </a:r>
            <a:r>
              <a:rPr lang="en-US" dirty="0" smtClean="0"/>
              <a:t>basis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2074" y="6365882"/>
            <a:ext cx="313326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3366" y="152400"/>
            <a:ext cx="1342034" cy="4308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Abbreviated From</a:t>
            </a:r>
          </a:p>
          <a:p>
            <a:r>
              <a:rPr lang="en-US" sz="1100" dirty="0" smtClean="0"/>
              <a:t>2/28/19 TC Meeting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890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IROL-CIP </a:t>
            </a:r>
            <a:r>
              <a:rPr lang="en-US" dirty="0"/>
              <a:t>c</a:t>
            </a:r>
            <a:r>
              <a:rPr lang="en-US" dirty="0" smtClean="0"/>
              <a:t>ompliance costs be recovered through the markets?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94282"/>
          </a:xfrm>
        </p:spPr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general, </a:t>
            </a:r>
            <a:r>
              <a:rPr lang="en-US" dirty="0" smtClean="0"/>
              <a:t>when all resources must meet the same requirements, the answer is “yes”</a:t>
            </a:r>
          </a:p>
          <a:p>
            <a:r>
              <a:rPr lang="en-US" dirty="0" smtClean="0"/>
              <a:t>When only a few competitors are faced with more stringent requirements, the answer is “no”</a:t>
            </a:r>
          </a:p>
          <a:p>
            <a:r>
              <a:rPr lang="en-US" dirty="0" smtClean="0"/>
              <a:t>To clarify, “cost recovery” in this context is interpreted to mean a resource with additional CIP compliance costs imposed by NERC standards is financially no worse off than an identical non-critical facility</a:t>
            </a:r>
          </a:p>
          <a:p>
            <a:pPr lvl="1"/>
            <a:r>
              <a:rPr lang="en-US" dirty="0" smtClean="0"/>
              <a:t>Infra-marginal resources may (or may not) earn sufficient revenues to cover total costs, including IROL-CIP costs, but the “IROL-critical” resource will be financially disadvantaged by the cost of CIP compliance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48600" y="637401"/>
            <a:ext cx="1017458" cy="276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New 3/27/19</a:t>
            </a:r>
          </a:p>
        </p:txBody>
      </p:sp>
    </p:spTree>
    <p:extLst>
      <p:ext uri="{BB962C8B-B14F-4D97-AF65-F5344CB8AC3E}">
        <p14:creationId xmlns:p14="http://schemas.microsoft.com/office/powerpoint/2010/main" val="2274499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IROL-CIP </a:t>
            </a:r>
            <a:r>
              <a:rPr lang="en-US" dirty="0"/>
              <a:t>c</a:t>
            </a:r>
            <a:r>
              <a:rPr lang="en-US" dirty="0" smtClean="0"/>
              <a:t>ompliance costs be recovered through the markets?</a:t>
            </a:r>
            <a:br>
              <a:rPr lang="en-US" dirty="0" smtClean="0"/>
            </a:br>
            <a:r>
              <a:rPr lang="en-US" sz="2800" i="1" dirty="0" smtClean="0"/>
              <a:t>Illustrative scenarios</a:t>
            </a:r>
            <a:endParaRPr lang="en-US" sz="28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82718"/>
            <a:ext cx="8229600" cy="507048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Consider two identical </a:t>
            </a:r>
            <a:r>
              <a:rPr lang="en-US" u="sng" dirty="0" smtClean="0"/>
              <a:t>existing</a:t>
            </a:r>
            <a:r>
              <a:rPr lang="en-US" dirty="0" smtClean="0"/>
              <a:t> resources, one “IROL-critical” and one not, with identical costs other than CIP compliance</a:t>
            </a:r>
          </a:p>
          <a:p>
            <a:r>
              <a:rPr lang="en-US" dirty="0" smtClean="0"/>
              <a:t>In the energy market, CIP costs do not vary with production and would therefore not be reflected in a competitive energy offer</a:t>
            </a:r>
          </a:p>
          <a:p>
            <a:pPr lvl="1"/>
            <a:r>
              <a:rPr lang="en-US" dirty="0" smtClean="0"/>
              <a:t>Both resources receive the same energy revenues</a:t>
            </a:r>
          </a:p>
          <a:p>
            <a:pPr lvl="1"/>
            <a:r>
              <a:rPr lang="en-US" dirty="0" smtClean="0"/>
              <a:t>The “IROL-critical” resource earns no extra margin to offset compliance costs </a:t>
            </a:r>
          </a:p>
          <a:p>
            <a:r>
              <a:rPr lang="en-US" dirty="0" smtClean="0"/>
              <a:t>In the Forward Capacity Market (FCM), both resources receive the same capacity revenues</a:t>
            </a:r>
          </a:p>
          <a:p>
            <a:pPr lvl="1"/>
            <a:r>
              <a:rPr lang="en-US" dirty="0" smtClean="0"/>
              <a:t>The “IROL-critical” resource sees less earnings at the end of the day, due solely to designation by the ISO as “IROL-critical”</a:t>
            </a:r>
          </a:p>
          <a:p>
            <a:r>
              <a:rPr lang="en-US" dirty="0" smtClean="0"/>
              <a:t>Suppose two identical </a:t>
            </a:r>
            <a:r>
              <a:rPr lang="en-US" u="sng" dirty="0" smtClean="0"/>
              <a:t>new</a:t>
            </a:r>
            <a:r>
              <a:rPr lang="en-US" dirty="0" smtClean="0"/>
              <a:t> resources offer competitively into FCM, both are marginal when CIP compliance costs are excluded, but one will be designated in the future as “IROL-critical”:</a:t>
            </a:r>
          </a:p>
          <a:p>
            <a:pPr lvl="1"/>
            <a:r>
              <a:rPr lang="en-US" dirty="0" smtClean="0"/>
              <a:t>A new resource will not know at the time of the Forward Capacity Auction (FCA) if it will be designated at some future time as "IROL-critical" (typical lead-time is 6-18 months prior to in-service date)</a:t>
            </a:r>
          </a:p>
          <a:p>
            <a:pPr lvl="1"/>
            <a:r>
              <a:rPr lang="en-US" dirty="0" smtClean="0"/>
              <a:t>If both are infra-marginal in the FCA, they will receive the same capacity revenues</a:t>
            </a:r>
          </a:p>
          <a:p>
            <a:pPr lvl="1"/>
            <a:r>
              <a:rPr lang="en-US" dirty="0" smtClean="0"/>
              <a:t>The "IROL-critical" resource has no opportunity to increase capacity revenues to offset CIP compliance costs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48600" y="561201"/>
            <a:ext cx="1017458" cy="276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New 3/27/19</a:t>
            </a:r>
          </a:p>
        </p:txBody>
      </p:sp>
    </p:spTree>
    <p:extLst>
      <p:ext uri="{BB962C8B-B14F-4D97-AF65-F5344CB8AC3E}">
        <p14:creationId xmlns:p14="http://schemas.microsoft.com/office/powerpoint/2010/main" val="1334830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Elements of any IROL-CIP Cost Compensation Proposal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38050"/>
          </a:xfrm>
        </p:spPr>
        <p:txBody>
          <a:bodyPr/>
          <a:lstStyle/>
          <a:p>
            <a:r>
              <a:rPr lang="en-US" dirty="0" smtClean="0"/>
              <a:t>The ISO proposal has two principal parts, each of which can be considered independently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Determination of the just and reasonable incremental costs to be compensated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Specification of the way in which those costs will be allocated and charged out</a:t>
            </a:r>
          </a:p>
          <a:p>
            <a:pPr lvl="1"/>
            <a:endParaRPr lang="en-US" dirty="0"/>
          </a:p>
          <a:p>
            <a:r>
              <a:rPr lang="en-US" dirty="0" smtClean="0"/>
              <a:t>Both aspects are discussed in the following slides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48600" y="152400"/>
            <a:ext cx="1017458" cy="276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New 3/27/19</a:t>
            </a:r>
          </a:p>
        </p:txBody>
      </p:sp>
    </p:spTree>
    <p:extLst>
      <p:ext uri="{BB962C8B-B14F-4D97-AF65-F5344CB8AC3E}">
        <p14:creationId xmlns:p14="http://schemas.microsoft.com/office/powerpoint/2010/main" val="1095442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Determination of just and reasonable IROL-</a:t>
            </a:r>
            <a:r>
              <a:rPr lang="en-US" dirty="0" err="1" smtClean="0"/>
              <a:t>cip</a:t>
            </a:r>
            <a:r>
              <a:rPr lang="en-US" dirty="0" smtClean="0"/>
              <a:t> compliance costs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63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 1 - Determining the Costs to be Compensated</a:t>
            </a:r>
            <a:br>
              <a:rPr lang="en-US" dirty="0" smtClean="0"/>
            </a:br>
            <a:r>
              <a:rPr lang="en-US" sz="2600" i="1" dirty="0"/>
              <a:t>Feedback from </a:t>
            </a:r>
            <a:r>
              <a:rPr lang="en-US" sz="2600" i="1" dirty="0" smtClean="0"/>
              <a:t>Stakeholders – Preparing, filing, reviewing and contesting a </a:t>
            </a:r>
            <a:r>
              <a:rPr lang="en-US" sz="2600" i="1" dirty="0" err="1" smtClean="0"/>
              <a:t>CoS</a:t>
            </a:r>
            <a:r>
              <a:rPr lang="en-US" sz="2600" i="1" dirty="0" smtClean="0"/>
              <a:t> mig</a:t>
            </a:r>
            <a:r>
              <a:rPr lang="en-US" sz="2600" i="1" dirty="0"/>
              <a:t>ht be a significant effort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2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Concern that filings might be complex and time consuming to prepare</a:t>
            </a:r>
          </a:p>
          <a:p>
            <a:pPr lvl="1"/>
            <a:r>
              <a:rPr lang="en-US" dirty="0" smtClean="0"/>
              <a:t>Numerous filings in the first months?</a:t>
            </a:r>
          </a:p>
          <a:p>
            <a:r>
              <a:rPr lang="en-US" dirty="0" smtClean="0"/>
              <a:t>Similarly, concern that meaningful review and challenges might also be </a:t>
            </a:r>
            <a:r>
              <a:rPr lang="en-US" dirty="0"/>
              <a:t>complex and time consuming </a:t>
            </a:r>
            <a:endParaRPr lang="en-US" dirty="0" smtClean="0"/>
          </a:p>
          <a:p>
            <a:r>
              <a:rPr lang="en-US" dirty="0" smtClean="0"/>
              <a:t>Would the ISO consider alternatives to the </a:t>
            </a:r>
            <a:r>
              <a:rPr lang="en-US" dirty="0" err="1" smtClean="0"/>
              <a:t>CoS</a:t>
            </a:r>
            <a:r>
              <a:rPr lang="en-US" dirty="0" smtClean="0"/>
              <a:t> proposal?</a:t>
            </a:r>
          </a:p>
          <a:p>
            <a:r>
              <a:rPr lang="en-US" dirty="0" smtClean="0"/>
              <a:t>The ISO’s short answer – yes, if:</a:t>
            </a:r>
          </a:p>
          <a:p>
            <a:pPr lvl="1"/>
            <a:r>
              <a:rPr lang="en-US" dirty="0" smtClean="0"/>
              <a:t>The proposal provides a cost estimation methodology that can be supported and defended as just and reasonable</a:t>
            </a:r>
          </a:p>
          <a:p>
            <a:pPr lvl="1"/>
            <a:r>
              <a:rPr lang="en-US" dirty="0" smtClean="0"/>
              <a:t>The cost estimation methodology is broadly supported within NEPOOL </a:t>
            </a:r>
          </a:p>
          <a:p>
            <a:pPr lvl="1"/>
            <a:endParaRPr lang="en-US" dirty="0"/>
          </a:p>
          <a:p>
            <a:r>
              <a:rPr lang="en-US" i="1" dirty="0" smtClean="0"/>
              <a:t>However, some words of caution </a:t>
            </a:r>
            <a:r>
              <a:rPr lang="en-US" dirty="0" smtClean="0"/>
              <a:t>– as discussed in February, the ISO tried unsuccessfully to develop a methodology that could meet these criteria</a:t>
            </a:r>
          </a:p>
          <a:p>
            <a:pPr lvl="1"/>
            <a:r>
              <a:rPr lang="en-US" dirty="0" smtClean="0"/>
              <a:t>Very willing to hear and evaluate creative suggestions</a:t>
            </a:r>
          </a:p>
          <a:p>
            <a:pPr lvl="1"/>
            <a:r>
              <a:rPr lang="en-US" dirty="0" smtClean="0"/>
              <a:t>Lacking broad support for an alternative, ISO currently plans to proceed with the </a:t>
            </a:r>
            <a:r>
              <a:rPr lang="en-US" dirty="0" err="1" smtClean="0"/>
              <a:t>CoS</a:t>
            </a:r>
            <a:r>
              <a:rPr lang="en-US" dirty="0" smtClean="0"/>
              <a:t> proposal</a:t>
            </a:r>
          </a:p>
          <a:p>
            <a:pPr lvl="1"/>
            <a:r>
              <a:rPr lang="en-US" dirty="0" smtClean="0"/>
              <a:t>Plans could change!</a:t>
            </a:r>
          </a:p>
          <a:p>
            <a:pPr lvl="2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FERC Technical Conference on March 28, 2019 on “Security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Investments for Energy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Infrastructure”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2"/>
            <a:r>
              <a:rPr lang="en-US" dirty="0" smtClean="0"/>
              <a:t>Discussion of compensation and incentives are on the agenda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48600" y="1018401"/>
            <a:ext cx="1017458" cy="276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New 3/27/19</a:t>
            </a:r>
          </a:p>
        </p:txBody>
      </p:sp>
    </p:spTree>
    <p:extLst>
      <p:ext uri="{BB962C8B-B14F-4D97-AF65-F5344CB8AC3E}">
        <p14:creationId xmlns:p14="http://schemas.microsoft.com/office/powerpoint/2010/main" val="174993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3705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Part 1 - Why propose a </a:t>
            </a:r>
            <a:r>
              <a:rPr lang="en-US" dirty="0" err="1" smtClean="0"/>
              <a:t>CoS</a:t>
            </a:r>
            <a:r>
              <a:rPr lang="en-US" dirty="0" smtClean="0"/>
              <a:t> Methodology?</a:t>
            </a:r>
            <a:br>
              <a:rPr lang="en-US" dirty="0" smtClean="0"/>
            </a:br>
            <a:r>
              <a:rPr lang="en-US" sz="2500" i="1" dirty="0" smtClean="0"/>
              <a:t>Why not a “proxy” rate or formula rate?</a:t>
            </a:r>
            <a:endParaRPr lang="en-US" sz="25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In 20</a:t>
            </a:r>
            <a:r>
              <a:rPr lang="en-US" sz="2500" dirty="0" smtClean="0"/>
              <a:t>17, ISO evaluated the possibility of creating a formula rate (i.e., a “proxy” rate.</a:t>
            </a:r>
          </a:p>
          <a:p>
            <a:pPr lvl="1">
              <a:spcAft>
                <a:spcPts val="600"/>
              </a:spcAft>
            </a:pPr>
            <a:r>
              <a:rPr lang="en-US" sz="2100" dirty="0" smtClean="0"/>
              <a:t>Re</a:t>
            </a:r>
            <a:r>
              <a:rPr lang="en-US" dirty="0" smtClean="0"/>
              <a:t>quested expenditure data on a voluntary, confidential basis, from the 21 facilities designated at that time as “IROL-critical”</a:t>
            </a:r>
          </a:p>
          <a:p>
            <a:pPr lvl="1"/>
            <a:r>
              <a:rPr lang="en-US" dirty="0" smtClean="0"/>
              <a:t>Six participants responded, representing 7 stations (14 generators, ~3250 MW)</a:t>
            </a:r>
          </a:p>
          <a:p>
            <a:pPr lvl="2"/>
            <a:r>
              <a:rPr lang="en-US" dirty="0"/>
              <a:t>Reported costs included one-time capital investments and annually recurring O&amp;M expenses</a:t>
            </a:r>
          </a:p>
          <a:p>
            <a:pPr lvl="2"/>
            <a:r>
              <a:rPr lang="en-US" dirty="0"/>
              <a:t>No obvious correlation to generator size, type, or vintage</a:t>
            </a:r>
          </a:p>
          <a:p>
            <a:pPr lvl="2"/>
            <a:r>
              <a:rPr lang="en-US" dirty="0"/>
              <a:t>Costs/MW tended to be lower for multiple designated units located at a single site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Possible reasons why costs are difficult to </a:t>
            </a:r>
            <a:r>
              <a:rPr lang="en-US" dirty="0" smtClean="0"/>
              <a:t>predict:</a:t>
            </a:r>
            <a:endParaRPr lang="en-US" dirty="0"/>
          </a:p>
          <a:p>
            <a:pPr lvl="2"/>
            <a:r>
              <a:rPr lang="en-US" dirty="0" smtClean="0"/>
              <a:t>Cost may be </a:t>
            </a:r>
            <a:r>
              <a:rPr lang="en-US" dirty="0"/>
              <a:t>very </a:t>
            </a:r>
            <a:r>
              <a:rPr lang="en-US" dirty="0" smtClean="0"/>
              <a:t>site-specific due to factors not readily apparent</a:t>
            </a:r>
            <a:endParaRPr lang="en-US" dirty="0"/>
          </a:p>
          <a:p>
            <a:pPr lvl="2"/>
            <a:r>
              <a:rPr lang="en-US" dirty="0"/>
              <a:t>Generators may be interpreting the NERC standards differently</a:t>
            </a:r>
          </a:p>
          <a:p>
            <a:r>
              <a:rPr lang="en-US" dirty="0"/>
              <a:t>Generators are designated as "IROL-critical" because of their unique characteristics and location on the grid in relation to interconnections with other control areas</a:t>
            </a:r>
          </a:p>
          <a:p>
            <a:pPr lvl="1"/>
            <a:r>
              <a:rPr lang="en-US" dirty="0"/>
              <a:t>There is no meaningful concept of a generic “replacement” for a specific "IROL-critical" generator</a:t>
            </a:r>
          </a:p>
          <a:p>
            <a:pPr lvl="1"/>
            <a:r>
              <a:rPr lang="en-US" dirty="0"/>
              <a:t>Survey data shows that costs cannot be reliably predicted</a:t>
            </a:r>
          </a:p>
          <a:p>
            <a:pPr lvl="1"/>
            <a:r>
              <a:rPr lang="en-US" dirty="0"/>
              <a:t>Development of a proxy rate for IROL-CIP costs is not feasible</a:t>
            </a:r>
          </a:p>
          <a:p>
            <a:r>
              <a:rPr lang="en-US" dirty="0" smtClean="0"/>
              <a:t>Summary</a:t>
            </a:r>
            <a:r>
              <a:rPr lang="en-US" dirty="0"/>
              <a:t>:  </a:t>
            </a:r>
            <a:r>
              <a:rPr lang="en-US" i="1" u="sng" dirty="0"/>
              <a:t>ISO </a:t>
            </a:r>
            <a:r>
              <a:rPr lang="en-US" i="1" u="sng" dirty="0" smtClean="0"/>
              <a:t>could not identify a </a:t>
            </a:r>
            <a:r>
              <a:rPr lang="en-US" i="1" u="sng" dirty="0"/>
              <a:t>supportable </a:t>
            </a:r>
            <a:r>
              <a:rPr lang="en-US" i="1" u="sng" dirty="0" smtClean="0"/>
              <a:t>methodology </a:t>
            </a:r>
            <a:r>
              <a:rPr lang="en-US" dirty="0" smtClean="0"/>
              <a:t>to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Determine clear and precise CIP requirements</a:t>
            </a:r>
          </a:p>
          <a:p>
            <a:pPr lvl="1"/>
            <a:r>
              <a:rPr lang="en-US" dirty="0"/>
              <a:t>Define an appropriate "IROL-critical" “proxy” generator</a:t>
            </a:r>
          </a:p>
          <a:p>
            <a:pPr lvl="1"/>
            <a:r>
              <a:rPr lang="en-US" dirty="0"/>
              <a:t>Estimate reasonable costs for unclear requirements for an undefined “proxy” generator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73366" y="864513"/>
            <a:ext cx="1346844" cy="4308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Condensed From</a:t>
            </a:r>
          </a:p>
          <a:p>
            <a:r>
              <a:rPr lang="en-US" sz="1100" dirty="0" smtClean="0"/>
              <a:t>2/28/19 TC Meeting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6618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Part 1 - </a:t>
            </a:r>
            <a:r>
              <a:rPr lang="en-US" sz="3600" dirty="0" err="1" smtClean="0"/>
              <a:t>CoS</a:t>
            </a:r>
            <a:r>
              <a:rPr lang="en-US" sz="3600" dirty="0" smtClean="0"/>
              <a:t> Methodology and Implications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876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ISO would rely on FERC’s determination of acceptable costs for compensation</a:t>
            </a:r>
          </a:p>
          <a:p>
            <a:pPr lvl="1"/>
            <a:r>
              <a:rPr lang="en-US" dirty="0" smtClean="0"/>
              <a:t>Facilities that wish to recover the cost of making the </a:t>
            </a:r>
            <a:r>
              <a:rPr lang="en-US" dirty="0" err="1" smtClean="0"/>
              <a:t>CoS</a:t>
            </a:r>
            <a:r>
              <a:rPr lang="en-US" dirty="0" smtClean="0"/>
              <a:t> filing should include that cost for FERC’s consideration</a:t>
            </a:r>
          </a:p>
          <a:p>
            <a:r>
              <a:rPr lang="en-US" dirty="0" smtClean="0"/>
              <a:t>Some generators have incurred costs in the past when previously designated as “IROL-critical”, but are no longer "IROL-critical"</a:t>
            </a:r>
          </a:p>
          <a:p>
            <a:pPr lvl="1"/>
            <a:r>
              <a:rPr lang="en-US" dirty="0" smtClean="0"/>
              <a:t>These costs will be eligible for compensation, </a:t>
            </a:r>
            <a:r>
              <a:rPr lang="en-US" i="1" u="sng" dirty="0" smtClean="0"/>
              <a:t>if approved by FERC</a:t>
            </a:r>
          </a:p>
          <a:p>
            <a:pPr lvl="1"/>
            <a:r>
              <a:rPr lang="en-US" dirty="0" smtClean="0"/>
              <a:t>Costs that are recovered through </a:t>
            </a:r>
            <a:r>
              <a:rPr lang="en-US" sz="2100" dirty="0"/>
              <a:t>other means (e.g. a 3rd party contract, </a:t>
            </a:r>
            <a:r>
              <a:rPr lang="en-US" sz="2100" dirty="0" smtClean="0"/>
              <a:t>New England regional transmission rates) </a:t>
            </a:r>
            <a:r>
              <a:rPr lang="en-US" sz="2100" dirty="0"/>
              <a:t>will not be eligible</a:t>
            </a:r>
          </a:p>
          <a:p>
            <a:r>
              <a:rPr lang="en-US" dirty="0" smtClean="0"/>
              <a:t>Generator/facility </a:t>
            </a:r>
            <a:r>
              <a:rPr lang="en-US" dirty="0" err="1" smtClean="0"/>
              <a:t>CoS</a:t>
            </a:r>
            <a:r>
              <a:rPr lang="en-US" dirty="0" smtClean="0"/>
              <a:t> filings bear the burden of supporting all expenditures</a:t>
            </a:r>
            <a:r>
              <a:rPr lang="en-US" dirty="0"/>
              <a:t> for which compensation is requested</a:t>
            </a:r>
            <a:endParaRPr lang="en-US" dirty="0" smtClean="0"/>
          </a:p>
          <a:p>
            <a:r>
              <a:rPr lang="en-US" dirty="0" smtClean="0"/>
              <a:t>Costs must be broken out by the specific generator or facility to which they apply</a:t>
            </a:r>
          </a:p>
          <a:p>
            <a:pPr lvl="1"/>
            <a:r>
              <a:rPr lang="en-US" dirty="0" smtClean="0"/>
              <a:t>In the case of multiple IROL-designated generators at a station, common costs (if any) must be apportioned and allocated to a specific generator to enable the ISO to make appropriate payments based on ownership share</a:t>
            </a:r>
          </a:p>
          <a:p>
            <a:pPr lvl="1"/>
            <a:r>
              <a:rPr lang="en-US" dirty="0" smtClean="0"/>
              <a:t>Costs not associated with a specific IROL-designated unit cannot be compensated through the new OATT schedule</a:t>
            </a:r>
          </a:p>
          <a:p>
            <a:endParaRPr lang="en-US" i="1" u="sng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2074" y="6365882"/>
            <a:ext cx="313326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3366" y="712113"/>
            <a:ext cx="1342034" cy="4308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Minor Mods From</a:t>
            </a:r>
          </a:p>
          <a:p>
            <a:r>
              <a:rPr lang="en-US" sz="1100" dirty="0" smtClean="0"/>
              <a:t>2/28/19 TC Meeting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5180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Cost allocation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04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243838"/>
              </p:ext>
            </p:extLst>
          </p:nvPr>
        </p:nvGraphicFramePr>
        <p:xfrm>
          <a:off x="457200" y="533400"/>
          <a:ext cx="8077200" cy="1227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81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Interconnection Reliability Operating Limit (IROL) Critical</a:t>
                      </a:r>
                      <a:r>
                        <a:rPr lang="en-US" sz="2400" baseline="0" dirty="0" smtClean="0"/>
                        <a:t> Infrastructure Protection (</a:t>
                      </a:r>
                      <a:r>
                        <a:rPr lang="en-US" sz="2400" dirty="0" smtClean="0"/>
                        <a:t>CIP) Cost Recovery</a:t>
                      </a:r>
                      <a:endParaRPr lang="en-US" sz="240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05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Proposed Effective Date:    January 1, 2020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 Placeholder 4"/>
          <p:cNvSpPr txBox="1">
            <a:spLocks/>
          </p:cNvSpPr>
          <p:nvPr/>
        </p:nvSpPr>
        <p:spPr>
          <a:xfrm>
            <a:off x="457200" y="1828800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Generators designated by the ISO as “critical” to the determination of Interconnection Reliability Operating Limits (IROL) must meet </a:t>
            </a:r>
            <a:r>
              <a:rPr lang="en-US" dirty="0">
                <a:solidFill>
                  <a:srgbClr val="000000"/>
                </a:solidFill>
              </a:rPr>
              <a:t>higher North American Electric Reliability Corporation (NERC) Critical Infrastructure Protection (CIP) standards than </a:t>
            </a:r>
            <a:r>
              <a:rPr lang="en-US" dirty="0" smtClean="0">
                <a:solidFill>
                  <a:srgbClr val="000000"/>
                </a:solidFill>
              </a:rPr>
              <a:t>“non-critical” generators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These costs cannot be competitively offered into the energy and capacity markets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ISO is proposing a new tariff mechanism that would allow “IROL-critical” generators and similarly-situated transmission facilities to seek cost recovery for expenditures approved by FERC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Today’s discussion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Quick, high-level review of background and problem definition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Discussion of questions and open issues from February meeting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Illustration of compensation and cost allocation timing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Discussion of potential alternatives to the ISO’s “cost-of-service” proposed design</a:t>
            </a:r>
          </a:p>
          <a:p>
            <a:r>
              <a:rPr lang="en-US" sz="2500" dirty="0">
                <a:solidFill>
                  <a:srgbClr val="000000"/>
                </a:solidFill>
              </a:rPr>
              <a:t>Note that a FERC technical </a:t>
            </a:r>
            <a:r>
              <a:rPr lang="en-US" sz="2500" dirty="0" smtClean="0">
                <a:solidFill>
                  <a:srgbClr val="000000"/>
                </a:solidFill>
              </a:rPr>
              <a:t>conference </a:t>
            </a:r>
            <a:r>
              <a:rPr lang="en-US" sz="2500" dirty="0">
                <a:solidFill>
                  <a:srgbClr val="000000"/>
                </a:solidFill>
              </a:rPr>
              <a:t>on March 28, 2019 may be </a:t>
            </a:r>
            <a:r>
              <a:rPr lang="en-US" sz="2500" dirty="0" smtClean="0">
                <a:solidFill>
                  <a:srgbClr val="000000"/>
                </a:solidFill>
              </a:rPr>
              <a:t>addressing </a:t>
            </a:r>
            <a:r>
              <a:rPr lang="en-US" sz="2500" dirty="0">
                <a:solidFill>
                  <a:srgbClr val="000000"/>
                </a:solidFill>
              </a:rPr>
              <a:t>related topics, and could cause ISO to pause the stakeholder process to reassess the proposal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355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 2 - IROL-CIP </a:t>
            </a:r>
            <a:r>
              <a:rPr lang="en-US" dirty="0"/>
              <a:t>Cost </a:t>
            </a:r>
            <a:r>
              <a:rPr lang="en-US" dirty="0" smtClean="0"/>
              <a:t>Allocation</a:t>
            </a:r>
            <a:br>
              <a:rPr lang="en-US" dirty="0" smtClean="0"/>
            </a:br>
            <a:r>
              <a:rPr lang="en-US" sz="2800" i="1" dirty="0" smtClean="0"/>
              <a:t>Background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Accurate IROLs allow the ISO to maximize reliable utilization of the transmission system</a:t>
            </a:r>
          </a:p>
          <a:p>
            <a:r>
              <a:rPr lang="en-US" dirty="0" smtClean="0"/>
              <a:t>The users of the transmission system, i.e. transmission customers, are the beneficiaries of a reliable transmission grid</a:t>
            </a:r>
          </a:p>
          <a:p>
            <a:r>
              <a:rPr lang="en-US" dirty="0" smtClean="0"/>
              <a:t>The region has historically recovered transmission costs recovered through regional transmission rates, including RNS and TOUT </a:t>
            </a:r>
          </a:p>
          <a:p>
            <a:r>
              <a:rPr lang="en-US" dirty="0" smtClean="0"/>
              <a:t>IROL-CIP costs are appropriately allocated to RNS and TOUT reserved capacity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48600" y="304800"/>
            <a:ext cx="1017458" cy="276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New 3/27/19</a:t>
            </a:r>
          </a:p>
        </p:txBody>
      </p:sp>
    </p:spTree>
    <p:extLst>
      <p:ext uri="{BB962C8B-B14F-4D97-AF65-F5344CB8AC3E}">
        <p14:creationId xmlns:p14="http://schemas.microsoft.com/office/powerpoint/2010/main" val="223963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2 - IROL-CIP </a:t>
            </a:r>
            <a:r>
              <a:rPr lang="en-US" dirty="0" smtClean="0"/>
              <a:t>Cost Allocation</a:t>
            </a:r>
            <a:br>
              <a:rPr lang="en-US" dirty="0" smtClean="0"/>
            </a:br>
            <a:r>
              <a:rPr lang="en-US" sz="2500" i="1" dirty="0"/>
              <a:t>General Principles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Two standard cost allocation methodologies were considered</a:t>
            </a:r>
          </a:p>
          <a:p>
            <a:pPr lvl="1"/>
            <a:r>
              <a:rPr lang="en-US" dirty="0" smtClean="0"/>
              <a:t>Cost causation</a:t>
            </a:r>
          </a:p>
          <a:p>
            <a:pPr lvl="1"/>
            <a:r>
              <a:rPr lang="en-US" dirty="0" smtClean="0"/>
              <a:t>Beneficiary pays</a:t>
            </a:r>
          </a:p>
          <a:p>
            <a:r>
              <a:rPr lang="en-US" dirty="0" smtClean="0"/>
              <a:t>“Cost Causation” - not particularly relevant in this situation</a:t>
            </a:r>
          </a:p>
          <a:p>
            <a:pPr lvl="1"/>
            <a:r>
              <a:rPr lang="en-US" dirty="0" smtClean="0"/>
              <a:t>Although costs are incurred by "IROL-critical" facilities, the costs are not </a:t>
            </a:r>
            <a:r>
              <a:rPr lang="en-US" i="1" u="sng" dirty="0" smtClean="0"/>
              <a:t>caused</a:t>
            </a:r>
            <a:r>
              <a:rPr lang="en-US" dirty="0" smtClean="0"/>
              <a:t> by the facilities</a:t>
            </a:r>
          </a:p>
          <a:p>
            <a:pPr lvl="1"/>
            <a:r>
              <a:rPr lang="en-US" dirty="0" smtClean="0"/>
              <a:t>The cause is the need to comply with NERC standards, to ensure a stable, reliable transmission system</a:t>
            </a:r>
          </a:p>
          <a:p>
            <a:pPr lvl="1"/>
            <a:r>
              <a:rPr lang="en-US" dirty="0" smtClean="0"/>
              <a:t>Neither the ISO nor NEPOOL participants could change behaviors to reduce or eliminate the cost</a:t>
            </a:r>
          </a:p>
          <a:p>
            <a:r>
              <a:rPr lang="en-US" dirty="0" smtClean="0"/>
              <a:t>“Beneficiaries Pay</a:t>
            </a:r>
            <a:r>
              <a:rPr lang="en-US" dirty="0"/>
              <a:t>” – most compelling principle in this situation</a:t>
            </a:r>
            <a:endParaRPr lang="en-US" dirty="0" smtClean="0"/>
          </a:p>
          <a:p>
            <a:pPr lvl="1"/>
            <a:r>
              <a:rPr lang="en-US" dirty="0" smtClean="0"/>
              <a:t>All users of the transmission system benefit from maximizing the reliable utilization of the grid resulting from accurate IROLs</a:t>
            </a:r>
          </a:p>
          <a:p>
            <a:pPr lvl="1"/>
            <a:r>
              <a:rPr lang="en-US" dirty="0" smtClean="0"/>
              <a:t>Transmission system costs are currently recovered through regional tra</a:t>
            </a:r>
            <a:r>
              <a:rPr lang="en-US" sz="2100" dirty="0"/>
              <a:t>nsmission rates (RNS and TOUT)</a:t>
            </a:r>
          </a:p>
          <a:p>
            <a:pPr lvl="1"/>
            <a:r>
              <a:rPr lang="en-US" sz="2100" dirty="0"/>
              <a:t>Allocation of costs to generators creates an incentive to reduce compliance – this would not be a good reliability outcome</a:t>
            </a:r>
          </a:p>
          <a:p>
            <a:pPr lvl="1"/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848600" y="304800"/>
            <a:ext cx="1017458" cy="276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New 3/27/19</a:t>
            </a:r>
          </a:p>
        </p:txBody>
      </p:sp>
    </p:spTree>
    <p:extLst>
      <p:ext uri="{BB962C8B-B14F-4D97-AF65-F5344CB8AC3E}">
        <p14:creationId xmlns:p14="http://schemas.microsoft.com/office/powerpoint/2010/main" val="357461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 2 - </a:t>
            </a:r>
            <a:r>
              <a:rPr lang="en-US" dirty="0" smtClean="0"/>
              <a:t>OP-24 Cost </a:t>
            </a:r>
            <a:r>
              <a:rPr lang="en-US" dirty="0"/>
              <a:t>Allocation </a:t>
            </a:r>
            <a:r>
              <a:rPr lang="en-US" dirty="0" err="1" smtClean="0"/>
              <a:t>Followup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i="1" dirty="0"/>
              <a:t>How does </a:t>
            </a:r>
            <a:r>
              <a:rPr lang="en-US" sz="2800" i="1" dirty="0" smtClean="0"/>
              <a:t>the OP-24 cost allocation </a:t>
            </a:r>
            <a:r>
              <a:rPr lang="en-US" sz="2800" i="1" dirty="0"/>
              <a:t>model relate to IROL-CIP costs</a:t>
            </a:r>
            <a:r>
              <a:rPr lang="en-US" sz="2800" i="1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9641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question was asked at the February TC meeting – why not allocate IROL-CIP costs to RTLO, as is being done with the ISO’s cost to construct generator relay software models?</a:t>
            </a:r>
          </a:p>
          <a:p>
            <a:r>
              <a:rPr lang="en-US" dirty="0" smtClean="0"/>
              <a:t>What </a:t>
            </a:r>
            <a:r>
              <a:rPr lang="en-US" dirty="0"/>
              <a:t>is “the OP-24 cost allocation </a:t>
            </a:r>
            <a:r>
              <a:rPr lang="en-US" dirty="0" smtClean="0"/>
              <a:t>model”?</a:t>
            </a:r>
          </a:p>
          <a:p>
            <a:pPr lvl="1"/>
            <a:r>
              <a:rPr lang="en-US" dirty="0" smtClean="0"/>
              <a:t>ISO requires accurate relay models for transmission system reliability analysis</a:t>
            </a:r>
          </a:p>
          <a:p>
            <a:pPr lvl="1"/>
            <a:r>
              <a:rPr lang="en-US" dirty="0" smtClean="0"/>
              <a:t>ISO plans to engage a co</a:t>
            </a:r>
            <a:r>
              <a:rPr lang="en-US" sz="2100" dirty="0"/>
              <a:t>nsultant to build t</a:t>
            </a:r>
            <a:r>
              <a:rPr lang="en-US" dirty="0" smtClean="0"/>
              <a:t>he necessary models using data supplied by generators</a:t>
            </a:r>
          </a:p>
          <a:p>
            <a:pPr lvl="1"/>
            <a:r>
              <a:rPr lang="en-US" dirty="0" smtClean="0"/>
              <a:t>Cost of </a:t>
            </a:r>
            <a:r>
              <a:rPr lang="en-US" u="sng" dirty="0" smtClean="0"/>
              <a:t>ISO’s consultant</a:t>
            </a:r>
            <a:r>
              <a:rPr lang="en-US" dirty="0" smtClean="0"/>
              <a:t> will be charged out via the ISO Self-funding Tariff (Schedule 3 – Reliability Administration Service)</a:t>
            </a:r>
          </a:p>
          <a:p>
            <a:pPr lvl="1"/>
            <a:r>
              <a:rPr lang="en-US" dirty="0" smtClean="0"/>
              <a:t>ISO’s </a:t>
            </a:r>
            <a:r>
              <a:rPr lang="en-US" dirty="0"/>
              <a:t>costs </a:t>
            </a:r>
            <a:r>
              <a:rPr lang="en-US" u="sng" dirty="0"/>
              <a:t>do not include </a:t>
            </a:r>
            <a:r>
              <a:rPr lang="en-US" u="sng" dirty="0" smtClean="0"/>
              <a:t>participants’ costs</a:t>
            </a:r>
            <a:r>
              <a:rPr lang="en-US" dirty="0" smtClean="0"/>
              <a:t> for data </a:t>
            </a:r>
            <a:r>
              <a:rPr lang="en-US" dirty="0"/>
              <a:t>submission costs or </a:t>
            </a:r>
            <a:r>
              <a:rPr lang="en-US" dirty="0" smtClean="0"/>
              <a:t>equipment (e.g. relays)</a:t>
            </a:r>
            <a:endParaRPr lang="en-US" dirty="0"/>
          </a:p>
          <a:p>
            <a:pPr lvl="1"/>
            <a:r>
              <a:rPr lang="en-US" dirty="0" smtClean="0"/>
              <a:t>Schedule 3 includes the ISO’s administrative costs (energy dispatch, billing, studies, planning activities, market design and administration), and is allocated to RTLO</a:t>
            </a:r>
          </a:p>
          <a:p>
            <a:r>
              <a:rPr lang="en-US" dirty="0" smtClean="0"/>
              <a:t>IROL-CIP costs are </a:t>
            </a:r>
            <a:r>
              <a:rPr lang="en-US" u="sng" dirty="0" smtClean="0"/>
              <a:t>participants’ costs</a:t>
            </a:r>
            <a:r>
              <a:rPr lang="en-US" dirty="0" smtClean="0"/>
              <a:t>, not ISO costs</a:t>
            </a:r>
          </a:p>
          <a:p>
            <a:pPr lvl="1"/>
            <a:r>
              <a:rPr lang="en-US" dirty="0" smtClean="0"/>
              <a:t>Not related to ISO’s administrative costs that flow through Schedule 3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48600" y="914400"/>
            <a:ext cx="1017458" cy="276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New 3/27/19</a:t>
            </a:r>
          </a:p>
        </p:txBody>
      </p:sp>
    </p:spTree>
    <p:extLst>
      <p:ext uri="{BB962C8B-B14F-4D97-AF65-F5344CB8AC3E}">
        <p14:creationId xmlns:p14="http://schemas.microsoft.com/office/powerpoint/2010/main" val="222251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Settlement timing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45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Compensation and Charges Timing Overview</a:t>
            </a:r>
            <a:endParaRPr lang="en-US" sz="25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Compensation/billing process begins in the month following notification by the "IROL-critical" facility of the incremental CIP cost amounts approved by FERC</a:t>
            </a:r>
          </a:p>
          <a:p>
            <a:pPr lvl="1"/>
            <a:r>
              <a:rPr lang="en-US" dirty="0"/>
              <a:t>If an acceptable </a:t>
            </a:r>
            <a:r>
              <a:rPr lang="en-US" dirty="0" smtClean="0"/>
              <a:t>formula rate alternative methodology </a:t>
            </a:r>
            <a:r>
              <a:rPr lang="en-US" dirty="0"/>
              <a:t>is approved, </a:t>
            </a:r>
            <a:r>
              <a:rPr lang="en-US" dirty="0" smtClean="0"/>
              <a:t>the compensation/billing process could begin the month following ISO designation as "IROL-critical"</a:t>
            </a:r>
          </a:p>
          <a:p>
            <a:r>
              <a:rPr lang="en-US" dirty="0" smtClean="0"/>
              <a:t>Payments and charges </a:t>
            </a:r>
            <a:r>
              <a:rPr lang="en-US" dirty="0"/>
              <a:t>for that </a:t>
            </a:r>
            <a:r>
              <a:rPr lang="en-US" dirty="0" smtClean="0"/>
              <a:t>initial month appear on the monthly Non-Hourly  Charges statement two months later</a:t>
            </a:r>
          </a:p>
          <a:p>
            <a:pPr lvl="1"/>
            <a:r>
              <a:rPr lang="en-US" dirty="0" smtClean="0"/>
              <a:t>Billing determinants for the month are not available until late in the following month</a:t>
            </a:r>
          </a:p>
          <a:p>
            <a:pPr lvl="1"/>
            <a:r>
              <a:rPr lang="en-US" dirty="0" smtClean="0"/>
              <a:t>This means the statement is always issued with a 2-month lag</a:t>
            </a:r>
          </a:p>
          <a:p>
            <a:r>
              <a:rPr lang="en-US" dirty="0" smtClean="0"/>
              <a:t>Monthly payments for Non-Recurring costs continue for 24 months</a:t>
            </a:r>
          </a:p>
          <a:p>
            <a:pPr lvl="1"/>
            <a:r>
              <a:rPr lang="en-US" dirty="0" smtClean="0"/>
              <a:t>This is to mitigate the potential for rate-shock</a:t>
            </a:r>
          </a:p>
          <a:p>
            <a:pPr lvl="1"/>
            <a:r>
              <a:rPr lang="en-US" dirty="0" smtClean="0"/>
              <a:t>Payments for Non-Recurring costs do not terminate, even if the facility is no longer "IROL-critical"</a:t>
            </a:r>
          </a:p>
          <a:p>
            <a:r>
              <a:rPr lang="en-US" dirty="0" smtClean="0"/>
              <a:t>Monthly payments for annualized Recurring costs continue for the earlier of:</a:t>
            </a:r>
          </a:p>
          <a:p>
            <a:pPr lvl="1"/>
            <a:r>
              <a:rPr lang="en-US" dirty="0" smtClean="0"/>
              <a:t>36 months</a:t>
            </a:r>
          </a:p>
          <a:p>
            <a:pPr lvl="1"/>
            <a:r>
              <a:rPr lang="en-US" dirty="0" smtClean="0"/>
              <a:t>Removal of the facility from the list of "IROL-critical" designated facilities</a:t>
            </a:r>
          </a:p>
          <a:p>
            <a:pPr lvl="1"/>
            <a:r>
              <a:rPr lang="en-US" dirty="0" smtClean="0"/>
              <a:t>Facility retirement</a:t>
            </a:r>
          </a:p>
          <a:p>
            <a:pPr lvl="1"/>
            <a:r>
              <a:rPr lang="en-US" dirty="0" smtClean="0"/>
              <a:t>Notification of a new FERC order with a new approved cost amount</a:t>
            </a:r>
          </a:p>
          <a:p>
            <a:r>
              <a:rPr lang="en-US" dirty="0" smtClean="0"/>
              <a:t>The 36-month window balances the risk of “stale costs” (e.g. costs that are no longer appropriate) against the costs required to prepare, submit and review a </a:t>
            </a:r>
            <a:r>
              <a:rPr lang="en-US" dirty="0" err="1" smtClean="0"/>
              <a:t>CoS</a:t>
            </a:r>
            <a:r>
              <a:rPr lang="en-US" dirty="0" smtClean="0"/>
              <a:t> filing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48600" y="685800"/>
            <a:ext cx="1017458" cy="276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New 3/27/19</a:t>
            </a:r>
          </a:p>
        </p:txBody>
      </p:sp>
    </p:spTree>
    <p:extLst>
      <p:ext uri="{BB962C8B-B14F-4D97-AF65-F5344CB8AC3E}">
        <p14:creationId xmlns:p14="http://schemas.microsoft.com/office/powerpoint/2010/main" val="267710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Settlement Timeline -  Example</a:t>
            </a:r>
            <a:br>
              <a:rPr lang="en-US" dirty="0" smtClean="0"/>
            </a:br>
            <a:r>
              <a:rPr lang="en-US" sz="2500" i="1" dirty="0" smtClean="0"/>
              <a:t>Assuming facility receives FERC approval of costs in </a:t>
            </a:r>
            <a:r>
              <a:rPr lang="en-US" sz="2500" i="1" u="sng" dirty="0" smtClean="0"/>
              <a:t>April 2020</a:t>
            </a:r>
            <a:endParaRPr lang="en-US" sz="2500" i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Facility owner/Lead Market Participant notifies ISO of the order and approved amounts before the end of April 2020</a:t>
            </a:r>
          </a:p>
          <a:p>
            <a:r>
              <a:rPr lang="en-US" dirty="0" smtClean="0"/>
              <a:t>Compensation </a:t>
            </a:r>
            <a:r>
              <a:rPr lang="en-US" i="1" u="sng" dirty="0" smtClean="0"/>
              <a:t>process</a:t>
            </a:r>
            <a:r>
              <a:rPr lang="en-US" dirty="0" smtClean="0"/>
              <a:t> begins in </a:t>
            </a:r>
            <a:r>
              <a:rPr lang="en-US" u="sng" dirty="0" smtClean="0"/>
              <a:t>May 2020</a:t>
            </a:r>
            <a:r>
              <a:rPr lang="en-US" dirty="0" smtClean="0"/>
              <a:t>, the month following ISO notification</a:t>
            </a:r>
          </a:p>
          <a:p>
            <a:r>
              <a:rPr lang="en-US" dirty="0" smtClean="0"/>
              <a:t>Billing determinants for May 2020 only become available in late-June</a:t>
            </a:r>
          </a:p>
          <a:p>
            <a:r>
              <a:rPr lang="en-US" dirty="0" smtClean="0"/>
              <a:t>First payment to the "IROL-critical" facility occurs in the monthly Non-Hourly Charges statement for July 2020</a:t>
            </a:r>
          </a:p>
          <a:p>
            <a:r>
              <a:rPr lang="en-US" dirty="0" smtClean="0"/>
              <a:t>First charges </a:t>
            </a:r>
            <a:r>
              <a:rPr lang="en-US" dirty="0"/>
              <a:t>associated with that facility </a:t>
            </a:r>
            <a:r>
              <a:rPr lang="en-US" dirty="0" smtClean="0"/>
              <a:t>made to RNS &amp; TOUT customers also occur</a:t>
            </a:r>
            <a:r>
              <a:rPr lang="en-US" dirty="0"/>
              <a:t> in the monthly Non-Hourly Charges statement for June </a:t>
            </a:r>
            <a:r>
              <a:rPr lang="en-US" dirty="0" smtClean="0"/>
              <a:t>2020</a:t>
            </a:r>
          </a:p>
          <a:p>
            <a:r>
              <a:rPr lang="en-US" dirty="0" smtClean="0"/>
              <a:t>Final payment &amp; charges for approved Non-Recurring IROL-CIP costs would occur 24 months later, in June 2022</a:t>
            </a:r>
          </a:p>
          <a:p>
            <a:r>
              <a:rPr lang="en-US" dirty="0" smtClean="0"/>
              <a:t>The facility’s final associated payment &amp; charges for Recurring</a:t>
            </a:r>
            <a:r>
              <a:rPr lang="en-US" dirty="0"/>
              <a:t> IROL-CIP costs would occur </a:t>
            </a:r>
            <a:r>
              <a:rPr lang="en-US" dirty="0" smtClean="0"/>
              <a:t>36 months later in </a:t>
            </a:r>
            <a:r>
              <a:rPr lang="en-US" dirty="0"/>
              <a:t>June </a:t>
            </a:r>
            <a:r>
              <a:rPr lang="en-US" dirty="0" smtClean="0"/>
              <a:t>2023</a:t>
            </a:r>
          </a:p>
          <a:p>
            <a:pPr lvl="1"/>
            <a:r>
              <a:rPr lang="en-US" dirty="0" smtClean="0"/>
              <a:t>Unless modified by new FERC order or terminated earlier due to removal from </a:t>
            </a:r>
            <a:r>
              <a:rPr lang="en-US" dirty="0"/>
              <a:t>the </a:t>
            </a:r>
            <a:r>
              <a:rPr lang="en-US" dirty="0" smtClean="0"/>
              <a:t>"IROL-critical" </a:t>
            </a:r>
            <a:r>
              <a:rPr lang="en-US" dirty="0"/>
              <a:t>designated </a:t>
            </a:r>
            <a:r>
              <a:rPr lang="en-US" dirty="0" smtClean="0"/>
              <a:t>facilities list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48600" y="228600"/>
            <a:ext cx="1017458" cy="276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New 3/27/19</a:t>
            </a:r>
          </a:p>
        </p:txBody>
      </p:sp>
    </p:spTree>
    <p:extLst>
      <p:ext uri="{BB962C8B-B14F-4D97-AF65-F5344CB8AC3E}">
        <p14:creationId xmlns:p14="http://schemas.microsoft.com/office/powerpoint/2010/main" val="331310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Placeholder 6"/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4080546261"/>
              </p:ext>
            </p:extLst>
          </p:nvPr>
        </p:nvGraphicFramePr>
        <p:xfrm>
          <a:off x="495300" y="1828800"/>
          <a:ext cx="8229600" cy="430987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569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Stakeholder Committee and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Date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82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Scheduled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Project Milestone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82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696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Transmission Committee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February 20, 2019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hlinkClick r:id="rId3"/>
                        </a:rPr>
                        <a:t>Initial presentation of proposal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696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Transmission Committee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March 27, 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Review proposal, respond to participant’s concerns, discuss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CoS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 alternatives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696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Transmission Committee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April 17, 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Further discussion and Tariff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review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5696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Transmission Committee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May 16, 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Further discussion and Tariff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review</a:t>
                      </a:r>
                      <a:endParaRPr lang="en-US" sz="16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3519565"/>
                  </a:ext>
                </a:extLst>
              </a:tr>
              <a:tr h="615696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Transmission Committee</a:t>
                      </a:r>
                    </a:p>
                    <a:p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June 13, 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Vote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8270459"/>
                  </a:ext>
                </a:extLst>
              </a:tr>
              <a:tr h="615696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Participants Committee</a:t>
                      </a:r>
                    </a:p>
                    <a:p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June 25-27, 2019</a:t>
                      </a:r>
                      <a:endParaRPr lang="en-US" sz="16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Vote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188426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Schedule</a:t>
            </a:r>
            <a:endParaRPr lang="en-US" b="0" strike="sngStrike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z="1400" smtClean="0">
                <a:solidFill>
                  <a:srgbClr val="000000"/>
                </a:solidFill>
              </a:rPr>
              <a:pPr/>
              <a:t>26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443345" y="1037710"/>
            <a:ext cx="8229600" cy="6386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Following the FERC Technical Conference, the ISO may need to reassess next steps with the committee on this proposal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0" y="304800"/>
            <a:ext cx="1270028" cy="276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Updated 3/27/19</a:t>
            </a:r>
          </a:p>
        </p:txBody>
      </p:sp>
    </p:spTree>
    <p:extLst>
      <p:ext uri="{BB962C8B-B14F-4D97-AF65-F5344CB8AC3E}">
        <p14:creationId xmlns:p14="http://schemas.microsoft.com/office/powerpoint/2010/main" val="303970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Conclusion</a:t>
            </a:r>
            <a:br>
              <a:rPr lang="en-US" dirty="0" smtClean="0"/>
            </a:br>
            <a:r>
              <a:rPr lang="en-US" sz="2300" i="1" dirty="0"/>
              <a:t>Based on the ISO’s current proposal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077200" cy="43434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57200" y="16002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A new OATT schedule will be implemented to enable the ISO to act as a billing agent for “IROL-critical” facilities’ incremental CIP costs approved by FERC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ISO is proposing a solution where each “IROL-critical” facility seeking compensation submits a cost of service filing to FERC, and supporting the expenditures requested for cost recovery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This approach is feasible</a:t>
            </a:r>
            <a:endParaRPr lang="en-US" strike="sngStrike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ISO will consider alternatives that are widely acceptable to stakeholders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FERC technical conference o</a:t>
            </a:r>
            <a:r>
              <a:rPr lang="en-US" sz="2100" dirty="0">
                <a:solidFill>
                  <a:srgbClr val="000000"/>
                </a:solidFill>
              </a:rPr>
              <a:t>n March 28, 2019 may be informative and may impact how ISO’s proposal evolves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Monthly CIP cost payments made to facilities will be charged monthly to transmission customers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z="1400" smtClean="0">
                <a:solidFill>
                  <a:srgbClr val="000000"/>
                </a:solidFill>
              </a:rPr>
              <a:pPr/>
              <a:t>27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0" y="304800"/>
            <a:ext cx="1270028" cy="276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Updated 3/27/19</a:t>
            </a:r>
          </a:p>
        </p:txBody>
      </p:sp>
    </p:spTree>
    <p:extLst>
      <p:ext uri="{BB962C8B-B14F-4D97-AF65-F5344CB8AC3E}">
        <p14:creationId xmlns:p14="http://schemas.microsoft.com/office/powerpoint/2010/main" val="38147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7"/>
          <p:cNvSpPr>
            <a:spLocks noGrp="1"/>
          </p:cNvSpPr>
          <p:nvPr>
            <p:ph type="body" sz="quarter" idx="17"/>
          </p:nvPr>
        </p:nvSpPr>
        <p:spPr>
          <a:xfrm>
            <a:off x="1066800" y="4800600"/>
            <a:ext cx="5105400" cy="381000"/>
          </a:xfrm>
        </p:spPr>
        <p:txBody>
          <a:bodyPr wrap="none" lIns="0" tIns="0" rIns="0" bIns="0">
            <a:normAutofit/>
          </a:bodyPr>
          <a:lstStyle>
            <a:lvl1pPr algn="l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Jon Lowell</a:t>
            </a:r>
          </a:p>
        </p:txBody>
      </p:sp>
      <p:sp>
        <p:nvSpPr>
          <p:cNvPr id="8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1066800" y="5257800"/>
            <a:ext cx="5105400" cy="381000"/>
          </a:xfrm>
        </p:spPr>
        <p:txBody>
          <a:bodyPr wrap="none" lIns="0" tIns="0" rIns="0" bIns="0">
            <a:normAutofit/>
          </a:bodyPr>
          <a:lstStyle>
            <a:lvl1pPr algn="l">
              <a:buNone/>
              <a:defRPr sz="1050" i="0" u="none" kern="0" cap="all" spc="300" baseline="0">
                <a:solidFill>
                  <a:srgbClr val="595959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00"/>
                </a:solidFill>
              </a:rPr>
              <a:t>413) 540-4658 | jlowell@iso-ne.com</a:t>
            </a:r>
          </a:p>
          <a:p>
            <a:pPr lvl="0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z="1400" smtClean="0">
                <a:solidFill>
                  <a:srgbClr val="000000"/>
                </a:solidFill>
              </a:rPr>
              <a:pPr/>
              <a:t>28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90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Acronyms Used in this Presentation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72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dirty="0"/>
              <a:t>BES = Bulk Electric System</a:t>
            </a:r>
          </a:p>
          <a:p>
            <a:r>
              <a:rPr lang="en-US" dirty="0" smtClean="0"/>
              <a:t>CIP </a:t>
            </a:r>
            <a:r>
              <a:rPr lang="en-US" dirty="0"/>
              <a:t>= Critical Infrastructure Protection</a:t>
            </a:r>
          </a:p>
          <a:p>
            <a:r>
              <a:rPr lang="en-US" dirty="0" err="1"/>
              <a:t>CoS</a:t>
            </a:r>
            <a:r>
              <a:rPr lang="en-US" dirty="0"/>
              <a:t> = Cost of Service</a:t>
            </a:r>
          </a:p>
          <a:p>
            <a:r>
              <a:rPr lang="en-US" dirty="0"/>
              <a:t>ERO – Electric Reliability </a:t>
            </a:r>
            <a:r>
              <a:rPr lang="en-US" dirty="0" smtClean="0"/>
              <a:t>Organization</a:t>
            </a:r>
          </a:p>
          <a:p>
            <a:r>
              <a:rPr lang="en-US" dirty="0" smtClean="0"/>
              <a:t>FCA =  Forward Capacity Auction</a:t>
            </a:r>
          </a:p>
          <a:p>
            <a:r>
              <a:rPr lang="en-US" dirty="0" smtClean="0"/>
              <a:t>FCM = Forward Capacity Market</a:t>
            </a:r>
            <a:endParaRPr lang="en-US" dirty="0"/>
          </a:p>
          <a:p>
            <a:r>
              <a:rPr lang="en-US" dirty="0" smtClean="0"/>
              <a:t>IROL = Interregional Operating Limit</a:t>
            </a:r>
          </a:p>
          <a:p>
            <a:r>
              <a:rPr lang="en-US" dirty="0" smtClean="0"/>
              <a:t>NERC = North American Electric Reliability Council</a:t>
            </a:r>
          </a:p>
          <a:p>
            <a:r>
              <a:rPr lang="en-US" dirty="0" smtClean="0"/>
              <a:t>NPCC = Northeast Power Coordinating Council</a:t>
            </a:r>
          </a:p>
          <a:p>
            <a:r>
              <a:rPr lang="en-US" dirty="0" smtClean="0"/>
              <a:t>OATT = Open Access Transmission Tariff</a:t>
            </a:r>
          </a:p>
          <a:p>
            <a:r>
              <a:rPr lang="en-US" dirty="0" smtClean="0"/>
              <a:t>RTLO = Real </a:t>
            </a:r>
            <a:r>
              <a:rPr lang="en-US" dirty="0"/>
              <a:t>Time Load </a:t>
            </a:r>
            <a:r>
              <a:rPr lang="en-US" dirty="0" smtClean="0"/>
              <a:t>Obligation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z="1400" smtClean="0">
                <a:solidFill>
                  <a:srgbClr val="000000"/>
                </a:solidFill>
              </a:rPr>
              <a:pPr/>
              <a:t>29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64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IROL </a:t>
            </a:r>
            <a:r>
              <a:rPr lang="en-US" dirty="0" err="1" smtClean="0"/>
              <a:t>cip</a:t>
            </a:r>
            <a:r>
              <a:rPr lang="en-US" dirty="0" smtClean="0"/>
              <a:t> Background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Short review of important points from February 2019 Transmission Committee meeting</a:t>
            </a:r>
          </a:p>
        </p:txBody>
      </p:sp>
    </p:spTree>
    <p:extLst>
      <p:ext uri="{BB962C8B-B14F-4D97-AF65-F5344CB8AC3E}">
        <p14:creationId xmlns:p14="http://schemas.microsoft.com/office/powerpoint/2010/main" val="20988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46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Survey 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762000" y="2438400"/>
          <a:ext cx="7543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7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r>
                        <a:rPr lang="en-US" baseline="0" dirty="0" smtClean="0"/>
                        <a:t> 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Average First Year Cost per generator (capital</a:t>
                      </a:r>
                      <a:r>
                        <a:rPr lang="en-US" baseline="0" dirty="0" smtClean="0"/>
                        <a:t> investment)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$740,200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First Year</a:t>
                      </a:r>
                      <a:r>
                        <a:rPr lang="en-US" baseline="0" dirty="0" smtClean="0"/>
                        <a:t> Cost per MW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$230/MW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annual ongoing cost per generator (O&amp;M)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$107,500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Average annual ongoing cost per MW (O&amp;M)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$500/MW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72400" y="304800"/>
            <a:ext cx="1198085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From 2/28/19</a:t>
            </a:r>
          </a:p>
          <a:p>
            <a:r>
              <a:rPr lang="en-US" sz="1400" dirty="0" smtClean="0"/>
              <a:t>TC Meeting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4594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is a Cost of Service / Billing Agent Approach Appropriate?</a:t>
            </a:r>
            <a:endParaRPr lang="en-US" sz="25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666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Medium Impact CIP compliance is not simply a “cost of doing business</a:t>
            </a:r>
            <a:r>
              <a:rPr lang="en-US" dirty="0" smtClean="0"/>
              <a:t>” that can be competitively priced into the market</a:t>
            </a:r>
            <a:endParaRPr lang="en-US" dirty="0"/>
          </a:p>
          <a:p>
            <a:pPr lvl="1"/>
            <a:r>
              <a:rPr lang="en-US" dirty="0"/>
              <a:t>Can’t be avoided by the generator </a:t>
            </a:r>
            <a:r>
              <a:rPr lang="en-US" dirty="0" smtClean="0"/>
              <a:t>– status is determined by the ISO based on factors beyond the generator’s control</a:t>
            </a:r>
            <a:endParaRPr lang="en-US" dirty="0"/>
          </a:p>
          <a:p>
            <a:pPr lvl="1"/>
            <a:r>
              <a:rPr lang="en-US" dirty="0" smtClean="0"/>
              <a:t>Compliance is mandatory for the 15 stations (21 generators</a:t>
            </a:r>
            <a:r>
              <a:rPr lang="en-US" dirty="0"/>
              <a:t>) </a:t>
            </a:r>
            <a:r>
              <a:rPr lang="en-US" dirty="0" smtClean="0"/>
              <a:t>currently </a:t>
            </a:r>
            <a:r>
              <a:rPr lang="en-US" dirty="0"/>
              <a:t>designated </a:t>
            </a:r>
            <a:r>
              <a:rPr lang="en-US" dirty="0" smtClean="0"/>
              <a:t>as "IROL-critical" that must meet Medium Impact CIP requirements</a:t>
            </a:r>
          </a:p>
          <a:p>
            <a:pPr lvl="1"/>
            <a:r>
              <a:rPr lang="en-US" dirty="0" smtClean="0"/>
              <a:t>The remaining 400+ New England generators larger than 1 MW are not required to meet this standard, or bear the associated cost</a:t>
            </a:r>
          </a:p>
          <a:p>
            <a:r>
              <a:rPr lang="en-US" dirty="0" smtClean="0"/>
              <a:t>NERC CIP compliance is not a market service procured by the ISO under the terms of the ISO Tariff</a:t>
            </a:r>
          </a:p>
          <a:p>
            <a:r>
              <a:rPr lang="en-US" dirty="0" smtClean="0"/>
              <a:t>The ISO has neither the authority, nor the expertise to determine if cost recovery is just and reasonable</a:t>
            </a:r>
          </a:p>
          <a:p>
            <a:r>
              <a:rPr lang="en-US" dirty="0" smtClean="0"/>
              <a:t>Compliance is effectively a FERC requirement, and FERC has the requisite regulatory authority to determine the just and reasonable nature of the compliance costs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72400" y="304800"/>
            <a:ext cx="1198085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From 2/28/19</a:t>
            </a:r>
          </a:p>
          <a:p>
            <a:r>
              <a:rPr lang="en-US" sz="1400" dirty="0" smtClean="0"/>
              <a:t>TC Meeting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7270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br>
              <a:rPr lang="en-US" dirty="0" smtClean="0"/>
            </a:br>
            <a:r>
              <a:rPr lang="en-US" sz="2500" i="1" dirty="0"/>
              <a:t>NERC CIP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NERC</a:t>
            </a:r>
          </a:p>
          <a:p>
            <a:pPr lvl="1"/>
            <a:r>
              <a:rPr lang="en-US" dirty="0" smtClean="0"/>
              <a:t>Develops</a:t>
            </a:r>
            <a:r>
              <a:rPr lang="en-US" dirty="0"/>
              <a:t> CIP standa</a:t>
            </a:r>
            <a:r>
              <a:rPr lang="en-US" dirty="0" smtClean="0"/>
              <a:t>rds defining measures </a:t>
            </a:r>
            <a:r>
              <a:rPr lang="en-US" dirty="0"/>
              <a:t>users, owners, and operators of the Bulk Electric System (BES) </a:t>
            </a:r>
            <a:r>
              <a:rPr lang="en-US" dirty="0" smtClean="0"/>
              <a:t>must implement to protect against cyber and other threats</a:t>
            </a:r>
          </a:p>
          <a:p>
            <a:r>
              <a:rPr lang="en-US" dirty="0" smtClean="0"/>
              <a:t>NERC Standard CIP-002-5.1a </a:t>
            </a:r>
            <a:r>
              <a:rPr lang="en-US" dirty="0"/>
              <a:t>Attachment 1 </a:t>
            </a:r>
            <a:r>
              <a:rPr lang="en-US" dirty="0" smtClean="0"/>
              <a:t>determines </a:t>
            </a:r>
            <a:r>
              <a:rPr lang="en-US" dirty="0"/>
              <a:t>a facility’s impact level </a:t>
            </a:r>
          </a:p>
          <a:p>
            <a:pPr lvl="1"/>
            <a:r>
              <a:rPr lang="en-US" dirty="0"/>
              <a:t>All generators that are part of the </a:t>
            </a:r>
            <a:r>
              <a:rPr lang="en-US" dirty="0" smtClean="0"/>
              <a:t>BES will </a:t>
            </a:r>
            <a:r>
              <a:rPr lang="en-US" dirty="0"/>
              <a:t>be categorized as at least “Low Impact”</a:t>
            </a:r>
          </a:p>
          <a:p>
            <a:pPr lvl="1"/>
            <a:r>
              <a:rPr lang="en-US" dirty="0" smtClean="0"/>
              <a:t>Facilities that meet Criterion 2.6  (</a:t>
            </a:r>
            <a:r>
              <a:rPr lang="en-US" u="sng" dirty="0" smtClean="0"/>
              <a:t>critical </a:t>
            </a:r>
            <a:r>
              <a:rPr lang="en-US" u="sng" dirty="0"/>
              <a:t>to the derivation of </a:t>
            </a:r>
            <a:r>
              <a:rPr lang="en-US" u="sng" dirty="0" smtClean="0"/>
              <a:t>IROLs)</a:t>
            </a:r>
            <a:r>
              <a:rPr lang="en-US" dirty="0" smtClean="0"/>
              <a:t> are classified as </a:t>
            </a:r>
            <a:r>
              <a:rPr lang="en-US" dirty="0"/>
              <a:t>“Medium Impact</a:t>
            </a:r>
            <a:r>
              <a:rPr lang="en-US" dirty="0" smtClean="0"/>
              <a:t>”</a:t>
            </a:r>
            <a:endParaRPr lang="en-US" dirty="0"/>
          </a:p>
          <a:p>
            <a:r>
              <a:rPr lang="en-US" dirty="0"/>
              <a:t>For convenience in this presentation, facilities that meet Criterion2.6 are referred to as “IROL-critical”</a:t>
            </a:r>
          </a:p>
          <a:p>
            <a:endParaRPr lang="en-US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73366" y="152400"/>
            <a:ext cx="1342034" cy="4308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Abbreviated From</a:t>
            </a:r>
          </a:p>
          <a:p>
            <a:r>
              <a:rPr lang="en-US" sz="1100" dirty="0" smtClean="0"/>
              <a:t>2/28/19 TC Meeting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5080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</a:t>
            </a:r>
            <a:br>
              <a:rPr lang="en-US" dirty="0"/>
            </a:br>
            <a:r>
              <a:rPr lang="en-US" sz="2300" i="1" dirty="0" smtClean="0"/>
              <a:t>How does the ISO determine that a specific facility is </a:t>
            </a:r>
            <a:r>
              <a:rPr lang="en-US" sz="2300" i="1" dirty="0"/>
              <a:t>“</a:t>
            </a:r>
            <a:r>
              <a:rPr lang="en-US" sz="2300" i="1" dirty="0" smtClean="0"/>
              <a:t>IROL-critical”?</a:t>
            </a:r>
            <a:endParaRPr lang="en-US" sz="23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Methodology</a:t>
            </a:r>
          </a:p>
          <a:p>
            <a:pPr lvl="1"/>
            <a:r>
              <a:rPr lang="en-US" dirty="0"/>
              <a:t>The studies </a:t>
            </a:r>
            <a:r>
              <a:rPr lang="en-US" dirty="0" smtClean="0"/>
              <a:t>used </a:t>
            </a:r>
            <a:r>
              <a:rPr lang="en-US" dirty="0"/>
              <a:t>to determine </a:t>
            </a:r>
            <a:r>
              <a:rPr lang="en-US" dirty="0" smtClean="0"/>
              <a:t>IROLs criticality are performed when major changes occur in the system (new generation, transmission or facility retirements)</a:t>
            </a:r>
          </a:p>
          <a:p>
            <a:pPr lvl="1"/>
            <a:r>
              <a:rPr lang="en-US" dirty="0" smtClean="0"/>
              <a:t>Those </a:t>
            </a:r>
            <a:r>
              <a:rPr lang="en-US" dirty="0"/>
              <a:t>studies note which </a:t>
            </a:r>
            <a:r>
              <a:rPr lang="en-US" dirty="0" smtClean="0"/>
              <a:t>facilities </a:t>
            </a:r>
            <a:r>
              <a:rPr lang="en-US" dirty="0"/>
              <a:t>play a significant </a:t>
            </a:r>
            <a:r>
              <a:rPr lang="en-US" dirty="0" smtClean="0"/>
              <a:t>role </a:t>
            </a:r>
            <a:r>
              <a:rPr lang="en-US" dirty="0"/>
              <a:t>in determining the IROL </a:t>
            </a:r>
            <a:r>
              <a:rPr lang="en-US" dirty="0" smtClean="0"/>
              <a:t>value</a:t>
            </a:r>
          </a:p>
          <a:p>
            <a:r>
              <a:rPr lang="en-US" dirty="0" smtClean="0"/>
              <a:t>Types of equipment for which the ISO must have accurate info on status and parameter settings</a:t>
            </a:r>
          </a:p>
          <a:p>
            <a:pPr lvl="1"/>
            <a:r>
              <a:rPr lang="en-US" dirty="0"/>
              <a:t>Network model </a:t>
            </a:r>
            <a:r>
              <a:rPr lang="en-US" dirty="0" smtClean="0"/>
              <a:t>elements (transmission </a:t>
            </a:r>
            <a:r>
              <a:rPr lang="en-US" dirty="0"/>
              <a:t>line impedances, transformer impedances and tap info, breaker </a:t>
            </a:r>
            <a:r>
              <a:rPr lang="en-US" dirty="0" smtClean="0"/>
              <a:t>status)</a:t>
            </a:r>
          </a:p>
          <a:p>
            <a:pPr lvl="1"/>
            <a:r>
              <a:rPr lang="en-US" dirty="0" smtClean="0"/>
              <a:t>Facility </a:t>
            </a:r>
            <a:r>
              <a:rPr lang="en-US" dirty="0"/>
              <a:t>modeling info (stability </a:t>
            </a:r>
            <a:r>
              <a:rPr lang="en-US" dirty="0" smtClean="0"/>
              <a:t>models for generators, exciters / AVRs, turbine governors, power system stabilizers, relays, etc.)</a:t>
            </a:r>
          </a:p>
          <a:p>
            <a:pPr lvl="1"/>
            <a:r>
              <a:rPr lang="en-US" dirty="0" smtClean="0"/>
              <a:t>Fault </a:t>
            </a:r>
            <a:r>
              <a:rPr lang="en-US" dirty="0"/>
              <a:t>clearing info </a:t>
            </a:r>
            <a:r>
              <a:rPr lang="en-US" dirty="0" smtClean="0"/>
              <a:t>from protection relays</a:t>
            </a:r>
          </a:p>
          <a:p>
            <a:r>
              <a:rPr lang="en-US" dirty="0" smtClean="0"/>
              <a:t>What happens if ISO does not have accurate values for this information?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72400" y="228600"/>
            <a:ext cx="1017458" cy="276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New 3/27/19</a:t>
            </a:r>
          </a:p>
        </p:txBody>
      </p:sp>
    </p:spTree>
    <p:extLst>
      <p:ext uri="{BB962C8B-B14F-4D97-AF65-F5344CB8AC3E}">
        <p14:creationId xmlns:p14="http://schemas.microsoft.com/office/powerpoint/2010/main" val="6088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</a:t>
            </a:r>
            <a:br>
              <a:rPr lang="en-US" dirty="0"/>
            </a:br>
            <a:r>
              <a:rPr lang="en-US" sz="2300" i="1" dirty="0"/>
              <a:t>How does the ISO determine that a specific facility is “IROL-critical</a:t>
            </a:r>
            <a:r>
              <a:rPr lang="en-US" sz="2300" i="1" dirty="0" smtClean="0"/>
              <a:t>”? (cont.)</a:t>
            </a:r>
            <a:endParaRPr lang="en-US" sz="23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Factors </a:t>
            </a:r>
            <a:r>
              <a:rPr lang="en-US" dirty="0"/>
              <a:t>that determine if a specific facility is </a:t>
            </a:r>
            <a:r>
              <a:rPr lang="en-US" dirty="0" smtClean="0"/>
              <a:t>"IROL-critical"</a:t>
            </a:r>
          </a:p>
          <a:p>
            <a:pPr lvl="1"/>
            <a:r>
              <a:rPr lang="en-US" dirty="0"/>
              <a:t>The factors include if the element is part of an IROL, if its loss is </a:t>
            </a:r>
            <a:r>
              <a:rPr lang="en-US" dirty="0" smtClean="0"/>
              <a:t>a critical </a:t>
            </a:r>
            <a:r>
              <a:rPr lang="en-US" dirty="0"/>
              <a:t>contingency for the IROL or if </a:t>
            </a:r>
            <a:r>
              <a:rPr lang="en-US" dirty="0" smtClean="0"/>
              <a:t>facility </a:t>
            </a:r>
            <a:r>
              <a:rPr lang="en-US" dirty="0"/>
              <a:t>can </a:t>
            </a:r>
            <a:r>
              <a:rPr lang="en-US" dirty="0" smtClean="0"/>
              <a:t>significantly </a:t>
            </a:r>
            <a:r>
              <a:rPr lang="en-US" dirty="0"/>
              <a:t>impact the value of the </a:t>
            </a:r>
            <a:r>
              <a:rPr lang="en-US" dirty="0" smtClean="0"/>
              <a:t>IROL</a:t>
            </a:r>
            <a:endParaRPr lang="en-US" dirty="0"/>
          </a:p>
          <a:p>
            <a:r>
              <a:rPr lang="en-US" dirty="0"/>
              <a:t>How often is </a:t>
            </a:r>
            <a:r>
              <a:rPr lang="en-US" dirty="0" smtClean="0"/>
              <a:t>"IROL-critical" </a:t>
            </a:r>
            <a:r>
              <a:rPr lang="en-US" dirty="0"/>
              <a:t>status </a:t>
            </a:r>
            <a:r>
              <a:rPr lang="en-US" dirty="0" smtClean="0"/>
              <a:t>reviewed?</a:t>
            </a:r>
          </a:p>
          <a:p>
            <a:pPr lvl="1"/>
            <a:r>
              <a:rPr lang="en-US" dirty="0"/>
              <a:t>At least </a:t>
            </a:r>
            <a:r>
              <a:rPr lang="en-US" dirty="0" smtClean="0"/>
              <a:t>annually - the studies which review this status are performed only when there is a significant change in the system, like major new transmission, new generation or a large facility retirement</a:t>
            </a:r>
            <a:endParaRPr lang="en-US" dirty="0"/>
          </a:p>
          <a:p>
            <a:r>
              <a:rPr lang="en-US" dirty="0"/>
              <a:t>How frequently in the past have facilities been added or dropped from the </a:t>
            </a:r>
            <a:r>
              <a:rPr lang="en-US" dirty="0" smtClean="0"/>
              <a:t>list?</a:t>
            </a:r>
          </a:p>
          <a:p>
            <a:pPr lvl="1"/>
            <a:r>
              <a:rPr lang="en-US" dirty="0"/>
              <a:t>Not all that </a:t>
            </a:r>
            <a:r>
              <a:rPr lang="en-US" dirty="0" smtClean="0"/>
              <a:t>often – a facility </a:t>
            </a:r>
            <a:r>
              <a:rPr lang="en-US" dirty="0"/>
              <a:t>would normally comes off with new construction, which does not occur </a:t>
            </a:r>
            <a:r>
              <a:rPr lang="en-US" dirty="0" smtClean="0"/>
              <a:t>often; facilities </a:t>
            </a:r>
            <a:r>
              <a:rPr lang="en-US" dirty="0"/>
              <a:t>may </a:t>
            </a:r>
            <a:r>
              <a:rPr lang="en-US" dirty="0" smtClean="0"/>
              <a:t>go </a:t>
            </a:r>
            <a:r>
              <a:rPr lang="en-US" dirty="0"/>
              <a:t>on </a:t>
            </a:r>
            <a:r>
              <a:rPr lang="en-US" dirty="0" smtClean="0"/>
              <a:t>the list either when first coming on-line or when a significant change in the system occurs</a:t>
            </a:r>
            <a:endParaRPr lang="en-US" dirty="0"/>
          </a:p>
          <a:p>
            <a:r>
              <a:rPr lang="en-US" dirty="0" smtClean="0"/>
              <a:t>IROLs </a:t>
            </a:r>
            <a:r>
              <a:rPr lang="en-US" dirty="0"/>
              <a:t>in New England versus other </a:t>
            </a:r>
            <a:r>
              <a:rPr lang="en-US" dirty="0" smtClean="0"/>
              <a:t>ISOs</a:t>
            </a:r>
          </a:p>
          <a:p>
            <a:pPr lvl="1"/>
            <a:r>
              <a:rPr lang="en-US" dirty="0"/>
              <a:t>ISO NE has about as many IROLs as all other ISOs / </a:t>
            </a:r>
            <a:r>
              <a:rPr lang="en-US" dirty="0" smtClean="0"/>
              <a:t>RTOs together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48600" y="152400"/>
            <a:ext cx="1017458" cy="276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New 3/27/19</a:t>
            </a:r>
          </a:p>
        </p:txBody>
      </p:sp>
    </p:spTree>
    <p:extLst>
      <p:ext uri="{BB962C8B-B14F-4D97-AF65-F5344CB8AC3E}">
        <p14:creationId xmlns:p14="http://schemas.microsoft.com/office/powerpoint/2010/main" val="450958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Background</a:t>
            </a:r>
            <a:br>
              <a:rPr lang="en-US" dirty="0" smtClean="0"/>
            </a:br>
            <a:r>
              <a:rPr lang="en-US" sz="2500" i="1" dirty="0" smtClean="0"/>
              <a:t>Who benefits from having </a:t>
            </a:r>
            <a:r>
              <a:rPr lang="en-US" sz="2500" i="1" dirty="0"/>
              <a:t>“IROL-critical” </a:t>
            </a:r>
            <a:r>
              <a:rPr lang="en-US" sz="2500" i="1" dirty="0" smtClean="0"/>
              <a:t>generators secure their cyber systems?</a:t>
            </a:r>
            <a:endParaRPr lang="en-US" sz="25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153400" cy="426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IROLs are </a:t>
            </a:r>
            <a:r>
              <a:rPr lang="en-US" dirty="0"/>
              <a:t>System Operating Limits that, if violated, could lead to instability, uncontrolled separation, or </a:t>
            </a:r>
            <a:r>
              <a:rPr lang="en-US" dirty="0" smtClean="0"/>
              <a:t>cascading </a:t>
            </a:r>
            <a:r>
              <a:rPr lang="en-US" dirty="0"/>
              <a:t>outages that adversely impact the reliability of the </a:t>
            </a:r>
            <a:r>
              <a:rPr lang="en-US" dirty="0" smtClean="0"/>
              <a:t>BES</a:t>
            </a:r>
            <a:endParaRPr lang="en-US" strike="sngStrike" dirty="0">
              <a:solidFill>
                <a:srgbClr val="FF0000"/>
              </a:solidFill>
            </a:endParaRPr>
          </a:p>
          <a:p>
            <a:r>
              <a:rPr lang="en-US" dirty="0" smtClean="0"/>
              <a:t>The lim</a:t>
            </a:r>
            <a:r>
              <a:rPr lang="en-US" dirty="0"/>
              <a:t>its are often designed to protect neighboring regions from disturbances that originate in a connected region and allow the ISO to maximize </a:t>
            </a:r>
            <a:r>
              <a:rPr lang="en-US" dirty="0" smtClean="0"/>
              <a:t>the use of the transmission grid, consistent with reliable operation</a:t>
            </a:r>
            <a:endParaRPr lang="en-US" strike="sngStrike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The facilities designated by ISO-NE as “IROL-critical”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en-US" dirty="0" smtClean="0"/>
              <a:t>Protect other control areas from unanticipated events that might occur ins</a:t>
            </a:r>
            <a:r>
              <a:rPr lang="en-US" sz="2100" dirty="0"/>
              <a:t>ide New England, and </a:t>
            </a:r>
          </a:p>
          <a:p>
            <a:pPr lvl="1"/>
            <a:r>
              <a:rPr lang="en-US" sz="2100" dirty="0"/>
              <a:t>Maximize internal transmission capability, which benefits all internal transmission customers </a:t>
            </a:r>
          </a:p>
          <a:p>
            <a:endParaRPr lang="en-US" dirty="0" smtClean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48600" y="152400"/>
            <a:ext cx="986167" cy="4308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From 2/28/19</a:t>
            </a:r>
          </a:p>
          <a:p>
            <a:r>
              <a:rPr lang="en-US" sz="1100" dirty="0" smtClean="0"/>
              <a:t>TC Meeting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7486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Background</a:t>
            </a:r>
            <a:br>
              <a:rPr lang="en-US" dirty="0" smtClean="0"/>
            </a:br>
            <a:r>
              <a:rPr lang="en-US" sz="2500" i="1" dirty="0" smtClean="0"/>
              <a:t>What steps must be implemented by a facility to comply with the “medium risk” standard and how much does that cost?</a:t>
            </a:r>
            <a:endParaRPr lang="en-US" sz="25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0866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Good question!</a:t>
            </a:r>
          </a:p>
          <a:p>
            <a:r>
              <a:rPr lang="en-US" dirty="0" smtClean="0"/>
              <a:t>The requirements to be met by “Medium Impact” facilities are not clearly stated and require interpretation</a:t>
            </a:r>
          </a:p>
          <a:p>
            <a:pPr lvl="1"/>
            <a:r>
              <a:rPr lang="en-US" dirty="0" smtClean="0"/>
              <a:t>Additional steps are required, beyond</a:t>
            </a:r>
            <a:r>
              <a:rPr lang="en-US" dirty="0"/>
              <a:t> the steps required by all BES generators to meet Low Impact requirements</a:t>
            </a:r>
            <a:endParaRPr lang="en-US" dirty="0" smtClean="0"/>
          </a:p>
          <a:p>
            <a:r>
              <a:rPr lang="en-US" dirty="0" smtClean="0"/>
              <a:t>The ISO has no authority to interpret or enforce the NERC CIP requirements</a:t>
            </a:r>
          </a:p>
          <a:p>
            <a:r>
              <a:rPr lang="en-US" dirty="0" smtClean="0"/>
              <a:t>The ISO is not positioned to determine the appropriate measures an “IROL-critical” generator should implement, or the reasonable cost of those measures</a:t>
            </a:r>
          </a:p>
          <a:p>
            <a:r>
              <a:rPr lang="en-US" dirty="0"/>
              <a:t>Compliance is not optional, and is periodically audited by </a:t>
            </a:r>
            <a:r>
              <a:rPr lang="en-US" dirty="0" smtClean="0"/>
              <a:t>NERC/NPCC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73366" y="152400"/>
            <a:ext cx="1342034" cy="4308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Abbreviated From</a:t>
            </a:r>
          </a:p>
          <a:p>
            <a:r>
              <a:rPr lang="en-US" sz="1100" dirty="0" smtClean="0"/>
              <a:t>2/28/19 TC Meeting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7119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Iso-ne’s</a:t>
            </a:r>
            <a:r>
              <a:rPr lang="en-US" dirty="0" smtClean="0"/>
              <a:t> IROL-</a:t>
            </a:r>
            <a:r>
              <a:rPr lang="en-US" dirty="0" err="1" smtClean="0"/>
              <a:t>cip</a:t>
            </a:r>
            <a:r>
              <a:rPr lang="en-US" dirty="0" smtClean="0"/>
              <a:t> compensation proposal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OATT Schedule 17</a:t>
            </a:r>
          </a:p>
        </p:txBody>
      </p:sp>
    </p:spTree>
    <p:extLst>
      <p:ext uri="{BB962C8B-B14F-4D97-AF65-F5344CB8AC3E}">
        <p14:creationId xmlns:p14="http://schemas.microsoft.com/office/powerpoint/2010/main" val="316584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Presentation - NEPOOL Technical Committees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3327</Words>
  <Application>Microsoft Office PowerPoint</Application>
  <PresentationFormat>On-screen Show (4:3)</PresentationFormat>
  <Paragraphs>330</Paragraphs>
  <Slides>32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Presentation - NEPOOL Technical Committees</vt:lpstr>
      <vt:lpstr>PowerPoint Presentation</vt:lpstr>
      <vt:lpstr>PowerPoint Presentation</vt:lpstr>
      <vt:lpstr>IROL cip Background</vt:lpstr>
      <vt:lpstr>Background NERC CIP Standards</vt:lpstr>
      <vt:lpstr>Background How does the ISO determine that a specific facility is “IROL-critical”?</vt:lpstr>
      <vt:lpstr>Background How does the ISO determine that a specific facility is “IROL-critical”? (cont.)</vt:lpstr>
      <vt:lpstr>Background Who benefits from having “IROL-critical” generators secure their cyber systems?</vt:lpstr>
      <vt:lpstr>Background What steps must be implemented by a facility to comply with the “medium risk” standard and how much does that cost?</vt:lpstr>
      <vt:lpstr>Iso-ne’s IROL-cip compensation proposal</vt:lpstr>
      <vt:lpstr>Problem Statement How can an “IROL-critical” facility obtain compensation for NERC mandated incremental CIP compliance costs?  </vt:lpstr>
      <vt:lpstr>ISO Proposal – Cost of Service Approach ISO serves as “billing agent” for a facility’s incremental CIP costs filed with and approved by FERC</vt:lpstr>
      <vt:lpstr>Can IROL-CIP compliance costs be recovered through the markets?</vt:lpstr>
      <vt:lpstr>Can IROL-CIP compliance costs be recovered through the markets? Illustrative scenarios</vt:lpstr>
      <vt:lpstr>Important Elements of any IROL-CIP Cost Compensation Proposal</vt:lpstr>
      <vt:lpstr>Determination of just and reasonable IROL-cip compliance costs</vt:lpstr>
      <vt:lpstr>Part 1 - Determining the Costs to be Compensated Feedback from Stakeholders – Preparing, filing, reviewing and contesting a CoS might be a significant effort</vt:lpstr>
      <vt:lpstr>Part 1 - Why propose a CoS Methodology? Why not a “proxy” rate or formula rate?</vt:lpstr>
      <vt:lpstr>Part 1 - CoS Methodology and Implications </vt:lpstr>
      <vt:lpstr>Cost allocation</vt:lpstr>
      <vt:lpstr>Part 2 - IROL-CIP Cost Allocation Background</vt:lpstr>
      <vt:lpstr>Part 2 - IROL-CIP Cost Allocation General Principles</vt:lpstr>
      <vt:lpstr>Part 2 - OP-24 Cost Allocation Followup How does the OP-24 cost allocation model relate to IROL-CIP costs?</vt:lpstr>
      <vt:lpstr>Settlement timing</vt:lpstr>
      <vt:lpstr>Compensation and Charges Timing Overview</vt:lpstr>
      <vt:lpstr>Settlement Timeline -  Example Assuming facility receives FERC approval of costs in April 2020</vt:lpstr>
      <vt:lpstr>Stakeholder Schedule</vt:lpstr>
      <vt:lpstr>Conclusion Based on the ISO’s current proposal</vt:lpstr>
      <vt:lpstr>PowerPoint Presentation</vt:lpstr>
      <vt:lpstr>Acronyms Used in this Presentation</vt:lpstr>
      <vt:lpstr>Appendix</vt:lpstr>
      <vt:lpstr>Summary of Survey Results</vt:lpstr>
      <vt:lpstr>Why is a Cost of Service / Billing Agent Approach Appropriate?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2018-06-12T20:31:22Z</dcterms:created>
  <dcterms:modified xsi:type="dcterms:W3CDTF">2019-03-20T19:44:08Z</dcterms:modified>
</cp:coreProperties>
</file>