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7"/>
  </p:notesMasterIdLst>
  <p:handoutMasterIdLst>
    <p:handoutMasterId r:id="rId18"/>
  </p:handoutMasterIdLst>
  <p:sldIdLst>
    <p:sldId id="266" r:id="rId2"/>
    <p:sldId id="290" r:id="rId3"/>
    <p:sldId id="278" r:id="rId4"/>
    <p:sldId id="291" r:id="rId5"/>
    <p:sldId id="293" r:id="rId6"/>
    <p:sldId id="268" r:id="rId7"/>
    <p:sldId id="288" r:id="rId8"/>
    <p:sldId id="295" r:id="rId9"/>
    <p:sldId id="297" r:id="rId10"/>
    <p:sldId id="282" r:id="rId11"/>
    <p:sldId id="280" r:id="rId12"/>
    <p:sldId id="289" r:id="rId13"/>
    <p:sldId id="294" r:id="rId14"/>
    <p:sldId id="296" r:id="rId15"/>
    <p:sldId id="279"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9E"/>
    <a:srgbClr val="0054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DF18680-E054-41AD-8BC1-D1AEF772440D}">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5" autoAdjust="0"/>
    <p:restoredTop sz="93635" autoAdjust="0"/>
  </p:normalViewPr>
  <p:slideViewPr>
    <p:cSldViewPr snapToGrid="0">
      <p:cViewPr varScale="1">
        <p:scale>
          <a:sx n="89" d="100"/>
          <a:sy n="89" d="100"/>
        </p:scale>
        <p:origin x="1598" y="67"/>
      </p:cViewPr>
      <p:guideLst>
        <p:guide orient="horz" pos="2160"/>
        <p:guide pos="2880"/>
      </p:guideLst>
    </p:cSldViewPr>
  </p:slideViewPr>
  <p:outlineViewPr>
    <p:cViewPr>
      <p:scale>
        <a:sx n="33" d="100"/>
        <a:sy n="33" d="100"/>
      </p:scale>
      <p:origin x="0" y="-24"/>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1" d="100"/>
          <a:sy n="71" d="100"/>
        </p:scale>
        <p:origin x="-4098"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989A255-1DCD-4688-9567-E1A82B1939F1}" type="datetimeFigureOut">
              <a:rPr lang="en-US" smtClean="0"/>
              <a:t>3/4/2019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E6BD2611-1AFE-4393-917A-CC9F702A3F3B}" type="slidenum">
              <a:rPr lang="en-US" smtClean="0"/>
              <a:t>‹#›</a:t>
            </a:fld>
            <a:endParaRPr lang="en-US"/>
          </a:p>
        </p:txBody>
      </p:sp>
    </p:spTree>
    <p:extLst>
      <p:ext uri="{BB962C8B-B14F-4D97-AF65-F5344CB8AC3E}">
        <p14:creationId xmlns:p14="http://schemas.microsoft.com/office/powerpoint/2010/main" val="1770491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F7B43BA7-AF45-40CF-97D4-30A2EB505A03}" type="datetimeFigureOut">
              <a:rPr lang="en-US" smtClean="0"/>
              <a:t>3/4/2019</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C9ED5335-C87C-48DB-8FB6-BDFFED2097FD}" type="slidenum">
              <a:rPr lang="en-US" smtClean="0"/>
              <a:t>‹#›</a:t>
            </a:fld>
            <a:endParaRPr lang="en-US"/>
          </a:p>
        </p:txBody>
      </p:sp>
    </p:spTree>
    <p:extLst>
      <p:ext uri="{BB962C8B-B14F-4D97-AF65-F5344CB8AC3E}">
        <p14:creationId xmlns:p14="http://schemas.microsoft.com/office/powerpoint/2010/main" val="3986232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D5335-C87C-48DB-8FB6-BDFFED2097FD}" type="slidenum">
              <a:rPr lang="en-US" smtClean="0"/>
              <a:t>1</a:t>
            </a:fld>
            <a:endParaRPr lang="en-US"/>
          </a:p>
        </p:txBody>
      </p:sp>
    </p:spTree>
    <p:extLst>
      <p:ext uri="{BB962C8B-B14F-4D97-AF65-F5344CB8AC3E}">
        <p14:creationId xmlns:p14="http://schemas.microsoft.com/office/powerpoint/2010/main" val="6177163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0" y="0"/>
            <a:ext cx="9144000" cy="6908800"/>
          </a:xfrm>
          <a:prstGeom prst="rect">
            <a:avLst/>
          </a:prstGeom>
        </p:spPr>
      </p:pic>
      <p:sp>
        <p:nvSpPr>
          <p:cNvPr id="2" name="Title 1"/>
          <p:cNvSpPr>
            <a:spLocks noGrp="1"/>
          </p:cNvSpPr>
          <p:nvPr>
            <p:ph type="ctrTitle"/>
          </p:nvPr>
        </p:nvSpPr>
        <p:spPr>
          <a:xfrm>
            <a:off x="685800" y="1122363"/>
            <a:ext cx="7772400" cy="1087437"/>
          </a:xfrm>
        </p:spPr>
        <p:txBody>
          <a:bodyPr anchor="b">
            <a:noAutofit/>
          </a:bodyPr>
          <a:lstStyle>
            <a:lvl1pPr algn="l">
              <a:lnSpc>
                <a:spcPts val="3120"/>
              </a:lnSpc>
              <a:defRPr sz="2800" b="1">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2398078"/>
            <a:ext cx="7787640" cy="1056322"/>
          </a:xfrm>
        </p:spPr>
        <p:txBody>
          <a:bodyPr>
            <a:noAutofit/>
          </a:bodyPr>
          <a:lstStyle>
            <a:lvl1pPr marL="0" indent="0" algn="l">
              <a:lnSpc>
                <a:spcPts val="3200"/>
              </a:lnSpc>
              <a:buNone/>
              <a:defRPr lang="en-US" sz="2400" b="1" kern="1200" dirty="0">
                <a:solidFill>
                  <a:schemeClr val="bg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3600451" y="6498992"/>
            <a:ext cx="5060950" cy="393192"/>
          </a:xfrm>
        </p:spPr>
        <p:txBody>
          <a:bodyPr/>
          <a:lstStyle>
            <a:lvl1pPr algn="r">
              <a:defRPr lang="en-US" sz="1000" b="0" i="0" u="none" strike="noStrike" baseline="0" smtClean="0">
                <a:latin typeface="Calibri" panose="020F0502020204030204" pitchFamily="34" charset="0"/>
              </a:defRPr>
            </a:lvl1pPr>
          </a:lstStyle>
          <a:p>
            <a:r>
              <a:rPr lang="en-US" dirty="0"/>
              <a:t>www.synapse-energy.com  |  ©2018 Synapse Energy Economics Inc. All rights reserved.</a:t>
            </a:r>
          </a:p>
        </p:txBody>
      </p:sp>
      <p:sp>
        <p:nvSpPr>
          <p:cNvPr id="6" name="Slide Number Placeholder 5"/>
          <p:cNvSpPr>
            <a:spLocks noGrp="1"/>
          </p:cNvSpPr>
          <p:nvPr>
            <p:ph type="sldNum" sz="quarter" idx="12"/>
          </p:nvPr>
        </p:nvSpPr>
        <p:spPr>
          <a:xfrm>
            <a:off x="9399270" y="6458672"/>
            <a:ext cx="419433" cy="393192"/>
          </a:xfrm>
        </p:spPr>
        <p:txBody>
          <a:bodyPr/>
          <a:lstStyle/>
          <a:p>
            <a:fld id="{1B79225A-044F-47AC-A466-ADAA88F41AF1}" type="slidenum">
              <a:rPr lang="en-US" smtClean="0"/>
              <a:t>‹#›</a:t>
            </a:fld>
            <a:endParaRPr lang="en-US" dirty="0"/>
          </a:p>
        </p:txBody>
      </p:sp>
      <p:sp>
        <p:nvSpPr>
          <p:cNvPr id="9" name="Text Placeholder 9"/>
          <p:cNvSpPr>
            <a:spLocks noGrp="1"/>
          </p:cNvSpPr>
          <p:nvPr>
            <p:ph type="body" sz="quarter" idx="14"/>
          </p:nvPr>
        </p:nvSpPr>
        <p:spPr>
          <a:xfrm>
            <a:off x="676645" y="3674377"/>
            <a:ext cx="7811530" cy="518683"/>
          </a:xfrm>
        </p:spPr>
        <p:txBody>
          <a:bodyPr>
            <a:normAutofit/>
          </a:bodyPr>
          <a:lstStyle>
            <a:lvl1pPr marL="0" indent="0" algn="l" defTabSz="914400" rtl="0" eaLnBrk="1" latinLnBrk="0" hangingPunct="1">
              <a:lnSpc>
                <a:spcPts val="3200"/>
              </a:lnSpc>
              <a:spcBef>
                <a:spcPts val="1000"/>
              </a:spcBef>
              <a:buClr>
                <a:schemeClr val="tx2"/>
              </a:buClr>
              <a:buFont typeface="Arial" panose="020B0604020202020204" pitchFamily="34" charset="0"/>
              <a:buNone/>
              <a:defRPr lang="en-US" sz="2400" b="0" kern="1200" dirty="0" smtClean="0">
                <a:solidFill>
                  <a:schemeClr val="bg2"/>
                </a:solidFill>
                <a:latin typeface="+mn-lt"/>
                <a:ea typeface="+mn-ea"/>
                <a:cs typeface="+mn-cs"/>
              </a:defRPr>
            </a:lvl1pPr>
          </a:lstStyle>
          <a:p>
            <a:pPr lvl="0"/>
            <a:r>
              <a:rPr lang="en-US"/>
              <a:t>Edit Master text styles</a:t>
            </a:r>
          </a:p>
        </p:txBody>
      </p:sp>
      <p:sp>
        <p:nvSpPr>
          <p:cNvPr id="13" name="Text Placeholder 9"/>
          <p:cNvSpPr>
            <a:spLocks noGrp="1"/>
          </p:cNvSpPr>
          <p:nvPr>
            <p:ph type="body" sz="quarter" idx="15"/>
          </p:nvPr>
        </p:nvSpPr>
        <p:spPr>
          <a:xfrm>
            <a:off x="676645" y="4205718"/>
            <a:ext cx="7811530" cy="1503104"/>
          </a:xfrm>
        </p:spPr>
        <p:txBody>
          <a:bodyPr>
            <a:normAutofit/>
          </a:bodyPr>
          <a:lstStyle>
            <a:lvl1pPr marL="0" indent="0" algn="l" defTabSz="914400" rtl="0" eaLnBrk="1" latinLnBrk="0" hangingPunct="1">
              <a:lnSpc>
                <a:spcPts val="3200"/>
              </a:lnSpc>
              <a:spcBef>
                <a:spcPts val="1000"/>
              </a:spcBef>
              <a:buClr>
                <a:schemeClr val="tx2"/>
              </a:buClr>
              <a:buFont typeface="Arial" panose="020B0604020202020204" pitchFamily="34" charset="0"/>
              <a:buNone/>
              <a:defRPr lang="en-US" sz="2400" b="0" kern="1200" dirty="0" smtClean="0">
                <a:solidFill>
                  <a:schemeClr val="bg2"/>
                </a:solidFill>
                <a:latin typeface="+mn-lt"/>
                <a:ea typeface="+mn-ea"/>
                <a:cs typeface="+mn-cs"/>
              </a:defRPr>
            </a:lvl1pPr>
          </a:lstStyle>
          <a:p>
            <a:pPr lvl="0"/>
            <a:r>
              <a:rPr lang="en-US"/>
              <a:t>Edit Master text styles</a:t>
            </a:r>
          </a:p>
        </p:txBody>
      </p:sp>
    </p:spTree>
    <p:extLst>
      <p:ext uri="{BB962C8B-B14F-4D97-AF65-F5344CB8AC3E}">
        <p14:creationId xmlns:p14="http://schemas.microsoft.com/office/powerpoint/2010/main" val="287881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6923785" y="297974"/>
            <a:ext cx="2113124"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8247017" y="6498992"/>
            <a:ext cx="395222" cy="393192"/>
          </a:xfrm>
        </p:spPr>
        <p:txBody>
          <a:bodyPr/>
          <a:lstStyle>
            <a:lvl1pPr>
              <a:defRPr sz="1000">
                <a:solidFill>
                  <a:schemeClr val="accent3"/>
                </a:solidFill>
                <a:latin typeface="Calibri" panose="020F0502020204030204" pitchFamily="34" charset="0"/>
              </a:defRPr>
            </a:lvl1pPr>
          </a:lstStyle>
          <a:p>
            <a:fld id="{1B79225A-044F-47AC-A466-ADAA88F41AF1}" type="slidenum">
              <a:rPr lang="en-US" smtClean="0"/>
              <a:pPr/>
              <a:t>‹#›</a:t>
            </a:fld>
            <a:endParaRPr lang="en-US" dirty="0"/>
          </a:p>
        </p:txBody>
      </p:sp>
      <p:sp>
        <p:nvSpPr>
          <p:cNvPr id="2" name="Title 1"/>
          <p:cNvSpPr>
            <a:spLocks noGrp="1"/>
          </p:cNvSpPr>
          <p:nvPr>
            <p:ph type="title"/>
          </p:nvPr>
        </p:nvSpPr>
        <p:spPr>
          <a:xfrm>
            <a:off x="501326" y="365127"/>
            <a:ext cx="6344318" cy="653446"/>
          </a:xfrm>
        </p:spPr>
        <p:txBody>
          <a:bodyPr/>
          <a:lstStyle/>
          <a:p>
            <a:r>
              <a:rPr lang="en-US"/>
              <a:t>Click to edit Master title style</a:t>
            </a:r>
            <a:endParaRPr lang="en-US" dirty="0"/>
          </a:p>
        </p:txBody>
      </p:sp>
      <p:sp>
        <p:nvSpPr>
          <p:cNvPr id="3" name="Content Placeholder 2"/>
          <p:cNvSpPr>
            <a:spLocks noGrp="1"/>
          </p:cNvSpPr>
          <p:nvPr>
            <p:ph idx="1"/>
          </p:nvPr>
        </p:nvSpPr>
        <p:spPr>
          <a:xfrm>
            <a:off x="501325" y="1319753"/>
            <a:ext cx="8284456" cy="48572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529381" y="6498992"/>
            <a:ext cx="5577840" cy="390124"/>
          </a:xfrm>
        </p:spPr>
        <p:txBody>
          <a:bodyPr/>
          <a:lstStyle>
            <a:lvl1pPr>
              <a:defRPr>
                <a:solidFill>
                  <a:schemeClr val="accent3"/>
                </a:solidFill>
              </a:defRPr>
            </a:lvl1pPr>
          </a:lstStyle>
          <a:p>
            <a:r>
              <a:rPr lang="en-US" dirty="0"/>
              <a:t>www.synapse-energy.com  |  ©2018 Synapse Energy Economics Inc. All rights reserved.</a:t>
            </a:r>
          </a:p>
        </p:txBody>
      </p:sp>
      <p:sp>
        <p:nvSpPr>
          <p:cNvPr id="8" name="Text Placeholder 7"/>
          <p:cNvSpPr>
            <a:spLocks noGrp="1"/>
          </p:cNvSpPr>
          <p:nvPr>
            <p:ph type="body" sz="quarter" idx="13" hasCustomPrompt="1"/>
          </p:nvPr>
        </p:nvSpPr>
        <p:spPr>
          <a:xfrm>
            <a:off x="6428740" y="6580045"/>
            <a:ext cx="2009085" cy="246221"/>
          </a:xfrm>
        </p:spPr>
        <p:txBody>
          <a:bodyPr>
            <a:noAutofit/>
          </a:bodyPr>
          <a:lstStyle>
            <a:lvl1pPr marL="0" indent="0" algn="r" defTabSz="914400" rtl="0" eaLnBrk="1" latinLnBrk="0" hangingPunct="1">
              <a:lnSpc>
                <a:spcPct val="100000"/>
              </a:lnSpc>
              <a:spcBef>
                <a:spcPts val="0"/>
              </a:spcBef>
              <a:buFontTx/>
              <a:buNone/>
              <a:defRPr lang="en-US" sz="1000" kern="1200" dirty="0" smtClean="0">
                <a:solidFill>
                  <a:schemeClr val="accent3"/>
                </a:solidFill>
                <a:latin typeface="Calibri" panose="020F0502020204030204" pitchFamily="34" charset="0"/>
                <a:ea typeface="+mn-ea"/>
                <a:cs typeface="+mn-cs"/>
              </a:defRPr>
            </a:lvl1pPr>
          </a:lstStyle>
          <a:p>
            <a:pPr lvl="0"/>
            <a:r>
              <a:rPr lang="en-US" dirty="0"/>
              <a:t>Click to edit Presenter Name</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3881" y="273260"/>
            <a:ext cx="2290118" cy="723518"/>
          </a:xfrm>
          <a:prstGeom prst="rect">
            <a:avLst/>
          </a:prstGeom>
        </p:spPr>
      </p:pic>
    </p:spTree>
    <p:extLst>
      <p:ext uri="{BB962C8B-B14F-4D97-AF65-F5344CB8AC3E}">
        <p14:creationId xmlns:p14="http://schemas.microsoft.com/office/powerpoint/2010/main" val="311009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allou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9088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48924" y="2547257"/>
            <a:ext cx="8392305" cy="1665515"/>
          </a:xfrm>
        </p:spPr>
        <p:txBody>
          <a:bodyPr>
            <a:normAutofit/>
          </a:bodyPr>
          <a:lstStyle>
            <a:lvl1pPr marL="171450" indent="-171450">
              <a:lnSpc>
                <a:spcPts val="3200"/>
              </a:lnSpc>
              <a:buFont typeface="Arial" panose="020B0604020202020204" pitchFamily="34" charset="0"/>
              <a:buChar char=" "/>
              <a:defRPr sz="2400">
                <a:solidFill>
                  <a:schemeClr val="bg1"/>
                </a:solidFill>
              </a:defRPr>
            </a:lvl1pPr>
          </a:lstStyle>
          <a:p>
            <a:pPr lvl="0"/>
            <a:r>
              <a:rPr lang="en-US"/>
              <a:t>Edit Master text styles</a:t>
            </a:r>
          </a:p>
        </p:txBody>
      </p:sp>
      <p:sp>
        <p:nvSpPr>
          <p:cNvPr id="5" name="Footer Placeholder 4"/>
          <p:cNvSpPr>
            <a:spLocks noGrp="1"/>
          </p:cNvSpPr>
          <p:nvPr>
            <p:ph type="ftr" sz="quarter" idx="11"/>
          </p:nvPr>
        </p:nvSpPr>
        <p:spPr>
          <a:xfrm>
            <a:off x="529381" y="6498992"/>
            <a:ext cx="5577840" cy="390124"/>
          </a:xfrm>
        </p:spPr>
        <p:txBody>
          <a:bodyPr/>
          <a:lstStyle>
            <a:lvl1pPr>
              <a:defRPr sz="1000">
                <a:solidFill>
                  <a:schemeClr val="accent3"/>
                </a:solidFill>
              </a:defRPr>
            </a:lvl1pPr>
          </a:lstStyle>
          <a:p>
            <a:r>
              <a:rPr lang="en-US" dirty="0"/>
              <a:t>www.synapse-energy.com  |  ©2018 Synapse Energy Economics Inc. All rights reserved.</a:t>
            </a:r>
          </a:p>
        </p:txBody>
      </p:sp>
      <p:sp>
        <p:nvSpPr>
          <p:cNvPr id="6" name="Slide Number Placeholder 5"/>
          <p:cNvSpPr>
            <a:spLocks noGrp="1"/>
          </p:cNvSpPr>
          <p:nvPr>
            <p:ph type="sldNum" sz="quarter" idx="12"/>
          </p:nvPr>
        </p:nvSpPr>
        <p:spPr>
          <a:xfrm>
            <a:off x="8247017" y="6498992"/>
            <a:ext cx="395222" cy="393192"/>
          </a:xfrm>
        </p:spPr>
        <p:txBody>
          <a:bodyPr/>
          <a:lstStyle>
            <a:lvl1pPr>
              <a:defRPr sz="1000">
                <a:solidFill>
                  <a:schemeClr val="accent3"/>
                </a:solidFill>
                <a:latin typeface="Calibri" panose="020F0502020204030204" pitchFamily="34" charset="0"/>
              </a:defRPr>
            </a:lvl1pPr>
          </a:lstStyle>
          <a:p>
            <a:fld id="{1B79225A-044F-47AC-A466-ADAA88F41AF1}" type="slidenum">
              <a:rPr lang="en-US" smtClean="0"/>
              <a:pPr/>
              <a:t>‹#›</a:t>
            </a:fld>
            <a:endParaRPr lang="en-US" dirty="0"/>
          </a:p>
        </p:txBody>
      </p:sp>
      <p:sp>
        <p:nvSpPr>
          <p:cNvPr id="9" name="Text Placeholder 7"/>
          <p:cNvSpPr>
            <a:spLocks noGrp="1"/>
          </p:cNvSpPr>
          <p:nvPr>
            <p:ph type="body" sz="quarter" idx="13" hasCustomPrompt="1"/>
          </p:nvPr>
        </p:nvSpPr>
        <p:spPr>
          <a:xfrm>
            <a:off x="6428740" y="6580045"/>
            <a:ext cx="2009085" cy="246221"/>
          </a:xfrm>
        </p:spPr>
        <p:txBody>
          <a:bodyPr>
            <a:noAutofit/>
          </a:bodyPr>
          <a:lstStyle>
            <a:lvl1pPr marL="0" indent="0" algn="r" defTabSz="914400" rtl="0" eaLnBrk="1" latinLnBrk="0" hangingPunct="1">
              <a:lnSpc>
                <a:spcPct val="100000"/>
              </a:lnSpc>
              <a:spcBef>
                <a:spcPts val="0"/>
              </a:spcBef>
              <a:buFontTx/>
              <a:buNone/>
              <a:defRPr lang="en-US" sz="1000" kern="1200" dirty="0" smtClean="0">
                <a:solidFill>
                  <a:schemeClr val="accent3"/>
                </a:solidFill>
                <a:latin typeface="Calibri" panose="020F0502020204030204" pitchFamily="34" charset="0"/>
                <a:ea typeface="+mn-ea"/>
                <a:cs typeface="+mn-cs"/>
              </a:defRPr>
            </a:lvl1pPr>
          </a:lstStyle>
          <a:p>
            <a:pPr lvl="0"/>
            <a:r>
              <a:rPr lang="en-US" dirty="0"/>
              <a:t>Click to edit Presenter Name</a:t>
            </a:r>
          </a:p>
        </p:txBody>
      </p:sp>
    </p:spTree>
    <p:extLst>
      <p:ext uri="{BB962C8B-B14F-4D97-AF65-F5344CB8AC3E}">
        <p14:creationId xmlns:p14="http://schemas.microsoft.com/office/powerpoint/2010/main" val="3846952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ll Graphic">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908800"/>
          </a:xfrm>
          <a:prstGeom prst="rect">
            <a:avLst/>
          </a:prstGeom>
        </p:spPr>
      </p:pic>
      <p:sp>
        <p:nvSpPr>
          <p:cNvPr id="2" name="Title 1"/>
          <p:cNvSpPr>
            <a:spLocks noGrp="1"/>
          </p:cNvSpPr>
          <p:nvPr>
            <p:ph type="title"/>
          </p:nvPr>
        </p:nvSpPr>
        <p:spPr>
          <a:xfrm>
            <a:off x="4659087" y="365127"/>
            <a:ext cx="4256313" cy="653446"/>
          </a:xfrm>
        </p:spPr>
        <p:txBody>
          <a:bodyPr/>
          <a:lstStyle/>
          <a:p>
            <a:r>
              <a:rPr lang="en-US"/>
              <a:t>Click to edit Master title style</a:t>
            </a:r>
            <a:endParaRPr lang="en-US" dirty="0"/>
          </a:p>
        </p:txBody>
      </p:sp>
      <p:sp>
        <p:nvSpPr>
          <p:cNvPr id="3" name="Content Placeholder 2"/>
          <p:cNvSpPr>
            <a:spLocks noGrp="1"/>
          </p:cNvSpPr>
          <p:nvPr>
            <p:ph idx="1"/>
          </p:nvPr>
        </p:nvSpPr>
        <p:spPr>
          <a:xfrm>
            <a:off x="4669970" y="1319753"/>
            <a:ext cx="4256315" cy="4857210"/>
          </a:xfrm>
        </p:spPr>
        <p:txBody>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529381" y="6498992"/>
            <a:ext cx="5577840" cy="390124"/>
          </a:xfrm>
        </p:spPr>
        <p:txBody>
          <a:bodyPr/>
          <a:lstStyle>
            <a:lvl1pPr>
              <a:defRPr sz="1000">
                <a:solidFill>
                  <a:schemeClr val="accent3"/>
                </a:solidFill>
              </a:defRPr>
            </a:lvl1pPr>
          </a:lstStyle>
          <a:p>
            <a:r>
              <a:rPr lang="en-US" dirty="0"/>
              <a:t>www.synapse-energy.com  |  ©2018 Synapse Energy Economics Inc. All rights reserved.</a:t>
            </a:r>
          </a:p>
        </p:txBody>
      </p:sp>
      <p:sp>
        <p:nvSpPr>
          <p:cNvPr id="6" name="Slide Number Placeholder 5"/>
          <p:cNvSpPr>
            <a:spLocks noGrp="1"/>
          </p:cNvSpPr>
          <p:nvPr>
            <p:ph type="sldNum" sz="quarter" idx="12"/>
          </p:nvPr>
        </p:nvSpPr>
        <p:spPr>
          <a:xfrm>
            <a:off x="8247017" y="6498992"/>
            <a:ext cx="395222" cy="393192"/>
          </a:xfrm>
        </p:spPr>
        <p:txBody>
          <a:bodyPr/>
          <a:lstStyle>
            <a:lvl1pPr>
              <a:defRPr sz="1000">
                <a:solidFill>
                  <a:schemeClr val="accent3"/>
                </a:solidFill>
                <a:latin typeface="Calibri" panose="020F0502020204030204" pitchFamily="34" charset="0"/>
              </a:defRPr>
            </a:lvl1pPr>
          </a:lstStyle>
          <a:p>
            <a:fld id="{1B79225A-044F-47AC-A466-ADAA88F41AF1}" type="slidenum">
              <a:rPr lang="en-US" smtClean="0"/>
              <a:pPr/>
              <a:t>‹#›</a:t>
            </a:fld>
            <a:endParaRPr lang="en-US" dirty="0"/>
          </a:p>
        </p:txBody>
      </p:sp>
      <p:sp>
        <p:nvSpPr>
          <p:cNvPr id="10" name="Chart Placeholder 9"/>
          <p:cNvSpPr>
            <a:spLocks noGrp="1"/>
          </p:cNvSpPr>
          <p:nvPr>
            <p:ph type="chart" sz="quarter" idx="13"/>
          </p:nvPr>
        </p:nvSpPr>
        <p:spPr>
          <a:xfrm>
            <a:off x="163286" y="359229"/>
            <a:ext cx="4354285" cy="5834742"/>
          </a:xfrm>
        </p:spPr>
        <p:txBody>
          <a:bodyPr/>
          <a:lstStyle/>
          <a:p>
            <a:r>
              <a:rPr lang="en-US"/>
              <a:t>Click icon to add chart</a:t>
            </a:r>
            <a:endParaRPr lang="en-US" dirty="0"/>
          </a:p>
        </p:txBody>
      </p:sp>
      <p:sp>
        <p:nvSpPr>
          <p:cNvPr id="12" name="Text Placeholder 7"/>
          <p:cNvSpPr>
            <a:spLocks noGrp="1"/>
          </p:cNvSpPr>
          <p:nvPr>
            <p:ph type="body" sz="quarter" idx="14" hasCustomPrompt="1"/>
          </p:nvPr>
        </p:nvSpPr>
        <p:spPr>
          <a:xfrm>
            <a:off x="6428740" y="6580045"/>
            <a:ext cx="2009085" cy="246221"/>
          </a:xfrm>
        </p:spPr>
        <p:txBody>
          <a:bodyPr>
            <a:noAutofit/>
          </a:bodyPr>
          <a:lstStyle>
            <a:lvl1pPr marL="0" indent="0" algn="r" defTabSz="914400" rtl="0" eaLnBrk="1" latinLnBrk="0" hangingPunct="1">
              <a:lnSpc>
                <a:spcPct val="100000"/>
              </a:lnSpc>
              <a:spcBef>
                <a:spcPts val="0"/>
              </a:spcBef>
              <a:buFontTx/>
              <a:buNone/>
              <a:defRPr lang="en-US" sz="1000" kern="1200" dirty="0" smtClean="0">
                <a:solidFill>
                  <a:schemeClr val="accent3"/>
                </a:solidFill>
                <a:latin typeface="Calibri" panose="020F0502020204030204" pitchFamily="34" charset="0"/>
                <a:ea typeface="+mn-ea"/>
                <a:cs typeface="+mn-cs"/>
              </a:defRPr>
            </a:lvl1pPr>
          </a:lstStyle>
          <a:p>
            <a:pPr lvl="0"/>
            <a:r>
              <a:rPr lang="en-US" dirty="0"/>
              <a:t>Click to edit Presenter Name</a:t>
            </a:r>
          </a:p>
        </p:txBody>
      </p:sp>
    </p:spTree>
    <p:extLst>
      <p:ext uri="{BB962C8B-B14F-4D97-AF65-F5344CB8AC3E}">
        <p14:creationId xmlns:p14="http://schemas.microsoft.com/office/powerpoint/2010/main" val="411561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 Copy">
    <p:spTree>
      <p:nvGrpSpPr>
        <p:cNvPr id="1" name=""/>
        <p:cNvGrpSpPr/>
        <p:nvPr/>
      </p:nvGrpSpPr>
      <p:grpSpPr>
        <a:xfrm>
          <a:off x="0" y="0"/>
          <a:ext cx="0" cy="0"/>
          <a:chOff x="0" y="0"/>
          <a:chExt cx="0" cy="0"/>
        </a:xfrm>
      </p:grpSpPr>
      <p:sp>
        <p:nvSpPr>
          <p:cNvPr id="10" name="Rectangle 9"/>
          <p:cNvSpPr/>
          <p:nvPr userDrawn="1"/>
        </p:nvSpPr>
        <p:spPr>
          <a:xfrm>
            <a:off x="6932023" y="296091"/>
            <a:ext cx="2211978"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1326" y="365127"/>
            <a:ext cx="6336079" cy="653446"/>
          </a:xfrm>
        </p:spPr>
        <p:txBody>
          <a:bodyPr>
            <a:noAutofit/>
          </a:bodyPr>
          <a:lstStyle/>
          <a:p>
            <a:r>
              <a:rPr lang="en-US"/>
              <a:t>Click to edit Master title style</a:t>
            </a:r>
            <a:endParaRPr lang="en-US" dirty="0"/>
          </a:p>
        </p:txBody>
      </p:sp>
      <p:sp>
        <p:nvSpPr>
          <p:cNvPr id="3" name="Text Placeholder 2"/>
          <p:cNvSpPr>
            <a:spLocks noGrp="1"/>
          </p:cNvSpPr>
          <p:nvPr>
            <p:ph type="body" idx="1"/>
          </p:nvPr>
        </p:nvSpPr>
        <p:spPr>
          <a:xfrm>
            <a:off x="517108" y="1941534"/>
            <a:ext cx="2287529" cy="3989390"/>
          </a:xfrm>
        </p:spPr>
        <p:txBody>
          <a:bodyPr anchor="t">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Text Placeholder 4"/>
          <p:cNvSpPr>
            <a:spLocks noGrp="1"/>
          </p:cNvSpPr>
          <p:nvPr>
            <p:ph type="body" sz="quarter" idx="3"/>
          </p:nvPr>
        </p:nvSpPr>
        <p:spPr>
          <a:xfrm>
            <a:off x="2922143" y="1418116"/>
            <a:ext cx="5676907" cy="539523"/>
          </a:xfrm>
        </p:spPr>
        <p:txBody>
          <a:bodyPr anchor="t">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2746329" y="1959278"/>
            <a:ext cx="5856516" cy="3958092"/>
          </a:xfrm>
        </p:spPr>
        <p:txBody>
          <a:bodyPr>
            <a:noAutofit/>
          </a:bodyPr>
          <a:lstStyle>
            <a:lvl1pPr marL="119063" indent="0">
              <a:lnSpc>
                <a:spcPts val="2400"/>
              </a:lnSpc>
              <a:spcBef>
                <a:spcPts val="0"/>
              </a:spcBef>
              <a:buFont typeface="Arial" panose="020B0604020202020204" pitchFamily="34" charset="0"/>
              <a:buChar char=" "/>
              <a:defRPr sz="1800"/>
            </a:lvl1pPr>
            <a:lvl2pPr marL="347663" indent="-173038">
              <a:lnSpc>
                <a:spcPts val="2400"/>
              </a:lnSpc>
              <a:spcBef>
                <a:spcPts val="0"/>
              </a:spcBef>
              <a:defRPr sz="1600" i="1"/>
            </a:lvl2pPr>
          </a:lstStyle>
          <a:p>
            <a:pPr lvl="0"/>
            <a:r>
              <a:rPr lang="en-US"/>
              <a:t>Edit Master text styles</a:t>
            </a:r>
          </a:p>
          <a:p>
            <a:pPr lvl="1"/>
            <a:r>
              <a:rPr lang="en-US"/>
              <a:t>Second level</a:t>
            </a:r>
          </a:p>
        </p:txBody>
      </p:sp>
      <p:sp>
        <p:nvSpPr>
          <p:cNvPr id="8" name="Footer Placeholder 7"/>
          <p:cNvSpPr>
            <a:spLocks noGrp="1"/>
          </p:cNvSpPr>
          <p:nvPr>
            <p:ph type="ftr" sz="quarter" idx="11"/>
          </p:nvPr>
        </p:nvSpPr>
        <p:spPr/>
        <p:txBody>
          <a:bodyPr/>
          <a:lstStyle/>
          <a:p>
            <a:r>
              <a:rPr lang="en-US" dirty="0"/>
              <a:t>www.synapse-energy.com  |  ©2018 Synapse Energy Economics Inc. All rights reserved.</a:t>
            </a:r>
          </a:p>
        </p:txBody>
      </p:sp>
      <p:sp>
        <p:nvSpPr>
          <p:cNvPr id="9" name="Slide Number Placeholder 8"/>
          <p:cNvSpPr>
            <a:spLocks noGrp="1"/>
          </p:cNvSpPr>
          <p:nvPr>
            <p:ph type="sldNum" sz="quarter" idx="12"/>
          </p:nvPr>
        </p:nvSpPr>
        <p:spPr/>
        <p:txBody>
          <a:bodyPr/>
          <a:lstStyle/>
          <a:p>
            <a:fld id="{1B79225A-044F-47AC-A466-ADAA88F41AF1}" type="slidenum">
              <a:rPr lang="en-US" smtClean="0"/>
              <a:t>‹#›</a:t>
            </a:fld>
            <a:endParaRPr lang="en-US"/>
          </a:p>
        </p:txBody>
      </p:sp>
      <p:sp>
        <p:nvSpPr>
          <p:cNvPr id="11" name="Text Placeholder 7"/>
          <p:cNvSpPr>
            <a:spLocks noGrp="1"/>
          </p:cNvSpPr>
          <p:nvPr>
            <p:ph type="body" sz="quarter" idx="13" hasCustomPrompt="1"/>
          </p:nvPr>
        </p:nvSpPr>
        <p:spPr>
          <a:xfrm>
            <a:off x="6428740" y="6580045"/>
            <a:ext cx="2009085" cy="246221"/>
          </a:xfrm>
        </p:spPr>
        <p:txBody>
          <a:bodyPr>
            <a:noAutofit/>
          </a:bodyPr>
          <a:lstStyle>
            <a:lvl1pPr marL="0" indent="0" algn="r" defTabSz="914400" rtl="0" eaLnBrk="1" latinLnBrk="0" hangingPunct="1">
              <a:lnSpc>
                <a:spcPct val="100000"/>
              </a:lnSpc>
              <a:spcBef>
                <a:spcPts val="0"/>
              </a:spcBef>
              <a:buFontTx/>
              <a:buNone/>
              <a:defRPr lang="en-US" sz="1000" kern="1200" dirty="0" smtClean="0">
                <a:solidFill>
                  <a:schemeClr val="accent3"/>
                </a:solidFill>
                <a:latin typeface="Calibri" panose="020F0502020204030204" pitchFamily="34" charset="0"/>
                <a:ea typeface="+mn-ea"/>
                <a:cs typeface="+mn-cs"/>
              </a:defRPr>
            </a:lvl1pPr>
          </a:lstStyle>
          <a:p>
            <a:pPr lvl="0"/>
            <a:r>
              <a:rPr lang="en-US" dirty="0"/>
              <a:t>Click to edit Presenter Name</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3882" y="273260"/>
            <a:ext cx="2290118" cy="723518"/>
          </a:xfrm>
          <a:prstGeom prst="rect">
            <a:avLst/>
          </a:prstGeom>
        </p:spPr>
      </p:pic>
    </p:spTree>
    <p:extLst>
      <p:ext uri="{BB962C8B-B14F-4D97-AF65-F5344CB8AC3E}">
        <p14:creationId xmlns:p14="http://schemas.microsoft.com/office/powerpoint/2010/main" val="13179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908800"/>
          </a:xfrm>
          <a:prstGeom prst="rect">
            <a:avLst/>
          </a:prstGeom>
        </p:spPr>
      </p:pic>
      <p:sp>
        <p:nvSpPr>
          <p:cNvPr id="2" name="Title 1"/>
          <p:cNvSpPr>
            <a:spLocks noGrp="1"/>
          </p:cNvSpPr>
          <p:nvPr>
            <p:ph type="title"/>
          </p:nvPr>
        </p:nvSpPr>
        <p:spPr>
          <a:xfrm>
            <a:off x="623888" y="1709739"/>
            <a:ext cx="7886700" cy="2852737"/>
          </a:xfrm>
        </p:spPr>
        <p:txBody>
          <a:bodyPr anchor="ctr">
            <a:normAutofit/>
          </a:bodyPr>
          <a:lstStyle>
            <a:lvl1pPr algn="l">
              <a:defRPr sz="54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612144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_No Title">
    <p:spTree>
      <p:nvGrpSpPr>
        <p:cNvPr id="1" name=""/>
        <p:cNvGrpSpPr/>
        <p:nvPr/>
      </p:nvGrpSpPr>
      <p:grpSpPr>
        <a:xfrm>
          <a:off x="0" y="0"/>
          <a:ext cx="0" cy="0"/>
          <a:chOff x="0" y="0"/>
          <a:chExt cx="0" cy="0"/>
        </a:xfrm>
      </p:grpSpPr>
      <p:sp>
        <p:nvSpPr>
          <p:cNvPr id="10" name="Rectangle 9"/>
          <p:cNvSpPr/>
          <p:nvPr userDrawn="1"/>
        </p:nvSpPr>
        <p:spPr>
          <a:xfrm>
            <a:off x="6932023" y="296091"/>
            <a:ext cx="2211977"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1325" y="365127"/>
            <a:ext cx="6311367" cy="65344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29842" y="1937916"/>
            <a:ext cx="3868340" cy="42313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937916"/>
            <a:ext cx="3887391" cy="42313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www.synapse-energy.com  |  ©2018 Synapse Energy Economics Inc. All rights reserved.</a:t>
            </a:r>
          </a:p>
        </p:txBody>
      </p:sp>
      <p:sp>
        <p:nvSpPr>
          <p:cNvPr id="7" name="Slide Number Placeholder 6"/>
          <p:cNvSpPr>
            <a:spLocks noGrp="1"/>
          </p:cNvSpPr>
          <p:nvPr>
            <p:ph type="sldNum" sz="quarter" idx="12"/>
          </p:nvPr>
        </p:nvSpPr>
        <p:spPr/>
        <p:txBody>
          <a:bodyPr/>
          <a:lstStyle/>
          <a:p>
            <a:fld id="{1B79225A-044F-47AC-A466-ADAA88F41AF1}" type="slidenum">
              <a:rPr lang="en-US" smtClean="0"/>
              <a:t>‹#›</a:t>
            </a:fld>
            <a:endParaRPr lang="en-US" dirty="0"/>
          </a:p>
        </p:txBody>
      </p:sp>
      <p:sp>
        <p:nvSpPr>
          <p:cNvPr id="9" name="Text Placeholder 7"/>
          <p:cNvSpPr>
            <a:spLocks noGrp="1"/>
          </p:cNvSpPr>
          <p:nvPr>
            <p:ph type="body" sz="quarter" idx="13" hasCustomPrompt="1"/>
          </p:nvPr>
        </p:nvSpPr>
        <p:spPr>
          <a:xfrm>
            <a:off x="6428740" y="6580045"/>
            <a:ext cx="2009085" cy="246221"/>
          </a:xfrm>
        </p:spPr>
        <p:txBody>
          <a:bodyPr>
            <a:noAutofit/>
          </a:bodyPr>
          <a:lstStyle>
            <a:lvl1pPr marL="0" indent="0" algn="r" defTabSz="914400" rtl="0" eaLnBrk="1" latinLnBrk="0" hangingPunct="1">
              <a:lnSpc>
                <a:spcPct val="100000"/>
              </a:lnSpc>
              <a:spcBef>
                <a:spcPts val="0"/>
              </a:spcBef>
              <a:buFontTx/>
              <a:buNone/>
              <a:defRPr lang="en-US" sz="1000" kern="1200" dirty="0" smtClean="0">
                <a:solidFill>
                  <a:schemeClr val="accent3"/>
                </a:solidFill>
                <a:latin typeface="Calibri" panose="020F0502020204030204" pitchFamily="34" charset="0"/>
                <a:ea typeface="+mn-ea"/>
                <a:cs typeface="+mn-cs"/>
              </a:defRPr>
            </a:lvl1pPr>
          </a:lstStyle>
          <a:p>
            <a:pPr lvl="0"/>
            <a:r>
              <a:rPr lang="en-US" dirty="0"/>
              <a:t>Click to edit Presenter Name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45643" y="273260"/>
            <a:ext cx="2298356" cy="723518"/>
          </a:xfrm>
          <a:prstGeom prst="rect">
            <a:avLst/>
          </a:prstGeom>
        </p:spPr>
      </p:pic>
    </p:spTree>
    <p:extLst>
      <p:ext uri="{BB962C8B-B14F-4D97-AF65-F5344CB8AC3E}">
        <p14:creationId xmlns:p14="http://schemas.microsoft.com/office/powerpoint/2010/main" val="3502904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_w Title">
    <p:spTree>
      <p:nvGrpSpPr>
        <p:cNvPr id="1" name=""/>
        <p:cNvGrpSpPr/>
        <p:nvPr/>
      </p:nvGrpSpPr>
      <p:grpSpPr>
        <a:xfrm>
          <a:off x="0" y="0"/>
          <a:ext cx="0" cy="0"/>
          <a:chOff x="0" y="0"/>
          <a:chExt cx="0" cy="0"/>
        </a:xfrm>
      </p:grpSpPr>
      <p:sp>
        <p:nvSpPr>
          <p:cNvPr id="12" name="Rectangle 11"/>
          <p:cNvSpPr/>
          <p:nvPr userDrawn="1"/>
        </p:nvSpPr>
        <p:spPr>
          <a:xfrm>
            <a:off x="6932023" y="296091"/>
            <a:ext cx="2211977"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1325" y="365127"/>
            <a:ext cx="6397183" cy="65344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114004"/>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1937916"/>
            <a:ext cx="3868340" cy="42313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114004"/>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1937916"/>
            <a:ext cx="3887391" cy="42313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www.synapse-energy.com  |  ©2018 Synapse Energy Economics Inc. All rights reserved.</a:t>
            </a:r>
          </a:p>
        </p:txBody>
      </p:sp>
      <p:sp>
        <p:nvSpPr>
          <p:cNvPr id="9" name="Slide Number Placeholder 8"/>
          <p:cNvSpPr>
            <a:spLocks noGrp="1"/>
          </p:cNvSpPr>
          <p:nvPr>
            <p:ph type="sldNum" sz="quarter" idx="12"/>
          </p:nvPr>
        </p:nvSpPr>
        <p:spPr/>
        <p:txBody>
          <a:bodyPr/>
          <a:lstStyle/>
          <a:p>
            <a:fld id="{1B79225A-044F-47AC-A466-ADAA88F41AF1}" type="slidenum">
              <a:rPr lang="en-US" smtClean="0"/>
              <a:t>‹#›</a:t>
            </a:fld>
            <a:endParaRPr lang="en-US"/>
          </a:p>
        </p:txBody>
      </p:sp>
      <p:sp>
        <p:nvSpPr>
          <p:cNvPr id="11" name="Text Placeholder 7"/>
          <p:cNvSpPr>
            <a:spLocks noGrp="1"/>
          </p:cNvSpPr>
          <p:nvPr>
            <p:ph type="body" sz="quarter" idx="13" hasCustomPrompt="1"/>
          </p:nvPr>
        </p:nvSpPr>
        <p:spPr>
          <a:xfrm>
            <a:off x="6428740" y="6580045"/>
            <a:ext cx="2009085" cy="246221"/>
          </a:xfrm>
        </p:spPr>
        <p:txBody>
          <a:bodyPr>
            <a:noAutofit/>
          </a:bodyPr>
          <a:lstStyle>
            <a:lvl1pPr marL="0" indent="0" algn="r" defTabSz="914400" rtl="0" eaLnBrk="1" latinLnBrk="0" hangingPunct="1">
              <a:lnSpc>
                <a:spcPct val="100000"/>
              </a:lnSpc>
              <a:spcBef>
                <a:spcPts val="0"/>
              </a:spcBef>
              <a:buFontTx/>
              <a:buNone/>
              <a:defRPr lang="en-US" sz="1000" kern="1200" dirty="0" smtClean="0">
                <a:solidFill>
                  <a:schemeClr val="accent3"/>
                </a:solidFill>
                <a:latin typeface="Calibri" panose="020F0502020204030204" pitchFamily="34" charset="0"/>
                <a:ea typeface="+mn-ea"/>
                <a:cs typeface="+mn-cs"/>
              </a:defRPr>
            </a:lvl1pPr>
          </a:lstStyle>
          <a:p>
            <a:pPr lvl="0"/>
            <a:r>
              <a:rPr lang="en-US" dirty="0"/>
              <a:t>Click to edit Presenter Name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2023" y="273260"/>
            <a:ext cx="2211976" cy="723518"/>
          </a:xfrm>
          <a:prstGeom prst="rect">
            <a:avLst/>
          </a:prstGeom>
        </p:spPr>
      </p:pic>
    </p:spTree>
    <p:extLst>
      <p:ext uri="{BB962C8B-B14F-4D97-AF65-F5344CB8AC3E}">
        <p14:creationId xmlns:p14="http://schemas.microsoft.com/office/powerpoint/2010/main" val="1296796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ndard Slide">
    <p:spTree>
      <p:nvGrpSpPr>
        <p:cNvPr id="1" name=""/>
        <p:cNvGrpSpPr/>
        <p:nvPr/>
      </p:nvGrpSpPr>
      <p:grpSpPr>
        <a:xfrm>
          <a:off x="0" y="0"/>
          <a:ext cx="0" cy="0"/>
          <a:chOff x="0" y="0"/>
          <a:chExt cx="0" cy="0"/>
        </a:xfrm>
      </p:grpSpPr>
      <p:sp>
        <p:nvSpPr>
          <p:cNvPr id="9" name="Rectangle 8"/>
          <p:cNvSpPr/>
          <p:nvPr userDrawn="1"/>
        </p:nvSpPr>
        <p:spPr>
          <a:xfrm>
            <a:off x="6932023" y="296091"/>
            <a:ext cx="2211977"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1326" y="365127"/>
            <a:ext cx="6303128" cy="653446"/>
          </a:xfrm>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www.synapse-energy.com  |  ©2018 Synapse Energy Economics Inc. All rights reserved.</a:t>
            </a:r>
          </a:p>
        </p:txBody>
      </p:sp>
      <p:sp>
        <p:nvSpPr>
          <p:cNvPr id="5" name="Slide Number Placeholder 4"/>
          <p:cNvSpPr>
            <a:spLocks noGrp="1"/>
          </p:cNvSpPr>
          <p:nvPr>
            <p:ph type="sldNum" sz="quarter" idx="12"/>
          </p:nvPr>
        </p:nvSpPr>
        <p:spPr/>
        <p:txBody>
          <a:bodyPr/>
          <a:lstStyle/>
          <a:p>
            <a:fld id="{1B79225A-044F-47AC-A466-ADAA88F41AF1}" type="slidenum">
              <a:rPr lang="en-US" smtClean="0"/>
              <a:t>‹#›</a:t>
            </a:fld>
            <a:endParaRPr lang="en-US"/>
          </a:p>
        </p:txBody>
      </p:sp>
      <p:sp>
        <p:nvSpPr>
          <p:cNvPr id="7" name="Content Placeholder 5"/>
          <p:cNvSpPr>
            <a:spLocks noGrp="1"/>
          </p:cNvSpPr>
          <p:nvPr>
            <p:ph sz="quarter" idx="4"/>
          </p:nvPr>
        </p:nvSpPr>
        <p:spPr>
          <a:xfrm>
            <a:off x="487330" y="1303409"/>
            <a:ext cx="8142669" cy="4828450"/>
          </a:xfrm>
        </p:spPr>
        <p:txBody>
          <a:bodyPr>
            <a:noAutofit/>
          </a:bodyPr>
          <a:lstStyle>
            <a:lvl1pPr marL="119063" indent="0">
              <a:lnSpc>
                <a:spcPts val="2400"/>
              </a:lnSpc>
              <a:spcBef>
                <a:spcPts val="0"/>
              </a:spcBef>
              <a:buFont typeface="Arial" panose="020B0604020202020204" pitchFamily="34" charset="0"/>
              <a:buChar char=" "/>
              <a:defRPr sz="1800"/>
            </a:lvl1pPr>
            <a:lvl2pPr marL="347663" indent="-173038">
              <a:lnSpc>
                <a:spcPts val="2400"/>
              </a:lnSpc>
              <a:spcBef>
                <a:spcPts val="0"/>
              </a:spcBef>
              <a:buClr>
                <a:schemeClr val="tx2"/>
              </a:buClr>
              <a:defRPr sz="1600" i="1"/>
            </a:lvl2pPr>
          </a:lstStyle>
          <a:p>
            <a:pPr lvl="0"/>
            <a:r>
              <a:rPr lang="en-US"/>
              <a:t>Edit Master text styles</a:t>
            </a:r>
          </a:p>
          <a:p>
            <a:pPr lvl="1"/>
            <a:r>
              <a:rPr lang="en-US"/>
              <a:t>Second level</a:t>
            </a:r>
          </a:p>
        </p:txBody>
      </p:sp>
      <p:sp>
        <p:nvSpPr>
          <p:cNvPr id="8" name="Text Placeholder 7"/>
          <p:cNvSpPr>
            <a:spLocks noGrp="1"/>
          </p:cNvSpPr>
          <p:nvPr>
            <p:ph type="body" sz="quarter" idx="13" hasCustomPrompt="1"/>
          </p:nvPr>
        </p:nvSpPr>
        <p:spPr>
          <a:xfrm>
            <a:off x="6428740" y="6580045"/>
            <a:ext cx="2009085" cy="246221"/>
          </a:xfrm>
        </p:spPr>
        <p:txBody>
          <a:bodyPr>
            <a:noAutofit/>
          </a:bodyPr>
          <a:lstStyle>
            <a:lvl1pPr marL="0" indent="0" algn="r" defTabSz="914400" rtl="0" eaLnBrk="1" latinLnBrk="0" hangingPunct="1">
              <a:lnSpc>
                <a:spcPct val="100000"/>
              </a:lnSpc>
              <a:spcBef>
                <a:spcPts val="0"/>
              </a:spcBef>
              <a:buFontTx/>
              <a:buNone/>
              <a:defRPr lang="en-US" sz="1000" kern="1200" dirty="0" smtClean="0">
                <a:solidFill>
                  <a:schemeClr val="accent3"/>
                </a:solidFill>
                <a:latin typeface="Calibri" panose="020F0502020204030204" pitchFamily="34" charset="0"/>
                <a:ea typeface="+mn-ea"/>
                <a:cs typeface="+mn-cs"/>
              </a:defRPr>
            </a:lvl1pPr>
          </a:lstStyle>
          <a:p>
            <a:pPr lvl="0"/>
            <a:r>
              <a:rPr lang="en-US" dirty="0"/>
              <a:t>Click to edit Presenter Name</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37405" y="273260"/>
            <a:ext cx="2306594" cy="723518"/>
          </a:xfrm>
          <a:prstGeom prst="rect">
            <a:avLst/>
          </a:prstGeom>
        </p:spPr>
      </p:pic>
    </p:spTree>
    <p:extLst>
      <p:ext uri="{BB962C8B-B14F-4D97-AF65-F5344CB8AC3E}">
        <p14:creationId xmlns:p14="http://schemas.microsoft.com/office/powerpoint/2010/main" val="97696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0" y="0"/>
            <a:ext cx="9144000" cy="6908800"/>
          </a:xfrm>
          <a:prstGeom prst="rect">
            <a:avLst/>
          </a:prstGeom>
        </p:spPr>
      </p:pic>
      <p:sp>
        <p:nvSpPr>
          <p:cNvPr id="2" name="Title Placeholder 1"/>
          <p:cNvSpPr>
            <a:spLocks noGrp="1"/>
          </p:cNvSpPr>
          <p:nvPr>
            <p:ph type="title"/>
          </p:nvPr>
        </p:nvSpPr>
        <p:spPr>
          <a:xfrm>
            <a:off x="501325" y="365127"/>
            <a:ext cx="6397183" cy="65344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01325" y="1145894"/>
            <a:ext cx="8284456" cy="503106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29381" y="6498993"/>
            <a:ext cx="5577840" cy="390124"/>
          </a:xfrm>
          <a:prstGeom prst="rect">
            <a:avLst/>
          </a:prstGeom>
        </p:spPr>
        <p:txBody>
          <a:bodyPr vert="horz" lIns="91440" tIns="45720" rIns="91440" bIns="45720" rtlCol="0" anchor="ctr"/>
          <a:lstStyle>
            <a:lvl1pPr algn="l">
              <a:defRPr sz="1000">
                <a:solidFill>
                  <a:schemeClr val="accent3"/>
                </a:solidFill>
                <a:latin typeface="Calibri" panose="020F0502020204030204" pitchFamily="34" charset="0"/>
              </a:defRPr>
            </a:lvl1pPr>
          </a:lstStyle>
          <a:p>
            <a:r>
              <a:rPr lang="en-US" dirty="0"/>
              <a:t>www.synapse-energy.com  |  ©2018 Synapse Energy Economics Inc. All rights reserved.</a:t>
            </a:r>
          </a:p>
        </p:txBody>
      </p:sp>
      <p:sp>
        <p:nvSpPr>
          <p:cNvPr id="6" name="Slide Number Placeholder 5"/>
          <p:cNvSpPr>
            <a:spLocks noGrp="1"/>
          </p:cNvSpPr>
          <p:nvPr>
            <p:ph type="sldNum" sz="quarter" idx="4"/>
          </p:nvPr>
        </p:nvSpPr>
        <p:spPr>
          <a:xfrm>
            <a:off x="8247017" y="6498992"/>
            <a:ext cx="395222" cy="393192"/>
          </a:xfrm>
          <a:prstGeom prst="rect">
            <a:avLst/>
          </a:prstGeom>
        </p:spPr>
        <p:txBody>
          <a:bodyPr vert="horz" lIns="91440" tIns="45720" rIns="91440" bIns="45720" rtlCol="0" anchor="ctr"/>
          <a:lstStyle>
            <a:lvl1pPr algn="r">
              <a:defRPr sz="1000">
                <a:solidFill>
                  <a:schemeClr val="accent3"/>
                </a:solidFill>
                <a:latin typeface="Calibri" panose="020F0502020204030204" pitchFamily="34" charset="0"/>
              </a:defRPr>
            </a:lvl1pPr>
          </a:lstStyle>
          <a:p>
            <a:fld id="{1B79225A-044F-47AC-A466-ADAA88F41AF1}" type="slidenum">
              <a:rPr lang="en-US" smtClean="0"/>
              <a:pPr/>
              <a:t>‹#›</a:t>
            </a:fld>
            <a:endParaRPr lang="en-US" dirty="0"/>
          </a:p>
        </p:txBody>
      </p:sp>
    </p:spTree>
    <p:extLst>
      <p:ext uri="{BB962C8B-B14F-4D97-AF65-F5344CB8AC3E}">
        <p14:creationId xmlns:p14="http://schemas.microsoft.com/office/powerpoint/2010/main" val="3069191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4" r:id="rId4"/>
    <p:sldLayoutId id="2147483665" r:id="rId5"/>
    <p:sldLayoutId id="2147483663" r:id="rId6"/>
    <p:sldLayoutId id="2147483664" r:id="rId7"/>
    <p:sldLayoutId id="2147483675" r:id="rId8"/>
    <p:sldLayoutId id="2147483666" r:id="rId9"/>
  </p:sldLayoutIdLst>
  <p:hf hdr="0" dt="0"/>
  <p:txStyles>
    <p:titleStyle>
      <a:lvl1pPr algn="l" defTabSz="914400" rtl="0" eaLnBrk="1" latinLnBrk="0" hangingPunct="1">
        <a:lnSpc>
          <a:spcPct val="90000"/>
        </a:lnSpc>
        <a:spcBef>
          <a:spcPct val="0"/>
        </a:spcBef>
        <a:buNone/>
        <a:defRPr sz="2800" b="1" kern="1200">
          <a:solidFill>
            <a:schemeClr val="tx2"/>
          </a:solidFill>
          <a:latin typeface="+mj-lt"/>
          <a:ea typeface="+mj-ea"/>
          <a:cs typeface="+mj-cs"/>
        </a:defRPr>
      </a:lvl1pPr>
    </p:titleStyle>
    <p:bodyStyle>
      <a:lvl1pPr marL="171450" indent="-171450" algn="l" defTabSz="914400" rtl="0" eaLnBrk="1" latinLnBrk="0" hangingPunct="1">
        <a:lnSpc>
          <a:spcPts val="26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514350" indent="-171450" algn="l" defTabSz="914400" rtl="0" eaLnBrk="1" latinLnBrk="0" hangingPunct="1">
        <a:lnSpc>
          <a:spcPct val="10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971550" indent="-171450" algn="l" defTabSz="914400" rtl="0" eaLnBrk="1" latinLnBrk="0" hangingPunct="1">
        <a:lnSpc>
          <a:spcPct val="10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428750" indent="-17145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1828800" indent="-17145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Energy Efficiency in</a:t>
            </a:r>
            <a:br>
              <a:rPr lang="en-US" dirty="0"/>
            </a:br>
            <a:r>
              <a:rPr lang="en-US" dirty="0"/>
              <a:t>Capacity Scarcity Condition Events</a:t>
            </a:r>
          </a:p>
        </p:txBody>
      </p:sp>
      <p:sp>
        <p:nvSpPr>
          <p:cNvPr id="3" name="Subtitle 2"/>
          <p:cNvSpPr>
            <a:spLocks noGrp="1"/>
          </p:cNvSpPr>
          <p:nvPr>
            <p:ph type="subTitle" idx="1"/>
          </p:nvPr>
        </p:nvSpPr>
        <p:spPr/>
        <p:txBody>
          <a:bodyPr/>
          <a:lstStyle/>
          <a:p>
            <a:r>
              <a:rPr lang="en-US" dirty="0"/>
              <a:t>NEPOOL Markets Committee</a:t>
            </a:r>
          </a:p>
        </p:txBody>
      </p:sp>
      <p:sp>
        <p:nvSpPr>
          <p:cNvPr id="4" name="Footer Placeholder 3"/>
          <p:cNvSpPr>
            <a:spLocks noGrp="1"/>
          </p:cNvSpPr>
          <p:nvPr>
            <p:ph type="ftr" sz="quarter" idx="11"/>
          </p:nvPr>
        </p:nvSpPr>
        <p:spPr/>
        <p:txBody>
          <a:bodyPr/>
          <a:lstStyle/>
          <a:p>
            <a:r>
              <a:rPr lang="en-US" dirty="0"/>
              <a:t>www.synapse-energy.com  |  ©2019 Synapse Energy Economics Inc. All rights reserved.</a:t>
            </a:r>
          </a:p>
        </p:txBody>
      </p:sp>
      <p:sp>
        <p:nvSpPr>
          <p:cNvPr id="5" name="Slide Number Placeholder 4"/>
          <p:cNvSpPr>
            <a:spLocks noGrp="1"/>
          </p:cNvSpPr>
          <p:nvPr>
            <p:ph type="sldNum" sz="quarter" idx="12"/>
          </p:nvPr>
        </p:nvSpPr>
        <p:spPr/>
        <p:txBody>
          <a:bodyPr/>
          <a:lstStyle/>
          <a:p>
            <a:fld id="{1B79225A-044F-47AC-A466-ADAA88F41AF1}" type="slidenum">
              <a:rPr lang="en-US" smtClean="0"/>
              <a:t>1</a:t>
            </a:fld>
            <a:endParaRPr lang="en-US" dirty="0"/>
          </a:p>
        </p:txBody>
      </p:sp>
      <p:sp>
        <p:nvSpPr>
          <p:cNvPr id="6" name="Text Placeholder 5"/>
          <p:cNvSpPr>
            <a:spLocks noGrp="1"/>
          </p:cNvSpPr>
          <p:nvPr>
            <p:ph type="body" sz="quarter" idx="14"/>
          </p:nvPr>
        </p:nvSpPr>
        <p:spPr/>
        <p:txBody>
          <a:bodyPr/>
          <a:lstStyle/>
          <a:p>
            <a:r>
              <a:rPr lang="en-US" dirty="0"/>
              <a:t>March 5, 2019</a:t>
            </a:r>
          </a:p>
        </p:txBody>
      </p:sp>
      <p:sp>
        <p:nvSpPr>
          <p:cNvPr id="7" name="Text Placeholder 6"/>
          <p:cNvSpPr>
            <a:spLocks noGrp="1"/>
          </p:cNvSpPr>
          <p:nvPr>
            <p:ph type="body" sz="quarter" idx="15"/>
          </p:nvPr>
        </p:nvSpPr>
        <p:spPr/>
        <p:txBody>
          <a:bodyPr/>
          <a:lstStyle/>
          <a:p>
            <a:r>
              <a:rPr lang="en-US" dirty="0"/>
              <a:t>Doug Hurley</a:t>
            </a:r>
            <a:br>
              <a:rPr lang="en-US" dirty="0"/>
            </a:br>
            <a:r>
              <a:rPr lang="en-US" dirty="0"/>
              <a:t>On behalf of Vermont Energy Investment Corp.</a:t>
            </a:r>
          </a:p>
        </p:txBody>
      </p:sp>
    </p:spTree>
    <p:extLst>
      <p:ext uri="{BB962C8B-B14F-4D97-AF65-F5344CB8AC3E}">
        <p14:creationId xmlns:p14="http://schemas.microsoft.com/office/powerpoint/2010/main" val="79886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E087CE5-7B0E-4D75-85B3-0D62EBEDE56A}"/>
              </a:ext>
            </a:extLst>
          </p:cNvPr>
          <p:cNvSpPr>
            <a:spLocks noGrp="1"/>
          </p:cNvSpPr>
          <p:nvPr>
            <p:ph type="sldNum" sz="quarter" idx="12"/>
          </p:nvPr>
        </p:nvSpPr>
        <p:spPr/>
        <p:txBody>
          <a:bodyPr/>
          <a:lstStyle/>
          <a:p>
            <a:fld id="{1B79225A-044F-47AC-A466-ADAA88F41AF1}" type="slidenum">
              <a:rPr lang="en-US" smtClean="0"/>
              <a:pPr/>
              <a:t>10</a:t>
            </a:fld>
            <a:endParaRPr lang="en-US" dirty="0"/>
          </a:p>
        </p:txBody>
      </p:sp>
      <p:sp>
        <p:nvSpPr>
          <p:cNvPr id="3" name="Title 2">
            <a:extLst>
              <a:ext uri="{FF2B5EF4-FFF2-40B4-BE49-F238E27FC236}">
                <a16:creationId xmlns:a16="http://schemas.microsoft.com/office/drawing/2014/main" id="{B450C460-A6DF-432F-B43F-8EDD621BB37F}"/>
              </a:ext>
            </a:extLst>
          </p:cNvPr>
          <p:cNvSpPr>
            <a:spLocks noGrp="1"/>
          </p:cNvSpPr>
          <p:nvPr>
            <p:ph type="title"/>
          </p:nvPr>
        </p:nvSpPr>
        <p:spPr/>
        <p:txBody>
          <a:bodyPr/>
          <a:lstStyle/>
          <a:p>
            <a:r>
              <a:rPr lang="en-US" dirty="0"/>
              <a:t>Tariff Language</a:t>
            </a:r>
          </a:p>
        </p:txBody>
      </p:sp>
      <p:sp>
        <p:nvSpPr>
          <p:cNvPr id="4" name="Content Placeholder 3">
            <a:extLst>
              <a:ext uri="{FF2B5EF4-FFF2-40B4-BE49-F238E27FC236}">
                <a16:creationId xmlns:a16="http://schemas.microsoft.com/office/drawing/2014/main" id="{61555D4A-B690-4556-A466-D3D6E0F4BDAB}"/>
              </a:ext>
            </a:extLst>
          </p:cNvPr>
          <p:cNvSpPr>
            <a:spLocks noGrp="1"/>
          </p:cNvSpPr>
          <p:nvPr>
            <p:ph idx="1"/>
          </p:nvPr>
        </p:nvSpPr>
        <p:spPr/>
        <p:txBody>
          <a:bodyPr>
            <a:normAutofit fontScale="77500" lnSpcReduction="20000"/>
          </a:bodyPr>
          <a:lstStyle/>
          <a:p>
            <a:pPr marL="0" indent="0">
              <a:lnSpc>
                <a:spcPct val="120000"/>
              </a:lnSpc>
              <a:buNone/>
            </a:pPr>
            <a:r>
              <a:rPr lang="en-US" b="1" dirty="0"/>
              <a:t>III.13.7.2.3 Capacity Balancing Ratio. </a:t>
            </a:r>
            <a:endParaRPr lang="en-US" dirty="0"/>
          </a:p>
          <a:p>
            <a:pPr marL="0" indent="0">
              <a:lnSpc>
                <a:spcPct val="120000"/>
              </a:lnSpc>
              <a:spcBef>
                <a:spcPts val="0"/>
              </a:spcBef>
              <a:buNone/>
            </a:pPr>
            <a:r>
              <a:rPr lang="en-US" sz="1500" dirty="0"/>
              <a:t>For each five-minute interval in which a Capacity Scarcity Condition exists, the ISO shall calculate a Capacity Balancing Ratio using the following formula: </a:t>
            </a:r>
          </a:p>
          <a:p>
            <a:pPr marL="0" indent="0">
              <a:lnSpc>
                <a:spcPct val="120000"/>
              </a:lnSpc>
              <a:buNone/>
            </a:pPr>
            <a:r>
              <a:rPr lang="en-US" sz="1500" dirty="0"/>
              <a:t>	(Load + Reserve Requirement) / Total Capacity Supply Obligation </a:t>
            </a:r>
          </a:p>
          <a:p>
            <a:pPr marL="0" indent="0">
              <a:lnSpc>
                <a:spcPct val="120000"/>
              </a:lnSpc>
              <a:buNone/>
            </a:pPr>
            <a:r>
              <a:rPr lang="en-US" sz="1500" dirty="0"/>
              <a:t>(a) If the Capacity Scarcity Condition is a result of a violation of the Minimum Total Reserve Requirement such that the associated system-wide Reserve Constraint Penalty Factor pricing applies, then the terms used in the formula above shall be calculated as follows: </a:t>
            </a:r>
          </a:p>
          <a:p>
            <a:pPr marL="0" indent="0">
              <a:lnSpc>
                <a:spcPct val="120000"/>
              </a:lnSpc>
              <a:buNone/>
            </a:pPr>
            <a:r>
              <a:rPr lang="en-US" sz="1500" dirty="0" err="1"/>
              <a:t>i</a:t>
            </a:r>
            <a:r>
              <a:rPr lang="en-US" sz="1500" dirty="0"/>
              <a:t>. If the interval Load = the total amount of Actual Capacity Provided (excluding applicable Real-Time Reserve Designations) from all resources in the New England Control Area during the interval. </a:t>
            </a:r>
          </a:p>
          <a:p>
            <a:pPr marL="0" indent="0">
              <a:lnSpc>
                <a:spcPct val="120000"/>
              </a:lnSpc>
              <a:buNone/>
            </a:pPr>
            <a:r>
              <a:rPr lang="en-US" sz="1500" dirty="0"/>
              <a:t>Reserve Requirement = the Minimum Total Reserve Requirement during the interval. </a:t>
            </a:r>
          </a:p>
          <a:p>
            <a:pPr marL="0" indent="0">
              <a:lnSpc>
                <a:spcPct val="120000"/>
              </a:lnSpc>
              <a:buNone/>
            </a:pPr>
            <a:r>
              <a:rPr lang="en-US" sz="2300" dirty="0">
                <a:solidFill>
                  <a:srgbClr val="FF0000"/>
                </a:solidFill>
              </a:rPr>
              <a:t>Total CSO = </a:t>
            </a:r>
          </a:p>
          <a:p>
            <a:pPr marL="514350" indent="-514350">
              <a:lnSpc>
                <a:spcPct val="120000"/>
              </a:lnSpc>
              <a:buAutoNum type="romanLcPeriod"/>
            </a:pPr>
            <a:r>
              <a:rPr lang="en-US" dirty="0">
                <a:solidFill>
                  <a:srgbClr val="FF0000"/>
                </a:solidFill>
              </a:rPr>
              <a:t>For each interval that occurs during Demand Resource On Peak or Demand Resource Seasonal Peak Hours, </a:t>
            </a:r>
            <a:r>
              <a:rPr lang="en-US" dirty="0"/>
              <a:t>the total amount of Capacity Supply Obligations in the New England Control Area during the interval. </a:t>
            </a:r>
          </a:p>
          <a:p>
            <a:pPr marL="514350" indent="-514350">
              <a:lnSpc>
                <a:spcPct val="120000"/>
              </a:lnSpc>
              <a:buFont typeface="Arial" panose="020B0604020202020204" pitchFamily="34" charset="0"/>
              <a:buAutoNum type="romanLcPeriod"/>
            </a:pPr>
            <a:r>
              <a:rPr lang="en-US" dirty="0">
                <a:solidFill>
                  <a:srgbClr val="FF0000"/>
                </a:solidFill>
              </a:rPr>
              <a:t>For each interval that occurs outside of Demand Resource On Peak or Demand Resource Seasonal Peak Hours, </a:t>
            </a:r>
            <a:r>
              <a:rPr lang="en-US" dirty="0"/>
              <a:t>the total amount of Capacity Supply Obligations in the New England Control Area during the interval </a:t>
            </a:r>
            <a:r>
              <a:rPr lang="en-US" dirty="0">
                <a:solidFill>
                  <a:srgbClr val="FF0000"/>
                </a:solidFill>
              </a:rPr>
              <a:t>excluding the Capacity Supply Obligations associated with Energy Efficiency measures</a:t>
            </a:r>
            <a:r>
              <a:rPr lang="en-US" dirty="0"/>
              <a:t>. </a:t>
            </a:r>
          </a:p>
          <a:p>
            <a:pPr marL="514350" indent="-514350">
              <a:buAutoNum type="romanLcPeriod"/>
            </a:pPr>
            <a:endParaRPr lang="en-US" dirty="0"/>
          </a:p>
        </p:txBody>
      </p:sp>
      <p:sp>
        <p:nvSpPr>
          <p:cNvPr id="5" name="Footer Placeholder 4">
            <a:extLst>
              <a:ext uri="{FF2B5EF4-FFF2-40B4-BE49-F238E27FC236}">
                <a16:creationId xmlns:a16="http://schemas.microsoft.com/office/drawing/2014/main" id="{9FE235C4-062D-4C00-B601-4CE869ABA85A}"/>
              </a:ext>
            </a:extLst>
          </p:cNvPr>
          <p:cNvSpPr>
            <a:spLocks noGrp="1"/>
          </p:cNvSpPr>
          <p:nvPr>
            <p:ph type="ftr" sz="quarter" idx="11"/>
          </p:nvPr>
        </p:nvSpPr>
        <p:spPr/>
        <p:txBody>
          <a:bodyPr/>
          <a:lstStyle/>
          <a:p>
            <a:r>
              <a:rPr lang="en-US" dirty="0"/>
              <a:t>www.synapse-energy.com  |  ©2019 Synapse Energy Economics Inc. All rights reserved.</a:t>
            </a:r>
          </a:p>
        </p:txBody>
      </p:sp>
      <p:sp>
        <p:nvSpPr>
          <p:cNvPr id="6" name="Text Placeholder 5">
            <a:extLst>
              <a:ext uri="{FF2B5EF4-FFF2-40B4-BE49-F238E27FC236}">
                <a16:creationId xmlns:a16="http://schemas.microsoft.com/office/drawing/2014/main" id="{06E62262-6642-4F32-87BC-748AFDAE8EFF}"/>
              </a:ext>
            </a:extLst>
          </p:cNvPr>
          <p:cNvSpPr>
            <a:spLocks noGrp="1"/>
          </p:cNvSpPr>
          <p:nvPr>
            <p:ph type="body" sz="quarter" idx="13"/>
          </p:nvPr>
        </p:nvSpPr>
        <p:spPr/>
        <p:txBody>
          <a:bodyPr/>
          <a:lstStyle/>
          <a:p>
            <a:r>
              <a:rPr lang="en-US" dirty="0"/>
              <a:t>EE in Capacity Scarcity Conditions</a:t>
            </a:r>
          </a:p>
          <a:p>
            <a:endParaRPr lang="en-US" dirty="0"/>
          </a:p>
        </p:txBody>
      </p:sp>
      <p:sp>
        <p:nvSpPr>
          <p:cNvPr id="7" name="Rectangle: Rounded Corners 6">
            <a:extLst>
              <a:ext uri="{FF2B5EF4-FFF2-40B4-BE49-F238E27FC236}">
                <a16:creationId xmlns:a16="http://schemas.microsoft.com/office/drawing/2014/main" id="{28D9B01B-E970-4784-89AB-22070ED93196}"/>
              </a:ext>
            </a:extLst>
          </p:cNvPr>
          <p:cNvSpPr/>
          <p:nvPr/>
        </p:nvSpPr>
        <p:spPr>
          <a:xfrm>
            <a:off x="5704722" y="612250"/>
            <a:ext cx="2417874" cy="8094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Parallel changes in subsections (b) and (c)</a:t>
            </a:r>
          </a:p>
        </p:txBody>
      </p:sp>
    </p:spTree>
    <p:extLst>
      <p:ext uri="{BB962C8B-B14F-4D97-AF65-F5344CB8AC3E}">
        <p14:creationId xmlns:p14="http://schemas.microsoft.com/office/powerpoint/2010/main" val="1921438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0A7590-548D-4991-AA1A-83EC6FA552A0}"/>
              </a:ext>
            </a:extLst>
          </p:cNvPr>
          <p:cNvSpPr>
            <a:spLocks noGrp="1"/>
          </p:cNvSpPr>
          <p:nvPr>
            <p:ph type="sldNum" sz="quarter" idx="12"/>
          </p:nvPr>
        </p:nvSpPr>
        <p:spPr/>
        <p:txBody>
          <a:bodyPr/>
          <a:lstStyle/>
          <a:p>
            <a:fld id="{1B79225A-044F-47AC-A466-ADAA88F41AF1}" type="slidenum">
              <a:rPr lang="en-US" smtClean="0"/>
              <a:pPr/>
              <a:t>11</a:t>
            </a:fld>
            <a:endParaRPr lang="en-US" dirty="0"/>
          </a:p>
        </p:txBody>
      </p:sp>
      <p:sp>
        <p:nvSpPr>
          <p:cNvPr id="3" name="Title 2">
            <a:extLst>
              <a:ext uri="{FF2B5EF4-FFF2-40B4-BE49-F238E27FC236}">
                <a16:creationId xmlns:a16="http://schemas.microsoft.com/office/drawing/2014/main" id="{B5E0398E-D89D-4239-B66D-A31E289A8670}"/>
              </a:ext>
            </a:extLst>
          </p:cNvPr>
          <p:cNvSpPr>
            <a:spLocks noGrp="1"/>
          </p:cNvSpPr>
          <p:nvPr>
            <p:ph type="title"/>
          </p:nvPr>
        </p:nvSpPr>
        <p:spPr/>
        <p:txBody>
          <a:bodyPr>
            <a:normAutofit/>
          </a:bodyPr>
          <a:lstStyle/>
          <a:p>
            <a:r>
              <a:rPr lang="en-US" dirty="0"/>
              <a:t>Comments on NEPGA Approach</a:t>
            </a:r>
          </a:p>
        </p:txBody>
      </p:sp>
      <p:sp>
        <p:nvSpPr>
          <p:cNvPr id="4" name="Content Placeholder 3">
            <a:extLst>
              <a:ext uri="{FF2B5EF4-FFF2-40B4-BE49-F238E27FC236}">
                <a16:creationId xmlns:a16="http://schemas.microsoft.com/office/drawing/2014/main" id="{8DF3A0C8-B063-411C-9F90-A331E601DFE8}"/>
              </a:ext>
            </a:extLst>
          </p:cNvPr>
          <p:cNvSpPr>
            <a:spLocks noGrp="1"/>
          </p:cNvSpPr>
          <p:nvPr>
            <p:ph idx="1"/>
          </p:nvPr>
        </p:nvSpPr>
        <p:spPr/>
        <p:txBody>
          <a:bodyPr>
            <a:normAutofit fontScale="85000" lnSpcReduction="10000"/>
          </a:bodyPr>
          <a:lstStyle/>
          <a:p>
            <a:r>
              <a:rPr lang="en-US" dirty="0"/>
              <a:t>NEPGA proposes a combination of two approaches. The second part requires that EE resources provide load reduction values in every hour of the year beginning with CP-14.</a:t>
            </a:r>
          </a:p>
          <a:p>
            <a:r>
              <a:rPr lang="en-US" dirty="0"/>
              <a:t>This issue is being referred to the DRWG to be resolved. </a:t>
            </a:r>
          </a:p>
          <a:p>
            <a:r>
              <a:rPr lang="en-US" dirty="0"/>
              <a:t>Our proposed approach would be enacted immediately, and would be effective only if and until EE resources are subject to penalties or payments in all hours.</a:t>
            </a:r>
          </a:p>
          <a:p>
            <a:r>
              <a:rPr lang="en-US" dirty="0"/>
              <a:t>NEPGA continues to repeat false justification that has already been debunked and dismissed. Resources consisting of both EE and non-EE assets are </a:t>
            </a:r>
            <a:r>
              <a:rPr lang="en-US" i="1" dirty="0"/>
              <a:t>de </a:t>
            </a:r>
            <a:r>
              <a:rPr lang="en-US" i="1" dirty="0" err="1"/>
              <a:t>minimus</a:t>
            </a:r>
            <a:r>
              <a:rPr lang="en-US" i="1" dirty="0"/>
              <a:t> </a:t>
            </a:r>
            <a:r>
              <a:rPr lang="en-US" dirty="0"/>
              <a:t>and no longer an impact. (NEPGA Stage 1 at Slide 2)</a:t>
            </a:r>
          </a:p>
          <a:p>
            <a:r>
              <a:rPr lang="en-US" dirty="0"/>
              <a:t>We agree that the current treatment violates cost causation principles, but the NEPGA approach only prolongs this error. Our approach rectifies it by correctly calculating the BR rather than creating a false “settlement imbalance” akin to a stop-loss that has not occurred, which is then distributed to all capacity resources.</a:t>
            </a:r>
          </a:p>
          <a:p>
            <a:endParaRPr lang="en-US" dirty="0"/>
          </a:p>
        </p:txBody>
      </p:sp>
      <p:sp>
        <p:nvSpPr>
          <p:cNvPr id="5" name="Footer Placeholder 4">
            <a:extLst>
              <a:ext uri="{FF2B5EF4-FFF2-40B4-BE49-F238E27FC236}">
                <a16:creationId xmlns:a16="http://schemas.microsoft.com/office/drawing/2014/main" id="{8B406F84-F0ED-48F2-9E45-1C2927CC1E9E}"/>
              </a:ext>
            </a:extLst>
          </p:cNvPr>
          <p:cNvSpPr>
            <a:spLocks noGrp="1"/>
          </p:cNvSpPr>
          <p:nvPr>
            <p:ph type="ftr" sz="quarter" idx="11"/>
          </p:nvPr>
        </p:nvSpPr>
        <p:spPr/>
        <p:txBody>
          <a:bodyPr/>
          <a:lstStyle/>
          <a:p>
            <a:r>
              <a:rPr lang="en-US" dirty="0"/>
              <a:t>www.synapse-energy.com  |  ©2019 Synapse Energy Economics Inc. All rights reserved.</a:t>
            </a:r>
          </a:p>
        </p:txBody>
      </p:sp>
      <p:sp>
        <p:nvSpPr>
          <p:cNvPr id="6" name="Text Placeholder 5">
            <a:extLst>
              <a:ext uri="{FF2B5EF4-FFF2-40B4-BE49-F238E27FC236}">
                <a16:creationId xmlns:a16="http://schemas.microsoft.com/office/drawing/2014/main" id="{4C726883-E4EB-4733-B5A3-AD8A5C01F818}"/>
              </a:ext>
            </a:extLst>
          </p:cNvPr>
          <p:cNvSpPr>
            <a:spLocks noGrp="1"/>
          </p:cNvSpPr>
          <p:nvPr>
            <p:ph type="body" sz="quarter" idx="13"/>
          </p:nvPr>
        </p:nvSpPr>
        <p:spPr/>
        <p:txBody>
          <a:bodyPr/>
          <a:lstStyle/>
          <a:p>
            <a:r>
              <a:rPr lang="en-US" dirty="0"/>
              <a:t>EE in Capacity Scarcity Conditions</a:t>
            </a:r>
          </a:p>
        </p:txBody>
      </p:sp>
    </p:spTree>
    <p:extLst>
      <p:ext uri="{BB962C8B-B14F-4D97-AF65-F5344CB8AC3E}">
        <p14:creationId xmlns:p14="http://schemas.microsoft.com/office/powerpoint/2010/main" val="3155482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0A7590-548D-4991-AA1A-83EC6FA552A0}"/>
              </a:ext>
            </a:extLst>
          </p:cNvPr>
          <p:cNvSpPr>
            <a:spLocks noGrp="1"/>
          </p:cNvSpPr>
          <p:nvPr>
            <p:ph type="sldNum" sz="quarter" idx="12"/>
          </p:nvPr>
        </p:nvSpPr>
        <p:spPr/>
        <p:txBody>
          <a:bodyPr/>
          <a:lstStyle/>
          <a:p>
            <a:fld id="{1B79225A-044F-47AC-A466-ADAA88F41AF1}" type="slidenum">
              <a:rPr lang="en-US" smtClean="0"/>
              <a:pPr/>
              <a:t>12</a:t>
            </a:fld>
            <a:endParaRPr lang="en-US" dirty="0"/>
          </a:p>
        </p:txBody>
      </p:sp>
      <p:sp>
        <p:nvSpPr>
          <p:cNvPr id="3" name="Title 2">
            <a:extLst>
              <a:ext uri="{FF2B5EF4-FFF2-40B4-BE49-F238E27FC236}">
                <a16:creationId xmlns:a16="http://schemas.microsoft.com/office/drawing/2014/main" id="{B5E0398E-D89D-4239-B66D-A31E289A8670}"/>
              </a:ext>
            </a:extLst>
          </p:cNvPr>
          <p:cNvSpPr>
            <a:spLocks noGrp="1"/>
          </p:cNvSpPr>
          <p:nvPr>
            <p:ph type="title"/>
          </p:nvPr>
        </p:nvSpPr>
        <p:spPr/>
        <p:txBody>
          <a:bodyPr>
            <a:normAutofit/>
          </a:bodyPr>
          <a:lstStyle/>
          <a:p>
            <a:r>
              <a:rPr lang="en-US" dirty="0"/>
              <a:t>Comments on ISO-NE Memo</a:t>
            </a:r>
          </a:p>
        </p:txBody>
      </p:sp>
      <p:sp>
        <p:nvSpPr>
          <p:cNvPr id="4" name="Content Placeholder 3">
            <a:extLst>
              <a:ext uri="{FF2B5EF4-FFF2-40B4-BE49-F238E27FC236}">
                <a16:creationId xmlns:a16="http://schemas.microsoft.com/office/drawing/2014/main" id="{8DF3A0C8-B063-411C-9F90-A331E601DFE8}"/>
              </a:ext>
            </a:extLst>
          </p:cNvPr>
          <p:cNvSpPr>
            <a:spLocks noGrp="1"/>
          </p:cNvSpPr>
          <p:nvPr>
            <p:ph idx="1"/>
          </p:nvPr>
        </p:nvSpPr>
        <p:spPr/>
        <p:txBody>
          <a:bodyPr>
            <a:normAutofit fontScale="85000" lnSpcReduction="10000"/>
          </a:bodyPr>
          <a:lstStyle/>
          <a:p>
            <a:r>
              <a:rPr lang="en-US" dirty="0"/>
              <a:t>ISO-NE released a memo dated January 3, 2019. We agree that the status quo is inconsistent with cost-causation principles.</a:t>
            </a:r>
          </a:p>
          <a:p>
            <a:r>
              <a:rPr lang="en-US" dirty="0"/>
              <a:t>We disagree with the assessment that our proposal shifts the cost of a “shortfall” to non-EE resources. Instead, our proposal correctly applies the Balancing Ratio to all resources subject to </a:t>
            </a:r>
            <a:r>
              <a:rPr lang="en-US" dirty="0" err="1"/>
              <a:t>PfP</a:t>
            </a:r>
            <a:r>
              <a:rPr lang="en-US" dirty="0"/>
              <a:t> payments in each interval, whenever that interval occurs. </a:t>
            </a:r>
          </a:p>
          <a:p>
            <a:r>
              <a:rPr lang="en-US" dirty="0"/>
              <a:t>Status quo is contrary to the intent of the FERC order, and narrowly singles out one resource for guaranteed penalties.</a:t>
            </a:r>
          </a:p>
          <a:p>
            <a:r>
              <a:rPr lang="en-US" dirty="0"/>
              <a:t>The current implementation of the tariff guarantees that EE resources will always receive a charge during any event outside of EE performance hours. There is no opportunity to avoid this charge, and no opportunity to earn offsetting payments, regardless of actual EE performance.</a:t>
            </a:r>
          </a:p>
          <a:p>
            <a:r>
              <a:rPr lang="en-US" dirty="0"/>
              <a:t>Our proposal is simple and straightforward, and we hope it can be adopted quickly.</a:t>
            </a:r>
          </a:p>
          <a:p>
            <a:endParaRPr lang="en-US" dirty="0"/>
          </a:p>
        </p:txBody>
      </p:sp>
      <p:sp>
        <p:nvSpPr>
          <p:cNvPr id="5" name="Footer Placeholder 4">
            <a:extLst>
              <a:ext uri="{FF2B5EF4-FFF2-40B4-BE49-F238E27FC236}">
                <a16:creationId xmlns:a16="http://schemas.microsoft.com/office/drawing/2014/main" id="{8B406F84-F0ED-48F2-9E45-1C2927CC1E9E}"/>
              </a:ext>
            </a:extLst>
          </p:cNvPr>
          <p:cNvSpPr>
            <a:spLocks noGrp="1"/>
          </p:cNvSpPr>
          <p:nvPr>
            <p:ph type="ftr" sz="quarter" idx="11"/>
          </p:nvPr>
        </p:nvSpPr>
        <p:spPr/>
        <p:txBody>
          <a:bodyPr/>
          <a:lstStyle/>
          <a:p>
            <a:r>
              <a:rPr lang="en-US" dirty="0"/>
              <a:t>www.synapse-energy.com  |  ©2019 Synapse Energy Economics Inc. All rights reserved.</a:t>
            </a:r>
          </a:p>
        </p:txBody>
      </p:sp>
      <p:sp>
        <p:nvSpPr>
          <p:cNvPr id="6" name="Text Placeholder 5">
            <a:extLst>
              <a:ext uri="{FF2B5EF4-FFF2-40B4-BE49-F238E27FC236}">
                <a16:creationId xmlns:a16="http://schemas.microsoft.com/office/drawing/2014/main" id="{4C726883-E4EB-4733-B5A3-AD8A5C01F818}"/>
              </a:ext>
            </a:extLst>
          </p:cNvPr>
          <p:cNvSpPr>
            <a:spLocks noGrp="1"/>
          </p:cNvSpPr>
          <p:nvPr>
            <p:ph type="body" sz="quarter" idx="13"/>
          </p:nvPr>
        </p:nvSpPr>
        <p:spPr/>
        <p:txBody>
          <a:bodyPr/>
          <a:lstStyle/>
          <a:p>
            <a:r>
              <a:rPr lang="en-US" dirty="0"/>
              <a:t>EE in Capacity Scarcity Conditions</a:t>
            </a:r>
          </a:p>
        </p:txBody>
      </p:sp>
    </p:spTree>
    <p:extLst>
      <p:ext uri="{BB962C8B-B14F-4D97-AF65-F5344CB8AC3E}">
        <p14:creationId xmlns:p14="http://schemas.microsoft.com/office/powerpoint/2010/main" val="1618595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4B3D43-C023-486A-AB04-B8582342ADDC}"/>
              </a:ext>
            </a:extLst>
          </p:cNvPr>
          <p:cNvSpPr>
            <a:spLocks noGrp="1"/>
          </p:cNvSpPr>
          <p:nvPr>
            <p:ph type="sldNum" sz="quarter" idx="12"/>
          </p:nvPr>
        </p:nvSpPr>
        <p:spPr/>
        <p:txBody>
          <a:bodyPr/>
          <a:lstStyle/>
          <a:p>
            <a:fld id="{1B79225A-044F-47AC-A466-ADAA88F41AF1}" type="slidenum">
              <a:rPr lang="en-US" smtClean="0"/>
              <a:pPr/>
              <a:t>13</a:t>
            </a:fld>
            <a:endParaRPr lang="en-US" dirty="0"/>
          </a:p>
        </p:txBody>
      </p:sp>
      <p:sp>
        <p:nvSpPr>
          <p:cNvPr id="3" name="Title 2">
            <a:extLst>
              <a:ext uri="{FF2B5EF4-FFF2-40B4-BE49-F238E27FC236}">
                <a16:creationId xmlns:a16="http://schemas.microsoft.com/office/drawing/2014/main" id="{DC5858A6-6A24-4326-A3AD-6B966DC069DF}"/>
              </a:ext>
            </a:extLst>
          </p:cNvPr>
          <p:cNvSpPr>
            <a:spLocks noGrp="1"/>
          </p:cNvSpPr>
          <p:nvPr>
            <p:ph type="title"/>
          </p:nvPr>
        </p:nvSpPr>
        <p:spPr/>
        <p:txBody>
          <a:bodyPr/>
          <a:lstStyle/>
          <a:p>
            <a:r>
              <a:rPr lang="en-US" dirty="0"/>
              <a:t>Summary of Proposed Change</a:t>
            </a:r>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556F95B8-CA8A-45DE-B8F7-76D0D3E205E9}"/>
                  </a:ext>
                </a:extLst>
              </p:cNvPr>
              <p:cNvSpPr>
                <a:spLocks noGrp="1"/>
              </p:cNvSpPr>
              <p:nvPr>
                <p:ph idx="1"/>
              </p:nvPr>
            </p:nvSpPr>
            <p:spPr>
              <a:xfrm>
                <a:off x="906842" y="1319753"/>
                <a:ext cx="3259642" cy="2401457"/>
              </a:xfrm>
            </p:spPr>
            <p:style>
              <a:lnRef idx="2">
                <a:schemeClr val="accent5"/>
              </a:lnRef>
              <a:fillRef idx="1">
                <a:schemeClr val="lt1"/>
              </a:fillRef>
              <a:effectRef idx="0">
                <a:schemeClr val="accent5"/>
              </a:effectRef>
              <a:fontRef idx="minor">
                <a:schemeClr val="dk1"/>
              </a:fontRef>
            </p:style>
            <p:txBody>
              <a:bodyPr/>
              <a:lstStyle/>
              <a:p>
                <a:pPr marL="0" indent="0" algn="ctr">
                  <a:buNone/>
                </a:pPr>
                <a:r>
                  <a:rPr lang="en-US" dirty="0"/>
                  <a:t>During DR On Peak or Seasonal Peak hours</a:t>
                </a:r>
              </a:p>
              <a:p>
                <a:pPr marL="0" indent="0">
                  <a:buNone/>
                </a:pPr>
                <a:endParaRPr lang="en-US" dirty="0"/>
              </a:p>
              <a:p>
                <a:pPr marL="0" indent="0" algn="ctr">
                  <a:buNone/>
                </a:pPr>
                <a:r>
                  <a:rPr lang="en-US" dirty="0"/>
                  <a:t>BR </a:t>
                </a:r>
                <a14:m>
                  <m:oMath xmlns:m="http://schemas.openxmlformats.org/officeDocument/2006/math">
                    <m:r>
                      <a:rPr lang="en-US"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m:t>
                        </m:r>
                        <m:r>
                          <a:rPr lang="en-US" b="0" i="1" smtClean="0">
                            <a:latin typeface="Cambria Math" panose="02040503050406030204" pitchFamily="18" charset="0"/>
                          </a:rPr>
                          <m:t>𝐿𝑜𝑎𝑑</m:t>
                        </m:r>
                        <m:r>
                          <a:rPr lang="en-US" b="0" i="1" smtClean="0">
                            <a:latin typeface="Cambria Math" panose="02040503050406030204" pitchFamily="18" charset="0"/>
                          </a:rPr>
                          <m:t>+</m:t>
                        </m:r>
                        <m:r>
                          <a:rPr lang="en-US" b="0" i="1" smtClean="0">
                            <a:latin typeface="Cambria Math" panose="02040503050406030204" pitchFamily="18" charset="0"/>
                          </a:rPr>
                          <m:t>𝑅𝑒𝑠𝑒𝑟𝑣𝑒𝑠</m:t>
                        </m:r>
                        <m:r>
                          <a:rPr lang="en-US" b="0" i="1" smtClean="0">
                            <a:latin typeface="Cambria Math" panose="02040503050406030204" pitchFamily="18" charset="0"/>
                          </a:rPr>
                          <m:t> </m:t>
                        </m:r>
                        <m:r>
                          <a:rPr lang="en-US" b="0" i="1" smtClean="0">
                            <a:latin typeface="Cambria Math" panose="02040503050406030204" pitchFamily="18" charset="0"/>
                          </a:rPr>
                          <m:t>𝑅𝑒</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𝑞</m:t>
                            </m:r>
                          </m:e>
                          <m:sup>
                            <m:r>
                              <a:rPr lang="en-US" b="0" i="1" smtClean="0">
                                <a:latin typeface="Cambria Math" panose="02040503050406030204" pitchFamily="18" charset="0"/>
                              </a:rPr>
                              <m:t>′</m:t>
                            </m:r>
                          </m:sup>
                        </m:sSup>
                        <m:r>
                          <a:rPr lang="en-US" b="0" i="1" smtClean="0">
                            <a:latin typeface="Cambria Math" panose="02040503050406030204" pitchFamily="18" charset="0"/>
                          </a:rPr>
                          <m:t>𝑡</m:t>
                        </m:r>
                        <m:r>
                          <a:rPr lang="en-US" b="0" i="1" smtClean="0">
                            <a:latin typeface="Cambria Math" panose="02040503050406030204" pitchFamily="18" charset="0"/>
                          </a:rPr>
                          <m:t>) </m:t>
                        </m:r>
                      </m:num>
                      <m:den>
                        <m:r>
                          <a:rPr lang="en-US" b="0" i="1" smtClean="0">
                            <a:latin typeface="Cambria Math" panose="02040503050406030204" pitchFamily="18" charset="0"/>
                          </a:rPr>
                          <m:t>𝑇𝑜𝑡𝑎𝑙</m:t>
                        </m:r>
                        <m:r>
                          <a:rPr lang="en-US" b="0" i="1" smtClean="0">
                            <a:latin typeface="Cambria Math" panose="02040503050406030204" pitchFamily="18" charset="0"/>
                          </a:rPr>
                          <m:t> </m:t>
                        </m:r>
                        <m:r>
                          <a:rPr lang="en-US" b="0" i="1" smtClean="0">
                            <a:latin typeface="Cambria Math" panose="02040503050406030204" pitchFamily="18" charset="0"/>
                          </a:rPr>
                          <m:t>𝐶𝑆𝑂</m:t>
                        </m:r>
                      </m:den>
                    </m:f>
                  </m:oMath>
                </a14:m>
                <a:endParaRPr lang="en-US" dirty="0"/>
              </a:p>
            </p:txBody>
          </p:sp>
        </mc:Choice>
        <mc:Fallback xmlns="">
          <p:sp>
            <p:nvSpPr>
              <p:cNvPr id="4" name="Content Placeholder 3">
                <a:extLst>
                  <a:ext uri="{FF2B5EF4-FFF2-40B4-BE49-F238E27FC236}">
                    <a16:creationId xmlns:a16="http://schemas.microsoft.com/office/drawing/2014/main" id="{556F95B8-CA8A-45DE-B8F7-76D0D3E205E9}"/>
                  </a:ext>
                </a:extLst>
              </p:cNvPr>
              <p:cNvSpPr>
                <a:spLocks noGrp="1" noRot="1" noChangeAspect="1" noMove="1" noResize="1" noEditPoints="1" noAdjustHandles="1" noChangeArrowheads="1" noChangeShapeType="1" noTextEdit="1"/>
              </p:cNvSpPr>
              <p:nvPr>
                <p:ph idx="1"/>
              </p:nvPr>
            </p:nvSpPr>
            <p:spPr>
              <a:xfrm>
                <a:off x="906842" y="1319753"/>
                <a:ext cx="3259642" cy="2401457"/>
              </a:xfrm>
              <a:blipFill>
                <a:blip r:embed="rId2"/>
                <a:stretch>
                  <a:fillRect t="-505"/>
                </a:stretch>
              </a:blipFill>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2DD8FF90-B593-4CA5-95D3-2ED095C84CE7}"/>
              </a:ext>
            </a:extLst>
          </p:cNvPr>
          <p:cNvSpPr>
            <a:spLocks noGrp="1"/>
          </p:cNvSpPr>
          <p:nvPr>
            <p:ph type="ftr" sz="quarter" idx="11"/>
          </p:nvPr>
        </p:nvSpPr>
        <p:spPr/>
        <p:txBody>
          <a:bodyPr/>
          <a:lstStyle/>
          <a:p>
            <a:r>
              <a:rPr lang="en-US" dirty="0"/>
              <a:t>www.synapse-energy.com  |  ©2019 Synapse Energy Economics Inc. All rights reserved.</a:t>
            </a:r>
          </a:p>
        </p:txBody>
      </p:sp>
      <p:sp>
        <p:nvSpPr>
          <p:cNvPr id="6" name="Text Placeholder 5">
            <a:extLst>
              <a:ext uri="{FF2B5EF4-FFF2-40B4-BE49-F238E27FC236}">
                <a16:creationId xmlns:a16="http://schemas.microsoft.com/office/drawing/2014/main" id="{35B4E02B-C2DE-4E92-8B8E-90D3C20CCC04}"/>
              </a:ext>
            </a:extLst>
          </p:cNvPr>
          <p:cNvSpPr>
            <a:spLocks noGrp="1"/>
          </p:cNvSpPr>
          <p:nvPr>
            <p:ph type="body" sz="quarter" idx="13"/>
          </p:nvPr>
        </p:nvSpPr>
        <p:spPr/>
        <p:txBody>
          <a:bodyPr/>
          <a:lstStyle/>
          <a:p>
            <a:r>
              <a:rPr lang="en-US" dirty="0"/>
              <a:t>EE in Capacity Scarcity Conditions</a:t>
            </a:r>
          </a:p>
          <a:p>
            <a:endParaRPr lang="en-US" dirty="0"/>
          </a:p>
        </p:txBody>
      </p:sp>
      <p:sp>
        <p:nvSpPr>
          <p:cNvPr id="7" name="Content Placeholder 3">
            <a:extLst>
              <a:ext uri="{FF2B5EF4-FFF2-40B4-BE49-F238E27FC236}">
                <a16:creationId xmlns:a16="http://schemas.microsoft.com/office/drawing/2014/main" id="{4F44A62F-914E-458C-B425-4661D36264AB}"/>
              </a:ext>
            </a:extLst>
          </p:cNvPr>
          <p:cNvSpPr txBox="1">
            <a:spLocks/>
          </p:cNvSpPr>
          <p:nvPr/>
        </p:nvSpPr>
        <p:spPr>
          <a:xfrm>
            <a:off x="4572000" y="1319753"/>
            <a:ext cx="4070675" cy="4857210"/>
          </a:xfrm>
          <a:prstGeom prst="rect">
            <a:avLst/>
          </a:prstGeom>
        </p:spPr>
        <p:txBody>
          <a:bodyPr vert="horz" lIns="91440" tIns="45720" rIns="91440" bIns="45720" rtlCol="0">
            <a:normAutofit/>
          </a:bodyPr>
          <a:lstStyle>
            <a:lvl1pPr marL="171450" indent="-171450" algn="l" defTabSz="914400" rtl="0" eaLnBrk="1" latinLnBrk="0" hangingPunct="1">
              <a:lnSpc>
                <a:spcPts val="26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514350" indent="-171450" algn="l" defTabSz="914400" rtl="0" eaLnBrk="1" latinLnBrk="0" hangingPunct="1">
              <a:lnSpc>
                <a:spcPct val="10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971550" indent="-171450" algn="l" defTabSz="914400" rtl="0" eaLnBrk="1" latinLnBrk="0" hangingPunct="1">
              <a:lnSpc>
                <a:spcPct val="10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428750" indent="-17145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1828800" indent="-17145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mc:AlternateContent xmlns:mc="http://schemas.openxmlformats.org/markup-compatibility/2006" xmlns:a14="http://schemas.microsoft.com/office/drawing/2010/main">
        <mc:Choice Requires="a14">
          <p:sp>
            <p:nvSpPr>
              <p:cNvPr id="8" name="Content Placeholder 3">
                <a:extLst>
                  <a:ext uri="{FF2B5EF4-FFF2-40B4-BE49-F238E27FC236}">
                    <a16:creationId xmlns:a16="http://schemas.microsoft.com/office/drawing/2014/main" id="{5A0D21C2-E178-4919-9B88-86B9B6E2D99F}"/>
                  </a:ext>
                </a:extLst>
              </p:cNvPr>
              <p:cNvSpPr txBox="1">
                <a:spLocks/>
              </p:cNvSpPr>
              <p:nvPr/>
            </p:nvSpPr>
            <p:spPr>
              <a:xfrm>
                <a:off x="5014494" y="1319753"/>
                <a:ext cx="3232524" cy="2401457"/>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lvl1pPr marL="171450" indent="-171450" algn="l" defTabSz="914400" rtl="0" eaLnBrk="1" latinLnBrk="0" hangingPunct="1">
                  <a:lnSpc>
                    <a:spcPts val="26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514350" indent="-171450" algn="l" defTabSz="914400" rtl="0" eaLnBrk="1" latinLnBrk="0" hangingPunct="1">
                  <a:lnSpc>
                    <a:spcPct val="10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971550" indent="-171450" algn="l" defTabSz="914400" rtl="0" eaLnBrk="1" latinLnBrk="0" hangingPunct="1">
                  <a:lnSpc>
                    <a:spcPct val="10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428750" indent="-17145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1828800" indent="-17145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In all other hours</a:t>
                </a:r>
                <a:br>
                  <a:rPr lang="en-US" dirty="0"/>
                </a:br>
                <a:endParaRPr lang="en-US" dirty="0"/>
              </a:p>
              <a:p>
                <a:pPr marL="0" indent="0">
                  <a:buFont typeface="Arial" panose="020B0604020202020204" pitchFamily="34" charset="0"/>
                  <a:buNone/>
                </a:pPr>
                <a:endParaRPr lang="en-US" dirty="0"/>
              </a:p>
              <a:p>
                <a:pPr marL="0" indent="0" algn="ctr">
                  <a:buFont typeface="Arial" panose="020B0604020202020204" pitchFamily="34" charset="0"/>
                  <a:buNone/>
                </a:pPr>
                <a:r>
                  <a:rPr lang="en-US" dirty="0"/>
                  <a:t>BR </a:t>
                </a:r>
                <a14:m>
                  <m:oMath xmlns:m="http://schemas.openxmlformats.org/officeDocument/2006/math">
                    <m:r>
                      <a:rPr lang="en-US" i="1" smtClean="0">
                        <a:latin typeface="Cambria Math" panose="02040503050406030204" pitchFamily="18" charset="0"/>
                      </a:rPr>
                      <m:t>=</m:t>
                    </m:r>
                    <m:f>
                      <m:fPr>
                        <m:ctrlPr>
                          <a:rPr lang="en-US" i="1" smtClean="0">
                            <a:latin typeface="Cambria Math" panose="02040503050406030204" pitchFamily="18" charset="0"/>
                          </a:rPr>
                        </m:ctrlPr>
                      </m:fPr>
                      <m:num>
                        <m:r>
                          <a:rPr lang="en-US" i="1" smtClean="0">
                            <a:latin typeface="Cambria Math" panose="02040503050406030204" pitchFamily="18" charset="0"/>
                          </a:rPr>
                          <m:t>(</m:t>
                        </m:r>
                        <m:r>
                          <a:rPr lang="en-US" i="1" smtClean="0">
                            <a:latin typeface="Cambria Math" panose="02040503050406030204" pitchFamily="18" charset="0"/>
                          </a:rPr>
                          <m:t>𝐿𝑜𝑎𝑑</m:t>
                        </m:r>
                        <m:r>
                          <a:rPr lang="en-US" i="1" smtClean="0">
                            <a:latin typeface="Cambria Math" panose="02040503050406030204" pitchFamily="18" charset="0"/>
                          </a:rPr>
                          <m:t>+</m:t>
                        </m:r>
                        <m:r>
                          <a:rPr lang="en-US" i="1" smtClean="0">
                            <a:latin typeface="Cambria Math" panose="02040503050406030204" pitchFamily="18" charset="0"/>
                          </a:rPr>
                          <m:t>𝑅𝑒𝑠𝑒𝑟𝑣𝑒𝑠</m:t>
                        </m:r>
                        <m:r>
                          <a:rPr lang="en-US" i="1" smtClean="0">
                            <a:latin typeface="Cambria Math" panose="02040503050406030204" pitchFamily="18" charset="0"/>
                          </a:rPr>
                          <m:t> </m:t>
                        </m:r>
                        <m:r>
                          <a:rPr lang="en-US" i="1" smtClean="0">
                            <a:latin typeface="Cambria Math" panose="02040503050406030204" pitchFamily="18" charset="0"/>
                          </a:rPr>
                          <m:t>𝑅𝑒</m:t>
                        </m:r>
                        <m:sSup>
                          <m:sSupPr>
                            <m:ctrlPr>
                              <a:rPr lang="en-US" i="1" smtClean="0">
                                <a:latin typeface="Cambria Math" panose="02040503050406030204" pitchFamily="18" charset="0"/>
                              </a:rPr>
                            </m:ctrlPr>
                          </m:sSupPr>
                          <m:e>
                            <m:r>
                              <a:rPr lang="en-US" i="1" smtClean="0">
                                <a:latin typeface="Cambria Math" panose="02040503050406030204" pitchFamily="18" charset="0"/>
                              </a:rPr>
                              <m:t>𝑞</m:t>
                            </m:r>
                          </m:e>
                          <m:sup>
                            <m:r>
                              <a:rPr lang="en-US" i="1" smtClean="0">
                                <a:latin typeface="Cambria Math" panose="02040503050406030204" pitchFamily="18" charset="0"/>
                              </a:rPr>
                              <m:t>′</m:t>
                            </m:r>
                          </m:sup>
                        </m:sSup>
                        <m:r>
                          <a:rPr lang="en-US" i="1" smtClean="0">
                            <a:latin typeface="Cambria Math" panose="02040503050406030204" pitchFamily="18" charset="0"/>
                          </a:rPr>
                          <m:t>𝑡</m:t>
                        </m:r>
                        <m:r>
                          <a:rPr lang="en-US" i="1" smtClean="0">
                            <a:latin typeface="Cambria Math" panose="02040503050406030204" pitchFamily="18" charset="0"/>
                          </a:rPr>
                          <m:t>) </m:t>
                        </m:r>
                      </m:num>
                      <m:den>
                        <m:r>
                          <a:rPr lang="en-US" b="0" i="1" smtClean="0">
                            <a:latin typeface="Cambria Math" panose="02040503050406030204" pitchFamily="18" charset="0"/>
                          </a:rPr>
                          <m:t>(</m:t>
                        </m:r>
                        <m:r>
                          <a:rPr lang="en-US" i="1" smtClean="0">
                            <a:latin typeface="Cambria Math" panose="02040503050406030204" pitchFamily="18" charset="0"/>
                          </a:rPr>
                          <m:t>𝑇𝑜𝑡𝑎𝑙</m:t>
                        </m:r>
                        <m:r>
                          <a:rPr lang="en-US" i="1" smtClean="0">
                            <a:latin typeface="Cambria Math" panose="02040503050406030204" pitchFamily="18" charset="0"/>
                          </a:rPr>
                          <m:t> </m:t>
                        </m:r>
                        <m:r>
                          <a:rPr lang="en-US" i="1" smtClean="0">
                            <a:latin typeface="Cambria Math" panose="02040503050406030204" pitchFamily="18" charset="0"/>
                          </a:rPr>
                          <m:t>𝐶𝑆𝑂</m:t>
                        </m:r>
                        <m:r>
                          <a:rPr lang="en-US" b="0" i="1" smtClean="0">
                            <a:latin typeface="Cambria Math" panose="02040503050406030204" pitchFamily="18" charset="0"/>
                          </a:rPr>
                          <m:t> </m:t>
                        </m:r>
                        <m:r>
                          <a:rPr lang="en-US" b="0" i="1" smtClean="0">
                            <a:solidFill>
                              <a:schemeClr val="tx1"/>
                            </a:solidFill>
                            <a:latin typeface="Cambria Math" panose="02040503050406030204" pitchFamily="18" charset="0"/>
                          </a:rPr>
                          <m:t>− </m:t>
                        </m:r>
                        <m:r>
                          <a:rPr lang="en-US" b="0" i="1" smtClean="0">
                            <a:solidFill>
                              <a:schemeClr val="tx1"/>
                            </a:solidFill>
                            <a:latin typeface="Cambria Math" panose="02040503050406030204" pitchFamily="18" charset="0"/>
                          </a:rPr>
                          <m:t>𝐶𝑆𝑂</m:t>
                        </m:r>
                        <m:r>
                          <a:rPr lang="en-US" b="0" i="1" smtClean="0">
                            <a:solidFill>
                              <a:schemeClr val="tx1"/>
                            </a:solidFill>
                            <a:latin typeface="Cambria Math" panose="02040503050406030204" pitchFamily="18" charset="0"/>
                          </a:rPr>
                          <m:t> </m:t>
                        </m:r>
                        <m:r>
                          <a:rPr lang="en-US" b="0" i="1" smtClean="0">
                            <a:solidFill>
                              <a:schemeClr val="tx1"/>
                            </a:solidFill>
                            <a:latin typeface="Cambria Math" panose="02040503050406030204" pitchFamily="18" charset="0"/>
                          </a:rPr>
                          <m:t>𝑓𝑜𝑟</m:t>
                        </m:r>
                        <m:r>
                          <a:rPr lang="en-US" b="0" i="1" smtClean="0">
                            <a:solidFill>
                              <a:schemeClr val="tx1"/>
                            </a:solidFill>
                            <a:latin typeface="Cambria Math" panose="02040503050406030204" pitchFamily="18" charset="0"/>
                          </a:rPr>
                          <m:t> </m:t>
                        </m:r>
                        <m:r>
                          <a:rPr lang="en-US" b="0" i="1" smtClean="0">
                            <a:solidFill>
                              <a:schemeClr val="tx1"/>
                            </a:solidFill>
                            <a:latin typeface="Cambria Math" panose="02040503050406030204" pitchFamily="18" charset="0"/>
                          </a:rPr>
                          <m:t>𝐸𝐸</m:t>
                        </m:r>
                        <m:r>
                          <a:rPr lang="en-US" b="0" i="1" smtClean="0">
                            <a:latin typeface="Cambria Math" panose="02040503050406030204" pitchFamily="18" charset="0"/>
                          </a:rPr>
                          <m:t>)</m:t>
                        </m:r>
                      </m:den>
                    </m:f>
                  </m:oMath>
                </a14:m>
                <a:endParaRPr lang="en-US" dirty="0"/>
              </a:p>
            </p:txBody>
          </p:sp>
        </mc:Choice>
        <mc:Fallback xmlns="">
          <p:sp>
            <p:nvSpPr>
              <p:cNvPr id="8" name="Content Placeholder 3">
                <a:extLst>
                  <a:ext uri="{FF2B5EF4-FFF2-40B4-BE49-F238E27FC236}">
                    <a16:creationId xmlns:a16="http://schemas.microsoft.com/office/drawing/2014/main" id="{5A0D21C2-E178-4919-9B88-86B9B6E2D99F}"/>
                  </a:ext>
                </a:extLst>
              </p:cNvPr>
              <p:cNvSpPr txBox="1">
                <a:spLocks noRot="1" noChangeAspect="1" noMove="1" noResize="1" noEditPoints="1" noAdjustHandles="1" noChangeArrowheads="1" noChangeShapeType="1" noTextEdit="1"/>
              </p:cNvSpPr>
              <p:nvPr/>
            </p:nvSpPr>
            <p:spPr>
              <a:xfrm>
                <a:off x="5014494" y="1319753"/>
                <a:ext cx="3232524" cy="2401457"/>
              </a:xfrm>
              <a:prstGeom prst="rect">
                <a:avLst/>
              </a:prstGeom>
              <a:blipFill>
                <a:blip r:embed="rId3"/>
                <a:stretch>
                  <a:fillRect t="-505"/>
                </a:stretch>
              </a:blipFill>
            </p:spPr>
            <p:txBody>
              <a:bodyPr/>
              <a:lstStyle/>
              <a:p>
                <a:r>
                  <a:rPr lang="en-US">
                    <a:noFill/>
                  </a:rPr>
                  <a:t> </a:t>
                </a:r>
              </a:p>
            </p:txBody>
          </p:sp>
        </mc:Fallback>
      </mc:AlternateContent>
      <p:sp>
        <p:nvSpPr>
          <p:cNvPr id="9" name="Content Placeholder 3">
            <a:extLst>
              <a:ext uri="{FF2B5EF4-FFF2-40B4-BE49-F238E27FC236}">
                <a16:creationId xmlns:a16="http://schemas.microsoft.com/office/drawing/2014/main" id="{98680A0C-F097-4BA3-82AE-4D31C7C97881}"/>
              </a:ext>
            </a:extLst>
          </p:cNvPr>
          <p:cNvSpPr txBox="1">
            <a:spLocks/>
          </p:cNvSpPr>
          <p:nvPr/>
        </p:nvSpPr>
        <p:spPr>
          <a:xfrm>
            <a:off x="901912" y="4362597"/>
            <a:ext cx="7340175" cy="584776"/>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fontScale="85000" lnSpcReduction="10000"/>
          </a:bodyPr>
          <a:lstStyle>
            <a:lvl1pPr marL="171450" indent="-171450" algn="l" defTabSz="914400" rtl="0" eaLnBrk="1" latinLnBrk="0" hangingPunct="1">
              <a:lnSpc>
                <a:spcPts val="2600"/>
              </a:lnSpc>
              <a:spcBef>
                <a:spcPts val="1000"/>
              </a:spcBef>
              <a:buClr>
                <a:schemeClr val="tx2"/>
              </a:buClr>
              <a:buFont typeface="Arial" panose="020B0604020202020204" pitchFamily="34" charset="0"/>
              <a:buChar char="•"/>
              <a:defRPr sz="2000" kern="1200">
                <a:solidFill>
                  <a:schemeClr val="dk1"/>
                </a:solidFill>
                <a:latin typeface="+mn-lt"/>
                <a:ea typeface="+mn-ea"/>
                <a:cs typeface="+mn-cs"/>
              </a:defRPr>
            </a:lvl1pPr>
            <a:lvl2pPr marL="514350" indent="-171450" algn="l" defTabSz="914400" rtl="0" eaLnBrk="1" latinLnBrk="0" hangingPunct="1">
              <a:lnSpc>
                <a:spcPct val="100000"/>
              </a:lnSpc>
              <a:spcBef>
                <a:spcPts val="500"/>
              </a:spcBef>
              <a:buClr>
                <a:schemeClr val="tx2"/>
              </a:buClr>
              <a:buFont typeface="Arial" panose="020B0604020202020204" pitchFamily="34" charset="0"/>
              <a:buChar char="•"/>
              <a:defRPr sz="1800" kern="1200">
                <a:solidFill>
                  <a:schemeClr val="dk1"/>
                </a:solidFill>
                <a:latin typeface="+mn-lt"/>
                <a:ea typeface="+mn-ea"/>
                <a:cs typeface="+mn-cs"/>
              </a:defRPr>
            </a:lvl2pPr>
            <a:lvl3pPr marL="971550" indent="-171450" algn="l" defTabSz="914400" rtl="0" eaLnBrk="1" latinLnBrk="0" hangingPunct="1">
              <a:lnSpc>
                <a:spcPct val="100000"/>
              </a:lnSpc>
              <a:spcBef>
                <a:spcPts val="500"/>
              </a:spcBef>
              <a:buClr>
                <a:schemeClr val="tx2"/>
              </a:buClr>
              <a:buFont typeface="Arial" panose="020B0604020202020204" pitchFamily="34" charset="0"/>
              <a:buChar char="•"/>
              <a:defRPr sz="1600" kern="1200">
                <a:solidFill>
                  <a:schemeClr val="dk1"/>
                </a:solidFill>
                <a:latin typeface="+mn-lt"/>
                <a:ea typeface="+mn-ea"/>
                <a:cs typeface="+mn-cs"/>
              </a:defRPr>
            </a:lvl3pPr>
            <a:lvl4pPr marL="1428750" indent="-17145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dk1"/>
                </a:solidFill>
                <a:latin typeface="+mn-lt"/>
                <a:ea typeface="+mn-ea"/>
                <a:cs typeface="+mn-cs"/>
              </a:defRPr>
            </a:lvl4pPr>
            <a:lvl5pPr marL="1828800" indent="-17145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buFont typeface="Arial" panose="020B0604020202020204" pitchFamily="34" charset="0"/>
              <a:buNone/>
            </a:pPr>
            <a:r>
              <a:rPr lang="en-US" dirty="0"/>
              <a:t>EE Resources remain in the “mutual insurance pool” for all scarcity events.</a:t>
            </a:r>
          </a:p>
        </p:txBody>
      </p:sp>
      <p:sp>
        <p:nvSpPr>
          <p:cNvPr id="10" name="TextBox 9">
            <a:extLst>
              <a:ext uri="{FF2B5EF4-FFF2-40B4-BE49-F238E27FC236}">
                <a16:creationId xmlns:a16="http://schemas.microsoft.com/office/drawing/2014/main" id="{3FF93005-C81B-466B-9DFE-A6917897046A}"/>
              </a:ext>
            </a:extLst>
          </p:cNvPr>
          <p:cNvSpPr txBox="1"/>
          <p:nvPr/>
        </p:nvSpPr>
        <p:spPr>
          <a:xfrm>
            <a:off x="1470212" y="3738278"/>
            <a:ext cx="6266329" cy="584775"/>
          </a:xfrm>
          <a:prstGeom prst="rect">
            <a:avLst/>
          </a:prstGeom>
          <a:noFill/>
        </p:spPr>
        <p:txBody>
          <a:bodyPr wrap="square" rtlCol="0">
            <a:spAutoFit/>
          </a:bodyPr>
          <a:lstStyle/>
          <a:p>
            <a:pPr algn="ctr"/>
            <a:r>
              <a:rPr lang="en-US" sz="1600" i="1" dirty="0"/>
              <a:t>Reminder: Load = Total ACP excluding RT Reserves, where</a:t>
            </a:r>
            <a:br>
              <a:rPr lang="en-US" sz="1600" i="1" dirty="0"/>
            </a:br>
            <a:r>
              <a:rPr lang="en-US" sz="1600" i="1" dirty="0"/>
              <a:t>ACP for EE is set to 0 during DR On Peak or Seasonal Peak hours</a:t>
            </a:r>
          </a:p>
        </p:txBody>
      </p:sp>
      <p:sp>
        <p:nvSpPr>
          <p:cNvPr id="11" name="TextBox 10">
            <a:extLst>
              <a:ext uri="{FF2B5EF4-FFF2-40B4-BE49-F238E27FC236}">
                <a16:creationId xmlns:a16="http://schemas.microsoft.com/office/drawing/2014/main" id="{6EF833E5-877C-48E8-A598-3EF2B1394731}"/>
              </a:ext>
            </a:extLst>
          </p:cNvPr>
          <p:cNvSpPr txBox="1"/>
          <p:nvPr/>
        </p:nvSpPr>
        <p:spPr>
          <a:xfrm>
            <a:off x="284496" y="5400017"/>
            <a:ext cx="8637760" cy="646331"/>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n-US" i="1" dirty="0"/>
              <a:t>Approach only exists as long as DR On Peak and Seasonal Peak hours exist.</a:t>
            </a:r>
            <a:br>
              <a:rPr lang="en-US" i="1" dirty="0"/>
            </a:br>
            <a:r>
              <a:rPr lang="en-US" i="1" dirty="0"/>
              <a:t>If and when EE resources are subject in all hours, this change is revoked.</a:t>
            </a:r>
          </a:p>
        </p:txBody>
      </p:sp>
    </p:spTree>
    <p:extLst>
      <p:ext uri="{BB962C8B-B14F-4D97-AF65-F5344CB8AC3E}">
        <p14:creationId xmlns:p14="http://schemas.microsoft.com/office/powerpoint/2010/main" val="2365090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282818-540C-47B9-B4F2-41F0652708B0}"/>
              </a:ext>
            </a:extLst>
          </p:cNvPr>
          <p:cNvSpPr>
            <a:spLocks noGrp="1"/>
          </p:cNvSpPr>
          <p:nvPr>
            <p:ph type="sldNum" sz="quarter" idx="12"/>
          </p:nvPr>
        </p:nvSpPr>
        <p:spPr/>
        <p:txBody>
          <a:bodyPr/>
          <a:lstStyle/>
          <a:p>
            <a:fld id="{1B79225A-044F-47AC-A466-ADAA88F41AF1}" type="slidenum">
              <a:rPr lang="en-US" smtClean="0"/>
              <a:pPr/>
              <a:t>14</a:t>
            </a:fld>
            <a:endParaRPr lang="en-US" dirty="0"/>
          </a:p>
        </p:txBody>
      </p:sp>
      <p:sp>
        <p:nvSpPr>
          <p:cNvPr id="3" name="Title 2">
            <a:extLst>
              <a:ext uri="{FF2B5EF4-FFF2-40B4-BE49-F238E27FC236}">
                <a16:creationId xmlns:a16="http://schemas.microsoft.com/office/drawing/2014/main" id="{464B557F-E804-44A6-B8CC-7A8B0B2BA7FB}"/>
              </a:ext>
            </a:extLst>
          </p:cNvPr>
          <p:cNvSpPr>
            <a:spLocks noGrp="1"/>
          </p:cNvSpPr>
          <p:nvPr>
            <p:ph type="title"/>
          </p:nvPr>
        </p:nvSpPr>
        <p:spPr/>
        <p:txBody>
          <a:bodyPr/>
          <a:lstStyle/>
          <a:p>
            <a:r>
              <a:rPr lang="en-US" dirty="0"/>
              <a:t>Process</a:t>
            </a:r>
          </a:p>
        </p:txBody>
      </p:sp>
      <p:sp>
        <p:nvSpPr>
          <p:cNvPr id="4" name="Content Placeholder 3">
            <a:extLst>
              <a:ext uri="{FF2B5EF4-FFF2-40B4-BE49-F238E27FC236}">
                <a16:creationId xmlns:a16="http://schemas.microsoft.com/office/drawing/2014/main" id="{1EF039BC-DCD4-454E-9FCA-D0659808B0C1}"/>
              </a:ext>
            </a:extLst>
          </p:cNvPr>
          <p:cNvSpPr>
            <a:spLocks noGrp="1"/>
          </p:cNvSpPr>
          <p:nvPr>
            <p:ph idx="1"/>
          </p:nvPr>
        </p:nvSpPr>
        <p:spPr/>
        <p:txBody>
          <a:bodyPr/>
          <a:lstStyle/>
          <a:p>
            <a:r>
              <a:rPr lang="en-US" dirty="0"/>
              <a:t>This amendment would replace the NEPGA motion in its entirety.</a:t>
            </a:r>
          </a:p>
          <a:p>
            <a:r>
              <a:rPr lang="en-US" dirty="0"/>
              <a:t>A vote in favor of the amendment would remove NEPGA’s proposed tariff changes, and replace them with the one change to the calculation of the Balancing Ratio.</a:t>
            </a:r>
          </a:p>
          <a:p>
            <a:r>
              <a:rPr lang="en-US" dirty="0"/>
              <a:t>Thank you for your support for this simple, effective change.</a:t>
            </a:r>
          </a:p>
        </p:txBody>
      </p:sp>
      <p:sp>
        <p:nvSpPr>
          <p:cNvPr id="5" name="Footer Placeholder 4">
            <a:extLst>
              <a:ext uri="{FF2B5EF4-FFF2-40B4-BE49-F238E27FC236}">
                <a16:creationId xmlns:a16="http://schemas.microsoft.com/office/drawing/2014/main" id="{C85F8FF7-9C1A-434C-B250-4F82A50C4B40}"/>
              </a:ext>
            </a:extLst>
          </p:cNvPr>
          <p:cNvSpPr>
            <a:spLocks noGrp="1"/>
          </p:cNvSpPr>
          <p:nvPr>
            <p:ph type="ftr" sz="quarter" idx="11"/>
          </p:nvPr>
        </p:nvSpPr>
        <p:spPr/>
        <p:txBody>
          <a:bodyPr/>
          <a:lstStyle/>
          <a:p>
            <a:r>
              <a:rPr lang="en-US"/>
              <a:t>www.synapse-energy.com  |  ©2018 Synapse Energy Economics Inc. All rights reserved.</a:t>
            </a:r>
            <a:endParaRPr lang="en-US" dirty="0"/>
          </a:p>
        </p:txBody>
      </p:sp>
      <p:sp>
        <p:nvSpPr>
          <p:cNvPr id="6" name="Text Placeholder 5">
            <a:extLst>
              <a:ext uri="{FF2B5EF4-FFF2-40B4-BE49-F238E27FC236}">
                <a16:creationId xmlns:a16="http://schemas.microsoft.com/office/drawing/2014/main" id="{956E2FA6-0E0E-4984-B9F5-8FE3B979D479}"/>
              </a:ext>
            </a:extLst>
          </p:cNvPr>
          <p:cNvSpPr>
            <a:spLocks noGrp="1"/>
          </p:cNvSpPr>
          <p:nvPr>
            <p:ph type="body" sz="quarter" idx="13"/>
          </p:nvPr>
        </p:nvSpPr>
        <p:spPr/>
        <p:txBody>
          <a:bodyPr/>
          <a:lstStyle/>
          <a:p>
            <a:r>
              <a:rPr lang="en-US" dirty="0"/>
              <a:t>EE in Capacity Scarcity Conditions</a:t>
            </a:r>
          </a:p>
          <a:p>
            <a:endParaRPr lang="en-US" dirty="0"/>
          </a:p>
        </p:txBody>
      </p:sp>
    </p:spTree>
    <p:extLst>
      <p:ext uri="{BB962C8B-B14F-4D97-AF65-F5344CB8AC3E}">
        <p14:creationId xmlns:p14="http://schemas.microsoft.com/office/powerpoint/2010/main" val="219619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F8121C-5900-41D9-A5A8-9B0FB9047820}"/>
              </a:ext>
            </a:extLst>
          </p:cNvPr>
          <p:cNvSpPr>
            <a:spLocks noGrp="1"/>
          </p:cNvSpPr>
          <p:nvPr>
            <p:ph type="sldNum" sz="quarter" idx="12"/>
          </p:nvPr>
        </p:nvSpPr>
        <p:spPr/>
        <p:txBody>
          <a:bodyPr/>
          <a:lstStyle/>
          <a:p>
            <a:fld id="{1B79225A-044F-47AC-A466-ADAA88F41AF1}" type="slidenum">
              <a:rPr lang="en-US" smtClean="0"/>
              <a:pPr/>
              <a:t>15</a:t>
            </a:fld>
            <a:endParaRPr lang="en-US" dirty="0"/>
          </a:p>
        </p:txBody>
      </p:sp>
      <p:sp>
        <p:nvSpPr>
          <p:cNvPr id="3" name="Title 2">
            <a:extLst>
              <a:ext uri="{FF2B5EF4-FFF2-40B4-BE49-F238E27FC236}">
                <a16:creationId xmlns:a16="http://schemas.microsoft.com/office/drawing/2014/main" id="{E45B5B8B-391D-4144-A019-B312ABD4ADA5}"/>
              </a:ext>
            </a:extLst>
          </p:cNvPr>
          <p:cNvSpPr>
            <a:spLocks noGrp="1"/>
          </p:cNvSpPr>
          <p:nvPr>
            <p:ph type="title"/>
          </p:nvPr>
        </p:nvSpPr>
        <p:spPr/>
        <p:txBody>
          <a:bodyPr/>
          <a:lstStyle/>
          <a:p>
            <a:r>
              <a:rPr lang="en-US" dirty="0"/>
              <a:t>Any confusion?</a:t>
            </a:r>
          </a:p>
        </p:txBody>
      </p:sp>
      <p:sp>
        <p:nvSpPr>
          <p:cNvPr id="5" name="Footer Placeholder 4">
            <a:extLst>
              <a:ext uri="{FF2B5EF4-FFF2-40B4-BE49-F238E27FC236}">
                <a16:creationId xmlns:a16="http://schemas.microsoft.com/office/drawing/2014/main" id="{06A00B12-7CCC-42BB-9C93-4E98E1B2A773}"/>
              </a:ext>
            </a:extLst>
          </p:cNvPr>
          <p:cNvSpPr>
            <a:spLocks noGrp="1"/>
          </p:cNvSpPr>
          <p:nvPr>
            <p:ph type="ftr" sz="quarter" idx="11"/>
          </p:nvPr>
        </p:nvSpPr>
        <p:spPr/>
        <p:txBody>
          <a:bodyPr/>
          <a:lstStyle/>
          <a:p>
            <a:r>
              <a:rPr lang="en-US" dirty="0"/>
              <a:t>www.synapse-energy.com  |  ©2019 Synapse Energy Economics Inc. All rights reserved.</a:t>
            </a:r>
          </a:p>
        </p:txBody>
      </p:sp>
      <p:sp>
        <p:nvSpPr>
          <p:cNvPr id="6" name="Text Placeholder 5">
            <a:extLst>
              <a:ext uri="{FF2B5EF4-FFF2-40B4-BE49-F238E27FC236}">
                <a16:creationId xmlns:a16="http://schemas.microsoft.com/office/drawing/2014/main" id="{8E27FF6E-64B3-4B5C-96DE-8CAA93A99A86}"/>
              </a:ext>
            </a:extLst>
          </p:cNvPr>
          <p:cNvSpPr>
            <a:spLocks noGrp="1"/>
          </p:cNvSpPr>
          <p:nvPr>
            <p:ph type="body" sz="quarter" idx="13"/>
          </p:nvPr>
        </p:nvSpPr>
        <p:spPr/>
        <p:txBody>
          <a:bodyPr/>
          <a:lstStyle/>
          <a:p>
            <a:r>
              <a:rPr lang="en-US" dirty="0"/>
              <a:t>EE in Capacity Scarcity Conditions</a:t>
            </a:r>
          </a:p>
          <a:p>
            <a:endParaRPr lang="en-US" dirty="0"/>
          </a:p>
        </p:txBody>
      </p:sp>
      <p:pic>
        <p:nvPicPr>
          <p:cNvPr id="10" name="Content Placeholder 9">
            <a:extLst>
              <a:ext uri="{FF2B5EF4-FFF2-40B4-BE49-F238E27FC236}">
                <a16:creationId xmlns:a16="http://schemas.microsoft.com/office/drawing/2014/main" id="{411318B3-51BE-433B-9653-64282705841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06621" y="1695476"/>
            <a:ext cx="5473632" cy="4105224"/>
          </a:xfrm>
        </p:spPr>
      </p:pic>
      <p:sp>
        <p:nvSpPr>
          <p:cNvPr id="11" name="TextBox 10">
            <a:extLst>
              <a:ext uri="{FF2B5EF4-FFF2-40B4-BE49-F238E27FC236}">
                <a16:creationId xmlns:a16="http://schemas.microsoft.com/office/drawing/2014/main" id="{11ADFFA2-C1E1-4438-878A-AECB5FFF12CE}"/>
              </a:ext>
            </a:extLst>
          </p:cNvPr>
          <p:cNvSpPr txBox="1"/>
          <p:nvPr/>
        </p:nvSpPr>
        <p:spPr>
          <a:xfrm>
            <a:off x="1416421" y="5974929"/>
            <a:ext cx="4867038" cy="430887"/>
          </a:xfrm>
          <a:prstGeom prst="rect">
            <a:avLst/>
          </a:prstGeom>
          <a:noFill/>
        </p:spPr>
        <p:txBody>
          <a:bodyPr wrap="none" rtlCol="0">
            <a:spAutoFit/>
          </a:bodyPr>
          <a:lstStyle/>
          <a:p>
            <a:r>
              <a:rPr lang="en-US" sz="1100" i="1" dirty="0"/>
              <a:t>Guide dog in training Horace. February 2019.</a:t>
            </a:r>
            <a:br>
              <a:rPr lang="en-US" sz="1100" i="1" dirty="0"/>
            </a:br>
            <a:r>
              <a:rPr lang="en-US" sz="1100" i="1" dirty="0"/>
              <a:t>Photo Credit: Kerry Lemerise. Puppy Program Manager. Guiding Eyes for the Blind.</a:t>
            </a:r>
          </a:p>
        </p:txBody>
      </p:sp>
    </p:spTree>
    <p:extLst>
      <p:ext uri="{BB962C8B-B14F-4D97-AF65-F5344CB8AC3E}">
        <p14:creationId xmlns:p14="http://schemas.microsoft.com/office/powerpoint/2010/main" val="2768564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4B3D43-C023-486A-AB04-B8582342ADDC}"/>
              </a:ext>
            </a:extLst>
          </p:cNvPr>
          <p:cNvSpPr>
            <a:spLocks noGrp="1"/>
          </p:cNvSpPr>
          <p:nvPr>
            <p:ph type="sldNum" sz="quarter" idx="12"/>
          </p:nvPr>
        </p:nvSpPr>
        <p:spPr/>
        <p:txBody>
          <a:bodyPr/>
          <a:lstStyle/>
          <a:p>
            <a:fld id="{1B79225A-044F-47AC-A466-ADAA88F41AF1}" type="slidenum">
              <a:rPr lang="en-US" smtClean="0"/>
              <a:pPr/>
              <a:t>2</a:t>
            </a:fld>
            <a:endParaRPr lang="en-US" dirty="0"/>
          </a:p>
        </p:txBody>
      </p:sp>
      <p:sp>
        <p:nvSpPr>
          <p:cNvPr id="3" name="Title 2">
            <a:extLst>
              <a:ext uri="{FF2B5EF4-FFF2-40B4-BE49-F238E27FC236}">
                <a16:creationId xmlns:a16="http://schemas.microsoft.com/office/drawing/2014/main" id="{DC5858A6-6A24-4326-A3AD-6B966DC069DF}"/>
              </a:ext>
            </a:extLst>
          </p:cNvPr>
          <p:cNvSpPr>
            <a:spLocks noGrp="1"/>
          </p:cNvSpPr>
          <p:nvPr>
            <p:ph type="title"/>
          </p:nvPr>
        </p:nvSpPr>
        <p:spPr/>
        <p:txBody>
          <a:bodyPr/>
          <a:lstStyle/>
          <a:p>
            <a:r>
              <a:rPr lang="en-US" dirty="0"/>
              <a:t>Summary of Proposed Change</a:t>
            </a:r>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556F95B8-CA8A-45DE-B8F7-76D0D3E205E9}"/>
                  </a:ext>
                </a:extLst>
              </p:cNvPr>
              <p:cNvSpPr>
                <a:spLocks noGrp="1"/>
              </p:cNvSpPr>
              <p:nvPr>
                <p:ph idx="1"/>
              </p:nvPr>
            </p:nvSpPr>
            <p:spPr>
              <a:xfrm>
                <a:off x="906842" y="1319753"/>
                <a:ext cx="3259642" cy="2401457"/>
              </a:xfrm>
            </p:spPr>
            <p:style>
              <a:lnRef idx="2">
                <a:schemeClr val="accent5"/>
              </a:lnRef>
              <a:fillRef idx="1">
                <a:schemeClr val="lt1"/>
              </a:fillRef>
              <a:effectRef idx="0">
                <a:schemeClr val="accent5"/>
              </a:effectRef>
              <a:fontRef idx="minor">
                <a:schemeClr val="dk1"/>
              </a:fontRef>
            </p:style>
            <p:txBody>
              <a:bodyPr/>
              <a:lstStyle/>
              <a:p>
                <a:pPr marL="0" indent="0" algn="ctr">
                  <a:buNone/>
                </a:pPr>
                <a:r>
                  <a:rPr lang="en-US" dirty="0"/>
                  <a:t>During DR On Peak or Seasonal Peak hours</a:t>
                </a:r>
              </a:p>
              <a:p>
                <a:pPr marL="0" indent="0">
                  <a:buNone/>
                </a:pPr>
                <a:endParaRPr lang="en-US" dirty="0"/>
              </a:p>
              <a:p>
                <a:pPr marL="0" indent="0" algn="ctr">
                  <a:buNone/>
                </a:pPr>
                <a:r>
                  <a:rPr lang="en-US" dirty="0"/>
                  <a:t>BR </a:t>
                </a:r>
                <a14:m>
                  <m:oMath xmlns:m="http://schemas.openxmlformats.org/officeDocument/2006/math">
                    <m:r>
                      <a:rPr lang="en-US"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m:t>
                        </m:r>
                        <m:r>
                          <a:rPr lang="en-US" b="0" i="1" smtClean="0">
                            <a:latin typeface="Cambria Math" panose="02040503050406030204" pitchFamily="18" charset="0"/>
                          </a:rPr>
                          <m:t>𝐿𝑜𝑎𝑑</m:t>
                        </m:r>
                        <m:r>
                          <a:rPr lang="en-US" b="0" i="1" smtClean="0">
                            <a:latin typeface="Cambria Math" panose="02040503050406030204" pitchFamily="18" charset="0"/>
                          </a:rPr>
                          <m:t>+</m:t>
                        </m:r>
                        <m:r>
                          <a:rPr lang="en-US" b="0" i="1" smtClean="0">
                            <a:latin typeface="Cambria Math" panose="02040503050406030204" pitchFamily="18" charset="0"/>
                          </a:rPr>
                          <m:t>𝑅𝑒𝑠𝑒𝑟𝑣𝑒𝑠</m:t>
                        </m:r>
                        <m:r>
                          <a:rPr lang="en-US" b="0" i="1" smtClean="0">
                            <a:latin typeface="Cambria Math" panose="02040503050406030204" pitchFamily="18" charset="0"/>
                          </a:rPr>
                          <m:t> </m:t>
                        </m:r>
                        <m:r>
                          <a:rPr lang="en-US" b="0" i="1" smtClean="0">
                            <a:latin typeface="Cambria Math" panose="02040503050406030204" pitchFamily="18" charset="0"/>
                          </a:rPr>
                          <m:t>𝑅𝑒</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𝑞</m:t>
                            </m:r>
                          </m:e>
                          <m:sup>
                            <m:r>
                              <a:rPr lang="en-US" b="0" i="1" smtClean="0">
                                <a:latin typeface="Cambria Math" panose="02040503050406030204" pitchFamily="18" charset="0"/>
                              </a:rPr>
                              <m:t>′</m:t>
                            </m:r>
                          </m:sup>
                        </m:sSup>
                        <m:r>
                          <a:rPr lang="en-US" b="0" i="1" smtClean="0">
                            <a:latin typeface="Cambria Math" panose="02040503050406030204" pitchFamily="18" charset="0"/>
                          </a:rPr>
                          <m:t>𝑡</m:t>
                        </m:r>
                        <m:r>
                          <a:rPr lang="en-US" b="0" i="1" smtClean="0">
                            <a:latin typeface="Cambria Math" panose="02040503050406030204" pitchFamily="18" charset="0"/>
                          </a:rPr>
                          <m:t>) </m:t>
                        </m:r>
                      </m:num>
                      <m:den>
                        <m:r>
                          <a:rPr lang="en-US" b="0" i="1" smtClean="0">
                            <a:latin typeface="Cambria Math" panose="02040503050406030204" pitchFamily="18" charset="0"/>
                          </a:rPr>
                          <m:t>𝑇𝑜𝑡𝑎𝑙</m:t>
                        </m:r>
                        <m:r>
                          <a:rPr lang="en-US" b="0" i="1" smtClean="0">
                            <a:latin typeface="Cambria Math" panose="02040503050406030204" pitchFamily="18" charset="0"/>
                          </a:rPr>
                          <m:t> </m:t>
                        </m:r>
                        <m:r>
                          <a:rPr lang="en-US" b="0" i="1" smtClean="0">
                            <a:latin typeface="Cambria Math" panose="02040503050406030204" pitchFamily="18" charset="0"/>
                          </a:rPr>
                          <m:t>𝐶𝑆𝑂</m:t>
                        </m:r>
                      </m:den>
                    </m:f>
                  </m:oMath>
                </a14:m>
                <a:endParaRPr lang="en-US" dirty="0"/>
              </a:p>
            </p:txBody>
          </p:sp>
        </mc:Choice>
        <mc:Fallback xmlns="">
          <p:sp>
            <p:nvSpPr>
              <p:cNvPr id="4" name="Content Placeholder 3">
                <a:extLst>
                  <a:ext uri="{FF2B5EF4-FFF2-40B4-BE49-F238E27FC236}">
                    <a16:creationId xmlns:a16="http://schemas.microsoft.com/office/drawing/2014/main" id="{556F95B8-CA8A-45DE-B8F7-76D0D3E205E9}"/>
                  </a:ext>
                </a:extLst>
              </p:cNvPr>
              <p:cNvSpPr>
                <a:spLocks noGrp="1" noRot="1" noChangeAspect="1" noMove="1" noResize="1" noEditPoints="1" noAdjustHandles="1" noChangeArrowheads="1" noChangeShapeType="1" noTextEdit="1"/>
              </p:cNvSpPr>
              <p:nvPr>
                <p:ph idx="1"/>
              </p:nvPr>
            </p:nvSpPr>
            <p:spPr>
              <a:xfrm>
                <a:off x="906842" y="1319753"/>
                <a:ext cx="3259642" cy="2401457"/>
              </a:xfrm>
              <a:blipFill>
                <a:blip r:embed="rId2"/>
                <a:stretch>
                  <a:fillRect t="-505"/>
                </a:stretch>
              </a:blipFill>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2DD8FF90-B593-4CA5-95D3-2ED095C84CE7}"/>
              </a:ext>
            </a:extLst>
          </p:cNvPr>
          <p:cNvSpPr>
            <a:spLocks noGrp="1"/>
          </p:cNvSpPr>
          <p:nvPr>
            <p:ph type="ftr" sz="quarter" idx="11"/>
          </p:nvPr>
        </p:nvSpPr>
        <p:spPr/>
        <p:txBody>
          <a:bodyPr/>
          <a:lstStyle/>
          <a:p>
            <a:r>
              <a:rPr lang="en-US" dirty="0"/>
              <a:t>www.synapse-energy.com  |  ©2019 Synapse Energy Economics Inc. All rights reserved.</a:t>
            </a:r>
          </a:p>
        </p:txBody>
      </p:sp>
      <p:sp>
        <p:nvSpPr>
          <p:cNvPr id="6" name="Text Placeholder 5">
            <a:extLst>
              <a:ext uri="{FF2B5EF4-FFF2-40B4-BE49-F238E27FC236}">
                <a16:creationId xmlns:a16="http://schemas.microsoft.com/office/drawing/2014/main" id="{35B4E02B-C2DE-4E92-8B8E-90D3C20CCC04}"/>
              </a:ext>
            </a:extLst>
          </p:cNvPr>
          <p:cNvSpPr>
            <a:spLocks noGrp="1"/>
          </p:cNvSpPr>
          <p:nvPr>
            <p:ph type="body" sz="quarter" idx="13"/>
          </p:nvPr>
        </p:nvSpPr>
        <p:spPr/>
        <p:txBody>
          <a:bodyPr/>
          <a:lstStyle/>
          <a:p>
            <a:r>
              <a:rPr lang="en-US" dirty="0"/>
              <a:t>EE in Capacity Scarcity Conditions</a:t>
            </a:r>
          </a:p>
          <a:p>
            <a:endParaRPr lang="en-US" dirty="0"/>
          </a:p>
        </p:txBody>
      </p:sp>
      <p:sp>
        <p:nvSpPr>
          <p:cNvPr id="7" name="Content Placeholder 3">
            <a:extLst>
              <a:ext uri="{FF2B5EF4-FFF2-40B4-BE49-F238E27FC236}">
                <a16:creationId xmlns:a16="http://schemas.microsoft.com/office/drawing/2014/main" id="{4F44A62F-914E-458C-B425-4661D36264AB}"/>
              </a:ext>
            </a:extLst>
          </p:cNvPr>
          <p:cNvSpPr txBox="1">
            <a:spLocks/>
          </p:cNvSpPr>
          <p:nvPr/>
        </p:nvSpPr>
        <p:spPr>
          <a:xfrm>
            <a:off x="4572000" y="1319753"/>
            <a:ext cx="4070675" cy="4857210"/>
          </a:xfrm>
          <a:prstGeom prst="rect">
            <a:avLst/>
          </a:prstGeom>
        </p:spPr>
        <p:txBody>
          <a:bodyPr vert="horz" lIns="91440" tIns="45720" rIns="91440" bIns="45720" rtlCol="0">
            <a:normAutofit/>
          </a:bodyPr>
          <a:lstStyle>
            <a:lvl1pPr marL="171450" indent="-171450" algn="l" defTabSz="914400" rtl="0" eaLnBrk="1" latinLnBrk="0" hangingPunct="1">
              <a:lnSpc>
                <a:spcPts val="26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514350" indent="-171450" algn="l" defTabSz="914400" rtl="0" eaLnBrk="1" latinLnBrk="0" hangingPunct="1">
              <a:lnSpc>
                <a:spcPct val="10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971550" indent="-171450" algn="l" defTabSz="914400" rtl="0" eaLnBrk="1" latinLnBrk="0" hangingPunct="1">
              <a:lnSpc>
                <a:spcPct val="10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428750" indent="-17145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1828800" indent="-17145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mc:AlternateContent xmlns:mc="http://schemas.openxmlformats.org/markup-compatibility/2006" xmlns:a14="http://schemas.microsoft.com/office/drawing/2010/main">
        <mc:Choice Requires="a14">
          <p:sp>
            <p:nvSpPr>
              <p:cNvPr id="8" name="Content Placeholder 3">
                <a:extLst>
                  <a:ext uri="{FF2B5EF4-FFF2-40B4-BE49-F238E27FC236}">
                    <a16:creationId xmlns:a16="http://schemas.microsoft.com/office/drawing/2014/main" id="{5A0D21C2-E178-4919-9B88-86B9B6E2D99F}"/>
                  </a:ext>
                </a:extLst>
              </p:cNvPr>
              <p:cNvSpPr txBox="1">
                <a:spLocks/>
              </p:cNvSpPr>
              <p:nvPr/>
            </p:nvSpPr>
            <p:spPr>
              <a:xfrm>
                <a:off x="5014494" y="1319753"/>
                <a:ext cx="3232524" cy="2401457"/>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lvl1pPr marL="171450" indent="-171450" algn="l" defTabSz="914400" rtl="0" eaLnBrk="1" latinLnBrk="0" hangingPunct="1">
                  <a:lnSpc>
                    <a:spcPts val="26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514350" indent="-171450" algn="l" defTabSz="914400" rtl="0" eaLnBrk="1" latinLnBrk="0" hangingPunct="1">
                  <a:lnSpc>
                    <a:spcPct val="10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971550" indent="-171450" algn="l" defTabSz="914400" rtl="0" eaLnBrk="1" latinLnBrk="0" hangingPunct="1">
                  <a:lnSpc>
                    <a:spcPct val="10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428750" indent="-17145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1828800" indent="-17145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In all other hours</a:t>
                </a:r>
                <a:br>
                  <a:rPr lang="en-US" dirty="0"/>
                </a:br>
                <a:endParaRPr lang="en-US" dirty="0"/>
              </a:p>
              <a:p>
                <a:pPr marL="0" indent="0">
                  <a:buFont typeface="Arial" panose="020B0604020202020204" pitchFamily="34" charset="0"/>
                  <a:buNone/>
                </a:pPr>
                <a:endParaRPr lang="en-US" dirty="0"/>
              </a:p>
              <a:p>
                <a:pPr marL="0" indent="0" algn="ctr">
                  <a:buFont typeface="Arial" panose="020B0604020202020204" pitchFamily="34" charset="0"/>
                  <a:buNone/>
                </a:pPr>
                <a:r>
                  <a:rPr lang="en-US" dirty="0"/>
                  <a:t>BR </a:t>
                </a:r>
                <a14:m>
                  <m:oMath xmlns:m="http://schemas.openxmlformats.org/officeDocument/2006/math">
                    <m:r>
                      <a:rPr lang="en-US" i="1" smtClean="0">
                        <a:latin typeface="Cambria Math" panose="02040503050406030204" pitchFamily="18" charset="0"/>
                      </a:rPr>
                      <m:t>=</m:t>
                    </m:r>
                    <m:f>
                      <m:fPr>
                        <m:ctrlPr>
                          <a:rPr lang="en-US" i="1" smtClean="0">
                            <a:latin typeface="Cambria Math" panose="02040503050406030204" pitchFamily="18" charset="0"/>
                          </a:rPr>
                        </m:ctrlPr>
                      </m:fPr>
                      <m:num>
                        <m:r>
                          <a:rPr lang="en-US" i="1" smtClean="0">
                            <a:latin typeface="Cambria Math" panose="02040503050406030204" pitchFamily="18" charset="0"/>
                          </a:rPr>
                          <m:t>(</m:t>
                        </m:r>
                        <m:r>
                          <a:rPr lang="en-US" i="1" smtClean="0">
                            <a:latin typeface="Cambria Math" panose="02040503050406030204" pitchFamily="18" charset="0"/>
                          </a:rPr>
                          <m:t>𝐿𝑜𝑎𝑑</m:t>
                        </m:r>
                        <m:r>
                          <a:rPr lang="en-US" i="1" smtClean="0">
                            <a:latin typeface="Cambria Math" panose="02040503050406030204" pitchFamily="18" charset="0"/>
                          </a:rPr>
                          <m:t>+</m:t>
                        </m:r>
                        <m:r>
                          <a:rPr lang="en-US" i="1" smtClean="0">
                            <a:latin typeface="Cambria Math" panose="02040503050406030204" pitchFamily="18" charset="0"/>
                          </a:rPr>
                          <m:t>𝑅𝑒𝑠𝑒𝑟𝑣𝑒𝑠</m:t>
                        </m:r>
                        <m:r>
                          <a:rPr lang="en-US" i="1" smtClean="0">
                            <a:latin typeface="Cambria Math" panose="02040503050406030204" pitchFamily="18" charset="0"/>
                          </a:rPr>
                          <m:t> </m:t>
                        </m:r>
                        <m:r>
                          <a:rPr lang="en-US" i="1" smtClean="0">
                            <a:latin typeface="Cambria Math" panose="02040503050406030204" pitchFamily="18" charset="0"/>
                          </a:rPr>
                          <m:t>𝑅𝑒</m:t>
                        </m:r>
                        <m:sSup>
                          <m:sSupPr>
                            <m:ctrlPr>
                              <a:rPr lang="en-US" i="1" smtClean="0">
                                <a:latin typeface="Cambria Math" panose="02040503050406030204" pitchFamily="18" charset="0"/>
                              </a:rPr>
                            </m:ctrlPr>
                          </m:sSupPr>
                          <m:e>
                            <m:r>
                              <a:rPr lang="en-US" i="1" smtClean="0">
                                <a:latin typeface="Cambria Math" panose="02040503050406030204" pitchFamily="18" charset="0"/>
                              </a:rPr>
                              <m:t>𝑞</m:t>
                            </m:r>
                          </m:e>
                          <m:sup>
                            <m:r>
                              <a:rPr lang="en-US" i="1" smtClean="0">
                                <a:latin typeface="Cambria Math" panose="02040503050406030204" pitchFamily="18" charset="0"/>
                              </a:rPr>
                              <m:t>′</m:t>
                            </m:r>
                          </m:sup>
                        </m:sSup>
                        <m:r>
                          <a:rPr lang="en-US" i="1" smtClean="0">
                            <a:latin typeface="Cambria Math" panose="02040503050406030204" pitchFamily="18" charset="0"/>
                          </a:rPr>
                          <m:t>𝑡</m:t>
                        </m:r>
                        <m:r>
                          <a:rPr lang="en-US" i="1" smtClean="0">
                            <a:latin typeface="Cambria Math" panose="02040503050406030204" pitchFamily="18" charset="0"/>
                          </a:rPr>
                          <m:t>) </m:t>
                        </m:r>
                      </m:num>
                      <m:den>
                        <m:r>
                          <a:rPr lang="en-US" b="0" i="1" smtClean="0">
                            <a:latin typeface="Cambria Math" panose="02040503050406030204" pitchFamily="18" charset="0"/>
                          </a:rPr>
                          <m:t>(</m:t>
                        </m:r>
                        <m:r>
                          <a:rPr lang="en-US" i="1" smtClean="0">
                            <a:latin typeface="Cambria Math" panose="02040503050406030204" pitchFamily="18" charset="0"/>
                          </a:rPr>
                          <m:t>𝑇𝑜𝑡𝑎𝑙</m:t>
                        </m:r>
                        <m:r>
                          <a:rPr lang="en-US" i="1" smtClean="0">
                            <a:latin typeface="Cambria Math" panose="02040503050406030204" pitchFamily="18" charset="0"/>
                          </a:rPr>
                          <m:t> </m:t>
                        </m:r>
                        <m:r>
                          <a:rPr lang="en-US" i="1" smtClean="0">
                            <a:latin typeface="Cambria Math" panose="02040503050406030204" pitchFamily="18" charset="0"/>
                          </a:rPr>
                          <m:t>𝐶𝑆𝑂</m:t>
                        </m:r>
                        <m:r>
                          <a:rPr lang="en-US" b="0" i="1" smtClean="0">
                            <a:latin typeface="Cambria Math" panose="02040503050406030204" pitchFamily="18" charset="0"/>
                          </a:rPr>
                          <m:t> </m:t>
                        </m:r>
                        <m:r>
                          <a:rPr lang="en-US" b="0" i="1" smtClean="0">
                            <a:solidFill>
                              <a:srgbClr val="C00000"/>
                            </a:solidFill>
                            <a:latin typeface="Cambria Math" panose="02040503050406030204" pitchFamily="18" charset="0"/>
                          </a:rPr>
                          <m:t>− </m:t>
                        </m:r>
                        <m:r>
                          <a:rPr lang="en-US" b="0" i="1" smtClean="0">
                            <a:solidFill>
                              <a:srgbClr val="C00000"/>
                            </a:solidFill>
                            <a:latin typeface="Cambria Math" panose="02040503050406030204" pitchFamily="18" charset="0"/>
                          </a:rPr>
                          <m:t>𝐶𝑆𝑂</m:t>
                        </m:r>
                        <m:r>
                          <a:rPr lang="en-US" b="0" i="1" smtClean="0">
                            <a:solidFill>
                              <a:srgbClr val="C00000"/>
                            </a:solidFill>
                            <a:latin typeface="Cambria Math" panose="02040503050406030204" pitchFamily="18" charset="0"/>
                          </a:rPr>
                          <m:t> </m:t>
                        </m:r>
                        <m:r>
                          <a:rPr lang="en-US" b="0" i="1" smtClean="0">
                            <a:solidFill>
                              <a:srgbClr val="C00000"/>
                            </a:solidFill>
                            <a:latin typeface="Cambria Math" panose="02040503050406030204" pitchFamily="18" charset="0"/>
                          </a:rPr>
                          <m:t>𝑓𝑜𝑟</m:t>
                        </m:r>
                        <m:r>
                          <a:rPr lang="en-US" b="0" i="1" smtClean="0">
                            <a:solidFill>
                              <a:srgbClr val="C00000"/>
                            </a:solidFill>
                            <a:latin typeface="Cambria Math" panose="02040503050406030204" pitchFamily="18" charset="0"/>
                          </a:rPr>
                          <m:t> </m:t>
                        </m:r>
                        <m:r>
                          <a:rPr lang="en-US" b="0" i="1" smtClean="0">
                            <a:solidFill>
                              <a:srgbClr val="C00000"/>
                            </a:solidFill>
                            <a:latin typeface="Cambria Math" panose="02040503050406030204" pitchFamily="18" charset="0"/>
                          </a:rPr>
                          <m:t>𝐸𝐸</m:t>
                        </m:r>
                        <m:r>
                          <a:rPr lang="en-US" b="0" i="1" smtClean="0">
                            <a:latin typeface="Cambria Math" panose="02040503050406030204" pitchFamily="18" charset="0"/>
                          </a:rPr>
                          <m:t>)</m:t>
                        </m:r>
                      </m:den>
                    </m:f>
                  </m:oMath>
                </a14:m>
                <a:endParaRPr lang="en-US" dirty="0"/>
              </a:p>
            </p:txBody>
          </p:sp>
        </mc:Choice>
        <mc:Fallback xmlns="">
          <p:sp>
            <p:nvSpPr>
              <p:cNvPr id="8" name="Content Placeholder 3">
                <a:extLst>
                  <a:ext uri="{FF2B5EF4-FFF2-40B4-BE49-F238E27FC236}">
                    <a16:creationId xmlns:a16="http://schemas.microsoft.com/office/drawing/2014/main" id="{5A0D21C2-E178-4919-9B88-86B9B6E2D99F}"/>
                  </a:ext>
                </a:extLst>
              </p:cNvPr>
              <p:cNvSpPr txBox="1">
                <a:spLocks noRot="1" noChangeAspect="1" noMove="1" noResize="1" noEditPoints="1" noAdjustHandles="1" noChangeArrowheads="1" noChangeShapeType="1" noTextEdit="1"/>
              </p:cNvSpPr>
              <p:nvPr/>
            </p:nvSpPr>
            <p:spPr>
              <a:xfrm>
                <a:off x="5014494" y="1319753"/>
                <a:ext cx="3232524" cy="2401457"/>
              </a:xfrm>
              <a:prstGeom prst="rect">
                <a:avLst/>
              </a:prstGeom>
              <a:blipFill>
                <a:blip r:embed="rId3"/>
                <a:stretch>
                  <a:fillRect t="-505"/>
                </a:stretch>
              </a:blipFill>
            </p:spPr>
            <p:txBody>
              <a:bodyPr/>
              <a:lstStyle/>
              <a:p>
                <a:r>
                  <a:rPr lang="en-US">
                    <a:noFill/>
                  </a:rPr>
                  <a:t> </a:t>
                </a:r>
              </a:p>
            </p:txBody>
          </p:sp>
        </mc:Fallback>
      </mc:AlternateContent>
      <p:sp>
        <p:nvSpPr>
          <p:cNvPr id="9" name="Content Placeholder 3">
            <a:extLst>
              <a:ext uri="{FF2B5EF4-FFF2-40B4-BE49-F238E27FC236}">
                <a16:creationId xmlns:a16="http://schemas.microsoft.com/office/drawing/2014/main" id="{98680A0C-F097-4BA3-82AE-4D31C7C97881}"/>
              </a:ext>
            </a:extLst>
          </p:cNvPr>
          <p:cNvSpPr txBox="1">
            <a:spLocks/>
          </p:cNvSpPr>
          <p:nvPr/>
        </p:nvSpPr>
        <p:spPr>
          <a:xfrm>
            <a:off x="901912" y="4362597"/>
            <a:ext cx="7340175" cy="584776"/>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fontScale="85000" lnSpcReduction="10000"/>
          </a:bodyPr>
          <a:lstStyle>
            <a:lvl1pPr marL="171450" indent="-171450" algn="l" defTabSz="914400" rtl="0" eaLnBrk="1" latinLnBrk="0" hangingPunct="1">
              <a:lnSpc>
                <a:spcPts val="2600"/>
              </a:lnSpc>
              <a:spcBef>
                <a:spcPts val="1000"/>
              </a:spcBef>
              <a:buClr>
                <a:schemeClr val="tx2"/>
              </a:buClr>
              <a:buFont typeface="Arial" panose="020B0604020202020204" pitchFamily="34" charset="0"/>
              <a:buChar char="•"/>
              <a:defRPr sz="2000" kern="1200">
                <a:solidFill>
                  <a:schemeClr val="dk1"/>
                </a:solidFill>
                <a:latin typeface="+mn-lt"/>
                <a:ea typeface="+mn-ea"/>
                <a:cs typeface="+mn-cs"/>
              </a:defRPr>
            </a:lvl1pPr>
            <a:lvl2pPr marL="514350" indent="-171450" algn="l" defTabSz="914400" rtl="0" eaLnBrk="1" latinLnBrk="0" hangingPunct="1">
              <a:lnSpc>
                <a:spcPct val="100000"/>
              </a:lnSpc>
              <a:spcBef>
                <a:spcPts val="500"/>
              </a:spcBef>
              <a:buClr>
                <a:schemeClr val="tx2"/>
              </a:buClr>
              <a:buFont typeface="Arial" panose="020B0604020202020204" pitchFamily="34" charset="0"/>
              <a:buChar char="•"/>
              <a:defRPr sz="1800" kern="1200">
                <a:solidFill>
                  <a:schemeClr val="dk1"/>
                </a:solidFill>
                <a:latin typeface="+mn-lt"/>
                <a:ea typeface="+mn-ea"/>
                <a:cs typeface="+mn-cs"/>
              </a:defRPr>
            </a:lvl2pPr>
            <a:lvl3pPr marL="971550" indent="-171450" algn="l" defTabSz="914400" rtl="0" eaLnBrk="1" latinLnBrk="0" hangingPunct="1">
              <a:lnSpc>
                <a:spcPct val="100000"/>
              </a:lnSpc>
              <a:spcBef>
                <a:spcPts val="500"/>
              </a:spcBef>
              <a:buClr>
                <a:schemeClr val="tx2"/>
              </a:buClr>
              <a:buFont typeface="Arial" panose="020B0604020202020204" pitchFamily="34" charset="0"/>
              <a:buChar char="•"/>
              <a:defRPr sz="1600" kern="1200">
                <a:solidFill>
                  <a:schemeClr val="dk1"/>
                </a:solidFill>
                <a:latin typeface="+mn-lt"/>
                <a:ea typeface="+mn-ea"/>
                <a:cs typeface="+mn-cs"/>
              </a:defRPr>
            </a:lvl3pPr>
            <a:lvl4pPr marL="1428750" indent="-17145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dk1"/>
                </a:solidFill>
                <a:latin typeface="+mn-lt"/>
                <a:ea typeface="+mn-ea"/>
                <a:cs typeface="+mn-cs"/>
              </a:defRPr>
            </a:lvl4pPr>
            <a:lvl5pPr marL="1828800" indent="-17145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buFont typeface="Arial" panose="020B0604020202020204" pitchFamily="34" charset="0"/>
              <a:buNone/>
            </a:pPr>
            <a:r>
              <a:rPr lang="en-US" dirty="0"/>
              <a:t>EE Resources remain in the “mutual insurance pool” for all scarcity events.</a:t>
            </a:r>
          </a:p>
        </p:txBody>
      </p:sp>
      <p:sp>
        <p:nvSpPr>
          <p:cNvPr id="10" name="TextBox 9">
            <a:extLst>
              <a:ext uri="{FF2B5EF4-FFF2-40B4-BE49-F238E27FC236}">
                <a16:creationId xmlns:a16="http://schemas.microsoft.com/office/drawing/2014/main" id="{3FF93005-C81B-466B-9DFE-A6917897046A}"/>
              </a:ext>
            </a:extLst>
          </p:cNvPr>
          <p:cNvSpPr txBox="1"/>
          <p:nvPr/>
        </p:nvSpPr>
        <p:spPr>
          <a:xfrm>
            <a:off x="1470212" y="3738278"/>
            <a:ext cx="6266329" cy="584775"/>
          </a:xfrm>
          <a:prstGeom prst="rect">
            <a:avLst/>
          </a:prstGeom>
          <a:noFill/>
        </p:spPr>
        <p:txBody>
          <a:bodyPr wrap="square" rtlCol="0">
            <a:spAutoFit/>
          </a:bodyPr>
          <a:lstStyle/>
          <a:p>
            <a:pPr algn="ctr"/>
            <a:r>
              <a:rPr lang="en-US" sz="1600" i="1" dirty="0"/>
              <a:t>Reminder: Load = Total ACP excluding RT Reserves, where</a:t>
            </a:r>
            <a:br>
              <a:rPr lang="en-US" sz="1600" i="1" dirty="0"/>
            </a:br>
            <a:r>
              <a:rPr lang="en-US" sz="1600" i="1" dirty="0"/>
              <a:t>ACP for EE is set to 0 during DR On Peak or Seasonal Peak hours</a:t>
            </a:r>
          </a:p>
        </p:txBody>
      </p:sp>
      <p:sp>
        <p:nvSpPr>
          <p:cNvPr id="11" name="TextBox 10">
            <a:extLst>
              <a:ext uri="{FF2B5EF4-FFF2-40B4-BE49-F238E27FC236}">
                <a16:creationId xmlns:a16="http://schemas.microsoft.com/office/drawing/2014/main" id="{6EF833E5-877C-48E8-A598-3EF2B1394731}"/>
              </a:ext>
            </a:extLst>
          </p:cNvPr>
          <p:cNvSpPr txBox="1"/>
          <p:nvPr/>
        </p:nvSpPr>
        <p:spPr>
          <a:xfrm>
            <a:off x="284496" y="5400017"/>
            <a:ext cx="8637760" cy="646331"/>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n-US" i="1" dirty="0"/>
              <a:t>Approach only exists as long as DR On Peak and Seasonal Peak hours exist.</a:t>
            </a:r>
            <a:br>
              <a:rPr lang="en-US" i="1" dirty="0"/>
            </a:br>
            <a:r>
              <a:rPr lang="en-US" i="1" dirty="0"/>
              <a:t>If and when EE resources are subject in all hours, this change is revoked.</a:t>
            </a:r>
          </a:p>
        </p:txBody>
      </p:sp>
    </p:spTree>
    <p:extLst>
      <p:ext uri="{BB962C8B-B14F-4D97-AF65-F5344CB8AC3E}">
        <p14:creationId xmlns:p14="http://schemas.microsoft.com/office/powerpoint/2010/main" val="2765961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AAD0552-6B1D-48BE-89EC-650D87573F25}"/>
              </a:ext>
            </a:extLst>
          </p:cNvPr>
          <p:cNvSpPr>
            <a:spLocks noGrp="1"/>
          </p:cNvSpPr>
          <p:nvPr>
            <p:ph type="sldNum" sz="quarter" idx="12"/>
          </p:nvPr>
        </p:nvSpPr>
        <p:spPr/>
        <p:txBody>
          <a:bodyPr/>
          <a:lstStyle/>
          <a:p>
            <a:fld id="{1B79225A-044F-47AC-A466-ADAA88F41AF1}" type="slidenum">
              <a:rPr lang="en-US" smtClean="0"/>
              <a:pPr/>
              <a:t>3</a:t>
            </a:fld>
            <a:endParaRPr lang="en-US" dirty="0"/>
          </a:p>
        </p:txBody>
      </p:sp>
      <p:sp>
        <p:nvSpPr>
          <p:cNvPr id="3" name="Title 2">
            <a:extLst>
              <a:ext uri="{FF2B5EF4-FFF2-40B4-BE49-F238E27FC236}">
                <a16:creationId xmlns:a16="http://schemas.microsoft.com/office/drawing/2014/main" id="{985A1EC4-28CC-4D40-9F8B-E3B45C310D6A}"/>
              </a:ext>
            </a:extLst>
          </p:cNvPr>
          <p:cNvSpPr>
            <a:spLocks noGrp="1"/>
          </p:cNvSpPr>
          <p:nvPr>
            <p:ph type="title"/>
          </p:nvPr>
        </p:nvSpPr>
        <p:spPr/>
        <p:txBody>
          <a:bodyPr/>
          <a:lstStyle/>
          <a:p>
            <a:r>
              <a:rPr lang="en-US" dirty="0"/>
              <a:t>Reminder from Nov - Feb</a:t>
            </a:r>
          </a:p>
        </p:txBody>
      </p:sp>
      <p:sp>
        <p:nvSpPr>
          <p:cNvPr id="4" name="Content Placeholder 3">
            <a:extLst>
              <a:ext uri="{FF2B5EF4-FFF2-40B4-BE49-F238E27FC236}">
                <a16:creationId xmlns:a16="http://schemas.microsoft.com/office/drawing/2014/main" id="{2B71E3DA-790D-4DCC-8D05-AAD500C6ABA2}"/>
              </a:ext>
            </a:extLst>
          </p:cNvPr>
          <p:cNvSpPr>
            <a:spLocks noGrp="1"/>
          </p:cNvSpPr>
          <p:nvPr>
            <p:ph idx="1"/>
          </p:nvPr>
        </p:nvSpPr>
        <p:spPr/>
        <p:txBody>
          <a:bodyPr>
            <a:normAutofit fontScale="92500"/>
          </a:bodyPr>
          <a:lstStyle/>
          <a:p>
            <a:r>
              <a:rPr lang="en-US" dirty="0"/>
              <a:t>Current calculation of BR when Capacity Scarcity Conditions occur during DR On Peak or DR Seasonal Peak hours seems to work as expected</a:t>
            </a:r>
          </a:p>
          <a:p>
            <a:r>
              <a:rPr lang="en-US" dirty="0"/>
              <a:t>Current calculation of BR when these events occur outside of EE performance hours (e.g., Labor Day 2018) had unexpected results. EE resources are treated as if they had hit the stop-loss limits, and all resources suffer the consequence.</a:t>
            </a:r>
          </a:p>
          <a:p>
            <a:r>
              <a:rPr lang="en-US" dirty="0"/>
              <a:t>Original proposal had three components:</a:t>
            </a:r>
          </a:p>
          <a:p>
            <a:pPr lvl="1"/>
            <a:r>
              <a:rPr lang="en-US" dirty="0"/>
              <a:t>Primary component: Adjustment to Balancing Ratio</a:t>
            </a:r>
          </a:p>
          <a:p>
            <a:pPr lvl="1"/>
            <a:r>
              <a:rPr lang="en-US" dirty="0"/>
              <a:t>Associated changes to: </a:t>
            </a:r>
          </a:p>
          <a:p>
            <a:pPr lvl="2"/>
            <a:r>
              <a:rPr lang="en-US" dirty="0"/>
              <a:t>Actual Capacity Provided from EE</a:t>
            </a:r>
          </a:p>
          <a:p>
            <a:pPr lvl="2"/>
            <a:r>
              <a:rPr lang="en-US" dirty="0"/>
              <a:t>Share of charges or credits from over/under-collection (the “mutual insurance pool”)</a:t>
            </a:r>
          </a:p>
          <a:p>
            <a:r>
              <a:rPr lang="en-US" dirty="0"/>
              <a:t>Discussion with NEPOOL and ISO-NE has already led to numerous compromises and adjustments in the proposal. Proposal now has just one component: Adjustment to Balancing Ratio</a:t>
            </a:r>
          </a:p>
        </p:txBody>
      </p:sp>
      <p:sp>
        <p:nvSpPr>
          <p:cNvPr id="5" name="Footer Placeholder 4">
            <a:extLst>
              <a:ext uri="{FF2B5EF4-FFF2-40B4-BE49-F238E27FC236}">
                <a16:creationId xmlns:a16="http://schemas.microsoft.com/office/drawing/2014/main" id="{DFE83CB8-625C-4D9F-8165-81C1C1DF6C53}"/>
              </a:ext>
            </a:extLst>
          </p:cNvPr>
          <p:cNvSpPr>
            <a:spLocks noGrp="1"/>
          </p:cNvSpPr>
          <p:nvPr>
            <p:ph type="ftr" sz="quarter" idx="11"/>
          </p:nvPr>
        </p:nvSpPr>
        <p:spPr/>
        <p:txBody>
          <a:bodyPr/>
          <a:lstStyle/>
          <a:p>
            <a:r>
              <a:rPr lang="en-US" dirty="0"/>
              <a:t>www.synapse-energy.com  |  ©2019 Synapse Energy Economics Inc. All rights reserved.</a:t>
            </a:r>
          </a:p>
        </p:txBody>
      </p:sp>
      <p:sp>
        <p:nvSpPr>
          <p:cNvPr id="6" name="Text Placeholder 5">
            <a:extLst>
              <a:ext uri="{FF2B5EF4-FFF2-40B4-BE49-F238E27FC236}">
                <a16:creationId xmlns:a16="http://schemas.microsoft.com/office/drawing/2014/main" id="{332CBEE6-A133-4D82-B25A-D398D4E10298}"/>
              </a:ext>
            </a:extLst>
          </p:cNvPr>
          <p:cNvSpPr>
            <a:spLocks noGrp="1"/>
          </p:cNvSpPr>
          <p:nvPr>
            <p:ph type="body" sz="quarter" idx="13"/>
          </p:nvPr>
        </p:nvSpPr>
        <p:spPr/>
        <p:txBody>
          <a:bodyPr/>
          <a:lstStyle/>
          <a:p>
            <a:r>
              <a:rPr lang="en-US" dirty="0"/>
              <a:t>EE in Capacity Scarcity Conditions</a:t>
            </a:r>
          </a:p>
          <a:p>
            <a:endParaRPr lang="en-US" dirty="0"/>
          </a:p>
        </p:txBody>
      </p:sp>
    </p:spTree>
    <p:extLst>
      <p:ext uri="{BB962C8B-B14F-4D97-AF65-F5344CB8AC3E}">
        <p14:creationId xmlns:p14="http://schemas.microsoft.com/office/powerpoint/2010/main" val="1631788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4786CF0-9C6B-4309-AB59-906634678FDD}"/>
              </a:ext>
            </a:extLst>
          </p:cNvPr>
          <p:cNvSpPr>
            <a:spLocks noGrp="1"/>
          </p:cNvSpPr>
          <p:nvPr>
            <p:ph type="sldNum" sz="quarter" idx="12"/>
          </p:nvPr>
        </p:nvSpPr>
        <p:spPr/>
        <p:txBody>
          <a:bodyPr/>
          <a:lstStyle/>
          <a:p>
            <a:fld id="{1B79225A-044F-47AC-A466-ADAA88F41AF1}" type="slidenum">
              <a:rPr lang="en-US" smtClean="0"/>
              <a:pPr/>
              <a:t>4</a:t>
            </a:fld>
            <a:endParaRPr lang="en-US" dirty="0"/>
          </a:p>
        </p:txBody>
      </p:sp>
      <p:sp>
        <p:nvSpPr>
          <p:cNvPr id="3" name="Title 2">
            <a:extLst>
              <a:ext uri="{FF2B5EF4-FFF2-40B4-BE49-F238E27FC236}">
                <a16:creationId xmlns:a16="http://schemas.microsoft.com/office/drawing/2014/main" id="{37FADE09-D63B-4C2E-88EE-6BCEDB8F9BB9}"/>
              </a:ext>
            </a:extLst>
          </p:cNvPr>
          <p:cNvSpPr>
            <a:spLocks noGrp="1"/>
          </p:cNvSpPr>
          <p:nvPr>
            <p:ph type="title"/>
          </p:nvPr>
        </p:nvSpPr>
        <p:spPr/>
        <p:txBody>
          <a:bodyPr/>
          <a:lstStyle/>
          <a:p>
            <a:r>
              <a:rPr lang="en-US" dirty="0"/>
              <a:t>Framing the Issue</a:t>
            </a:r>
          </a:p>
        </p:txBody>
      </p:sp>
      <p:sp>
        <p:nvSpPr>
          <p:cNvPr id="4" name="Content Placeholder 3">
            <a:extLst>
              <a:ext uri="{FF2B5EF4-FFF2-40B4-BE49-F238E27FC236}">
                <a16:creationId xmlns:a16="http://schemas.microsoft.com/office/drawing/2014/main" id="{6363C2B3-874C-498B-88F3-276A81FBE687}"/>
              </a:ext>
            </a:extLst>
          </p:cNvPr>
          <p:cNvSpPr>
            <a:spLocks noGrp="1"/>
          </p:cNvSpPr>
          <p:nvPr>
            <p:ph idx="1"/>
          </p:nvPr>
        </p:nvSpPr>
        <p:spPr/>
        <p:txBody>
          <a:bodyPr>
            <a:normAutofit/>
          </a:bodyPr>
          <a:lstStyle/>
          <a:p>
            <a:r>
              <a:rPr lang="en-US" dirty="0"/>
              <a:t>Not correct to refer to this as a “Settlement Shortfall caused by Energy Efficiency” that must be recovered from all resources</a:t>
            </a:r>
          </a:p>
          <a:p>
            <a:r>
              <a:rPr lang="en-US" dirty="0"/>
              <a:t>The issue is more correctly identified as “An Adjustment to the Balancing Ratio.” Current calculation deflates the Balancing Ratio in some hours by removing EE from the numerator but not from the denominator</a:t>
            </a:r>
          </a:p>
          <a:p>
            <a:r>
              <a:rPr lang="en-US" dirty="0"/>
              <a:t>Our proposal rectifies the current situation and the mutual insurance pool reverts to its original intent, to cover resources that reach stop-loss limits.</a:t>
            </a:r>
          </a:p>
          <a:p>
            <a:r>
              <a:rPr lang="en-US" dirty="0"/>
              <a:t>Without this change the mutual insurance pool triggers charges to all resources with a CSO during any scarcity condition that occurs outside of DR On Peak or Seasonal Peak hours, introducing uncertainty for all participants.</a:t>
            </a:r>
          </a:p>
        </p:txBody>
      </p:sp>
      <p:sp>
        <p:nvSpPr>
          <p:cNvPr id="5" name="Footer Placeholder 4">
            <a:extLst>
              <a:ext uri="{FF2B5EF4-FFF2-40B4-BE49-F238E27FC236}">
                <a16:creationId xmlns:a16="http://schemas.microsoft.com/office/drawing/2014/main" id="{69A4DC84-E10B-456E-B9FE-CBA12A723117}"/>
              </a:ext>
            </a:extLst>
          </p:cNvPr>
          <p:cNvSpPr>
            <a:spLocks noGrp="1"/>
          </p:cNvSpPr>
          <p:nvPr>
            <p:ph type="ftr" sz="quarter" idx="11"/>
          </p:nvPr>
        </p:nvSpPr>
        <p:spPr/>
        <p:txBody>
          <a:bodyPr/>
          <a:lstStyle/>
          <a:p>
            <a:r>
              <a:rPr lang="en-US" dirty="0"/>
              <a:t>www.synapse-energy.com  |  ©2019 Synapse Energy Economics Inc. All rights reserved.</a:t>
            </a:r>
          </a:p>
        </p:txBody>
      </p:sp>
      <p:sp>
        <p:nvSpPr>
          <p:cNvPr id="6" name="Text Placeholder 5">
            <a:extLst>
              <a:ext uri="{FF2B5EF4-FFF2-40B4-BE49-F238E27FC236}">
                <a16:creationId xmlns:a16="http://schemas.microsoft.com/office/drawing/2014/main" id="{044E91B5-9287-4BE0-88D2-6381D1D3BB58}"/>
              </a:ext>
            </a:extLst>
          </p:cNvPr>
          <p:cNvSpPr>
            <a:spLocks noGrp="1"/>
          </p:cNvSpPr>
          <p:nvPr>
            <p:ph type="body" sz="quarter" idx="13"/>
          </p:nvPr>
        </p:nvSpPr>
        <p:spPr/>
        <p:txBody>
          <a:bodyPr/>
          <a:lstStyle/>
          <a:p>
            <a:r>
              <a:rPr lang="en-US" dirty="0"/>
              <a:t>EE in Capacity Scarcity Conditions</a:t>
            </a:r>
          </a:p>
          <a:p>
            <a:endParaRPr lang="en-US" dirty="0"/>
          </a:p>
        </p:txBody>
      </p:sp>
    </p:spTree>
    <p:extLst>
      <p:ext uri="{BB962C8B-B14F-4D97-AF65-F5344CB8AC3E}">
        <p14:creationId xmlns:p14="http://schemas.microsoft.com/office/powerpoint/2010/main" val="682450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4786CF0-9C6B-4309-AB59-906634678FDD}"/>
              </a:ext>
            </a:extLst>
          </p:cNvPr>
          <p:cNvSpPr>
            <a:spLocks noGrp="1"/>
          </p:cNvSpPr>
          <p:nvPr>
            <p:ph type="sldNum" sz="quarter" idx="12"/>
          </p:nvPr>
        </p:nvSpPr>
        <p:spPr/>
        <p:txBody>
          <a:bodyPr/>
          <a:lstStyle/>
          <a:p>
            <a:fld id="{1B79225A-044F-47AC-A466-ADAA88F41AF1}" type="slidenum">
              <a:rPr lang="en-US" smtClean="0"/>
              <a:pPr/>
              <a:t>5</a:t>
            </a:fld>
            <a:endParaRPr lang="en-US" dirty="0"/>
          </a:p>
        </p:txBody>
      </p:sp>
      <p:sp>
        <p:nvSpPr>
          <p:cNvPr id="3" name="Title 2">
            <a:extLst>
              <a:ext uri="{FF2B5EF4-FFF2-40B4-BE49-F238E27FC236}">
                <a16:creationId xmlns:a16="http://schemas.microsoft.com/office/drawing/2014/main" id="{37FADE09-D63B-4C2E-88EE-6BCEDB8F9BB9}"/>
              </a:ext>
            </a:extLst>
          </p:cNvPr>
          <p:cNvSpPr>
            <a:spLocks noGrp="1"/>
          </p:cNvSpPr>
          <p:nvPr>
            <p:ph type="title"/>
          </p:nvPr>
        </p:nvSpPr>
        <p:spPr/>
        <p:txBody>
          <a:bodyPr/>
          <a:lstStyle/>
          <a:p>
            <a:r>
              <a:rPr lang="en-US" dirty="0"/>
              <a:t>Response to Feedback</a:t>
            </a:r>
          </a:p>
        </p:txBody>
      </p:sp>
      <p:sp>
        <p:nvSpPr>
          <p:cNvPr id="4" name="Content Placeholder 3">
            <a:extLst>
              <a:ext uri="{FF2B5EF4-FFF2-40B4-BE49-F238E27FC236}">
                <a16:creationId xmlns:a16="http://schemas.microsoft.com/office/drawing/2014/main" id="{6363C2B3-874C-498B-88F3-276A81FBE687}"/>
              </a:ext>
            </a:extLst>
          </p:cNvPr>
          <p:cNvSpPr>
            <a:spLocks noGrp="1"/>
          </p:cNvSpPr>
          <p:nvPr>
            <p:ph idx="1"/>
          </p:nvPr>
        </p:nvSpPr>
        <p:spPr/>
        <p:txBody>
          <a:bodyPr>
            <a:normAutofit/>
          </a:bodyPr>
          <a:lstStyle/>
          <a:p>
            <a:r>
              <a:rPr lang="en-US" dirty="0"/>
              <a:t>Thank you to those participants who have offered thoughtful, considered feedback.</a:t>
            </a:r>
          </a:p>
          <a:p>
            <a:r>
              <a:rPr lang="en-US" dirty="0"/>
              <a:t>I understand that some participants are frustrated that EE resources are subject to </a:t>
            </a:r>
            <a:r>
              <a:rPr lang="en-US" dirty="0" err="1"/>
              <a:t>PfP</a:t>
            </a:r>
            <a:r>
              <a:rPr lang="en-US" dirty="0"/>
              <a:t> only during DR On Peak and Seasonal Peak hours. </a:t>
            </a:r>
          </a:p>
          <a:p>
            <a:pPr lvl="1"/>
            <a:r>
              <a:rPr lang="en-US" dirty="0"/>
              <a:t>This treatment is in direct compliance with the FERC order.</a:t>
            </a:r>
          </a:p>
          <a:p>
            <a:pPr lvl="1"/>
            <a:r>
              <a:rPr lang="en-US" dirty="0"/>
              <a:t>Cannot be changed until at least CP-15, and will be addressed later today in this meeting.</a:t>
            </a:r>
          </a:p>
          <a:p>
            <a:pPr lvl="1"/>
            <a:r>
              <a:rPr lang="en-US" dirty="0"/>
              <a:t>Our proposal is separate from addressing that issue. It would apply only if and as long as the FERC-ordered treatment exists.</a:t>
            </a:r>
          </a:p>
          <a:p>
            <a:pPr lvl="1"/>
            <a:r>
              <a:rPr lang="en-US" dirty="0"/>
              <a:t>As such, for the sake of the Committee and our Chairman, please refrain from comments on the Stage 2 proposal until that issue is raised later today.</a:t>
            </a:r>
          </a:p>
          <a:p>
            <a:r>
              <a:rPr lang="en-US" dirty="0"/>
              <a:t>This approach will not materially change total payment or penalty during an event. Examples provided.</a:t>
            </a:r>
          </a:p>
        </p:txBody>
      </p:sp>
      <p:sp>
        <p:nvSpPr>
          <p:cNvPr id="5" name="Footer Placeholder 4">
            <a:extLst>
              <a:ext uri="{FF2B5EF4-FFF2-40B4-BE49-F238E27FC236}">
                <a16:creationId xmlns:a16="http://schemas.microsoft.com/office/drawing/2014/main" id="{69A4DC84-E10B-456E-B9FE-CBA12A723117}"/>
              </a:ext>
            </a:extLst>
          </p:cNvPr>
          <p:cNvSpPr>
            <a:spLocks noGrp="1"/>
          </p:cNvSpPr>
          <p:nvPr>
            <p:ph type="ftr" sz="quarter" idx="11"/>
          </p:nvPr>
        </p:nvSpPr>
        <p:spPr/>
        <p:txBody>
          <a:bodyPr/>
          <a:lstStyle/>
          <a:p>
            <a:r>
              <a:rPr lang="en-US" dirty="0"/>
              <a:t>www.synapse-energy.com  |  ©2019 Synapse Energy Economics Inc. All rights reserved.</a:t>
            </a:r>
          </a:p>
        </p:txBody>
      </p:sp>
      <p:sp>
        <p:nvSpPr>
          <p:cNvPr id="6" name="Text Placeholder 5">
            <a:extLst>
              <a:ext uri="{FF2B5EF4-FFF2-40B4-BE49-F238E27FC236}">
                <a16:creationId xmlns:a16="http://schemas.microsoft.com/office/drawing/2014/main" id="{044E91B5-9287-4BE0-88D2-6381D1D3BB58}"/>
              </a:ext>
            </a:extLst>
          </p:cNvPr>
          <p:cNvSpPr>
            <a:spLocks noGrp="1"/>
          </p:cNvSpPr>
          <p:nvPr>
            <p:ph type="body" sz="quarter" idx="13"/>
          </p:nvPr>
        </p:nvSpPr>
        <p:spPr/>
        <p:txBody>
          <a:bodyPr/>
          <a:lstStyle/>
          <a:p>
            <a:r>
              <a:rPr lang="en-US" dirty="0"/>
              <a:t>EE in Capacity Scarcity Conditions</a:t>
            </a:r>
          </a:p>
          <a:p>
            <a:endParaRPr lang="en-US" dirty="0"/>
          </a:p>
        </p:txBody>
      </p:sp>
    </p:spTree>
    <p:extLst>
      <p:ext uri="{BB962C8B-B14F-4D97-AF65-F5344CB8AC3E}">
        <p14:creationId xmlns:p14="http://schemas.microsoft.com/office/powerpoint/2010/main" val="2442117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0A7590-548D-4991-AA1A-83EC6FA552A0}"/>
              </a:ext>
            </a:extLst>
          </p:cNvPr>
          <p:cNvSpPr>
            <a:spLocks noGrp="1"/>
          </p:cNvSpPr>
          <p:nvPr>
            <p:ph type="sldNum" sz="quarter" idx="12"/>
          </p:nvPr>
        </p:nvSpPr>
        <p:spPr/>
        <p:txBody>
          <a:bodyPr/>
          <a:lstStyle/>
          <a:p>
            <a:fld id="{1B79225A-044F-47AC-A466-ADAA88F41AF1}" type="slidenum">
              <a:rPr lang="en-US" smtClean="0"/>
              <a:pPr/>
              <a:t>6</a:t>
            </a:fld>
            <a:endParaRPr lang="en-US" dirty="0"/>
          </a:p>
        </p:txBody>
      </p:sp>
      <p:sp>
        <p:nvSpPr>
          <p:cNvPr id="3" name="Title 2">
            <a:extLst>
              <a:ext uri="{FF2B5EF4-FFF2-40B4-BE49-F238E27FC236}">
                <a16:creationId xmlns:a16="http://schemas.microsoft.com/office/drawing/2014/main" id="{B5E0398E-D89D-4239-B66D-A31E289A8670}"/>
              </a:ext>
            </a:extLst>
          </p:cNvPr>
          <p:cNvSpPr>
            <a:spLocks noGrp="1"/>
          </p:cNvSpPr>
          <p:nvPr>
            <p:ph type="title"/>
          </p:nvPr>
        </p:nvSpPr>
        <p:spPr/>
        <p:txBody>
          <a:bodyPr>
            <a:normAutofit fontScale="90000"/>
          </a:bodyPr>
          <a:lstStyle/>
          <a:p>
            <a:r>
              <a:rPr lang="en-US" dirty="0"/>
              <a:t>Proposed Change to Balancing Ratio</a:t>
            </a:r>
          </a:p>
        </p:txBody>
      </p:sp>
      <p:sp>
        <p:nvSpPr>
          <p:cNvPr id="4" name="Content Placeholder 3">
            <a:extLst>
              <a:ext uri="{FF2B5EF4-FFF2-40B4-BE49-F238E27FC236}">
                <a16:creationId xmlns:a16="http://schemas.microsoft.com/office/drawing/2014/main" id="{8DF3A0C8-B063-411C-9F90-A331E601DFE8}"/>
              </a:ext>
            </a:extLst>
          </p:cNvPr>
          <p:cNvSpPr>
            <a:spLocks noGrp="1"/>
          </p:cNvSpPr>
          <p:nvPr>
            <p:ph idx="1"/>
          </p:nvPr>
        </p:nvSpPr>
        <p:spPr/>
        <p:txBody>
          <a:bodyPr>
            <a:normAutofit/>
          </a:bodyPr>
          <a:lstStyle/>
          <a:p>
            <a:r>
              <a:rPr lang="en-US" sz="1800" dirty="0"/>
              <a:t>Current formula for Balancing Ratio during any interval is:</a:t>
            </a:r>
          </a:p>
          <a:p>
            <a:pPr lvl="1"/>
            <a:r>
              <a:rPr lang="en-US" sz="1600" dirty="0"/>
              <a:t>BR = (Load + Reserve Requirement) / Total CSO, where</a:t>
            </a:r>
          </a:p>
          <a:p>
            <a:pPr lvl="1"/>
            <a:r>
              <a:rPr lang="en-US" sz="1600" dirty="0"/>
              <a:t>Load = “the total amount of Actual Capacity Provided (excluding applicable Real-Time Reserve Designations) from all resources in the New England Control Area during the interval.” </a:t>
            </a:r>
          </a:p>
          <a:p>
            <a:r>
              <a:rPr lang="en-US" sz="1800" dirty="0"/>
              <a:t>Because the ACP for EE is set to zero in any interval outside of DR On Peak or Seasonal Peak hours, EE is excluded from the numerator, but not excluded from the denominator.</a:t>
            </a:r>
          </a:p>
          <a:p>
            <a:pPr lvl="1"/>
            <a:r>
              <a:rPr lang="en-US" sz="1600" dirty="0"/>
              <a:t>This approach artificially deflates the balancing ratio</a:t>
            </a:r>
          </a:p>
          <a:p>
            <a:r>
              <a:rPr lang="en-US" sz="1800" dirty="0"/>
              <a:t>Our proposal is to change “Total CSO” to “(Total CSO – EE CSO)” in the denominator for all intervals outside of DR On Peak or Seasonal Peak hours</a:t>
            </a:r>
          </a:p>
          <a:p>
            <a:r>
              <a:rPr lang="en-US" sz="2400" dirty="0"/>
              <a:t>Under our proposal, the BR for any interval would be calculated based upon those resources that are subject to payments or penalties in that interval, as the FERC order intended.</a:t>
            </a:r>
          </a:p>
        </p:txBody>
      </p:sp>
      <p:sp>
        <p:nvSpPr>
          <p:cNvPr id="5" name="Footer Placeholder 4">
            <a:extLst>
              <a:ext uri="{FF2B5EF4-FFF2-40B4-BE49-F238E27FC236}">
                <a16:creationId xmlns:a16="http://schemas.microsoft.com/office/drawing/2014/main" id="{8B406F84-F0ED-48F2-9E45-1C2927CC1E9E}"/>
              </a:ext>
            </a:extLst>
          </p:cNvPr>
          <p:cNvSpPr>
            <a:spLocks noGrp="1"/>
          </p:cNvSpPr>
          <p:nvPr>
            <p:ph type="ftr" sz="quarter" idx="11"/>
          </p:nvPr>
        </p:nvSpPr>
        <p:spPr/>
        <p:txBody>
          <a:bodyPr/>
          <a:lstStyle/>
          <a:p>
            <a:r>
              <a:rPr lang="en-US" dirty="0"/>
              <a:t>www.synapse-energy.com  |  ©2019 Synapse Energy Economics Inc. All rights reserved.</a:t>
            </a:r>
          </a:p>
        </p:txBody>
      </p:sp>
      <p:sp>
        <p:nvSpPr>
          <p:cNvPr id="6" name="Text Placeholder 5">
            <a:extLst>
              <a:ext uri="{FF2B5EF4-FFF2-40B4-BE49-F238E27FC236}">
                <a16:creationId xmlns:a16="http://schemas.microsoft.com/office/drawing/2014/main" id="{4C726883-E4EB-4733-B5A3-AD8A5C01F818}"/>
              </a:ext>
            </a:extLst>
          </p:cNvPr>
          <p:cNvSpPr>
            <a:spLocks noGrp="1"/>
          </p:cNvSpPr>
          <p:nvPr>
            <p:ph type="body" sz="quarter" idx="13"/>
          </p:nvPr>
        </p:nvSpPr>
        <p:spPr/>
        <p:txBody>
          <a:bodyPr/>
          <a:lstStyle/>
          <a:p>
            <a:r>
              <a:rPr lang="en-US" dirty="0"/>
              <a:t>EE in Capacity Scarcity Conditions</a:t>
            </a:r>
          </a:p>
        </p:txBody>
      </p:sp>
    </p:spTree>
    <p:extLst>
      <p:ext uri="{BB962C8B-B14F-4D97-AF65-F5344CB8AC3E}">
        <p14:creationId xmlns:p14="http://schemas.microsoft.com/office/powerpoint/2010/main" val="700044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68C81A-60FE-4CF3-8CA7-6DBAC517DD46}"/>
              </a:ext>
            </a:extLst>
          </p:cNvPr>
          <p:cNvSpPr>
            <a:spLocks noGrp="1"/>
          </p:cNvSpPr>
          <p:nvPr>
            <p:ph type="sldNum" sz="quarter" idx="12"/>
          </p:nvPr>
        </p:nvSpPr>
        <p:spPr/>
        <p:txBody>
          <a:bodyPr/>
          <a:lstStyle/>
          <a:p>
            <a:fld id="{1B79225A-044F-47AC-A466-ADAA88F41AF1}" type="slidenum">
              <a:rPr lang="en-US" smtClean="0"/>
              <a:pPr/>
              <a:t>7</a:t>
            </a:fld>
            <a:endParaRPr lang="en-US" dirty="0"/>
          </a:p>
        </p:txBody>
      </p:sp>
      <p:sp>
        <p:nvSpPr>
          <p:cNvPr id="3" name="Title 2">
            <a:extLst>
              <a:ext uri="{FF2B5EF4-FFF2-40B4-BE49-F238E27FC236}">
                <a16:creationId xmlns:a16="http://schemas.microsoft.com/office/drawing/2014/main" id="{1E68E75E-69A4-4282-A82C-DC64F8704CE2}"/>
              </a:ext>
            </a:extLst>
          </p:cNvPr>
          <p:cNvSpPr>
            <a:spLocks noGrp="1"/>
          </p:cNvSpPr>
          <p:nvPr>
            <p:ph type="title"/>
          </p:nvPr>
        </p:nvSpPr>
        <p:spPr/>
        <p:txBody>
          <a:bodyPr/>
          <a:lstStyle/>
          <a:p>
            <a:r>
              <a:rPr lang="en-US" dirty="0"/>
              <a:t>Mutual Insurance Pool</a:t>
            </a:r>
          </a:p>
        </p:txBody>
      </p:sp>
      <p:sp>
        <p:nvSpPr>
          <p:cNvPr id="4" name="Content Placeholder 3">
            <a:extLst>
              <a:ext uri="{FF2B5EF4-FFF2-40B4-BE49-F238E27FC236}">
                <a16:creationId xmlns:a16="http://schemas.microsoft.com/office/drawing/2014/main" id="{0EA20DBB-D723-443A-99C6-B5BC8EBE1544}"/>
              </a:ext>
            </a:extLst>
          </p:cNvPr>
          <p:cNvSpPr>
            <a:spLocks noGrp="1"/>
          </p:cNvSpPr>
          <p:nvPr>
            <p:ph idx="1"/>
          </p:nvPr>
        </p:nvSpPr>
        <p:spPr/>
        <p:txBody>
          <a:bodyPr>
            <a:normAutofit/>
          </a:bodyPr>
          <a:lstStyle/>
          <a:p>
            <a:r>
              <a:rPr lang="en-US" sz="1800" dirty="0"/>
              <a:t>Intent of this component of the </a:t>
            </a:r>
            <a:r>
              <a:rPr lang="en-US" sz="1800" dirty="0" err="1"/>
              <a:t>PfP</a:t>
            </a:r>
            <a:r>
              <a:rPr lang="en-US" sz="1800" dirty="0"/>
              <a:t> design was to issue a small credit to all resources with a CSO during any month with Capacity Scarcity Conditions wherein no resource has a significant stop-loss amount.</a:t>
            </a:r>
          </a:p>
          <a:p>
            <a:r>
              <a:rPr lang="en-US" sz="1800" dirty="0"/>
              <a:t>If a resource hits a stop-loss limit an under-collection would result. If large enough, a charge is applied pro-rata to all resources with CSO.</a:t>
            </a:r>
          </a:p>
          <a:p>
            <a:r>
              <a:rPr lang="en-US" sz="1800" dirty="0"/>
              <a:t>Proposed change to BR would result in under-collection only if a resource hits stop-loss limits, reverting the Mutual Insurance Pool to it’s original intent.</a:t>
            </a:r>
          </a:p>
          <a:p>
            <a:r>
              <a:rPr lang="en-US" sz="1800" dirty="0">
                <a:solidFill>
                  <a:srgbClr val="FF0000"/>
                </a:solidFill>
              </a:rPr>
              <a:t>Proposal: </a:t>
            </a:r>
            <a:r>
              <a:rPr lang="en-US" sz="1800" dirty="0"/>
              <a:t>EE included in the insurance pool. No change to the existing tariff language. All resources receive a credit during all “normal” events, and risk suffering a charge if a resource hits the stop-loss limit.</a:t>
            </a:r>
            <a:endParaRPr lang="en-US" sz="1600" dirty="0"/>
          </a:p>
        </p:txBody>
      </p:sp>
      <p:sp>
        <p:nvSpPr>
          <p:cNvPr id="5" name="Footer Placeholder 4">
            <a:extLst>
              <a:ext uri="{FF2B5EF4-FFF2-40B4-BE49-F238E27FC236}">
                <a16:creationId xmlns:a16="http://schemas.microsoft.com/office/drawing/2014/main" id="{44B32634-F196-40EE-AB33-AD5670E4F95A}"/>
              </a:ext>
            </a:extLst>
          </p:cNvPr>
          <p:cNvSpPr>
            <a:spLocks noGrp="1"/>
          </p:cNvSpPr>
          <p:nvPr>
            <p:ph type="ftr" sz="quarter" idx="11"/>
          </p:nvPr>
        </p:nvSpPr>
        <p:spPr/>
        <p:txBody>
          <a:bodyPr/>
          <a:lstStyle/>
          <a:p>
            <a:r>
              <a:rPr lang="en-US" dirty="0"/>
              <a:t>www.synapse-energy.com  |  ©2019 Synapse Energy Economics Inc. All rights reserved.</a:t>
            </a:r>
          </a:p>
        </p:txBody>
      </p:sp>
      <p:sp>
        <p:nvSpPr>
          <p:cNvPr id="6" name="Text Placeholder 5">
            <a:extLst>
              <a:ext uri="{FF2B5EF4-FFF2-40B4-BE49-F238E27FC236}">
                <a16:creationId xmlns:a16="http://schemas.microsoft.com/office/drawing/2014/main" id="{163CB4B0-D7EA-478D-AB5F-73FD8250D837}"/>
              </a:ext>
            </a:extLst>
          </p:cNvPr>
          <p:cNvSpPr>
            <a:spLocks noGrp="1"/>
          </p:cNvSpPr>
          <p:nvPr>
            <p:ph type="body" sz="quarter" idx="13"/>
          </p:nvPr>
        </p:nvSpPr>
        <p:spPr/>
        <p:txBody>
          <a:bodyPr/>
          <a:lstStyle/>
          <a:p>
            <a:r>
              <a:rPr lang="en-US" dirty="0"/>
              <a:t>EE in Capacity Scarcity Conditions</a:t>
            </a:r>
          </a:p>
          <a:p>
            <a:endParaRPr lang="en-US" dirty="0"/>
          </a:p>
        </p:txBody>
      </p:sp>
    </p:spTree>
    <p:extLst>
      <p:ext uri="{BB962C8B-B14F-4D97-AF65-F5344CB8AC3E}">
        <p14:creationId xmlns:p14="http://schemas.microsoft.com/office/powerpoint/2010/main" val="269917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6B87779-C33B-46F6-AC9E-7586A1A04247}"/>
              </a:ext>
            </a:extLst>
          </p:cNvPr>
          <p:cNvSpPr>
            <a:spLocks noGrp="1"/>
          </p:cNvSpPr>
          <p:nvPr>
            <p:ph type="sldNum" sz="quarter" idx="12"/>
          </p:nvPr>
        </p:nvSpPr>
        <p:spPr/>
        <p:txBody>
          <a:bodyPr/>
          <a:lstStyle/>
          <a:p>
            <a:fld id="{1B79225A-044F-47AC-A466-ADAA88F41AF1}" type="slidenum">
              <a:rPr lang="en-US" smtClean="0"/>
              <a:pPr/>
              <a:t>8</a:t>
            </a:fld>
            <a:endParaRPr lang="en-US" dirty="0"/>
          </a:p>
        </p:txBody>
      </p:sp>
      <p:sp>
        <p:nvSpPr>
          <p:cNvPr id="3" name="Title 2">
            <a:extLst>
              <a:ext uri="{FF2B5EF4-FFF2-40B4-BE49-F238E27FC236}">
                <a16:creationId xmlns:a16="http://schemas.microsoft.com/office/drawing/2014/main" id="{A7281BD2-46FE-4FBB-BC2F-BACC997AB27D}"/>
              </a:ext>
            </a:extLst>
          </p:cNvPr>
          <p:cNvSpPr>
            <a:spLocks noGrp="1"/>
          </p:cNvSpPr>
          <p:nvPr>
            <p:ph type="title"/>
          </p:nvPr>
        </p:nvSpPr>
        <p:spPr/>
        <p:txBody>
          <a:bodyPr/>
          <a:lstStyle/>
          <a:p>
            <a:r>
              <a:rPr lang="en-US" dirty="0"/>
              <a:t>Examples, p.1</a:t>
            </a:r>
          </a:p>
        </p:txBody>
      </p:sp>
      <p:sp>
        <p:nvSpPr>
          <p:cNvPr id="5" name="Footer Placeholder 4">
            <a:extLst>
              <a:ext uri="{FF2B5EF4-FFF2-40B4-BE49-F238E27FC236}">
                <a16:creationId xmlns:a16="http://schemas.microsoft.com/office/drawing/2014/main" id="{A8B5A2A8-FFEB-4FD9-A1FA-613825115DBE}"/>
              </a:ext>
            </a:extLst>
          </p:cNvPr>
          <p:cNvSpPr>
            <a:spLocks noGrp="1"/>
          </p:cNvSpPr>
          <p:nvPr>
            <p:ph type="ftr" sz="quarter" idx="11"/>
          </p:nvPr>
        </p:nvSpPr>
        <p:spPr/>
        <p:txBody>
          <a:bodyPr/>
          <a:lstStyle/>
          <a:p>
            <a:r>
              <a:rPr lang="en-US"/>
              <a:t>www.synapse-energy.com  |  ©2018 Synapse Energy Economics Inc. All rights reserved.</a:t>
            </a:r>
            <a:endParaRPr lang="en-US" dirty="0"/>
          </a:p>
        </p:txBody>
      </p:sp>
      <p:sp>
        <p:nvSpPr>
          <p:cNvPr id="6" name="Text Placeholder 5">
            <a:extLst>
              <a:ext uri="{FF2B5EF4-FFF2-40B4-BE49-F238E27FC236}">
                <a16:creationId xmlns:a16="http://schemas.microsoft.com/office/drawing/2014/main" id="{7DAA7143-BACE-481B-9BFB-51201778636D}"/>
              </a:ext>
            </a:extLst>
          </p:cNvPr>
          <p:cNvSpPr>
            <a:spLocks noGrp="1"/>
          </p:cNvSpPr>
          <p:nvPr>
            <p:ph type="body" sz="quarter" idx="13"/>
          </p:nvPr>
        </p:nvSpPr>
        <p:spPr/>
        <p:txBody>
          <a:bodyPr/>
          <a:lstStyle/>
          <a:p>
            <a:r>
              <a:rPr lang="en-US" dirty="0"/>
              <a:t>EE in Capacity Scarcity Conditions</a:t>
            </a:r>
          </a:p>
          <a:p>
            <a:endParaRPr lang="en-US" dirty="0"/>
          </a:p>
        </p:txBody>
      </p:sp>
      <p:sp>
        <p:nvSpPr>
          <p:cNvPr id="8" name="Rectangle 7">
            <a:extLst>
              <a:ext uri="{FF2B5EF4-FFF2-40B4-BE49-F238E27FC236}">
                <a16:creationId xmlns:a16="http://schemas.microsoft.com/office/drawing/2014/main" id="{FDD34404-DACE-45BE-AFB4-008C4843664A}"/>
              </a:ext>
            </a:extLst>
          </p:cNvPr>
          <p:cNvSpPr/>
          <p:nvPr/>
        </p:nvSpPr>
        <p:spPr>
          <a:xfrm>
            <a:off x="529381" y="1258544"/>
            <a:ext cx="8255844" cy="923330"/>
          </a:xfrm>
          <a:prstGeom prst="rect">
            <a:avLst/>
          </a:prstGeom>
        </p:spPr>
        <p:txBody>
          <a:bodyPr wrap="square">
            <a:spAutoFit/>
          </a:bodyPr>
          <a:lstStyle/>
          <a:p>
            <a:r>
              <a:rPr lang="en-US" dirty="0"/>
              <a:t>Several participants requested examples that show only how their resources might be affected. The examples show total event payments to a hypothetical 100 MW resource on Labor Day under various approaches.</a:t>
            </a:r>
          </a:p>
        </p:txBody>
      </p:sp>
      <p:graphicFrame>
        <p:nvGraphicFramePr>
          <p:cNvPr id="9" name="Content Placeholder 6">
            <a:extLst>
              <a:ext uri="{FF2B5EF4-FFF2-40B4-BE49-F238E27FC236}">
                <a16:creationId xmlns:a16="http://schemas.microsoft.com/office/drawing/2014/main" id="{01A5881F-A1A0-4B1D-B494-569567293C67}"/>
              </a:ext>
            </a:extLst>
          </p:cNvPr>
          <p:cNvGraphicFramePr>
            <a:graphicFrameLocks/>
          </p:cNvGraphicFramePr>
          <p:nvPr>
            <p:extLst>
              <p:ext uri="{D42A27DB-BD31-4B8C-83A1-F6EECF244321}">
                <p14:modId xmlns:p14="http://schemas.microsoft.com/office/powerpoint/2010/main" val="2072150033"/>
              </p:ext>
            </p:extLst>
          </p:nvPr>
        </p:nvGraphicFramePr>
        <p:xfrm>
          <a:off x="501326" y="2552687"/>
          <a:ext cx="8046720" cy="2123440"/>
        </p:xfrm>
        <a:graphic>
          <a:graphicData uri="http://schemas.openxmlformats.org/drawingml/2006/table">
            <a:tbl>
              <a:tblPr firstRow="1" bandRow="1">
                <a:tableStyleId>{7DF18680-E054-41AD-8BC1-D1AEF772440D}</a:tableStyleId>
              </a:tblPr>
              <a:tblGrid>
                <a:gridCol w="2194560">
                  <a:extLst>
                    <a:ext uri="{9D8B030D-6E8A-4147-A177-3AD203B41FA5}">
                      <a16:colId xmlns:a16="http://schemas.microsoft.com/office/drawing/2014/main" val="1015445529"/>
                    </a:ext>
                  </a:extLst>
                </a:gridCol>
                <a:gridCol w="1463040">
                  <a:extLst>
                    <a:ext uri="{9D8B030D-6E8A-4147-A177-3AD203B41FA5}">
                      <a16:colId xmlns:a16="http://schemas.microsoft.com/office/drawing/2014/main" val="4142015534"/>
                    </a:ext>
                  </a:extLst>
                </a:gridCol>
                <a:gridCol w="1463040">
                  <a:extLst>
                    <a:ext uri="{9D8B030D-6E8A-4147-A177-3AD203B41FA5}">
                      <a16:colId xmlns:a16="http://schemas.microsoft.com/office/drawing/2014/main" val="2480506690"/>
                    </a:ext>
                  </a:extLst>
                </a:gridCol>
                <a:gridCol w="1463040">
                  <a:extLst>
                    <a:ext uri="{9D8B030D-6E8A-4147-A177-3AD203B41FA5}">
                      <a16:colId xmlns:a16="http://schemas.microsoft.com/office/drawing/2014/main" val="2974675722"/>
                    </a:ext>
                  </a:extLst>
                </a:gridCol>
                <a:gridCol w="1463040">
                  <a:extLst>
                    <a:ext uri="{9D8B030D-6E8A-4147-A177-3AD203B41FA5}">
                      <a16:colId xmlns:a16="http://schemas.microsoft.com/office/drawing/2014/main" val="2199711983"/>
                    </a:ext>
                  </a:extLst>
                </a:gridCol>
              </a:tblGrid>
              <a:tr h="370840">
                <a:tc>
                  <a:txBody>
                    <a:bodyPr/>
                    <a:lstStyle/>
                    <a:p>
                      <a:endParaRPr lang="en-US" dirty="0"/>
                    </a:p>
                  </a:txBody>
                  <a:tcPr>
                    <a:lnR w="12700" cap="flat" cmpd="sng" algn="ctr">
                      <a:solidFill>
                        <a:schemeClr val="tx1"/>
                      </a:solidFill>
                      <a:prstDash val="solid"/>
                      <a:round/>
                      <a:headEnd type="none" w="med" len="med"/>
                      <a:tailEnd type="none" w="med" len="med"/>
                    </a:lnR>
                  </a:tcPr>
                </a:tc>
                <a:tc gridSpan="2">
                  <a:txBody>
                    <a:bodyPr/>
                    <a:lstStyle/>
                    <a:p>
                      <a:pPr algn="ctr"/>
                      <a:r>
                        <a:rPr lang="en-US" dirty="0"/>
                        <a:t>Current Rules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dirty="0"/>
                    </a:p>
                  </a:txBody>
                  <a:tcPr/>
                </a:tc>
                <a:tc gridSpan="2">
                  <a:txBody>
                    <a:bodyPr/>
                    <a:lstStyle/>
                    <a:p>
                      <a:pPr algn="ctr"/>
                      <a:r>
                        <a:rPr lang="en-US" dirty="0"/>
                        <a:t>VEIC Proposal</a:t>
                      </a:r>
                    </a:p>
                  </a:txBody>
                  <a:tcPr>
                    <a:lnL w="12700" cap="flat" cmpd="sng" algn="ctr">
                      <a:solidFill>
                        <a:schemeClr val="tx1"/>
                      </a:solidFill>
                      <a:prstDash val="solid"/>
                      <a:round/>
                      <a:headEnd type="none" w="med" len="med"/>
                      <a:tailEnd type="none" w="med" len="med"/>
                    </a:lnL>
                  </a:tcPr>
                </a:tc>
                <a:tc hMerge="1">
                  <a:txBody>
                    <a:bodyPr/>
                    <a:lstStyle/>
                    <a:p>
                      <a:endParaRPr lang="en-US" dirty="0"/>
                    </a:p>
                  </a:txBody>
                  <a:tcPr/>
                </a:tc>
                <a:extLst>
                  <a:ext uri="{0D108BD9-81ED-4DB2-BD59-A6C34878D82A}">
                    <a16:rowId xmlns:a16="http://schemas.microsoft.com/office/drawing/2014/main" val="1059782546"/>
                  </a:ext>
                </a:extLst>
              </a:tr>
              <a:tr h="370840">
                <a:tc>
                  <a:txBody>
                    <a:bodyPr/>
                    <a:lstStyle/>
                    <a:p>
                      <a:r>
                        <a:rPr lang="en-US" dirty="0">
                          <a:solidFill>
                            <a:schemeClr val="bg1"/>
                          </a:solidFill>
                        </a:rPr>
                        <a:t>Event ACP:</a:t>
                      </a:r>
                    </a:p>
                  </a:txBody>
                  <a:tcPr>
                    <a:lnR w="12700" cap="flat" cmpd="sng" algn="ctr">
                      <a:solidFill>
                        <a:schemeClr val="tx1"/>
                      </a:solidFill>
                      <a:prstDash val="solid"/>
                      <a:round/>
                      <a:headEnd type="none" w="med" len="med"/>
                      <a:tailEnd type="none" w="med" len="med"/>
                    </a:lnR>
                    <a:solidFill>
                      <a:srgbClr val="00549E"/>
                    </a:solidFill>
                  </a:tcPr>
                </a:tc>
                <a:tc>
                  <a:txBody>
                    <a:bodyPr/>
                    <a:lstStyle/>
                    <a:p>
                      <a:pPr algn="ctr"/>
                      <a:r>
                        <a:rPr lang="en-US" dirty="0">
                          <a:solidFill>
                            <a:schemeClr val="bg1"/>
                          </a:solidFill>
                        </a:rPr>
                        <a:t>100 MW</a:t>
                      </a:r>
                    </a:p>
                  </a:txBody>
                  <a:tcPr>
                    <a:lnL w="12700" cap="flat" cmpd="sng" algn="ctr">
                      <a:solidFill>
                        <a:schemeClr val="tx1"/>
                      </a:solidFill>
                      <a:prstDash val="solid"/>
                      <a:round/>
                      <a:headEnd type="none" w="med" len="med"/>
                      <a:tailEnd type="none" w="med" len="med"/>
                    </a:lnL>
                    <a:solidFill>
                      <a:srgbClr val="00549E"/>
                    </a:solidFill>
                  </a:tcPr>
                </a:tc>
                <a:tc>
                  <a:txBody>
                    <a:bodyPr/>
                    <a:lstStyle/>
                    <a:p>
                      <a:pPr algn="ctr"/>
                      <a:r>
                        <a:rPr lang="en-US" dirty="0">
                          <a:solidFill>
                            <a:schemeClr val="bg1"/>
                          </a:solidFill>
                        </a:rPr>
                        <a:t>10 MW</a:t>
                      </a:r>
                    </a:p>
                  </a:txBody>
                  <a:tcPr>
                    <a:lnR w="12700" cap="flat" cmpd="sng" algn="ctr">
                      <a:solidFill>
                        <a:schemeClr val="tx1"/>
                      </a:solidFill>
                      <a:prstDash val="solid"/>
                      <a:round/>
                      <a:headEnd type="none" w="med" len="med"/>
                      <a:tailEnd type="none" w="med" len="med"/>
                    </a:lnR>
                    <a:solidFill>
                      <a:srgbClr val="00549E"/>
                    </a:solidFill>
                  </a:tcPr>
                </a:tc>
                <a:tc>
                  <a:txBody>
                    <a:bodyPr/>
                    <a:lstStyle/>
                    <a:p>
                      <a:pPr algn="ctr"/>
                      <a:r>
                        <a:rPr lang="en-US" dirty="0">
                          <a:solidFill>
                            <a:schemeClr val="bg1"/>
                          </a:solidFill>
                        </a:rPr>
                        <a:t>100 MW</a:t>
                      </a:r>
                    </a:p>
                  </a:txBody>
                  <a:tcPr>
                    <a:lnL w="12700" cap="flat" cmpd="sng" algn="ctr">
                      <a:solidFill>
                        <a:schemeClr val="tx1"/>
                      </a:solidFill>
                      <a:prstDash val="solid"/>
                      <a:round/>
                      <a:headEnd type="none" w="med" len="med"/>
                      <a:tailEnd type="none" w="med" len="med"/>
                    </a:lnL>
                    <a:solidFill>
                      <a:srgbClr val="00549E"/>
                    </a:solidFill>
                  </a:tcPr>
                </a:tc>
                <a:tc>
                  <a:txBody>
                    <a:bodyPr/>
                    <a:lstStyle/>
                    <a:p>
                      <a:pPr algn="ctr"/>
                      <a:r>
                        <a:rPr lang="en-US" dirty="0">
                          <a:solidFill>
                            <a:schemeClr val="bg1"/>
                          </a:solidFill>
                        </a:rPr>
                        <a:t>10 MW</a:t>
                      </a:r>
                    </a:p>
                  </a:txBody>
                  <a:tcPr>
                    <a:solidFill>
                      <a:srgbClr val="00549E"/>
                    </a:solidFill>
                  </a:tcPr>
                </a:tc>
                <a:extLst>
                  <a:ext uri="{0D108BD9-81ED-4DB2-BD59-A6C34878D82A}">
                    <a16:rowId xmlns:a16="http://schemas.microsoft.com/office/drawing/2014/main" val="1627268108"/>
                  </a:ext>
                </a:extLst>
              </a:tr>
              <a:tr h="370840">
                <a:tc>
                  <a:txBody>
                    <a:bodyPr/>
                    <a:lstStyle/>
                    <a:p>
                      <a:r>
                        <a:rPr lang="en-US" dirty="0"/>
                        <a:t>Capacity Performance Pay</a:t>
                      </a:r>
                    </a:p>
                  </a:txBody>
                  <a:tcPr>
                    <a:lnR w="12700" cap="flat" cmpd="sng" algn="ctr">
                      <a:solidFill>
                        <a:schemeClr val="tx1"/>
                      </a:solidFill>
                      <a:prstDash val="solid"/>
                      <a:round/>
                      <a:headEnd type="none" w="med" len="med"/>
                      <a:tailEnd type="none" w="med" len="med"/>
                    </a:lnR>
                  </a:tcPr>
                </a:tc>
                <a:tc>
                  <a:txBody>
                    <a:bodyPr/>
                    <a:lstStyle/>
                    <a:p>
                      <a:pPr algn="ctr"/>
                      <a:r>
                        <a:rPr lang="en-US" dirty="0"/>
                        <a:t>$148k</a:t>
                      </a:r>
                    </a:p>
                  </a:txBody>
                  <a:tcPr anchor="ctr">
                    <a:lnL w="12700" cap="flat" cmpd="sng" algn="ctr">
                      <a:solidFill>
                        <a:schemeClr val="tx1"/>
                      </a:solidFill>
                      <a:prstDash val="solid"/>
                      <a:round/>
                      <a:headEnd type="none" w="med" len="med"/>
                      <a:tailEnd type="none" w="med" len="med"/>
                    </a:lnL>
                  </a:tcPr>
                </a:tc>
                <a:tc>
                  <a:txBody>
                    <a:bodyPr/>
                    <a:lstStyle/>
                    <a:p>
                      <a:pPr algn="ctr"/>
                      <a:r>
                        <a:rPr lang="en-US" dirty="0"/>
                        <a:t>$(332k)</a:t>
                      </a:r>
                    </a:p>
                  </a:txBody>
                  <a:tcPr anchor="ctr">
                    <a:lnR w="12700" cap="flat" cmpd="sng" algn="ctr">
                      <a:solidFill>
                        <a:schemeClr val="tx1"/>
                      </a:solidFill>
                      <a:prstDash val="solid"/>
                      <a:round/>
                      <a:headEnd type="none" w="med" len="med"/>
                      <a:tailEnd type="none" w="med" len="med"/>
                    </a:lnR>
                  </a:tcPr>
                </a:tc>
                <a:tc>
                  <a:txBody>
                    <a:bodyPr/>
                    <a:lstStyle/>
                    <a:p>
                      <a:pPr algn="ctr"/>
                      <a:r>
                        <a:rPr lang="en-US" dirty="0"/>
                        <a:t>$119k</a:t>
                      </a:r>
                    </a:p>
                  </a:txBody>
                  <a:tcPr anchor="ctr">
                    <a:lnL w="12700" cap="flat" cmpd="sng" algn="ctr">
                      <a:solidFill>
                        <a:schemeClr val="tx1"/>
                      </a:solidFill>
                      <a:prstDash val="solid"/>
                      <a:round/>
                      <a:headEnd type="none" w="med" len="med"/>
                      <a:tailEnd type="none" w="med" len="med"/>
                    </a:lnL>
                  </a:tcPr>
                </a:tc>
                <a:tc>
                  <a:txBody>
                    <a:bodyPr/>
                    <a:lstStyle/>
                    <a:p>
                      <a:pPr algn="ctr"/>
                      <a:r>
                        <a:rPr lang="en-US" dirty="0"/>
                        <a:t>$(361k)</a:t>
                      </a:r>
                    </a:p>
                  </a:txBody>
                  <a:tcPr anchor="ctr"/>
                </a:tc>
                <a:extLst>
                  <a:ext uri="{0D108BD9-81ED-4DB2-BD59-A6C34878D82A}">
                    <a16:rowId xmlns:a16="http://schemas.microsoft.com/office/drawing/2014/main" val="903886319"/>
                  </a:ext>
                </a:extLst>
              </a:tr>
              <a:tr h="370840">
                <a:tc>
                  <a:txBody>
                    <a:bodyPr/>
                    <a:lstStyle/>
                    <a:p>
                      <a:r>
                        <a:rPr lang="en-US" dirty="0"/>
                        <a:t>Pool Credit / (Charge)</a:t>
                      </a:r>
                    </a:p>
                  </a:txBody>
                  <a:tcPr>
                    <a:lnR w="12700" cap="flat" cmpd="sng" algn="ctr">
                      <a:solidFill>
                        <a:schemeClr val="tx1"/>
                      </a:solidFill>
                      <a:prstDash val="solid"/>
                      <a:round/>
                      <a:headEnd type="none" w="med" len="med"/>
                      <a:tailEnd type="none" w="med" len="med"/>
                    </a:lnR>
                  </a:tcPr>
                </a:tc>
                <a:tc>
                  <a:txBody>
                    <a:bodyPr/>
                    <a:lstStyle/>
                    <a:p>
                      <a:pPr algn="ctr"/>
                      <a:r>
                        <a:rPr lang="en-US" dirty="0"/>
                        <a:t>$(22k)</a:t>
                      </a:r>
                    </a:p>
                  </a:txBody>
                  <a:tcPr>
                    <a:lnL w="12700" cap="flat" cmpd="sng" algn="ctr">
                      <a:solidFill>
                        <a:schemeClr val="tx1"/>
                      </a:solidFill>
                      <a:prstDash val="solid"/>
                      <a:round/>
                      <a:headEnd type="none" w="med" len="med"/>
                      <a:tailEnd type="none" w="med" len="med"/>
                    </a:lnL>
                  </a:tcPr>
                </a:tc>
                <a:tc>
                  <a:txBody>
                    <a:bodyPr/>
                    <a:lstStyle/>
                    <a:p>
                      <a:pPr algn="ctr"/>
                      <a:r>
                        <a:rPr lang="en-US" dirty="0"/>
                        <a:t>$(22k)</a:t>
                      </a:r>
                    </a:p>
                  </a:txBody>
                  <a:tcPr>
                    <a:lnR w="12700" cap="flat" cmpd="sng" algn="ctr">
                      <a:solidFill>
                        <a:schemeClr val="tx1"/>
                      </a:solidFill>
                      <a:prstDash val="solid"/>
                      <a:round/>
                      <a:headEnd type="none" w="med" len="med"/>
                      <a:tailEnd type="none" w="med" len="med"/>
                    </a:lnR>
                  </a:tcPr>
                </a:tc>
                <a:tc>
                  <a:txBody>
                    <a:bodyPr/>
                    <a:lstStyle/>
                    <a:p>
                      <a:pPr algn="ctr"/>
                      <a:r>
                        <a:rPr lang="en-US" dirty="0"/>
                        <a:t>$5k</a:t>
                      </a:r>
                    </a:p>
                  </a:txBody>
                  <a:tcPr>
                    <a:lnL w="12700" cap="flat" cmpd="sng" algn="ctr">
                      <a:solidFill>
                        <a:schemeClr val="tx1"/>
                      </a:solidFill>
                      <a:prstDash val="solid"/>
                      <a:round/>
                      <a:headEnd type="none" w="med" len="med"/>
                      <a:tailEnd type="none" w="med" len="med"/>
                    </a:lnL>
                  </a:tcPr>
                </a:tc>
                <a:tc>
                  <a:txBody>
                    <a:bodyPr/>
                    <a:lstStyle/>
                    <a:p>
                      <a:pPr algn="ctr"/>
                      <a:r>
                        <a:rPr lang="en-US" dirty="0"/>
                        <a:t>$5k</a:t>
                      </a:r>
                    </a:p>
                  </a:txBody>
                  <a:tcPr/>
                </a:tc>
                <a:extLst>
                  <a:ext uri="{0D108BD9-81ED-4DB2-BD59-A6C34878D82A}">
                    <a16:rowId xmlns:a16="http://schemas.microsoft.com/office/drawing/2014/main" val="1211397830"/>
                  </a:ext>
                </a:extLst>
              </a:tr>
              <a:tr h="370840">
                <a:tc>
                  <a:txBody>
                    <a:bodyPr/>
                    <a:lstStyle/>
                    <a:p>
                      <a:r>
                        <a:rPr lang="en-US" b="1" dirty="0"/>
                        <a:t>Total Event Pay</a:t>
                      </a:r>
                    </a:p>
                  </a:txBody>
                  <a:tcPr>
                    <a:lnR w="12700" cap="flat" cmpd="sng" algn="ctr">
                      <a:solidFill>
                        <a:schemeClr val="tx1"/>
                      </a:solidFill>
                      <a:prstDash val="solid"/>
                      <a:round/>
                      <a:headEnd type="none" w="med" len="med"/>
                      <a:tailEnd type="none" w="med" len="med"/>
                    </a:lnR>
                  </a:tcPr>
                </a:tc>
                <a:tc>
                  <a:txBody>
                    <a:bodyPr/>
                    <a:lstStyle/>
                    <a:p>
                      <a:pPr algn="ctr"/>
                      <a:r>
                        <a:rPr lang="en-US" b="1" dirty="0"/>
                        <a:t>$126k</a:t>
                      </a:r>
                    </a:p>
                  </a:txBody>
                  <a:tcPr>
                    <a:lnL w="12700" cap="flat" cmpd="sng" algn="ctr">
                      <a:solidFill>
                        <a:schemeClr val="tx1"/>
                      </a:solidFill>
                      <a:prstDash val="solid"/>
                      <a:round/>
                      <a:headEnd type="none" w="med" len="med"/>
                      <a:tailEnd type="none" w="med" len="med"/>
                    </a:lnL>
                  </a:tcPr>
                </a:tc>
                <a:tc>
                  <a:txBody>
                    <a:bodyPr/>
                    <a:lstStyle/>
                    <a:p>
                      <a:pPr algn="ctr"/>
                      <a:r>
                        <a:rPr lang="en-US" b="1" dirty="0"/>
                        <a:t>$(354k)</a:t>
                      </a:r>
                    </a:p>
                  </a:txBody>
                  <a:tcPr>
                    <a:lnR w="12700" cap="flat" cmpd="sng" algn="ctr">
                      <a:solidFill>
                        <a:schemeClr val="tx1"/>
                      </a:solidFill>
                      <a:prstDash val="solid"/>
                      <a:round/>
                      <a:headEnd type="none" w="med" len="med"/>
                      <a:tailEnd type="none" w="med" len="med"/>
                    </a:lnR>
                  </a:tcPr>
                </a:tc>
                <a:tc>
                  <a:txBody>
                    <a:bodyPr/>
                    <a:lstStyle/>
                    <a:p>
                      <a:pPr algn="ctr"/>
                      <a:r>
                        <a:rPr lang="en-US" b="1" dirty="0"/>
                        <a:t>$124k</a:t>
                      </a:r>
                    </a:p>
                  </a:txBody>
                  <a:tcPr>
                    <a:lnL w="12700" cap="flat" cmpd="sng" algn="ctr">
                      <a:solidFill>
                        <a:schemeClr val="tx1"/>
                      </a:solidFill>
                      <a:prstDash val="solid"/>
                      <a:round/>
                      <a:headEnd type="none" w="med" len="med"/>
                      <a:tailEnd type="none" w="med" len="med"/>
                    </a:lnL>
                  </a:tcPr>
                </a:tc>
                <a:tc>
                  <a:txBody>
                    <a:bodyPr/>
                    <a:lstStyle/>
                    <a:p>
                      <a:pPr algn="ctr"/>
                      <a:r>
                        <a:rPr lang="en-US" b="1" dirty="0"/>
                        <a:t>$(356k)</a:t>
                      </a:r>
                    </a:p>
                  </a:txBody>
                  <a:tcPr/>
                </a:tc>
                <a:extLst>
                  <a:ext uri="{0D108BD9-81ED-4DB2-BD59-A6C34878D82A}">
                    <a16:rowId xmlns:a16="http://schemas.microsoft.com/office/drawing/2014/main" val="387618159"/>
                  </a:ext>
                </a:extLst>
              </a:tr>
            </a:tbl>
          </a:graphicData>
        </a:graphic>
      </p:graphicFrame>
    </p:spTree>
    <p:extLst>
      <p:ext uri="{BB962C8B-B14F-4D97-AF65-F5344CB8AC3E}">
        <p14:creationId xmlns:p14="http://schemas.microsoft.com/office/powerpoint/2010/main" val="1778362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6B87779-C33B-46F6-AC9E-7586A1A04247}"/>
              </a:ext>
            </a:extLst>
          </p:cNvPr>
          <p:cNvSpPr>
            <a:spLocks noGrp="1"/>
          </p:cNvSpPr>
          <p:nvPr>
            <p:ph type="sldNum" sz="quarter" idx="12"/>
          </p:nvPr>
        </p:nvSpPr>
        <p:spPr/>
        <p:txBody>
          <a:bodyPr/>
          <a:lstStyle/>
          <a:p>
            <a:fld id="{1B79225A-044F-47AC-A466-ADAA88F41AF1}" type="slidenum">
              <a:rPr lang="en-US" smtClean="0"/>
              <a:pPr/>
              <a:t>9</a:t>
            </a:fld>
            <a:endParaRPr lang="en-US" dirty="0"/>
          </a:p>
        </p:txBody>
      </p:sp>
      <p:sp>
        <p:nvSpPr>
          <p:cNvPr id="3" name="Title 2">
            <a:extLst>
              <a:ext uri="{FF2B5EF4-FFF2-40B4-BE49-F238E27FC236}">
                <a16:creationId xmlns:a16="http://schemas.microsoft.com/office/drawing/2014/main" id="{A7281BD2-46FE-4FBB-BC2F-BACC997AB27D}"/>
              </a:ext>
            </a:extLst>
          </p:cNvPr>
          <p:cNvSpPr>
            <a:spLocks noGrp="1"/>
          </p:cNvSpPr>
          <p:nvPr>
            <p:ph type="title"/>
          </p:nvPr>
        </p:nvSpPr>
        <p:spPr/>
        <p:txBody>
          <a:bodyPr/>
          <a:lstStyle/>
          <a:p>
            <a:r>
              <a:rPr lang="en-US" dirty="0"/>
              <a:t>Examples, p.2</a:t>
            </a:r>
          </a:p>
        </p:txBody>
      </p:sp>
      <p:graphicFrame>
        <p:nvGraphicFramePr>
          <p:cNvPr id="7" name="Content Placeholder 6">
            <a:extLst>
              <a:ext uri="{FF2B5EF4-FFF2-40B4-BE49-F238E27FC236}">
                <a16:creationId xmlns:a16="http://schemas.microsoft.com/office/drawing/2014/main" id="{6A9991A1-CF90-494C-AFD9-E65671371EDC}"/>
              </a:ext>
            </a:extLst>
          </p:cNvPr>
          <p:cNvGraphicFramePr>
            <a:graphicFrameLocks noGrp="1"/>
          </p:cNvGraphicFramePr>
          <p:nvPr>
            <p:ph idx="1"/>
            <p:extLst>
              <p:ext uri="{D42A27DB-BD31-4B8C-83A1-F6EECF244321}">
                <p14:modId xmlns:p14="http://schemas.microsoft.com/office/powerpoint/2010/main" val="654405631"/>
              </p:ext>
            </p:extLst>
          </p:nvPr>
        </p:nvGraphicFramePr>
        <p:xfrm>
          <a:off x="501326" y="2130002"/>
          <a:ext cx="8229600" cy="2392680"/>
        </p:xfrm>
        <a:graphic>
          <a:graphicData uri="http://schemas.openxmlformats.org/drawingml/2006/table">
            <a:tbl>
              <a:tblPr firstRow="1" bandRow="1">
                <a:tableStyleId>{7DF18680-E054-41AD-8BC1-D1AEF772440D}</a:tableStyleId>
              </a:tblPr>
              <a:tblGrid>
                <a:gridCol w="2194560">
                  <a:extLst>
                    <a:ext uri="{9D8B030D-6E8A-4147-A177-3AD203B41FA5}">
                      <a16:colId xmlns:a16="http://schemas.microsoft.com/office/drawing/2014/main" val="1015445529"/>
                    </a:ext>
                  </a:extLst>
                </a:gridCol>
                <a:gridCol w="1005840">
                  <a:extLst>
                    <a:ext uri="{9D8B030D-6E8A-4147-A177-3AD203B41FA5}">
                      <a16:colId xmlns:a16="http://schemas.microsoft.com/office/drawing/2014/main" val="4142015534"/>
                    </a:ext>
                  </a:extLst>
                </a:gridCol>
                <a:gridCol w="1005840">
                  <a:extLst>
                    <a:ext uri="{9D8B030D-6E8A-4147-A177-3AD203B41FA5}">
                      <a16:colId xmlns:a16="http://schemas.microsoft.com/office/drawing/2014/main" val="2480506690"/>
                    </a:ext>
                  </a:extLst>
                </a:gridCol>
                <a:gridCol w="1005840">
                  <a:extLst>
                    <a:ext uri="{9D8B030D-6E8A-4147-A177-3AD203B41FA5}">
                      <a16:colId xmlns:a16="http://schemas.microsoft.com/office/drawing/2014/main" val="2974675722"/>
                    </a:ext>
                  </a:extLst>
                </a:gridCol>
                <a:gridCol w="1005840">
                  <a:extLst>
                    <a:ext uri="{9D8B030D-6E8A-4147-A177-3AD203B41FA5}">
                      <a16:colId xmlns:a16="http://schemas.microsoft.com/office/drawing/2014/main" val="2199711983"/>
                    </a:ext>
                  </a:extLst>
                </a:gridCol>
                <a:gridCol w="1005840">
                  <a:extLst>
                    <a:ext uri="{9D8B030D-6E8A-4147-A177-3AD203B41FA5}">
                      <a16:colId xmlns:a16="http://schemas.microsoft.com/office/drawing/2014/main" val="759861447"/>
                    </a:ext>
                  </a:extLst>
                </a:gridCol>
                <a:gridCol w="1005840">
                  <a:extLst>
                    <a:ext uri="{9D8B030D-6E8A-4147-A177-3AD203B41FA5}">
                      <a16:colId xmlns:a16="http://schemas.microsoft.com/office/drawing/2014/main" val="1086470336"/>
                    </a:ext>
                  </a:extLst>
                </a:gridCol>
              </a:tblGrid>
              <a:tr h="370840">
                <a:tc>
                  <a:txBody>
                    <a:bodyPr/>
                    <a:lstStyle/>
                    <a:p>
                      <a:endParaRPr lang="en-US" dirty="0"/>
                    </a:p>
                  </a:txBody>
                  <a:tcPr>
                    <a:lnR w="12700" cap="flat" cmpd="sng" algn="ctr">
                      <a:solidFill>
                        <a:schemeClr val="tx1"/>
                      </a:solidFill>
                      <a:prstDash val="solid"/>
                      <a:round/>
                      <a:headEnd type="none" w="med" len="med"/>
                      <a:tailEnd type="none" w="med" len="med"/>
                    </a:lnR>
                  </a:tcPr>
                </a:tc>
                <a:tc gridSpan="2">
                  <a:txBody>
                    <a:bodyPr/>
                    <a:lstStyle/>
                    <a:p>
                      <a:pPr algn="ctr"/>
                      <a:r>
                        <a:rPr lang="en-US" dirty="0"/>
                        <a:t>NEPGA EE at Full CSO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dirty="0"/>
                    </a:p>
                  </a:txBody>
                  <a:tcPr/>
                </a:tc>
                <a:tc gridSpan="2">
                  <a:txBody>
                    <a:bodyPr/>
                    <a:lstStyle/>
                    <a:p>
                      <a:pPr algn="ctr"/>
                      <a:r>
                        <a:rPr lang="en-US" dirty="0"/>
                        <a:t>NEPGA EE at 75% CSO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dirty="0"/>
                    </a:p>
                  </a:txBody>
                  <a:tcPr/>
                </a:tc>
                <a:tc gridSpan="2">
                  <a:txBody>
                    <a:bodyPr/>
                    <a:lstStyle/>
                    <a:p>
                      <a:pPr algn="ctr"/>
                      <a:r>
                        <a:rPr lang="en-US" dirty="0"/>
                        <a:t>NEPGA EE at 0 MW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782546"/>
                  </a:ext>
                </a:extLst>
              </a:tr>
              <a:tr h="370840">
                <a:tc>
                  <a:txBody>
                    <a:bodyPr/>
                    <a:lstStyle/>
                    <a:p>
                      <a:r>
                        <a:rPr lang="en-US" dirty="0">
                          <a:solidFill>
                            <a:schemeClr val="bg1"/>
                          </a:solidFill>
                        </a:rPr>
                        <a:t>Event ACP:</a:t>
                      </a:r>
                    </a:p>
                  </a:txBody>
                  <a:tcPr>
                    <a:lnR w="12700" cap="flat" cmpd="sng" algn="ctr">
                      <a:solidFill>
                        <a:schemeClr val="tx1"/>
                      </a:solidFill>
                      <a:prstDash val="solid"/>
                      <a:round/>
                      <a:headEnd type="none" w="med" len="med"/>
                      <a:tailEnd type="none" w="med" len="med"/>
                    </a:lnR>
                    <a:solidFill>
                      <a:srgbClr val="00549E"/>
                    </a:solidFill>
                  </a:tcPr>
                </a:tc>
                <a:tc>
                  <a:txBody>
                    <a:bodyPr/>
                    <a:lstStyle/>
                    <a:p>
                      <a:pPr algn="ctr"/>
                      <a:r>
                        <a:rPr lang="en-US" dirty="0">
                          <a:solidFill>
                            <a:schemeClr val="bg1"/>
                          </a:solidFill>
                        </a:rPr>
                        <a:t>100 MW</a:t>
                      </a:r>
                    </a:p>
                  </a:txBody>
                  <a:tcPr>
                    <a:lnL w="12700" cap="flat" cmpd="sng" algn="ctr">
                      <a:solidFill>
                        <a:schemeClr val="tx1"/>
                      </a:solidFill>
                      <a:prstDash val="solid"/>
                      <a:round/>
                      <a:headEnd type="none" w="med" len="med"/>
                      <a:tailEnd type="none" w="med" len="med"/>
                    </a:lnL>
                    <a:solidFill>
                      <a:srgbClr val="00549E"/>
                    </a:solidFill>
                  </a:tcPr>
                </a:tc>
                <a:tc>
                  <a:txBody>
                    <a:bodyPr/>
                    <a:lstStyle/>
                    <a:p>
                      <a:pPr algn="ctr"/>
                      <a:r>
                        <a:rPr lang="en-US" dirty="0">
                          <a:solidFill>
                            <a:schemeClr val="bg1"/>
                          </a:solidFill>
                        </a:rPr>
                        <a:t>10 MW</a:t>
                      </a:r>
                    </a:p>
                  </a:txBody>
                  <a:tcPr>
                    <a:lnR w="12700" cap="flat" cmpd="sng" algn="ctr">
                      <a:solidFill>
                        <a:schemeClr val="tx1"/>
                      </a:solidFill>
                      <a:prstDash val="solid"/>
                      <a:round/>
                      <a:headEnd type="none" w="med" len="med"/>
                      <a:tailEnd type="none" w="med" len="med"/>
                    </a:lnR>
                    <a:solidFill>
                      <a:srgbClr val="00549E"/>
                    </a:solidFill>
                  </a:tcPr>
                </a:tc>
                <a:tc>
                  <a:txBody>
                    <a:bodyPr/>
                    <a:lstStyle/>
                    <a:p>
                      <a:pPr algn="ctr"/>
                      <a:r>
                        <a:rPr lang="en-US" dirty="0">
                          <a:solidFill>
                            <a:schemeClr val="bg1"/>
                          </a:solidFill>
                        </a:rPr>
                        <a:t>100 MW</a:t>
                      </a:r>
                    </a:p>
                  </a:txBody>
                  <a:tcPr>
                    <a:lnL w="12700" cap="flat" cmpd="sng" algn="ctr">
                      <a:solidFill>
                        <a:schemeClr val="tx1"/>
                      </a:solidFill>
                      <a:prstDash val="solid"/>
                      <a:round/>
                      <a:headEnd type="none" w="med" len="med"/>
                      <a:tailEnd type="none" w="med" len="med"/>
                    </a:lnL>
                    <a:solidFill>
                      <a:srgbClr val="00549E"/>
                    </a:solidFill>
                  </a:tcPr>
                </a:tc>
                <a:tc>
                  <a:txBody>
                    <a:bodyPr/>
                    <a:lstStyle/>
                    <a:p>
                      <a:pPr algn="ctr"/>
                      <a:r>
                        <a:rPr lang="en-US" dirty="0">
                          <a:solidFill>
                            <a:schemeClr val="bg1"/>
                          </a:solidFill>
                        </a:rPr>
                        <a:t>10 MW</a:t>
                      </a:r>
                    </a:p>
                  </a:txBody>
                  <a:tcPr>
                    <a:lnR w="12700" cap="flat" cmpd="sng" algn="ctr">
                      <a:solidFill>
                        <a:schemeClr val="tx1"/>
                      </a:solidFill>
                      <a:prstDash val="solid"/>
                      <a:round/>
                      <a:headEnd type="none" w="med" len="med"/>
                      <a:tailEnd type="none" w="med" len="med"/>
                    </a:lnR>
                    <a:solidFill>
                      <a:srgbClr val="00549E"/>
                    </a:solidFill>
                  </a:tcPr>
                </a:tc>
                <a:tc>
                  <a:txBody>
                    <a:bodyPr/>
                    <a:lstStyle/>
                    <a:p>
                      <a:pPr algn="ctr"/>
                      <a:r>
                        <a:rPr lang="en-US" dirty="0">
                          <a:solidFill>
                            <a:schemeClr val="bg1"/>
                          </a:solidFill>
                        </a:rPr>
                        <a:t>100 MW</a:t>
                      </a:r>
                    </a:p>
                  </a:txBody>
                  <a:tcPr>
                    <a:lnL w="12700" cap="flat" cmpd="sng" algn="ctr">
                      <a:solidFill>
                        <a:schemeClr val="tx1"/>
                      </a:solidFill>
                      <a:prstDash val="solid"/>
                      <a:round/>
                      <a:headEnd type="none" w="med" len="med"/>
                      <a:tailEnd type="none" w="med" len="med"/>
                    </a:lnL>
                    <a:solidFill>
                      <a:srgbClr val="00549E"/>
                    </a:solidFill>
                  </a:tcPr>
                </a:tc>
                <a:tc>
                  <a:txBody>
                    <a:bodyPr/>
                    <a:lstStyle/>
                    <a:p>
                      <a:pPr algn="ctr"/>
                      <a:r>
                        <a:rPr lang="en-US" dirty="0">
                          <a:solidFill>
                            <a:schemeClr val="bg1"/>
                          </a:solidFill>
                        </a:rPr>
                        <a:t>10 MW</a:t>
                      </a:r>
                    </a:p>
                  </a:txBody>
                  <a:tcPr>
                    <a:solidFill>
                      <a:srgbClr val="00549E"/>
                    </a:solidFill>
                  </a:tcPr>
                </a:tc>
                <a:extLst>
                  <a:ext uri="{0D108BD9-81ED-4DB2-BD59-A6C34878D82A}">
                    <a16:rowId xmlns:a16="http://schemas.microsoft.com/office/drawing/2014/main" val="1627268108"/>
                  </a:ext>
                </a:extLst>
              </a:tr>
              <a:tr h="370840">
                <a:tc>
                  <a:txBody>
                    <a:bodyPr/>
                    <a:lstStyle/>
                    <a:p>
                      <a:r>
                        <a:rPr lang="en-US" dirty="0"/>
                        <a:t>Capacity Performance Pay</a:t>
                      </a:r>
                    </a:p>
                  </a:txBody>
                  <a:tcPr>
                    <a:lnR w="12700" cap="flat" cmpd="sng" algn="ctr">
                      <a:solidFill>
                        <a:schemeClr val="tx1"/>
                      </a:solidFill>
                      <a:prstDash val="solid"/>
                      <a:round/>
                      <a:headEnd type="none" w="med" len="med"/>
                      <a:tailEnd type="none" w="med" len="med"/>
                    </a:lnR>
                  </a:tcPr>
                </a:tc>
                <a:tc>
                  <a:txBody>
                    <a:bodyPr/>
                    <a:lstStyle/>
                    <a:p>
                      <a:pPr algn="ctr"/>
                      <a:r>
                        <a:rPr lang="en-US" dirty="0"/>
                        <a:t>$111k</a:t>
                      </a:r>
                    </a:p>
                  </a:txBody>
                  <a:tcPr anchor="ctr">
                    <a:lnL w="12700" cap="flat" cmpd="sng" algn="ctr">
                      <a:solidFill>
                        <a:schemeClr val="tx1"/>
                      </a:solidFill>
                      <a:prstDash val="solid"/>
                      <a:round/>
                      <a:headEnd type="none" w="med" len="med"/>
                      <a:tailEnd type="none" w="med" len="med"/>
                    </a:lnL>
                  </a:tcPr>
                </a:tc>
                <a:tc>
                  <a:txBody>
                    <a:bodyPr/>
                    <a:lstStyle/>
                    <a:p>
                      <a:pPr algn="ctr"/>
                      <a:r>
                        <a:rPr lang="en-US" dirty="0"/>
                        <a:t>$(369k)</a:t>
                      </a:r>
                    </a:p>
                  </a:txBody>
                  <a:tcPr anchor="ctr">
                    <a:lnR w="12700" cap="flat" cmpd="sng" algn="ctr">
                      <a:solidFill>
                        <a:schemeClr val="tx1"/>
                      </a:solidFill>
                      <a:prstDash val="solid"/>
                      <a:round/>
                      <a:headEnd type="none" w="med" len="med"/>
                      <a:tailEnd type="none" w="med" len="med"/>
                    </a:lnR>
                  </a:tcPr>
                </a:tc>
                <a:tc>
                  <a:txBody>
                    <a:bodyPr/>
                    <a:lstStyle/>
                    <a:p>
                      <a:pPr algn="ctr"/>
                      <a:r>
                        <a:rPr lang="en-US" dirty="0"/>
                        <a:t>$120k</a:t>
                      </a:r>
                    </a:p>
                  </a:txBody>
                  <a:tcPr anchor="ctr">
                    <a:lnL w="12700" cap="flat" cmpd="sng" algn="ctr">
                      <a:solidFill>
                        <a:schemeClr val="tx1"/>
                      </a:solidFill>
                      <a:prstDash val="solid"/>
                      <a:round/>
                      <a:headEnd type="none" w="med" len="med"/>
                      <a:tailEnd type="none" w="med" len="med"/>
                    </a:lnL>
                  </a:tcPr>
                </a:tc>
                <a:tc>
                  <a:txBody>
                    <a:bodyPr/>
                    <a:lstStyle/>
                    <a:p>
                      <a:pPr algn="ctr"/>
                      <a:r>
                        <a:rPr lang="en-US" dirty="0"/>
                        <a:t>$(360k)</a:t>
                      </a:r>
                    </a:p>
                  </a:txBody>
                  <a:tcPr anchor="ctr">
                    <a:lnR w="12700" cap="flat" cmpd="sng" algn="ctr">
                      <a:solidFill>
                        <a:schemeClr val="tx1"/>
                      </a:solidFill>
                      <a:prstDash val="solid"/>
                      <a:round/>
                      <a:headEnd type="none" w="med" len="med"/>
                      <a:tailEnd type="none" w="med" len="med"/>
                    </a:lnR>
                  </a:tcPr>
                </a:tc>
                <a:tc>
                  <a:txBody>
                    <a:bodyPr/>
                    <a:lstStyle/>
                    <a:p>
                      <a:pPr algn="ctr"/>
                      <a:r>
                        <a:rPr lang="en-US" dirty="0"/>
                        <a:t>$148k</a:t>
                      </a:r>
                    </a:p>
                  </a:txBody>
                  <a:tcPr anchor="ctr">
                    <a:lnL w="12700" cap="flat" cmpd="sng" algn="ctr">
                      <a:solidFill>
                        <a:schemeClr val="tx1"/>
                      </a:solidFill>
                      <a:prstDash val="solid"/>
                      <a:round/>
                      <a:headEnd type="none" w="med" len="med"/>
                      <a:tailEnd type="none" w="med" len="med"/>
                    </a:lnL>
                  </a:tcPr>
                </a:tc>
                <a:tc>
                  <a:txBody>
                    <a:bodyPr/>
                    <a:lstStyle/>
                    <a:p>
                      <a:pPr algn="ctr"/>
                      <a:r>
                        <a:rPr lang="en-US" dirty="0"/>
                        <a:t>$(332k)</a:t>
                      </a:r>
                    </a:p>
                  </a:txBody>
                  <a:tcPr anchor="ctr"/>
                </a:tc>
                <a:extLst>
                  <a:ext uri="{0D108BD9-81ED-4DB2-BD59-A6C34878D82A}">
                    <a16:rowId xmlns:a16="http://schemas.microsoft.com/office/drawing/2014/main" val="903886319"/>
                  </a:ext>
                </a:extLst>
              </a:tr>
              <a:tr h="370840">
                <a:tc>
                  <a:txBody>
                    <a:bodyPr/>
                    <a:lstStyle/>
                    <a:p>
                      <a:r>
                        <a:rPr lang="en-US" dirty="0"/>
                        <a:t>Pool Credit / (Charge)</a:t>
                      </a:r>
                    </a:p>
                  </a:txBody>
                  <a:tcPr>
                    <a:lnR w="12700" cap="flat" cmpd="sng" algn="ctr">
                      <a:solidFill>
                        <a:schemeClr val="tx1"/>
                      </a:solidFill>
                      <a:prstDash val="solid"/>
                      <a:round/>
                      <a:headEnd type="none" w="med" len="med"/>
                      <a:tailEnd type="none" w="med" len="med"/>
                    </a:lnR>
                  </a:tcPr>
                </a:tc>
                <a:tc>
                  <a:txBody>
                    <a:bodyPr/>
                    <a:lstStyle/>
                    <a:p>
                      <a:pPr algn="ctr"/>
                      <a:r>
                        <a:rPr lang="en-US" dirty="0"/>
                        <a:t>$5k</a:t>
                      </a:r>
                    </a:p>
                  </a:txBody>
                  <a:tcPr>
                    <a:lnL w="12700" cap="flat" cmpd="sng" algn="ctr">
                      <a:solidFill>
                        <a:schemeClr val="tx1"/>
                      </a:solidFill>
                      <a:prstDash val="solid"/>
                      <a:round/>
                      <a:headEnd type="none" w="med" len="med"/>
                      <a:tailEnd type="none" w="med" len="med"/>
                    </a:lnL>
                  </a:tcPr>
                </a:tc>
                <a:tc>
                  <a:txBody>
                    <a:bodyPr/>
                    <a:lstStyle/>
                    <a:p>
                      <a:pPr algn="ctr"/>
                      <a:r>
                        <a:rPr lang="en-US" dirty="0"/>
                        <a:t>$5k</a:t>
                      </a:r>
                    </a:p>
                  </a:txBody>
                  <a:tcPr>
                    <a:lnR w="12700" cap="flat" cmpd="sng" algn="ctr">
                      <a:solidFill>
                        <a:schemeClr val="tx1"/>
                      </a:solidFill>
                      <a:prstDash val="solid"/>
                      <a:round/>
                      <a:headEnd type="none" w="med" len="med"/>
                      <a:tailEnd type="none" w="med" len="med"/>
                    </a:lnR>
                  </a:tcPr>
                </a:tc>
                <a:tc>
                  <a:txBody>
                    <a:bodyPr/>
                    <a:lstStyle/>
                    <a:p>
                      <a:pPr algn="ctr"/>
                      <a:r>
                        <a:rPr lang="en-US" dirty="0"/>
                        <a:t>$5k</a:t>
                      </a:r>
                    </a:p>
                  </a:txBody>
                  <a:tcPr>
                    <a:lnL w="12700" cap="flat" cmpd="sng" algn="ctr">
                      <a:solidFill>
                        <a:schemeClr val="tx1"/>
                      </a:solidFill>
                      <a:prstDash val="solid"/>
                      <a:round/>
                      <a:headEnd type="none" w="med" len="med"/>
                      <a:tailEnd type="none" w="med" len="med"/>
                    </a:lnL>
                  </a:tcPr>
                </a:tc>
                <a:tc>
                  <a:txBody>
                    <a:bodyPr/>
                    <a:lstStyle/>
                    <a:p>
                      <a:pPr algn="ctr"/>
                      <a:r>
                        <a:rPr lang="en-US" dirty="0"/>
                        <a:t>$5k</a:t>
                      </a:r>
                    </a:p>
                  </a:txBody>
                  <a:tcPr>
                    <a:lnR w="12700" cap="flat" cmpd="sng" algn="ctr">
                      <a:solidFill>
                        <a:schemeClr val="tx1"/>
                      </a:solidFill>
                      <a:prstDash val="solid"/>
                      <a:round/>
                      <a:headEnd type="none" w="med" len="med"/>
                      <a:tailEnd type="none" w="med" len="med"/>
                    </a:lnR>
                  </a:tcPr>
                </a:tc>
                <a:tc>
                  <a:txBody>
                    <a:bodyPr/>
                    <a:lstStyle/>
                    <a:p>
                      <a:pPr algn="ctr"/>
                      <a:r>
                        <a:rPr lang="en-US" dirty="0"/>
                        <a:t>$5k</a:t>
                      </a:r>
                    </a:p>
                  </a:txBody>
                  <a:tcPr>
                    <a:lnL w="12700" cap="flat" cmpd="sng" algn="ctr">
                      <a:solidFill>
                        <a:schemeClr val="tx1"/>
                      </a:solidFill>
                      <a:prstDash val="solid"/>
                      <a:round/>
                      <a:headEnd type="none" w="med" len="med"/>
                      <a:tailEnd type="none" w="med" len="med"/>
                    </a:lnL>
                  </a:tcPr>
                </a:tc>
                <a:tc>
                  <a:txBody>
                    <a:bodyPr/>
                    <a:lstStyle/>
                    <a:p>
                      <a:pPr algn="ctr"/>
                      <a:r>
                        <a:rPr lang="en-US" dirty="0"/>
                        <a:t>$5k</a:t>
                      </a:r>
                    </a:p>
                  </a:txBody>
                  <a:tcPr/>
                </a:tc>
                <a:extLst>
                  <a:ext uri="{0D108BD9-81ED-4DB2-BD59-A6C34878D82A}">
                    <a16:rowId xmlns:a16="http://schemas.microsoft.com/office/drawing/2014/main" val="1211397830"/>
                  </a:ext>
                </a:extLst>
              </a:tr>
              <a:tr h="370840">
                <a:tc>
                  <a:txBody>
                    <a:bodyPr/>
                    <a:lstStyle/>
                    <a:p>
                      <a:r>
                        <a:rPr lang="en-US" b="1" dirty="0"/>
                        <a:t>Total Event Pay</a:t>
                      </a:r>
                    </a:p>
                  </a:txBody>
                  <a:tcPr>
                    <a:lnR w="12700" cap="flat" cmpd="sng" algn="ctr">
                      <a:solidFill>
                        <a:schemeClr val="tx1"/>
                      </a:solidFill>
                      <a:prstDash val="solid"/>
                      <a:round/>
                      <a:headEnd type="none" w="med" len="med"/>
                      <a:tailEnd type="none" w="med" len="med"/>
                    </a:lnR>
                  </a:tcPr>
                </a:tc>
                <a:tc>
                  <a:txBody>
                    <a:bodyPr/>
                    <a:lstStyle/>
                    <a:p>
                      <a:pPr algn="ctr"/>
                      <a:r>
                        <a:rPr lang="en-US" b="1" dirty="0"/>
                        <a:t>$115k</a:t>
                      </a:r>
                    </a:p>
                  </a:txBody>
                  <a:tcPr>
                    <a:lnL w="12700" cap="flat" cmpd="sng" algn="ctr">
                      <a:solidFill>
                        <a:schemeClr val="tx1"/>
                      </a:solidFill>
                      <a:prstDash val="solid"/>
                      <a:round/>
                      <a:headEnd type="none" w="med" len="med"/>
                      <a:tailEnd type="none" w="med" len="med"/>
                    </a:lnL>
                  </a:tcPr>
                </a:tc>
                <a:tc>
                  <a:txBody>
                    <a:bodyPr/>
                    <a:lstStyle/>
                    <a:p>
                      <a:pPr algn="ctr"/>
                      <a:r>
                        <a:rPr lang="en-US" b="1" dirty="0"/>
                        <a:t>$(365k)</a:t>
                      </a:r>
                    </a:p>
                  </a:txBody>
                  <a:tcPr>
                    <a:lnR w="12700" cap="flat" cmpd="sng" algn="ctr">
                      <a:solidFill>
                        <a:schemeClr val="tx1"/>
                      </a:solidFill>
                      <a:prstDash val="solid"/>
                      <a:round/>
                      <a:headEnd type="none" w="med" len="med"/>
                      <a:tailEnd type="none" w="med" len="med"/>
                    </a:lnR>
                  </a:tcPr>
                </a:tc>
                <a:tc>
                  <a:txBody>
                    <a:bodyPr/>
                    <a:lstStyle/>
                    <a:p>
                      <a:pPr algn="ctr"/>
                      <a:r>
                        <a:rPr lang="en-US" b="1" dirty="0"/>
                        <a:t>$125k</a:t>
                      </a:r>
                    </a:p>
                  </a:txBody>
                  <a:tcPr>
                    <a:lnL w="12700" cap="flat" cmpd="sng" algn="ctr">
                      <a:solidFill>
                        <a:schemeClr val="tx1"/>
                      </a:solidFill>
                      <a:prstDash val="solid"/>
                      <a:round/>
                      <a:headEnd type="none" w="med" len="med"/>
                      <a:tailEnd type="none" w="med" len="med"/>
                    </a:lnL>
                  </a:tcPr>
                </a:tc>
                <a:tc>
                  <a:txBody>
                    <a:bodyPr/>
                    <a:lstStyle/>
                    <a:p>
                      <a:pPr algn="ctr"/>
                      <a:r>
                        <a:rPr lang="en-US" b="1" dirty="0"/>
                        <a:t>$(355k)</a:t>
                      </a:r>
                    </a:p>
                  </a:txBody>
                  <a:tcPr>
                    <a:lnR w="12700" cap="flat" cmpd="sng" algn="ctr">
                      <a:solidFill>
                        <a:schemeClr val="tx1"/>
                      </a:solidFill>
                      <a:prstDash val="solid"/>
                      <a:round/>
                      <a:headEnd type="none" w="med" len="med"/>
                      <a:tailEnd type="none" w="med" len="med"/>
                    </a:lnR>
                  </a:tcPr>
                </a:tc>
                <a:tc>
                  <a:txBody>
                    <a:bodyPr/>
                    <a:lstStyle/>
                    <a:p>
                      <a:pPr algn="ctr"/>
                      <a:r>
                        <a:rPr lang="en-US" b="1" dirty="0"/>
                        <a:t>$153k</a:t>
                      </a:r>
                    </a:p>
                  </a:txBody>
                  <a:tcPr>
                    <a:lnL w="12700" cap="flat" cmpd="sng" algn="ctr">
                      <a:solidFill>
                        <a:schemeClr val="tx1"/>
                      </a:solidFill>
                      <a:prstDash val="solid"/>
                      <a:round/>
                      <a:headEnd type="none" w="med" len="med"/>
                      <a:tailEnd type="none" w="med" len="med"/>
                    </a:lnL>
                  </a:tcPr>
                </a:tc>
                <a:tc>
                  <a:txBody>
                    <a:bodyPr/>
                    <a:lstStyle/>
                    <a:p>
                      <a:pPr algn="ctr"/>
                      <a:r>
                        <a:rPr lang="en-US" b="1" dirty="0"/>
                        <a:t>$(327k)</a:t>
                      </a:r>
                    </a:p>
                  </a:txBody>
                  <a:tcPr/>
                </a:tc>
                <a:extLst>
                  <a:ext uri="{0D108BD9-81ED-4DB2-BD59-A6C34878D82A}">
                    <a16:rowId xmlns:a16="http://schemas.microsoft.com/office/drawing/2014/main" val="387618159"/>
                  </a:ext>
                </a:extLst>
              </a:tr>
            </a:tbl>
          </a:graphicData>
        </a:graphic>
      </p:graphicFrame>
      <p:sp>
        <p:nvSpPr>
          <p:cNvPr id="5" name="Footer Placeholder 4">
            <a:extLst>
              <a:ext uri="{FF2B5EF4-FFF2-40B4-BE49-F238E27FC236}">
                <a16:creationId xmlns:a16="http://schemas.microsoft.com/office/drawing/2014/main" id="{A8B5A2A8-FFEB-4FD9-A1FA-613825115DBE}"/>
              </a:ext>
            </a:extLst>
          </p:cNvPr>
          <p:cNvSpPr>
            <a:spLocks noGrp="1"/>
          </p:cNvSpPr>
          <p:nvPr>
            <p:ph type="ftr" sz="quarter" idx="11"/>
          </p:nvPr>
        </p:nvSpPr>
        <p:spPr/>
        <p:txBody>
          <a:bodyPr/>
          <a:lstStyle/>
          <a:p>
            <a:r>
              <a:rPr lang="en-US"/>
              <a:t>www.synapse-energy.com  |  ©2018 Synapse Energy Economics Inc. All rights reserved.</a:t>
            </a:r>
            <a:endParaRPr lang="en-US" dirty="0"/>
          </a:p>
        </p:txBody>
      </p:sp>
      <p:sp>
        <p:nvSpPr>
          <p:cNvPr id="6" name="Text Placeholder 5">
            <a:extLst>
              <a:ext uri="{FF2B5EF4-FFF2-40B4-BE49-F238E27FC236}">
                <a16:creationId xmlns:a16="http://schemas.microsoft.com/office/drawing/2014/main" id="{7DAA7143-BACE-481B-9BFB-51201778636D}"/>
              </a:ext>
            </a:extLst>
          </p:cNvPr>
          <p:cNvSpPr>
            <a:spLocks noGrp="1"/>
          </p:cNvSpPr>
          <p:nvPr>
            <p:ph type="body" sz="quarter" idx="13"/>
          </p:nvPr>
        </p:nvSpPr>
        <p:spPr/>
        <p:txBody>
          <a:bodyPr/>
          <a:lstStyle/>
          <a:p>
            <a:r>
              <a:rPr lang="en-US" dirty="0"/>
              <a:t>EE in Capacity Scarcity Conditions</a:t>
            </a:r>
          </a:p>
          <a:p>
            <a:endParaRPr lang="en-US" dirty="0"/>
          </a:p>
        </p:txBody>
      </p:sp>
      <p:sp>
        <p:nvSpPr>
          <p:cNvPr id="8" name="Rectangle 7">
            <a:extLst>
              <a:ext uri="{FF2B5EF4-FFF2-40B4-BE49-F238E27FC236}">
                <a16:creationId xmlns:a16="http://schemas.microsoft.com/office/drawing/2014/main" id="{FDD34404-DACE-45BE-AFB4-008C4843664A}"/>
              </a:ext>
            </a:extLst>
          </p:cNvPr>
          <p:cNvSpPr/>
          <p:nvPr/>
        </p:nvSpPr>
        <p:spPr>
          <a:xfrm>
            <a:off x="529381" y="1251122"/>
            <a:ext cx="8255844" cy="923330"/>
          </a:xfrm>
          <a:prstGeom prst="rect">
            <a:avLst/>
          </a:prstGeom>
        </p:spPr>
        <p:txBody>
          <a:bodyPr wrap="square">
            <a:spAutoFit/>
          </a:bodyPr>
          <a:lstStyle/>
          <a:p>
            <a:r>
              <a:rPr lang="en-US" dirty="0"/>
              <a:t>Total event payments to a hypothetical 100 MW resource if EE is required to report in all hours, as NEPGA suggests for Stage 2. Various assumptions for EE performance to show potential variation.</a:t>
            </a:r>
          </a:p>
        </p:txBody>
      </p:sp>
      <p:sp>
        <p:nvSpPr>
          <p:cNvPr id="9" name="Rectangle 8">
            <a:extLst>
              <a:ext uri="{FF2B5EF4-FFF2-40B4-BE49-F238E27FC236}">
                <a16:creationId xmlns:a16="http://schemas.microsoft.com/office/drawing/2014/main" id="{E50B8DD4-B788-4107-8090-F14D4B5BD1F5}"/>
              </a:ext>
            </a:extLst>
          </p:cNvPr>
          <p:cNvSpPr/>
          <p:nvPr/>
        </p:nvSpPr>
        <p:spPr>
          <a:xfrm>
            <a:off x="501326" y="4939897"/>
            <a:ext cx="8255844" cy="1200329"/>
          </a:xfrm>
          <a:prstGeom prst="rect">
            <a:avLst/>
          </a:prstGeom>
        </p:spPr>
        <p:txBody>
          <a:bodyPr wrap="square">
            <a:spAutoFit/>
          </a:bodyPr>
          <a:lstStyle/>
          <a:p>
            <a:r>
              <a:rPr lang="en-US" dirty="0"/>
              <a:t>Examples demonstrate that the long-term solution sought by NEPGA does not enact a material difference from either current rules or our proposal. As expected, if we assume EE at 75% (roughly the BR on Labor Day), the total event payment is nearly identical to current rules.</a:t>
            </a:r>
          </a:p>
        </p:txBody>
      </p:sp>
    </p:spTree>
    <p:extLst>
      <p:ext uri="{BB962C8B-B14F-4D97-AF65-F5344CB8AC3E}">
        <p14:creationId xmlns:p14="http://schemas.microsoft.com/office/powerpoint/2010/main" val="2598401609"/>
      </p:ext>
    </p:extLst>
  </p:cSld>
  <p:clrMapOvr>
    <a:masterClrMapping/>
  </p:clrMapOvr>
</p:sld>
</file>

<file path=ppt/theme/theme1.xml><?xml version="1.0" encoding="utf-8"?>
<a:theme xmlns:a="http://schemas.openxmlformats.org/drawingml/2006/main" name="template - PPT">
  <a:themeElements>
    <a:clrScheme name="Custom 27">
      <a:dk1>
        <a:sysClr val="windowText" lastClr="000000"/>
      </a:dk1>
      <a:lt1>
        <a:sysClr val="window" lastClr="FFFFFF"/>
      </a:lt1>
      <a:dk2>
        <a:srgbClr val="2D3991"/>
      </a:dk2>
      <a:lt2>
        <a:srgbClr val="717073"/>
      </a:lt2>
      <a:accent1>
        <a:srgbClr val="5B9BD5"/>
      </a:accent1>
      <a:accent2>
        <a:srgbClr val="ED7D31"/>
      </a:accent2>
      <a:accent3>
        <a:srgbClr val="595959"/>
      </a:accent3>
      <a:accent4>
        <a:srgbClr val="EEB111"/>
      </a:accent4>
      <a:accent5>
        <a:srgbClr val="00549E"/>
      </a:accent5>
      <a:accent6>
        <a:srgbClr val="70AD47"/>
      </a:accent6>
      <a:hlink>
        <a:srgbClr val="0563C1"/>
      </a:hlink>
      <a:folHlink>
        <a:srgbClr val="954F72"/>
      </a:folHlink>
    </a:clrScheme>
    <a:fontScheme name="Energy Guides">
      <a:majorFont>
        <a:latin typeface="Arial"/>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 PPT" id="{7532A299-3AF2-40CD-874B-F8489033C00B}" vid="{66A332C7-BFE1-45B2-8914-2B72ABA693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 PPT</Template>
  <TotalTime>0</TotalTime>
  <Words>1822</Words>
  <Application>Microsoft Office PowerPoint</Application>
  <PresentationFormat>On-screen Show (4:3)</PresentationFormat>
  <Paragraphs>191</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Cambria Math</vt:lpstr>
      <vt:lpstr>template - PPT</vt:lpstr>
      <vt:lpstr>Energy Efficiency in Capacity Scarcity Condition Events</vt:lpstr>
      <vt:lpstr>Summary of Proposed Change</vt:lpstr>
      <vt:lpstr>Reminder from Nov - Feb</vt:lpstr>
      <vt:lpstr>Framing the Issue</vt:lpstr>
      <vt:lpstr>Response to Feedback</vt:lpstr>
      <vt:lpstr>Proposed Change to Balancing Ratio</vt:lpstr>
      <vt:lpstr>Mutual Insurance Pool</vt:lpstr>
      <vt:lpstr>Examples, p.1</vt:lpstr>
      <vt:lpstr>Examples, p.2</vt:lpstr>
      <vt:lpstr>Tariff Language</vt:lpstr>
      <vt:lpstr>Comments on NEPGA Approach</vt:lpstr>
      <vt:lpstr>Comments on ISO-NE Memo</vt:lpstr>
      <vt:lpstr>Summary of Proposed Change</vt:lpstr>
      <vt:lpstr>Process</vt:lpstr>
      <vt:lpstr>Any confusion?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2019-03-04T15:24:06Z</dcterms:created>
  <dcterms:modified xsi:type="dcterms:W3CDTF">2019-03-04T15:24:11Z</dcterms:modified>
</cp:coreProperties>
</file>