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36"/>
  </p:notesMasterIdLst>
  <p:handoutMasterIdLst>
    <p:handoutMasterId r:id="rId37"/>
  </p:handoutMasterIdLst>
  <p:sldIdLst>
    <p:sldId id="263" r:id="rId3"/>
    <p:sldId id="339" r:id="rId4"/>
    <p:sldId id="340" r:id="rId5"/>
    <p:sldId id="704" r:id="rId6"/>
    <p:sldId id="648" r:id="rId7"/>
    <p:sldId id="705" r:id="rId8"/>
    <p:sldId id="706" r:id="rId9"/>
    <p:sldId id="707" r:id="rId10"/>
    <p:sldId id="708" r:id="rId11"/>
    <p:sldId id="709" r:id="rId12"/>
    <p:sldId id="738" r:id="rId13"/>
    <p:sldId id="713" r:id="rId14"/>
    <p:sldId id="712" r:id="rId15"/>
    <p:sldId id="711" r:id="rId16"/>
    <p:sldId id="714" r:id="rId17"/>
    <p:sldId id="715" r:id="rId18"/>
    <p:sldId id="717" r:id="rId19"/>
    <p:sldId id="718" r:id="rId20"/>
    <p:sldId id="719" r:id="rId21"/>
    <p:sldId id="690" r:id="rId22"/>
    <p:sldId id="721" r:id="rId23"/>
    <p:sldId id="722" r:id="rId24"/>
    <p:sldId id="739" r:id="rId25"/>
    <p:sldId id="734" r:id="rId26"/>
    <p:sldId id="700" r:id="rId27"/>
    <p:sldId id="725" r:id="rId28"/>
    <p:sldId id="726" r:id="rId29"/>
    <p:sldId id="727" r:id="rId30"/>
    <p:sldId id="741" r:id="rId31"/>
    <p:sldId id="729" r:id="rId32"/>
    <p:sldId id="740" r:id="rId33"/>
    <p:sldId id="737" r:id="rId34"/>
    <p:sldId id="326" r:id="rId35"/>
  </p:sldIdLst>
  <p:sldSz cx="9144000" cy="6858000" type="screen4x3"/>
  <p:notesSz cx="6950075" cy="92360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7AEA852-5EC7-4875-A9E6-EB147A33ECD4}">
          <p14:sldIdLst>
            <p14:sldId id="263"/>
            <p14:sldId id="339"/>
            <p14:sldId id="340"/>
            <p14:sldId id="704"/>
          </p14:sldIdLst>
        </p14:section>
        <p14:section name="Problem Discussion" id="{34961218-C0E1-48DD-871C-13E34C175AC2}">
          <p14:sldIdLst>
            <p14:sldId id="648"/>
            <p14:sldId id="705"/>
            <p14:sldId id="706"/>
            <p14:sldId id="707"/>
            <p14:sldId id="708"/>
            <p14:sldId id="709"/>
            <p14:sldId id="738"/>
            <p14:sldId id="713"/>
            <p14:sldId id="712"/>
            <p14:sldId id="711"/>
            <p14:sldId id="714"/>
            <p14:sldId id="715"/>
            <p14:sldId id="717"/>
            <p14:sldId id="718"/>
            <p14:sldId id="719"/>
          </p14:sldIdLst>
        </p14:section>
        <p14:section name="Conceptual Design Elements" id="{29496B5C-77AE-40C7-B308-B99CBF3BD970}">
          <p14:sldIdLst>
            <p14:sldId id="690"/>
            <p14:sldId id="721"/>
            <p14:sldId id="722"/>
            <p14:sldId id="739"/>
            <p14:sldId id="734"/>
            <p14:sldId id="700"/>
            <p14:sldId id="725"/>
            <p14:sldId id="726"/>
            <p14:sldId id="727"/>
            <p14:sldId id="741"/>
            <p14:sldId id="729"/>
          </p14:sldIdLst>
        </p14:section>
        <p14:section name="Next Steps" id="{6ACDFDDF-218D-4312-9920-E9BE116D7B9B}">
          <p14:sldIdLst>
            <p14:sldId id="740"/>
            <p14:sldId id="737"/>
            <p14:sldId id="3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890" userDrawn="1">
          <p15:clr>
            <a:srgbClr val="A4A3A4"/>
          </p15:clr>
        </p15:guide>
        <p15:guide id="2" pos="2170" userDrawn="1">
          <p15:clr>
            <a:srgbClr val="A4A3A4"/>
          </p15:clr>
        </p15:guide>
        <p15:guide id="3" orient="horz" pos="2909" userDrawn="1">
          <p15:clr>
            <a:srgbClr val="A4A3A4"/>
          </p15:clr>
        </p15:guide>
        <p15:guide id="4"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6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BD2A"/>
    <a:srgbClr val="EC1F25"/>
    <a:srgbClr val="A1DCF2"/>
    <a:srgbClr val="FFFFFF"/>
    <a:srgbClr val="FBB92F"/>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087" autoAdjust="0"/>
  </p:normalViewPr>
  <p:slideViewPr>
    <p:cSldViewPr>
      <p:cViewPr varScale="1">
        <p:scale>
          <a:sx n="128" d="100"/>
          <a:sy n="128" d="100"/>
        </p:scale>
        <p:origin x="1133" y="91"/>
      </p:cViewPr>
      <p:guideLst>
        <p:guide orient="horz" pos="2160"/>
        <p:guide pos="2880"/>
        <p:guide orient="horz" pos="816"/>
        <p:guide pos="480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11406"/>
    </p:cViewPr>
  </p:sorterViewPr>
  <p:notesViewPr>
    <p:cSldViewPr>
      <p:cViewPr varScale="1">
        <p:scale>
          <a:sx n="64" d="100"/>
          <a:sy n="64" d="100"/>
        </p:scale>
        <p:origin x="-3130" y="-86"/>
      </p:cViewPr>
      <p:guideLst>
        <p:guide orient="horz" pos="2890"/>
        <p:guide pos="217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11488" cy="461963"/>
          </a:xfrm>
          <a:prstGeom prst="rect">
            <a:avLst/>
          </a:prstGeom>
        </p:spPr>
        <p:txBody>
          <a:bodyPr vert="horz" lIns="91409" tIns="45702" rIns="91409" bIns="45702" rtlCol="0"/>
          <a:lstStyle>
            <a:lvl1pPr algn="l">
              <a:defRPr sz="1200"/>
            </a:lvl1pPr>
          </a:lstStyle>
          <a:p>
            <a:endParaRPr lang="en-US" dirty="0"/>
          </a:p>
        </p:txBody>
      </p:sp>
      <p:sp>
        <p:nvSpPr>
          <p:cNvPr id="3" name="Date Placeholder 2"/>
          <p:cNvSpPr>
            <a:spLocks noGrp="1"/>
          </p:cNvSpPr>
          <p:nvPr>
            <p:ph type="dt" sz="quarter" idx="1"/>
          </p:nvPr>
        </p:nvSpPr>
        <p:spPr>
          <a:xfrm>
            <a:off x="3937000" y="6"/>
            <a:ext cx="3011488" cy="461963"/>
          </a:xfrm>
          <a:prstGeom prst="rect">
            <a:avLst/>
          </a:prstGeom>
        </p:spPr>
        <p:txBody>
          <a:bodyPr vert="horz" lIns="91409" tIns="45702" rIns="91409" bIns="45702" rtlCol="0"/>
          <a:lstStyle>
            <a:lvl1pPr algn="r">
              <a:defRPr sz="1200"/>
            </a:lvl1pPr>
          </a:lstStyle>
          <a:p>
            <a:fld id="{F87AAE7F-D37E-4830-9F5E-F36A5F180179}" type="datetimeFigureOut">
              <a:rPr lang="en-US" smtClean="0"/>
              <a:t>3/1/2019</a:t>
            </a:fld>
            <a:endParaRPr lang="en-US" dirty="0"/>
          </a:p>
        </p:txBody>
      </p:sp>
      <p:sp>
        <p:nvSpPr>
          <p:cNvPr id="4" name="Footer Placeholder 3"/>
          <p:cNvSpPr>
            <a:spLocks noGrp="1"/>
          </p:cNvSpPr>
          <p:nvPr>
            <p:ph type="ftr" sz="quarter" idx="2"/>
          </p:nvPr>
        </p:nvSpPr>
        <p:spPr>
          <a:xfrm>
            <a:off x="0" y="8772527"/>
            <a:ext cx="3011488" cy="461963"/>
          </a:xfrm>
          <a:prstGeom prst="rect">
            <a:avLst/>
          </a:prstGeom>
        </p:spPr>
        <p:txBody>
          <a:bodyPr vert="horz" lIns="91409" tIns="45702" rIns="91409" bIns="45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7"/>
            <a:ext cx="3011488" cy="461963"/>
          </a:xfrm>
          <a:prstGeom prst="rect">
            <a:avLst/>
          </a:prstGeom>
        </p:spPr>
        <p:txBody>
          <a:bodyPr vert="horz" lIns="91409" tIns="45702" rIns="91409" bIns="45702"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61" tIns="46228" rIns="92461" bIns="46228" rtlCol="0"/>
          <a:lstStyle>
            <a:lvl1pPr algn="l">
              <a:defRPr sz="1200"/>
            </a:lvl1pPr>
          </a:lstStyle>
          <a:p>
            <a:endParaRPr lang="en-US" dirty="0"/>
          </a:p>
        </p:txBody>
      </p:sp>
      <p:sp>
        <p:nvSpPr>
          <p:cNvPr id="3" name="Date Placeholder 2"/>
          <p:cNvSpPr>
            <a:spLocks noGrp="1"/>
          </p:cNvSpPr>
          <p:nvPr>
            <p:ph type="dt" idx="1"/>
          </p:nvPr>
        </p:nvSpPr>
        <p:spPr>
          <a:xfrm>
            <a:off x="3936775" y="0"/>
            <a:ext cx="3011699" cy="461804"/>
          </a:xfrm>
          <a:prstGeom prst="rect">
            <a:avLst/>
          </a:prstGeom>
        </p:spPr>
        <p:txBody>
          <a:bodyPr vert="horz" lIns="92461" tIns="46228" rIns="92461" bIns="46228" rtlCol="0"/>
          <a:lstStyle>
            <a:lvl1pPr algn="r">
              <a:defRPr sz="1200"/>
            </a:lvl1pPr>
          </a:lstStyle>
          <a:p>
            <a:fld id="{9EDDEDB6-CD57-44C2-AB19-AC7D3BB8FF8E}" type="datetimeFigureOut">
              <a:rPr lang="en-US" smtClean="0"/>
              <a:pPr/>
              <a:t>3/1/2019</a:t>
            </a:fld>
            <a:endParaRPr lang="en-US" dirty="0"/>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2461" tIns="46228" rIns="92461" bIns="46228"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61" tIns="46228" rIns="92461" bIns="462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61" tIns="46228" rIns="92461" bIns="462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5" y="8772669"/>
            <a:ext cx="3011699" cy="461804"/>
          </a:xfrm>
          <a:prstGeom prst="rect">
            <a:avLst/>
          </a:prstGeom>
        </p:spPr>
        <p:txBody>
          <a:bodyPr vert="horz" lIns="92461" tIns="46228" rIns="92461" bIns="46228"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764970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266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13663286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896017" y="6278716"/>
            <a:ext cx="1342288" cy="24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a:t>
            </a:r>
            <a:r>
              <a:rPr lang="en-US" sz="700" b="1" baseline="0" dirty="0" smtClean="0">
                <a:solidFill>
                  <a:schemeClr val="tx1"/>
                </a:solidFill>
              </a:rPr>
              <a:t>-NE PUBLIC</a:t>
            </a:r>
            <a:endParaRPr lang="en-US" sz="700" b="1" dirty="0" smtClean="0">
              <a:solidFill>
                <a:srgbClr val="FF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iso-ne.com/static-assets/documents/2019/01/el18-182_motion_for_ext_of_time.pdf" TargetMode="Externa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March 6, 2019| Markets committee</a:t>
            </a:r>
            <a:endParaRPr lang="en-US" dirty="0"/>
          </a:p>
        </p:txBody>
      </p:sp>
      <p:sp>
        <p:nvSpPr>
          <p:cNvPr id="6" name="Text Placeholder 5"/>
          <p:cNvSpPr>
            <a:spLocks noGrp="1"/>
          </p:cNvSpPr>
          <p:nvPr>
            <p:ph type="body" sz="quarter" idx="17"/>
          </p:nvPr>
        </p:nvSpPr>
        <p:spPr>
          <a:xfrm>
            <a:off x="5181600" y="5187286"/>
            <a:ext cx="3578352" cy="381000"/>
          </a:xfrm>
        </p:spPr>
        <p:txBody>
          <a:bodyPr/>
          <a:lstStyle/>
          <a:p>
            <a:r>
              <a:rPr lang="en-US" dirty="0" smtClean="0"/>
              <a:t>Andrew Gillespie</a:t>
            </a:r>
            <a:endParaRPr lang="en-US" dirty="0"/>
          </a:p>
        </p:txBody>
      </p:sp>
      <p:sp>
        <p:nvSpPr>
          <p:cNvPr id="7" name="Text Placeholder 6"/>
          <p:cNvSpPr>
            <a:spLocks noGrp="1"/>
          </p:cNvSpPr>
          <p:nvPr>
            <p:ph type="body" sz="quarter" idx="18"/>
          </p:nvPr>
        </p:nvSpPr>
        <p:spPr>
          <a:xfrm>
            <a:off x="5029200" y="5655119"/>
            <a:ext cx="3730752" cy="381000"/>
          </a:xfrm>
        </p:spPr>
        <p:txBody>
          <a:bodyPr/>
          <a:lstStyle/>
          <a:p>
            <a:r>
              <a:rPr lang="en-US" dirty="0" smtClean="0"/>
              <a:t>413.540.4088 | agillespie@iso-ne.com</a:t>
            </a:r>
            <a:endParaRPr lang="en-US" dirty="0"/>
          </a:p>
        </p:txBody>
      </p:sp>
      <p:sp>
        <p:nvSpPr>
          <p:cNvPr id="9" name="Text Placeholder 4"/>
          <p:cNvSpPr>
            <a:spLocks noGrp="1"/>
          </p:cNvSpPr>
          <p:nvPr>
            <p:ph type="body" sz="quarter" idx="16"/>
          </p:nvPr>
        </p:nvSpPr>
        <p:spPr/>
        <p:txBody>
          <a:bodyPr>
            <a:normAutofit/>
          </a:bodyPr>
          <a:lstStyle/>
          <a:p>
            <a:r>
              <a:rPr lang="en-US" dirty="0" smtClean="0"/>
              <a:t>Discussion </a:t>
            </a:r>
            <a:r>
              <a:rPr lang="en-US" dirty="0"/>
              <a:t>of </a:t>
            </a:r>
            <a:r>
              <a:rPr lang="en-US" dirty="0" smtClean="0"/>
              <a:t>a </a:t>
            </a:r>
            <a:r>
              <a:rPr lang="en-US" dirty="0"/>
              <a:t>market-based solution to </a:t>
            </a:r>
            <a:r>
              <a:rPr lang="en-US" dirty="0" smtClean="0"/>
              <a:t>improve </a:t>
            </a:r>
            <a:r>
              <a:rPr lang="en-US" dirty="0"/>
              <a:t>energy security in the region</a:t>
            </a:r>
          </a:p>
        </p:txBody>
      </p:sp>
      <p:sp>
        <p:nvSpPr>
          <p:cNvPr id="8" name="Text Placeholder 7"/>
          <p:cNvSpPr>
            <a:spLocks noGrp="1"/>
          </p:cNvSpPr>
          <p:nvPr>
            <p:ph type="body" sz="quarter" idx="19"/>
          </p:nvPr>
        </p:nvSpPr>
        <p:spPr/>
        <p:txBody>
          <a:bodyPr/>
          <a:lstStyle/>
          <a:p>
            <a:r>
              <a:rPr lang="en-US" dirty="0" smtClean="0"/>
              <a:t>WINTER ENERGY SECURITY IMPROVEMENTS: MARKET-BASED APPROACHES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a:t>Problem 1. Incentives and Compensation</a:t>
            </a:r>
            <a:br>
              <a:rPr lang="en-US" dirty="0"/>
            </a:br>
            <a:r>
              <a:rPr lang="en-US" sz="2800" i="1" dirty="0" smtClean="0"/>
              <a:t>Root Causes</a:t>
            </a:r>
            <a:endParaRPr lang="en-US" sz="2800" dirty="0"/>
          </a:p>
        </p:txBody>
      </p:sp>
      <p:sp>
        <p:nvSpPr>
          <p:cNvPr id="4" name="Content Placeholder 3"/>
          <p:cNvSpPr>
            <a:spLocks noGrp="1"/>
          </p:cNvSpPr>
          <p:nvPr>
            <p:ph idx="1"/>
          </p:nvPr>
        </p:nvSpPr>
        <p:spPr/>
        <p:txBody>
          <a:bodyPr>
            <a:normAutofit/>
          </a:bodyPr>
          <a:lstStyle/>
          <a:p>
            <a:pPr lvl="0"/>
            <a:r>
              <a:rPr lang="en-US" b="1" dirty="0"/>
              <a:t>Uncertainty</a:t>
            </a:r>
            <a:r>
              <a:rPr lang="en-US" dirty="0"/>
              <a:t> over whether </a:t>
            </a:r>
            <a:r>
              <a:rPr lang="en-US" dirty="0" smtClean="0"/>
              <a:t>or not the </a:t>
            </a:r>
            <a:r>
              <a:rPr lang="en-US" dirty="0"/>
              <a:t>unit will be in </a:t>
            </a:r>
            <a:r>
              <a:rPr lang="en-US" dirty="0" smtClean="0"/>
              <a:t>demand</a:t>
            </a:r>
            <a:endParaRPr lang="en-US" dirty="0"/>
          </a:p>
          <a:p>
            <a:pPr lvl="0"/>
            <a:r>
              <a:rPr lang="en-US" b="1" dirty="0"/>
              <a:t>Fixed Costs</a:t>
            </a:r>
            <a:r>
              <a:rPr lang="en-US" dirty="0"/>
              <a:t> of generator-specific </a:t>
            </a:r>
            <a:r>
              <a:rPr lang="en-US" dirty="0" smtClean="0"/>
              <a:t>procurement </a:t>
            </a:r>
            <a:r>
              <a:rPr lang="en-US" dirty="0"/>
              <a:t>and replenishment arrangements, which will be a financial loss to the generator if it </a:t>
            </a:r>
            <a:r>
              <a:rPr lang="en-US" dirty="0" smtClean="0"/>
              <a:t>does not operate</a:t>
            </a:r>
            <a:endParaRPr lang="en-US" dirty="0"/>
          </a:p>
          <a:p>
            <a:pPr lvl="0"/>
            <a:r>
              <a:rPr lang="en-US" b="1" dirty="0" smtClean="0"/>
              <a:t>The decision </a:t>
            </a:r>
            <a:r>
              <a:rPr lang="en-US" b="1" dirty="0"/>
              <a:t>to make </a:t>
            </a:r>
            <a:r>
              <a:rPr lang="en-US" b="1" dirty="0" smtClean="0"/>
              <a:t>fuel </a:t>
            </a:r>
            <a:r>
              <a:rPr lang="en-US" b="1" dirty="0"/>
              <a:t>arrangements </a:t>
            </a:r>
            <a:r>
              <a:rPr lang="en-US" b="1" i="1" dirty="0" smtClean="0"/>
              <a:t>matters </a:t>
            </a:r>
            <a:r>
              <a:rPr lang="en-US" i="1" dirty="0" smtClean="0"/>
              <a:t>(i.e., impacts reliability and market outcomes)</a:t>
            </a:r>
            <a:endParaRPr lang="en-US" b="1" i="1" dirty="0" smtClean="0"/>
          </a:p>
          <a:p>
            <a:pPr lvl="1">
              <a:lnSpc>
                <a:spcPct val="90000"/>
              </a:lnSpc>
            </a:pPr>
            <a:r>
              <a:rPr lang="en-US" dirty="0"/>
              <a:t>In the past, if a unit wasn’t able to operate (for fuel or any other reason), there </a:t>
            </a:r>
            <a:r>
              <a:rPr lang="en-US" dirty="0" smtClean="0"/>
              <a:t>were sufficient </a:t>
            </a:r>
            <a:r>
              <a:rPr lang="en-US" dirty="0"/>
              <a:t>energy stocks to dispatch up another generator in its place</a:t>
            </a:r>
          </a:p>
          <a:p>
            <a:pPr lvl="1">
              <a:lnSpc>
                <a:spcPct val="90000"/>
              </a:lnSpc>
            </a:pPr>
            <a:r>
              <a:rPr lang="en-US" dirty="0"/>
              <a:t>This assumption may not be valid in an increasingly </a:t>
            </a:r>
            <a:r>
              <a:rPr lang="en-US" dirty="0" smtClean="0"/>
              <a:t>energy-limited system</a:t>
            </a:r>
            <a:r>
              <a:rPr lang="en-US" dirty="0"/>
              <a:t>, especially during cold winter conditions</a:t>
            </a:r>
          </a:p>
          <a:p>
            <a:pPr lvl="1">
              <a:lnSpc>
                <a:spcPct val="90000"/>
              </a:lnSpc>
            </a:pPr>
            <a:r>
              <a:rPr lang="en-US" dirty="0" smtClean="0"/>
              <a:t>These decisions could dramatically impact </a:t>
            </a:r>
            <a:r>
              <a:rPr lang="en-US" dirty="0"/>
              <a:t>the </a:t>
            </a:r>
            <a:r>
              <a:rPr lang="en-US" dirty="0" smtClean="0"/>
              <a:t>energy price, especially if </a:t>
            </a:r>
            <a:r>
              <a:rPr lang="en-US" dirty="0"/>
              <a:t>demand turns out to be </a:t>
            </a:r>
            <a:r>
              <a:rPr lang="en-US" dirty="0" smtClean="0"/>
              <a:t>high (or cause a deficiency)</a:t>
            </a:r>
          </a:p>
        </p:txBody>
      </p:sp>
    </p:spTree>
    <p:extLst>
      <p:ext uri="{BB962C8B-B14F-4D97-AF65-F5344CB8AC3E}">
        <p14:creationId xmlns:p14="http://schemas.microsoft.com/office/powerpoint/2010/main" val="4007238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Problem 2. Operational Uncertainty</a:t>
            </a:r>
            <a:endParaRPr lang="en-US" dirty="0"/>
          </a:p>
        </p:txBody>
      </p:sp>
      <p:sp>
        <p:nvSpPr>
          <p:cNvPr id="4" name="Content Placeholder 3"/>
          <p:cNvSpPr>
            <a:spLocks noGrp="1"/>
          </p:cNvSpPr>
          <p:nvPr>
            <p:ph idx="1"/>
          </p:nvPr>
        </p:nvSpPr>
        <p:spPr/>
        <p:txBody>
          <a:bodyPr>
            <a:normAutofit/>
          </a:bodyPr>
          <a:lstStyle/>
          <a:p>
            <a:pPr>
              <a:spcBef>
                <a:spcPts val="600"/>
              </a:spcBef>
            </a:pPr>
            <a:r>
              <a:rPr lang="en-US" sz="2200" dirty="0"/>
              <a:t>Imagine </a:t>
            </a:r>
            <a:r>
              <a:rPr lang="en-US" sz="2200" dirty="0" smtClean="0"/>
              <a:t>a situation when, after </a:t>
            </a:r>
            <a:r>
              <a:rPr lang="en-US" sz="2200" dirty="0"/>
              <a:t>the day-ahead market </a:t>
            </a:r>
            <a:r>
              <a:rPr lang="en-US" sz="2200" dirty="0" smtClean="0"/>
              <a:t>clears, we unexpectedly lose a large (non-gas) generator for an extended duration</a:t>
            </a:r>
          </a:p>
          <a:p>
            <a:pPr lvl="1">
              <a:spcBef>
                <a:spcPts val="600"/>
              </a:spcBef>
            </a:pPr>
            <a:r>
              <a:rPr lang="en-US" sz="1900" dirty="0" smtClean="0"/>
              <a:t>The energy needed to replace the lost generator must come from a generator that did not clear in the day-ahead market</a:t>
            </a:r>
            <a:endParaRPr lang="en-US" sz="1900" dirty="0"/>
          </a:p>
          <a:p>
            <a:pPr marL="0" indent="0">
              <a:spcBef>
                <a:spcPts val="600"/>
              </a:spcBef>
              <a:buNone/>
            </a:pPr>
            <a:endParaRPr lang="en-US" sz="2200" b="1" dirty="0" smtClean="0"/>
          </a:p>
          <a:p>
            <a:pPr marL="0" indent="0">
              <a:spcBef>
                <a:spcPts val="600"/>
              </a:spcBef>
              <a:buNone/>
            </a:pPr>
            <a:r>
              <a:rPr lang="en-US" sz="2200" b="1" dirty="0" smtClean="0"/>
              <a:t>The </a:t>
            </a:r>
            <a:r>
              <a:rPr lang="en-US" sz="2200" b="1" dirty="0"/>
              <a:t>Problem</a:t>
            </a:r>
            <a:endParaRPr lang="en-US" sz="2200" dirty="0"/>
          </a:p>
          <a:p>
            <a:pPr lvl="0">
              <a:spcBef>
                <a:spcPts val="600"/>
              </a:spcBef>
            </a:pPr>
            <a:r>
              <a:rPr lang="en-US" sz="2200" dirty="0" smtClean="0"/>
              <a:t>As a consequence of Problem 1, it is not certain that a replacement generator will have adequate fuel/energy supply arrangements (especially if the replacement generator does not routinely clear in the day-ahead market)</a:t>
            </a:r>
          </a:p>
          <a:p>
            <a:pPr lvl="0">
              <a:spcBef>
                <a:spcPts val="600"/>
              </a:spcBef>
            </a:pPr>
            <a:r>
              <a:rPr lang="en-US" sz="2200" dirty="0" smtClean="0"/>
              <a:t>Conceptually, this implies the need for an ‘energy margin’ to address uncertainty </a:t>
            </a:r>
          </a:p>
        </p:txBody>
      </p:sp>
    </p:spTree>
    <p:extLst>
      <p:ext uri="{BB962C8B-B14F-4D97-AF65-F5344CB8AC3E}">
        <p14:creationId xmlns:p14="http://schemas.microsoft.com/office/powerpoint/2010/main" val="586514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a:t>Problem 2. Operational </a:t>
            </a:r>
            <a:r>
              <a:rPr lang="en-US" dirty="0" smtClean="0"/>
              <a:t>Uncertainty</a:t>
            </a:r>
            <a:br>
              <a:rPr lang="en-US" dirty="0" smtClean="0"/>
            </a:br>
            <a:r>
              <a:rPr lang="en-US" sz="2400" i="1" dirty="0"/>
              <a:t>What Supply Does the ISO </a:t>
            </a:r>
            <a:r>
              <a:rPr lang="en-US" sz="2400" i="1" dirty="0" smtClean="0"/>
              <a:t>Rely On </a:t>
            </a:r>
            <a:r>
              <a:rPr lang="en-US" sz="2400" i="1" dirty="0"/>
              <a:t>Above Day-Ahead Market </a:t>
            </a:r>
            <a:r>
              <a:rPr lang="en-US" sz="2400" i="1" dirty="0" smtClean="0"/>
              <a:t>Awards</a:t>
            </a:r>
            <a:endParaRPr lang="en-US" sz="2400" i="1" dirty="0"/>
          </a:p>
        </p:txBody>
      </p:sp>
      <p:sp>
        <p:nvSpPr>
          <p:cNvPr id="4" name="Content Placeholder 3"/>
          <p:cNvSpPr>
            <a:spLocks noGrp="1"/>
          </p:cNvSpPr>
          <p:nvPr>
            <p:ph idx="1"/>
          </p:nvPr>
        </p:nvSpPr>
        <p:spPr/>
        <p:txBody>
          <a:bodyPr>
            <a:normAutofit lnSpcReduction="10000"/>
          </a:bodyPr>
          <a:lstStyle/>
          <a:p>
            <a:pPr marL="0" indent="0">
              <a:buNone/>
            </a:pPr>
            <a:r>
              <a:rPr lang="en-US" dirty="0" smtClean="0"/>
              <a:t>Three </a:t>
            </a:r>
            <a:r>
              <a:rPr lang="en-US" dirty="0"/>
              <a:t>operational categories:</a:t>
            </a:r>
          </a:p>
          <a:p>
            <a:pPr marL="457200" lvl="0" indent="-457200">
              <a:buFont typeface="+mj-lt"/>
              <a:buAutoNum type="alphaUcPeriod"/>
            </a:pPr>
            <a:r>
              <a:rPr lang="en-US" b="1" dirty="0"/>
              <a:t>Replacement Energy.</a:t>
            </a:r>
            <a:r>
              <a:rPr lang="en-US" dirty="0"/>
              <a:t>  Energy needed if a day-ahead cleared resource is unable to perform for an extended (multi-hour or multi-day) duration</a:t>
            </a:r>
          </a:p>
          <a:p>
            <a:pPr marL="457200" lvl="0" indent="-457200">
              <a:buFont typeface="+mj-lt"/>
              <a:buAutoNum type="alphaUcPeriod"/>
            </a:pPr>
            <a:r>
              <a:rPr lang="en-US" b="1" dirty="0"/>
              <a:t>Operating </a:t>
            </a:r>
            <a:r>
              <a:rPr lang="en-US" b="1" dirty="0" smtClean="0"/>
              <a:t>Reserves for Fast-Start/Fast-Ramping Generation Contingency Response.  </a:t>
            </a:r>
            <a:r>
              <a:rPr lang="en-US" dirty="0"/>
              <a:t>Energy from resources that the ISO relies upon for real-time operating reserves in the day-ahead current operating plan, including both off-line generation and ‘upper blocks’ of on-line (spinning) generation</a:t>
            </a:r>
          </a:p>
          <a:p>
            <a:pPr marL="457200" lvl="0" indent="-457200">
              <a:buFont typeface="+mj-lt"/>
              <a:buAutoNum type="alphaUcPeriod"/>
            </a:pPr>
            <a:r>
              <a:rPr lang="en-US" b="1" dirty="0" smtClean="0"/>
              <a:t>Load-Balance </a:t>
            </a:r>
            <a:r>
              <a:rPr lang="en-US" b="1" dirty="0"/>
              <a:t>Reserves.</a:t>
            </a:r>
            <a:r>
              <a:rPr lang="en-US" dirty="0"/>
              <a:t>  Energy to supply the difference when forecast load exceeds day-ahead cleared physical </a:t>
            </a:r>
            <a:r>
              <a:rPr lang="en-US" dirty="0" smtClean="0"/>
              <a:t>supply</a:t>
            </a:r>
            <a:endParaRPr lang="en-US" dirty="0"/>
          </a:p>
        </p:txBody>
      </p:sp>
    </p:spTree>
    <p:extLst>
      <p:ext uri="{BB962C8B-B14F-4D97-AF65-F5344CB8AC3E}">
        <p14:creationId xmlns:p14="http://schemas.microsoft.com/office/powerpoint/2010/main" val="1110295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a:t>Problem 2. Operational </a:t>
            </a:r>
            <a:r>
              <a:rPr lang="en-US" dirty="0" smtClean="0"/>
              <a:t>Uncertainty</a:t>
            </a:r>
            <a:br>
              <a:rPr lang="en-US" dirty="0" smtClean="0"/>
            </a:br>
            <a:r>
              <a:rPr lang="en-US" sz="2800" i="1" dirty="0" smtClean="0"/>
              <a:t>Implications</a:t>
            </a:r>
            <a:endParaRPr lang="en-US" sz="2800" dirty="0"/>
          </a:p>
        </p:txBody>
      </p:sp>
      <p:sp>
        <p:nvSpPr>
          <p:cNvPr id="4" name="Content Placeholder 3"/>
          <p:cNvSpPr>
            <a:spLocks noGrp="1"/>
          </p:cNvSpPr>
          <p:nvPr>
            <p:ph idx="1"/>
          </p:nvPr>
        </p:nvSpPr>
        <p:spPr/>
        <p:txBody>
          <a:bodyPr>
            <a:normAutofit/>
          </a:bodyPr>
          <a:lstStyle/>
          <a:p>
            <a:pPr lvl="0"/>
            <a:r>
              <a:rPr lang="en-US" b="1" dirty="0" smtClean="0"/>
              <a:t>Quantity</a:t>
            </a:r>
            <a:r>
              <a:rPr lang="en-US" b="1" dirty="0"/>
              <a:t>.  </a:t>
            </a:r>
            <a:r>
              <a:rPr lang="en-US" dirty="0"/>
              <a:t>Depending on the day, there may be up to approximately 4-6 GW of resources </a:t>
            </a:r>
            <a:r>
              <a:rPr lang="en-US" dirty="0" smtClean="0"/>
              <a:t>in categories A, B, and C, for </a:t>
            </a:r>
            <a:r>
              <a:rPr lang="en-US" dirty="0"/>
              <a:t>which Problem 1 is a concern    </a:t>
            </a:r>
          </a:p>
          <a:p>
            <a:r>
              <a:rPr lang="en-US" b="1" dirty="0"/>
              <a:t>Not a fixed set of resources.  </a:t>
            </a:r>
            <a:r>
              <a:rPr lang="en-US" dirty="0"/>
              <a:t>The most cost-effective set of resources to meet these needs can and does vary daily</a:t>
            </a:r>
          </a:p>
          <a:p>
            <a:pPr lvl="0"/>
            <a:r>
              <a:rPr lang="en-US" b="1" dirty="0" smtClean="0"/>
              <a:t>The </a:t>
            </a:r>
            <a:r>
              <a:rPr lang="en-US" b="1" dirty="0"/>
              <a:t>‘Margin’ for Uncertainty.   </a:t>
            </a:r>
            <a:r>
              <a:rPr lang="en-US" dirty="0"/>
              <a:t>In prior stakeholder </a:t>
            </a:r>
            <a:r>
              <a:rPr lang="en-US" dirty="0" smtClean="0"/>
              <a:t>discussions, </a:t>
            </a:r>
            <a:r>
              <a:rPr lang="en-US" dirty="0"/>
              <a:t>the ISO has stressed at a high-level the need for a ‘margin’ to address operational uncertainties in an increasingly energy-limited </a:t>
            </a:r>
            <a:r>
              <a:rPr lang="en-US" dirty="0" smtClean="0"/>
              <a:t>system</a:t>
            </a:r>
            <a:endParaRPr lang="en-US" dirty="0"/>
          </a:p>
        </p:txBody>
      </p:sp>
    </p:spTree>
    <p:extLst>
      <p:ext uri="{BB962C8B-B14F-4D97-AF65-F5344CB8AC3E}">
        <p14:creationId xmlns:p14="http://schemas.microsoft.com/office/powerpoint/2010/main" val="3740938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a:t>Problem 2. Operational </a:t>
            </a:r>
            <a:r>
              <a:rPr lang="en-US" dirty="0" smtClean="0"/>
              <a:t>Uncertainty</a:t>
            </a:r>
            <a:br>
              <a:rPr lang="en-US" dirty="0" smtClean="0"/>
            </a:br>
            <a:r>
              <a:rPr lang="en-US" sz="2800" i="1" dirty="0" smtClean="0"/>
              <a:t>Adverse Consequences</a:t>
            </a:r>
            <a:endParaRPr lang="en-US" sz="2800" dirty="0"/>
          </a:p>
        </p:txBody>
      </p:sp>
      <p:sp>
        <p:nvSpPr>
          <p:cNvPr id="4" name="Content Placeholder 3"/>
          <p:cNvSpPr>
            <a:spLocks noGrp="1"/>
          </p:cNvSpPr>
          <p:nvPr>
            <p:ph idx="1"/>
          </p:nvPr>
        </p:nvSpPr>
        <p:spPr/>
        <p:txBody>
          <a:bodyPr>
            <a:normAutofit/>
          </a:bodyPr>
          <a:lstStyle/>
          <a:p>
            <a:pPr lvl="0"/>
            <a:r>
              <a:rPr lang="en-US" b="1" dirty="0"/>
              <a:t>Reliability risks.</a:t>
            </a:r>
            <a:r>
              <a:rPr lang="en-US" dirty="0"/>
              <a:t>  </a:t>
            </a:r>
            <a:r>
              <a:rPr lang="en-US" dirty="0" smtClean="0"/>
              <a:t>Absent a ‘margin’ for uncertainty, with stronger incentives for advance fuel/energy supply arrangements, this can in extreme cases result in extended </a:t>
            </a:r>
            <a:r>
              <a:rPr lang="en-US" dirty="0"/>
              <a:t>reserve and energy shortages</a:t>
            </a:r>
          </a:p>
          <a:p>
            <a:pPr lvl="0"/>
            <a:r>
              <a:rPr lang="en-US" b="1" dirty="0"/>
              <a:t>Not </a:t>
            </a:r>
            <a:r>
              <a:rPr lang="en-US" b="1" dirty="0" smtClean="0"/>
              <a:t>cost-effective.</a:t>
            </a:r>
            <a:r>
              <a:rPr lang="en-US" dirty="0" smtClean="0"/>
              <a:t>  </a:t>
            </a:r>
            <a:r>
              <a:rPr lang="en-US" dirty="0"/>
              <a:t>Inefficiently low procurement incentives may produce higher than necessary total costs compared to efficient procurement outcomes</a:t>
            </a:r>
          </a:p>
          <a:p>
            <a:pPr lvl="0"/>
            <a:r>
              <a:rPr lang="en-US" b="1" dirty="0"/>
              <a:t>Timing problems.  </a:t>
            </a:r>
            <a:r>
              <a:rPr lang="en-US" dirty="0"/>
              <a:t>The system may not be </a:t>
            </a:r>
            <a:r>
              <a:rPr lang="en-US" dirty="0" smtClean="0"/>
              <a:t>well positioned </a:t>
            </a:r>
            <a:r>
              <a:rPr lang="en-US" dirty="0"/>
              <a:t>for </a:t>
            </a:r>
            <a:r>
              <a:rPr lang="en-US" dirty="0" smtClean="0"/>
              <a:t>generators to start-up/ramp-up </a:t>
            </a:r>
            <a:r>
              <a:rPr lang="en-US" dirty="0"/>
              <a:t>in a cost-effective way </a:t>
            </a:r>
            <a:r>
              <a:rPr lang="en-US" dirty="0" smtClean="0"/>
              <a:t>when real-time reserves </a:t>
            </a:r>
            <a:r>
              <a:rPr lang="en-US" dirty="0"/>
              <a:t>must be converted back from energy to reserve status </a:t>
            </a:r>
            <a:r>
              <a:rPr lang="en-US" dirty="0" smtClean="0"/>
              <a:t>after a contingency</a:t>
            </a:r>
          </a:p>
        </p:txBody>
      </p:sp>
    </p:spTree>
    <p:extLst>
      <p:ext uri="{BB962C8B-B14F-4D97-AF65-F5344CB8AC3E}">
        <p14:creationId xmlns:p14="http://schemas.microsoft.com/office/powerpoint/2010/main" val="411618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a:t>Problem 2. Operational Uncertainty</a:t>
            </a:r>
            <a:br>
              <a:rPr lang="en-US" dirty="0"/>
            </a:br>
            <a:r>
              <a:rPr lang="en-US" sz="2800" i="1" dirty="0" smtClean="0"/>
              <a:t>Root Causes</a:t>
            </a:r>
            <a:endParaRPr lang="en-US" sz="2800" dirty="0"/>
          </a:p>
        </p:txBody>
      </p:sp>
      <p:sp>
        <p:nvSpPr>
          <p:cNvPr id="4" name="Content Placeholder 3"/>
          <p:cNvSpPr>
            <a:spLocks noGrp="1"/>
          </p:cNvSpPr>
          <p:nvPr>
            <p:ph idx="1"/>
          </p:nvPr>
        </p:nvSpPr>
        <p:spPr/>
        <p:txBody>
          <a:bodyPr>
            <a:normAutofit/>
          </a:bodyPr>
          <a:lstStyle/>
          <a:p>
            <a:pPr lvl="0">
              <a:spcBef>
                <a:spcPts val="600"/>
              </a:spcBef>
            </a:pPr>
            <a:r>
              <a:rPr lang="en-US" b="1" dirty="0"/>
              <a:t>Limited energy.</a:t>
            </a:r>
            <a:r>
              <a:rPr lang="en-US" dirty="0"/>
              <a:t>  </a:t>
            </a:r>
            <a:r>
              <a:rPr lang="en-US" dirty="0" smtClean="0"/>
              <a:t>There </a:t>
            </a:r>
            <a:r>
              <a:rPr lang="en-US" dirty="0"/>
              <a:t>is an implicit assumption that there will </a:t>
            </a:r>
            <a:r>
              <a:rPr lang="en-US" dirty="0" smtClean="0"/>
              <a:t>be </a:t>
            </a:r>
            <a:r>
              <a:rPr lang="en-US" dirty="0"/>
              <a:t>sufficient additional </a:t>
            </a:r>
            <a:r>
              <a:rPr lang="en-US" dirty="0" smtClean="0"/>
              <a:t>energy to </a:t>
            </a:r>
            <a:r>
              <a:rPr lang="en-US" dirty="0"/>
              <a:t>cover </a:t>
            </a:r>
            <a:r>
              <a:rPr lang="en-US" dirty="0" smtClean="0"/>
              <a:t>demand after an </a:t>
            </a:r>
            <a:r>
              <a:rPr lang="en-US" dirty="0"/>
              <a:t>unexpected, extended (multi-hour to multi-day) large generation/supply </a:t>
            </a:r>
            <a:r>
              <a:rPr lang="en-US" dirty="0" smtClean="0"/>
              <a:t>loss</a:t>
            </a:r>
          </a:p>
          <a:p>
            <a:pPr lvl="1">
              <a:lnSpc>
                <a:spcPct val="90000"/>
              </a:lnSpc>
              <a:spcBef>
                <a:spcPts val="600"/>
              </a:spcBef>
            </a:pPr>
            <a:r>
              <a:rPr lang="en-US" dirty="0" smtClean="0"/>
              <a:t>The assumption that there </a:t>
            </a:r>
            <a:r>
              <a:rPr lang="en-US" dirty="0"/>
              <a:t>will be sufficient energy from on-line unloaded gen and off-line resources to </a:t>
            </a:r>
            <a:r>
              <a:rPr lang="en-US" dirty="0" err="1"/>
              <a:t>supplementally</a:t>
            </a:r>
            <a:r>
              <a:rPr lang="en-US" dirty="0"/>
              <a:t> commit, </a:t>
            </a:r>
            <a:r>
              <a:rPr lang="en-US" dirty="0" smtClean="0"/>
              <a:t>post-contingency </a:t>
            </a:r>
            <a:r>
              <a:rPr lang="en-US" dirty="0"/>
              <a:t>may not be valid in an increasingly energy-limited system, especially during cold winter </a:t>
            </a:r>
            <a:r>
              <a:rPr lang="en-US" dirty="0" smtClean="0"/>
              <a:t>conditions</a:t>
            </a:r>
          </a:p>
          <a:p>
            <a:pPr lvl="0"/>
            <a:r>
              <a:rPr lang="en-US" b="1" dirty="0" smtClean="0"/>
              <a:t>Unpriced value of flexibility.  </a:t>
            </a:r>
            <a:r>
              <a:rPr lang="en-US" dirty="0" smtClean="0"/>
              <a:t>The optimal ‘mix’ of resources to cover the ‘margin for uncertainty’ isn’t simply those units that do not clear day-ahead </a:t>
            </a:r>
            <a:r>
              <a:rPr lang="en-US" i="1" dirty="0" smtClean="0"/>
              <a:t>based on offer prices alone</a:t>
            </a:r>
          </a:p>
          <a:p>
            <a:pPr lvl="1"/>
            <a:r>
              <a:rPr lang="en-US" dirty="0" smtClean="0"/>
              <a:t>This ignores lead-times and resources’ flexibility</a:t>
            </a:r>
            <a:endParaRPr lang="en-US" dirty="0"/>
          </a:p>
        </p:txBody>
      </p:sp>
    </p:spTree>
    <p:extLst>
      <p:ext uri="{BB962C8B-B14F-4D97-AF65-F5344CB8AC3E}">
        <p14:creationId xmlns:p14="http://schemas.microsoft.com/office/powerpoint/2010/main" val="90186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Problem 3. Inefficient Schedules</a:t>
            </a:r>
            <a:endParaRPr lang="en-US" dirty="0"/>
          </a:p>
        </p:txBody>
      </p:sp>
      <p:sp>
        <p:nvSpPr>
          <p:cNvPr id="4" name="Content Placeholder 3"/>
          <p:cNvSpPr>
            <a:spLocks noGrp="1"/>
          </p:cNvSpPr>
          <p:nvPr>
            <p:ph idx="1"/>
          </p:nvPr>
        </p:nvSpPr>
        <p:spPr/>
        <p:txBody>
          <a:bodyPr>
            <a:normAutofit/>
          </a:bodyPr>
          <a:lstStyle/>
          <a:p>
            <a:pPr lvl="0">
              <a:spcBef>
                <a:spcPts val="600"/>
              </a:spcBef>
            </a:pPr>
            <a:r>
              <a:rPr lang="en-US" sz="2200" dirty="0" smtClean="0"/>
              <a:t>The single day-ahead </a:t>
            </a:r>
            <a:r>
              <a:rPr lang="en-US" sz="2200" dirty="0"/>
              <a:t>market may “use up” limited stored energy inefficiently</a:t>
            </a:r>
          </a:p>
          <a:p>
            <a:pPr marL="0" indent="0">
              <a:spcBef>
                <a:spcPts val="600"/>
              </a:spcBef>
              <a:buNone/>
            </a:pPr>
            <a:endParaRPr lang="en-US" sz="2200" b="1" dirty="0" smtClean="0"/>
          </a:p>
          <a:p>
            <a:pPr marL="0" indent="0">
              <a:spcBef>
                <a:spcPts val="600"/>
              </a:spcBef>
              <a:buNone/>
            </a:pPr>
            <a:r>
              <a:rPr lang="en-US" sz="2200" b="1" dirty="0" smtClean="0"/>
              <a:t>The </a:t>
            </a:r>
            <a:r>
              <a:rPr lang="en-US" sz="2200" b="1" dirty="0"/>
              <a:t>Problem</a:t>
            </a:r>
            <a:endParaRPr lang="en-US" sz="2200" dirty="0"/>
          </a:p>
          <a:p>
            <a:pPr lvl="0">
              <a:spcBef>
                <a:spcPts val="600"/>
              </a:spcBef>
            </a:pPr>
            <a:r>
              <a:rPr lang="en-US" sz="2200" dirty="0"/>
              <a:t>The current construct does not efficiently coordinate the use of limited stored energy resources to meet the demand for energy tomorrow </a:t>
            </a:r>
            <a:r>
              <a:rPr lang="en-US" sz="2200" i="1" u="sng" dirty="0"/>
              <a:t>and the demand for energy for day(s) after tomorrow</a:t>
            </a:r>
            <a:endParaRPr lang="en-US" sz="2200" dirty="0"/>
          </a:p>
          <a:p>
            <a:pPr lvl="0">
              <a:spcBef>
                <a:spcPts val="600"/>
              </a:spcBef>
            </a:pPr>
            <a:r>
              <a:rPr lang="en-US" sz="2200" dirty="0"/>
              <a:t>This can also result </a:t>
            </a:r>
            <a:r>
              <a:rPr lang="en-US" sz="2200" dirty="0" smtClean="0"/>
              <a:t>in </a:t>
            </a:r>
            <a:r>
              <a:rPr lang="en-US" sz="2200" dirty="0"/>
              <a:t>(preventable) shortages</a:t>
            </a:r>
          </a:p>
          <a:p>
            <a:pPr lvl="1">
              <a:lnSpc>
                <a:spcPct val="90000"/>
              </a:lnSpc>
              <a:spcBef>
                <a:spcPts val="600"/>
              </a:spcBef>
            </a:pPr>
            <a:r>
              <a:rPr lang="en-US" sz="1900" dirty="0"/>
              <a:t>There may be enough stored energy to meet total energy demands over the next few days if it is used efficiently, but there may not be enough if it is used inefficiently (prematurely)</a:t>
            </a:r>
          </a:p>
          <a:p>
            <a:endParaRPr lang="en-US" dirty="0"/>
          </a:p>
        </p:txBody>
      </p:sp>
    </p:spTree>
    <p:extLst>
      <p:ext uri="{BB962C8B-B14F-4D97-AF65-F5344CB8AC3E}">
        <p14:creationId xmlns:p14="http://schemas.microsoft.com/office/powerpoint/2010/main" val="228310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a:t>Problem 3. Inefficient </a:t>
            </a:r>
            <a:r>
              <a:rPr lang="en-US" dirty="0" smtClean="0"/>
              <a:t>Schedules</a:t>
            </a:r>
            <a:br>
              <a:rPr lang="en-US" dirty="0" smtClean="0"/>
            </a:br>
            <a:r>
              <a:rPr lang="en-US" sz="2800" i="1" dirty="0" smtClean="0"/>
              <a:t>Adverse Consequences</a:t>
            </a:r>
            <a:endParaRPr lang="en-US" sz="2800" dirty="0"/>
          </a:p>
        </p:txBody>
      </p:sp>
      <p:sp>
        <p:nvSpPr>
          <p:cNvPr id="4" name="Content Placeholder 3"/>
          <p:cNvSpPr>
            <a:spLocks noGrp="1"/>
          </p:cNvSpPr>
          <p:nvPr>
            <p:ph idx="1"/>
          </p:nvPr>
        </p:nvSpPr>
        <p:spPr/>
        <p:txBody>
          <a:bodyPr/>
          <a:lstStyle/>
          <a:p>
            <a:pPr lvl="0"/>
            <a:r>
              <a:rPr lang="en-US" b="1" dirty="0" smtClean="0"/>
              <a:t>Reliability risks.</a:t>
            </a:r>
            <a:r>
              <a:rPr lang="en-US" dirty="0" smtClean="0"/>
              <a:t>  In extreme cases, this can result in extended reserve and energy shortages</a:t>
            </a:r>
          </a:p>
          <a:p>
            <a:pPr lvl="0"/>
            <a:r>
              <a:rPr lang="en-US" b="1" dirty="0" smtClean="0"/>
              <a:t>Not cost-effective.</a:t>
            </a:r>
            <a:r>
              <a:rPr lang="en-US" dirty="0" smtClean="0"/>
              <a:t>  </a:t>
            </a:r>
            <a:r>
              <a:rPr lang="en-US" dirty="0"/>
              <a:t>In general, the status quo produces higher than necessary total costs by using limited stored energy resources prematurely (inefficiently)</a:t>
            </a:r>
          </a:p>
          <a:p>
            <a:pPr lvl="0"/>
            <a:r>
              <a:rPr lang="en-US" b="1" dirty="0"/>
              <a:t>Out-of-market posturing.</a:t>
            </a:r>
            <a:r>
              <a:rPr lang="en-US" dirty="0"/>
              <a:t>  Neither efficient/cost-effective, nor transparently signals costs of actions taken</a:t>
            </a:r>
          </a:p>
          <a:p>
            <a:endParaRPr lang="en-US" dirty="0"/>
          </a:p>
        </p:txBody>
      </p:sp>
    </p:spTree>
    <p:extLst>
      <p:ext uri="{BB962C8B-B14F-4D97-AF65-F5344CB8AC3E}">
        <p14:creationId xmlns:p14="http://schemas.microsoft.com/office/powerpoint/2010/main" val="2538326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a:t>Problem 3. Inefficient Schedules</a:t>
            </a:r>
            <a:br>
              <a:rPr lang="en-US" dirty="0"/>
            </a:br>
            <a:r>
              <a:rPr lang="en-US" sz="2800" i="1" dirty="0" smtClean="0"/>
              <a:t>Root Causes</a:t>
            </a:r>
            <a:endParaRPr lang="en-US" sz="2800" dirty="0"/>
          </a:p>
        </p:txBody>
      </p:sp>
      <p:sp>
        <p:nvSpPr>
          <p:cNvPr id="4" name="Content Placeholder 3"/>
          <p:cNvSpPr>
            <a:spLocks noGrp="1"/>
          </p:cNvSpPr>
          <p:nvPr>
            <p:ph idx="1"/>
          </p:nvPr>
        </p:nvSpPr>
        <p:spPr/>
        <p:txBody>
          <a:bodyPr/>
          <a:lstStyle/>
          <a:p>
            <a:pPr lvl="0">
              <a:spcBef>
                <a:spcPts val="600"/>
              </a:spcBef>
            </a:pPr>
            <a:r>
              <a:rPr lang="en-US" b="1" dirty="0" smtClean="0"/>
              <a:t>Market </a:t>
            </a:r>
            <a:r>
              <a:rPr lang="en-US" b="1" dirty="0"/>
              <a:t>horizon is not aligned with </a:t>
            </a:r>
            <a:r>
              <a:rPr lang="en-US" b="1" dirty="0" smtClean="0"/>
              <a:t>the system’s operating horizon.</a:t>
            </a:r>
            <a:r>
              <a:rPr lang="en-US" b="1" dirty="0"/>
              <a:t> </a:t>
            </a:r>
            <a:r>
              <a:rPr lang="en-US" b="1" dirty="0" smtClean="0"/>
              <a:t> </a:t>
            </a:r>
            <a:r>
              <a:rPr lang="en-US" dirty="0" smtClean="0"/>
              <a:t>ISO-administered single day-ahead market </a:t>
            </a:r>
            <a:r>
              <a:rPr lang="en-US" dirty="0"/>
              <a:t>has no forward price signal to convey value of preserving limited energy for future days, instead of using it today  </a:t>
            </a:r>
          </a:p>
          <a:p>
            <a:pPr lvl="0">
              <a:spcBef>
                <a:spcPts val="600"/>
              </a:spcBef>
            </a:pPr>
            <a:r>
              <a:rPr lang="en-US" b="1" dirty="0"/>
              <a:t>No external market can aggregate the relevant </a:t>
            </a:r>
            <a:r>
              <a:rPr lang="en-US" b="1" dirty="0" smtClean="0"/>
              <a:t>internal information about system-wide inventory limitations</a:t>
            </a:r>
            <a:br>
              <a:rPr lang="en-US" b="1" dirty="0" smtClean="0"/>
            </a:br>
            <a:r>
              <a:rPr lang="en-US" dirty="0" smtClean="0"/>
              <a:t>For example, OTC </a:t>
            </a:r>
            <a:r>
              <a:rPr lang="en-US" dirty="0"/>
              <a:t>forward power markets:</a:t>
            </a:r>
          </a:p>
          <a:p>
            <a:pPr lvl="1">
              <a:lnSpc>
                <a:spcPct val="90000"/>
              </a:lnSpc>
            </a:pPr>
            <a:r>
              <a:rPr lang="en-US" dirty="0"/>
              <a:t>Do not have access to the </a:t>
            </a:r>
            <a:r>
              <a:rPr lang="en-US" dirty="0" smtClean="0"/>
              <a:t>system-level supply information</a:t>
            </a:r>
          </a:p>
          <a:p>
            <a:pPr lvl="1">
              <a:lnSpc>
                <a:spcPct val="90000"/>
              </a:lnSpc>
            </a:pPr>
            <a:r>
              <a:rPr lang="en-US" dirty="0" smtClean="0"/>
              <a:t>Do not have the ability or means to price the value of </a:t>
            </a:r>
            <a:r>
              <a:rPr lang="en-US" i="1" u="sng" dirty="0"/>
              <a:t>preserving</a:t>
            </a:r>
            <a:r>
              <a:rPr lang="en-US" dirty="0"/>
              <a:t> energy for future </a:t>
            </a:r>
            <a:r>
              <a:rPr lang="en-US" dirty="0" smtClean="0"/>
              <a:t>days</a:t>
            </a:r>
            <a:endParaRPr lang="en-US" dirty="0"/>
          </a:p>
          <a:p>
            <a:pPr lvl="1">
              <a:lnSpc>
                <a:spcPct val="90000"/>
              </a:lnSpc>
            </a:pPr>
            <a:r>
              <a:rPr lang="en-US" dirty="0"/>
              <a:t>Do not have the ability or means to coordinate suppliers’ production over multiple days in an efficient </a:t>
            </a:r>
            <a:r>
              <a:rPr lang="en-US" dirty="0" smtClean="0"/>
              <a:t>way</a:t>
            </a:r>
            <a:endParaRPr lang="en-US" dirty="0"/>
          </a:p>
          <a:p>
            <a:endParaRPr lang="en-US" dirty="0"/>
          </a:p>
        </p:txBody>
      </p:sp>
    </p:spTree>
    <p:extLst>
      <p:ext uri="{BB962C8B-B14F-4D97-AF65-F5344CB8AC3E}">
        <p14:creationId xmlns:p14="http://schemas.microsoft.com/office/powerpoint/2010/main" val="3621634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normAutofit/>
          </a:bodyPr>
          <a:lstStyle/>
          <a:p>
            <a:r>
              <a:rPr lang="en-US" dirty="0" smtClean="0"/>
              <a:t>Why Are These Issues ‘Problems’ Now?</a:t>
            </a:r>
            <a:endParaRPr lang="en-US" dirty="0"/>
          </a:p>
        </p:txBody>
      </p:sp>
      <p:sp>
        <p:nvSpPr>
          <p:cNvPr id="4" name="Content Placeholder 3"/>
          <p:cNvSpPr>
            <a:spLocks noGrp="1"/>
          </p:cNvSpPr>
          <p:nvPr>
            <p:ph idx="1"/>
          </p:nvPr>
        </p:nvSpPr>
        <p:spPr/>
        <p:txBody>
          <a:bodyPr>
            <a:normAutofit fontScale="92500"/>
          </a:bodyPr>
          <a:lstStyle/>
          <a:p>
            <a:pPr>
              <a:spcBef>
                <a:spcPts val="600"/>
              </a:spcBef>
            </a:pPr>
            <a:r>
              <a:rPr lang="en-US" b="1" dirty="0"/>
              <a:t>New England’s power system is evolving into </a:t>
            </a:r>
            <a:r>
              <a:rPr lang="en-US" b="1" dirty="0" smtClean="0"/>
              <a:t>an ever-more energy-limited </a:t>
            </a:r>
            <a:r>
              <a:rPr lang="en-US" b="1" dirty="0"/>
              <a:t>system</a:t>
            </a:r>
          </a:p>
          <a:p>
            <a:pPr lvl="1"/>
            <a:r>
              <a:rPr lang="en-US" dirty="0"/>
              <a:t>Pipeline constraints, </a:t>
            </a:r>
            <a:r>
              <a:rPr lang="en-US" dirty="0" smtClean="0"/>
              <a:t>retiring </a:t>
            </a:r>
            <a:r>
              <a:rPr lang="en-US" dirty="0"/>
              <a:t>generators with ample fuel storage, and </a:t>
            </a:r>
            <a:r>
              <a:rPr lang="en-US" dirty="0" smtClean="0"/>
              <a:t>growing </a:t>
            </a:r>
            <a:r>
              <a:rPr lang="en-US" dirty="0"/>
              <a:t>‘just-in-time’ generation from renewable </a:t>
            </a:r>
            <a:r>
              <a:rPr lang="en-US" dirty="0" smtClean="0"/>
              <a:t>technologies</a:t>
            </a:r>
            <a:endParaRPr lang="en-US" dirty="0"/>
          </a:p>
          <a:p>
            <a:pPr lvl="0">
              <a:spcBef>
                <a:spcPts val="600"/>
              </a:spcBef>
            </a:pPr>
            <a:r>
              <a:rPr lang="en-US" b="1" dirty="0" smtClean="0"/>
              <a:t>The </a:t>
            </a:r>
            <a:r>
              <a:rPr lang="en-US" b="1" dirty="0"/>
              <a:t>decision to make (or not make) </a:t>
            </a:r>
            <a:r>
              <a:rPr lang="en-US" b="1" dirty="0" smtClean="0"/>
              <a:t>advance fuel/energy supply </a:t>
            </a:r>
            <a:r>
              <a:rPr lang="en-US" b="1" dirty="0"/>
              <a:t>arrangements </a:t>
            </a:r>
            <a:r>
              <a:rPr lang="en-US" b="1" i="1" u="sng" dirty="0" smtClean="0"/>
              <a:t>matters</a:t>
            </a:r>
            <a:r>
              <a:rPr lang="en-US" i="1" dirty="0" smtClean="0"/>
              <a:t> </a:t>
            </a:r>
            <a:r>
              <a:rPr lang="en-US" b="1" dirty="0" smtClean="0"/>
              <a:t>more in an increasingly energy-limited power system</a:t>
            </a:r>
            <a:endParaRPr lang="en-US" dirty="0" smtClean="0"/>
          </a:p>
          <a:p>
            <a:pPr lvl="1"/>
            <a:r>
              <a:rPr lang="en-US" dirty="0" smtClean="0"/>
              <a:t>In the past, if a unit wasn’t able to operate (for fuel or any other reason), there was sufficient energy to dispatch up another resource in its place</a:t>
            </a:r>
          </a:p>
          <a:p>
            <a:pPr lvl="1">
              <a:lnSpc>
                <a:spcPct val="90000"/>
              </a:lnSpc>
            </a:pPr>
            <a:r>
              <a:rPr lang="en-US" dirty="0" smtClean="0"/>
              <a:t>The presumption that there will be sufficient energy may not be valid in an increasingly energy-limited system</a:t>
            </a:r>
          </a:p>
          <a:p>
            <a:pPr lvl="1"/>
            <a:r>
              <a:rPr lang="en-US" dirty="0" smtClean="0"/>
              <a:t>If too many generators cannot operate the system may face:</a:t>
            </a:r>
            <a:endParaRPr lang="en-US" dirty="0"/>
          </a:p>
          <a:p>
            <a:pPr lvl="2"/>
            <a:r>
              <a:rPr lang="en-US" dirty="0" smtClean="0"/>
              <a:t>Operating a much </a:t>
            </a:r>
            <a:r>
              <a:rPr lang="en-US" dirty="0"/>
              <a:t>more expensive </a:t>
            </a:r>
            <a:r>
              <a:rPr lang="en-US" dirty="0" smtClean="0"/>
              <a:t>generator further up the </a:t>
            </a:r>
            <a:r>
              <a:rPr lang="en-US" dirty="0"/>
              <a:t>supply stack, or</a:t>
            </a:r>
          </a:p>
          <a:p>
            <a:pPr lvl="2"/>
            <a:r>
              <a:rPr lang="en-US" dirty="0"/>
              <a:t>Scarcity </a:t>
            </a:r>
            <a:r>
              <a:rPr lang="en-US" dirty="0" smtClean="0"/>
              <a:t>prices, if there </a:t>
            </a:r>
            <a:r>
              <a:rPr lang="en-US" dirty="0"/>
              <a:t>is a real-time deficiency in the system’s </a:t>
            </a:r>
            <a:r>
              <a:rPr lang="en-US" dirty="0" smtClean="0"/>
              <a:t>energy </a:t>
            </a:r>
            <a:r>
              <a:rPr lang="en-US" dirty="0"/>
              <a:t>plus reserves </a:t>
            </a:r>
            <a:r>
              <a:rPr lang="en-US" dirty="0" smtClean="0"/>
              <a:t>requirement</a:t>
            </a:r>
            <a:endParaRPr lang="en-US" dirty="0"/>
          </a:p>
        </p:txBody>
      </p:sp>
    </p:spTree>
    <p:extLst>
      <p:ext uri="{BB962C8B-B14F-4D97-AF65-F5344CB8AC3E}">
        <p14:creationId xmlns:p14="http://schemas.microsoft.com/office/powerpoint/2010/main" val="216267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800" dirty="0" smtClean="0"/>
              <a:t>Winter Energy Security Improvements</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125</a:t>
            </a:r>
            <a:endParaRPr lang="en-US" dirty="0"/>
          </a:p>
        </p:txBody>
      </p:sp>
      <p:sp>
        <p:nvSpPr>
          <p:cNvPr id="31" name="Text Placeholder 30"/>
          <p:cNvSpPr>
            <a:spLocks noGrp="1"/>
          </p:cNvSpPr>
          <p:nvPr>
            <p:ph type="body" sz="quarter" idx="13"/>
          </p:nvPr>
        </p:nvSpPr>
        <p:spPr/>
        <p:txBody>
          <a:bodyPr/>
          <a:lstStyle/>
          <a:p>
            <a:r>
              <a:rPr lang="en-US" dirty="0" smtClean="0"/>
              <a:t>Proposed Effective Date: </a:t>
            </a:r>
            <a:r>
              <a:rPr lang="en-US" i="1" dirty="0" smtClean="0"/>
              <a:t>see below</a:t>
            </a:r>
          </a:p>
          <a:p>
            <a:endParaRPr lang="en-US" dirty="0"/>
          </a:p>
        </p:txBody>
      </p:sp>
      <p:sp>
        <p:nvSpPr>
          <p:cNvPr id="16" name="Text Placeholder 15"/>
          <p:cNvSpPr>
            <a:spLocks noGrp="1"/>
          </p:cNvSpPr>
          <p:nvPr>
            <p:ph type="body" sz="quarter" idx="14"/>
          </p:nvPr>
        </p:nvSpPr>
        <p:spPr/>
        <p:txBody>
          <a:bodyPr>
            <a:normAutofit fontScale="92500" lnSpcReduction="20000"/>
          </a:bodyPr>
          <a:lstStyle/>
          <a:p>
            <a:r>
              <a:rPr lang="en-US" dirty="0"/>
              <a:t>In accordance with FERC’s </a:t>
            </a:r>
            <a:r>
              <a:rPr lang="en-US" dirty="0" smtClean="0"/>
              <a:t>July 2, 218 order </a:t>
            </a:r>
            <a:r>
              <a:rPr lang="en-US" dirty="0"/>
              <a:t>in EL18-182-000, the ISO must develop and file improvements to its market design to better address regional fuel security </a:t>
            </a:r>
            <a:endParaRPr lang="en-US" dirty="0" smtClean="0"/>
          </a:p>
          <a:p>
            <a:pPr lvl="0"/>
            <a:r>
              <a:rPr lang="en-US" dirty="0"/>
              <a:t>Today’s discussion</a:t>
            </a:r>
          </a:p>
          <a:p>
            <a:pPr lvl="1"/>
            <a:r>
              <a:rPr lang="en-US" dirty="0"/>
              <a:t>First we will discuss the </a:t>
            </a:r>
            <a:r>
              <a:rPr lang="en-US" dirty="0" smtClean="0"/>
              <a:t>problem </a:t>
            </a:r>
            <a:r>
              <a:rPr lang="en-US" dirty="0"/>
              <a:t>more granularly; </a:t>
            </a:r>
          </a:p>
          <a:p>
            <a:pPr marL="1200150" lvl="2" indent="-285750">
              <a:buFont typeface="Arial" panose="020B0604020202020204" pitchFamily="34" charset="0"/>
              <a:buChar char="•"/>
            </a:pPr>
            <a:r>
              <a:rPr lang="en-US" dirty="0" smtClean="0"/>
              <a:t>What </a:t>
            </a:r>
            <a:r>
              <a:rPr lang="en-US" dirty="0"/>
              <a:t>are the core problems, the implications, and root </a:t>
            </a:r>
            <a:r>
              <a:rPr lang="en-US" dirty="0" smtClean="0"/>
              <a:t>causes  </a:t>
            </a:r>
            <a:endParaRPr lang="en-US" dirty="0"/>
          </a:p>
          <a:p>
            <a:pPr marL="1200150" lvl="2" indent="-285750">
              <a:buFont typeface="Arial" panose="020B0604020202020204" pitchFamily="34" charset="0"/>
              <a:buChar char="•"/>
            </a:pPr>
            <a:r>
              <a:rPr lang="en-US" dirty="0" smtClean="0"/>
              <a:t>How </a:t>
            </a:r>
            <a:r>
              <a:rPr lang="en-US" dirty="0"/>
              <a:t>are </a:t>
            </a:r>
            <a:r>
              <a:rPr lang="en-US" dirty="0" smtClean="0"/>
              <a:t>the core </a:t>
            </a:r>
            <a:r>
              <a:rPr lang="en-US" dirty="0"/>
              <a:t>problems </a:t>
            </a:r>
            <a:r>
              <a:rPr lang="en-US" dirty="0" smtClean="0"/>
              <a:t>interrelated</a:t>
            </a:r>
            <a:endParaRPr lang="en-US" dirty="0"/>
          </a:p>
          <a:p>
            <a:pPr lvl="1"/>
            <a:r>
              <a:rPr lang="en-US" dirty="0" smtClean="0"/>
              <a:t>With </a:t>
            </a:r>
            <a:r>
              <a:rPr lang="en-US" dirty="0"/>
              <a:t>a clearer picture of </a:t>
            </a:r>
            <a:r>
              <a:rPr lang="en-US" dirty="0" smtClean="0"/>
              <a:t>these </a:t>
            </a:r>
            <a:r>
              <a:rPr lang="en-US" dirty="0"/>
              <a:t>specific </a:t>
            </a:r>
            <a:r>
              <a:rPr lang="en-US" dirty="0" smtClean="0"/>
              <a:t>problems, </a:t>
            </a:r>
            <a:r>
              <a:rPr lang="en-US" dirty="0"/>
              <a:t>we </a:t>
            </a:r>
            <a:r>
              <a:rPr lang="en-US" dirty="0" smtClean="0"/>
              <a:t>then share our current thinking on design </a:t>
            </a:r>
            <a:r>
              <a:rPr lang="en-US" dirty="0"/>
              <a:t>concepts to </a:t>
            </a:r>
            <a:r>
              <a:rPr lang="en-US" dirty="0" smtClean="0"/>
              <a:t>address </a:t>
            </a:r>
            <a:r>
              <a:rPr lang="en-US" dirty="0"/>
              <a:t>these interrelated </a:t>
            </a:r>
            <a:r>
              <a:rPr lang="en-US" dirty="0" smtClean="0"/>
              <a:t>problems ahead of a draft discussion paper scheduled for next month</a:t>
            </a:r>
          </a:p>
          <a:p>
            <a:r>
              <a:rPr lang="en-US" dirty="0" smtClean="0"/>
              <a:t>The </a:t>
            </a:r>
            <a:r>
              <a:rPr lang="en-US" dirty="0"/>
              <a:t>ISO is targeting a filing to FERC for November 15, 2019, consistent with the ISO’s extension request filed on January 18, 2019, in </a:t>
            </a:r>
            <a:r>
              <a:rPr lang="en-US" dirty="0" smtClean="0">
                <a:hlinkClick r:id="rId2"/>
              </a:rPr>
              <a:t>EL18-182</a:t>
            </a:r>
            <a:endParaRPr lang="en-US" dirty="0" smtClean="0"/>
          </a:p>
          <a:p>
            <a:pPr lvl="1"/>
            <a:r>
              <a:rPr lang="en-US" dirty="0" smtClean="0"/>
              <a:t>Extension request currently pending at FERC</a:t>
            </a:r>
            <a:endParaRPr lang="en-US" dirty="0"/>
          </a:p>
        </p:txBody>
      </p:sp>
    </p:spTree>
    <p:extLst>
      <p:ext uri="{BB962C8B-B14F-4D97-AF65-F5344CB8AC3E}">
        <p14:creationId xmlns:p14="http://schemas.microsoft.com/office/powerpoint/2010/main" val="231927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Conceptual Design elements</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4294967295"/>
          </p:nvPr>
        </p:nvSpPr>
        <p:spPr>
          <a:xfrm>
            <a:off x="8763000" y="6365875"/>
            <a:ext cx="381000" cy="263525"/>
          </a:xfrm>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4023608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a:t>High-Level Design </a:t>
            </a:r>
            <a:r>
              <a:rPr lang="en-US" dirty="0" smtClean="0"/>
              <a:t>Objectives</a:t>
            </a:r>
            <a:endParaRPr lang="en-US" dirty="0"/>
          </a:p>
        </p:txBody>
      </p:sp>
      <p:sp>
        <p:nvSpPr>
          <p:cNvPr id="4" name="Content Placeholder 3"/>
          <p:cNvSpPr>
            <a:spLocks noGrp="1"/>
          </p:cNvSpPr>
          <p:nvPr>
            <p:ph idx="1"/>
          </p:nvPr>
        </p:nvSpPr>
        <p:spPr/>
        <p:txBody>
          <a:bodyPr/>
          <a:lstStyle/>
          <a:p>
            <a:pPr marL="457200" lvl="0" indent="-457200">
              <a:buFont typeface="+mj-lt"/>
              <a:buAutoNum type="arabicPeriod"/>
            </a:pPr>
            <a:r>
              <a:rPr lang="en-US" b="1" dirty="0" smtClean="0"/>
              <a:t>Risk </a:t>
            </a:r>
            <a:r>
              <a:rPr lang="en-US" b="1" dirty="0"/>
              <a:t>Reduction</a:t>
            </a:r>
            <a:r>
              <a:rPr lang="en-US" dirty="0"/>
              <a:t>. Minimize the heightened risk of unserved electricity demand during New England’s cold winter conditions </a:t>
            </a:r>
            <a:r>
              <a:rPr lang="en-US" u="sng" dirty="0"/>
              <a:t>by solving Problems 1, </a:t>
            </a:r>
            <a:r>
              <a:rPr lang="en-US" u="sng" dirty="0" smtClean="0"/>
              <a:t>2, </a:t>
            </a:r>
            <a:r>
              <a:rPr lang="en-US" u="sng" dirty="0"/>
              <a:t>and 3</a:t>
            </a:r>
          </a:p>
          <a:p>
            <a:pPr marL="457200" lvl="0" indent="-457200">
              <a:buFont typeface="+mj-lt"/>
              <a:buAutoNum type="arabicPeriod"/>
            </a:pPr>
            <a:r>
              <a:rPr lang="en-US" b="1" dirty="0"/>
              <a:t>Cost Effectiveness</a:t>
            </a:r>
            <a:r>
              <a:rPr lang="en-US" dirty="0"/>
              <a:t>. Efficiently use the region’s existing assets and infrastructure to achieve this risk reduction in the most cost-effective way </a:t>
            </a:r>
            <a:r>
              <a:rPr lang="en-US" dirty="0" smtClean="0"/>
              <a:t>possible </a:t>
            </a:r>
            <a:endParaRPr lang="en-US" dirty="0"/>
          </a:p>
          <a:p>
            <a:pPr marL="457200" lvl="0" indent="-457200">
              <a:buFont typeface="+mj-lt"/>
              <a:buAutoNum type="arabicPeriod"/>
            </a:pPr>
            <a:r>
              <a:rPr lang="en-US" b="1" dirty="0"/>
              <a:t>Innovation</a:t>
            </a:r>
            <a:r>
              <a:rPr lang="en-US" dirty="0"/>
              <a:t>. Provide clear incentives for </a:t>
            </a:r>
            <a:r>
              <a:rPr lang="en-US" u="sng" dirty="0"/>
              <a:t>all resources, including new resources and technologies</a:t>
            </a:r>
            <a:r>
              <a:rPr lang="en-US" dirty="0"/>
              <a:t> that can reduce this risk effectively over the long term</a:t>
            </a:r>
          </a:p>
          <a:p>
            <a:endParaRPr lang="en-US" dirty="0"/>
          </a:p>
        </p:txBody>
      </p:sp>
      <p:sp>
        <p:nvSpPr>
          <p:cNvPr id="5" name="TextBox 4"/>
          <p:cNvSpPr txBox="1"/>
          <p:nvPr/>
        </p:nvSpPr>
        <p:spPr>
          <a:xfrm>
            <a:off x="6172200" y="272534"/>
            <a:ext cx="2590800" cy="646331"/>
          </a:xfrm>
          <a:prstGeom prst="rect">
            <a:avLst/>
          </a:prstGeom>
          <a:noFill/>
          <a:ln>
            <a:solidFill>
              <a:schemeClr val="accent1"/>
            </a:solidFill>
          </a:ln>
        </p:spPr>
        <p:txBody>
          <a:bodyPr wrap="square" rtlCol="0">
            <a:spAutoFit/>
          </a:bodyPr>
          <a:lstStyle/>
          <a:p>
            <a:pPr algn="ctr"/>
            <a:r>
              <a:rPr lang="en-US" i="1" dirty="0" smtClean="0">
                <a:solidFill>
                  <a:srgbClr val="000000"/>
                </a:solidFill>
              </a:rPr>
              <a:t>Revised from September 2018 Presentation</a:t>
            </a:r>
            <a:endParaRPr lang="en-US" i="1" dirty="0">
              <a:solidFill>
                <a:srgbClr val="000000"/>
              </a:solidFill>
            </a:endParaRPr>
          </a:p>
        </p:txBody>
      </p:sp>
    </p:spTree>
    <p:extLst>
      <p:ext uri="{BB962C8B-B14F-4D97-AF65-F5344CB8AC3E}">
        <p14:creationId xmlns:p14="http://schemas.microsoft.com/office/powerpoint/2010/main" val="2039257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a:t>Design Principles for a </a:t>
            </a:r>
            <a:r>
              <a:rPr lang="en-US" dirty="0" smtClean="0"/>
              <a:t/>
            </a:r>
            <a:br>
              <a:rPr lang="en-US" dirty="0" smtClean="0"/>
            </a:br>
            <a:r>
              <a:rPr lang="en-US" dirty="0" smtClean="0"/>
              <a:t>Market-Based Solution</a:t>
            </a:r>
            <a:endParaRPr lang="en-US" dirty="0"/>
          </a:p>
        </p:txBody>
      </p:sp>
      <p:sp>
        <p:nvSpPr>
          <p:cNvPr id="4" name="Content Placeholder 3"/>
          <p:cNvSpPr>
            <a:spLocks noGrp="1"/>
          </p:cNvSpPr>
          <p:nvPr>
            <p:ph idx="1"/>
          </p:nvPr>
        </p:nvSpPr>
        <p:spPr/>
        <p:txBody>
          <a:bodyPr>
            <a:normAutofit fontScale="85000" lnSpcReduction="10000"/>
          </a:bodyPr>
          <a:lstStyle/>
          <a:p>
            <a:pPr marL="457200" lvl="0" indent="-457200">
              <a:lnSpc>
                <a:spcPct val="110000"/>
              </a:lnSpc>
              <a:spcBef>
                <a:spcPts val="600"/>
              </a:spcBef>
              <a:buFont typeface="+mj-lt"/>
              <a:buAutoNum type="arabicPeriod"/>
            </a:pPr>
            <a:r>
              <a:rPr lang="en-US" b="1" dirty="0" smtClean="0"/>
              <a:t>Product </a:t>
            </a:r>
            <a:r>
              <a:rPr lang="en-US" b="1" dirty="0"/>
              <a:t>definitions should be specific, simple, and uniform.</a:t>
            </a:r>
            <a:r>
              <a:rPr lang="en-US" dirty="0"/>
              <a:t>  The same well-defined product or service should be rewarded, regardless of the technology used to deliver </a:t>
            </a:r>
            <a:r>
              <a:rPr lang="en-US" dirty="0" smtClean="0"/>
              <a:t>it</a:t>
            </a:r>
          </a:p>
          <a:p>
            <a:pPr marL="457200" lvl="0" indent="-457200">
              <a:lnSpc>
                <a:spcPct val="110000"/>
              </a:lnSpc>
              <a:spcBef>
                <a:spcPts val="600"/>
              </a:spcBef>
              <a:buFont typeface="+mj-lt"/>
              <a:buAutoNum type="arabicPeriod"/>
            </a:pPr>
            <a:r>
              <a:rPr lang="en-US" b="1" dirty="0" smtClean="0"/>
              <a:t>Transparently </a:t>
            </a:r>
            <a:r>
              <a:rPr lang="en-US" b="1" dirty="0"/>
              <a:t>price the desired </a:t>
            </a:r>
            <a:r>
              <a:rPr lang="en-US" b="1" u="sng" dirty="0"/>
              <a:t>service</a:t>
            </a:r>
            <a:r>
              <a:rPr lang="en-US" b="1" dirty="0"/>
              <a:t>.</a:t>
            </a:r>
            <a:r>
              <a:rPr lang="en-US" dirty="0"/>
              <a:t>  A resource providing an essential reliability service should be compensated at a transparent price for that </a:t>
            </a:r>
            <a:r>
              <a:rPr lang="en-US" dirty="0" smtClean="0"/>
              <a:t>service  </a:t>
            </a:r>
            <a:endParaRPr lang="en-US" dirty="0"/>
          </a:p>
          <a:p>
            <a:pPr marL="457200" lvl="0" indent="-457200">
              <a:lnSpc>
                <a:spcPct val="110000"/>
              </a:lnSpc>
              <a:spcBef>
                <a:spcPts val="600"/>
              </a:spcBef>
              <a:buFont typeface="+mj-lt"/>
              <a:buAutoNum type="arabicPeriod"/>
            </a:pPr>
            <a:r>
              <a:rPr lang="en-US" b="1" u="sng" dirty="0"/>
              <a:t>Reward outputs, not inputs</a:t>
            </a:r>
            <a:r>
              <a:rPr lang="en-US" b="1" dirty="0"/>
              <a:t>.  </a:t>
            </a:r>
            <a:r>
              <a:rPr lang="en-US" dirty="0"/>
              <a:t>Paying for obligations to deliver the output that a reliable system requires </a:t>
            </a:r>
            <a:r>
              <a:rPr lang="en-US" dirty="0" smtClean="0"/>
              <a:t>creates </a:t>
            </a:r>
            <a:r>
              <a:rPr lang="en-US" dirty="0"/>
              <a:t>a level playing field for competitors that deliver energy reliably through cold-weather </a:t>
            </a:r>
            <a:r>
              <a:rPr lang="en-US" dirty="0" smtClean="0"/>
              <a:t>conditions</a:t>
            </a:r>
            <a:endParaRPr lang="en-US" dirty="0"/>
          </a:p>
          <a:p>
            <a:pPr marL="457200" lvl="0" indent="-457200">
              <a:lnSpc>
                <a:spcPct val="110000"/>
              </a:lnSpc>
              <a:spcBef>
                <a:spcPts val="600"/>
              </a:spcBef>
              <a:buFont typeface="+mj-lt"/>
              <a:buAutoNum type="arabicPeriod"/>
            </a:pPr>
            <a:r>
              <a:rPr lang="en-US" b="1" dirty="0" smtClean="0"/>
              <a:t>Sound </a:t>
            </a:r>
            <a:r>
              <a:rPr lang="en-US" b="1" dirty="0"/>
              <a:t>forward markets require sound spot markets.</a:t>
            </a:r>
            <a:r>
              <a:rPr lang="en-US" dirty="0"/>
              <a:t>  Forward-market procurements work well when they settle against a transparent spot price for delivering the same </a:t>
            </a:r>
            <a:r>
              <a:rPr lang="en-US" dirty="0" smtClean="0"/>
              <a:t>service</a:t>
            </a:r>
            <a:endParaRPr lang="en-US" dirty="0"/>
          </a:p>
          <a:p>
            <a:pPr marL="457200" lvl="0" indent="-457200">
              <a:lnSpc>
                <a:spcPct val="110000"/>
              </a:lnSpc>
              <a:spcBef>
                <a:spcPts val="600"/>
              </a:spcBef>
              <a:buFont typeface="+mj-lt"/>
              <a:buAutoNum type="arabicPeriod"/>
            </a:pPr>
            <a:r>
              <a:rPr lang="en-US" b="1" dirty="0" smtClean="0"/>
              <a:t>Compensate </a:t>
            </a:r>
            <a:r>
              <a:rPr lang="en-US" b="1" dirty="0"/>
              <a:t>all resources that provide the desired </a:t>
            </a:r>
            <a:r>
              <a:rPr lang="en-US" b="1" u="sng" dirty="0"/>
              <a:t>service</a:t>
            </a:r>
            <a:r>
              <a:rPr lang="en-US" b="1" dirty="0"/>
              <a:t> similarly.</a:t>
            </a:r>
            <a:r>
              <a:rPr lang="en-US" dirty="0"/>
              <a:t>  </a:t>
            </a:r>
            <a:endParaRPr lang="en-US" dirty="0">
              <a:solidFill>
                <a:srgbClr val="FF0000"/>
              </a:solidFill>
            </a:endParaRPr>
          </a:p>
        </p:txBody>
      </p:sp>
      <p:sp>
        <p:nvSpPr>
          <p:cNvPr id="5" name="TextBox 4"/>
          <p:cNvSpPr txBox="1"/>
          <p:nvPr/>
        </p:nvSpPr>
        <p:spPr>
          <a:xfrm>
            <a:off x="6172200" y="272534"/>
            <a:ext cx="2590800" cy="646331"/>
          </a:xfrm>
          <a:prstGeom prst="rect">
            <a:avLst/>
          </a:prstGeom>
          <a:noFill/>
          <a:ln>
            <a:solidFill>
              <a:schemeClr val="accent1"/>
            </a:solidFill>
          </a:ln>
        </p:spPr>
        <p:txBody>
          <a:bodyPr wrap="square" rtlCol="0">
            <a:spAutoFit/>
          </a:bodyPr>
          <a:lstStyle/>
          <a:p>
            <a:pPr algn="ctr"/>
            <a:r>
              <a:rPr lang="en-US" i="1" dirty="0" smtClean="0">
                <a:solidFill>
                  <a:srgbClr val="000000"/>
                </a:solidFill>
              </a:rPr>
              <a:t>Revised from September 2018 Presentation</a:t>
            </a:r>
            <a:endParaRPr lang="en-US" i="1" dirty="0">
              <a:solidFill>
                <a:srgbClr val="000000"/>
              </a:solidFill>
            </a:endParaRPr>
          </a:p>
        </p:txBody>
      </p:sp>
    </p:spTree>
    <p:extLst>
      <p:ext uri="{BB962C8B-B14F-4D97-AF65-F5344CB8AC3E}">
        <p14:creationId xmlns:p14="http://schemas.microsoft.com/office/powerpoint/2010/main" val="2478592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a:t>Overall Design </a:t>
            </a:r>
            <a:r>
              <a:rPr lang="en-US" dirty="0" smtClean="0"/>
              <a:t>Concept</a:t>
            </a:r>
            <a:endParaRPr lang="en-US" dirty="0"/>
          </a:p>
        </p:txBody>
      </p:sp>
      <p:sp>
        <p:nvSpPr>
          <p:cNvPr id="4" name="Content Placeholder 3"/>
          <p:cNvSpPr>
            <a:spLocks noGrp="1"/>
          </p:cNvSpPr>
          <p:nvPr>
            <p:ph idx="1"/>
          </p:nvPr>
        </p:nvSpPr>
        <p:spPr/>
        <p:txBody>
          <a:bodyPr/>
          <a:lstStyle/>
          <a:p>
            <a:pPr lvl="0">
              <a:spcBef>
                <a:spcPts val="600"/>
              </a:spcBef>
            </a:pPr>
            <a:r>
              <a:rPr lang="en-US" dirty="0" smtClean="0"/>
              <a:t>A </a:t>
            </a:r>
            <a:r>
              <a:rPr lang="en-US" dirty="0"/>
              <a:t>comprehensive </a:t>
            </a:r>
            <a:r>
              <a:rPr lang="en-US" dirty="0" smtClean="0"/>
              <a:t>set of energy ancillary service products that ensure </a:t>
            </a:r>
            <a:r>
              <a:rPr lang="en-US" dirty="0"/>
              <a:t>the system is well positioned </a:t>
            </a:r>
            <a:r>
              <a:rPr lang="en-US" dirty="0" smtClean="0"/>
              <a:t>and has sufficient energy to </a:t>
            </a:r>
            <a:r>
              <a:rPr lang="en-US" dirty="0"/>
              <a:t>handle a variety of </a:t>
            </a:r>
            <a:r>
              <a:rPr lang="en-US" dirty="0" smtClean="0"/>
              <a:t>situations:</a:t>
            </a:r>
          </a:p>
          <a:p>
            <a:pPr lvl="1">
              <a:lnSpc>
                <a:spcPct val="90000"/>
              </a:lnSpc>
              <a:spcBef>
                <a:spcPts val="600"/>
              </a:spcBef>
            </a:pPr>
            <a:r>
              <a:rPr lang="en-US" dirty="0" smtClean="0"/>
              <a:t>Reliability (consistent with existing NERC/NPCC criteria)</a:t>
            </a:r>
          </a:p>
          <a:p>
            <a:pPr lvl="1">
              <a:lnSpc>
                <a:spcPct val="90000"/>
              </a:lnSpc>
              <a:spcBef>
                <a:spcPts val="600"/>
              </a:spcBef>
            </a:pPr>
            <a:r>
              <a:rPr lang="en-US" dirty="0" smtClean="0"/>
              <a:t>Done cost effectively</a:t>
            </a:r>
          </a:p>
          <a:p>
            <a:pPr lvl="1">
              <a:lnSpc>
                <a:spcPct val="90000"/>
              </a:lnSpc>
              <a:spcBef>
                <a:spcPts val="600"/>
              </a:spcBef>
            </a:pPr>
            <a:r>
              <a:rPr lang="en-US" dirty="0" smtClean="0"/>
              <a:t>Reduce the likelihood of out-of-market supplemental </a:t>
            </a:r>
            <a:r>
              <a:rPr lang="en-US" dirty="0"/>
              <a:t>commitments or posturing </a:t>
            </a:r>
            <a:r>
              <a:rPr lang="en-US" dirty="0" smtClean="0"/>
              <a:t>for:</a:t>
            </a:r>
            <a:endParaRPr lang="en-US" dirty="0"/>
          </a:p>
          <a:p>
            <a:pPr lvl="2">
              <a:lnSpc>
                <a:spcPct val="90000"/>
              </a:lnSpc>
              <a:spcBef>
                <a:spcPts val="600"/>
              </a:spcBef>
            </a:pPr>
            <a:r>
              <a:rPr lang="en-US" dirty="0"/>
              <a:t>Unavailability of gas to gas-only generation</a:t>
            </a:r>
          </a:p>
          <a:p>
            <a:pPr lvl="2">
              <a:lnSpc>
                <a:spcPct val="90000"/>
              </a:lnSpc>
              <a:spcBef>
                <a:spcPts val="600"/>
              </a:spcBef>
            </a:pPr>
            <a:r>
              <a:rPr lang="en-US" dirty="0"/>
              <a:t>De-rates or underperformance of day-ahead cleared generation</a:t>
            </a:r>
          </a:p>
          <a:p>
            <a:pPr lvl="2">
              <a:lnSpc>
                <a:spcPct val="90000"/>
              </a:lnSpc>
              <a:spcBef>
                <a:spcPts val="600"/>
              </a:spcBef>
            </a:pPr>
            <a:r>
              <a:rPr lang="en-US" dirty="0" smtClean="0"/>
              <a:t>Premature </a:t>
            </a:r>
            <a:r>
              <a:rPr lang="en-US" dirty="0"/>
              <a:t>depletion of stored energy resources</a:t>
            </a:r>
          </a:p>
          <a:p>
            <a:pPr lvl="2">
              <a:lnSpc>
                <a:spcPct val="90000"/>
              </a:lnSpc>
              <a:spcBef>
                <a:spcPts val="600"/>
              </a:spcBef>
            </a:pPr>
            <a:r>
              <a:rPr lang="en-US" dirty="0" smtClean="0"/>
              <a:t>Under-procurement </a:t>
            </a:r>
            <a:r>
              <a:rPr lang="en-US" dirty="0"/>
              <a:t>of day-ahead cleared demand (</a:t>
            </a:r>
            <a:r>
              <a:rPr lang="en-US" i="1" dirty="0"/>
              <a:t>i.e</a:t>
            </a:r>
            <a:r>
              <a:rPr lang="en-US" dirty="0"/>
              <a:t>., load balancing)</a:t>
            </a:r>
          </a:p>
          <a:p>
            <a:endParaRPr lang="en-US" dirty="0"/>
          </a:p>
        </p:txBody>
      </p:sp>
    </p:spTree>
    <p:extLst>
      <p:ext uri="{BB962C8B-B14F-4D97-AF65-F5344CB8AC3E}">
        <p14:creationId xmlns:p14="http://schemas.microsoft.com/office/powerpoint/2010/main" val="3290143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lstStyle/>
          <a:p>
            <a:r>
              <a:rPr lang="en-US" dirty="0"/>
              <a:t>Design Concepts to Address Problems</a:t>
            </a:r>
          </a:p>
        </p:txBody>
      </p:sp>
      <p:sp>
        <p:nvSpPr>
          <p:cNvPr id="4" name="Content Placeholder 3"/>
          <p:cNvSpPr>
            <a:spLocks noGrp="1"/>
          </p:cNvSpPr>
          <p:nvPr>
            <p:ph idx="1"/>
          </p:nvPr>
        </p:nvSpPr>
        <p:spPr/>
        <p:txBody>
          <a:bodyPr>
            <a:normAutofit/>
          </a:bodyPr>
          <a:lstStyle/>
          <a:p>
            <a:pPr marL="457200" lvl="0" indent="-457200">
              <a:buNone/>
            </a:pPr>
            <a:r>
              <a:rPr lang="en-US" b="1" dirty="0" smtClean="0"/>
              <a:t>Problem 1. Incentives </a:t>
            </a:r>
            <a:r>
              <a:rPr lang="en-US" b="1" dirty="0"/>
              <a:t>and Compensation</a:t>
            </a:r>
            <a:r>
              <a:rPr lang="en-US" dirty="0"/>
              <a:t>	</a:t>
            </a:r>
            <a:br>
              <a:rPr lang="en-US" dirty="0"/>
            </a:br>
            <a:r>
              <a:rPr lang="en-US" u="sng" dirty="0"/>
              <a:t>Design Concept</a:t>
            </a:r>
            <a:r>
              <a:rPr lang="en-US" dirty="0"/>
              <a:t>: Create </a:t>
            </a:r>
            <a:r>
              <a:rPr lang="en-US" dirty="0" smtClean="0"/>
              <a:t>several new, voluntary ancillary </a:t>
            </a:r>
            <a:r>
              <a:rPr lang="en-US" dirty="0"/>
              <a:t>services </a:t>
            </a:r>
            <a:r>
              <a:rPr lang="en-US" dirty="0" smtClean="0"/>
              <a:t>in the day-ahead markets with </a:t>
            </a:r>
            <a:r>
              <a:rPr lang="en-US" dirty="0"/>
              <a:t>stronger, financial-binding, obligations and settlements</a:t>
            </a:r>
          </a:p>
          <a:p>
            <a:pPr marL="457200" lvl="0" indent="-457200">
              <a:buNone/>
            </a:pPr>
            <a:r>
              <a:rPr lang="en-US" b="1" dirty="0" smtClean="0"/>
              <a:t>Problem 2. Operational </a:t>
            </a:r>
            <a:r>
              <a:rPr lang="en-US" b="1" dirty="0"/>
              <a:t>Uncertainty</a:t>
            </a:r>
            <a:br>
              <a:rPr lang="en-US" b="1" dirty="0"/>
            </a:br>
            <a:r>
              <a:rPr lang="en-US" u="sng" dirty="0"/>
              <a:t>Design Concept</a:t>
            </a:r>
            <a:r>
              <a:rPr lang="en-US" dirty="0"/>
              <a:t>: Procure new ancillary services of such types and quantities to assure system reliability and </a:t>
            </a:r>
            <a:r>
              <a:rPr lang="en-US" dirty="0" smtClean="0"/>
              <a:t>procured cost effectively</a:t>
            </a:r>
            <a:endParaRPr lang="en-US" dirty="0"/>
          </a:p>
          <a:p>
            <a:pPr marL="457200" lvl="0" indent="-457200">
              <a:buNone/>
            </a:pPr>
            <a:r>
              <a:rPr lang="en-US" b="1" dirty="0" smtClean="0"/>
              <a:t>Problem 3. Inefficient </a:t>
            </a:r>
            <a:r>
              <a:rPr lang="en-US" b="1" dirty="0"/>
              <a:t>Schedules</a:t>
            </a:r>
            <a:r>
              <a:rPr lang="en-US" dirty="0"/>
              <a:t/>
            </a:r>
            <a:br>
              <a:rPr lang="en-US" dirty="0"/>
            </a:br>
            <a:r>
              <a:rPr lang="en-US" u="sng" dirty="0"/>
              <a:t>Design Concept</a:t>
            </a:r>
            <a:r>
              <a:rPr lang="en-US" dirty="0"/>
              <a:t>: </a:t>
            </a:r>
            <a:r>
              <a:rPr lang="en-US" dirty="0" smtClean="0"/>
              <a:t>Award energy </a:t>
            </a:r>
            <a:r>
              <a:rPr lang="en-US" dirty="0"/>
              <a:t>and new ancillary </a:t>
            </a:r>
            <a:r>
              <a:rPr lang="en-US" dirty="0" smtClean="0"/>
              <a:t>service obligations through </a:t>
            </a:r>
            <a:r>
              <a:rPr lang="en-US" dirty="0"/>
              <a:t>a multiple-day ahead </a:t>
            </a:r>
            <a:r>
              <a:rPr lang="en-US" dirty="0" smtClean="0"/>
              <a:t>market</a:t>
            </a:r>
            <a:endParaRPr lang="en-US" dirty="0"/>
          </a:p>
        </p:txBody>
      </p:sp>
    </p:spTree>
    <p:extLst>
      <p:ext uri="{BB962C8B-B14F-4D97-AF65-F5344CB8AC3E}">
        <p14:creationId xmlns:p14="http://schemas.microsoft.com/office/powerpoint/2010/main" val="3426239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smtClean="0"/>
              <a:t>Multiple-Day Ahead Market</a:t>
            </a:r>
            <a:br>
              <a:rPr lang="en-US" dirty="0" smtClean="0"/>
            </a:br>
            <a:r>
              <a:rPr lang="en-US" sz="2800" i="1" dirty="0" smtClean="0"/>
              <a:t>Latest Thinking</a:t>
            </a:r>
            <a:endParaRPr lang="en-US" sz="2800" dirty="0"/>
          </a:p>
        </p:txBody>
      </p:sp>
      <p:sp>
        <p:nvSpPr>
          <p:cNvPr id="4" name="Content Placeholder 3"/>
          <p:cNvSpPr>
            <a:spLocks noGrp="1"/>
          </p:cNvSpPr>
          <p:nvPr>
            <p:ph idx="1"/>
          </p:nvPr>
        </p:nvSpPr>
        <p:spPr>
          <a:xfrm>
            <a:off x="457200" y="1401762"/>
            <a:ext cx="8229600" cy="4812688"/>
          </a:xfrm>
        </p:spPr>
        <p:txBody>
          <a:bodyPr>
            <a:normAutofit fontScale="92500" lnSpcReduction="20000"/>
          </a:bodyPr>
          <a:lstStyle/>
          <a:p>
            <a:pPr marL="0" lvl="0" indent="0">
              <a:lnSpc>
                <a:spcPct val="110000"/>
              </a:lnSpc>
              <a:spcBef>
                <a:spcPts val="600"/>
              </a:spcBef>
              <a:buNone/>
            </a:pPr>
            <a:r>
              <a:rPr lang="en-US" dirty="0"/>
              <a:t>The M-DAM alone addresses Problem </a:t>
            </a:r>
            <a:r>
              <a:rPr lang="en-US" dirty="0" smtClean="0"/>
              <a:t>3, however:  </a:t>
            </a:r>
            <a:endParaRPr lang="en-US" dirty="0"/>
          </a:p>
          <a:p>
            <a:pPr lvl="0">
              <a:lnSpc>
                <a:spcPct val="110000"/>
              </a:lnSpc>
              <a:spcBef>
                <a:spcPts val="600"/>
              </a:spcBef>
            </a:pPr>
            <a:r>
              <a:rPr lang="en-US" dirty="0" smtClean="0"/>
              <a:t>We have heard a number of questions and concerns about the length of the market horizon, primarily how this may not align with participants’ hedging strategies conducted outside ISO-administered markets</a:t>
            </a:r>
          </a:p>
          <a:p>
            <a:pPr lvl="0">
              <a:lnSpc>
                <a:spcPct val="110000"/>
              </a:lnSpc>
              <a:spcBef>
                <a:spcPts val="600"/>
              </a:spcBef>
            </a:pPr>
            <a:r>
              <a:rPr lang="en-US" dirty="0" smtClean="0"/>
              <a:t>In </a:t>
            </a:r>
            <a:r>
              <a:rPr lang="en-US" dirty="0"/>
              <a:t>practice it </a:t>
            </a:r>
            <a:r>
              <a:rPr lang="en-US" dirty="0" smtClean="0"/>
              <a:t>may </a:t>
            </a:r>
            <a:r>
              <a:rPr lang="en-US" dirty="0"/>
              <a:t>not </a:t>
            </a:r>
            <a:r>
              <a:rPr lang="en-US" dirty="0" smtClean="0"/>
              <a:t>be necessary </a:t>
            </a:r>
            <a:r>
              <a:rPr lang="en-US" dirty="0"/>
              <a:t>to procure new ancillary service products for the </a:t>
            </a:r>
            <a:r>
              <a:rPr lang="en-US" i="1" dirty="0"/>
              <a:t>entire</a:t>
            </a:r>
            <a:r>
              <a:rPr lang="en-US" dirty="0"/>
              <a:t> </a:t>
            </a:r>
            <a:r>
              <a:rPr lang="en-US" dirty="0" smtClean="0"/>
              <a:t>multiple-day market horizon</a:t>
            </a:r>
            <a:endParaRPr lang="en-US" dirty="0"/>
          </a:p>
          <a:p>
            <a:pPr lvl="1">
              <a:lnSpc>
                <a:spcPct val="110000"/>
              </a:lnSpc>
            </a:pPr>
            <a:r>
              <a:rPr lang="en-US" dirty="0"/>
              <a:t>To be </a:t>
            </a:r>
            <a:r>
              <a:rPr lang="en-US" dirty="0" smtClean="0"/>
              <a:t>effective, </a:t>
            </a:r>
            <a:r>
              <a:rPr lang="en-US" dirty="0"/>
              <a:t>the new ancillary service products should be acquired in/for the first two days of an M-DAM</a:t>
            </a:r>
          </a:p>
          <a:p>
            <a:pPr lvl="1">
              <a:lnSpc>
                <a:spcPct val="110000"/>
              </a:lnSpc>
            </a:pPr>
            <a:r>
              <a:rPr lang="en-US" dirty="0"/>
              <a:t>This will allow the system to be positioned to handle any major contingency (</a:t>
            </a:r>
            <a:r>
              <a:rPr lang="en-US" i="1" dirty="0"/>
              <a:t>i.e</a:t>
            </a:r>
            <a:r>
              <a:rPr lang="en-US" dirty="0"/>
              <a:t>., the </a:t>
            </a:r>
            <a:r>
              <a:rPr lang="en-US" dirty="0" smtClean="0"/>
              <a:t>deployment </a:t>
            </a:r>
            <a:r>
              <a:rPr lang="en-US" dirty="0"/>
              <a:t>of </a:t>
            </a:r>
            <a:r>
              <a:rPr lang="en-US" dirty="0" smtClean="0"/>
              <a:t>RER </a:t>
            </a:r>
            <a:r>
              <a:rPr lang="en-US" dirty="0"/>
              <a:t>resources) should </a:t>
            </a:r>
            <a:r>
              <a:rPr lang="en-US" dirty="0" smtClean="0"/>
              <a:t>an extended (multi-day) large energy loss </a:t>
            </a:r>
            <a:r>
              <a:rPr lang="en-US" dirty="0"/>
              <a:t>occur shortly after the daily close of the </a:t>
            </a:r>
            <a:r>
              <a:rPr lang="en-US" dirty="0" smtClean="0"/>
              <a:t>M-DAM</a:t>
            </a:r>
          </a:p>
          <a:p>
            <a:pPr>
              <a:lnSpc>
                <a:spcPct val="110000"/>
              </a:lnSpc>
            </a:pPr>
            <a:r>
              <a:rPr lang="en-US" dirty="0" smtClean="0"/>
              <a:t>The ISO is still assessing the duration of the M-DAM</a:t>
            </a:r>
            <a:endParaRPr lang="en-US" dirty="0"/>
          </a:p>
        </p:txBody>
      </p:sp>
    </p:spTree>
    <p:extLst>
      <p:ext uri="{BB962C8B-B14F-4D97-AF65-F5344CB8AC3E}">
        <p14:creationId xmlns:p14="http://schemas.microsoft.com/office/powerpoint/2010/main" val="1800570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normAutofit/>
          </a:bodyPr>
          <a:lstStyle/>
          <a:p>
            <a:r>
              <a:rPr lang="en-US" dirty="0"/>
              <a:t>Three </a:t>
            </a:r>
            <a:r>
              <a:rPr lang="en-US" dirty="0" smtClean="0"/>
              <a:t>Categories of New </a:t>
            </a:r>
            <a:r>
              <a:rPr lang="en-US" dirty="0"/>
              <a:t>Ancillary </a:t>
            </a:r>
            <a:r>
              <a:rPr lang="en-US" dirty="0" smtClean="0"/>
              <a:t>Services</a:t>
            </a:r>
            <a:br>
              <a:rPr lang="en-US" dirty="0" smtClean="0"/>
            </a:br>
            <a:r>
              <a:rPr lang="en-US" sz="2800" dirty="0" smtClean="0"/>
              <a:t>(</a:t>
            </a:r>
            <a:r>
              <a:rPr lang="en-US" sz="2800" dirty="0"/>
              <a:t>Procured in </a:t>
            </a:r>
            <a:r>
              <a:rPr lang="en-US" sz="2800" dirty="0" smtClean="0"/>
              <a:t>Day-Ahead Markets)</a:t>
            </a:r>
            <a:endParaRPr lang="en-US" sz="2800" dirty="0"/>
          </a:p>
        </p:txBody>
      </p:sp>
      <p:sp>
        <p:nvSpPr>
          <p:cNvPr id="4" name="Content Placeholder 3"/>
          <p:cNvSpPr>
            <a:spLocks noGrp="1"/>
          </p:cNvSpPr>
          <p:nvPr>
            <p:ph idx="1"/>
          </p:nvPr>
        </p:nvSpPr>
        <p:spPr/>
        <p:txBody>
          <a:bodyPr>
            <a:normAutofit fontScale="92500" lnSpcReduction="10000"/>
          </a:bodyPr>
          <a:lstStyle/>
          <a:p>
            <a:pPr marL="0" indent="0">
              <a:spcBef>
                <a:spcPts val="600"/>
              </a:spcBef>
              <a:spcAft>
                <a:spcPts val="600"/>
              </a:spcAft>
              <a:buNone/>
            </a:pPr>
            <a:r>
              <a:rPr lang="en-US" dirty="0" smtClean="0"/>
              <a:t>A </a:t>
            </a:r>
            <a:r>
              <a:rPr lang="en-US" dirty="0"/>
              <a:t>multiple-day ahead market for energy, co-optimized with three </a:t>
            </a:r>
            <a:r>
              <a:rPr lang="en-US" dirty="0" smtClean="0"/>
              <a:t>new ancillary </a:t>
            </a:r>
            <a:r>
              <a:rPr lang="en-US" dirty="0"/>
              <a:t>service products:</a:t>
            </a:r>
          </a:p>
          <a:p>
            <a:pPr lvl="0">
              <a:spcBef>
                <a:spcPts val="600"/>
              </a:spcBef>
            </a:pPr>
            <a:r>
              <a:rPr lang="en-US" b="1" dirty="0"/>
              <a:t>Replacement Energy Reserves (RER)</a:t>
            </a:r>
            <a:r>
              <a:rPr lang="en-US" dirty="0"/>
              <a:t> – </a:t>
            </a:r>
            <a:r>
              <a:rPr lang="en-US" i="1" u="sng" dirty="0"/>
              <a:t>New</a:t>
            </a:r>
            <a:r>
              <a:rPr lang="en-US" dirty="0"/>
              <a:t> product in the day-ahead markets, not in real-time</a:t>
            </a:r>
          </a:p>
          <a:p>
            <a:pPr lvl="1"/>
            <a:r>
              <a:rPr lang="en-US" dirty="0"/>
              <a:t>A ‘call on energy’ product </a:t>
            </a:r>
            <a:r>
              <a:rPr lang="en-US" dirty="0" smtClean="0"/>
              <a:t>from on-line </a:t>
            </a:r>
            <a:r>
              <a:rPr lang="en-US" dirty="0"/>
              <a:t>or off-line gen </a:t>
            </a:r>
          </a:p>
          <a:p>
            <a:pPr lvl="1"/>
            <a:r>
              <a:rPr lang="en-US" dirty="0"/>
              <a:t>1+ hour ramp-up/start-up capability</a:t>
            </a:r>
          </a:p>
          <a:p>
            <a:pPr lvl="0">
              <a:spcBef>
                <a:spcPts val="600"/>
              </a:spcBef>
            </a:pPr>
            <a:r>
              <a:rPr lang="en-US" b="1" dirty="0" smtClean="0"/>
              <a:t>Generation </a:t>
            </a:r>
            <a:r>
              <a:rPr lang="en-US" b="1" dirty="0"/>
              <a:t>Contingency Reserves (GCR)</a:t>
            </a:r>
            <a:r>
              <a:rPr lang="en-US" dirty="0"/>
              <a:t> – Forward form of existing TMSR, TMNSR, and TMOR </a:t>
            </a:r>
            <a:r>
              <a:rPr lang="en-US" dirty="0" smtClean="0"/>
              <a:t>products</a:t>
            </a:r>
            <a:endParaRPr lang="en-US" dirty="0"/>
          </a:p>
          <a:p>
            <a:pPr lvl="0">
              <a:spcBef>
                <a:spcPts val="600"/>
              </a:spcBef>
            </a:pPr>
            <a:r>
              <a:rPr lang="en-US" b="1" dirty="0"/>
              <a:t>Energy </a:t>
            </a:r>
            <a:r>
              <a:rPr lang="en-US" b="1" u="sng" dirty="0"/>
              <a:t>Imbalance</a:t>
            </a:r>
            <a:r>
              <a:rPr lang="en-US" b="1" dirty="0"/>
              <a:t> Reserves (EIR)</a:t>
            </a:r>
            <a:r>
              <a:rPr lang="en-US" dirty="0"/>
              <a:t> – </a:t>
            </a:r>
            <a:r>
              <a:rPr lang="en-US" i="1" u="sng" dirty="0"/>
              <a:t>New</a:t>
            </a:r>
            <a:r>
              <a:rPr lang="en-US" dirty="0"/>
              <a:t> product in day-ahead markets</a:t>
            </a:r>
          </a:p>
          <a:p>
            <a:pPr lvl="1"/>
            <a:r>
              <a:rPr lang="en-US" dirty="0"/>
              <a:t>A ‘call on energy’ product to cover the load forecast in excess of day-ahead cleared load (net virtual bids/offers</a:t>
            </a:r>
            <a:r>
              <a:rPr lang="en-US" dirty="0" smtClean="0"/>
              <a:t>)</a:t>
            </a:r>
            <a:endParaRPr lang="en-US" dirty="0"/>
          </a:p>
          <a:p>
            <a:pPr marL="0" indent="0">
              <a:buNone/>
            </a:pPr>
            <a:r>
              <a:rPr lang="en-US" i="1" dirty="0" smtClean="0"/>
              <a:t>Combined, these provide the ‘margin for uncertainty’ in an increasingly energy-limited system</a:t>
            </a:r>
            <a:endParaRPr lang="en-US" i="1" dirty="0"/>
          </a:p>
        </p:txBody>
      </p:sp>
    </p:spTree>
    <p:extLst>
      <p:ext uri="{BB962C8B-B14F-4D97-AF65-F5344CB8AC3E}">
        <p14:creationId xmlns:p14="http://schemas.microsoft.com/office/powerpoint/2010/main" val="3327566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r>
              <a:rPr lang="en-US" dirty="0"/>
              <a:t>New Ancillary </a:t>
            </a:r>
            <a:r>
              <a:rPr lang="en-US" dirty="0" smtClean="0"/>
              <a:t>Services</a:t>
            </a:r>
            <a:br>
              <a:rPr lang="en-US" dirty="0" smtClean="0"/>
            </a:br>
            <a:r>
              <a:rPr lang="en-US" sz="2800" i="1" dirty="0" smtClean="0"/>
              <a:t>Current Thinking</a:t>
            </a:r>
            <a:endParaRPr lang="en-US" sz="2800" i="1" dirty="0"/>
          </a:p>
        </p:txBody>
      </p:sp>
      <p:sp>
        <p:nvSpPr>
          <p:cNvPr id="4" name="Content Placeholder 3"/>
          <p:cNvSpPr>
            <a:spLocks noGrp="1"/>
          </p:cNvSpPr>
          <p:nvPr>
            <p:ph idx="1"/>
          </p:nvPr>
        </p:nvSpPr>
        <p:spPr/>
        <p:txBody>
          <a:bodyPr>
            <a:normAutofit fontScale="92500" lnSpcReduction="20000"/>
          </a:bodyPr>
          <a:lstStyle/>
          <a:p>
            <a:pPr marL="0" indent="0">
              <a:buNone/>
            </a:pPr>
            <a:r>
              <a:rPr lang="en-US" u="sng" dirty="0" smtClean="0"/>
              <a:t>Participation</a:t>
            </a:r>
            <a:endParaRPr lang="en-US" dirty="0"/>
          </a:p>
          <a:p>
            <a:pPr lvl="0"/>
            <a:r>
              <a:rPr lang="en-US" dirty="0"/>
              <a:t>Resources </a:t>
            </a:r>
            <a:r>
              <a:rPr lang="en-US" dirty="0" smtClean="0"/>
              <a:t>(or portions thereof) that </a:t>
            </a:r>
            <a:r>
              <a:rPr lang="en-US" dirty="0"/>
              <a:t>do not sell energy day-ahead may acquire a new day-ahead ancillary service obligation, and receive day-ahead compensation for that </a:t>
            </a:r>
            <a:r>
              <a:rPr lang="en-US" dirty="0" smtClean="0"/>
              <a:t>position</a:t>
            </a:r>
          </a:p>
          <a:p>
            <a:pPr lvl="1"/>
            <a:r>
              <a:rPr lang="en-US" dirty="0" smtClean="0"/>
              <a:t>Similar to day-ahead energy, the new day-ahead ancillary </a:t>
            </a:r>
            <a:r>
              <a:rPr lang="en-US" dirty="0"/>
              <a:t>services are financially settled in </a:t>
            </a:r>
            <a:r>
              <a:rPr lang="en-US" dirty="0" smtClean="0"/>
              <a:t>real-time</a:t>
            </a:r>
            <a:endParaRPr lang="en-US" dirty="0"/>
          </a:p>
          <a:p>
            <a:pPr lvl="0"/>
            <a:r>
              <a:rPr lang="en-US" dirty="0"/>
              <a:t>This creates a financial incentive for </a:t>
            </a:r>
            <a:r>
              <a:rPr lang="en-US" dirty="0" smtClean="0"/>
              <a:t>awarded resources </a:t>
            </a:r>
            <a:r>
              <a:rPr lang="en-US" dirty="0"/>
              <a:t>to be </a:t>
            </a:r>
            <a:r>
              <a:rPr lang="en-US" u="sng" dirty="0"/>
              <a:t>capable</a:t>
            </a:r>
            <a:r>
              <a:rPr lang="en-US" dirty="0"/>
              <a:t> of delivering energy above any day-ahead scheduled amount – </a:t>
            </a:r>
            <a:r>
              <a:rPr lang="en-US" i="1" dirty="0"/>
              <a:t>i.e.</a:t>
            </a:r>
            <a:r>
              <a:rPr lang="en-US" dirty="0"/>
              <a:t>, actually provide energy ‘on call’ </a:t>
            </a:r>
            <a:r>
              <a:rPr lang="en-US" dirty="0" smtClean="0"/>
              <a:t>during the operating day, </a:t>
            </a:r>
            <a:r>
              <a:rPr lang="en-US" dirty="0"/>
              <a:t>if and when the resource is needed</a:t>
            </a:r>
          </a:p>
          <a:p>
            <a:pPr marL="0" indent="0">
              <a:buNone/>
            </a:pPr>
            <a:r>
              <a:rPr lang="en-US" u="sng" dirty="0" smtClean="0"/>
              <a:t>Energy Sustainability</a:t>
            </a:r>
            <a:r>
              <a:rPr lang="en-US" dirty="0" smtClean="0"/>
              <a:t>    </a:t>
            </a:r>
            <a:endParaRPr lang="en-US" dirty="0"/>
          </a:p>
          <a:p>
            <a:pPr lvl="0"/>
            <a:r>
              <a:rPr lang="en-US" dirty="0"/>
              <a:t>Achieved through the clearing process for the aggregate capability </a:t>
            </a:r>
            <a:r>
              <a:rPr lang="en-US" dirty="0" smtClean="0"/>
              <a:t>of all obligated ‘on-call’ resource as </a:t>
            </a:r>
            <a:r>
              <a:rPr lang="en-US" dirty="0"/>
              <a:t>a whole, not through required </a:t>
            </a:r>
            <a:r>
              <a:rPr lang="en-US" dirty="0" smtClean="0"/>
              <a:t>energy sustainability </a:t>
            </a:r>
            <a:r>
              <a:rPr lang="en-US" dirty="0"/>
              <a:t>limits on individual resources </a:t>
            </a:r>
          </a:p>
        </p:txBody>
      </p:sp>
    </p:spTree>
    <p:extLst>
      <p:ext uri="{BB962C8B-B14F-4D97-AF65-F5344CB8AC3E}">
        <p14:creationId xmlns:p14="http://schemas.microsoft.com/office/powerpoint/2010/main" val="418001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r>
              <a:rPr lang="en-US" dirty="0"/>
              <a:t>Purpose of New Ancillary </a:t>
            </a:r>
            <a:r>
              <a:rPr lang="en-US" dirty="0" smtClean="0"/>
              <a:t>Services</a:t>
            </a:r>
            <a:endParaRPr lang="en-US" dirty="0"/>
          </a:p>
        </p:txBody>
      </p:sp>
      <p:sp>
        <p:nvSpPr>
          <p:cNvPr id="4" name="Content Placeholder 3"/>
          <p:cNvSpPr>
            <a:spLocks noGrp="1"/>
          </p:cNvSpPr>
          <p:nvPr>
            <p:ph idx="1"/>
          </p:nvPr>
        </p:nvSpPr>
        <p:spPr/>
        <p:txBody>
          <a:bodyPr>
            <a:normAutofit fontScale="92500" lnSpcReduction="20000"/>
          </a:bodyPr>
          <a:lstStyle/>
          <a:p>
            <a:pPr lvl="0">
              <a:spcBef>
                <a:spcPts val="600"/>
              </a:spcBef>
            </a:pPr>
            <a:r>
              <a:rPr lang="en-US" dirty="0" smtClean="0"/>
              <a:t>The new day-ahead ancillary service products address Problems 1 and 2</a:t>
            </a:r>
          </a:p>
          <a:p>
            <a:pPr lvl="1"/>
            <a:r>
              <a:rPr lang="en-US" dirty="0" smtClean="0"/>
              <a:t>Problem 1 is addressed using products with a formal ‘call on energy’ option obligation that mirrors how this problem’s root causes are normally solved in markets (</a:t>
            </a:r>
            <a:r>
              <a:rPr lang="en-US" i="1" dirty="0" smtClean="0"/>
              <a:t>i.e</a:t>
            </a:r>
            <a:r>
              <a:rPr lang="en-US" dirty="0" smtClean="0"/>
              <a:t>., a real option on energy)</a:t>
            </a:r>
          </a:p>
          <a:p>
            <a:pPr lvl="1"/>
            <a:r>
              <a:rPr lang="en-US" dirty="0" smtClean="0"/>
              <a:t>Problem 2 is addressed via the product definition and quantities procured for each of the new day-ahead ancillary service products</a:t>
            </a:r>
          </a:p>
          <a:p>
            <a:pPr lvl="1"/>
            <a:r>
              <a:rPr lang="en-US" dirty="0" smtClean="0"/>
              <a:t>These mirror the capabilities (above day-ahead awards) the system relies upon for uncertainty today (Slide 12)</a:t>
            </a:r>
            <a:endParaRPr lang="en-US" b="1" dirty="0" smtClean="0"/>
          </a:p>
          <a:p>
            <a:r>
              <a:rPr lang="en-US" dirty="0"/>
              <a:t>The M-DAM alone addresses Problem 3 </a:t>
            </a:r>
            <a:r>
              <a:rPr lang="en-US" dirty="0" smtClean="0"/>
              <a:t>  </a:t>
            </a:r>
          </a:p>
          <a:p>
            <a:endParaRPr lang="en-US" dirty="0" smtClean="0"/>
          </a:p>
          <a:p>
            <a:r>
              <a:rPr lang="en-US" i="1" dirty="0"/>
              <a:t>These new ancillary services will be procured cost-effectively in a </a:t>
            </a:r>
            <a:r>
              <a:rPr lang="en-US" i="1" dirty="0" smtClean="0"/>
              <a:t/>
            </a:r>
            <a:br>
              <a:rPr lang="en-US" i="1" dirty="0" smtClean="0"/>
            </a:br>
            <a:r>
              <a:rPr lang="en-US" i="1" dirty="0" smtClean="0"/>
              <a:t>co-optimized </a:t>
            </a:r>
            <a:r>
              <a:rPr lang="en-US" i="1" dirty="0"/>
              <a:t>multiple day-ahead </a:t>
            </a:r>
            <a:r>
              <a:rPr lang="en-US" i="1" dirty="0" smtClean="0"/>
              <a:t>market</a:t>
            </a:r>
          </a:p>
          <a:p>
            <a:r>
              <a:rPr lang="en-US" i="1" dirty="0" smtClean="0"/>
              <a:t>Prices will transparently signal the costs of a more reliable </a:t>
            </a:r>
            <a:br>
              <a:rPr lang="en-US" i="1" dirty="0" smtClean="0"/>
            </a:br>
            <a:r>
              <a:rPr lang="en-US" i="1" dirty="0" smtClean="0"/>
              <a:t>energy-limited system</a:t>
            </a:r>
          </a:p>
        </p:txBody>
      </p:sp>
      <p:cxnSp>
        <p:nvCxnSpPr>
          <p:cNvPr id="6" name="Straight Connector 5"/>
          <p:cNvCxnSpPr/>
          <p:nvPr/>
        </p:nvCxnSpPr>
        <p:spPr>
          <a:xfrm>
            <a:off x="914400" y="4267200"/>
            <a:ext cx="71628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837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p:txBody>
          <a:bodyPr>
            <a:normAutofit/>
          </a:bodyPr>
          <a:lstStyle/>
          <a:p>
            <a:r>
              <a:rPr lang="en-US" sz="3000" dirty="0" smtClean="0"/>
              <a:t>Procuring New Ancillary Services</a:t>
            </a:r>
            <a:endParaRPr lang="en-US" sz="3000" dirty="0"/>
          </a:p>
        </p:txBody>
      </p:sp>
      <p:sp>
        <p:nvSpPr>
          <p:cNvPr id="4" name="Content Placeholder 3"/>
          <p:cNvSpPr>
            <a:spLocks noGrp="1"/>
          </p:cNvSpPr>
          <p:nvPr>
            <p:ph idx="1"/>
          </p:nvPr>
        </p:nvSpPr>
        <p:spPr/>
        <p:txBody>
          <a:bodyPr>
            <a:normAutofit fontScale="92500" lnSpcReduction="10000"/>
          </a:bodyPr>
          <a:lstStyle/>
          <a:p>
            <a:pPr marL="0" lvl="0" indent="0">
              <a:spcBef>
                <a:spcPts val="600"/>
              </a:spcBef>
              <a:buNone/>
            </a:pPr>
            <a:r>
              <a:rPr lang="en-US" dirty="0"/>
              <a:t>Why </a:t>
            </a:r>
            <a:r>
              <a:rPr lang="en-US" dirty="0" smtClean="0"/>
              <a:t>is it necessary </a:t>
            </a:r>
            <a:r>
              <a:rPr lang="en-US" dirty="0"/>
              <a:t>to </a:t>
            </a:r>
            <a:r>
              <a:rPr lang="en-US" dirty="0" smtClean="0"/>
              <a:t>also procure new day-ahead ancillary services </a:t>
            </a:r>
            <a:r>
              <a:rPr lang="en-US" dirty="0"/>
              <a:t>for Operating Reserves and </a:t>
            </a:r>
            <a:r>
              <a:rPr lang="en-US" dirty="0" smtClean="0"/>
              <a:t>to cover forecast load?</a:t>
            </a:r>
          </a:p>
          <a:p>
            <a:pPr lvl="0">
              <a:spcBef>
                <a:spcPts val="600"/>
              </a:spcBef>
            </a:pPr>
            <a:r>
              <a:rPr lang="en-US" b="1" dirty="0" smtClean="0"/>
              <a:t>The </a:t>
            </a:r>
            <a:r>
              <a:rPr lang="en-US" b="1" dirty="0"/>
              <a:t>‘cannibalization’ </a:t>
            </a:r>
            <a:r>
              <a:rPr lang="en-US" b="1" dirty="0" smtClean="0"/>
              <a:t>problem.  </a:t>
            </a:r>
            <a:r>
              <a:rPr lang="en-US" dirty="0" smtClean="0"/>
              <a:t>If</a:t>
            </a:r>
            <a:r>
              <a:rPr lang="en-US" dirty="0"/>
              <a:t>, for example, only Replacement Energy Reserves (RER) are procured </a:t>
            </a:r>
            <a:r>
              <a:rPr lang="en-US" dirty="0" smtClean="0"/>
              <a:t>day-ahead:</a:t>
            </a:r>
          </a:p>
          <a:p>
            <a:pPr lvl="1"/>
            <a:r>
              <a:rPr lang="en-US" dirty="0" smtClean="0"/>
              <a:t>Many </a:t>
            </a:r>
            <a:r>
              <a:rPr lang="en-US" dirty="0"/>
              <a:t>of the system’s fast-start resources may </a:t>
            </a:r>
            <a:r>
              <a:rPr lang="en-US" dirty="0" smtClean="0"/>
              <a:t>clear </a:t>
            </a:r>
            <a:r>
              <a:rPr lang="en-US" dirty="0"/>
              <a:t>as RER </a:t>
            </a:r>
            <a:r>
              <a:rPr lang="en-US" dirty="0" smtClean="0"/>
              <a:t>instead </a:t>
            </a:r>
            <a:r>
              <a:rPr lang="en-US" dirty="0"/>
              <a:t>of Generation Contingency Reserve, </a:t>
            </a:r>
            <a:r>
              <a:rPr lang="en-US" dirty="0" smtClean="0"/>
              <a:t>GCR</a:t>
            </a:r>
            <a:endParaRPr lang="en-US" dirty="0"/>
          </a:p>
          <a:p>
            <a:pPr lvl="1"/>
            <a:r>
              <a:rPr lang="en-US" dirty="0" smtClean="0"/>
              <a:t>During </a:t>
            </a:r>
            <a:r>
              <a:rPr lang="en-US" dirty="0"/>
              <a:t>the operating day, the </a:t>
            </a:r>
            <a:r>
              <a:rPr lang="en-US" u="sng" dirty="0"/>
              <a:t>real-time</a:t>
            </a:r>
            <a:r>
              <a:rPr lang="en-US" dirty="0"/>
              <a:t> reserve markets’ co-optimization will ‘cannibalize’ that fast-start capability (designate it as operating </a:t>
            </a:r>
            <a:r>
              <a:rPr lang="en-US" dirty="0" smtClean="0"/>
              <a:t>reserves)</a:t>
            </a:r>
          </a:p>
          <a:p>
            <a:pPr lvl="1"/>
            <a:r>
              <a:rPr lang="en-US" dirty="0" smtClean="0"/>
              <a:t>This will leave </a:t>
            </a:r>
            <a:r>
              <a:rPr lang="en-US" dirty="0"/>
              <a:t>the system without the Replacement Energy </a:t>
            </a:r>
            <a:r>
              <a:rPr lang="en-US" dirty="0" smtClean="0"/>
              <a:t>Reserve capability </a:t>
            </a:r>
            <a:r>
              <a:rPr lang="en-US" dirty="0"/>
              <a:t>we sought to acquire in the first place</a:t>
            </a:r>
          </a:p>
          <a:p>
            <a:pPr lvl="0">
              <a:spcBef>
                <a:spcPts val="600"/>
              </a:spcBef>
            </a:pPr>
            <a:r>
              <a:rPr lang="en-US" b="1" dirty="0" smtClean="0"/>
              <a:t>Cost-effectiveness</a:t>
            </a:r>
            <a:r>
              <a:rPr lang="en-US" b="1" dirty="0"/>
              <a:t>.  </a:t>
            </a:r>
            <a:r>
              <a:rPr lang="en-US" dirty="0"/>
              <a:t>We need all </a:t>
            </a:r>
            <a:r>
              <a:rPr lang="en-US" dirty="0" smtClean="0"/>
              <a:t>these ancillary service capabilities </a:t>
            </a:r>
            <a:r>
              <a:rPr lang="en-US" dirty="0"/>
              <a:t>to have a reliable operating plan each day</a:t>
            </a:r>
          </a:p>
          <a:p>
            <a:pPr lvl="1">
              <a:spcBef>
                <a:spcPts val="600"/>
              </a:spcBef>
            </a:pPr>
            <a:r>
              <a:rPr lang="en-US" dirty="0"/>
              <a:t>If they are not procured in a co-optimized process, we will not obtain the least-cost portfolio of resource capabilities going into each operating </a:t>
            </a:r>
            <a:r>
              <a:rPr lang="en-US" dirty="0" smtClean="0"/>
              <a:t>day</a:t>
            </a:r>
            <a:endParaRPr lang="en-US" dirty="0"/>
          </a:p>
        </p:txBody>
      </p:sp>
    </p:spTree>
    <p:extLst>
      <p:ext uri="{BB962C8B-B14F-4D97-AF65-F5344CB8AC3E}">
        <p14:creationId xmlns:p14="http://schemas.microsoft.com/office/powerpoint/2010/main" val="1885829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2" name="Title 1"/>
          <p:cNvSpPr>
            <a:spLocks noGrp="1"/>
          </p:cNvSpPr>
          <p:nvPr>
            <p:ph type="title"/>
          </p:nvPr>
        </p:nvSpPr>
        <p:spPr/>
        <p:txBody>
          <a:bodyPr/>
          <a:lstStyle/>
          <a:p>
            <a:r>
              <a:rPr lang="en-US" dirty="0" smtClean="0"/>
              <a:t>Problem Statement </a:t>
            </a:r>
            <a:endParaRPr lang="en-US" sz="2800" i="1" dirty="0"/>
          </a:p>
        </p:txBody>
      </p:sp>
      <p:sp>
        <p:nvSpPr>
          <p:cNvPr id="6" name="Content Placeholder 5"/>
          <p:cNvSpPr>
            <a:spLocks noGrp="1"/>
          </p:cNvSpPr>
          <p:nvPr>
            <p:ph idx="1"/>
          </p:nvPr>
        </p:nvSpPr>
        <p:spPr/>
        <p:txBody>
          <a:bodyPr>
            <a:normAutofit/>
          </a:bodyPr>
          <a:lstStyle/>
          <a:p>
            <a:r>
              <a:rPr lang="en-US" dirty="0" smtClean="0"/>
              <a:t>At the October 2018 Markets Committee meeting, the ISO provided a high-level summary of the issue</a:t>
            </a:r>
          </a:p>
          <a:p>
            <a:pPr lvl="1">
              <a:lnSpc>
                <a:spcPct val="90000"/>
              </a:lnSpc>
              <a:spcBef>
                <a:spcPts val="600"/>
              </a:spcBef>
            </a:pPr>
            <a:r>
              <a:rPr lang="en-US" dirty="0" smtClean="0"/>
              <a:t>There may be insufficient energy available to the New England power system during extended cold winter weather conditions to satisfy electricity demand, given the system’s evolving resource mix and fuel delivery infrastructure</a:t>
            </a:r>
          </a:p>
          <a:p>
            <a:pPr lvl="1">
              <a:lnSpc>
                <a:spcPct val="90000"/>
              </a:lnSpc>
              <a:spcBef>
                <a:spcPts val="600"/>
              </a:spcBef>
            </a:pPr>
            <a:r>
              <a:rPr lang="en-US" dirty="0" smtClean="0"/>
              <a:t>While there has been no loss of load to date on the bulk power system attributable to these conditions, the ISO is concerned this emerging issue will worsen over time due to observed industry trends</a:t>
            </a:r>
          </a:p>
          <a:p>
            <a:pPr>
              <a:spcBef>
                <a:spcPts val="600"/>
              </a:spcBef>
            </a:pPr>
            <a:endParaRPr lang="en-US" dirty="0" smtClean="0"/>
          </a:p>
          <a:p>
            <a:pPr>
              <a:spcBef>
                <a:spcPts val="600"/>
              </a:spcBef>
            </a:pPr>
            <a:r>
              <a:rPr lang="en-US" dirty="0" smtClean="0"/>
              <a:t>More granularity will be provided today, beyond the contributing causes previously discussed, to guide solutions</a:t>
            </a:r>
          </a:p>
        </p:txBody>
      </p:sp>
    </p:spTree>
    <p:extLst>
      <p:ext uri="{BB962C8B-B14F-4D97-AF65-F5344CB8AC3E}">
        <p14:creationId xmlns:p14="http://schemas.microsoft.com/office/powerpoint/2010/main" val="3240571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lstStyle/>
          <a:p>
            <a:r>
              <a:rPr lang="en-US" dirty="0" smtClean="0"/>
              <a:t>Conceptual Design Elements Summary</a:t>
            </a:r>
            <a:endParaRPr lang="en-US" dirty="0"/>
          </a:p>
        </p:txBody>
      </p:sp>
      <p:pic>
        <p:nvPicPr>
          <p:cNvPr id="8" name="Content Placeholder 7"/>
          <p:cNvPicPr>
            <a:picLocks noGrp="1" noChangeAspect="1"/>
          </p:cNvPicPr>
          <p:nvPr>
            <p:ph idx="1"/>
          </p:nvPr>
        </p:nvPicPr>
        <p:blipFill>
          <a:blip r:embed="rId2"/>
          <a:stretch>
            <a:fillRect/>
          </a:stretch>
        </p:blipFill>
        <p:spPr>
          <a:xfrm>
            <a:off x="479614" y="1524000"/>
            <a:ext cx="8133227" cy="4388613"/>
          </a:xfrm>
          <a:prstGeom prst="rect">
            <a:avLst/>
          </a:prstGeom>
        </p:spPr>
      </p:pic>
    </p:spTree>
    <p:extLst>
      <p:ext uri="{BB962C8B-B14F-4D97-AF65-F5344CB8AC3E}">
        <p14:creationId xmlns:p14="http://schemas.microsoft.com/office/powerpoint/2010/main" val="3486942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4294967295"/>
          </p:nvPr>
        </p:nvSpPr>
        <p:spPr>
          <a:xfrm>
            <a:off x="8763000" y="6365875"/>
            <a:ext cx="381000" cy="263525"/>
          </a:xfrm>
        </p:spPr>
        <p:txBody>
          <a:bodyPr/>
          <a:lstStyle/>
          <a:p>
            <a:fld id="{10C7F894-2A36-495D-AB7C-1055F7AC0F9D}" type="slidenum">
              <a:rPr lang="en-US" smtClean="0"/>
              <a:pPr/>
              <a:t>31</a:t>
            </a:fld>
            <a:endParaRPr lang="en-US" dirty="0"/>
          </a:p>
        </p:txBody>
      </p:sp>
    </p:spTree>
    <p:extLst>
      <p:ext uri="{BB962C8B-B14F-4D97-AF65-F5344CB8AC3E}">
        <p14:creationId xmlns:p14="http://schemas.microsoft.com/office/powerpoint/2010/main" val="1177485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a:xfrm>
            <a:off x="457200" y="258762"/>
            <a:ext cx="8229600" cy="1143000"/>
          </a:xfrm>
        </p:spPr>
        <p:txBody>
          <a:bodyPr>
            <a:normAutofit/>
          </a:bodyPr>
          <a:lstStyle/>
          <a:p>
            <a:r>
              <a:rPr lang="en-US" dirty="0" smtClean="0"/>
              <a:t>Target Schedule of </a:t>
            </a:r>
            <a:br>
              <a:rPr lang="en-US" dirty="0" smtClean="0"/>
            </a:br>
            <a:r>
              <a:rPr lang="en-US" dirty="0" smtClean="0"/>
              <a:t>ISO Deliverables</a:t>
            </a:r>
            <a:endParaRPr lang="en-US" dirty="0"/>
          </a:p>
        </p:txBody>
      </p:sp>
      <p:sp>
        <p:nvSpPr>
          <p:cNvPr id="4" name="Content Placeholder 3"/>
          <p:cNvSpPr>
            <a:spLocks noGrp="1"/>
          </p:cNvSpPr>
          <p:nvPr>
            <p:ph idx="1"/>
          </p:nvPr>
        </p:nvSpPr>
        <p:spPr/>
        <p:txBody>
          <a:bodyPr>
            <a:normAutofit/>
          </a:bodyPr>
          <a:lstStyle/>
          <a:p>
            <a:r>
              <a:rPr lang="en-US" sz="2100" dirty="0" smtClean="0"/>
              <a:t>This </a:t>
            </a:r>
            <a:r>
              <a:rPr lang="en-US" sz="2100" dirty="0"/>
              <a:t>project </a:t>
            </a:r>
            <a:r>
              <a:rPr lang="en-US" sz="2100" dirty="0" smtClean="0"/>
              <a:t>will continue to be addressed in </a:t>
            </a:r>
            <a:r>
              <a:rPr lang="en-US" sz="2100" dirty="0"/>
              <a:t>three broad agenda </a:t>
            </a:r>
            <a:r>
              <a:rPr lang="en-US" sz="2100" dirty="0" smtClean="0"/>
              <a:t>categories:</a:t>
            </a:r>
          </a:p>
          <a:p>
            <a:pPr lvl="1"/>
            <a:r>
              <a:rPr lang="en-US" sz="1900" dirty="0" smtClean="0"/>
              <a:t>ISO’s </a:t>
            </a:r>
            <a:r>
              <a:rPr lang="en-US" sz="1900" dirty="0"/>
              <a:t>Multi-Day Ahead Market (</a:t>
            </a:r>
            <a:r>
              <a:rPr lang="en-US" sz="1900" dirty="0" smtClean="0"/>
              <a:t>M-DAM</a:t>
            </a:r>
            <a:r>
              <a:rPr lang="en-US" sz="1900" dirty="0"/>
              <a:t>) and </a:t>
            </a:r>
            <a:r>
              <a:rPr lang="en-US" sz="1900" dirty="0" smtClean="0"/>
              <a:t>new ancillary service design</a:t>
            </a:r>
          </a:p>
          <a:p>
            <a:pPr lvl="1"/>
            <a:r>
              <a:rPr lang="en-US" sz="1900" dirty="0" smtClean="0"/>
              <a:t>Stakeholder Proposals</a:t>
            </a:r>
          </a:p>
          <a:p>
            <a:pPr lvl="1"/>
            <a:r>
              <a:rPr lang="en-US" sz="1900" dirty="0" smtClean="0"/>
              <a:t>ISO’s </a:t>
            </a:r>
            <a:r>
              <a:rPr lang="en-US" sz="1900" dirty="0"/>
              <a:t>Impact </a:t>
            </a:r>
            <a:r>
              <a:rPr lang="en-US" sz="1900" dirty="0" smtClean="0"/>
              <a:t>Analysis</a:t>
            </a:r>
          </a:p>
          <a:p>
            <a:r>
              <a:rPr lang="en-US" sz="2100" dirty="0" smtClean="0"/>
              <a:t>The target delivery schedule for the ISO’s major deliverables are shown below </a:t>
            </a:r>
          </a:p>
          <a:p>
            <a:pPr lvl="1"/>
            <a:r>
              <a:rPr lang="en-US" sz="1700" dirty="0" smtClean="0"/>
              <a:t>While chart indicates initial releases, the items will continued to be developed and discussed throughout the extended stakeholder schedule </a:t>
            </a:r>
          </a:p>
        </p:txBody>
      </p:sp>
      <p:graphicFrame>
        <p:nvGraphicFramePr>
          <p:cNvPr id="5" name="Table 4"/>
          <p:cNvGraphicFramePr>
            <a:graphicFrameLocks noGrp="1"/>
          </p:cNvGraphicFramePr>
          <p:nvPr>
            <p:extLst>
              <p:ext uri="{D42A27DB-BD31-4B8C-83A1-F6EECF244321}">
                <p14:modId xmlns:p14="http://schemas.microsoft.com/office/powerpoint/2010/main" val="1394464054"/>
              </p:ext>
            </p:extLst>
          </p:nvPr>
        </p:nvGraphicFramePr>
        <p:xfrm>
          <a:off x="533400" y="4597869"/>
          <a:ext cx="8153400" cy="1600202"/>
        </p:xfrm>
        <a:graphic>
          <a:graphicData uri="http://schemas.openxmlformats.org/drawingml/2006/table">
            <a:tbl>
              <a:tblPr firstRow="1" firstCol="1" bandRow="1">
                <a:tableStyleId>{5C22544A-7EE6-4342-B048-85BDC9FD1C3A}</a:tableStyleId>
              </a:tblPr>
              <a:tblGrid>
                <a:gridCol w="2092318">
                  <a:extLst>
                    <a:ext uri="{9D8B030D-6E8A-4147-A177-3AD203B41FA5}">
                      <a16:colId xmlns:a16="http://schemas.microsoft.com/office/drawing/2014/main" val="20000"/>
                    </a:ext>
                  </a:extLst>
                </a:gridCol>
                <a:gridCol w="6061082">
                  <a:extLst>
                    <a:ext uri="{9D8B030D-6E8A-4147-A177-3AD203B41FA5}">
                      <a16:colId xmlns:a16="http://schemas.microsoft.com/office/drawing/2014/main" val="20001"/>
                    </a:ext>
                  </a:extLst>
                </a:gridCol>
              </a:tblGrid>
              <a:tr h="268444">
                <a:tc>
                  <a:txBody>
                    <a:bodyPr/>
                    <a:lstStyle/>
                    <a:p>
                      <a:pPr marL="0" marR="0" algn="ctr">
                        <a:spcBef>
                          <a:spcPts val="0"/>
                        </a:spcBef>
                        <a:spcAft>
                          <a:spcPts val="0"/>
                        </a:spcAft>
                      </a:pPr>
                      <a:r>
                        <a:rPr lang="en-US" sz="1600" spc="-25" dirty="0" smtClean="0">
                          <a:effectLst/>
                        </a:rPr>
                        <a:t>Target Delivery </a:t>
                      </a:r>
                      <a:r>
                        <a:rPr lang="en-US" sz="1600" spc="-25" dirty="0">
                          <a:effectLst/>
                        </a:rPr>
                        <a:t>Date</a:t>
                      </a:r>
                      <a:endParaRPr lang="en-US" sz="1600" spc="-25" dirty="0">
                        <a:effectLst/>
                        <a:latin typeface="Arial"/>
                        <a:ea typeface="Times New Roman"/>
                      </a:endParaRPr>
                    </a:p>
                  </a:txBody>
                  <a:tcPr marL="68580" marR="68580" marT="0" marB="0" anchor="ctr"/>
                </a:tc>
                <a:tc>
                  <a:txBody>
                    <a:bodyPr/>
                    <a:lstStyle/>
                    <a:p>
                      <a:pPr marL="0" marR="0" algn="ctr">
                        <a:spcBef>
                          <a:spcPts val="0"/>
                        </a:spcBef>
                        <a:spcAft>
                          <a:spcPts val="0"/>
                        </a:spcAft>
                      </a:pPr>
                      <a:r>
                        <a:rPr lang="en-US" sz="1600" spc="-25" dirty="0">
                          <a:effectLst/>
                        </a:rPr>
                        <a:t>ISO Deliverable</a:t>
                      </a:r>
                      <a:endParaRPr lang="en-US" sz="1600" spc="-25" dirty="0">
                        <a:effectLst/>
                        <a:latin typeface="Arial"/>
                        <a:ea typeface="Times New Roman"/>
                      </a:endParaRPr>
                    </a:p>
                  </a:txBody>
                  <a:tcPr marL="68580" marR="68580" marT="0" marB="0" anchor="ctr"/>
                </a:tc>
                <a:extLst>
                  <a:ext uri="{0D108BD9-81ED-4DB2-BD59-A6C34878D82A}">
                    <a16:rowId xmlns:a16="http://schemas.microsoft.com/office/drawing/2014/main" val="10000"/>
                  </a:ext>
                </a:extLst>
              </a:tr>
              <a:tr h="266352">
                <a:tc>
                  <a:txBody>
                    <a:bodyPr/>
                    <a:lstStyle/>
                    <a:p>
                      <a:pPr marL="0" marR="0" algn="ctr">
                        <a:spcBef>
                          <a:spcPts val="0"/>
                        </a:spcBef>
                        <a:spcAft>
                          <a:spcPts val="0"/>
                        </a:spcAft>
                      </a:pPr>
                      <a:r>
                        <a:rPr lang="en-US" sz="1600" spc="-25" dirty="0">
                          <a:effectLst/>
                        </a:rPr>
                        <a:t>April 1, 2019</a:t>
                      </a:r>
                      <a:endParaRPr lang="en-US" sz="1600" spc="-25" dirty="0">
                        <a:effectLst/>
                        <a:latin typeface="Arial"/>
                        <a:ea typeface="Times New Roman"/>
                      </a:endParaRPr>
                    </a:p>
                  </a:txBody>
                  <a:tcPr marL="68580" marR="68580" marT="0" marB="0" anchor="ctr"/>
                </a:tc>
                <a:tc>
                  <a:txBody>
                    <a:bodyPr/>
                    <a:lstStyle/>
                    <a:p>
                      <a:pPr marL="0" marR="0" lvl="0" algn="just">
                        <a:spcBef>
                          <a:spcPts val="0"/>
                        </a:spcBef>
                        <a:spcAft>
                          <a:spcPts val="0"/>
                        </a:spcAft>
                      </a:pPr>
                      <a:r>
                        <a:rPr lang="en-US" sz="1600" spc="-25" dirty="0">
                          <a:solidFill>
                            <a:srgbClr val="000000"/>
                          </a:solidFill>
                          <a:effectLst/>
                        </a:rPr>
                        <a:t>ISO </a:t>
                      </a:r>
                      <a:r>
                        <a:rPr lang="en-US" sz="1600" spc="-25" dirty="0" smtClean="0">
                          <a:solidFill>
                            <a:srgbClr val="000000"/>
                          </a:solidFill>
                          <a:effectLst/>
                        </a:rPr>
                        <a:t>discussion paper (updated and re-posted as needed) </a:t>
                      </a:r>
                      <a:endParaRPr lang="en-US" sz="1600" spc="-25" dirty="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1"/>
                  </a:ext>
                </a:extLst>
              </a:tr>
              <a:tr h="266352">
                <a:tc>
                  <a:txBody>
                    <a:bodyPr/>
                    <a:lstStyle/>
                    <a:p>
                      <a:pPr marL="0" marR="0" algn="ctr">
                        <a:spcBef>
                          <a:spcPts val="0"/>
                        </a:spcBef>
                        <a:spcAft>
                          <a:spcPts val="0"/>
                        </a:spcAft>
                      </a:pPr>
                      <a:r>
                        <a:rPr lang="en-US" sz="1600" spc="-25" dirty="0">
                          <a:effectLst/>
                        </a:rPr>
                        <a:t>July 1, 2019</a:t>
                      </a:r>
                      <a:endParaRPr lang="en-US" sz="1600" spc="-25" dirty="0">
                        <a:effectLst/>
                        <a:latin typeface="Arial"/>
                        <a:ea typeface="Times New Roman"/>
                      </a:endParaRPr>
                    </a:p>
                  </a:txBody>
                  <a:tcPr marL="68580" marR="68580" marT="0" marB="0" anchor="ctr"/>
                </a:tc>
                <a:tc>
                  <a:txBody>
                    <a:bodyPr/>
                    <a:lstStyle/>
                    <a:p>
                      <a:pPr marL="0" marR="0" lvl="0" algn="just">
                        <a:spcBef>
                          <a:spcPts val="0"/>
                        </a:spcBef>
                        <a:spcAft>
                          <a:spcPts val="0"/>
                        </a:spcAft>
                      </a:pPr>
                      <a:r>
                        <a:rPr lang="en-US" sz="1600" spc="-25" dirty="0">
                          <a:solidFill>
                            <a:srgbClr val="000000"/>
                          </a:solidFill>
                          <a:effectLst/>
                        </a:rPr>
                        <a:t>ISO initial impact analysis presentation </a:t>
                      </a:r>
                      <a:r>
                        <a:rPr lang="en-US" sz="1600" spc="-25" dirty="0" smtClean="0">
                          <a:solidFill>
                            <a:srgbClr val="000000"/>
                          </a:solidFill>
                          <a:effectLst/>
                        </a:rPr>
                        <a:t>(updated and re-posted</a:t>
                      </a:r>
                      <a:r>
                        <a:rPr lang="en-US" sz="1600" spc="-25" baseline="0" dirty="0" smtClean="0">
                          <a:solidFill>
                            <a:srgbClr val="000000"/>
                          </a:solidFill>
                          <a:effectLst/>
                        </a:rPr>
                        <a:t> as needed)</a:t>
                      </a:r>
                      <a:endParaRPr lang="en-US" sz="1600" spc="-25" dirty="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2"/>
                  </a:ext>
                </a:extLst>
              </a:tr>
              <a:tr h="266352">
                <a:tc>
                  <a:txBody>
                    <a:bodyPr/>
                    <a:lstStyle/>
                    <a:p>
                      <a:pPr marL="0" marR="0" algn="ctr">
                        <a:spcBef>
                          <a:spcPts val="0"/>
                        </a:spcBef>
                        <a:spcAft>
                          <a:spcPts val="0"/>
                        </a:spcAft>
                      </a:pPr>
                      <a:r>
                        <a:rPr lang="en-US" sz="1600" spc="-25" dirty="0">
                          <a:effectLst/>
                        </a:rPr>
                        <a:t>August 7, 2019</a:t>
                      </a:r>
                      <a:endParaRPr lang="en-US" sz="1600" spc="-25" dirty="0">
                        <a:effectLst/>
                        <a:latin typeface="Arial"/>
                        <a:ea typeface="Times New Roman"/>
                      </a:endParaRPr>
                    </a:p>
                  </a:txBody>
                  <a:tcPr marL="68580" marR="68580" marT="0" marB="0" anchor="ctr"/>
                </a:tc>
                <a:tc>
                  <a:txBody>
                    <a:bodyPr/>
                    <a:lstStyle/>
                    <a:p>
                      <a:pPr marL="0" marR="0" lvl="0" algn="just">
                        <a:spcBef>
                          <a:spcPts val="0"/>
                        </a:spcBef>
                        <a:spcAft>
                          <a:spcPts val="0"/>
                        </a:spcAft>
                      </a:pPr>
                      <a:r>
                        <a:rPr lang="en-US" sz="1600" spc="-25" dirty="0">
                          <a:solidFill>
                            <a:srgbClr val="000000"/>
                          </a:solidFill>
                          <a:effectLst/>
                        </a:rPr>
                        <a:t>Draft ISO Tariff language and draft ISO impact analysis report</a:t>
                      </a:r>
                      <a:endParaRPr lang="en-US" sz="1600" spc="-25" dirty="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3"/>
                  </a:ext>
                </a:extLst>
              </a:tr>
              <a:tr h="532702">
                <a:tc>
                  <a:txBody>
                    <a:bodyPr/>
                    <a:lstStyle/>
                    <a:p>
                      <a:pPr marL="0" marR="0" algn="ctr">
                        <a:spcBef>
                          <a:spcPts val="0"/>
                        </a:spcBef>
                        <a:spcAft>
                          <a:spcPts val="0"/>
                        </a:spcAft>
                      </a:pPr>
                      <a:r>
                        <a:rPr lang="en-US" sz="1600" spc="-25" dirty="0">
                          <a:effectLst/>
                        </a:rPr>
                        <a:t>October 9, 2019</a:t>
                      </a:r>
                      <a:endParaRPr lang="en-US" sz="1600" spc="-25" dirty="0">
                        <a:effectLst/>
                        <a:latin typeface="Arial"/>
                        <a:ea typeface="Times New Roman"/>
                      </a:endParaRPr>
                    </a:p>
                  </a:txBody>
                  <a:tcPr marL="68580" marR="68580" marT="0" marB="0" anchor="ctr"/>
                </a:tc>
                <a:tc>
                  <a:txBody>
                    <a:bodyPr/>
                    <a:lstStyle/>
                    <a:p>
                      <a:pPr marL="0" marR="0" lvl="0" algn="just">
                        <a:spcBef>
                          <a:spcPts val="0"/>
                        </a:spcBef>
                        <a:spcAft>
                          <a:spcPts val="0"/>
                        </a:spcAft>
                      </a:pPr>
                      <a:r>
                        <a:rPr lang="en-US" sz="1600" spc="-25" dirty="0">
                          <a:solidFill>
                            <a:srgbClr val="000000"/>
                          </a:solidFill>
                          <a:effectLst/>
                        </a:rPr>
                        <a:t>Final ISO </a:t>
                      </a:r>
                      <a:r>
                        <a:rPr lang="en-US" sz="1600" spc="-25" dirty="0" smtClean="0">
                          <a:solidFill>
                            <a:srgbClr val="000000"/>
                          </a:solidFill>
                          <a:effectLst/>
                        </a:rPr>
                        <a:t>discussion paper</a:t>
                      </a:r>
                      <a:r>
                        <a:rPr lang="en-US" sz="1600" spc="-25" dirty="0">
                          <a:solidFill>
                            <a:srgbClr val="000000"/>
                          </a:solidFill>
                          <a:effectLst/>
                        </a:rPr>
                        <a:t>, final ISO draft impact analysis report, and final ISO Tariff language</a:t>
                      </a:r>
                      <a:endParaRPr lang="en-US" sz="1600" spc="-25" dirty="0">
                        <a:solidFill>
                          <a:srgbClr val="000000"/>
                        </a:solidFill>
                        <a:effectLst/>
                        <a:latin typeface="Arial"/>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6" name="TextBox 5"/>
          <p:cNvSpPr txBox="1"/>
          <p:nvPr/>
        </p:nvSpPr>
        <p:spPr>
          <a:xfrm>
            <a:off x="6172200" y="272534"/>
            <a:ext cx="2590800" cy="646331"/>
          </a:xfrm>
          <a:prstGeom prst="rect">
            <a:avLst/>
          </a:prstGeom>
          <a:noFill/>
          <a:ln>
            <a:solidFill>
              <a:schemeClr val="accent1"/>
            </a:solidFill>
          </a:ln>
        </p:spPr>
        <p:txBody>
          <a:bodyPr wrap="square" rtlCol="0">
            <a:spAutoFit/>
          </a:bodyPr>
          <a:lstStyle/>
          <a:p>
            <a:pPr algn="ctr"/>
            <a:r>
              <a:rPr lang="en-US" i="1" dirty="0" smtClean="0">
                <a:solidFill>
                  <a:srgbClr val="000000"/>
                </a:solidFill>
              </a:rPr>
              <a:t>Revised from January 2019 Presentation</a:t>
            </a:r>
            <a:endParaRPr lang="en-US" i="1" dirty="0">
              <a:solidFill>
                <a:srgbClr val="000000"/>
              </a:solidFill>
            </a:endParaRPr>
          </a:p>
        </p:txBody>
      </p:sp>
    </p:spTree>
    <p:extLst>
      <p:ext uri="{BB962C8B-B14F-4D97-AF65-F5344CB8AC3E}">
        <p14:creationId xmlns:p14="http://schemas.microsoft.com/office/powerpoint/2010/main" val="958946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Stakeholder Schedule (with Filing Extension)</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33</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2790552760"/>
              </p:ext>
            </p:extLst>
          </p:nvPr>
        </p:nvGraphicFramePr>
        <p:xfrm>
          <a:off x="381000" y="837625"/>
          <a:ext cx="8305800" cy="5063017"/>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41426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53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bg1">
                              <a:lumMod val="50000"/>
                            </a:schemeClr>
                          </a:solidFill>
                        </a:rPr>
                        <a:t>Markets Committee</a:t>
                      </a:r>
                    </a:p>
                    <a:p>
                      <a:r>
                        <a:rPr lang="en-US" sz="1500" b="1" dirty="0" smtClean="0">
                          <a:solidFill>
                            <a:schemeClr val="bg1">
                              <a:lumMod val="50000"/>
                            </a:schemeClr>
                          </a:solidFill>
                        </a:rPr>
                        <a:t>March </a:t>
                      </a:r>
                      <a:r>
                        <a:rPr lang="en-US" sz="1500" b="1" baseline="0" dirty="0" smtClean="0">
                          <a:solidFill>
                            <a:schemeClr val="bg1">
                              <a:lumMod val="50000"/>
                            </a:schemeClr>
                          </a:solidFill>
                        </a:rPr>
                        <a:t>2019</a:t>
                      </a:r>
                      <a:endParaRPr lang="en-US" sz="1500" b="1" dirty="0">
                        <a:solidFill>
                          <a:schemeClr val="bg1">
                            <a:lumMod val="50000"/>
                          </a:schemeClr>
                        </a:solidFill>
                      </a:endParaRPr>
                    </a:p>
                  </a:txBody>
                  <a:tcPr marL="89777" marR="89777" anchor="ctr"/>
                </a:tc>
                <a:tc>
                  <a:txBody>
                    <a:bodyPr/>
                    <a:lstStyle/>
                    <a:p>
                      <a:r>
                        <a:rPr lang="en-US" sz="1500" baseline="0" dirty="0" smtClean="0">
                          <a:solidFill>
                            <a:schemeClr val="bg1">
                              <a:lumMod val="50000"/>
                            </a:schemeClr>
                          </a:solidFill>
                        </a:rPr>
                        <a:t>Update on ISO conceptual design considerations, stakeholder proposals</a:t>
                      </a:r>
                      <a:endParaRPr lang="en-US" sz="1500" dirty="0">
                        <a:solidFill>
                          <a:schemeClr val="bg1">
                            <a:lumMod val="50000"/>
                          </a:schemeClr>
                        </a:solidFill>
                      </a:endParaRPr>
                    </a:p>
                  </a:txBody>
                  <a:tcPr marL="89777" marR="89777" anchor="ctr"/>
                </a:tc>
                <a:extLst>
                  <a:ext uri="{0D108BD9-81ED-4DB2-BD59-A6C34878D82A}">
                    <a16:rowId xmlns:a16="http://schemas.microsoft.com/office/drawing/2014/main" val="10004"/>
                  </a:ext>
                </a:extLst>
              </a:tr>
              <a:tr h="128016">
                <a:tc>
                  <a:txBody>
                    <a:bodyPr/>
                    <a:lstStyle/>
                    <a:p>
                      <a:r>
                        <a:rPr lang="en-US" sz="1500" b="1" dirty="0" smtClean="0">
                          <a:solidFill>
                            <a:schemeClr val="bg1">
                              <a:lumMod val="50000"/>
                            </a:schemeClr>
                          </a:solidFill>
                        </a:rPr>
                        <a:t>Markets</a:t>
                      </a:r>
                      <a:r>
                        <a:rPr lang="en-US" sz="1500" b="1" baseline="0" dirty="0" smtClean="0">
                          <a:solidFill>
                            <a:schemeClr val="bg1">
                              <a:lumMod val="50000"/>
                            </a:schemeClr>
                          </a:solidFill>
                        </a:rPr>
                        <a:t> Committee</a:t>
                      </a:r>
                    </a:p>
                    <a:p>
                      <a:r>
                        <a:rPr lang="en-US" sz="1500" b="1" baseline="0" dirty="0" smtClean="0">
                          <a:solidFill>
                            <a:schemeClr val="bg1">
                              <a:lumMod val="50000"/>
                            </a:schemeClr>
                          </a:solidFill>
                        </a:rPr>
                        <a:t>April 9-10, 2019</a:t>
                      </a:r>
                      <a:endParaRPr lang="en-US" sz="1500" b="1" dirty="0">
                        <a:solidFill>
                          <a:schemeClr val="bg1">
                            <a:lumMod val="50000"/>
                          </a:schemeClr>
                        </a:solidFill>
                      </a:endParaRPr>
                    </a:p>
                  </a:txBody>
                  <a:tcPr marL="89777" marR="89777" anchor="ctr"/>
                </a:tc>
                <a:tc>
                  <a:txBody>
                    <a:bodyPr/>
                    <a:lstStyle/>
                    <a:p>
                      <a:r>
                        <a:rPr lang="en-US" sz="1500" dirty="0" smtClean="0">
                          <a:solidFill>
                            <a:schemeClr val="bg1">
                              <a:lumMod val="50000"/>
                            </a:schemeClr>
                          </a:solidFill>
                        </a:rPr>
                        <a:t>Initial review of discussion paper </a:t>
                      </a:r>
                      <a:endParaRPr lang="en-US" sz="1500" dirty="0">
                        <a:solidFill>
                          <a:schemeClr val="bg1">
                            <a:lumMod val="50000"/>
                          </a:schemeClr>
                        </a:solidFill>
                      </a:endParaRPr>
                    </a:p>
                  </a:txBody>
                  <a:tcPr marL="89777" marR="89777" anchor="ctr"/>
                </a:tc>
                <a:extLst>
                  <a:ext uri="{0D108BD9-81ED-4DB2-BD59-A6C34878D82A}">
                    <a16:rowId xmlns:a16="http://schemas.microsoft.com/office/drawing/2014/main" val="10005"/>
                  </a:ext>
                </a:extLst>
              </a:tr>
              <a:tr h="512064">
                <a:tc>
                  <a:txBody>
                    <a:bodyPr/>
                    <a:lstStyle/>
                    <a:p>
                      <a:r>
                        <a:rPr lang="en-US" sz="1500" b="1" dirty="0" smtClean="0">
                          <a:solidFill>
                            <a:schemeClr val="bg1">
                              <a:lumMod val="50000"/>
                            </a:schemeClr>
                          </a:solidFill>
                        </a:rPr>
                        <a:t>Markets</a:t>
                      </a:r>
                      <a:r>
                        <a:rPr lang="en-US" sz="1500" b="1" baseline="0" dirty="0" smtClean="0">
                          <a:solidFill>
                            <a:schemeClr val="bg1">
                              <a:lumMod val="50000"/>
                            </a:schemeClr>
                          </a:solidFill>
                        </a:rPr>
                        <a:t> Committee</a:t>
                      </a:r>
                    </a:p>
                    <a:p>
                      <a:r>
                        <a:rPr lang="en-US" sz="1500" b="1" baseline="0" dirty="0" smtClean="0">
                          <a:solidFill>
                            <a:schemeClr val="bg1">
                              <a:lumMod val="50000"/>
                            </a:schemeClr>
                          </a:solidFill>
                        </a:rPr>
                        <a:t>May - June, 2019</a:t>
                      </a:r>
                      <a:endParaRPr lang="en-US" sz="1500" b="1" dirty="0" smtClean="0">
                        <a:solidFill>
                          <a:schemeClr val="bg1">
                            <a:lumMod val="50000"/>
                          </a:schemeClr>
                        </a:solidFill>
                      </a:endParaRPr>
                    </a:p>
                  </a:txBody>
                  <a:tcPr marL="89777" marR="89777" anchor="ctr"/>
                </a:tc>
                <a:tc>
                  <a:txBody>
                    <a:bodyPr/>
                    <a:lstStyle/>
                    <a:p>
                      <a:r>
                        <a:rPr lang="en-US" sz="1500" dirty="0" smtClean="0">
                          <a:solidFill>
                            <a:schemeClr val="bg1">
                              <a:lumMod val="50000"/>
                            </a:schemeClr>
                          </a:solidFill>
                        </a:rPr>
                        <a:t>Continued discussion of ISO and stakeholder</a:t>
                      </a:r>
                      <a:r>
                        <a:rPr lang="en-US" sz="1500" baseline="0" dirty="0" smtClean="0">
                          <a:solidFill>
                            <a:schemeClr val="bg1">
                              <a:lumMod val="50000"/>
                            </a:schemeClr>
                          </a:solidFill>
                        </a:rPr>
                        <a:t> proposals; updates of discussion paper as warranted</a:t>
                      </a:r>
                      <a:endParaRPr lang="en-US" sz="1500" dirty="0">
                        <a:solidFill>
                          <a:schemeClr val="bg1">
                            <a:lumMod val="50000"/>
                          </a:schemeClr>
                        </a:solidFill>
                      </a:endParaRPr>
                    </a:p>
                  </a:txBody>
                  <a:tcPr marL="89777" marR="89777" anchor="ctr"/>
                </a:tc>
                <a:extLst>
                  <a:ext uri="{0D108BD9-81ED-4DB2-BD59-A6C34878D82A}">
                    <a16:rowId xmlns:a16="http://schemas.microsoft.com/office/drawing/2014/main" val="2385105550"/>
                  </a:ext>
                </a:extLst>
              </a:tr>
              <a:tr h="384048">
                <a:tc>
                  <a:txBody>
                    <a:bodyPr/>
                    <a:lstStyle/>
                    <a:p>
                      <a:r>
                        <a:rPr lang="en-US" sz="1500" b="1" dirty="0" smtClean="0">
                          <a:solidFill>
                            <a:schemeClr val="bg1">
                              <a:lumMod val="50000"/>
                            </a:schemeClr>
                          </a:solidFill>
                        </a:rPr>
                        <a:t>Markets</a:t>
                      </a:r>
                      <a:r>
                        <a:rPr lang="en-US" sz="1500" b="1" baseline="0" dirty="0" smtClean="0">
                          <a:solidFill>
                            <a:schemeClr val="bg1">
                              <a:lumMod val="50000"/>
                            </a:schemeClr>
                          </a:solidFill>
                        </a:rPr>
                        <a:t> Committee</a:t>
                      </a:r>
                    </a:p>
                    <a:p>
                      <a:r>
                        <a:rPr lang="en-US" sz="1500" b="1" baseline="0" dirty="0" smtClean="0">
                          <a:solidFill>
                            <a:schemeClr val="bg1">
                              <a:lumMod val="50000"/>
                            </a:schemeClr>
                          </a:solidFill>
                        </a:rPr>
                        <a:t>July 9-10, 2019</a:t>
                      </a:r>
                      <a:endParaRPr lang="en-US" sz="1500" b="1" dirty="0" smtClean="0">
                        <a:solidFill>
                          <a:schemeClr val="bg1">
                            <a:lumMod val="50000"/>
                          </a:schemeClr>
                        </a:solidFill>
                      </a:endParaRPr>
                    </a:p>
                  </a:txBody>
                  <a:tcPr marL="89777" marR="89777" anchor="ctr"/>
                </a:tc>
                <a:tc>
                  <a:txBody>
                    <a:bodyPr/>
                    <a:lstStyle/>
                    <a:p>
                      <a:r>
                        <a:rPr lang="en-US" sz="1500" dirty="0" smtClean="0">
                          <a:solidFill>
                            <a:schemeClr val="bg1">
                              <a:lumMod val="50000"/>
                            </a:schemeClr>
                          </a:solidFill>
                        </a:rPr>
                        <a:t>Initial review of impact analysis</a:t>
                      </a:r>
                      <a:endParaRPr lang="en-US" sz="1500" dirty="0">
                        <a:solidFill>
                          <a:schemeClr val="bg1">
                            <a:lumMod val="50000"/>
                          </a:schemeClr>
                        </a:solidFill>
                      </a:endParaRPr>
                    </a:p>
                  </a:txBody>
                  <a:tcPr marL="89777" marR="89777" anchor="ctr"/>
                </a:tc>
                <a:extLst>
                  <a:ext uri="{0D108BD9-81ED-4DB2-BD59-A6C34878D82A}">
                    <a16:rowId xmlns:a16="http://schemas.microsoft.com/office/drawing/2014/main" val="4221381287"/>
                  </a:ext>
                </a:extLst>
              </a:tr>
              <a:tr h="256032">
                <a:tc>
                  <a:txBody>
                    <a:bodyPr/>
                    <a:lstStyle/>
                    <a:p>
                      <a:r>
                        <a:rPr lang="en-US" sz="1500" b="1" dirty="0" smtClean="0">
                          <a:solidFill>
                            <a:schemeClr val="bg1">
                              <a:lumMod val="50000"/>
                            </a:schemeClr>
                          </a:solidFill>
                        </a:rPr>
                        <a:t>Markets</a:t>
                      </a:r>
                      <a:r>
                        <a:rPr lang="en-US" sz="1500" b="1" baseline="0" dirty="0" smtClean="0">
                          <a:solidFill>
                            <a:schemeClr val="bg1">
                              <a:lumMod val="50000"/>
                            </a:schemeClr>
                          </a:solidFill>
                        </a:rPr>
                        <a:t> Committee</a:t>
                      </a:r>
                    </a:p>
                    <a:p>
                      <a:r>
                        <a:rPr lang="en-US" sz="1500" b="1" baseline="0" dirty="0" smtClean="0">
                          <a:solidFill>
                            <a:schemeClr val="bg1">
                              <a:lumMod val="50000"/>
                            </a:schemeClr>
                          </a:solidFill>
                        </a:rPr>
                        <a:t>August 13-15, 2019</a:t>
                      </a:r>
                      <a:endParaRPr lang="en-US" sz="1500" b="1" dirty="0" smtClean="0">
                        <a:solidFill>
                          <a:schemeClr val="bg1">
                            <a:lumMod val="50000"/>
                          </a:schemeClr>
                        </a:solidFill>
                      </a:endParaRP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spc="-25" dirty="0" smtClean="0">
                          <a:solidFill>
                            <a:schemeClr val="bg1">
                              <a:lumMod val="50000"/>
                            </a:schemeClr>
                          </a:solidFill>
                          <a:effectLst/>
                        </a:rPr>
                        <a:t>Draft ISO Tariff language and draft ISO impact analysis report</a:t>
                      </a:r>
                      <a:endParaRPr lang="en-US" sz="1500" spc="-25" dirty="0" smtClean="0">
                        <a:solidFill>
                          <a:schemeClr val="bg1">
                            <a:lumMod val="50000"/>
                          </a:schemeClr>
                        </a:solidFill>
                        <a:effectLst/>
                        <a:latin typeface="Arial"/>
                        <a:ea typeface="Times New Roman"/>
                      </a:endParaRPr>
                    </a:p>
                  </a:txBody>
                  <a:tcPr marL="89777" marR="89777" anchor="ctr"/>
                </a:tc>
                <a:extLst>
                  <a:ext uri="{0D108BD9-81ED-4DB2-BD59-A6C34878D82A}">
                    <a16:rowId xmlns:a16="http://schemas.microsoft.com/office/drawing/2014/main" val="1004029603"/>
                  </a:ext>
                </a:extLst>
              </a:tr>
              <a:tr h="128016">
                <a:tc>
                  <a:txBody>
                    <a:bodyPr/>
                    <a:lstStyle/>
                    <a:p>
                      <a:r>
                        <a:rPr lang="en-US" sz="1500" b="1" dirty="0" smtClean="0">
                          <a:solidFill>
                            <a:schemeClr val="bg1">
                              <a:lumMod val="50000"/>
                            </a:schemeClr>
                          </a:solidFill>
                        </a:rPr>
                        <a:t>Markets</a:t>
                      </a:r>
                      <a:r>
                        <a:rPr lang="en-US" sz="1500" b="1" baseline="0" dirty="0" smtClean="0">
                          <a:solidFill>
                            <a:schemeClr val="bg1">
                              <a:lumMod val="50000"/>
                            </a:schemeClr>
                          </a:solidFill>
                        </a:rPr>
                        <a:t> Committee</a:t>
                      </a:r>
                    </a:p>
                    <a:p>
                      <a:r>
                        <a:rPr lang="en-US" sz="1500" b="1" baseline="0" dirty="0" smtClean="0">
                          <a:solidFill>
                            <a:schemeClr val="bg1">
                              <a:lumMod val="50000"/>
                            </a:schemeClr>
                          </a:solidFill>
                        </a:rPr>
                        <a:t>September 18-19, 2019</a:t>
                      </a:r>
                      <a:endParaRPr lang="en-US" sz="1500" b="1" dirty="0" smtClean="0">
                        <a:solidFill>
                          <a:schemeClr val="bg1">
                            <a:lumMod val="50000"/>
                          </a:schemeClr>
                        </a:solidFill>
                      </a:endParaRPr>
                    </a:p>
                  </a:txBody>
                  <a:tcPr marL="89777" marR="89777" anchor="ctr"/>
                </a:tc>
                <a:tc>
                  <a:txBody>
                    <a:bodyPr/>
                    <a:lstStyle/>
                    <a:p>
                      <a:r>
                        <a:rPr lang="en-US" sz="1500" dirty="0" smtClean="0">
                          <a:solidFill>
                            <a:schemeClr val="bg1">
                              <a:lumMod val="50000"/>
                            </a:schemeClr>
                          </a:solidFill>
                        </a:rPr>
                        <a:t>Final review of proposed</a:t>
                      </a:r>
                      <a:r>
                        <a:rPr lang="en-US" sz="1500" baseline="0" dirty="0" smtClean="0">
                          <a:solidFill>
                            <a:schemeClr val="bg1">
                              <a:lumMod val="50000"/>
                            </a:schemeClr>
                          </a:solidFill>
                        </a:rPr>
                        <a:t> Tariff language (ISO proposal and any stakeholder proposal(s))</a:t>
                      </a:r>
                      <a:endParaRPr lang="en-US" sz="1500" dirty="0">
                        <a:solidFill>
                          <a:schemeClr val="bg1">
                            <a:lumMod val="50000"/>
                          </a:schemeClr>
                        </a:solidFill>
                      </a:endParaRPr>
                    </a:p>
                  </a:txBody>
                  <a:tcPr marL="89777" marR="89777" anchor="ctr"/>
                </a:tc>
                <a:extLst>
                  <a:ext uri="{0D108BD9-81ED-4DB2-BD59-A6C34878D82A}">
                    <a16:rowId xmlns:a16="http://schemas.microsoft.com/office/drawing/2014/main" val="2354999675"/>
                  </a:ext>
                </a:extLst>
              </a:tr>
              <a:tr h="626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bg1">
                              <a:lumMod val="50000"/>
                            </a:schemeClr>
                          </a:solidFill>
                        </a:rPr>
                        <a:t>Markets</a:t>
                      </a:r>
                      <a:r>
                        <a:rPr lang="en-US" sz="1500" b="1" baseline="0" dirty="0" smtClean="0">
                          <a:solidFill>
                            <a:schemeClr val="bg1">
                              <a:lumMod val="50000"/>
                            </a:schemeClr>
                          </a:solidFill>
                        </a:rPr>
                        <a:t> Committee</a:t>
                      </a:r>
                    </a:p>
                    <a:p>
                      <a:r>
                        <a:rPr lang="en-US" sz="1500" b="1" dirty="0" smtClean="0">
                          <a:solidFill>
                            <a:schemeClr val="bg1">
                              <a:lumMod val="50000"/>
                            </a:schemeClr>
                          </a:solidFill>
                        </a:rPr>
                        <a:t>October 16-17, 2019</a:t>
                      </a: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spc="-25" dirty="0" smtClean="0">
                          <a:solidFill>
                            <a:schemeClr val="bg1">
                              <a:lumMod val="50000"/>
                            </a:schemeClr>
                          </a:solidFill>
                          <a:effectLst/>
                        </a:rPr>
                        <a:t>Vote</a:t>
                      </a:r>
                    </a:p>
                  </a:txBody>
                  <a:tcPr marL="89777" marR="89777" anchor="ctr"/>
                </a:tc>
                <a:extLst>
                  <a:ext uri="{0D108BD9-81ED-4DB2-BD59-A6C34878D82A}">
                    <a16:rowId xmlns:a16="http://schemas.microsoft.com/office/drawing/2014/main" val="10006"/>
                  </a:ext>
                </a:extLst>
              </a:tr>
              <a:tr h="626221">
                <a:tc>
                  <a:txBody>
                    <a:bodyPr/>
                    <a:lstStyle/>
                    <a:p>
                      <a:r>
                        <a:rPr lang="en-US" sz="1500" b="1" dirty="0" smtClean="0">
                          <a:solidFill>
                            <a:schemeClr val="bg1">
                              <a:lumMod val="50000"/>
                            </a:schemeClr>
                          </a:solidFill>
                        </a:rPr>
                        <a:t>Participants</a:t>
                      </a:r>
                      <a:r>
                        <a:rPr lang="en-US" sz="1500" b="1" baseline="0" dirty="0" smtClean="0">
                          <a:solidFill>
                            <a:schemeClr val="bg1">
                              <a:lumMod val="50000"/>
                            </a:schemeClr>
                          </a:solidFill>
                        </a:rPr>
                        <a:t> Committee</a:t>
                      </a:r>
                    </a:p>
                    <a:p>
                      <a:r>
                        <a:rPr lang="en-US" sz="1500" b="1" baseline="0" dirty="0" smtClean="0">
                          <a:solidFill>
                            <a:schemeClr val="bg1">
                              <a:lumMod val="50000"/>
                            </a:schemeClr>
                          </a:solidFill>
                        </a:rPr>
                        <a:t>November 1, 2019</a:t>
                      </a:r>
                      <a:endParaRPr lang="en-US" sz="1500" b="1" dirty="0" smtClean="0">
                        <a:solidFill>
                          <a:schemeClr val="bg1">
                            <a:lumMod val="50000"/>
                          </a:schemeClr>
                        </a:solidFill>
                      </a:endParaRPr>
                    </a:p>
                  </a:txBody>
                  <a:tcPr marL="89777" marR="89777" anchor="ctr"/>
                </a:tc>
                <a:tc>
                  <a:txBody>
                    <a:bodyPr/>
                    <a:lstStyle/>
                    <a:p>
                      <a:r>
                        <a:rPr lang="en-US" sz="1500" dirty="0" smtClean="0">
                          <a:solidFill>
                            <a:schemeClr val="bg1">
                              <a:lumMod val="50000"/>
                            </a:schemeClr>
                          </a:solidFill>
                        </a:rPr>
                        <a:t>Vote</a:t>
                      </a:r>
                    </a:p>
                  </a:txBody>
                  <a:tcPr marL="89777" marR="897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126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smtClean="0"/>
              <a:t>Three Conceptual Components</a:t>
            </a:r>
            <a:endParaRPr lang="en-US" dirty="0"/>
          </a:p>
        </p:txBody>
      </p:sp>
      <p:sp>
        <p:nvSpPr>
          <p:cNvPr id="4" name="Content Placeholder 3"/>
          <p:cNvSpPr>
            <a:spLocks noGrp="1"/>
          </p:cNvSpPr>
          <p:nvPr>
            <p:ph idx="1"/>
          </p:nvPr>
        </p:nvSpPr>
        <p:spPr/>
        <p:txBody>
          <a:bodyPr>
            <a:normAutofit fontScale="92500" lnSpcReduction="10000"/>
          </a:bodyPr>
          <a:lstStyle/>
          <a:p>
            <a:pPr lvl="0">
              <a:spcBef>
                <a:spcPts val="600"/>
              </a:spcBef>
            </a:pPr>
            <a:r>
              <a:rPr lang="en-US" b="1" dirty="0"/>
              <a:t>New Ancillary Services in the M-DAM</a:t>
            </a:r>
            <a:endParaRPr lang="en-US" b="1" i="1" dirty="0"/>
          </a:p>
          <a:p>
            <a:pPr lvl="1"/>
            <a:r>
              <a:rPr lang="en-US" dirty="0"/>
              <a:t>In December 2018 we discussed the Energy Inventory Reserve Constraint (“EIRC</a:t>
            </a:r>
            <a:r>
              <a:rPr lang="en-US" dirty="0" smtClean="0"/>
              <a:t>”)</a:t>
            </a:r>
          </a:p>
          <a:p>
            <a:pPr lvl="1"/>
            <a:r>
              <a:rPr lang="en-US" dirty="0" smtClean="0"/>
              <a:t>Since then, </a:t>
            </a:r>
            <a:r>
              <a:rPr lang="en-US" dirty="0"/>
              <a:t>this element/concept has been modified</a:t>
            </a:r>
          </a:p>
          <a:p>
            <a:pPr lvl="1"/>
            <a:r>
              <a:rPr lang="en-US" dirty="0"/>
              <a:t>The concept of a </a:t>
            </a:r>
            <a:r>
              <a:rPr lang="en-US" i="1" dirty="0"/>
              <a:t>constraint</a:t>
            </a:r>
            <a:r>
              <a:rPr lang="en-US" dirty="0"/>
              <a:t> remains, however, the new ancillary services concepts/products have been modified, and will be discussed today</a:t>
            </a:r>
          </a:p>
          <a:p>
            <a:pPr lvl="0"/>
            <a:r>
              <a:rPr lang="en-US" b="1" dirty="0" smtClean="0"/>
              <a:t>Multi-Day </a:t>
            </a:r>
            <a:r>
              <a:rPr lang="en-US" b="1" dirty="0"/>
              <a:t>Ahead Market (M-DAM</a:t>
            </a:r>
            <a:r>
              <a:rPr lang="en-US" b="1" dirty="0" smtClean="0"/>
              <a:t>)</a:t>
            </a:r>
            <a:endParaRPr lang="en-US" dirty="0" smtClean="0"/>
          </a:p>
          <a:p>
            <a:pPr lvl="1"/>
            <a:r>
              <a:rPr lang="en-US" dirty="0" smtClean="0"/>
              <a:t>In </a:t>
            </a:r>
            <a:r>
              <a:rPr lang="en-US" dirty="0"/>
              <a:t>November </a:t>
            </a:r>
            <a:r>
              <a:rPr lang="en-US" dirty="0" smtClean="0"/>
              <a:t>2018, </a:t>
            </a:r>
            <a:r>
              <a:rPr lang="en-US" dirty="0"/>
              <a:t>we discussed the </a:t>
            </a:r>
            <a:r>
              <a:rPr lang="en-US" dirty="0" smtClean="0"/>
              <a:t>M-DAM</a:t>
            </a:r>
          </a:p>
          <a:p>
            <a:pPr lvl="1"/>
            <a:r>
              <a:rPr lang="en-US" dirty="0" smtClean="0"/>
              <a:t>While not the focus of today’s design concept discussion, the role of the M-DAM in some form remains an important part of the comprehensive design</a:t>
            </a:r>
          </a:p>
          <a:p>
            <a:pPr lvl="0"/>
            <a:r>
              <a:rPr lang="en-US" b="1" dirty="0" smtClean="0"/>
              <a:t>Seasonal Forward Procurement </a:t>
            </a:r>
          </a:p>
          <a:p>
            <a:pPr lvl="1"/>
            <a:r>
              <a:rPr lang="en-US" dirty="0" smtClean="0"/>
              <a:t>The </a:t>
            </a:r>
            <a:r>
              <a:rPr lang="en-US" dirty="0"/>
              <a:t>M-DAM and </a:t>
            </a:r>
            <a:r>
              <a:rPr lang="en-US" dirty="0" smtClean="0"/>
              <a:t>new ancillary services </a:t>
            </a:r>
            <a:r>
              <a:rPr lang="en-US" dirty="0"/>
              <a:t>are core to the design</a:t>
            </a:r>
          </a:p>
          <a:p>
            <a:pPr lvl="1"/>
            <a:r>
              <a:rPr lang="en-US" dirty="0" smtClean="0"/>
              <a:t>As noted previously, the </a:t>
            </a:r>
            <a:r>
              <a:rPr lang="en-US" dirty="0"/>
              <a:t>ISO will evaluate the </a:t>
            </a:r>
            <a:r>
              <a:rPr lang="en-US" dirty="0" smtClean="0"/>
              <a:t>seasonal forward procurement </a:t>
            </a:r>
            <a:r>
              <a:rPr lang="en-US" dirty="0"/>
              <a:t>aspect following the development of the core </a:t>
            </a:r>
            <a:r>
              <a:rPr lang="en-US" dirty="0" smtClean="0"/>
              <a:t>components, and discuss ideas later this year</a:t>
            </a:r>
            <a:endParaRPr lang="en-US" dirty="0"/>
          </a:p>
        </p:txBody>
      </p:sp>
    </p:spTree>
    <p:extLst>
      <p:ext uri="{BB962C8B-B14F-4D97-AF65-F5344CB8AC3E}">
        <p14:creationId xmlns:p14="http://schemas.microsoft.com/office/powerpoint/2010/main" val="387205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 Discussion</a:t>
            </a:r>
            <a:endParaRPr lang="en-US" dirty="0"/>
          </a:p>
        </p:txBody>
      </p:sp>
      <p:sp>
        <p:nvSpPr>
          <p:cNvPr id="6" name="Text Placeholder 5"/>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3159539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Deeper Focus: Three Problems</a:t>
            </a:r>
            <a:endParaRPr lang="en-US" dirty="0"/>
          </a:p>
        </p:txBody>
      </p:sp>
      <p:sp>
        <p:nvSpPr>
          <p:cNvPr id="4" name="Content Placeholder 3"/>
          <p:cNvSpPr>
            <a:spLocks noGrp="1"/>
          </p:cNvSpPr>
          <p:nvPr>
            <p:ph idx="1"/>
          </p:nvPr>
        </p:nvSpPr>
        <p:spPr/>
        <p:txBody>
          <a:bodyPr>
            <a:normAutofit lnSpcReduction="10000"/>
          </a:bodyPr>
          <a:lstStyle/>
          <a:p>
            <a:pPr marL="457200" lvl="0" indent="-457200">
              <a:buNone/>
            </a:pPr>
            <a:r>
              <a:rPr lang="en-US" b="1" dirty="0" smtClean="0"/>
              <a:t>Problem 1. Incentives </a:t>
            </a:r>
            <a:r>
              <a:rPr lang="en-US" b="1" dirty="0"/>
              <a:t>and Compensation</a:t>
            </a:r>
            <a:r>
              <a:rPr lang="en-US" dirty="0"/>
              <a:t>	</a:t>
            </a:r>
            <a:br>
              <a:rPr lang="en-US" dirty="0"/>
            </a:br>
            <a:r>
              <a:rPr lang="en-US" dirty="0" smtClean="0"/>
              <a:t>Inefficiently low market incentives for resources that face production uncertainty to make advance fuel/energy supply arrangements</a:t>
            </a:r>
            <a:endParaRPr lang="en-US" dirty="0"/>
          </a:p>
          <a:p>
            <a:pPr marL="457200" lvl="0" indent="-457200">
              <a:buNone/>
            </a:pPr>
            <a:r>
              <a:rPr lang="en-US" b="1" dirty="0" smtClean="0"/>
              <a:t>Problem 2. Operational </a:t>
            </a:r>
            <a:r>
              <a:rPr lang="en-US" b="1" dirty="0"/>
              <a:t>Uncertainty</a:t>
            </a:r>
            <a:br>
              <a:rPr lang="en-US" b="1" dirty="0"/>
            </a:br>
            <a:r>
              <a:rPr lang="en-US" dirty="0" smtClean="0"/>
              <a:t>There may be insufficient energy available to withstand an </a:t>
            </a:r>
            <a:r>
              <a:rPr lang="en-US" u="sng" dirty="0" smtClean="0"/>
              <a:t>unexpected</a:t>
            </a:r>
            <a:r>
              <a:rPr lang="en-US" dirty="0" smtClean="0"/>
              <a:t>, extended (multi-hour to multi-day) large generation/supply loss during cold conditions, particularly if that energy supply loss in non-gas generation</a:t>
            </a:r>
            <a:endParaRPr lang="en-US" dirty="0"/>
          </a:p>
          <a:p>
            <a:pPr marL="457200" lvl="0" indent="-457200">
              <a:buNone/>
            </a:pPr>
            <a:r>
              <a:rPr lang="en-US" b="1" dirty="0" smtClean="0"/>
              <a:t>Problem 3. Inefficient </a:t>
            </a:r>
            <a:r>
              <a:rPr lang="en-US" b="1" dirty="0"/>
              <a:t>Schedules</a:t>
            </a:r>
            <a:r>
              <a:rPr lang="en-US" dirty="0"/>
              <a:t/>
            </a:r>
            <a:br>
              <a:rPr lang="en-US" dirty="0"/>
            </a:br>
            <a:r>
              <a:rPr lang="en-US" dirty="0"/>
              <a:t>Premature (inefficient) depletion of energy inventories for electric generation, absent a mechanism to coordinate and reward efficient preservation of </a:t>
            </a:r>
            <a:r>
              <a:rPr lang="en-US" dirty="0" smtClean="0"/>
              <a:t>limited-energy </a:t>
            </a:r>
            <a:r>
              <a:rPr lang="en-US" dirty="0"/>
              <a:t>supplies</a:t>
            </a:r>
          </a:p>
          <a:p>
            <a:endParaRPr lang="en-US" dirty="0"/>
          </a:p>
        </p:txBody>
      </p:sp>
    </p:spTree>
    <p:extLst>
      <p:ext uri="{BB962C8B-B14F-4D97-AF65-F5344CB8AC3E}">
        <p14:creationId xmlns:p14="http://schemas.microsoft.com/office/powerpoint/2010/main" val="356761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Context and Implications</a:t>
            </a:r>
            <a:endParaRPr lang="en-US" dirty="0"/>
          </a:p>
        </p:txBody>
      </p:sp>
      <p:sp>
        <p:nvSpPr>
          <p:cNvPr id="4" name="Content Placeholder 3"/>
          <p:cNvSpPr>
            <a:spLocks noGrp="1"/>
          </p:cNvSpPr>
          <p:nvPr>
            <p:ph idx="1"/>
          </p:nvPr>
        </p:nvSpPr>
        <p:spPr/>
        <p:txBody>
          <a:bodyPr>
            <a:normAutofit fontScale="92500" lnSpcReduction="10000"/>
          </a:bodyPr>
          <a:lstStyle/>
          <a:p>
            <a:pPr marL="0" indent="0">
              <a:spcBef>
                <a:spcPts val="600"/>
              </a:spcBef>
              <a:buNone/>
            </a:pPr>
            <a:r>
              <a:rPr lang="en-US" b="1" dirty="0" smtClean="0"/>
              <a:t>These are inter-related problems. </a:t>
            </a:r>
            <a:r>
              <a:rPr lang="en-US" dirty="0" smtClean="0"/>
              <a:t>Fundamentally, Problem </a:t>
            </a:r>
            <a:r>
              <a:rPr lang="en-US" dirty="0"/>
              <a:t>1 is </a:t>
            </a:r>
            <a:r>
              <a:rPr lang="en-US" dirty="0" smtClean="0"/>
              <a:t>the </a:t>
            </a:r>
            <a:r>
              <a:rPr lang="en-US" dirty="0"/>
              <a:t>contributing (and arguable the primary) cause of both Problem 2 and Problem 3</a:t>
            </a:r>
          </a:p>
          <a:p>
            <a:pPr lvl="0">
              <a:spcBef>
                <a:spcPts val="600"/>
              </a:spcBef>
            </a:pPr>
            <a:r>
              <a:rPr lang="en-US" b="1" dirty="0" smtClean="0"/>
              <a:t>Uncertainty</a:t>
            </a:r>
            <a:r>
              <a:rPr lang="en-US" b="1" dirty="0"/>
              <a:t>. </a:t>
            </a:r>
            <a:r>
              <a:rPr lang="en-US" dirty="0"/>
              <a:t>Problems 1 and 2 apply to </a:t>
            </a:r>
            <a:r>
              <a:rPr lang="en-US" dirty="0" smtClean="0"/>
              <a:t>resources </a:t>
            </a:r>
            <a:r>
              <a:rPr lang="en-US" dirty="0"/>
              <a:t>that </a:t>
            </a:r>
            <a:r>
              <a:rPr lang="en-US" dirty="0" smtClean="0"/>
              <a:t>do </a:t>
            </a:r>
            <a:r>
              <a:rPr lang="en-US" i="1" dirty="0"/>
              <a:t>not</a:t>
            </a:r>
            <a:r>
              <a:rPr lang="en-US" dirty="0"/>
              <a:t> routinely clear in the day-ahead market, but that the ISO may </a:t>
            </a:r>
            <a:r>
              <a:rPr lang="en-US" dirty="0" smtClean="0"/>
              <a:t>need </a:t>
            </a:r>
            <a:r>
              <a:rPr lang="en-US" dirty="0"/>
              <a:t>to call upon to operate above any day-ahead market award </a:t>
            </a:r>
          </a:p>
          <a:p>
            <a:pPr lvl="1"/>
            <a:r>
              <a:rPr lang="en-US" sz="2200" dirty="0"/>
              <a:t>Such resources face uncertainty over when/how often they may operate</a:t>
            </a:r>
          </a:p>
          <a:p>
            <a:pPr lvl="1"/>
            <a:r>
              <a:rPr lang="en-US" sz="2200" dirty="0"/>
              <a:t>Empirically, we have not observed problems with resources that routinely clear in the day-ahead market failing to procure sufficient fuel/energy to meet their day-ahead </a:t>
            </a:r>
            <a:r>
              <a:rPr lang="en-US" sz="2200" dirty="0" smtClean="0"/>
              <a:t>award</a:t>
            </a:r>
            <a:endParaRPr lang="en-US" sz="2200" dirty="0"/>
          </a:p>
          <a:p>
            <a:r>
              <a:rPr lang="en-US" b="1" dirty="0"/>
              <a:t>The Alignment Problem. </a:t>
            </a:r>
            <a:r>
              <a:rPr lang="en-US" dirty="0" smtClean="0"/>
              <a:t>The ISO’s single day-ahead market (“SDAM”) is not well aligned with the multi-day horizon over which the ISO is forecasting and operating an increasingly energy-limited system</a:t>
            </a:r>
            <a:endParaRPr lang="en-US" dirty="0"/>
          </a:p>
        </p:txBody>
      </p:sp>
    </p:spTree>
    <p:extLst>
      <p:ext uri="{BB962C8B-B14F-4D97-AF65-F5344CB8AC3E}">
        <p14:creationId xmlns:p14="http://schemas.microsoft.com/office/powerpoint/2010/main" val="87828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Problem 1. Incentives and Compensation</a:t>
            </a:r>
            <a:endParaRPr lang="en-US" dirty="0"/>
          </a:p>
        </p:txBody>
      </p:sp>
      <p:sp>
        <p:nvSpPr>
          <p:cNvPr id="4" name="Content Placeholder 3"/>
          <p:cNvSpPr>
            <a:spLocks noGrp="1"/>
          </p:cNvSpPr>
          <p:nvPr>
            <p:ph idx="1"/>
          </p:nvPr>
        </p:nvSpPr>
        <p:spPr/>
        <p:txBody>
          <a:bodyPr>
            <a:normAutofit fontScale="92500" lnSpcReduction="10000"/>
          </a:bodyPr>
          <a:lstStyle/>
          <a:p>
            <a:pPr lvl="0">
              <a:spcBef>
                <a:spcPts val="600"/>
              </a:spcBef>
            </a:pPr>
            <a:r>
              <a:rPr lang="en-US" dirty="0"/>
              <a:t>It is financially prudent for generators to </a:t>
            </a:r>
            <a:r>
              <a:rPr lang="en-US" dirty="0" smtClean="0"/>
              <a:t>incur up-front costs of </a:t>
            </a:r>
            <a:r>
              <a:rPr lang="en-US" dirty="0"/>
              <a:t>unit-specific </a:t>
            </a:r>
            <a:r>
              <a:rPr lang="en-US" dirty="0" smtClean="0"/>
              <a:t>fuel/energy supply procurement </a:t>
            </a:r>
            <a:r>
              <a:rPr lang="en-US" dirty="0"/>
              <a:t>and replenishment </a:t>
            </a:r>
            <a:r>
              <a:rPr lang="en-US" dirty="0" smtClean="0"/>
              <a:t>arrangements </a:t>
            </a:r>
            <a:r>
              <a:rPr lang="en-US" dirty="0"/>
              <a:t>based on </a:t>
            </a:r>
            <a:r>
              <a:rPr lang="en-US" dirty="0" smtClean="0"/>
              <a:t>their </a:t>
            </a:r>
            <a:r>
              <a:rPr lang="en-US" i="1" dirty="0" smtClean="0"/>
              <a:t>expected</a:t>
            </a:r>
            <a:r>
              <a:rPr lang="en-US" dirty="0" smtClean="0"/>
              <a:t> energy output</a:t>
            </a:r>
            <a:endParaRPr lang="en-US" dirty="0"/>
          </a:p>
          <a:p>
            <a:pPr lvl="1">
              <a:lnSpc>
                <a:spcPct val="90000"/>
              </a:lnSpc>
              <a:spcBef>
                <a:spcPts val="600"/>
              </a:spcBef>
            </a:pPr>
            <a:r>
              <a:rPr lang="en-US" dirty="0" smtClean="0"/>
              <a:t>For example, the </a:t>
            </a:r>
            <a:r>
              <a:rPr lang="en-US" dirty="0"/>
              <a:t>up-front cost to arrange trucking for a prompt oil replenishment, or </a:t>
            </a:r>
            <a:r>
              <a:rPr lang="en-US" dirty="0" smtClean="0"/>
              <a:t>up-front fees for </a:t>
            </a:r>
            <a:r>
              <a:rPr lang="en-US" dirty="0"/>
              <a:t>an intra-day notice gas contract with an LNG terminal, or </a:t>
            </a:r>
            <a:r>
              <a:rPr lang="en-US" dirty="0" smtClean="0"/>
              <a:t>other </a:t>
            </a:r>
            <a:r>
              <a:rPr lang="en-US" dirty="0"/>
              <a:t>fixed </a:t>
            </a:r>
            <a:r>
              <a:rPr lang="en-US" dirty="0" smtClean="0"/>
              <a:t>costs </a:t>
            </a:r>
            <a:r>
              <a:rPr lang="en-US" dirty="0"/>
              <a:t>associated with arranging fuel/inputs in advance relevant to </a:t>
            </a:r>
            <a:r>
              <a:rPr lang="en-US" dirty="0" smtClean="0"/>
              <a:t>a </a:t>
            </a:r>
            <a:r>
              <a:rPr lang="en-US" dirty="0"/>
              <a:t>generator’s technology</a:t>
            </a:r>
          </a:p>
          <a:p>
            <a:pPr marL="0" indent="0">
              <a:spcBef>
                <a:spcPts val="600"/>
              </a:spcBef>
              <a:buNone/>
            </a:pPr>
            <a:endParaRPr lang="en-US" b="1" dirty="0" smtClean="0"/>
          </a:p>
          <a:p>
            <a:pPr marL="0" indent="0">
              <a:spcBef>
                <a:spcPts val="600"/>
              </a:spcBef>
              <a:buNone/>
            </a:pPr>
            <a:r>
              <a:rPr lang="en-US" b="1" dirty="0" smtClean="0"/>
              <a:t>The </a:t>
            </a:r>
            <a:r>
              <a:rPr lang="en-US" b="1" dirty="0"/>
              <a:t>Problem</a:t>
            </a:r>
            <a:endParaRPr lang="en-US" dirty="0"/>
          </a:p>
          <a:p>
            <a:pPr lvl="0">
              <a:spcBef>
                <a:spcPts val="600"/>
              </a:spcBef>
            </a:pPr>
            <a:r>
              <a:rPr lang="en-US" dirty="0"/>
              <a:t>A generator that faces uncertainty over whether or how often it will operate may not incur such fixed costs for any </a:t>
            </a:r>
            <a:r>
              <a:rPr lang="en-US" i="1" dirty="0"/>
              <a:t>unexpected</a:t>
            </a:r>
            <a:r>
              <a:rPr lang="en-US" dirty="0"/>
              <a:t> energy </a:t>
            </a:r>
            <a:r>
              <a:rPr lang="en-US" dirty="0" smtClean="0"/>
              <a:t>output</a:t>
            </a:r>
            <a:endParaRPr lang="en-US" dirty="0"/>
          </a:p>
          <a:p>
            <a:pPr lvl="0">
              <a:spcBef>
                <a:spcPts val="600"/>
              </a:spcBef>
            </a:pPr>
            <a:r>
              <a:rPr lang="en-US" dirty="0"/>
              <a:t>Otherwise, these fixed costs become a loss if the generator does not operate</a:t>
            </a:r>
          </a:p>
        </p:txBody>
      </p:sp>
    </p:spTree>
    <p:extLst>
      <p:ext uri="{BB962C8B-B14F-4D97-AF65-F5344CB8AC3E}">
        <p14:creationId xmlns:p14="http://schemas.microsoft.com/office/powerpoint/2010/main" val="1789687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a:t>Problem 1. Incentives and </a:t>
            </a:r>
            <a:r>
              <a:rPr lang="en-US" dirty="0" smtClean="0"/>
              <a:t>Compensation</a:t>
            </a:r>
            <a:br>
              <a:rPr lang="en-US" dirty="0" smtClean="0"/>
            </a:br>
            <a:r>
              <a:rPr lang="en-US" sz="2800" i="1" dirty="0" smtClean="0"/>
              <a:t>Adverse Consequences</a:t>
            </a:r>
            <a:endParaRPr lang="en-US" sz="2800" i="1" dirty="0"/>
          </a:p>
        </p:txBody>
      </p:sp>
      <p:sp>
        <p:nvSpPr>
          <p:cNvPr id="4" name="Content Placeholder 3"/>
          <p:cNvSpPr>
            <a:spLocks noGrp="1"/>
          </p:cNvSpPr>
          <p:nvPr>
            <p:ph idx="1"/>
          </p:nvPr>
        </p:nvSpPr>
        <p:spPr/>
        <p:txBody>
          <a:bodyPr/>
          <a:lstStyle/>
          <a:p>
            <a:pPr lvl="0"/>
            <a:r>
              <a:rPr lang="en-US" b="1" dirty="0"/>
              <a:t>Reliability risks.</a:t>
            </a:r>
            <a:r>
              <a:rPr lang="en-US" dirty="0"/>
              <a:t>  In extreme cases, this can result in extended reserve and energy shortages</a:t>
            </a:r>
          </a:p>
          <a:p>
            <a:pPr lvl="0"/>
            <a:r>
              <a:rPr lang="en-US" b="1" dirty="0"/>
              <a:t>Not </a:t>
            </a:r>
            <a:r>
              <a:rPr lang="en-US" b="1" dirty="0" smtClean="0"/>
              <a:t>cost-effective.</a:t>
            </a:r>
            <a:r>
              <a:rPr lang="en-US" dirty="0" smtClean="0"/>
              <a:t>  </a:t>
            </a:r>
            <a:r>
              <a:rPr lang="en-US" dirty="0"/>
              <a:t>Inefficiently low procurement incentives may produce higher than necessary total costs compared to efficient procurement </a:t>
            </a:r>
            <a:r>
              <a:rPr lang="en-US" dirty="0" smtClean="0"/>
              <a:t>outcomes</a:t>
            </a:r>
            <a:br>
              <a:rPr lang="en-US" dirty="0" smtClean="0"/>
            </a:br>
            <a:endParaRPr lang="en-US" dirty="0"/>
          </a:p>
          <a:p>
            <a:pPr marL="346075" indent="0">
              <a:buNone/>
            </a:pPr>
            <a:r>
              <a:rPr lang="en-US" u="sng" dirty="0" smtClean="0"/>
              <a:t>Bottom </a:t>
            </a:r>
            <a:r>
              <a:rPr lang="en-US" u="sng" dirty="0"/>
              <a:t>line</a:t>
            </a:r>
            <a:r>
              <a:rPr lang="en-US" dirty="0"/>
              <a:t>: Robust </a:t>
            </a:r>
            <a:r>
              <a:rPr lang="en-US" dirty="0" smtClean="0"/>
              <a:t>procurement </a:t>
            </a:r>
            <a:r>
              <a:rPr lang="en-US" dirty="0"/>
              <a:t>and </a:t>
            </a:r>
            <a:r>
              <a:rPr lang="en-US" dirty="0" smtClean="0"/>
              <a:t>replenishment arrangements </a:t>
            </a:r>
            <a:r>
              <a:rPr lang="en-US" dirty="0"/>
              <a:t>may not be in a generator’s commercial </a:t>
            </a:r>
            <a:r>
              <a:rPr lang="en-US" dirty="0" smtClean="0"/>
              <a:t>interest under the current market design, </a:t>
            </a:r>
            <a:r>
              <a:rPr lang="en-US" dirty="0"/>
              <a:t>even </a:t>
            </a:r>
            <a:r>
              <a:rPr lang="en-US" dirty="0" smtClean="0"/>
              <a:t>when </a:t>
            </a:r>
            <a:r>
              <a:rPr lang="en-US" dirty="0"/>
              <a:t>such arrangements would be beneficial and cost-effective for the system</a:t>
            </a:r>
          </a:p>
          <a:p>
            <a:endParaRPr lang="en-US" dirty="0"/>
          </a:p>
        </p:txBody>
      </p:sp>
    </p:spTree>
    <p:extLst>
      <p:ext uri="{BB962C8B-B14F-4D97-AF65-F5344CB8AC3E}">
        <p14:creationId xmlns:p14="http://schemas.microsoft.com/office/powerpoint/2010/main" val="13372756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2907</Words>
  <Application>Microsoft Office PowerPoint</Application>
  <PresentationFormat>On-screen Show (4:3)</PresentationFormat>
  <Paragraphs>261</Paragraphs>
  <Slides>33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Times New Roman</vt:lpstr>
      <vt:lpstr>ISO-PPT-Template-Confidential</vt:lpstr>
      <vt:lpstr>blank</vt:lpstr>
      <vt:lpstr>PowerPoint Presentation</vt:lpstr>
      <vt:lpstr>PowerPoint Presentation</vt:lpstr>
      <vt:lpstr>Problem Statement </vt:lpstr>
      <vt:lpstr>Three Conceptual Components</vt:lpstr>
      <vt:lpstr>Problem Discussion</vt:lpstr>
      <vt:lpstr>Deeper Focus: Three Problems</vt:lpstr>
      <vt:lpstr>Context and Implications</vt:lpstr>
      <vt:lpstr>Problem 1. Incentives and Compensation</vt:lpstr>
      <vt:lpstr>Problem 1. Incentives and Compensation Adverse Consequences</vt:lpstr>
      <vt:lpstr>Problem 1. Incentives and Compensation Root Causes</vt:lpstr>
      <vt:lpstr>Problem 2. Operational Uncertainty</vt:lpstr>
      <vt:lpstr>Problem 2. Operational Uncertainty What Supply Does the ISO Rely On Above Day-Ahead Market Awards</vt:lpstr>
      <vt:lpstr>Problem 2. Operational Uncertainty Implications</vt:lpstr>
      <vt:lpstr>Problem 2. Operational Uncertainty Adverse Consequences</vt:lpstr>
      <vt:lpstr>Problem 2. Operational Uncertainty Root Causes</vt:lpstr>
      <vt:lpstr>Problem 3. Inefficient Schedules</vt:lpstr>
      <vt:lpstr>Problem 3. Inefficient Schedules Adverse Consequences</vt:lpstr>
      <vt:lpstr>Problem 3. Inefficient Schedules Root Causes</vt:lpstr>
      <vt:lpstr>Why Are These Issues ‘Problems’ Now?</vt:lpstr>
      <vt:lpstr>Conceptual Design elements</vt:lpstr>
      <vt:lpstr>High-Level Design Objectives</vt:lpstr>
      <vt:lpstr>Design Principles for a  Market-Based Solution</vt:lpstr>
      <vt:lpstr>Overall Design Concept</vt:lpstr>
      <vt:lpstr>Design Concepts to Address Problems</vt:lpstr>
      <vt:lpstr>Multiple-Day Ahead Market Latest Thinking</vt:lpstr>
      <vt:lpstr>Three Categories of New Ancillary Services (Procured in Day-Ahead Markets)</vt:lpstr>
      <vt:lpstr>New Ancillary Services Current Thinking</vt:lpstr>
      <vt:lpstr>Purpose of New Ancillary Services</vt:lpstr>
      <vt:lpstr>Procuring New Ancillary Services</vt:lpstr>
      <vt:lpstr>Conceptual Design Elements Summary</vt:lpstr>
      <vt:lpstr>Next steps</vt:lpstr>
      <vt:lpstr>Target Schedule of  ISO Deliverables</vt:lpstr>
      <vt:lpstr>Stakeholder Schedule (with Filing 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2018-06-15T20:36:20Z</dcterms:created>
  <dcterms:modified xsi:type="dcterms:W3CDTF">2019-03-01T20:09:05Z</dcterms:modified>
</cp:coreProperties>
</file>