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8" r:id="rId4"/>
    <p:sldId id="264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hy Capra" initials="DC" lastIdx="1" clrIdx="0">
    <p:extLst>
      <p:ext uri="{19B8F6BF-5375-455C-9EA6-DF929625EA0E}">
        <p15:presenceInfo xmlns:p15="http://schemas.microsoft.com/office/powerpoint/2012/main" userId="S::dorothycapra@nescoe.com::1bf0753f-b579-48ea-b36b-2db3a6612a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1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ABDA-5711-6F43-B853-D2A802007622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6A6F-0E3E-D246-8579-A085B020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scoe.com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5F4-F3D9-0A4B-B762-DA1B8C9B0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48958"/>
            <a:ext cx="7772400" cy="1488521"/>
          </a:xfrm>
        </p:spPr>
        <p:txBody>
          <a:bodyPr>
            <a:normAutofit/>
          </a:bodyPr>
          <a:lstStyle/>
          <a:p>
            <a:r>
              <a:rPr lang="en-US" sz="4400" dirty="0">
                <a:cs typeface="Neue Haas Grotesk Text Pro" panose="020F0502020204030204" pitchFamily="34" charset="0"/>
              </a:rPr>
              <a:t>2019 Economic Study Request: Offshore Wind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A938-7402-0840-B183-5EFE37CED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Advisory Committee Meeting</a:t>
            </a:r>
          </a:p>
          <a:p>
            <a:r>
              <a:rPr lang="en-US" dirty="0"/>
              <a:t>April 25,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839917-B259-BC4E-9753-8DB2334B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722684"/>
            <a:ext cx="5394960" cy="13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E3D0-2DC8-5A4C-AF4D-C9946D86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Economic Study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A4CD-E584-4646-A418-6F7CBA1E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 Analysis</a:t>
            </a:r>
          </a:p>
          <a:p>
            <a:pPr lvl="1"/>
            <a:r>
              <a:rPr lang="en-US" dirty="0"/>
              <a:t>Increasing levels of incremental offshore wind resources</a:t>
            </a:r>
          </a:p>
          <a:p>
            <a:r>
              <a:rPr lang="en-US" dirty="0"/>
              <a:t>Transmission Analysis</a:t>
            </a:r>
          </a:p>
          <a:p>
            <a:pPr lvl="1"/>
            <a:r>
              <a:rPr lang="en-US" dirty="0"/>
              <a:t>High-Level Conceptual Transmission Overlays</a:t>
            </a:r>
          </a:p>
          <a:p>
            <a:pPr lvl="1"/>
            <a:r>
              <a:rPr lang="en-US" dirty="0"/>
              <a:t>Transmission Upgrade Cost Estimates</a:t>
            </a:r>
          </a:p>
          <a:p>
            <a:pPr lvl="1"/>
            <a:r>
              <a:rPr lang="en-US" dirty="0"/>
              <a:t>Various Points of  Interconnection</a:t>
            </a:r>
          </a:p>
          <a:p>
            <a:r>
              <a:rPr lang="en-US" dirty="0"/>
              <a:t>Wholesale Market Impacts</a:t>
            </a:r>
          </a:p>
          <a:p>
            <a:pPr lvl="1"/>
            <a:r>
              <a:rPr lang="en-US" dirty="0"/>
              <a:t>Energy, Capacity, Ancillary Services</a:t>
            </a:r>
          </a:p>
          <a:p>
            <a:pPr lvl="1"/>
            <a:r>
              <a:rPr lang="en-US" dirty="0"/>
              <a:t>Prices and Air Emissions</a:t>
            </a:r>
          </a:p>
          <a:p>
            <a:pPr lvl="1"/>
            <a:r>
              <a:rPr lang="en-US" dirty="0"/>
              <a:t>Ancillary Services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0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D340EE-6FBA-DB40-804E-69E0D2F9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Scenarios Requested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18A667-1F88-0D45-A91A-A4BF19467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91961"/>
              </p:ext>
            </p:extLst>
          </p:nvPr>
        </p:nvGraphicFramePr>
        <p:xfrm>
          <a:off x="628650" y="1694783"/>
          <a:ext cx="4429128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564">
                  <a:extLst>
                    <a:ext uri="{9D8B030D-6E8A-4147-A177-3AD203B41FA5}">
                      <a16:colId xmlns:a16="http://schemas.microsoft.com/office/drawing/2014/main" val="4010967096"/>
                    </a:ext>
                  </a:extLst>
                </a:gridCol>
                <a:gridCol w="2214564">
                  <a:extLst>
                    <a:ext uri="{9D8B030D-6E8A-4147-A177-3AD203B41FA5}">
                      <a16:colId xmlns:a16="http://schemas.microsoft.com/office/drawing/2014/main" val="2442732611"/>
                    </a:ext>
                  </a:extLst>
                </a:gridCol>
              </a:tblGrid>
              <a:tr h="8101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MW of New Offshore Wind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9854476"/>
                  </a:ext>
                </a:extLst>
              </a:tr>
              <a:tr h="49633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By 2030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1,000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6133026"/>
                  </a:ext>
                </a:extLst>
              </a:tr>
              <a:tr h="496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2,000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556154"/>
                  </a:ext>
                </a:extLst>
              </a:tr>
              <a:tr h="496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4,000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957214"/>
                  </a:ext>
                </a:extLst>
              </a:tr>
              <a:tr h="49633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By 2035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5,000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0469893"/>
                  </a:ext>
                </a:extLst>
              </a:tr>
              <a:tr h="496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7,000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902063"/>
                  </a:ext>
                </a:extLst>
              </a:tr>
            </a:tbl>
          </a:graphicData>
        </a:graphic>
      </p:graphicFrame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6770B63C-1781-A545-B0EF-573D9E35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8" y="1651919"/>
            <a:ext cx="3383280" cy="3383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11F424-E61F-C540-8C2D-533CFD2215A8}"/>
              </a:ext>
            </a:extLst>
          </p:cNvPr>
          <p:cNvSpPr txBox="1"/>
          <p:nvPr/>
        </p:nvSpPr>
        <p:spPr>
          <a:xfrm>
            <a:off x="604460" y="5153219"/>
            <a:ext cx="788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location of new resources:  MA or RI/MA Wind Energy Areas (WEA) on the outer Continental Shelf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amount of new offshore wind resources would be from a yet-to-be determined WEA in the Gulf of Maine</a:t>
            </a:r>
          </a:p>
        </p:txBody>
      </p:sp>
    </p:spTree>
    <p:extLst>
      <p:ext uri="{BB962C8B-B14F-4D97-AF65-F5344CB8AC3E}">
        <p14:creationId xmlns:p14="http://schemas.microsoft.com/office/powerpoint/2010/main" val="34632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70FC-2404-E749-BCCA-C2AA36AE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Transmission Analysis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BABC5-99B6-F74D-B808-48FE3A9C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new wind resources at different points of interconnection into New England and estimate transmission upgrade costs associated with these conceptual configurations</a:t>
            </a:r>
          </a:p>
          <a:p>
            <a:r>
              <a:rPr lang="en-US" dirty="0"/>
              <a:t>Consider all reasonable points of interconnection in New England, including the prospect of interconnecting southern WEAs north of Cape Cod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6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4ABF-B47C-8841-AFE8-E9F2EE89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Examples of Transmission Analysis done in previous Economic Studies</a:t>
            </a:r>
            <a:endParaRPr lang="en-US" strike="sngStri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CCC42-0D5D-8F4D-A631-147DAD0F6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01863"/>
            <a:ext cx="3942158" cy="1179554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/>
              <a:t>2015 Economic Study: </a:t>
            </a:r>
            <a:r>
              <a:rPr lang="en-US" sz="1800" i="1" dirty="0"/>
              <a:t>Evaluation of Offshore Wind Deployment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C2305EB-E153-3D47-8903-3E8FD2141B51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9841" y="3058034"/>
            <a:ext cx="3868737" cy="2274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660E5-7C21-E946-86E5-769064251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820" y="1690689"/>
            <a:ext cx="3887391" cy="823912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/>
              <a:t>2009 Economic Study: </a:t>
            </a:r>
            <a:r>
              <a:rPr lang="en-US" sz="1800" i="1" dirty="0"/>
              <a:t>New England 2030 Power System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33641E-B010-6F40-B7E6-12A917CB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126" y="2449512"/>
            <a:ext cx="3361283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6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6F8-3BF9-8B4A-9CCC-B9BE74D2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47C9F-3C97-7C4C-B1FC-A6F15D58A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969687"/>
            <a:ext cx="3657600" cy="9186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F055C-D692-194C-8F8D-3C90D713C38B}"/>
              </a:ext>
            </a:extLst>
          </p:cNvPr>
          <p:cNvSpPr txBox="1"/>
          <p:nvPr/>
        </p:nvSpPr>
        <p:spPr>
          <a:xfrm>
            <a:off x="3847988" y="3943341"/>
            <a:ext cx="144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3"/>
              </a:rPr>
              <a:t>NESCOE.com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86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193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2019 Economic Study Request: Offshore Wind Integration</vt:lpstr>
      <vt:lpstr>Economic Study Request</vt:lpstr>
      <vt:lpstr>Scenarios Requested</vt:lpstr>
      <vt:lpstr>Transmission Analysis Request</vt:lpstr>
      <vt:lpstr>Examples of Transmission Analysis done in previous Economic Studies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D'Antonio</dc:creator>
  <cp:lastModifiedBy>Dorothy Capra</cp:lastModifiedBy>
  <cp:revision>16</cp:revision>
  <dcterms:created xsi:type="dcterms:W3CDTF">2019-04-11T19:00:51Z</dcterms:created>
  <dcterms:modified xsi:type="dcterms:W3CDTF">2019-04-16T14:55:18Z</dcterms:modified>
</cp:coreProperties>
</file>