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80" r:id="rId3"/>
    <p:sldId id="284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</p:sldIdLst>
  <p:sldSz cx="9144000" cy="6858000" type="screen4x3"/>
  <p:notesSz cx="6950075" cy="923607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920"/>
    <a:srgbClr val="000000"/>
    <a:srgbClr val="62777F"/>
    <a:srgbClr val="EC1F25"/>
    <a:srgbClr val="FBB92F"/>
    <a:srgbClr val="77BD2A"/>
    <a:srgbClr val="6FA943"/>
    <a:srgbClr val="B9D257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89965" autoAdjust="0"/>
  </p:normalViewPr>
  <p:slideViewPr>
    <p:cSldViewPr>
      <p:cViewPr varScale="1">
        <p:scale>
          <a:sx n="80" d="100"/>
          <a:sy n="80" d="100"/>
        </p:scale>
        <p:origin x="156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5416016"/>
              </p:ext>
            </p:extLst>
          </p:nvPr>
        </p:nvGraphicFramePr>
        <p:xfrm>
          <a:off x="457200" y="533400"/>
          <a:ext cx="8077200" cy="1445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6764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April 9, 2019 | Marlborough, 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Ben Ewing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(413) 535-4361 | bewing@iso-ne.com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Offer caps in markets operated by RTOs and </a:t>
            </a:r>
            <a:r>
              <a:rPr lang="en-US" dirty="0" smtClean="0"/>
              <a:t>ISOs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FERC Order 831 </a:t>
            </a:r>
            <a:r>
              <a:rPr lang="en-US" dirty="0"/>
              <a:t>Implementation </a:t>
            </a:r>
            <a:r>
              <a:rPr lang="en-US" dirty="0" smtClean="0"/>
              <a:t>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Order 831 DAM approach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its compliance filing, the ISO proposed to separate dispatch and pricing processes in the DAM</a:t>
            </a:r>
          </a:p>
          <a:p>
            <a:pPr lvl="1"/>
            <a:r>
              <a:rPr lang="en-US" dirty="0" smtClean="0"/>
              <a:t>Resources with verified offers greater than $2,000/MWh would be properly considered for economic commitment and dispatch</a:t>
            </a:r>
          </a:p>
          <a:p>
            <a:pPr lvl="1"/>
            <a:r>
              <a:rPr lang="en-US" dirty="0" smtClean="0"/>
              <a:t>These offers would then be capped at $2,000/MWh for pricing</a:t>
            </a:r>
          </a:p>
          <a:p>
            <a:r>
              <a:rPr lang="en-US" dirty="0" smtClean="0"/>
              <a:t>This approach is robust, but complex</a:t>
            </a:r>
          </a:p>
          <a:p>
            <a:pPr lvl="1"/>
            <a:r>
              <a:rPr lang="en-US" dirty="0" smtClean="0"/>
              <a:t>Pursuing this approach would require further implementation delays</a:t>
            </a:r>
          </a:p>
          <a:p>
            <a:r>
              <a:rPr lang="en-US" dirty="0"/>
              <a:t>FERC has clarified that “Order No. 831 did not require cost-based incremental energy offers above $2,000/MWh to be used to determine economic merit-order dispatch.”</a:t>
            </a:r>
          </a:p>
          <a:p>
            <a:pPr lvl="1"/>
            <a:r>
              <a:rPr lang="en-US" dirty="0" smtClean="0"/>
              <a:t>Response to NYISO rehearing request (Docket #RM16-5-001)</a:t>
            </a:r>
          </a:p>
        </p:txBody>
      </p:sp>
    </p:spTree>
    <p:extLst>
      <p:ext uri="{BB962C8B-B14F-4D97-AF65-F5344CB8AC3E}">
        <p14:creationId xmlns:p14="http://schemas.microsoft.com/office/powerpoint/2010/main" val="30277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Order 831 DAM approach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Proposed approach maintains the current DAM clearing process</a:t>
            </a:r>
          </a:p>
          <a:p>
            <a:r>
              <a:rPr lang="en-US" dirty="0" smtClean="0"/>
              <a:t>Verified offers which exceed $2,000/MWh will be capped at $2,000/MWh for </a:t>
            </a:r>
            <a:r>
              <a:rPr lang="en-US" strike="sngStrike" dirty="0" smtClean="0">
                <a:solidFill>
                  <a:srgbClr val="FF0000"/>
                </a:solidFill>
              </a:rPr>
              <a:t>commitment,</a:t>
            </a:r>
            <a:r>
              <a:rPr lang="en-US" dirty="0" smtClean="0"/>
              <a:t> dispatch and pricing</a:t>
            </a:r>
          </a:p>
          <a:p>
            <a:pPr lvl="1"/>
            <a:r>
              <a:rPr lang="en-US" dirty="0" smtClean="0"/>
              <a:t>Verified offers exceeding $2,000/MWh will be considered in </a:t>
            </a:r>
            <a:r>
              <a:rPr lang="en-US" dirty="0" smtClean="0">
                <a:solidFill>
                  <a:srgbClr val="FF0000"/>
                </a:solidFill>
              </a:rPr>
              <a:t>commitment decisions and</a:t>
            </a:r>
            <a:r>
              <a:rPr lang="en-US" dirty="0" smtClean="0"/>
              <a:t> NCPC calculations</a:t>
            </a:r>
          </a:p>
          <a:p>
            <a:r>
              <a:rPr lang="en-US" dirty="0" smtClean="0"/>
              <a:t>Simplification will allow the ISO to meet a March 2020 implementation date, avoiding further delay</a:t>
            </a:r>
          </a:p>
          <a:p>
            <a:r>
              <a:rPr lang="en-US" dirty="0" smtClean="0"/>
              <a:t>Future software enhancements are likely to include separate dispatch and pricing processes in the DAM</a:t>
            </a:r>
          </a:p>
          <a:p>
            <a:pPr lvl="1"/>
            <a:r>
              <a:rPr lang="en-US" dirty="0" smtClean="0"/>
              <a:t>The ISO could then revisit the DAM capping approach</a:t>
            </a:r>
            <a:endParaRPr lang="en-US" strike="sngStrike" dirty="0"/>
          </a:p>
        </p:txBody>
      </p:sp>
      <p:sp>
        <p:nvSpPr>
          <p:cNvPr id="5" name="Rectangle 4"/>
          <p:cNvSpPr/>
          <p:nvPr/>
        </p:nvSpPr>
        <p:spPr>
          <a:xfrm>
            <a:off x="6629400" y="2286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Corrected, modifications in red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78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change is unlikely to impact </a:t>
            </a:r>
            <a:br>
              <a:rPr lang="en-US" dirty="0" smtClean="0"/>
            </a:br>
            <a:r>
              <a:rPr lang="en-US" dirty="0" smtClean="0"/>
              <a:t>market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Cost-based DA offers greater than $2,000/MWh are unlikely</a:t>
            </a:r>
            <a:endParaRPr lang="en-US" dirty="0"/>
          </a:p>
          <a:p>
            <a:pPr lvl="1"/>
            <a:r>
              <a:rPr lang="en-US" dirty="0"/>
              <a:t>In past 10 years, highest observed DA gas price is $107/MMBtu</a:t>
            </a:r>
          </a:p>
          <a:p>
            <a:pPr lvl="1"/>
            <a:r>
              <a:rPr lang="en-US" dirty="0"/>
              <a:t>This price is too low to justify a DA offer greater than $2,000/MWh at any heat rate in New England’s gas fleet</a:t>
            </a:r>
          </a:p>
          <a:p>
            <a:r>
              <a:rPr lang="en-US" dirty="0" smtClean="0"/>
              <a:t>Unlikely circumstances could produce an inefficient DA clearing under this proposal. Example:</a:t>
            </a:r>
          </a:p>
          <a:p>
            <a:pPr lvl="1"/>
            <a:r>
              <a:rPr lang="en-US" dirty="0" smtClean="0"/>
              <a:t>Unit A’s verified cost: 20 MW @ $2,150/MWh</a:t>
            </a:r>
          </a:p>
          <a:p>
            <a:pPr lvl="1"/>
            <a:r>
              <a:rPr lang="en-US" dirty="0" smtClean="0"/>
              <a:t>Unit B’s </a:t>
            </a:r>
            <a:r>
              <a:rPr lang="en-US" dirty="0"/>
              <a:t>verified </a:t>
            </a:r>
            <a:r>
              <a:rPr lang="en-US" dirty="0" smtClean="0"/>
              <a:t>cost: 20 MW @ $2,250/MWh</a:t>
            </a:r>
          </a:p>
          <a:p>
            <a:pPr lvl="1"/>
            <a:r>
              <a:rPr lang="en-US" dirty="0" smtClean="0"/>
              <a:t>30 MW of demand remain to be satisfied</a:t>
            </a:r>
          </a:p>
          <a:p>
            <a:pPr lvl="1"/>
            <a:r>
              <a:rPr lang="en-US" dirty="0" smtClean="0"/>
              <a:t>Efficient outcome would clear all of Unit A before clearing Unit B</a:t>
            </a:r>
          </a:p>
          <a:p>
            <a:pPr lvl="2"/>
            <a:r>
              <a:rPr lang="en-US" dirty="0" smtClean="0"/>
              <a:t>Unit A NCPC = 20 MWh x ($2,150/MWh - $2,000/MWh) = $3,000</a:t>
            </a:r>
          </a:p>
          <a:p>
            <a:pPr lvl="2"/>
            <a:r>
              <a:rPr lang="en-US" dirty="0"/>
              <a:t>Unit </a:t>
            </a:r>
            <a:r>
              <a:rPr lang="en-US" dirty="0" smtClean="0"/>
              <a:t>B </a:t>
            </a:r>
            <a:r>
              <a:rPr lang="en-US" dirty="0"/>
              <a:t>NCPC = </a:t>
            </a:r>
            <a:r>
              <a:rPr lang="en-US" dirty="0" smtClean="0"/>
              <a:t>10 MWh </a:t>
            </a:r>
            <a:r>
              <a:rPr lang="en-US" dirty="0"/>
              <a:t>x ($</a:t>
            </a:r>
            <a:r>
              <a:rPr lang="en-US" dirty="0" smtClean="0"/>
              <a:t>2,250/MWh </a:t>
            </a:r>
            <a:r>
              <a:rPr lang="en-US" dirty="0"/>
              <a:t>- $2,000/MWh) = </a:t>
            </a:r>
            <a:r>
              <a:rPr lang="en-US" dirty="0" smtClean="0"/>
              <a:t>$2,500</a:t>
            </a:r>
          </a:p>
          <a:p>
            <a:pPr lvl="2"/>
            <a:r>
              <a:rPr lang="en-US" dirty="0" smtClean="0"/>
              <a:t>Total DA NCPC = $5,500</a:t>
            </a:r>
          </a:p>
          <a:p>
            <a:pPr lvl="1"/>
            <a:r>
              <a:rPr lang="en-US" dirty="0" smtClean="0"/>
              <a:t>Under proposal, DAM would view each as a $2,000 unit, clearing pro-rata</a:t>
            </a:r>
          </a:p>
          <a:p>
            <a:pPr lvl="2"/>
            <a:r>
              <a:rPr lang="en-US" dirty="0" smtClean="0"/>
              <a:t>Unit A NCPC = 15 MWh </a:t>
            </a:r>
            <a:r>
              <a:rPr lang="en-US" dirty="0"/>
              <a:t>x ($</a:t>
            </a:r>
            <a:r>
              <a:rPr lang="en-US" dirty="0" smtClean="0"/>
              <a:t>2,150/MWh </a:t>
            </a:r>
            <a:r>
              <a:rPr lang="en-US" dirty="0"/>
              <a:t>- $2,000/MWh) = </a:t>
            </a:r>
            <a:r>
              <a:rPr lang="en-US" dirty="0" smtClean="0"/>
              <a:t>$2,250</a:t>
            </a:r>
          </a:p>
          <a:p>
            <a:pPr lvl="2"/>
            <a:r>
              <a:rPr lang="en-US" dirty="0"/>
              <a:t>Unit </a:t>
            </a:r>
            <a:r>
              <a:rPr lang="en-US" dirty="0" smtClean="0"/>
              <a:t>B </a:t>
            </a:r>
            <a:r>
              <a:rPr lang="en-US" dirty="0"/>
              <a:t>NCPC = </a:t>
            </a:r>
            <a:r>
              <a:rPr lang="en-US" dirty="0" smtClean="0"/>
              <a:t>15 </a:t>
            </a:r>
            <a:r>
              <a:rPr lang="en-US" dirty="0"/>
              <a:t>MWh x ($</a:t>
            </a:r>
            <a:r>
              <a:rPr lang="en-US" dirty="0" smtClean="0"/>
              <a:t>2,250/MWh </a:t>
            </a:r>
            <a:r>
              <a:rPr lang="en-US" dirty="0"/>
              <a:t>- $2,000/MWh) = </a:t>
            </a:r>
            <a:r>
              <a:rPr lang="en-US" dirty="0" smtClean="0"/>
              <a:t>$3,750</a:t>
            </a:r>
          </a:p>
          <a:p>
            <a:pPr lvl="2"/>
            <a:r>
              <a:rPr lang="en-US" dirty="0" smtClean="0"/>
              <a:t>Total DA NCPC = $6,000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228600"/>
            <a:ext cx="2286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Modified and corrected to include more context on NCPC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43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3608" y="609600"/>
            <a:ext cx="6420592" cy="381000"/>
          </a:xfrm>
        </p:spPr>
        <p:txBody>
          <a:bodyPr/>
          <a:lstStyle/>
          <a:p>
            <a:r>
              <a:rPr lang="en-US" sz="2800" dirty="0" smtClean="0"/>
              <a:t>FERC Order 831 Implementation Modification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111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</a:t>
            </a:r>
            <a:r>
              <a:rPr lang="en-US" dirty="0" smtClean="0">
                <a:solidFill>
                  <a:schemeClr val="accent5"/>
                </a:solidFill>
              </a:rPr>
              <a:t>March 1, 2020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ISO proposes a narrow change to its implementation of the Energy Offer Cap modifications of FERC Order 831</a:t>
            </a:r>
          </a:p>
          <a:p>
            <a:pPr lvl="1"/>
            <a:r>
              <a:rPr lang="en-US" dirty="0" smtClean="0"/>
              <a:t>In order to implement as soon as possible, the ISO proposes to modify one aspect of the original design</a:t>
            </a:r>
          </a:p>
          <a:p>
            <a:pPr lvl="1"/>
            <a:r>
              <a:rPr lang="en-US" dirty="0" smtClean="0"/>
              <a:t>Proposed change simplifies the offer capping approach for the Day Ahead Energy Market (DAM)</a:t>
            </a:r>
          </a:p>
          <a:p>
            <a:pPr lvl="1"/>
            <a:r>
              <a:rPr lang="en-US" dirty="0" smtClean="0"/>
              <a:t>Proposed change is expected to have little practical impact on market outcomes</a:t>
            </a:r>
          </a:p>
          <a:p>
            <a:pPr lvl="1"/>
            <a:r>
              <a:rPr lang="en-US" dirty="0" smtClean="0"/>
              <a:t>Change will allow ISO to implement for March 1, 2020</a:t>
            </a:r>
          </a:p>
          <a:p>
            <a:r>
              <a:rPr lang="en-US" dirty="0" smtClean="0"/>
              <a:t>We discuss this proposed change for the second time today</a:t>
            </a:r>
          </a:p>
        </p:txBody>
      </p:sp>
    </p:spTree>
    <p:extLst>
      <p:ext uri="{BB962C8B-B14F-4D97-AF65-F5344CB8AC3E}">
        <p14:creationId xmlns:p14="http://schemas.microsoft.com/office/powerpoint/2010/main" val="3134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Proposal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540825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Goal: Allow implementation of Order 831 price formation improvements as soon as possible (March 2020)</a:t>
            </a:r>
          </a:p>
          <a:p>
            <a:r>
              <a:rPr lang="en-US" dirty="0" smtClean="0"/>
              <a:t>Proposal: Cap verified offers in the DAM at $2,000/MWh for dispatch and pricing</a:t>
            </a:r>
          </a:p>
          <a:p>
            <a:pPr lvl="1"/>
            <a:r>
              <a:rPr lang="en-US" dirty="0" smtClean="0"/>
              <a:t>Simplification of the originally filed </a:t>
            </a:r>
            <a:r>
              <a:rPr lang="en-US" dirty="0"/>
              <a:t>design, </a:t>
            </a:r>
            <a:r>
              <a:rPr lang="en-US" dirty="0" smtClean="0"/>
              <a:t>requiring </a:t>
            </a:r>
            <a:r>
              <a:rPr lang="en-US" dirty="0"/>
              <a:t>no changes to current DAM clearing process</a:t>
            </a:r>
          </a:p>
          <a:p>
            <a:pPr lvl="1"/>
            <a:r>
              <a:rPr lang="en-US" dirty="0" smtClean="0"/>
              <a:t>Compliant with Order 831</a:t>
            </a:r>
          </a:p>
          <a:p>
            <a:pPr lvl="1"/>
            <a:r>
              <a:rPr lang="en-US" dirty="0" smtClean="0"/>
              <a:t>DA commitment and NCPC will use full verified offer</a:t>
            </a:r>
          </a:p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Verified </a:t>
            </a:r>
            <a:r>
              <a:rPr lang="en-US" dirty="0"/>
              <a:t>offers up to $2,000/MWh will be considered in </a:t>
            </a:r>
            <a:r>
              <a:rPr lang="en-US" dirty="0" smtClean="0"/>
              <a:t>pricing calculations, the desired outcome of Order 831</a:t>
            </a:r>
          </a:p>
          <a:p>
            <a:pPr lvl="1"/>
            <a:r>
              <a:rPr lang="en-US" dirty="0" smtClean="0"/>
              <a:t>DA NCPC could increase in unlikely circumstances (see slide 12)</a:t>
            </a:r>
          </a:p>
          <a:p>
            <a:r>
              <a:rPr lang="en-US" dirty="0" smtClean="0"/>
              <a:t>The originally filed approach can be pursued when the DAM has separate dispatch and pricing processes</a:t>
            </a:r>
          </a:p>
        </p:txBody>
      </p:sp>
    </p:spTree>
    <p:extLst>
      <p:ext uri="{BB962C8B-B14F-4D97-AF65-F5344CB8AC3E}">
        <p14:creationId xmlns:p14="http://schemas.microsoft.com/office/powerpoint/2010/main" val="22983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Proposed Tariff Changes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2825785"/>
              </p:ext>
            </p:extLst>
          </p:nvPr>
        </p:nvGraphicFramePr>
        <p:xfrm>
          <a:off x="457200" y="1524000"/>
          <a:ext cx="80772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920">
                <a:tc>
                  <a:txBody>
                    <a:bodyPr/>
                    <a:lstStyle/>
                    <a:p>
                      <a:r>
                        <a:rPr lang="en-US" dirty="0" smtClean="0"/>
                        <a:t>Tariff Section</a:t>
                      </a:r>
                      <a:endParaRPr lang="en-US" dirty="0"/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kern="100" baseline="0" dirty="0" smtClean="0"/>
                        <a:t>Tariff Change</a:t>
                      </a:r>
                      <a:endParaRPr lang="en-US" kern="100" baseline="0" dirty="0"/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94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III.1.9.1.2 (</a:t>
                      </a:r>
                      <a:r>
                        <a:rPr lang="en-US" sz="180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Offer and Bid Caps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2728" marR="92728" anchor="ctr"/>
                </a:tc>
                <a:tc>
                  <a:txBody>
                    <a:bodyPr/>
                    <a:lstStyle/>
                    <a:p>
                      <a:r>
                        <a:rPr lang="en-US" sz="180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purposes of the price calculations described in Section III.2 </a:t>
                      </a:r>
                      <a:r>
                        <a:rPr lang="en-US" sz="180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  for purposes of scheduling a Resource in the Day-Ahead Energy Market in accordance with Section III.1.7.6 </a:t>
                      </a:r>
                      <a:r>
                        <a:rPr lang="en-US" sz="1800" u="non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following</a:t>
                      </a:r>
                      <a:r>
                        <a:rPr lang="en-US" sz="1800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commitment of the Resource</a:t>
                      </a:r>
                      <a:r>
                        <a:rPr lang="en-US" sz="1800" u="non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incremental energy value of an offer is capped at $2,000/MWh.</a:t>
                      </a:r>
                    </a:p>
                  </a:txBody>
                  <a:tcPr marL="92728" marR="9272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2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Proposed change to the DAM is compliant with the Order 831 and simplifies the implementation of these changes with little impact to market outcomes</a:t>
            </a:r>
          </a:p>
          <a:p>
            <a:r>
              <a:rPr lang="en-US" dirty="0" smtClean="0"/>
              <a:t>Simplified implementation will allow the ISO to meet a March </a:t>
            </a:r>
            <a:r>
              <a:rPr lang="en-US" dirty="0"/>
              <a:t>1, </a:t>
            </a:r>
            <a:r>
              <a:rPr lang="en-US" dirty="0" smtClean="0"/>
              <a:t>2020 effective date</a:t>
            </a:r>
          </a:p>
        </p:txBody>
      </p:sp>
    </p:spTree>
    <p:extLst>
      <p:ext uri="{BB962C8B-B14F-4D97-AF65-F5344CB8AC3E}">
        <p14:creationId xmlns:p14="http://schemas.microsoft.com/office/powerpoint/2010/main" val="356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851064225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600" b="1" smtClean="0">
                          <a:solidFill>
                            <a:srgbClr val="000000"/>
                          </a:solidFill>
                        </a:rPr>
                        <a:t>March 5,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2019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Initial MC discussion</a:t>
                      </a: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April 9, 2019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Participants Committee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May 3, 2019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March 2019 MC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831 Background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540825"/>
            <a:ext cx="8229600" cy="4648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Today, energy markets have </a:t>
            </a:r>
            <a:r>
              <a:rPr lang="en-US" dirty="0" smtClean="0"/>
              <a:t>an offer cap </a:t>
            </a:r>
            <a:r>
              <a:rPr lang="en-US" dirty="0"/>
              <a:t>of $1,000/MWh.</a:t>
            </a:r>
          </a:p>
          <a:p>
            <a:pPr lvl="1"/>
            <a:r>
              <a:rPr lang="en-US" dirty="0"/>
              <a:t>No incremental energy offers greater than $1,000/MWh are accepted </a:t>
            </a:r>
          </a:p>
          <a:p>
            <a:r>
              <a:rPr lang="en-US" dirty="0" smtClean="0"/>
              <a:t>Order 831 requires changes to current offer cap</a:t>
            </a:r>
          </a:p>
          <a:p>
            <a:pPr lvl="1"/>
            <a:r>
              <a:rPr lang="en-US" dirty="0"/>
              <a:t>All resources, regardless of type, are eligible to submit cost-based incremental energy offers in excess of $1,000/MWh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resource’s incremental energy offer must be capped at the higher of $1,000/MWh or that resource’s verified cost-based incremental energy offer</a:t>
            </a:r>
          </a:p>
          <a:p>
            <a:pPr lvl="1"/>
            <a:r>
              <a:rPr lang="en-US" dirty="0"/>
              <a:t>ISO must impose a </a:t>
            </a:r>
            <a:r>
              <a:rPr lang="en-US" dirty="0" smtClean="0"/>
              <a:t>cap </a:t>
            </a:r>
            <a:r>
              <a:rPr lang="en-US" dirty="0"/>
              <a:t>of $2,000/MWh on all verified cost-based energy offers when calculating market clearing prices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855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Markets Committee PowerPoint Presentation Template 2017</vt:lpstr>
      <vt:lpstr>PowerPoint Presentation</vt:lpstr>
      <vt:lpstr>PowerPoint Presentation</vt:lpstr>
      <vt:lpstr>Proposal Summary</vt:lpstr>
      <vt:lpstr>Summary of Proposed Tariff Changes</vt:lpstr>
      <vt:lpstr>Conclusion</vt:lpstr>
      <vt:lpstr>Stakeholder Schedule</vt:lpstr>
      <vt:lpstr>PowerPoint Presentation</vt:lpstr>
      <vt:lpstr>Appendix</vt:lpstr>
      <vt:lpstr>Order 831 Background</vt:lpstr>
      <vt:lpstr>Original Order 831 DAM approach</vt:lpstr>
      <vt:lpstr>Proposed Order 831 DAM approach</vt:lpstr>
      <vt:lpstr>Proposed change is unlikely to impact  market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2019-04-03T18:26:27Z</dcterms:created>
  <dcterms:modified xsi:type="dcterms:W3CDTF">2019-04-03T18:26:31Z</dcterms:modified>
</cp:coreProperties>
</file>