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7" r:id="rId2"/>
    <p:sldId id="390" r:id="rId3"/>
    <p:sldId id="450" r:id="rId4"/>
    <p:sldId id="455" r:id="rId5"/>
    <p:sldId id="451" r:id="rId6"/>
    <p:sldId id="442" r:id="rId7"/>
    <p:sldId id="452" r:id="rId8"/>
    <p:sldId id="439" r:id="rId9"/>
    <p:sldId id="453" r:id="rId10"/>
    <p:sldId id="443" r:id="rId11"/>
    <p:sldId id="438" r:id="rId12"/>
    <p:sldId id="270" r:id="rId13"/>
  </p:sldIdLst>
  <p:sldSz cx="9144000" cy="6858000" type="screen4x3"/>
  <p:notesSz cx="7010400" cy="9296400"/>
  <p:custDataLst>
    <p:tags r:id="rId1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47" userDrawn="1">
          <p15:clr>
            <a:srgbClr val="A4A3A4"/>
          </p15:clr>
        </p15:guide>
        <p15:guide id="2" pos="2227" userDrawn="1">
          <p15:clr>
            <a:srgbClr val="A4A3A4"/>
          </p15:clr>
        </p15:guide>
        <p15:guide id="3" orient="horz" pos="2928" userDrawn="1">
          <p15:clr>
            <a:srgbClr val="A4A3A4"/>
          </p15:clr>
        </p15:guide>
        <p15:guide id="4" pos="220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9" name="Author" initials="A" lastIdx="1336" clrIdx="1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EC1F25"/>
    <a:srgbClr val="E2EFDA"/>
    <a:srgbClr val="FFCCCC"/>
    <a:srgbClr val="77BD2A"/>
    <a:srgbClr val="FBB92F"/>
    <a:srgbClr val="62777F"/>
    <a:srgbClr val="6FA943"/>
    <a:srgbClr val="B9D257"/>
    <a:srgbClr val="F689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329" autoAdjust="0"/>
    <p:restoredTop sz="93259" autoAdjust="0"/>
  </p:normalViewPr>
  <p:slideViewPr>
    <p:cSldViewPr>
      <p:cViewPr varScale="1">
        <p:scale>
          <a:sx n="92" d="100"/>
          <a:sy n="92" d="100"/>
        </p:scale>
        <p:origin x="2683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139" y="-96"/>
      </p:cViewPr>
      <p:guideLst>
        <p:guide orient="horz" pos="2947"/>
        <p:guide pos="2227"/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627" cy="464981"/>
          </a:xfrm>
          <a:prstGeom prst="rect">
            <a:avLst/>
          </a:prstGeom>
        </p:spPr>
        <p:txBody>
          <a:bodyPr vert="horz" lIns="92104" tIns="46051" rIns="92104" bIns="4605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1172" y="0"/>
            <a:ext cx="3037627" cy="464981"/>
          </a:xfrm>
          <a:prstGeom prst="rect">
            <a:avLst/>
          </a:prstGeom>
        </p:spPr>
        <p:txBody>
          <a:bodyPr vert="horz" lIns="92104" tIns="46051" rIns="92104" bIns="46051" rtlCol="0"/>
          <a:lstStyle>
            <a:lvl1pPr algn="r">
              <a:defRPr sz="1300"/>
            </a:lvl1pPr>
          </a:lstStyle>
          <a:p>
            <a:fld id="{F87AAE7F-D37E-4830-9F5E-F36A5F180179}" type="datetimeFigureOut">
              <a:rPr lang="en-US" smtClean="0"/>
              <a:t>4/18/2019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822"/>
            <a:ext cx="3037627" cy="464981"/>
          </a:xfrm>
          <a:prstGeom prst="rect">
            <a:avLst/>
          </a:prstGeom>
        </p:spPr>
        <p:txBody>
          <a:bodyPr vert="horz" lIns="92104" tIns="46051" rIns="92104" bIns="46051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1172" y="8829822"/>
            <a:ext cx="3037627" cy="464981"/>
          </a:xfrm>
          <a:prstGeom prst="rect">
            <a:avLst/>
          </a:prstGeom>
        </p:spPr>
        <p:txBody>
          <a:bodyPr vert="horz" lIns="92104" tIns="46051" rIns="92104" bIns="46051" rtlCol="0" anchor="b"/>
          <a:lstStyle>
            <a:lvl1pPr algn="r">
              <a:defRPr sz="1300"/>
            </a:lvl1pPr>
          </a:lstStyle>
          <a:p>
            <a:fld id="{8FE02180-CD27-4473-AA37-00085480B5F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1113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63" tIns="46581" rIns="93163" bIns="4658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40" y="0"/>
            <a:ext cx="3037840" cy="464820"/>
          </a:xfrm>
          <a:prstGeom prst="rect">
            <a:avLst/>
          </a:prstGeom>
        </p:spPr>
        <p:txBody>
          <a:bodyPr vert="horz" lIns="93163" tIns="46581" rIns="93163" bIns="46581" rtlCol="0"/>
          <a:lstStyle>
            <a:lvl1pPr algn="r">
              <a:defRPr sz="1300"/>
            </a:lvl1pPr>
          </a:lstStyle>
          <a:p>
            <a:fld id="{9EDDEDB6-CD57-44C2-AB19-AC7D3BB8FF8E}" type="datetimeFigureOut">
              <a:rPr lang="en-US" smtClean="0"/>
              <a:pPr/>
              <a:t>4/18/2019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63" tIns="46581" rIns="93163" bIns="4658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1"/>
            <a:ext cx="5608320" cy="4183380"/>
          </a:xfrm>
          <a:prstGeom prst="rect">
            <a:avLst/>
          </a:prstGeom>
        </p:spPr>
        <p:txBody>
          <a:bodyPr vert="horz" lIns="93163" tIns="46581" rIns="93163" bIns="4658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lIns="93163" tIns="46581" rIns="93163" bIns="46581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40" y="8829966"/>
            <a:ext cx="3037840" cy="464820"/>
          </a:xfrm>
          <a:prstGeom prst="rect">
            <a:avLst/>
          </a:prstGeom>
        </p:spPr>
        <p:txBody>
          <a:bodyPr vert="horz" lIns="93163" tIns="46581" rIns="93163" bIns="46581" rtlCol="0" anchor="b"/>
          <a:lstStyle>
            <a:lvl1pPr algn="r">
              <a:defRPr sz="1300"/>
            </a:lvl1pPr>
          </a:lstStyle>
          <a:p>
            <a:fld id="{530677A1-BB48-42A6-9D40-5F3F87EA9D2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805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7642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2012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6502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6247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7718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4274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26634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0753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4999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hyperlink" Target="http://www.iso-ne.com/about/news-media/newswire" TargetMode="External"/><Relationship Id="rId3" Type="http://schemas.openxmlformats.org/officeDocument/2006/relationships/image" Target="../media/image4.png"/><Relationship Id="rId7" Type="http://schemas.openxmlformats.org/officeDocument/2006/relationships/image" Target="../media/image6.jpeg"/><Relationship Id="rId12" Type="http://schemas.openxmlformats.org/officeDocument/2006/relationships/image" Target="../media/image9.png"/><Relationship Id="rId2" Type="http://schemas.openxmlformats.org/officeDocument/2006/relationships/hyperlink" Target="http://www.iso-ne.com/about/news-media/tweets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iso-ne.com/about/news-media/iso-to-go" TargetMode="External"/><Relationship Id="rId11" Type="http://schemas.openxmlformats.org/officeDocument/2006/relationships/hyperlink" Target="https://itunes.apple.com/us/app/iso-to-go/id555114876" TargetMode="External"/><Relationship Id="rId5" Type="http://schemas.openxmlformats.org/officeDocument/2006/relationships/image" Target="../media/image5.jpeg"/><Relationship Id="rId15" Type="http://schemas.openxmlformats.org/officeDocument/2006/relationships/hyperlink" Target="https://twitter.com/isonewengland" TargetMode="External"/><Relationship Id="rId10" Type="http://schemas.openxmlformats.org/officeDocument/2006/relationships/image" Target="../media/image8.png"/><Relationship Id="rId4" Type="http://schemas.openxmlformats.org/officeDocument/2006/relationships/hyperlink" Target="http://www.isonewswire.com/" TargetMode="External"/><Relationship Id="rId9" Type="http://schemas.openxmlformats.org/officeDocument/2006/relationships/hyperlink" Target="https://play.google.com/store/apps/details?id=com.isone.iso.to.go&amp;feature=search_result" TargetMode="External"/><Relationship Id="rId14" Type="http://schemas.openxmlformats.org/officeDocument/2006/relationships/hyperlink" Target="http://www.iso-ne.com/isoexpress/" TargetMode="Externa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and location"/>
          <p:cNvSpPr>
            <a:spLocks noGrp="1"/>
          </p:cNvSpPr>
          <p:nvPr>
            <p:ph type="body" sz="quarter" idx="13" hasCustomPrompt="1"/>
          </p:nvPr>
        </p:nvSpPr>
        <p:spPr>
          <a:xfrm>
            <a:off x="3289002" y="262268"/>
            <a:ext cx="5559552" cy="304800"/>
          </a:xfrm>
        </p:spPr>
        <p:txBody>
          <a:bodyPr anchor="ctr">
            <a:noAutofit/>
          </a:bodyPr>
          <a:lstStyle>
            <a:lvl1pPr algn="r">
              <a:buNone/>
              <a:defRPr sz="1100" kern="0" cap="all" spc="300" baseline="0">
                <a:solidFill>
                  <a:srgbClr val="000000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DATE ALL CAPS  |   LOCATION ALL CAPS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3303533" y="3247660"/>
            <a:ext cx="5559552" cy="0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27"/>
          <p:cNvSpPr>
            <a:spLocks noGrp="1"/>
          </p:cNvSpPr>
          <p:nvPr>
            <p:ph type="body" sz="quarter" idx="17" hasCustomPrompt="1"/>
          </p:nvPr>
        </p:nvSpPr>
        <p:spPr>
          <a:xfrm>
            <a:off x="3289002" y="5114264"/>
            <a:ext cx="5559552" cy="381000"/>
          </a:xfrm>
        </p:spPr>
        <p:txBody>
          <a:bodyPr wrap="none" lIns="0" tIns="0" rIns="0" bIns="0">
            <a:normAutofit/>
          </a:bodyPr>
          <a:lstStyle>
            <a:lvl1pPr algn="r">
              <a:buNone/>
              <a:defRPr sz="2400" i="0" baseline="0">
                <a:solidFill>
                  <a:schemeClr val="accent1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20" name="Text Placeholder 27"/>
          <p:cNvSpPr>
            <a:spLocks noGrp="1"/>
          </p:cNvSpPr>
          <p:nvPr>
            <p:ph type="body" sz="quarter" idx="18" hasCustomPrompt="1"/>
          </p:nvPr>
        </p:nvSpPr>
        <p:spPr>
          <a:xfrm>
            <a:off x="3289002" y="5582097"/>
            <a:ext cx="5559552" cy="381000"/>
          </a:xfrm>
        </p:spPr>
        <p:txBody>
          <a:bodyPr wrap="none" lIns="0" tIns="0" rIns="0" bIns="0">
            <a:normAutofit/>
          </a:bodyPr>
          <a:lstStyle>
            <a:lvl1pPr algn="r">
              <a:buNone/>
              <a:defRPr sz="1050" i="0" kern="0" cap="all" spc="300" baseline="0">
                <a:solidFill>
                  <a:srgbClr val="000000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PRESENTER TITLE ALL CAPS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8979" y="2523277"/>
            <a:ext cx="2586158" cy="1220048"/>
          </a:xfrm>
          <a:prstGeom prst="rect">
            <a:avLst/>
          </a:prstGeom>
        </p:spPr>
      </p:pic>
      <p:sp>
        <p:nvSpPr>
          <p:cNvPr id="17" name="Text Placeholder 27"/>
          <p:cNvSpPr>
            <a:spLocks noGrp="1"/>
          </p:cNvSpPr>
          <p:nvPr>
            <p:ph type="body" sz="quarter" idx="16" hasCustomPrompt="1"/>
          </p:nvPr>
        </p:nvSpPr>
        <p:spPr>
          <a:xfrm>
            <a:off x="3289002" y="3475680"/>
            <a:ext cx="5559552" cy="867720"/>
          </a:xfrm>
        </p:spPr>
        <p:txBody>
          <a:bodyPr wrap="square" lIns="0" tIns="0" rIns="0" bIns="0">
            <a:normAutofit/>
          </a:bodyPr>
          <a:lstStyle>
            <a:lvl1pPr marL="0" indent="0" algn="l">
              <a:buNone/>
              <a:defRPr sz="2400" i="1" baseline="0">
                <a:solidFill>
                  <a:srgbClr val="000000"/>
                </a:solidFill>
                <a:latin typeface="+mj-lt"/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Subtitle of Presentation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9" hasCustomPrompt="1"/>
          </p:nvPr>
        </p:nvSpPr>
        <p:spPr>
          <a:xfrm>
            <a:off x="3276600" y="1419439"/>
            <a:ext cx="5562600" cy="1600200"/>
          </a:xfrm>
        </p:spPr>
        <p:txBody>
          <a:bodyPr lIns="0" tIns="0" rIns="0" bIns="0" anchor="b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400" baseline="0">
                <a:solidFill>
                  <a:schemeClr val="accent1"/>
                </a:solidFill>
                <a:latin typeface="+mj-lt"/>
              </a:defRPr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</a:lstStyle>
          <a:p>
            <a:pPr lvl="0"/>
            <a:r>
              <a:rPr lang="en-US" dirty="0" smtClean="0"/>
              <a:t>Title of Presentation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hart Placeholder 6"/>
          <p:cNvSpPr>
            <a:spLocks noGrp="1"/>
          </p:cNvSpPr>
          <p:nvPr>
            <p:ph type="chart" sz="quarter" idx="11"/>
          </p:nvPr>
        </p:nvSpPr>
        <p:spPr>
          <a:xfrm>
            <a:off x="457200" y="1408176"/>
            <a:ext cx="8229600" cy="47625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chart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and smart art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martArt Placeholder 7"/>
          <p:cNvSpPr>
            <a:spLocks noGrp="1"/>
          </p:cNvSpPr>
          <p:nvPr>
            <p:ph type="dgm" sz="quarter" idx="11"/>
          </p:nvPr>
        </p:nvSpPr>
        <p:spPr>
          <a:xfrm>
            <a:off x="457200" y="1405128"/>
            <a:ext cx="8229600" cy="476707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SmartArt graphic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able Placeholder 5"/>
          <p:cNvSpPr>
            <a:spLocks noGrp="1"/>
          </p:cNvSpPr>
          <p:nvPr>
            <p:ph type="tbl" sz="quarter" idx="10"/>
          </p:nvPr>
        </p:nvSpPr>
        <p:spPr>
          <a:xfrm>
            <a:off x="457200" y="1405128"/>
            <a:ext cx="8229600" cy="476707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table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picture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6738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4645152" y="1408176"/>
            <a:ext cx="4041648" cy="476707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picture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5128"/>
            <a:ext cx="4038600" cy="4767072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457200" y="1405128"/>
            <a:ext cx="4041648" cy="4767406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char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5696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hart Placeholder 8"/>
          <p:cNvSpPr>
            <a:spLocks noGrp="1"/>
          </p:cNvSpPr>
          <p:nvPr>
            <p:ph type="chart" sz="quarter" idx="13"/>
          </p:nvPr>
        </p:nvSpPr>
        <p:spPr>
          <a:xfrm>
            <a:off x="4645152" y="1408176"/>
            <a:ext cx="4041648" cy="4764024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chart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hart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35608"/>
            <a:ext cx="4038600" cy="4767072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hart Placeholder 8"/>
          <p:cNvSpPr>
            <a:spLocks noGrp="1"/>
          </p:cNvSpPr>
          <p:nvPr>
            <p:ph type="chart" sz="quarter" idx="13"/>
          </p:nvPr>
        </p:nvSpPr>
        <p:spPr>
          <a:xfrm>
            <a:off x="457200" y="1435608"/>
            <a:ext cx="4041648" cy="4765399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chart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table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6738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4645152" y="1408176"/>
            <a:ext cx="4041648" cy="476707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able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8176"/>
            <a:ext cx="4038600" cy="4767072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457200" y="1408176"/>
            <a:ext cx="4041648" cy="4767406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smart art graphic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3690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martArt Placeholder 8"/>
          <p:cNvSpPr>
            <a:spLocks noGrp="1"/>
          </p:cNvSpPr>
          <p:nvPr>
            <p:ph type="dgm" sz="quarter" idx="13"/>
          </p:nvPr>
        </p:nvSpPr>
        <p:spPr>
          <a:xfrm>
            <a:off x="4645152" y="1408176"/>
            <a:ext cx="4041648" cy="4764024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SmartArt graphic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96440"/>
            <a:ext cx="7924800" cy="156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8200" y="3505200"/>
            <a:ext cx="7772400" cy="1500187"/>
          </a:xfrm>
        </p:spPr>
        <p:txBody>
          <a:bodyPr anchor="t"/>
          <a:lstStyle>
            <a:lvl1pPr marL="0" indent="0">
              <a:buNone/>
              <a:defRPr sz="2400" i="1" baseline="0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Transitional Slide Subtitle</a:t>
            </a:r>
          </a:p>
        </p:txBody>
      </p:sp>
    </p:spTree>
    <p:extLst>
      <p:ext uri="{BB962C8B-B14F-4D97-AF65-F5344CB8AC3E}">
        <p14:creationId xmlns:p14="http://schemas.microsoft.com/office/powerpoint/2010/main" val="26780944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smart art graphic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8176"/>
            <a:ext cx="4038600" cy="4764024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martArt Placeholder 8"/>
          <p:cNvSpPr>
            <a:spLocks noGrp="1"/>
          </p:cNvSpPr>
          <p:nvPr>
            <p:ph type="dgm" sz="quarter" idx="13"/>
          </p:nvPr>
        </p:nvSpPr>
        <p:spPr>
          <a:xfrm>
            <a:off x="457200" y="1408176"/>
            <a:ext cx="4041648" cy="4764358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SmartArt graphic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media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3690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4645152" y="1408176"/>
            <a:ext cx="4041648" cy="4764024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media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media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8176"/>
            <a:ext cx="4038600" cy="4764024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457200" y="1408176"/>
            <a:ext cx="4041648" cy="4764358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media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clip ar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5696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lipArt Placeholder 8"/>
          <p:cNvSpPr>
            <a:spLocks noGrp="1"/>
          </p:cNvSpPr>
          <p:nvPr>
            <p:ph type="clipArt" sz="quarter" idx="13"/>
          </p:nvPr>
        </p:nvSpPr>
        <p:spPr>
          <a:xfrm>
            <a:off x="4645152" y="1408176"/>
            <a:ext cx="4041648" cy="4764024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clip 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lip art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8176"/>
            <a:ext cx="4038600" cy="4764024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lipArt Placeholder 8"/>
          <p:cNvSpPr>
            <a:spLocks noGrp="1"/>
          </p:cNvSpPr>
          <p:nvPr>
            <p:ph type="clipArt" sz="quarter" idx="13"/>
          </p:nvPr>
        </p:nvSpPr>
        <p:spPr>
          <a:xfrm>
            <a:off x="457200" y="1408176"/>
            <a:ext cx="4041648" cy="476235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clip 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o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2209801"/>
            <a:ext cx="7772400" cy="13620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1" cap="none" baseline="0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Topic Title (36pt)</a:t>
            </a:r>
            <a:endParaRPr lang="en-US" dirty="0"/>
          </a:p>
        </p:txBody>
      </p:sp>
      <p:sp>
        <p:nvSpPr>
          <p:cNvPr id="5" name="Subtitle 1.5"/>
          <p:cNvSpPr>
            <a:spLocks noGrp="1"/>
          </p:cNvSpPr>
          <p:nvPr>
            <p:ph type="body" idx="1" hasCustomPrompt="1"/>
          </p:nvPr>
        </p:nvSpPr>
        <p:spPr>
          <a:xfrm>
            <a:off x="685800" y="3581401"/>
            <a:ext cx="7772400" cy="150018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i="1" baseline="0">
                <a:solidFill>
                  <a:srgbClr val="000000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Subtitle of Topic (optional)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1706880" y="5943600"/>
            <a:ext cx="7360920" cy="387191"/>
          </a:xfrm>
          <a:prstGeom prst="roundRect">
            <a:avLst>
              <a:gd name="adj" fmla="val 8861"/>
            </a:avLst>
          </a:prstGeom>
        </p:spPr>
        <p:txBody>
          <a:bodyPr/>
          <a:lstStyle>
            <a:lvl1pPr algn="r">
              <a:defRPr i="1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Optional: use this for references or other footnotes (18pt )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4"/>
          </p:nvPr>
        </p:nvSpPr>
        <p:spPr>
          <a:xfrm>
            <a:off x="8534400" y="6365882"/>
            <a:ext cx="381000" cy="26351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245754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mplate Instru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2"/>
          <p:cNvSpPr txBox="1">
            <a:spLocks/>
          </p:cNvSpPr>
          <p:nvPr userDrawn="1"/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rgbClr val="637E8E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0D2C783-583D-47C4-9F33-9EB4B47B6128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068" y="1037170"/>
            <a:ext cx="3063875" cy="96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8"/>
          <p:cNvSpPr/>
          <p:nvPr userDrawn="1"/>
        </p:nvSpPr>
        <p:spPr>
          <a:xfrm>
            <a:off x="2988734" y="931337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1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0" name="Oval 9"/>
          <p:cNvSpPr/>
          <p:nvPr userDrawn="1"/>
        </p:nvSpPr>
        <p:spPr>
          <a:xfrm>
            <a:off x="464610" y="1257832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2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1" name="Text Placeholder 8"/>
          <p:cNvSpPr txBox="1">
            <a:spLocks/>
          </p:cNvSpPr>
          <p:nvPr userDrawn="1"/>
        </p:nvSpPr>
        <p:spPr>
          <a:xfrm>
            <a:off x="787401" y="2032000"/>
            <a:ext cx="2759075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Click the </a:t>
            </a:r>
            <a:r>
              <a:rPr lang="en-US" sz="1400" b="1" i="1" dirty="0" smtClean="0">
                <a:solidFill>
                  <a:srgbClr val="000000"/>
                </a:solidFill>
              </a:rPr>
              <a:t>View</a:t>
            </a:r>
            <a:r>
              <a:rPr lang="en-US" sz="1400" dirty="0" smtClean="0">
                <a:solidFill>
                  <a:srgbClr val="000000"/>
                </a:solidFill>
              </a:rPr>
              <a:t> tab</a:t>
            </a:r>
          </a:p>
          <a:p>
            <a:pPr marL="0" indent="0">
              <a:buFont typeface="Arial" pitchFamily="34" charset="0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Click the </a:t>
            </a:r>
            <a:r>
              <a:rPr lang="en-US" sz="1400" b="1" i="1" dirty="0" smtClean="0">
                <a:solidFill>
                  <a:srgbClr val="000000"/>
                </a:solidFill>
              </a:rPr>
              <a:t>Slide Master </a:t>
            </a:r>
            <a:r>
              <a:rPr lang="en-US" sz="1400" dirty="0" smtClean="0">
                <a:solidFill>
                  <a:srgbClr val="000000"/>
                </a:solidFill>
              </a:rPr>
              <a:t>button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2" name="Oval 11"/>
          <p:cNvSpPr/>
          <p:nvPr userDrawn="1"/>
        </p:nvSpPr>
        <p:spPr>
          <a:xfrm>
            <a:off x="584204" y="2065875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1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3" name="Oval 12"/>
          <p:cNvSpPr/>
          <p:nvPr userDrawn="1"/>
        </p:nvSpPr>
        <p:spPr>
          <a:xfrm>
            <a:off x="584204" y="2434171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2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4610" y="2827870"/>
            <a:ext cx="1676399" cy="1267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8"/>
          <p:cNvSpPr txBox="1">
            <a:spLocks/>
          </p:cNvSpPr>
          <p:nvPr userDrawn="1"/>
        </p:nvSpPr>
        <p:spPr>
          <a:xfrm>
            <a:off x="2426230" y="2836596"/>
            <a:ext cx="1951038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In the left-hand pane scroll up to the first and largest of the slides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7" name="Oval 16"/>
          <p:cNvSpPr/>
          <p:nvPr userDrawn="1"/>
        </p:nvSpPr>
        <p:spPr>
          <a:xfrm>
            <a:off x="2223033" y="2866234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3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279932" y="125581"/>
            <a:ext cx="4097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This template is intended for content considered </a:t>
            </a:r>
            <a:r>
              <a:rPr lang="en-US" sz="1600" b="1" dirty="0" smtClean="0">
                <a:solidFill>
                  <a:srgbClr val="000000"/>
                </a:solidFill>
              </a:rPr>
              <a:t>ISO-NE PUBLIC</a:t>
            </a:r>
            <a:r>
              <a:rPr lang="en-US" sz="1600" dirty="0" smtClean="0">
                <a:solidFill>
                  <a:srgbClr val="000000"/>
                </a:solidFill>
              </a:rPr>
              <a:t>. If at any point you need to change the label within the footer: 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1" name="Text Placeholder 8"/>
          <p:cNvSpPr txBox="1">
            <a:spLocks/>
          </p:cNvSpPr>
          <p:nvPr userDrawn="1"/>
        </p:nvSpPr>
        <p:spPr>
          <a:xfrm>
            <a:off x="2421467" y="4233335"/>
            <a:ext cx="1955801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Edit the footer to reflect the appropriate label</a:t>
            </a:r>
            <a:r>
              <a:rPr lang="en-US" sz="1400" baseline="0" dirty="0" smtClean="0">
                <a:solidFill>
                  <a:srgbClr val="000000"/>
                </a:solidFill>
              </a:rPr>
              <a:t> </a:t>
            </a:r>
          </a:p>
          <a:p>
            <a:pPr marL="0" indent="0">
              <a:buFont typeface="Arial" pitchFamily="34" charset="0"/>
              <a:buNone/>
            </a:pP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22" name="Oval 21"/>
          <p:cNvSpPr/>
          <p:nvPr userDrawn="1"/>
        </p:nvSpPr>
        <p:spPr>
          <a:xfrm>
            <a:off x="2218270" y="4262973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4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968" y="5071535"/>
            <a:ext cx="5715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 Placeholder 8"/>
          <p:cNvSpPr txBox="1">
            <a:spLocks/>
          </p:cNvSpPr>
          <p:nvPr userDrawn="1"/>
        </p:nvSpPr>
        <p:spPr>
          <a:xfrm>
            <a:off x="2422525" y="5071535"/>
            <a:ext cx="2030943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On the </a:t>
            </a:r>
            <a:r>
              <a:rPr lang="en-US" sz="1400" i="1" dirty="0" smtClean="0">
                <a:solidFill>
                  <a:srgbClr val="000000"/>
                </a:solidFill>
              </a:rPr>
              <a:t>Slide Maste</a:t>
            </a:r>
            <a:r>
              <a:rPr lang="en-US" sz="1400" dirty="0" smtClean="0">
                <a:solidFill>
                  <a:srgbClr val="000000"/>
                </a:solidFill>
              </a:rPr>
              <a:t>r ribbon, click</a:t>
            </a:r>
            <a:r>
              <a:rPr lang="en-US" sz="1400" baseline="0" dirty="0" smtClean="0">
                <a:solidFill>
                  <a:srgbClr val="000000"/>
                </a:solidFill>
              </a:rPr>
              <a:t> the </a:t>
            </a:r>
            <a:r>
              <a:rPr lang="en-US" sz="1400" b="1" i="1" baseline="0" dirty="0" smtClean="0">
                <a:solidFill>
                  <a:srgbClr val="000000"/>
                </a:solidFill>
              </a:rPr>
              <a:t>Close Master View</a:t>
            </a:r>
            <a:r>
              <a:rPr lang="en-US" sz="1400" baseline="0" dirty="0" smtClean="0">
                <a:solidFill>
                  <a:srgbClr val="000000"/>
                </a:solidFill>
              </a:rPr>
              <a:t> button</a:t>
            </a:r>
          </a:p>
          <a:p>
            <a:pPr marL="0" indent="0">
              <a:buFont typeface="Arial" pitchFamily="34" charset="0"/>
              <a:buNone/>
            </a:pP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25" name="Oval 24"/>
          <p:cNvSpPr/>
          <p:nvPr userDrawn="1"/>
        </p:nvSpPr>
        <p:spPr>
          <a:xfrm>
            <a:off x="2219328" y="5101173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5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10068" y="125581"/>
            <a:ext cx="4419600" cy="61990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7" name="Rectangle 26"/>
          <p:cNvSpPr/>
          <p:nvPr userDrawn="1"/>
        </p:nvSpPr>
        <p:spPr>
          <a:xfrm>
            <a:off x="4758268" y="125580"/>
            <a:ext cx="4267200" cy="619902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186268" y="5862935"/>
            <a:ext cx="436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solidFill>
                  <a:srgbClr val="000000"/>
                </a:solidFill>
              </a:rPr>
              <a:t>Note: If using transitional slides,</a:t>
            </a:r>
            <a:r>
              <a:rPr lang="en-US" sz="1200" i="1" baseline="0" dirty="0" smtClean="0">
                <a:solidFill>
                  <a:srgbClr val="000000"/>
                </a:solidFill>
              </a:rPr>
              <a:t> you must also locate these within the Slide Master and edit the footer label accordingly</a:t>
            </a:r>
            <a:endParaRPr lang="en-US" sz="1200" i="1" dirty="0">
              <a:solidFill>
                <a:srgbClr val="000000"/>
              </a:solidFill>
            </a:endParaRPr>
          </a:p>
        </p:txBody>
      </p:sp>
      <p:sp>
        <p:nvSpPr>
          <p:cNvPr id="30" name="TextBox 29"/>
          <p:cNvSpPr txBox="1"/>
          <p:nvPr userDrawn="1"/>
        </p:nvSpPr>
        <p:spPr>
          <a:xfrm>
            <a:off x="5029200" y="135466"/>
            <a:ext cx="3886200" cy="2487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This template</a:t>
            </a:r>
            <a:r>
              <a:rPr lang="en-US" sz="1600" baseline="0" dirty="0" smtClean="0">
                <a:solidFill>
                  <a:srgbClr val="000000"/>
                </a:solidFill>
              </a:rPr>
              <a:t> contains a variety of slide options to support your presentation needs.  </a:t>
            </a:r>
          </a:p>
          <a:p>
            <a:endParaRPr lang="en-US" sz="1400" baseline="0" dirty="0" smtClean="0">
              <a:solidFill>
                <a:srgbClr val="000000"/>
              </a:solidFill>
            </a:endParaRPr>
          </a:p>
          <a:p>
            <a:r>
              <a:rPr lang="en-US" sz="1400" baseline="0" dirty="0" smtClean="0">
                <a:solidFill>
                  <a:srgbClr val="000000"/>
                </a:solidFill>
              </a:rPr>
              <a:t>To change a slide layout:</a:t>
            </a:r>
          </a:p>
          <a:p>
            <a:pPr marL="457200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US" sz="1400" baseline="0" dirty="0" smtClean="0">
                <a:solidFill>
                  <a:srgbClr val="000000"/>
                </a:solidFill>
              </a:rPr>
              <a:t>Select the </a:t>
            </a:r>
            <a:r>
              <a:rPr lang="en-US" sz="1400" b="1" i="1" baseline="0" dirty="0" smtClean="0">
                <a:solidFill>
                  <a:srgbClr val="000000"/>
                </a:solidFill>
              </a:rPr>
              <a:t>slide</a:t>
            </a:r>
            <a:r>
              <a:rPr lang="en-US" sz="1400" baseline="0" dirty="0" smtClean="0">
                <a:solidFill>
                  <a:srgbClr val="000000"/>
                </a:solidFill>
              </a:rPr>
              <a:t> you wish to change.</a:t>
            </a:r>
          </a:p>
          <a:p>
            <a:pPr marL="457200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US" sz="1400" baseline="0" dirty="0" smtClean="0">
                <a:solidFill>
                  <a:srgbClr val="000000"/>
                </a:solidFill>
              </a:rPr>
              <a:t>In the PowerPoint ribbon, click to view the </a:t>
            </a:r>
            <a:r>
              <a:rPr lang="en-US" sz="1400" b="1" i="1" baseline="0" dirty="0" smtClean="0">
                <a:solidFill>
                  <a:srgbClr val="000000"/>
                </a:solidFill>
              </a:rPr>
              <a:t>Home</a:t>
            </a:r>
            <a:r>
              <a:rPr lang="en-US" sz="1400" baseline="0" dirty="0" smtClean="0">
                <a:solidFill>
                  <a:srgbClr val="000000"/>
                </a:solidFill>
              </a:rPr>
              <a:t> tab.</a:t>
            </a:r>
          </a:p>
          <a:p>
            <a:pPr marL="457200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Click the </a:t>
            </a:r>
            <a:r>
              <a:rPr lang="en-US" sz="1400" b="1" i="1" dirty="0" smtClean="0">
                <a:solidFill>
                  <a:srgbClr val="000000"/>
                </a:solidFill>
              </a:rPr>
              <a:t>Layout</a:t>
            </a:r>
            <a:r>
              <a:rPr lang="en-US" sz="1400" dirty="0" smtClean="0">
                <a:solidFill>
                  <a:srgbClr val="000000"/>
                </a:solidFill>
              </a:rPr>
              <a:t> button.</a:t>
            </a:r>
          </a:p>
          <a:p>
            <a:pPr marL="457200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From</a:t>
            </a:r>
            <a:r>
              <a:rPr lang="en-US" sz="1400" baseline="0" dirty="0" smtClean="0">
                <a:solidFill>
                  <a:srgbClr val="000000"/>
                </a:solidFill>
              </a:rPr>
              <a:t> the window of layout options that appears, choose the </a:t>
            </a:r>
            <a:r>
              <a:rPr lang="en-US" sz="1400" b="1" i="1" baseline="0" dirty="0" smtClean="0">
                <a:solidFill>
                  <a:srgbClr val="000000"/>
                </a:solidFill>
              </a:rPr>
              <a:t>desired layout</a:t>
            </a:r>
            <a:r>
              <a:rPr lang="en-US" sz="1400" baseline="0" dirty="0" smtClean="0">
                <a:solidFill>
                  <a:srgbClr val="000000"/>
                </a:solidFill>
              </a:rPr>
              <a:t>.</a:t>
            </a:r>
            <a:endParaRPr lang="en-US" sz="1400" dirty="0" smtClean="0">
              <a:solidFill>
                <a:srgbClr val="00000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9341" y="2891357"/>
            <a:ext cx="3632192" cy="1748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Oval 44"/>
          <p:cNvSpPr/>
          <p:nvPr userDrawn="1"/>
        </p:nvSpPr>
        <p:spPr>
          <a:xfrm>
            <a:off x="5249342" y="14060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2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7" name="Oval 46"/>
          <p:cNvSpPr/>
          <p:nvPr userDrawn="1"/>
        </p:nvSpPr>
        <p:spPr>
          <a:xfrm>
            <a:off x="5249341" y="1866896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3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8" name="Oval 47"/>
          <p:cNvSpPr/>
          <p:nvPr userDrawn="1"/>
        </p:nvSpPr>
        <p:spPr>
          <a:xfrm>
            <a:off x="5249342" y="21336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4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9" name="Oval 48"/>
          <p:cNvSpPr/>
          <p:nvPr userDrawn="1"/>
        </p:nvSpPr>
        <p:spPr>
          <a:xfrm>
            <a:off x="5249341" y="1110197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1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50" name="Oval 49"/>
          <p:cNvSpPr/>
          <p:nvPr userDrawn="1"/>
        </p:nvSpPr>
        <p:spPr>
          <a:xfrm>
            <a:off x="5477942" y="27432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2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51" name="Oval 50"/>
          <p:cNvSpPr/>
          <p:nvPr userDrawn="1"/>
        </p:nvSpPr>
        <p:spPr>
          <a:xfrm>
            <a:off x="6400800" y="29419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3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52" name="Oval 51"/>
          <p:cNvSpPr/>
          <p:nvPr userDrawn="1"/>
        </p:nvSpPr>
        <p:spPr>
          <a:xfrm>
            <a:off x="7772400" y="3949703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4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 userDrawn="1"/>
        </p:nvSpPr>
        <p:spPr>
          <a:xfrm>
            <a:off x="5029200" y="4812695"/>
            <a:ext cx="388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Note:</a:t>
            </a:r>
            <a:r>
              <a:rPr lang="en-US" sz="1600" baseline="0" dirty="0" smtClean="0">
                <a:solidFill>
                  <a:srgbClr val="000000"/>
                </a:solidFill>
              </a:rPr>
              <a:t> these same layout options are available to you when inserting a new slide.</a:t>
            </a:r>
            <a:endParaRPr lang="en-US" sz="1600" dirty="0" smtClean="0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066" y="4179125"/>
            <a:ext cx="1736725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74260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mplate Instru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2"/>
          <p:cNvSpPr txBox="1">
            <a:spLocks/>
          </p:cNvSpPr>
          <p:nvPr userDrawn="1"/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rgbClr val="637E8E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0D2C783-583D-47C4-9F33-9EB4B47B6128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10068" y="125581"/>
            <a:ext cx="4419600" cy="61990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0" name="TextBox 29"/>
          <p:cNvSpPr txBox="1"/>
          <p:nvPr userDrawn="1"/>
        </p:nvSpPr>
        <p:spPr>
          <a:xfrm>
            <a:off x="152400" y="135466"/>
            <a:ext cx="26289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This template contains approved ISO-NE colors,</a:t>
            </a:r>
            <a:r>
              <a:rPr lang="en-US" sz="1400" baseline="0" dirty="0" smtClean="0">
                <a:solidFill>
                  <a:srgbClr val="000000"/>
                </a:solidFill>
              </a:rPr>
              <a:t> which can be accessed from any color palette (e.g., font color, shape fill):</a:t>
            </a:r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8600" y="330200"/>
            <a:ext cx="15621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09699927"/>
              </p:ext>
            </p:extLst>
          </p:nvPr>
        </p:nvGraphicFramePr>
        <p:xfrm>
          <a:off x="228600" y="1092200"/>
          <a:ext cx="4165068" cy="521208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8122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67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60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Color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RGB Value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Description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23.149.210</a:t>
                      </a:r>
                    </a:p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Blue: Use as primary color for headers and accents</a:t>
                      </a:r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251.185.47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Yellow: Use as an accent color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246.137.32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Orange: Use as an accent color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236.51.37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Red: Use as an accent color</a:t>
                      </a:r>
                    </a:p>
                    <a:p>
                      <a:pPr algn="l"/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133.85.161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Purple: Use as an accent color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119.189.42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Green: Use as an accent color</a:t>
                      </a:r>
                    </a:p>
                    <a:p>
                      <a:pPr algn="l"/>
                      <a:endParaRPr lang="en-US" sz="1200" b="0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109.207.246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Light Blue: Use as an accent color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30.106.154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</a:t>
                      </a:r>
                      <a:r>
                        <a:rPr lang="en-US" sz="1200" b="0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Dark Blue: </a:t>
                      </a:r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Use as an accent color</a:t>
                      </a:r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98.119.127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Gray: Use as a secondary font color</a:t>
                      </a:r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0.0.0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Black: Use as a primary font color</a:t>
                      </a:r>
                    </a:p>
                    <a:p>
                      <a:pPr algn="l"/>
                      <a:endParaRPr lang="en-US" sz="1200" b="0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255.255.255</a:t>
                      </a:r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White: Use as needed</a:t>
                      </a:r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13" name="Rectangle 12"/>
          <p:cNvSpPr/>
          <p:nvPr userDrawn="1"/>
        </p:nvSpPr>
        <p:spPr>
          <a:xfrm>
            <a:off x="4758268" y="125581"/>
            <a:ext cx="4267200" cy="40654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4851402" y="152400"/>
            <a:ext cx="4097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This template contains approved font</a:t>
            </a:r>
            <a:r>
              <a:rPr lang="en-US" sz="1600" baseline="0" dirty="0" smtClean="0">
                <a:solidFill>
                  <a:srgbClr val="000000"/>
                </a:solidFill>
              </a:rPr>
              <a:t> size and style which will be automatically applied. 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4969937" y="685800"/>
            <a:ext cx="4038070" cy="2438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r">
              <a:spcBef>
                <a:spcPts val="600"/>
              </a:spcBef>
            </a:pPr>
            <a:r>
              <a:rPr lang="en-US" sz="2800" b="1" baseline="0" dirty="0" smtClean="0">
                <a:solidFill>
                  <a:srgbClr val="000000"/>
                </a:solidFill>
              </a:rPr>
              <a:t>Slide Title – Calibri 28</a:t>
            </a:r>
          </a:p>
          <a:p>
            <a:pPr algn="r">
              <a:spcBef>
                <a:spcPts val="600"/>
              </a:spcBef>
            </a:pPr>
            <a:r>
              <a:rPr lang="en-US" sz="2400" baseline="0" dirty="0" smtClean="0">
                <a:solidFill>
                  <a:srgbClr val="000000"/>
                </a:solidFill>
              </a:rPr>
              <a:t>Content Title/Bullet 1 – Calibri 24</a:t>
            </a:r>
            <a:endParaRPr lang="en-US" baseline="0" dirty="0" smtClean="0">
              <a:solidFill>
                <a:srgbClr val="000000"/>
              </a:solidFill>
            </a:endParaRPr>
          </a:p>
          <a:p>
            <a:pPr algn="r">
              <a:spcBef>
                <a:spcPts val="600"/>
              </a:spcBef>
            </a:pPr>
            <a:r>
              <a:rPr lang="en-US" sz="2000" baseline="0" dirty="0" smtClean="0">
                <a:solidFill>
                  <a:srgbClr val="000000"/>
                </a:solidFill>
              </a:rPr>
              <a:t>Content Text/Bullet 2 – Calibri 20</a:t>
            </a:r>
            <a:endParaRPr lang="en-US" baseline="0" dirty="0" smtClean="0">
              <a:solidFill>
                <a:srgbClr val="000000"/>
              </a:solidFill>
            </a:endParaRPr>
          </a:p>
          <a:p>
            <a:pPr algn="r">
              <a:spcBef>
                <a:spcPts val="600"/>
              </a:spcBef>
            </a:pPr>
            <a:r>
              <a:rPr lang="en-US" baseline="0" dirty="0" smtClean="0">
                <a:solidFill>
                  <a:srgbClr val="000000"/>
                </a:solidFill>
              </a:rPr>
              <a:t>Chart Content/Bullet 3 – Calibri18</a:t>
            </a:r>
          </a:p>
          <a:p>
            <a:pPr algn="r">
              <a:spcBef>
                <a:spcPts val="600"/>
              </a:spcBef>
            </a:pPr>
            <a:r>
              <a:rPr lang="en-US" sz="1600" baseline="0" dirty="0" smtClean="0">
                <a:solidFill>
                  <a:srgbClr val="000000"/>
                </a:solidFill>
              </a:rPr>
              <a:t>Bullet 4 &amp; Bullet 5 – Calibri 16</a:t>
            </a:r>
            <a:endParaRPr lang="en-US" baseline="0" dirty="0" smtClean="0">
              <a:solidFill>
                <a:srgbClr val="000000"/>
              </a:solidFill>
            </a:endParaRPr>
          </a:p>
          <a:p>
            <a:pPr algn="r">
              <a:spcBef>
                <a:spcPts val="600"/>
              </a:spcBef>
            </a:pPr>
            <a:r>
              <a:rPr lang="en-US" sz="1600" b="0" baseline="0" dirty="0" smtClean="0">
                <a:solidFill>
                  <a:srgbClr val="000000"/>
                </a:solidFill>
              </a:rPr>
              <a:t>Slide Number – Calibri 14</a:t>
            </a:r>
          </a:p>
          <a:p>
            <a:pPr algn="r">
              <a:spcBef>
                <a:spcPts val="600"/>
              </a:spcBef>
            </a:pPr>
            <a:endParaRPr lang="en-US" sz="1600" b="0" baseline="0" dirty="0" smtClean="0">
              <a:solidFill>
                <a:srgbClr val="000000"/>
              </a:solidFill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4876800" y="3200400"/>
            <a:ext cx="4191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US" sz="1600" b="0" baseline="0" dirty="0" smtClean="0">
                <a:solidFill>
                  <a:srgbClr val="000000"/>
                </a:solidFill>
              </a:rPr>
              <a:t>Font within the presentation will appear black by default, but may be changed to ISO gray if desired.</a:t>
            </a:r>
            <a:endParaRPr lang="en-US" sz="1600" b="0" dirty="0">
              <a:solidFill>
                <a:srgbClr val="000000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4757058" y="4267200"/>
            <a:ext cx="4267200" cy="20574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4800600" y="4293275"/>
            <a:ext cx="4114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TIP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: If you experience issues with page numbering: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Click to view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Insert</a:t>
            </a:r>
            <a:r>
              <a:rPr lang="en-US" sz="1400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tab.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Click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Header &amp; Footer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button.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In the dialog box that opens, uncheck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Slide number</a:t>
            </a:r>
            <a:r>
              <a:rPr lang="en-US" sz="1400" b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checkbox. 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Click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Apply to All</a:t>
            </a:r>
            <a:r>
              <a:rPr lang="en-US" sz="1400" b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button.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Return to the Header and Footer dialog</a:t>
            </a:r>
            <a:r>
              <a:rPr lang="en-US" sz="1400" kern="1200" baseline="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box and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recheck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Slide number</a:t>
            </a:r>
            <a:r>
              <a:rPr lang="en-US" sz="1400" b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checkbox.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Click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Apply to All</a:t>
            </a:r>
            <a:r>
              <a:rPr lang="en-US" sz="1400" b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button.</a:t>
            </a:r>
            <a:endParaRPr lang="en-US" sz="1400" kern="1200" dirty="0">
              <a:solidFill>
                <a:srgbClr val="000000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5283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iso ques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question_text cop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54100" y="3057175"/>
            <a:ext cx="3718253" cy="743651"/>
          </a:xfrm>
          <a:prstGeom prst="rect">
            <a:avLst/>
          </a:prstGeom>
        </p:spPr>
      </p:pic>
      <p:pic>
        <p:nvPicPr>
          <p:cNvPr id="13" name="Picture 12" descr="blue_quest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10200" y="1200429"/>
            <a:ext cx="2895238" cy="4457143"/>
          </a:xfrm>
          <a:prstGeom prst="rect">
            <a:avLst/>
          </a:prstGeom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70289" y="6448508"/>
            <a:ext cx="313326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900">
                <a:solidFill>
                  <a:srgbClr val="595959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27"/>
          <p:cNvSpPr>
            <a:spLocks noGrp="1"/>
          </p:cNvSpPr>
          <p:nvPr>
            <p:ph type="body" sz="quarter" idx="17" hasCustomPrompt="1"/>
          </p:nvPr>
        </p:nvSpPr>
        <p:spPr>
          <a:xfrm>
            <a:off x="1066800" y="4343400"/>
            <a:ext cx="5105400" cy="381000"/>
          </a:xfrm>
        </p:spPr>
        <p:txBody>
          <a:bodyPr wrap="none" lIns="0" tIns="0" rIns="0" bIns="0">
            <a:normAutofit/>
          </a:bodyPr>
          <a:lstStyle>
            <a:lvl1pPr algn="l">
              <a:buNone/>
              <a:defRPr sz="2400" i="0" baseline="0">
                <a:solidFill>
                  <a:schemeClr val="accent1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9" name="Text Placeholder 27"/>
          <p:cNvSpPr>
            <a:spLocks noGrp="1"/>
          </p:cNvSpPr>
          <p:nvPr>
            <p:ph type="body" sz="quarter" idx="18" hasCustomPrompt="1"/>
          </p:nvPr>
        </p:nvSpPr>
        <p:spPr>
          <a:xfrm>
            <a:off x="1066800" y="4800600"/>
            <a:ext cx="5105400" cy="381000"/>
          </a:xfrm>
        </p:spPr>
        <p:txBody>
          <a:bodyPr wrap="none" lIns="0" tIns="0" rIns="0" bIns="0">
            <a:normAutofit/>
          </a:bodyPr>
          <a:lstStyle>
            <a:lvl1pPr algn="l">
              <a:buNone/>
              <a:defRPr sz="1050" i="0" u="none" kern="0" cap="all" spc="300" baseline="0">
                <a:solidFill>
                  <a:srgbClr val="595959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(413) 540-XXXX | Apresenter@iso-ne.com</a:t>
            </a:r>
          </a:p>
        </p:txBody>
      </p:sp>
    </p:spTree>
    <p:extLst>
      <p:ext uri="{BB962C8B-B14F-4D97-AF65-F5344CB8AC3E}">
        <p14:creationId xmlns:p14="http://schemas.microsoft.com/office/powerpoint/2010/main" val="1008289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1401762"/>
            <a:ext cx="8229600" cy="48126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for more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twitter-icon.png">
            <a:hlinkClick r:id="rId2"/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934200" y="381000"/>
            <a:ext cx="1752600" cy="1752600"/>
          </a:xfrm>
          <a:prstGeom prst="rect">
            <a:avLst/>
          </a:prstGeom>
        </p:spPr>
      </p:pic>
      <p:pic>
        <p:nvPicPr>
          <p:cNvPr id="6" name="Picture 4" descr="ISO Newswire">
            <a:hlinkClick r:id="rId4"/>
          </p:cNvPr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381000"/>
            <a:ext cx="1752599" cy="1752600"/>
          </a:xfrm>
          <a:prstGeom prst="rect">
            <a:avLst/>
          </a:prstGeom>
          <a:noFill/>
        </p:spPr>
      </p:pic>
      <p:pic>
        <p:nvPicPr>
          <p:cNvPr id="7" name="Picture 6" descr="iso-to-go-screenshot-1.jpg">
            <a:hlinkClick r:id="rId6"/>
          </p:cNvPr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5105400" y="2362200"/>
            <a:ext cx="2228850" cy="3205205"/>
          </a:xfrm>
          <a:prstGeom prst="rect">
            <a:avLst/>
          </a:prstGeom>
        </p:spPr>
      </p:pic>
      <p:pic>
        <p:nvPicPr>
          <p:cNvPr id="8" name="Picture 7" descr="iso-to-go-screenshot-6.jpg">
            <a:hlinkClick r:id="rId6"/>
          </p:cNvPr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6324600" y="2971800"/>
            <a:ext cx="2228850" cy="3205205"/>
          </a:xfrm>
          <a:prstGeom prst="rect">
            <a:avLst/>
          </a:prstGeom>
        </p:spPr>
      </p:pic>
      <p:pic>
        <p:nvPicPr>
          <p:cNvPr id="9" name="Picture 8" descr="google-play-badge.png">
            <a:hlinkClick r:id="rId9"/>
          </p:cNvPr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1066800" y="5619750"/>
            <a:ext cx="1238250" cy="409575"/>
          </a:xfrm>
          <a:prstGeom prst="rect">
            <a:avLst/>
          </a:prstGeom>
        </p:spPr>
      </p:pic>
      <p:pic>
        <p:nvPicPr>
          <p:cNvPr id="10" name="Picture 9" descr="app-store-badge.png">
            <a:hlinkClick r:id="rId11"/>
          </p:cNvPr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2667000" y="5619750"/>
            <a:ext cx="1276350" cy="409575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57200" y="1457325"/>
            <a:ext cx="4495800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Subscribe to the </a:t>
            </a:r>
            <a:r>
              <a:rPr lang="en-US" sz="2000" b="1" i="1" dirty="0" smtClean="0">
                <a:solidFill>
                  <a:srgbClr val="000000"/>
                </a:solidFill>
              </a:rPr>
              <a:t>ISO Newswire</a:t>
            </a:r>
            <a:endParaRPr lang="en-US" sz="1400" b="1" i="0" dirty="0" smtClean="0">
              <a:solidFill>
                <a:srgbClr val="000000"/>
              </a:solidFill>
            </a:endParaRPr>
          </a:p>
          <a:p>
            <a:pPr marL="742950" lvl="1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</a:pP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  <a:hlinkClick r:id="rId13"/>
              </a:rPr>
              <a:t>ISO Newswire</a:t>
            </a: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400" i="0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is your source for regular news about ISO New England and the wholesale electricity industry within the six-state region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Log on to </a:t>
            </a:r>
            <a:r>
              <a:rPr lang="en-US" sz="2000" b="1" dirty="0" smtClean="0">
                <a:solidFill>
                  <a:srgbClr val="000000"/>
                </a:solidFill>
              </a:rPr>
              <a:t>ISO Express </a:t>
            </a:r>
          </a:p>
          <a:p>
            <a:pPr marL="742950" lvl="1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</a:pP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  <a:hlinkClick r:id="rId14"/>
              </a:rPr>
              <a:t>ISO Express</a:t>
            </a: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400" i="0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provides real-time data on New England’s wholesale electricity markets and power system operations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Follow the ISO on </a:t>
            </a:r>
            <a:r>
              <a:rPr lang="en-US" sz="2000" b="1" dirty="0" smtClean="0">
                <a:solidFill>
                  <a:srgbClr val="000000"/>
                </a:solidFill>
              </a:rPr>
              <a:t>Twitter</a:t>
            </a:r>
          </a:p>
          <a:p>
            <a:pPr marL="742950" lvl="1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</a:pP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  <a:hlinkClick r:id="rId15"/>
              </a:rPr>
              <a:t>@isonewengland</a:t>
            </a:r>
            <a:endParaRPr lang="en-US" sz="1400" i="1" kern="1200" baseline="0" dirty="0" smtClean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Download the </a:t>
            </a:r>
            <a:r>
              <a:rPr lang="en-US" sz="2000" b="1" dirty="0" smtClean="0">
                <a:solidFill>
                  <a:srgbClr val="000000"/>
                </a:solidFill>
              </a:rPr>
              <a:t>ISO to Go App</a:t>
            </a:r>
          </a:p>
          <a:p>
            <a:pPr marL="742950" lvl="1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</a:pP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  <a:hlinkClick r:id="rId6"/>
              </a:rPr>
              <a:t>ISO to Go</a:t>
            </a: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400" i="0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is a free mobile application that puts real-time wholesale electricity pricing and power grid information in the palm of your hand </a:t>
            </a:r>
          </a:p>
          <a:p>
            <a:pPr lvl="1"/>
            <a:endParaRPr lang="en-US" dirty="0" smtClean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457200" y="358200"/>
            <a:ext cx="822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0000"/>
                </a:solidFill>
                <a:latin typeface="+mj-lt"/>
              </a:rPr>
              <a:t>For More Information…</a:t>
            </a:r>
            <a:endParaRPr lang="en-US" sz="3200" b="1" dirty="0">
              <a:solidFill>
                <a:srgbClr val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98613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ques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775855"/>
            <a:ext cx="5334000" cy="5334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299" y="3200400"/>
            <a:ext cx="3880514" cy="847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5128"/>
            <a:ext cx="4038600" cy="4767072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05128"/>
            <a:ext cx="4038600" cy="4767072"/>
          </a:xfrm>
        </p:spPr>
        <p:txBody>
          <a:bodyPr>
            <a:normAutofit/>
          </a:bodyPr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iso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08176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3274"/>
            <a:ext cx="4040188" cy="4098925"/>
          </a:xfrm>
        </p:spPr>
        <p:txBody>
          <a:bodyPr/>
          <a:lstStyle>
            <a:lvl1pPr>
              <a:defRPr sz="2000">
                <a:solidFill>
                  <a:srgbClr val="000000"/>
                </a:solidFill>
              </a:defRPr>
            </a:lvl1pPr>
            <a:lvl2pPr>
              <a:defRPr sz="1800">
                <a:solidFill>
                  <a:srgbClr val="000000"/>
                </a:solidFill>
              </a:defRPr>
            </a:lvl2pPr>
            <a:lvl3pPr>
              <a:defRPr sz="1600">
                <a:solidFill>
                  <a:srgbClr val="000000"/>
                </a:solidFill>
              </a:defRPr>
            </a:lvl3pPr>
            <a:lvl4pPr>
              <a:defRPr sz="1400">
                <a:solidFill>
                  <a:srgbClr val="000000"/>
                </a:solidFill>
              </a:defRPr>
            </a:lvl4pPr>
            <a:lvl5pPr>
              <a:defRPr sz="1400">
                <a:solidFill>
                  <a:srgbClr val="0000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08176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73274"/>
            <a:ext cx="4041775" cy="4098925"/>
          </a:xfrm>
        </p:spPr>
        <p:txBody>
          <a:bodyPr>
            <a:normAutofit/>
          </a:bodyPr>
          <a:lstStyle>
            <a:lvl1pPr>
              <a:defRPr sz="2000">
                <a:solidFill>
                  <a:srgbClr val="000000"/>
                </a:solidFill>
              </a:defRPr>
            </a:lvl1pPr>
            <a:lvl2pPr>
              <a:defRPr sz="1800">
                <a:solidFill>
                  <a:srgbClr val="000000"/>
                </a:solidFill>
              </a:defRPr>
            </a:lvl2pPr>
            <a:lvl3pPr>
              <a:defRPr sz="1600">
                <a:solidFill>
                  <a:srgbClr val="000000"/>
                </a:solidFill>
              </a:defRPr>
            </a:lvl3pPr>
            <a:lvl4pPr>
              <a:defRPr sz="1400">
                <a:solidFill>
                  <a:srgbClr val="000000"/>
                </a:solidFill>
              </a:defRPr>
            </a:lvl4pPr>
            <a:lvl5pPr>
              <a:defRPr sz="1400">
                <a:solidFill>
                  <a:srgbClr val="0000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" y="6290650"/>
            <a:ext cx="9143992" cy="5673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8126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00856" y="6329046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chemeClr val="tx1"/>
                </a:solidFill>
              </a:rPr>
              <a:t>ISO-NE PUBLIC</a:t>
            </a:r>
            <a:endParaRPr lang="en-US" sz="700" b="1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23" r:id="rId2"/>
    <p:sldLayoutId id="2147483675" r:id="rId3"/>
    <p:sldLayoutId id="2147483650" r:id="rId4"/>
    <p:sldLayoutId id="2147483664" r:id="rId5"/>
    <p:sldLayoutId id="2147483720" r:id="rId6"/>
    <p:sldLayoutId id="2147483684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695" r:id="rId16"/>
    <p:sldLayoutId id="2147483696" r:id="rId17"/>
    <p:sldLayoutId id="2147483697" r:id="rId18"/>
    <p:sldLayoutId id="2147483698" r:id="rId19"/>
    <p:sldLayoutId id="2147483699" r:id="rId20"/>
    <p:sldLayoutId id="2147483700" r:id="rId21"/>
    <p:sldLayoutId id="2147483701" r:id="rId22"/>
    <p:sldLayoutId id="2147483702" r:id="rId23"/>
    <p:sldLayoutId id="2147483703" r:id="rId24"/>
    <p:sldLayoutId id="2147483717" r:id="rId25"/>
    <p:sldLayoutId id="2147483718" r:id="rId26"/>
    <p:sldLayoutId id="2147483719" r:id="rId27"/>
    <p:sldLayoutId id="2147483721" r:id="rId2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 baseline="0">
          <a:solidFill>
            <a:srgbClr val="00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1200"/>
        </a:spcBef>
        <a:buFont typeface="Arial" pitchFamily="34" charset="0"/>
        <a:buChar char="•"/>
        <a:defRPr sz="2400" kern="1200" baseline="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0"/>
        </a:spcBef>
        <a:buFont typeface="Arial" pitchFamily="34" charset="0"/>
        <a:buChar char="–"/>
        <a:defRPr sz="2000" kern="1200" baseline="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0"/>
        </a:spcBef>
        <a:buFont typeface="Arial" pitchFamily="34" charset="0"/>
        <a:buChar char="•"/>
        <a:defRPr sz="1800" kern="1200" baseline="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0"/>
        </a:spcBef>
        <a:buFont typeface="Arial" pitchFamily="34" charset="0"/>
        <a:buChar char="–"/>
        <a:defRPr sz="1600" kern="1200" baseline="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0"/>
        </a:spcBef>
        <a:buFont typeface="Arial" pitchFamily="34" charset="0"/>
        <a:buChar char="»"/>
        <a:defRPr sz="1600" kern="1200" baseline="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so-ne.com/event-details?eventId=138484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s://www.iso-ne.com/event-details?eventId=138833" TargetMode="External"/><Relationship Id="rId4" Type="http://schemas.openxmlformats.org/officeDocument/2006/relationships/hyperlink" Target="https://www.iso-ne.com/event-details?eventId=138706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April 24, 2019 | Westborough, MA 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Norman Sproehnle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lvl="0"/>
            <a:r>
              <a:rPr lang="en-US" dirty="0"/>
              <a:t>(413) </a:t>
            </a:r>
            <a:r>
              <a:rPr lang="en-US" dirty="0" smtClean="0"/>
              <a:t>540-4755 </a:t>
            </a:r>
            <a:r>
              <a:rPr lang="en-US" dirty="0"/>
              <a:t>| </a:t>
            </a:r>
            <a:r>
              <a:rPr lang="en-US" dirty="0" smtClean="0"/>
              <a:t>NSPROEHNLE@iso-ne.com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3308052" y="1447800"/>
            <a:ext cx="5562600" cy="1600200"/>
          </a:xfrm>
        </p:spPr>
        <p:txBody>
          <a:bodyPr/>
          <a:lstStyle/>
          <a:p>
            <a:r>
              <a:rPr lang="en-US" sz="2800" dirty="0"/>
              <a:t>Forward Capacity Auction 14 (FCA 14): Fuel Security Review Inputs </a:t>
            </a:r>
            <a:r>
              <a:rPr lang="en-US" sz="2800" dirty="0" smtClean="0"/>
              <a:t>Development</a:t>
            </a:r>
            <a:endParaRPr lang="en-US" sz="2800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3289002" y="3475680"/>
            <a:ext cx="5559552" cy="867720"/>
          </a:xfr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en-US" dirty="0" smtClean="0"/>
              <a:t>Proposed Revisions to Planning Procedure No. 10, Appendix I (PP10-I)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307133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5" name="Text Placeholder 4"/>
          <p:cNvSpPr txBox="1">
            <a:spLocks/>
          </p:cNvSpPr>
          <p:nvPr/>
        </p:nvSpPr>
        <p:spPr>
          <a:xfrm>
            <a:off x="381000" y="1219200"/>
            <a:ext cx="8229600" cy="4830762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000000"/>
                </a:solidFill>
              </a:rPr>
              <a:t>In consultation with the RC and based on observations of the last winter, the ISO has developed several proposed revisions to the fuel security reliability review assumptions, including: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Improved modelling of satellite LNG injections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Maintaining the oil inventory levels from the 2017/2018 winter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Shaping the conventional hydro-electric generation output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Providing additional time for offshore wind resources to demonstrate their contractual commitments for FCA 14 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Expanding which entities may provide the demonstration of contractual commitments for the fuel security reliability </a:t>
            </a:r>
            <a:r>
              <a:rPr lang="en-US" dirty="0" smtClean="0">
                <a:solidFill>
                  <a:srgbClr val="000000"/>
                </a:solidFill>
              </a:rPr>
              <a:t>review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Overall, these proposed revisions improve system fuel security and cover a variety of optimistic scenarios which minimize the potential for retaining resources unnecessarily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 the April 24 RC meeting, the </a:t>
            </a:r>
            <a:r>
              <a:rPr lang="en-US" dirty="0">
                <a:solidFill>
                  <a:srgbClr val="000000"/>
                </a:solidFill>
              </a:rPr>
              <a:t>ISO </a:t>
            </a:r>
            <a:r>
              <a:rPr lang="en-US" dirty="0" smtClean="0">
                <a:solidFill>
                  <a:srgbClr val="000000"/>
                </a:solidFill>
              </a:rPr>
              <a:t>will request a vote on the proposed PP10-I revisions, with a PC vote in May</a:t>
            </a:r>
            <a:endParaRPr lang="en-US" dirty="0">
              <a:solidFill>
                <a:srgbClr val="000000"/>
              </a:solidFill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This schedule will provide a shortened window for the ISO to complete its reliability review of submitted retirement bids under the Tariff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Pursuant </a:t>
            </a:r>
            <a:r>
              <a:rPr lang="en-US" dirty="0">
                <a:solidFill>
                  <a:srgbClr val="000000"/>
                </a:solidFill>
              </a:rPr>
              <a:t>to Tariff Section III.13.2.5.2.5A(f), participants that have submitted a Retirement De-List Bid will be notified by the ISO if their resource is needed for fuel security reliability reasons by mid-June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335908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Placeholder 6"/>
          <p:cNvGraphicFramePr>
            <a:graphicFrameLocks noGrp="1"/>
          </p:cNvGraphicFramePr>
          <p:nvPr>
            <p:ph type="tbl" sz="quarter" idx="10"/>
            <p:extLst>
              <p:ext uri="{D42A27DB-BD31-4B8C-83A1-F6EECF244321}">
                <p14:modId xmlns:p14="http://schemas.microsoft.com/office/powerpoint/2010/main" val="337165079"/>
              </p:ext>
            </p:extLst>
          </p:nvPr>
        </p:nvGraphicFramePr>
        <p:xfrm>
          <a:off x="533401" y="1258669"/>
          <a:ext cx="8305799" cy="4387427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384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212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6467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Stakeholder Committee and</a:t>
                      </a: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Date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82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Scheduled</a:t>
                      </a: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Project Milestone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82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6467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Reliability Committee</a:t>
                      </a:r>
                      <a:r>
                        <a:rPr lang="en-US" sz="1600" b="1" baseline="0" dirty="0" smtClean="0">
                          <a:solidFill>
                            <a:srgbClr val="000000"/>
                          </a:solidFill>
                        </a:rPr>
                        <a:t/>
                      </a:r>
                      <a:br>
                        <a:rPr lang="en-US" sz="1600" b="1" baseline="0" dirty="0" smtClean="0">
                          <a:solidFill>
                            <a:srgbClr val="000000"/>
                          </a:solidFill>
                        </a:rPr>
                      </a:br>
                      <a:r>
                        <a:rPr lang="en-US" sz="1600" b="1" baseline="0" dirty="0" smtClean="0">
                          <a:solidFill>
                            <a:srgbClr val="000000"/>
                          </a:solidFill>
                          <a:hlinkClick r:id="rId3"/>
                        </a:rPr>
                        <a:t>March 11, 2019</a:t>
                      </a:r>
                      <a:endParaRPr lang="en-US" sz="16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Review the FCA 14 fuel security inputs applying the existing PP10-I</a:t>
                      </a: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 methodology</a:t>
                      </a:r>
                      <a:endParaRPr lang="en-US" sz="1600" dirty="0" smtClean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6467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Reliability Committee</a:t>
                      </a:r>
                    </a:p>
                    <a:p>
                      <a:r>
                        <a:rPr lang="en-US" sz="1600" b="1" dirty="0" smtClean="0">
                          <a:solidFill>
                            <a:srgbClr val="000000"/>
                          </a:solidFill>
                          <a:hlinkClick r:id="rId4"/>
                        </a:rPr>
                        <a:t>March</a:t>
                      </a:r>
                      <a:r>
                        <a:rPr lang="en-US" sz="1600" b="1" baseline="0" dirty="0" smtClean="0">
                          <a:solidFill>
                            <a:srgbClr val="000000"/>
                          </a:solidFill>
                          <a:hlinkClick r:id="rId4"/>
                        </a:rPr>
                        <a:t> 29, 2019</a:t>
                      </a:r>
                      <a:endParaRPr lang="en-US" sz="16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Review and address all stakeholder feedback received on FCA 14 fuel</a:t>
                      </a: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 security inputs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Provide ICF</a:t>
                      </a: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 tables and discuss methodology used for developing the New England LDC gas demand forecast and the near-term natural gas infrastructure projects</a:t>
                      </a:r>
                      <a:endParaRPr lang="en-US" sz="1600" dirty="0" smtClean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3425504"/>
                  </a:ext>
                </a:extLst>
              </a:tr>
              <a:tr h="516467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Reliability Committee</a:t>
                      </a:r>
                    </a:p>
                    <a:p>
                      <a:r>
                        <a:rPr lang="en-US" sz="1600" b="1" dirty="0" smtClean="0">
                          <a:solidFill>
                            <a:srgbClr val="000000"/>
                          </a:solidFill>
                          <a:hlinkClick r:id="rId5"/>
                        </a:rPr>
                        <a:t>April 11, 2019</a:t>
                      </a:r>
                      <a:endParaRPr lang="en-US" sz="1600" b="1" dirty="0" smtClean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Review</a:t>
                      </a: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 proposed PP10-I revisions</a:t>
                      </a:r>
                      <a:endParaRPr lang="en-US" sz="1600" dirty="0" smtClean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1749953"/>
                  </a:ext>
                </a:extLst>
              </a:tr>
              <a:tr h="516467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Reliability Committee</a:t>
                      </a:r>
                    </a:p>
                    <a:p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April 24, 2019</a:t>
                      </a: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Vote on proposed PP10-I revisions</a:t>
                      </a: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5977984"/>
                  </a:ext>
                </a:extLst>
              </a:tr>
              <a:tr h="516467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Participants</a:t>
                      </a:r>
                      <a:r>
                        <a:rPr lang="en-US" sz="1600" b="1" baseline="0" dirty="0" smtClean="0">
                          <a:solidFill>
                            <a:srgbClr val="000000"/>
                          </a:solidFill>
                        </a:rPr>
                        <a:t> Committee</a:t>
                      </a:r>
                    </a:p>
                    <a:p>
                      <a:r>
                        <a:rPr lang="en-US" sz="1600" b="1" baseline="0" dirty="0" smtClean="0">
                          <a:solidFill>
                            <a:srgbClr val="000000"/>
                          </a:solidFill>
                        </a:rPr>
                        <a:t>May 3, 2019</a:t>
                      </a:r>
                      <a:endParaRPr lang="en-US" sz="1600" b="1" dirty="0" smtClean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Vote on p</a:t>
                      </a: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roposed PP10-I revisions</a:t>
                      </a:r>
                      <a:endParaRPr lang="en-US" sz="1600" dirty="0" smtClean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5933151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382000" cy="1143000"/>
          </a:xfrm>
        </p:spPr>
        <p:txBody>
          <a:bodyPr>
            <a:normAutofit/>
          </a:bodyPr>
          <a:lstStyle/>
          <a:p>
            <a:r>
              <a:rPr lang="en-US" sz="2700" dirty="0" smtClean="0"/>
              <a:t>Stakeholder Schedule</a:t>
            </a:r>
            <a:endParaRPr lang="en-US" b="0" i="1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8223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7"/>
          <p:cNvSpPr>
            <a:spLocks noGrp="1"/>
          </p:cNvSpPr>
          <p:nvPr>
            <p:ph type="body" sz="quarter" idx="17"/>
          </p:nvPr>
        </p:nvSpPr>
        <p:spPr>
          <a:xfrm>
            <a:off x="1066800" y="4800600"/>
            <a:ext cx="5105400" cy="381000"/>
          </a:xfrm>
        </p:spPr>
        <p:txBody>
          <a:bodyPr wrap="none" lIns="0" tIns="0" rIns="0" bIns="0">
            <a:normAutofit/>
          </a:bodyPr>
          <a:lstStyle>
            <a:lvl1pPr algn="l">
              <a:buNone/>
              <a:defRPr sz="2400" i="0" baseline="0">
                <a:solidFill>
                  <a:schemeClr val="accent1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r>
              <a:rPr lang="en-US" dirty="0"/>
              <a:t>Norman Sproehnle</a:t>
            </a:r>
          </a:p>
        </p:txBody>
      </p:sp>
      <p:sp>
        <p:nvSpPr>
          <p:cNvPr id="8" name="Text Placeholder 27"/>
          <p:cNvSpPr>
            <a:spLocks noGrp="1"/>
          </p:cNvSpPr>
          <p:nvPr>
            <p:ph type="body" sz="quarter" idx="18"/>
          </p:nvPr>
        </p:nvSpPr>
        <p:spPr>
          <a:xfrm>
            <a:off x="1066800" y="5257800"/>
            <a:ext cx="5105400" cy="381000"/>
          </a:xfrm>
        </p:spPr>
        <p:txBody>
          <a:bodyPr wrap="none" lIns="0" tIns="0" rIns="0" bIns="0">
            <a:normAutofit/>
          </a:bodyPr>
          <a:lstStyle>
            <a:lvl1pPr algn="l">
              <a:buNone/>
              <a:defRPr sz="1050" i="0" u="none" kern="0" cap="all" spc="300" baseline="0">
                <a:solidFill>
                  <a:srgbClr val="595959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>
                <a:solidFill>
                  <a:srgbClr val="000000"/>
                </a:solidFill>
              </a:rPr>
              <a:t>(413) 540-4755 | NSPROEHNLE@iso-ne.com</a:t>
            </a:r>
          </a:p>
        </p:txBody>
      </p:sp>
    </p:spTree>
    <p:extLst>
      <p:ext uri="{BB962C8B-B14F-4D97-AF65-F5344CB8AC3E}">
        <p14:creationId xmlns:p14="http://schemas.microsoft.com/office/powerpoint/2010/main" val="297790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457200" y="1394650"/>
            <a:ext cx="8229600" cy="477755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000000"/>
                </a:solidFill>
              </a:rPr>
              <a:t>At the April 11 Reliability Committee meeting, the ISO reviewed proposed changes to PP10-I that incorporated several refinements to the fuel security reliability review input assumptions, including: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Improved modelling of satellite LNG injections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Maintaining the oil inventory levels from the 2017/2018 winter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Shaping </a:t>
            </a:r>
            <a:r>
              <a:rPr lang="en-US" dirty="0">
                <a:solidFill>
                  <a:srgbClr val="000000"/>
                </a:solidFill>
              </a:rPr>
              <a:t>the conventional hydro-electric generation </a:t>
            </a:r>
            <a:r>
              <a:rPr lang="en-US" dirty="0" smtClean="0">
                <a:solidFill>
                  <a:srgbClr val="000000"/>
                </a:solidFill>
              </a:rPr>
              <a:t>output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Providing </a:t>
            </a:r>
            <a:r>
              <a:rPr lang="en-US" dirty="0">
                <a:solidFill>
                  <a:srgbClr val="000000"/>
                </a:solidFill>
              </a:rPr>
              <a:t>additional time for offshore wind resources to demonstrate their contractual commitments for FCA 14 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Expanding </a:t>
            </a:r>
            <a:r>
              <a:rPr lang="en-US" dirty="0">
                <a:solidFill>
                  <a:srgbClr val="000000"/>
                </a:solidFill>
              </a:rPr>
              <a:t>which entities may provide the demonstration of contractual commitments for the fuel security reliability review </a:t>
            </a:r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At </a:t>
            </a:r>
            <a:r>
              <a:rPr lang="en-US" dirty="0">
                <a:solidFill>
                  <a:srgbClr val="000000"/>
                </a:solidFill>
              </a:rPr>
              <a:t>today’s </a:t>
            </a:r>
            <a:r>
              <a:rPr lang="en-US" dirty="0" smtClean="0">
                <a:solidFill>
                  <a:srgbClr val="000000"/>
                </a:solidFill>
              </a:rPr>
              <a:t>meeting, </a:t>
            </a:r>
            <a:r>
              <a:rPr lang="en-US" dirty="0">
                <a:solidFill>
                  <a:srgbClr val="000000"/>
                </a:solidFill>
              </a:rPr>
              <a:t>the ISO </a:t>
            </a:r>
            <a:r>
              <a:rPr lang="en-US" dirty="0" smtClean="0">
                <a:solidFill>
                  <a:srgbClr val="000000"/>
                </a:solidFill>
              </a:rPr>
              <a:t>will review certifications it has received following the April 11 meeting as well as further proposed changes to PP10-I that reflect suggestions made by stakeholders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Pursuant </a:t>
            </a:r>
            <a:r>
              <a:rPr lang="en-US" dirty="0">
                <a:solidFill>
                  <a:srgbClr val="000000"/>
                </a:solidFill>
              </a:rPr>
              <a:t>to Tariff Section III.13.2.5.2.5A(f), participants that have submitted a Retirement De-List Bid will be notified by the ISO if their resource is needed for fuel security reliability reasons by </a:t>
            </a:r>
            <a:r>
              <a:rPr lang="en-US" dirty="0" smtClean="0">
                <a:solidFill>
                  <a:srgbClr val="000000"/>
                </a:solidFill>
              </a:rPr>
              <a:t>mid-June</a:t>
            </a:r>
            <a:endParaRPr lang="en-US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</a:endParaRPr>
          </a:p>
          <a:p>
            <a:endParaRPr lang="en-US" dirty="0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4814128"/>
              </p:ext>
            </p:extLst>
          </p:nvPr>
        </p:nvGraphicFramePr>
        <p:xfrm>
          <a:off x="457200" y="228600"/>
          <a:ext cx="8077200" cy="11660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77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04810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Reliability Reviews for Fuel Security: Planning Procedure No. 10, Appendix I</a:t>
                      </a:r>
                      <a:endParaRPr lang="en-US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05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Proposed Effective Date: May 3, 2019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877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6200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Offshore Wind Nameplate Profiles</a:t>
            </a:r>
            <a:br>
              <a:rPr lang="en-US" dirty="0" smtClean="0"/>
            </a:br>
            <a:r>
              <a:rPr lang="en-US" sz="2200" i="1" dirty="0" smtClean="0"/>
              <a:t>Certifications of Contractual Commitment received following April 11 meeting</a:t>
            </a:r>
            <a:endParaRPr lang="en-US" dirty="0"/>
          </a:p>
        </p:txBody>
      </p:sp>
      <p:sp>
        <p:nvSpPr>
          <p:cNvPr id="5" name="Text Placeholder 4"/>
          <p:cNvSpPr txBox="1">
            <a:spLocks/>
          </p:cNvSpPr>
          <p:nvPr/>
        </p:nvSpPr>
        <p:spPr>
          <a:xfrm>
            <a:off x="380999" y="1133670"/>
            <a:ext cx="8229600" cy="2895599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000000"/>
                </a:solidFill>
              </a:rPr>
              <a:t>Following the April 11 RC meeting, the ISO received certifications for 1000 MW of offshore wind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In addition, the ISO will also perform an informational analysis to simulate the additional impact of any offshore wind that is not included in the base model</a:t>
            </a:r>
            <a:endParaRPr lang="en-US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2510771"/>
              </p:ext>
            </p:extLst>
          </p:nvPr>
        </p:nvGraphicFramePr>
        <p:xfrm>
          <a:off x="1104898" y="3961615"/>
          <a:ext cx="6896102" cy="21723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1">
                  <a:extLst>
                    <a:ext uri="{9D8B030D-6E8A-4147-A177-3AD203B41FA5}">
                      <a16:colId xmlns:a16="http://schemas.microsoft.com/office/drawing/2014/main" val="1084539195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966898495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1348847824"/>
                    </a:ext>
                  </a:extLst>
                </a:gridCol>
                <a:gridCol w="1181101">
                  <a:extLst>
                    <a:ext uri="{9D8B030D-6E8A-4147-A177-3AD203B41FA5}">
                      <a16:colId xmlns:a16="http://schemas.microsoft.com/office/drawing/2014/main" val="1552770288"/>
                    </a:ext>
                  </a:extLst>
                </a:gridCol>
              </a:tblGrid>
              <a:tr h="48030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Variable</a:t>
                      </a:r>
                      <a:endParaRPr lang="en-US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FCA 14 </a:t>
                      </a:r>
                      <a:endParaRPr lang="en-US" sz="1200" u="none" strike="noStrike" dirty="0" smtClean="0">
                        <a:effectLst/>
                      </a:endParaRPr>
                    </a:p>
                    <a:p>
                      <a:pPr algn="ctr" rtl="0" fontAlgn="ctr"/>
                      <a:r>
                        <a:rPr lang="en-US" sz="1200" u="none" strike="noStrike" dirty="0" smtClean="0">
                          <a:effectLst/>
                        </a:rPr>
                        <a:t>( Nameplate MW</a:t>
                      </a:r>
                      <a:r>
                        <a:rPr lang="en-US" sz="1200" u="none" strike="noStrike" dirty="0">
                          <a:effectLst/>
                        </a:rPr>
                        <a:t>)</a:t>
                      </a:r>
                      <a:endParaRPr lang="en-US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FCA 13 </a:t>
                      </a:r>
                      <a:endParaRPr lang="en-US" sz="1200" u="none" strike="noStrike" dirty="0" smtClean="0">
                        <a:effectLst/>
                      </a:endParaRPr>
                    </a:p>
                    <a:p>
                      <a:pPr algn="ctr" rtl="0" fontAlgn="ctr"/>
                      <a:r>
                        <a:rPr lang="en-US" sz="1200" u="none" strike="noStrike" dirty="0" smtClean="0">
                          <a:effectLst/>
                        </a:rPr>
                        <a:t>(Nameplate MW</a:t>
                      </a:r>
                      <a:r>
                        <a:rPr lang="en-US" sz="1200" u="none" strike="noStrike" dirty="0">
                          <a:effectLst/>
                        </a:rPr>
                        <a:t>)</a:t>
                      </a:r>
                      <a:endParaRPr lang="en-US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 smtClean="0">
                          <a:effectLst/>
                        </a:rPr>
                        <a:t>Delta</a:t>
                      </a:r>
                    </a:p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(Nameplate MW)</a:t>
                      </a:r>
                      <a:endParaRPr lang="en-US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7706105"/>
                  </a:ext>
                </a:extLst>
              </a:tr>
              <a:tr h="40982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CELT </a:t>
                      </a:r>
                    </a:p>
                    <a:p>
                      <a:pPr algn="ctr" rtl="0" fontAlgn="ctr"/>
                      <a:r>
                        <a:rPr lang="en-US" sz="120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Offshore Wind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29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29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0264456"/>
                  </a:ext>
                </a:extLst>
              </a:tr>
              <a:tr h="41553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Non-commercial </a:t>
                      </a:r>
                    </a:p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Existing Generating Capacity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5988587"/>
                  </a:ext>
                </a:extLst>
              </a:tr>
              <a:tr h="42125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Certifications</a:t>
                      </a:r>
                      <a:r>
                        <a:rPr lang="en-US" sz="1200" u="none" strike="noStrike" baseline="0" dirty="0" smtClean="0">
                          <a:solidFill>
                            <a:srgbClr val="000000"/>
                          </a:solidFill>
                          <a:effectLst/>
                        </a:rPr>
                        <a:t> of </a:t>
                      </a:r>
                    </a:p>
                    <a:p>
                      <a:pPr algn="ctr" rtl="0" fontAlgn="ctr"/>
                      <a:r>
                        <a:rPr lang="en-US" sz="1200" u="none" strike="noStrike" baseline="0" dirty="0" smtClean="0">
                          <a:solidFill>
                            <a:srgbClr val="000000"/>
                          </a:solidFill>
                          <a:effectLst/>
                        </a:rPr>
                        <a:t>Offshore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Wind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0688810"/>
                  </a:ext>
                </a:extLst>
              </a:tr>
              <a:tr h="4454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Total</a:t>
                      </a:r>
                    </a:p>
                    <a:p>
                      <a:pPr algn="ctr" rtl="0" fontAlgn="ctr"/>
                      <a:r>
                        <a:rPr lang="en-US" sz="120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Offshore Wind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1029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7083936"/>
                  </a:ext>
                </a:extLst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3401585"/>
              </p:ext>
            </p:extLst>
          </p:nvPr>
        </p:nvGraphicFramePr>
        <p:xfrm>
          <a:off x="1752599" y="1752600"/>
          <a:ext cx="5486400" cy="13754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4436">
                  <a:extLst>
                    <a:ext uri="{9D8B030D-6E8A-4147-A177-3AD203B41FA5}">
                      <a16:colId xmlns:a16="http://schemas.microsoft.com/office/drawing/2014/main" val="1719918832"/>
                    </a:ext>
                  </a:extLst>
                </a:gridCol>
                <a:gridCol w="1413164">
                  <a:extLst>
                    <a:ext uri="{9D8B030D-6E8A-4147-A177-3AD203B41FA5}">
                      <a16:colId xmlns:a16="http://schemas.microsoft.com/office/drawing/2014/main" val="1274826264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1692136730"/>
                    </a:ext>
                  </a:extLst>
                </a:gridCol>
              </a:tblGrid>
              <a:tr h="47249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Facility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Planned </a:t>
                      </a:r>
                    </a:p>
                    <a:p>
                      <a:pPr algn="ctr"/>
                      <a:r>
                        <a:rPr lang="en-US" sz="1200" dirty="0" smtClean="0"/>
                        <a:t>In-Service Date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Capacity </a:t>
                      </a:r>
                    </a:p>
                    <a:p>
                      <a:pPr algn="ctr"/>
                      <a:r>
                        <a:rPr lang="en-US" sz="1200" dirty="0" smtClean="0"/>
                        <a:t>(Nameplate MW AC)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4886926"/>
                  </a:ext>
                </a:extLst>
              </a:tr>
              <a:tr h="30097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Vineyard Wind – Phase 1, MA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1/15/2022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400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1650552"/>
                  </a:ext>
                </a:extLst>
              </a:tr>
              <a:tr h="30097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Vineyard Wind</a:t>
                      </a:r>
                      <a:r>
                        <a:rPr lang="en-US" sz="1200" baseline="0" dirty="0" smtClean="0">
                          <a:solidFill>
                            <a:srgbClr val="000000"/>
                          </a:solidFill>
                        </a:rPr>
                        <a:t> – Phase 2, MA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1/15/2023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400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718443"/>
                  </a:ext>
                </a:extLst>
              </a:tr>
              <a:tr h="30097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Revolution Wind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12/31/2023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200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25607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1341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152400"/>
            <a:ext cx="8686800" cy="1143000"/>
          </a:xfrm>
        </p:spPr>
        <p:txBody>
          <a:bodyPr>
            <a:normAutofit/>
          </a:bodyPr>
          <a:lstStyle/>
          <a:p>
            <a:r>
              <a:rPr lang="en-US" sz="2900" dirty="0" smtClean="0"/>
              <a:t>Revised Draft PP10, Appendix I Language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700" i="1" dirty="0" smtClean="0"/>
              <a:t>Revisions related to informational analysis for Offshore Wind &amp; System Model Starting Point</a:t>
            </a:r>
            <a:endParaRPr lang="en-US" sz="1700" b="0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/>
              <a:pPr/>
              <a:t>4</a:t>
            </a:fld>
            <a:endParaRPr lang="en-US" dirty="0"/>
          </a:p>
        </p:txBody>
      </p:sp>
      <p:graphicFrame>
        <p:nvGraphicFramePr>
          <p:cNvPr id="5" name="Table Placeholder 4"/>
          <p:cNvGraphicFramePr>
            <a:graphicFrameLocks noGrp="1"/>
          </p:cNvGraphicFramePr>
          <p:nvPr>
            <p:ph type="tbl" sz="quarter" idx="10"/>
            <p:extLst>
              <p:ext uri="{D42A27DB-BD31-4B8C-83A1-F6EECF244321}">
                <p14:modId xmlns:p14="http://schemas.microsoft.com/office/powerpoint/2010/main" val="319087415"/>
              </p:ext>
            </p:extLst>
          </p:nvPr>
        </p:nvGraphicFramePr>
        <p:xfrm>
          <a:off x="228600" y="914400"/>
          <a:ext cx="8686800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8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7175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Procedure </a:t>
                      </a:r>
                    </a:p>
                    <a:p>
                      <a:pPr algn="ctr"/>
                      <a:r>
                        <a:rPr lang="en-US" sz="1600" dirty="0" smtClean="0"/>
                        <a:t>Section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Procedure Change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Reason</a:t>
                      </a:r>
                      <a:r>
                        <a:rPr lang="en-US" sz="1600" baseline="0" dirty="0"/>
                        <a:t> for Change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19049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Section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2.3.1 Informational Analysis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Presentation</a:t>
                      </a: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baseline="0" dirty="0" smtClean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Added clarity that the FCA 14 fuel-security reliability review will include an additional informational analysis for offshore wind</a:t>
                      </a: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400" y="1676400"/>
            <a:ext cx="4800600" cy="1684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271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152400"/>
            <a:ext cx="8686800" cy="1143000"/>
          </a:xfrm>
        </p:spPr>
        <p:txBody>
          <a:bodyPr>
            <a:normAutofit/>
          </a:bodyPr>
          <a:lstStyle/>
          <a:p>
            <a:r>
              <a:rPr lang="en-US" sz="2900" dirty="0" smtClean="0"/>
              <a:t>Revised Draft PP10, Appendix I Language, cont.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700" i="1" dirty="0" smtClean="0"/>
              <a:t>Revisions related to informational analysis for Offshore Wind &amp; System Model Starting Point</a:t>
            </a:r>
            <a:endParaRPr lang="en-US" sz="1700" b="0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/>
              <a:pPr/>
              <a:t>5</a:t>
            </a:fld>
            <a:endParaRPr lang="en-US" dirty="0"/>
          </a:p>
        </p:txBody>
      </p:sp>
      <p:graphicFrame>
        <p:nvGraphicFramePr>
          <p:cNvPr id="5" name="Table Placeholder 4"/>
          <p:cNvGraphicFramePr>
            <a:graphicFrameLocks noGrp="1"/>
          </p:cNvGraphicFramePr>
          <p:nvPr>
            <p:ph type="tbl" sz="quarter" idx="10"/>
            <p:extLst>
              <p:ext uri="{D42A27DB-BD31-4B8C-83A1-F6EECF244321}">
                <p14:modId xmlns:p14="http://schemas.microsoft.com/office/powerpoint/2010/main" val="2704644585"/>
              </p:ext>
            </p:extLst>
          </p:nvPr>
        </p:nvGraphicFramePr>
        <p:xfrm>
          <a:off x="228600" y="914401"/>
          <a:ext cx="8686800" cy="4724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8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3088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Procedure </a:t>
                      </a:r>
                    </a:p>
                    <a:p>
                      <a:pPr algn="ctr"/>
                      <a:r>
                        <a:rPr lang="en-US" sz="1600" dirty="0" smtClean="0"/>
                        <a:t>Section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Procedure Change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Reason</a:t>
                      </a:r>
                      <a:r>
                        <a:rPr lang="en-US" sz="1600" baseline="0" dirty="0"/>
                        <a:t> for Change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93512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Section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3.C</a:t>
                      </a:r>
                    </a:p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System Model Starting Point </a:t>
                      </a: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Revised that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the in-service date can be up to and including January 1, 2024 which allows additional resources to be incorporated into the model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698928"/>
                  </a:ext>
                </a:extLst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0" y="1752600"/>
            <a:ext cx="4824412" cy="3759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689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2900" dirty="0"/>
              <a:t>Revised Draft PP10, Appendix I Language</a:t>
            </a:r>
            <a:r>
              <a:rPr lang="en-US" dirty="0"/>
              <a:t/>
            </a:r>
            <a:br>
              <a:rPr lang="en-US" dirty="0"/>
            </a:br>
            <a:r>
              <a:rPr lang="en-US" sz="1700" i="1" dirty="0"/>
              <a:t>Revisions related </a:t>
            </a:r>
            <a:r>
              <a:rPr lang="en-US" sz="1700" i="1" dirty="0" smtClean="0"/>
              <a:t>to Clarifying Oil-Only and Dual-Fuel Resources</a:t>
            </a:r>
            <a:endParaRPr lang="en-US" sz="1700" b="0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/>
              <a:pPr/>
              <a:t>6</a:t>
            </a:fld>
            <a:endParaRPr lang="en-US" dirty="0"/>
          </a:p>
        </p:txBody>
      </p:sp>
      <p:graphicFrame>
        <p:nvGraphicFramePr>
          <p:cNvPr id="5" name="Table Placeholder 4"/>
          <p:cNvGraphicFramePr>
            <a:graphicFrameLocks noGrp="1"/>
          </p:cNvGraphicFramePr>
          <p:nvPr>
            <p:ph type="tbl" sz="quarter" idx="10"/>
            <p:extLst>
              <p:ext uri="{D42A27DB-BD31-4B8C-83A1-F6EECF244321}">
                <p14:modId xmlns:p14="http://schemas.microsoft.com/office/powerpoint/2010/main" val="1790694347"/>
              </p:ext>
            </p:extLst>
          </p:nvPr>
        </p:nvGraphicFramePr>
        <p:xfrm>
          <a:off x="304800" y="990600"/>
          <a:ext cx="8610600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880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271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791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Procedure </a:t>
                      </a:r>
                    </a:p>
                    <a:p>
                      <a:pPr algn="ctr"/>
                      <a:r>
                        <a:rPr lang="en-US" sz="1600" dirty="0"/>
                        <a:t>Section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Procedure Change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Reason</a:t>
                      </a:r>
                      <a:r>
                        <a:rPr lang="en-US" sz="1600" baseline="0" dirty="0"/>
                        <a:t> for Change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95885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Section</a:t>
                      </a:r>
                    </a:p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3.A.vi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</a:p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Static Inputs</a:t>
                      </a:r>
                    </a:p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&amp;</a:t>
                      </a:r>
                    </a:p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Section 3.B.iii Variable Inputs</a:t>
                      </a:r>
                    </a:p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Clarified the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oil inventory levels apply to oil-only resources and dual-fuel resources that operate primarily on oil during the winter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Replaced the description of replenishment from tanker truck per hour to barrels per hour</a:t>
                      </a:r>
                      <a:endParaRPr lang="en-US" sz="1400" baseline="0" dirty="0">
                        <a:solidFill>
                          <a:srgbClr val="000000"/>
                        </a:solidFill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Clarified that the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variable input of dual-fuel resource tank inventory refers to dual-fuel resources that operate primarily on natural gas during the winter</a:t>
                      </a: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400" y="3962400"/>
            <a:ext cx="4740559" cy="11342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2931" y="2438400"/>
            <a:ext cx="4740559" cy="1251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750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152400"/>
            <a:ext cx="8686800" cy="1143000"/>
          </a:xfrm>
        </p:spPr>
        <p:txBody>
          <a:bodyPr>
            <a:normAutofit/>
          </a:bodyPr>
          <a:lstStyle/>
          <a:p>
            <a:r>
              <a:rPr lang="en-US" sz="2900" dirty="0" smtClean="0"/>
              <a:t>Revised Draft PP10, Appendix I Language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700" i="1" dirty="0" smtClean="0"/>
              <a:t>Clarifications related to LDC Gas Demand</a:t>
            </a:r>
            <a:endParaRPr lang="en-US" sz="1700" b="0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/>
              <a:pPr/>
              <a:t>7</a:t>
            </a:fld>
            <a:endParaRPr lang="en-US" dirty="0"/>
          </a:p>
        </p:txBody>
      </p:sp>
      <p:graphicFrame>
        <p:nvGraphicFramePr>
          <p:cNvPr id="5" name="Table Placeholder 4"/>
          <p:cNvGraphicFramePr>
            <a:graphicFrameLocks noGrp="1"/>
          </p:cNvGraphicFramePr>
          <p:nvPr>
            <p:ph type="tbl" sz="quarter" idx="10"/>
            <p:extLst>
              <p:ext uri="{D42A27DB-BD31-4B8C-83A1-F6EECF244321}">
                <p14:modId xmlns:p14="http://schemas.microsoft.com/office/powerpoint/2010/main" val="1265981036"/>
              </p:ext>
            </p:extLst>
          </p:nvPr>
        </p:nvGraphicFramePr>
        <p:xfrm>
          <a:off x="228600" y="803411"/>
          <a:ext cx="8686800" cy="54946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8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125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Procedure </a:t>
                      </a:r>
                    </a:p>
                    <a:p>
                      <a:pPr algn="ctr"/>
                      <a:r>
                        <a:rPr lang="en-US" sz="1600" dirty="0" smtClean="0"/>
                        <a:t>Section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Procedure Change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Reason</a:t>
                      </a:r>
                      <a:r>
                        <a:rPr lang="en-US" sz="1600" baseline="0" dirty="0"/>
                        <a:t> for Change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36666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Section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3  </a:t>
                      </a:r>
                    </a:p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Natural Gas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Assessment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baseline="0" dirty="0" smtClean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Clarified that LDC gas demand refers to both New England and New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Brunswick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Clarified satellite LNG injection calculation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Clarified LNG vaporization methodology </a:t>
                      </a: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37070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Section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3.A.iii</a:t>
                      </a:r>
                    </a:p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Static Inputs</a:t>
                      </a: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698928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9256" y="4572000"/>
            <a:ext cx="4814887" cy="161296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4600" y="1447800"/>
            <a:ext cx="2965929" cy="2972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22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Revised Draft PP10, Appendix I Language</a:t>
            </a:r>
            <a:br>
              <a:rPr lang="en-US" dirty="0"/>
            </a:br>
            <a:r>
              <a:rPr lang="en-US" sz="1800" i="1" dirty="0" smtClean="0"/>
              <a:t>Additional Clarifications</a:t>
            </a:r>
            <a:endParaRPr lang="en-US" sz="1200" b="0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/>
              <a:pPr/>
              <a:t>8</a:t>
            </a:fld>
            <a:endParaRPr lang="en-US" dirty="0"/>
          </a:p>
        </p:txBody>
      </p:sp>
      <p:graphicFrame>
        <p:nvGraphicFramePr>
          <p:cNvPr id="5" name="Table Placeholder 4"/>
          <p:cNvGraphicFramePr>
            <a:graphicFrameLocks noGrp="1"/>
          </p:cNvGraphicFramePr>
          <p:nvPr>
            <p:ph type="tbl" sz="quarter" idx="10"/>
            <p:extLst>
              <p:ext uri="{D42A27DB-BD31-4B8C-83A1-F6EECF244321}">
                <p14:modId xmlns:p14="http://schemas.microsoft.com/office/powerpoint/2010/main" val="1848420888"/>
              </p:ext>
            </p:extLst>
          </p:nvPr>
        </p:nvGraphicFramePr>
        <p:xfrm>
          <a:off x="457200" y="1321484"/>
          <a:ext cx="8534400" cy="460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8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Procedure 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Section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Procedure Change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Reason</a:t>
                      </a:r>
                      <a:r>
                        <a:rPr lang="en-US" sz="16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600" baseline="0" dirty="0">
                          <a:solidFill>
                            <a:schemeClr val="bg1"/>
                          </a:solidFill>
                        </a:rPr>
                        <a:t>for Change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2480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Section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</a:p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3.A.i</a:t>
                      </a:r>
                    </a:p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Static Inputs</a:t>
                      </a:r>
                    </a:p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Clarified the use of the Net 90/10 winter peak load as presented to Planning Advisory Committee</a:t>
                      </a: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2480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Section</a:t>
                      </a:r>
                    </a:p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3.A.vii</a:t>
                      </a:r>
                    </a:p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Static Inputs</a:t>
                      </a: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Clarified the sources of information for resource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Seasonal Claimed Capability</a:t>
                      </a: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0400401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400" y="2286000"/>
            <a:ext cx="5367165" cy="10976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2600" y="4038600"/>
            <a:ext cx="5214765" cy="1349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98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Revised Draft PP10, Appendix I </a:t>
            </a:r>
            <a:r>
              <a:rPr lang="en-US" dirty="0" smtClean="0"/>
              <a:t>Language, cont.</a:t>
            </a:r>
            <a:r>
              <a:rPr lang="en-US" dirty="0"/>
              <a:t/>
            </a:r>
            <a:br>
              <a:rPr lang="en-US" dirty="0"/>
            </a:br>
            <a:r>
              <a:rPr lang="en-US" sz="1800" i="1" dirty="0" smtClean="0"/>
              <a:t>Additional Clarifications</a:t>
            </a:r>
            <a:endParaRPr lang="en-US" sz="1200" b="0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/>
              <a:pPr/>
              <a:t>9</a:t>
            </a:fld>
            <a:endParaRPr lang="en-US" dirty="0"/>
          </a:p>
        </p:txBody>
      </p:sp>
      <p:graphicFrame>
        <p:nvGraphicFramePr>
          <p:cNvPr id="5" name="Table Placeholder 4"/>
          <p:cNvGraphicFramePr>
            <a:graphicFrameLocks noGrp="1"/>
          </p:cNvGraphicFramePr>
          <p:nvPr>
            <p:ph type="tbl" sz="quarter" idx="10"/>
            <p:extLst>
              <p:ext uri="{D42A27DB-BD31-4B8C-83A1-F6EECF244321}">
                <p14:modId xmlns:p14="http://schemas.microsoft.com/office/powerpoint/2010/main" val="2322003124"/>
              </p:ext>
            </p:extLst>
          </p:nvPr>
        </p:nvGraphicFramePr>
        <p:xfrm>
          <a:off x="457200" y="1066800"/>
          <a:ext cx="8534400" cy="528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8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392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Procedure 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Section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Procedure Change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Reason</a:t>
                      </a:r>
                      <a:r>
                        <a:rPr lang="en-US" sz="1600" baseline="0" dirty="0">
                          <a:solidFill>
                            <a:schemeClr val="bg1"/>
                          </a:solidFill>
                        </a:rPr>
                        <a:t> for Change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5480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Section</a:t>
                      </a:r>
                    </a:p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3.A.viii</a:t>
                      </a:r>
                    </a:p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Static Inputs</a:t>
                      </a: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Clarified the sources of information for PV</a:t>
                      </a: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8486017"/>
                  </a:ext>
                </a:extLst>
              </a:tr>
              <a:tr h="1828800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Section 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3.A.ix</a:t>
                      </a:r>
                    </a:p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Static Inputs</a:t>
                      </a: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Clarified the sources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of information for wind resource nameplate</a:t>
                      </a: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3826958"/>
                  </a:ext>
                </a:extLst>
              </a:tr>
              <a:tr h="887456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Section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</a:p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3.A.xvii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Static Inputs</a:t>
                      </a: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Improved description of storage devices</a:t>
                      </a: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419819"/>
                  </a:ext>
                </a:extLst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1739950"/>
            <a:ext cx="4217243" cy="17652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9058" y="3613998"/>
            <a:ext cx="5038725" cy="172000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20829" y="5508221"/>
            <a:ext cx="4886325" cy="78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47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Presentation - NEPOOL Technical Committees">
  <a:themeElements>
    <a:clrScheme name="ISO-NE">
      <a:dk1>
        <a:srgbClr val="62777F"/>
      </a:dk1>
      <a:lt1>
        <a:srgbClr val="FFFFFF"/>
      </a:lt1>
      <a:dk2>
        <a:srgbClr val="1E6A9A"/>
      </a:dk2>
      <a:lt2>
        <a:srgbClr val="6DCFF6"/>
      </a:lt2>
      <a:accent1>
        <a:srgbClr val="1795D2"/>
      </a:accent1>
      <a:accent2>
        <a:srgbClr val="8555A1"/>
      </a:accent2>
      <a:accent3>
        <a:srgbClr val="77BD2A"/>
      </a:accent3>
      <a:accent4>
        <a:srgbClr val="FBB92F"/>
      </a:accent4>
      <a:accent5>
        <a:srgbClr val="F68920"/>
      </a:accent5>
      <a:accent6>
        <a:srgbClr val="EC1F25"/>
      </a:accent6>
      <a:hlink>
        <a:srgbClr val="1795D2"/>
      </a:hlink>
      <a:folHlink>
        <a:srgbClr val="8555A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956</Words>
  <Application>Microsoft Office PowerPoint</Application>
  <PresentationFormat>On-screen Show (4:3)</PresentationFormat>
  <Paragraphs>241</Paragraphs>
  <Slides>12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Presentation - NEPOOL Technical Committees</vt:lpstr>
      <vt:lpstr>PowerPoint Presentation</vt:lpstr>
      <vt:lpstr>PowerPoint Presentation</vt:lpstr>
      <vt:lpstr>Offshore Wind Nameplate Profiles Certifications of Contractual Commitment received following April 11 meeting</vt:lpstr>
      <vt:lpstr>Revised Draft PP10, Appendix I Language Revisions related to informational analysis for Offshore Wind &amp; System Model Starting Point</vt:lpstr>
      <vt:lpstr>Revised Draft PP10, Appendix I Language, cont. Revisions related to informational analysis for Offshore Wind &amp; System Model Starting Point</vt:lpstr>
      <vt:lpstr>Revised Draft PP10, Appendix I Language Revisions related to Clarifying Oil-Only and Dual-Fuel Resources</vt:lpstr>
      <vt:lpstr>Revised Draft PP10, Appendix I Language Clarifications related to LDC Gas Demand</vt:lpstr>
      <vt:lpstr>Revised Draft PP10, Appendix I Language Additional Clarifications</vt:lpstr>
      <vt:lpstr>Revised Draft PP10, Appendix I Language, cont. Additional Clarifications</vt:lpstr>
      <vt:lpstr>Conclusion</vt:lpstr>
      <vt:lpstr>Stakeholder Schedule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2019-03-07T19:59:31Z</dcterms:created>
  <dcterms:modified xsi:type="dcterms:W3CDTF">2019-04-18T18:42:55Z</dcterms:modified>
</cp:coreProperties>
</file>