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708" r:id="rId2"/>
  </p:sldMasterIdLst>
  <p:notesMasterIdLst>
    <p:notesMasterId r:id="rId20"/>
  </p:notesMasterIdLst>
  <p:handoutMasterIdLst>
    <p:handoutMasterId r:id="rId21"/>
  </p:handoutMasterIdLst>
  <p:sldIdLst>
    <p:sldId id="263" r:id="rId3"/>
    <p:sldId id="304" r:id="rId4"/>
    <p:sldId id="306" r:id="rId5"/>
    <p:sldId id="303" r:id="rId6"/>
    <p:sldId id="307" r:id="rId7"/>
    <p:sldId id="269" r:id="rId8"/>
    <p:sldId id="285" r:id="rId9"/>
    <p:sldId id="282" r:id="rId10"/>
    <p:sldId id="283" r:id="rId11"/>
    <p:sldId id="288" r:id="rId12"/>
    <p:sldId id="287" r:id="rId13"/>
    <p:sldId id="290" r:id="rId14"/>
    <p:sldId id="299" r:id="rId15"/>
    <p:sldId id="297" r:id="rId16"/>
    <p:sldId id="291" r:id="rId17"/>
    <p:sldId id="280" r:id="rId18"/>
    <p:sldId id="281" r:id="rId19"/>
  </p:sldIdLst>
  <p:sldSz cx="9144000" cy="6858000" type="screen4x3"/>
  <p:notesSz cx="7315200" cy="96012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55A1"/>
    <a:srgbClr val="000000"/>
    <a:srgbClr val="77BD2A"/>
    <a:srgbClr val="1E6A9A"/>
    <a:srgbClr val="EC1F25"/>
    <a:srgbClr val="FBB92F"/>
    <a:srgbClr val="62777F"/>
    <a:srgbClr val="6FA943"/>
    <a:srgbClr val="B9D257"/>
    <a:srgbClr val="F68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58" autoAdjust="0"/>
    <p:restoredTop sz="89965" autoAdjust="0"/>
  </p:normalViewPr>
  <p:slideViewPr>
    <p:cSldViewPr>
      <p:cViewPr varScale="1">
        <p:scale>
          <a:sx n="93" d="100"/>
          <a:sy n="93" d="100"/>
        </p:scale>
        <p:origin x="1205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062" y="-10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32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r">
              <a:defRPr sz="1300"/>
            </a:lvl1pPr>
          </a:lstStyle>
          <a:p>
            <a:fld id="{F87AAE7F-D37E-4830-9F5E-F36A5F180179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32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r">
              <a:defRPr sz="13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9EDDEDB6-CD57-44C2-AB19-AC7D3BB8FF8E}" type="datetimeFigureOut">
              <a:rPr lang="en-US" smtClean="0"/>
              <a:pPr/>
              <a:t>4/4/2019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3" tIns="48332" rIns="96663" bIns="4833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63" tIns="48332" rIns="96663" bIns="483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40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138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89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110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9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23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58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600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34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97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58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264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56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513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8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75855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408176"/>
            <a:ext cx="8229600" cy="47625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405128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408176"/>
            <a:ext cx="4041648" cy="476235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209801"/>
            <a:ext cx="7772400" cy="1362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Topic Title (36pt)</a:t>
            </a:r>
            <a:endParaRPr lang="en-US" dirty="0"/>
          </a:p>
        </p:txBody>
      </p:sp>
      <p:sp>
        <p:nvSpPr>
          <p:cNvPr id="5" name="Subtitle 1.5"/>
          <p:cNvSpPr>
            <a:spLocks noGrp="1"/>
          </p:cNvSpPr>
          <p:nvPr>
            <p:ph type="body" idx="1" hasCustomPrompt="1"/>
          </p:nvPr>
        </p:nvSpPr>
        <p:spPr>
          <a:xfrm>
            <a:off x="685800" y="3581401"/>
            <a:ext cx="7772400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Topic (optional)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706880" y="5943600"/>
            <a:ext cx="7360920" cy="387191"/>
          </a:xfrm>
          <a:prstGeom prst="roundRect">
            <a:avLst>
              <a:gd name="adj" fmla="val 8861"/>
            </a:avLst>
          </a:prstGeom>
        </p:spPr>
        <p:txBody>
          <a:bodyPr/>
          <a:lstStyle>
            <a:lvl1pPr algn="r">
              <a:defRPr i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Optional: use this for references or other footnotes (18pt )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57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 descr="ISO049-PowerPoint-d1-revised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0216"/>
            <a:ext cx="9144000" cy="56735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6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8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4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2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61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290650"/>
            <a:ext cx="9143992" cy="5673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900856" y="6329046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</a:p>
          <a:p>
            <a:pPr algn="ctr"/>
            <a:endParaRPr lang="en-US" sz="700" b="1" dirty="0" smtClean="0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3" r:id="rId2"/>
    <p:sldLayoutId id="2147483714" r:id="rId3"/>
    <p:sldLayoutId id="2147483715" r:id="rId4"/>
    <p:sldLayoutId id="2147483716" r:id="rId5"/>
    <p:sldLayoutId id="2147483675" r:id="rId6"/>
    <p:sldLayoutId id="2147483650" r:id="rId7"/>
    <p:sldLayoutId id="2147483664" r:id="rId8"/>
    <p:sldLayoutId id="2147483720" r:id="rId9"/>
    <p:sldLayoutId id="2147483684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17" r:id="rId2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8229600" cy="469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900856" y="6705600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 April 9-10, 2018 | Markets committee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Christopher Parent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413.540.4599 | Cparent@iso-ne.com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Framework for assessing the impacts of the proposed market improvements</a:t>
            </a:r>
            <a:endParaRPr lang="en-US" dirty="0">
              <a:latin typeface="+mj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Winter Energy Security Improvements: </a:t>
            </a:r>
            <a:br>
              <a:rPr lang="en-US" dirty="0" smtClean="0"/>
            </a:br>
            <a:r>
              <a:rPr lang="en-US" dirty="0" smtClean="0"/>
              <a:t>Impact Assessment Approach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Production Cost Model: Framework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A PCM will use standard logic, minimizing production costs subject to system and resource constraints</a:t>
            </a:r>
          </a:p>
          <a:p>
            <a:r>
              <a:rPr lang="en-US" dirty="0" smtClean="0"/>
              <a:t>Solution logic will capture the proposed market enhancements</a:t>
            </a:r>
          </a:p>
          <a:p>
            <a:pPr lvl="1"/>
            <a:r>
              <a:rPr lang="en-US" b="1" dirty="0" smtClean="0"/>
              <a:t>MDAM: </a:t>
            </a:r>
            <a:r>
              <a:rPr lang="en-US" dirty="0" smtClean="0"/>
              <a:t>the model will minimize costs over an N-day ahead time period, subject to selected market requirements (e.g., operating reserves)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New A/S </a:t>
            </a:r>
            <a:r>
              <a:rPr lang="en-US" b="1" dirty="0" smtClean="0"/>
              <a:t>requirements: </a:t>
            </a:r>
            <a:r>
              <a:rPr lang="en-US" dirty="0" smtClean="0">
                <a:solidFill>
                  <a:srgbClr val="FF0000"/>
                </a:solidFill>
              </a:rPr>
              <a:t>the model will include the three new ancillary service (A/S) requirements in the day-ahead market</a:t>
            </a:r>
          </a:p>
          <a:p>
            <a:r>
              <a:rPr lang="en-US" dirty="0" smtClean="0"/>
              <a:t>Model will not have all “real-life” energy market constraints – for example:</a:t>
            </a:r>
          </a:p>
          <a:p>
            <a:pPr lvl="1"/>
            <a:r>
              <a:rPr lang="en-US" dirty="0" smtClean="0"/>
              <a:t>Likely to model no (or few) transmission constraints</a:t>
            </a:r>
          </a:p>
          <a:p>
            <a:pPr lvl="1"/>
            <a:r>
              <a:rPr lang="en-US" dirty="0" smtClean="0"/>
              <a:t>May use of simplified commitment logic to handle unit “lumpiness”</a:t>
            </a:r>
          </a:p>
        </p:txBody>
      </p:sp>
    </p:spTree>
    <p:extLst>
      <p:ext uri="{BB962C8B-B14F-4D97-AF65-F5344CB8AC3E}">
        <p14:creationId xmlns:p14="http://schemas.microsoft.com/office/powerpoint/2010/main" val="341910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Model Assumptions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Key model assumptions are in four areas:</a:t>
            </a:r>
          </a:p>
          <a:p>
            <a:pPr lvl="1"/>
            <a:r>
              <a:rPr lang="en-US" dirty="0" smtClean="0"/>
              <a:t>Time period of analysis</a:t>
            </a:r>
          </a:p>
          <a:p>
            <a:pPr lvl="1"/>
            <a:r>
              <a:rPr lang="en-US" dirty="0" smtClean="0"/>
              <a:t>Supply </a:t>
            </a:r>
          </a:p>
          <a:p>
            <a:pPr lvl="1"/>
            <a:r>
              <a:rPr lang="en-US" dirty="0" smtClean="0"/>
              <a:t>Demand </a:t>
            </a:r>
          </a:p>
          <a:p>
            <a:pPr lvl="1"/>
            <a:r>
              <a:rPr lang="en-US" dirty="0" smtClean="0"/>
              <a:t>Other market factors (e.g., fuel input prices)</a:t>
            </a:r>
          </a:p>
          <a:p>
            <a:r>
              <a:rPr lang="en-US" dirty="0" smtClean="0"/>
              <a:t>Analysis will focus on future time period</a:t>
            </a:r>
          </a:p>
          <a:p>
            <a:pPr lvl="1"/>
            <a:r>
              <a:rPr lang="en-US" dirty="0" smtClean="0"/>
              <a:t>December-to-February, mid-next decade (e.g., 2025/26)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model will be benchmarked to recent winter </a:t>
            </a:r>
            <a:r>
              <a:rPr lang="en-US" dirty="0" smtClean="0"/>
              <a:t>outcomes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ISO is reviewing </a:t>
            </a:r>
            <a:r>
              <a:rPr lang="en-US" dirty="0">
                <a:solidFill>
                  <a:srgbClr val="FF0000"/>
                </a:solidFill>
              </a:rPr>
              <a:t>how to approach analysis of impacts outside of winter periods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8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Production Cost Model: Supply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Resource mix</a:t>
            </a:r>
          </a:p>
          <a:p>
            <a:pPr lvl="1"/>
            <a:r>
              <a:rPr lang="en-US" dirty="0"/>
              <a:t>Most recent </a:t>
            </a:r>
            <a:r>
              <a:rPr lang="en-US" dirty="0" smtClean="0"/>
              <a:t>set of </a:t>
            </a:r>
            <a:r>
              <a:rPr lang="en-US" dirty="0"/>
              <a:t>resources based upon capacity market qualification with </a:t>
            </a:r>
            <a:r>
              <a:rPr lang="en-US" dirty="0" smtClean="0"/>
              <a:t>adjustments as appropriate to  model specific scenarios (resource mixes)</a:t>
            </a:r>
          </a:p>
          <a:p>
            <a:pPr lvl="1"/>
            <a:r>
              <a:rPr lang="en-US" dirty="0" smtClean="0"/>
              <a:t>Scenarios will consider alternative assumptions, such as renewable additions (given state energy policies) and retirement of at-risk resources</a:t>
            </a:r>
          </a:p>
          <a:p>
            <a:r>
              <a:rPr lang="en-US" dirty="0" smtClean="0"/>
              <a:t>Energy inventories and refueling rates</a:t>
            </a:r>
          </a:p>
          <a:p>
            <a:pPr lvl="1"/>
            <a:r>
              <a:rPr lang="en-US" dirty="0" smtClean="0"/>
              <a:t>Based on historical experience, adjusted for changing market economics and market design impacts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313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Production Cost Model: </a:t>
            </a:r>
            <a:br>
              <a:rPr lang="en-US" smtClean="0"/>
            </a:br>
            <a:r>
              <a:rPr lang="en-US" smtClean="0"/>
              <a:t>Demand &amp; Other Inputs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Demand</a:t>
            </a:r>
          </a:p>
          <a:p>
            <a:pPr lvl="1"/>
            <a:r>
              <a:rPr lang="en-US" dirty="0" smtClean="0"/>
              <a:t>Hourly load profiles based on historical winters, adjusted for changes in future demand</a:t>
            </a:r>
          </a:p>
          <a:p>
            <a:pPr lvl="1"/>
            <a:r>
              <a:rPr lang="en-US" dirty="0" smtClean="0"/>
              <a:t>Loads will be net of (non-wholesale) solar and (passive) demand response (more/less solar or EE may be addressed as scenarios)</a:t>
            </a:r>
          </a:p>
          <a:p>
            <a:r>
              <a:rPr lang="en-US" dirty="0" smtClean="0"/>
              <a:t>Natural gas prices </a:t>
            </a:r>
          </a:p>
          <a:p>
            <a:pPr lvl="1"/>
            <a:r>
              <a:rPr lang="en-US" dirty="0" smtClean="0"/>
              <a:t>Model will incorporate daily price volatility</a:t>
            </a:r>
          </a:p>
          <a:p>
            <a:pPr lvl="1"/>
            <a:r>
              <a:rPr lang="en-US" dirty="0" smtClean="0"/>
              <a:t>Utilize historical volatility patterns or simulate using statistical model</a:t>
            </a:r>
          </a:p>
          <a:p>
            <a:pPr lvl="1"/>
            <a:r>
              <a:rPr lang="en-US" dirty="0" smtClean="0"/>
              <a:t>Potential adjustments for changing market conditions (e.g., changing natural gas demand, retirement of non-gas resources)</a:t>
            </a:r>
          </a:p>
          <a:p>
            <a:r>
              <a:rPr lang="en-US" dirty="0" smtClean="0"/>
              <a:t>Other prices (fuel oil, emission allowances)</a:t>
            </a:r>
          </a:p>
          <a:p>
            <a:pPr lvl="1"/>
            <a:r>
              <a:rPr lang="en-US" dirty="0" smtClean="0"/>
              <a:t>Fixed across each winter scenario, reflecting current forward markets/forecasts</a:t>
            </a:r>
          </a:p>
          <a:p>
            <a:r>
              <a:rPr lang="en-US" dirty="0" smtClean="0"/>
              <a:t>Unit-level emissions rates</a:t>
            </a:r>
          </a:p>
        </p:txBody>
      </p:sp>
    </p:spTree>
    <p:extLst>
      <p:ext uri="{BB962C8B-B14F-4D97-AF65-F5344CB8AC3E}">
        <p14:creationId xmlns:p14="http://schemas.microsoft.com/office/powerpoint/2010/main" val="300290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Production Cost Model: Outputs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production costs</a:t>
            </a:r>
          </a:p>
          <a:p>
            <a:r>
              <a:rPr lang="en-US" dirty="0" smtClean="0"/>
              <a:t>Prices (energy, operating reserves, energy inventory)</a:t>
            </a:r>
          </a:p>
          <a:p>
            <a:r>
              <a:rPr lang="en-US" dirty="0" smtClean="0"/>
              <a:t>Total payments (revenues to supply, costs to load)</a:t>
            </a:r>
          </a:p>
          <a:p>
            <a:r>
              <a:rPr lang="en-US" dirty="0" smtClean="0"/>
              <a:t>Changes in energy production and storage, with/without the proposed design changes</a:t>
            </a:r>
          </a:p>
          <a:p>
            <a:pPr lvl="1"/>
            <a:r>
              <a:rPr lang="en-US" dirty="0" smtClean="0"/>
              <a:t>Energy, operating reserve </a:t>
            </a:r>
            <a:r>
              <a:rPr lang="en-US" dirty="0"/>
              <a:t>and </a:t>
            </a:r>
            <a:r>
              <a:rPr lang="en-US" dirty="0" smtClean="0">
                <a:solidFill>
                  <a:srgbClr val="FF0000"/>
                </a:solidFill>
              </a:rPr>
              <a:t>other</a:t>
            </a:r>
            <a:r>
              <a:rPr lang="en-US" dirty="0" smtClean="0"/>
              <a:t> reserve </a:t>
            </a:r>
            <a:r>
              <a:rPr lang="en-US" dirty="0"/>
              <a:t>shortages</a:t>
            </a:r>
            <a:endParaRPr lang="en-US" dirty="0" smtClean="0"/>
          </a:p>
          <a:p>
            <a:pPr lvl="1"/>
            <a:r>
              <a:rPr lang="en-US" dirty="0" smtClean="0"/>
              <a:t>Total “economically postured” energy</a:t>
            </a:r>
          </a:p>
          <a:p>
            <a:pPr lvl="1"/>
            <a:r>
              <a:rPr lang="en-US" dirty="0" smtClean="0"/>
              <a:t>Energy inventory profiles over winter</a:t>
            </a:r>
          </a:p>
          <a:p>
            <a:r>
              <a:rPr lang="en-US" dirty="0" smtClean="0"/>
              <a:t>Air emissions impacts</a:t>
            </a:r>
          </a:p>
          <a:p>
            <a:r>
              <a:rPr lang="en-US" dirty="0" smtClean="0"/>
              <a:t>Technology-type revenues and output (but not unit-level results, due to Information Policy limitations)</a:t>
            </a:r>
          </a:p>
        </p:txBody>
      </p:sp>
    </p:spTree>
    <p:extLst>
      <p:ext uri="{BB962C8B-B14F-4D97-AF65-F5344CB8AC3E}">
        <p14:creationId xmlns:p14="http://schemas.microsoft.com/office/powerpoint/2010/main" val="130029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Production Cost Model: Sensitivity 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Analysis will consider multiple scenarios, to show impacts under different potential future market conditions</a:t>
            </a:r>
          </a:p>
          <a:p>
            <a:r>
              <a:rPr lang="en-US" dirty="0" smtClean="0"/>
              <a:t>No plans to propose a “reference case”</a:t>
            </a:r>
          </a:p>
          <a:p>
            <a:pPr lvl="1"/>
            <a:r>
              <a:rPr lang="en-US" dirty="0" smtClean="0"/>
              <a:t>PCM provides no basis to measure likelihood of any particular scenario</a:t>
            </a:r>
          </a:p>
          <a:p>
            <a:r>
              <a:rPr lang="en-US" dirty="0" smtClean="0"/>
              <a:t>Scenarios to focus on key assumptions/conditions:</a:t>
            </a:r>
          </a:p>
          <a:p>
            <a:pPr lvl="1"/>
            <a:r>
              <a:rPr lang="en-US" dirty="0" smtClean="0"/>
              <a:t>Future retirements and additions (e.g., renewable resources, </a:t>
            </a:r>
            <a:br>
              <a:rPr lang="en-US" dirty="0" smtClean="0"/>
            </a:br>
            <a:r>
              <a:rPr lang="en-US" dirty="0" smtClean="0"/>
              <a:t>at-risk resources)</a:t>
            </a:r>
          </a:p>
          <a:p>
            <a:pPr lvl="1"/>
            <a:r>
              <a:rPr lang="en-US" dirty="0" smtClean="0"/>
              <a:t>Natural gas price volatility</a:t>
            </a:r>
          </a:p>
          <a:p>
            <a:pPr lvl="1"/>
            <a:r>
              <a:rPr lang="en-US" dirty="0" smtClean="0"/>
              <a:t>Load / winter weather severity</a:t>
            </a:r>
          </a:p>
          <a:p>
            <a:pPr lvl="1"/>
            <a:r>
              <a:rPr lang="en-US" dirty="0" smtClean="0"/>
              <a:t>Market responses to natural gas prices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New ancillary service </a:t>
            </a:r>
            <a:r>
              <a:rPr lang="en-US" dirty="0" smtClean="0"/>
              <a:t>requirement level and/or penalty factors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834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Impact on forward capacity market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brief introduction to the approach for assessing the impact of the proposed energy security improvements on the FCM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9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Forward Capacity Market Framework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Current time constraints and modeling approach precludes a full quantitative assessment of how the proposed market improvements will impact the capacity market</a:t>
            </a:r>
          </a:p>
          <a:p>
            <a:pPr lvl="1"/>
            <a:r>
              <a:rPr lang="en-US" dirty="0" smtClean="0"/>
              <a:t>ISO is planning to perform additional, quantitate analysis in context of revisions to Net CONE and ORTP for FCA16</a:t>
            </a:r>
          </a:p>
          <a:p>
            <a:r>
              <a:rPr lang="en-US" dirty="0" smtClean="0"/>
              <a:t>Plan is to develop a qualitative framework for understanding the impacts of the proposed market improvements in the capacity market</a:t>
            </a:r>
          </a:p>
          <a:p>
            <a:pPr lvl="1"/>
            <a:r>
              <a:rPr lang="en-US" dirty="0" smtClean="0"/>
              <a:t>Assess qualitatively factors that could affect FCM outcomes, particularly changes in net CONE and </a:t>
            </a:r>
            <a:r>
              <a:rPr lang="en-US" dirty="0" smtClean="0">
                <a:solidFill>
                  <a:srgbClr val="FF0000"/>
                </a:solidFill>
              </a:rPr>
              <a:t>changes in net EAS revenues for proxy resource types</a:t>
            </a:r>
          </a:p>
          <a:p>
            <a:r>
              <a:rPr lang="en-US" dirty="0" smtClean="0"/>
              <a:t>If time permits, may be able to complete (limited) quantitative analysis of (some) FCM scenarios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865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ISO plans to perform analysis of both Energy Market and Capacity Market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Objective of analysis is to inform stakeholders on how the design performs under different scenarios</a:t>
            </a:r>
          </a:p>
          <a:p>
            <a:r>
              <a:rPr lang="en-US" dirty="0" smtClean="0"/>
              <a:t>Quantitatively analyze energy and ancillary service market (EAS) impacts in the context of the day-ahead market(s) using a production cost model (PCM) under particular market conditions</a:t>
            </a:r>
          </a:p>
          <a:p>
            <a:pPr lvl="1"/>
            <a:r>
              <a:rPr lang="en-US" dirty="0" smtClean="0"/>
              <a:t>Impacts measured by comparing market outcomes with and without the proposed energy security improvements</a:t>
            </a:r>
          </a:p>
          <a:p>
            <a:r>
              <a:rPr lang="en-US" dirty="0" smtClean="0"/>
              <a:t>Develop a qualitative framework for understanding the impacts of the proposed market improvements in the capacity market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28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Impact Analysis Schedule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May-2019. </a:t>
            </a:r>
            <a:r>
              <a:rPr lang="en-US" dirty="0" smtClean="0"/>
              <a:t>Provide a more detailed explanation of the PCM structure and scenarios which the ISO plans to simulate</a:t>
            </a:r>
          </a:p>
          <a:p>
            <a:r>
              <a:rPr lang="en-US" b="1" dirty="0" smtClean="0"/>
              <a:t>June-2019. </a:t>
            </a:r>
            <a:r>
              <a:rPr lang="en-US" dirty="0" smtClean="0"/>
              <a:t>Respond to feedback from stakeholders and discuss any modifications to proposed scenarios</a:t>
            </a:r>
          </a:p>
          <a:p>
            <a:r>
              <a:rPr lang="en-US" b="1" dirty="0" smtClean="0"/>
              <a:t>July-2019. </a:t>
            </a:r>
            <a:r>
              <a:rPr lang="en-US" dirty="0" smtClean="0"/>
              <a:t>Provide initial results (limited scenarios) and discuss how to understand analysis/results</a:t>
            </a:r>
          </a:p>
          <a:p>
            <a:r>
              <a:rPr lang="en-US" b="1" dirty="0" smtClean="0"/>
              <a:t>August-2019. </a:t>
            </a:r>
            <a:r>
              <a:rPr lang="en-US" dirty="0" smtClean="0"/>
              <a:t>Review full results of the analysis</a:t>
            </a:r>
          </a:p>
          <a:p>
            <a:r>
              <a:rPr lang="en-US" b="1" dirty="0" smtClean="0"/>
              <a:t>September-2019. </a:t>
            </a:r>
            <a:r>
              <a:rPr lang="en-US" dirty="0" smtClean="0"/>
              <a:t>Provide a final report on the impact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042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Material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Presented at December-2018 Markets Committee </a:t>
            </a:r>
            <a:br>
              <a:rPr lang="en-US" dirty="0" smtClean="0"/>
            </a:br>
            <a:r>
              <a:rPr lang="en-US" dirty="0" smtClean="0"/>
              <a:t>(red edits reflect changes)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824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Impact 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ISO is planning to provide analysis focused on the energy security improvements design</a:t>
            </a:r>
          </a:p>
          <a:p>
            <a:pPr lvl="1"/>
            <a:r>
              <a:rPr lang="en-US" dirty="0" smtClean="0"/>
              <a:t>Initial overview of approach in December</a:t>
            </a:r>
          </a:p>
          <a:p>
            <a:pPr lvl="1"/>
            <a:r>
              <a:rPr lang="en-US" dirty="0" smtClean="0"/>
              <a:t>Additional discussion of scenarios in </a:t>
            </a:r>
            <a:r>
              <a:rPr lang="en-US" dirty="0" smtClean="0">
                <a:solidFill>
                  <a:srgbClr val="FF0000"/>
                </a:solidFill>
              </a:rPr>
              <a:t>May-2019 and June-2019</a:t>
            </a:r>
          </a:p>
          <a:p>
            <a:pPr lvl="1"/>
            <a:r>
              <a:rPr lang="en-US" dirty="0" smtClean="0"/>
              <a:t>Share results in </a:t>
            </a:r>
            <a:r>
              <a:rPr lang="en-US" dirty="0" smtClean="0">
                <a:solidFill>
                  <a:srgbClr val="FF0000"/>
                </a:solidFill>
              </a:rPr>
              <a:t>July-2019 to September-2019 timeframe</a:t>
            </a:r>
          </a:p>
          <a:p>
            <a:r>
              <a:rPr lang="en-US" dirty="0" smtClean="0"/>
              <a:t>Objective of analysis is to </a:t>
            </a:r>
            <a:r>
              <a:rPr lang="en-US" b="1" i="1" dirty="0" smtClean="0"/>
              <a:t>inform stakeholders </a:t>
            </a:r>
            <a:r>
              <a:rPr lang="en-US" dirty="0" smtClean="0"/>
              <a:t>on how the design performs under different scenarios</a:t>
            </a:r>
          </a:p>
          <a:p>
            <a:r>
              <a:rPr lang="en-US" dirty="0" smtClean="0"/>
              <a:t>While analysis will include review of historical periods, focus will be on </a:t>
            </a:r>
            <a:r>
              <a:rPr lang="en-US" b="1" i="1" dirty="0" smtClean="0"/>
              <a:t>future scenarios</a:t>
            </a:r>
          </a:p>
          <a:p>
            <a:pPr lvl="1"/>
            <a:r>
              <a:rPr lang="en-US" dirty="0" smtClean="0"/>
              <a:t>ISO seeks input on what scenarios should be considered</a:t>
            </a:r>
          </a:p>
          <a:p>
            <a:pPr lvl="1"/>
            <a:r>
              <a:rPr lang="en-US" dirty="0" smtClean="0"/>
              <a:t>ISO will work to run requested scenarios, but may need to consolidate various scenarios due to time constraints</a:t>
            </a:r>
          </a:p>
          <a:p>
            <a:r>
              <a:rPr lang="en-US" dirty="0" smtClean="0"/>
              <a:t>ISO will include qualitative analysis of implications to the Forward Capacity Market (FCM)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76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Objectives for analysis of impacts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80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Impact assessment is focused on providing a better understanding of the proposed design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Analysis will evaluate and present multiple scenarios, but not propose a “reference case”</a:t>
            </a:r>
          </a:p>
          <a:p>
            <a:r>
              <a:rPr lang="en-US" dirty="0" smtClean="0"/>
              <a:t>Plan to evaluate the impacts under particular scenarios in terms of economic outcomes (e.g., production costs, overall consumer costs, prices) and operational changes (e.g., energy inventories)</a:t>
            </a:r>
          </a:p>
          <a:p>
            <a:r>
              <a:rPr lang="en-US" dirty="0" smtClean="0"/>
              <a:t>Illustrate how proposed market enhancements will perform and the effect on market outcomes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8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energy market impacts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Modeling Conceptual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06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Analysis of Energy Market Impacts: </a:t>
            </a:r>
            <a:br>
              <a:rPr lang="en-US" smtClean="0"/>
            </a:br>
            <a:r>
              <a:rPr lang="en-US" smtClean="0"/>
              <a:t>Objectives and Approach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Quantitatively analyze energy and ancillary service market (EAS) impacts in the context of the day-ahead market(s)</a:t>
            </a:r>
          </a:p>
          <a:p>
            <a:r>
              <a:rPr lang="en-US" dirty="0" smtClean="0"/>
              <a:t>Market simulation using a production cost model (PCM) under particular market conditions</a:t>
            </a:r>
          </a:p>
          <a:p>
            <a:r>
              <a:rPr lang="en-US" dirty="0" smtClean="0"/>
              <a:t>Impacts measured by comparing market outcomes with and without the proposed energy security improvements</a:t>
            </a:r>
          </a:p>
          <a:p>
            <a:pPr lvl="1"/>
            <a:r>
              <a:rPr lang="en-US" dirty="0" smtClean="0"/>
              <a:t>Can inform impact of input design parameters (e.g., </a:t>
            </a:r>
            <a:r>
              <a:rPr lang="en-US" dirty="0" smtClean="0">
                <a:solidFill>
                  <a:srgbClr val="FF0000"/>
                </a:solidFill>
              </a:rPr>
              <a:t>new ancillary  service </a:t>
            </a:r>
            <a:r>
              <a:rPr lang="en-US" dirty="0" smtClean="0"/>
              <a:t>requirement)</a:t>
            </a:r>
          </a:p>
          <a:p>
            <a:pPr lvl="1"/>
            <a:r>
              <a:rPr lang="en-US" dirty="0" smtClean="0"/>
              <a:t>Model not intended to forecast all proposal impacts (e.g., not modelling investment or equilibrium market response)</a:t>
            </a:r>
          </a:p>
          <a:p>
            <a:r>
              <a:rPr lang="en-US" dirty="0" smtClean="0"/>
              <a:t>Scenario analysis will demonstrate the impacts under a range of assumptions – for example, resource mixes, gas prices, load, and winter conditions</a:t>
            </a:r>
          </a:p>
        </p:txBody>
      </p:sp>
    </p:spTree>
    <p:extLst>
      <p:ext uri="{BB962C8B-B14F-4D97-AF65-F5344CB8AC3E}">
        <p14:creationId xmlns:p14="http://schemas.microsoft.com/office/powerpoint/2010/main" val="2503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so_white_cover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O-PPT-Template-Public" id="{8DBCAB41-FB7A-4911-80A0-590D746DBD6A}" vid="{00412B19-6AFF-4176-BA1A-E834734CA4A8}"/>
    </a:ext>
  </a:extLst>
</a:theme>
</file>

<file path=ppt/theme/theme2.xml><?xml version="1.0" encoding="utf-8"?>
<a:theme xmlns:a="http://schemas.openxmlformats.org/drawingml/2006/main" name="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O-PPT-Template-Public" id="{8DBCAB41-FB7A-4911-80A0-590D746DBD6A}" vid="{24A483BD-60D6-4245-8F7E-538FDF5E014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1157</Words>
  <Application>Microsoft Office PowerPoint</Application>
  <PresentationFormat>On-screen Show (4:3)</PresentationFormat>
  <Paragraphs>136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iso_white_cover</vt:lpstr>
      <vt:lpstr>blank</vt:lpstr>
      <vt:lpstr>PowerPoint Presentation</vt:lpstr>
      <vt:lpstr>ISO plans to perform analysis of both Energy Market and Capacity Market</vt:lpstr>
      <vt:lpstr>Proposed Impact Analysis Schedule</vt:lpstr>
      <vt:lpstr>Prior Material</vt:lpstr>
      <vt:lpstr>Impact Analysis</vt:lpstr>
      <vt:lpstr>introduction</vt:lpstr>
      <vt:lpstr>Impact assessment is focused on providing a better understanding of the proposed design</vt:lpstr>
      <vt:lpstr>Analysis of energy market impacts</vt:lpstr>
      <vt:lpstr>Analysis of Energy Market Impacts:  Objectives and Approach</vt:lpstr>
      <vt:lpstr>Production Cost Model: Framework</vt:lpstr>
      <vt:lpstr>Key Model Assumptions</vt:lpstr>
      <vt:lpstr>Production Cost Model: Supply</vt:lpstr>
      <vt:lpstr>Production Cost Model:  Demand &amp; Other Inputs</vt:lpstr>
      <vt:lpstr>Production Cost Model: Outputs</vt:lpstr>
      <vt:lpstr>Production Cost Model: Sensitivity Analysis</vt:lpstr>
      <vt:lpstr>Impact on forward capacity market</vt:lpstr>
      <vt:lpstr>Forward Capacity Market Framework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2018-12-05T19:16:27Z</dcterms:created>
  <dcterms:modified xsi:type="dcterms:W3CDTF">2019-04-04T17:42:41Z</dcterms:modified>
</cp:coreProperties>
</file>