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80" r:id="rId3"/>
    <p:sldId id="500" r:id="rId4"/>
    <p:sldId id="501" r:id="rId5"/>
    <p:sldId id="506" r:id="rId6"/>
    <p:sldId id="507" r:id="rId7"/>
    <p:sldId id="503" r:id="rId8"/>
    <p:sldId id="490" r:id="rId9"/>
    <p:sldId id="489" r:id="rId10"/>
    <p:sldId id="510" r:id="rId11"/>
    <p:sldId id="496" r:id="rId12"/>
    <p:sldId id="508" r:id="rId13"/>
    <p:sldId id="509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B92F"/>
    <a:srgbClr val="1E6A9A"/>
    <a:srgbClr val="EC1F25"/>
    <a:srgbClr val="77BD2A"/>
    <a:srgbClr val="62777F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0" autoAdjust="0"/>
    <p:restoredTop sz="89965" autoAdjust="0"/>
  </p:normalViewPr>
  <p:slideViewPr>
    <p:cSldViewPr>
      <p:cViewPr varScale="1">
        <p:scale>
          <a:sx n="70" d="100"/>
          <a:sy n="70" d="100"/>
        </p:scale>
        <p:origin x="11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062" y="-10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4/anbaric_2019_economic_study_request.pdf" TargetMode="External"/><Relationship Id="rId2" Type="http://schemas.openxmlformats.org/officeDocument/2006/relationships/hyperlink" Target="https://www.iso-ne.com/static-assets/documents/2019/04/a2_nescoe_2019_economic_study_request_presentation.ppt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so-ne.com/static-assets/documents/2019/04/a2_renew_2019_economic_study_request_presentatio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21, 2019|westborough,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Resource adequacy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Scope of </a:t>
            </a:r>
            <a:r>
              <a:rPr lang="en-US" dirty="0" smtClean="0"/>
              <a:t>Work &amp; High-Level </a:t>
            </a:r>
            <a:r>
              <a:rPr lang="en-US" dirty="0"/>
              <a:t>Assumptions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2019 </a:t>
            </a:r>
            <a:r>
              <a:rPr lang="en-US" dirty="0"/>
              <a:t>Economic </a:t>
            </a:r>
            <a:r>
              <a:rPr lang="en-US" dirty="0" smtClean="0"/>
              <a:t>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Threshold Prices Will Be Used to Decrease Production of $0/MWh Resources When There is Oversupply in All Three Requests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 2019 study will use similar threshold prices as have been used in prior Economic Studies (2016 and 2017), with two adjustments:</a:t>
            </a:r>
          </a:p>
          <a:p>
            <a:pPr lvl="1"/>
            <a:r>
              <a:rPr lang="en-US" sz="1600" dirty="0" smtClean="0"/>
              <a:t>The behind-the-meter PV and utility scale PV will now be differentiated</a:t>
            </a:r>
          </a:p>
          <a:p>
            <a:pPr lvl="1"/>
            <a:r>
              <a:rPr lang="en-US" sz="1600" dirty="0" smtClean="0"/>
              <a:t>A threshold price will be added to account for the firm energy delivery from the NECEC tie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These threshold prices are used to facilitate the analysis of load levels where the amount of $0/MWh resources exceeds the system load</a:t>
            </a:r>
          </a:p>
          <a:p>
            <a:pPr lvl="1"/>
            <a:r>
              <a:rPr lang="en-US" sz="1600" dirty="0" smtClean="0"/>
              <a:t>They are </a:t>
            </a:r>
            <a:r>
              <a:rPr lang="en-US" sz="1600" u="sng" dirty="0" smtClean="0"/>
              <a:t>not</a:t>
            </a:r>
            <a:r>
              <a:rPr lang="en-US" sz="1600" dirty="0" smtClean="0"/>
              <a:t> indicative of “true” cost, expected bidding behavior or the preference for one type of resource over an other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47635"/>
              </p:ext>
            </p:extLst>
          </p:nvPr>
        </p:nvGraphicFramePr>
        <p:xfrm>
          <a:off x="2057400" y="2590800"/>
          <a:ext cx="4800600" cy="224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516920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41558198"/>
                    </a:ext>
                  </a:extLst>
                </a:gridCol>
              </a:tblGrid>
              <a:tr h="221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Price-Taking Resource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Threshold Price ($/MWh)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3752015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Behind-the-Meter </a:t>
                      </a:r>
                      <a:r>
                        <a:rPr lang="en-US" sz="1600" u="none" strike="noStrike" dirty="0">
                          <a:effectLst/>
                        </a:rPr>
                        <a:t>PV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5875706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NECEC (1090 MW)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3277578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Utility Scale </a:t>
                      </a:r>
                      <a:r>
                        <a:rPr lang="en-US" sz="1600" u="none" strike="noStrike" dirty="0">
                          <a:effectLst/>
                        </a:rPr>
                        <a:t>PV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606118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Onshore/Offshore Wind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6841734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New England </a:t>
                      </a:r>
                      <a:r>
                        <a:rPr lang="en-US" sz="1600" u="none" strike="noStrike" dirty="0" smtClean="0">
                          <a:effectLst/>
                        </a:rPr>
                        <a:t>Hydro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5561359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Imports from QC (</a:t>
                      </a:r>
                      <a:r>
                        <a:rPr lang="en-US" sz="1600" u="none" strike="noStrike" dirty="0" err="1">
                          <a:effectLst/>
                        </a:rPr>
                        <a:t>Highgate</a:t>
                      </a:r>
                      <a:r>
                        <a:rPr lang="en-US" sz="1600" u="none" strike="noStrike" dirty="0">
                          <a:effectLst/>
                        </a:rPr>
                        <a:t> &amp; </a:t>
                      </a:r>
                      <a:r>
                        <a:rPr lang="en-US" sz="1600" u="none" strike="noStrike" dirty="0" smtClean="0">
                          <a:effectLst/>
                        </a:rPr>
                        <a:t>Ph. II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4197069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Imports from NB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3609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2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2019 Study Will Generally Produce Similar Metrics to Those Produced in Prior Studies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206913"/>
              </p:ext>
            </p:extLst>
          </p:nvPr>
        </p:nvGraphicFramePr>
        <p:xfrm>
          <a:off x="533400" y="1295400"/>
          <a:ext cx="7620000" cy="4191000"/>
        </p:xfrm>
        <a:graphic>
          <a:graphicData uri="http://schemas.openxmlformats.org/drawingml/2006/table">
            <a:tbl>
              <a:tblPr/>
              <a:tblGrid>
                <a:gridCol w="5105400">
                  <a:extLst>
                    <a:ext uri="{9D8B030D-6E8A-4147-A177-3AD203B41FA5}">
                      <a16:colId xmlns:a16="http://schemas.microsoft.com/office/drawing/2014/main" val="36255622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124558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90859929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93047265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NESCOE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Anbaric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2396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results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9703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Systemwide production costs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0125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locational marginal prices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(zonal)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7788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Load-serving entity energy expenses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(zonal)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5959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Congestion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7298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annual resource cost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2034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Wholesale energy market revenues and contributions to annual fixed costs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35958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results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3106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energy production by resource/fuel type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(zonal)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7873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Approximate gas and oil consumption of electric generating units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573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Operable capacity analysis on representative summer and winter days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7502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Transmission results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1864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 flow duration curves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7378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 flows on representative summer and winter days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4499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hours interface flows exceed 100% of ratings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183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estimates for transmission expansions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87595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results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930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Emissions (CO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NO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SO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463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s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resource energy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7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50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of the 2019 Economic Studies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Study process for each request</a:t>
            </a:r>
          </a:p>
          <a:p>
            <a:pPr lvl="1"/>
            <a:r>
              <a:rPr lang="en-US" dirty="0" smtClean="0"/>
              <a:t>Finalize detailed assumptions based on preliminary analysis</a:t>
            </a:r>
          </a:p>
          <a:p>
            <a:pPr lvl="2"/>
            <a:r>
              <a:rPr lang="en-US" dirty="0" smtClean="0"/>
              <a:t>Targeted for July/August</a:t>
            </a:r>
            <a:endParaRPr lang="en-US" dirty="0" smtClean="0"/>
          </a:p>
          <a:p>
            <a:pPr lvl="1"/>
            <a:r>
              <a:rPr lang="en-US" dirty="0" smtClean="0"/>
              <a:t>Present draft results</a:t>
            </a:r>
          </a:p>
          <a:p>
            <a:pPr lvl="1"/>
            <a:r>
              <a:rPr lang="en-US" dirty="0" smtClean="0"/>
              <a:t>Present final results and draft report</a:t>
            </a:r>
          </a:p>
          <a:p>
            <a:pPr lvl="1"/>
            <a:r>
              <a:rPr lang="en-US" dirty="0" smtClean="0"/>
              <a:t>Post final report</a:t>
            </a:r>
          </a:p>
          <a:p>
            <a:pPr lvl="1"/>
            <a:r>
              <a:rPr lang="en-US" dirty="0"/>
              <a:t>The ISO will attempt to complete all 2019 requests by Q2 of </a:t>
            </a:r>
            <a:r>
              <a:rPr lang="en-US" dirty="0" smtClean="0"/>
              <a:t>2020</a:t>
            </a:r>
          </a:p>
          <a:p>
            <a:r>
              <a:rPr lang="en-US" dirty="0" smtClean="0"/>
              <a:t>The ISO plans on conducting all three Economic Studies</a:t>
            </a:r>
          </a:p>
          <a:p>
            <a:pPr lvl="1"/>
            <a:r>
              <a:rPr lang="en-US" dirty="0" smtClean="0"/>
              <a:t>NESCOE’s request will be handled by starting with the maximum amount of offshore wind (8,000 MW) and finishing with the minimum amount (2,000 MW)</a:t>
            </a:r>
          </a:p>
          <a:p>
            <a:pPr lvl="1"/>
            <a:r>
              <a:rPr lang="en-US" dirty="0" err="1" smtClean="0"/>
              <a:t>Anbaric’s</a:t>
            </a:r>
            <a:r>
              <a:rPr lang="en-US" dirty="0" smtClean="0"/>
              <a:t> </a:t>
            </a:r>
            <a:r>
              <a:rPr lang="en-US" dirty="0"/>
              <a:t>request will be handled by starting with the </a:t>
            </a:r>
            <a:r>
              <a:rPr lang="en-US" dirty="0" smtClean="0"/>
              <a:t>minimum </a:t>
            </a:r>
            <a:r>
              <a:rPr lang="en-US" dirty="0"/>
              <a:t>amount of offshore wind </a:t>
            </a:r>
            <a:r>
              <a:rPr lang="en-US" dirty="0" smtClean="0"/>
              <a:t>(8,000 </a:t>
            </a:r>
            <a:r>
              <a:rPr lang="en-US" dirty="0"/>
              <a:t>MW) and finishing with the </a:t>
            </a:r>
            <a:r>
              <a:rPr lang="en-US" dirty="0" smtClean="0"/>
              <a:t>maximum </a:t>
            </a:r>
            <a:r>
              <a:rPr lang="en-US" dirty="0"/>
              <a:t>amount (</a:t>
            </a:r>
            <a:r>
              <a:rPr lang="en-US" dirty="0" smtClean="0"/>
              <a:t>12,000 </a:t>
            </a:r>
            <a:r>
              <a:rPr lang="en-US" dirty="0"/>
              <a:t>MW)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Renew’s</a:t>
            </a:r>
            <a:r>
              <a:rPr lang="en-US" dirty="0" smtClean="0"/>
              <a:t> request will be handled in parallel to NESCOE’s and </a:t>
            </a:r>
            <a:r>
              <a:rPr lang="en-US" dirty="0" err="1" smtClean="0"/>
              <a:t>Anbaric’s</a:t>
            </a:r>
            <a:r>
              <a:rPr lang="en-US" dirty="0" smtClean="0"/>
              <a:t> requests</a:t>
            </a:r>
          </a:p>
        </p:txBody>
      </p:sp>
    </p:spTree>
    <p:extLst>
      <p:ext uri="{BB962C8B-B14F-4D97-AF65-F5344CB8AC3E}">
        <p14:creationId xmlns:p14="http://schemas.microsoft.com/office/powerpoint/2010/main" val="154360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Economic Study Requests Were Made in 2019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Three requests for an Economic Study were submitted to the ISO in 2019</a:t>
            </a:r>
          </a:p>
          <a:p>
            <a:r>
              <a:rPr lang="en-US" sz="2200" dirty="0" smtClean="0"/>
              <a:t>Requests were submitted by the New England States Committee on Electricity (NESCOE), Anbaric Development Partners (Anbaric) and RENEW Northeast (Renew)</a:t>
            </a:r>
          </a:p>
          <a:p>
            <a:pPr lvl="1"/>
            <a:r>
              <a:rPr lang="en-US" sz="1900" dirty="0" smtClean="0"/>
              <a:t>Presented to the PAC on April 25, 2019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200" dirty="0" smtClean="0"/>
          </a:p>
          <a:p>
            <a:r>
              <a:rPr lang="en-US" sz="2200" dirty="0" smtClean="0"/>
              <a:t>The purpose of today’s presentation is to discuss draft scope of work and high-level assumptions for each of these requests</a:t>
            </a:r>
            <a:endParaRPr lang="en-US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79640"/>
              </p:ext>
            </p:extLst>
          </p:nvPr>
        </p:nvGraphicFramePr>
        <p:xfrm>
          <a:off x="838200" y="2667000"/>
          <a:ext cx="76200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846">
                  <a:extLst>
                    <a:ext uri="{9D8B030D-6E8A-4147-A177-3AD203B41FA5}">
                      <a16:colId xmlns:a16="http://schemas.microsoft.com/office/drawing/2014/main" val="2171298117"/>
                    </a:ext>
                  </a:extLst>
                </a:gridCol>
                <a:gridCol w="6301154">
                  <a:extLst>
                    <a:ext uri="{9D8B030D-6E8A-4147-A177-3AD203B41FA5}">
                      <a16:colId xmlns:a16="http://schemas.microsoft.com/office/drawing/2014/main" val="150194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Requester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Purpose</a:t>
                      </a:r>
                      <a:r>
                        <a:rPr lang="en-US" sz="1400" baseline="0" dirty="0" smtClean="0"/>
                        <a:t> of request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24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NESCOE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Impacts on transmission</a:t>
                      </a:r>
                      <a:r>
                        <a:rPr lang="en-US" sz="1400" baseline="0" dirty="0" smtClean="0"/>
                        <a:t> system and wholesale market of increasing penetration of off-shore wind resources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https://www.iso-ne.com/static-assets/documents/2019/04/a2_nescoe_2019_economic_study_request_presentation.pptx</a:t>
                      </a:r>
                      <a:endParaRPr lang="en-US" sz="1200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93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Anbaric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Impacts</a:t>
                      </a:r>
                      <a:r>
                        <a:rPr lang="en-US" sz="1400" baseline="0" dirty="0" smtClean="0"/>
                        <a:t> on energy market prices, air emissions and regional fuel security of large penetration of off-shore wind resources</a:t>
                      </a:r>
                    </a:p>
                    <a:p>
                      <a:r>
                        <a:rPr lang="en-US" sz="1200" baseline="0" dirty="0" smtClean="0">
                          <a:hlinkClick r:id="rId3"/>
                        </a:rPr>
                        <a:t>https://www.iso-ne.com/static-assets/documents/2019/04/anbaric_2019_economic_study_request.pdf</a:t>
                      </a:r>
                      <a:endParaRPr lang="en-US" sz="12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17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Renew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Economic</a:t>
                      </a:r>
                      <a:r>
                        <a:rPr lang="en-US" sz="1400" baseline="0" dirty="0" smtClean="0"/>
                        <a:t> impact of conceptual increases in hourly operating limits on the Orrington-South interface from conceptual transmission upgrades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https://www.iso-ne.com/static-assets/documents/2019/04/a2_renew_2019_economic_study_request_presentation.pdf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248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The 2019 </a:t>
            </a:r>
            <a:r>
              <a:rPr lang="en-US" sz="2800" dirty="0"/>
              <a:t>NESCOE and Anbaric </a:t>
            </a:r>
            <a:r>
              <a:rPr lang="en-US" sz="3100" dirty="0" smtClean="0"/>
              <a:t>Scenarios Will Model Varying Degrees of Resource Expansions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192078"/>
              </p:ext>
            </p:extLst>
          </p:nvPr>
        </p:nvGraphicFramePr>
        <p:xfrm>
          <a:off x="454149" y="1759688"/>
          <a:ext cx="8229599" cy="1738423"/>
        </p:xfrm>
        <a:graphic>
          <a:graphicData uri="http://schemas.openxmlformats.org/drawingml/2006/table">
            <a:tbl>
              <a:tblPr/>
              <a:tblGrid>
                <a:gridCol w="749595">
                  <a:extLst>
                    <a:ext uri="{9D8B030D-6E8A-4147-A177-3AD203B41FA5}">
                      <a16:colId xmlns:a16="http://schemas.microsoft.com/office/drawing/2014/main" val="424500959"/>
                    </a:ext>
                  </a:extLst>
                </a:gridCol>
                <a:gridCol w="486440">
                  <a:extLst>
                    <a:ext uri="{9D8B030D-6E8A-4147-A177-3AD203B41FA5}">
                      <a16:colId xmlns:a16="http://schemas.microsoft.com/office/drawing/2014/main" val="526165667"/>
                    </a:ext>
                  </a:extLst>
                </a:gridCol>
                <a:gridCol w="502388">
                  <a:extLst>
                    <a:ext uri="{9D8B030D-6E8A-4147-A177-3AD203B41FA5}">
                      <a16:colId xmlns:a16="http://schemas.microsoft.com/office/drawing/2014/main" val="1378849707"/>
                    </a:ext>
                  </a:extLst>
                </a:gridCol>
                <a:gridCol w="629979">
                  <a:extLst>
                    <a:ext uri="{9D8B030D-6E8A-4147-A177-3AD203B41FA5}">
                      <a16:colId xmlns:a16="http://schemas.microsoft.com/office/drawing/2014/main" val="2848071378"/>
                    </a:ext>
                  </a:extLst>
                </a:gridCol>
                <a:gridCol w="653902">
                  <a:extLst>
                    <a:ext uri="{9D8B030D-6E8A-4147-A177-3AD203B41FA5}">
                      <a16:colId xmlns:a16="http://schemas.microsoft.com/office/drawing/2014/main" val="2242838315"/>
                    </a:ext>
                  </a:extLst>
                </a:gridCol>
                <a:gridCol w="637953">
                  <a:extLst>
                    <a:ext uri="{9D8B030D-6E8A-4147-A177-3AD203B41FA5}">
                      <a16:colId xmlns:a16="http://schemas.microsoft.com/office/drawing/2014/main" val="2047572178"/>
                    </a:ext>
                  </a:extLst>
                </a:gridCol>
                <a:gridCol w="677826">
                  <a:extLst>
                    <a:ext uri="{9D8B030D-6E8A-4147-A177-3AD203B41FA5}">
                      <a16:colId xmlns:a16="http://schemas.microsoft.com/office/drawing/2014/main" val="108691153"/>
                    </a:ext>
                  </a:extLst>
                </a:gridCol>
                <a:gridCol w="917058">
                  <a:extLst>
                    <a:ext uri="{9D8B030D-6E8A-4147-A177-3AD203B41FA5}">
                      <a16:colId xmlns:a16="http://schemas.microsoft.com/office/drawing/2014/main" val="3179930405"/>
                    </a:ext>
                  </a:extLst>
                </a:gridCol>
                <a:gridCol w="709723">
                  <a:extLst>
                    <a:ext uri="{9D8B030D-6E8A-4147-A177-3AD203B41FA5}">
                      <a16:colId xmlns:a16="http://schemas.microsoft.com/office/drawing/2014/main" val="2248247929"/>
                    </a:ext>
                  </a:extLst>
                </a:gridCol>
                <a:gridCol w="725672">
                  <a:extLst>
                    <a:ext uri="{9D8B030D-6E8A-4147-A177-3AD203B41FA5}">
                      <a16:colId xmlns:a16="http://schemas.microsoft.com/office/drawing/2014/main" val="2940964206"/>
                    </a:ext>
                  </a:extLst>
                </a:gridCol>
                <a:gridCol w="821365">
                  <a:extLst>
                    <a:ext uri="{9D8B030D-6E8A-4147-A177-3AD203B41FA5}">
                      <a16:colId xmlns:a16="http://schemas.microsoft.com/office/drawing/2014/main" val="1227695793"/>
                    </a:ext>
                  </a:extLst>
                </a:gridCol>
                <a:gridCol w="717698">
                  <a:extLst>
                    <a:ext uri="{9D8B030D-6E8A-4147-A177-3AD203B41FA5}">
                      <a16:colId xmlns:a16="http://schemas.microsoft.com/office/drawing/2014/main" val="4261133172"/>
                    </a:ext>
                  </a:extLst>
                </a:gridCol>
              </a:tblGrid>
              <a:tr h="590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NESCOE</a:t>
                      </a:r>
                      <a:b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Year 2030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Demand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Efficiency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Behind-the-Meter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 (Nameplate)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 PV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(Nameplate)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(incl. Demand Resources)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Retirements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RFP Committed Generation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Off-Shore Wind Additions (Nameplate)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from Heat Pumps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Demand/Supply from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Storage Additions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80736"/>
                  </a:ext>
                </a:extLst>
              </a:tr>
              <a:tr h="1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NESCOE_2000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2019 CELT Forecast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13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13 and Mystic 8&amp;9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NECEC (1,090 MW of firm import)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 MW of off-shore wind (nameplate)</a:t>
                      </a:r>
                      <a:r>
                        <a:rPr lang="en-US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 MW</a:t>
                      </a:r>
                    </a:p>
                  </a:txBody>
                  <a:tcPr marL="3987" marR="3987" marT="3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amount TBD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705919"/>
                  </a:ext>
                </a:extLst>
              </a:tr>
              <a:tr h="1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NESCOE_3000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 MW</a:t>
                      </a:r>
                    </a:p>
                  </a:txBody>
                  <a:tcPr marL="3987" marR="3987" marT="3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366356"/>
                  </a:ext>
                </a:extLst>
              </a:tr>
              <a:tr h="211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NESCOE_5000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 MW</a:t>
                      </a:r>
                    </a:p>
                  </a:txBody>
                  <a:tcPr marL="3987" marR="3987" marT="3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255049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NESCOE_6000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 MW</a:t>
                      </a:r>
                    </a:p>
                  </a:txBody>
                  <a:tcPr marL="3987" marR="3987" marT="3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amount TBD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61860"/>
                  </a:ext>
                </a:extLst>
              </a:tr>
              <a:tr h="199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NESCOE_8000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7,000 MW</a:t>
                      </a:r>
                    </a:p>
                  </a:txBody>
                  <a:tcPr marL="3987" marR="3987" marT="3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32390"/>
                  </a:ext>
                </a:extLst>
              </a:tr>
              <a:tr h="13157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Includes Vineyard Wind (800 MW) and Revolution Wind (200 MW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7576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3702"/>
              </p:ext>
            </p:extLst>
          </p:nvPr>
        </p:nvGraphicFramePr>
        <p:xfrm>
          <a:off x="454149" y="3810000"/>
          <a:ext cx="8229599" cy="1991654"/>
        </p:xfrm>
        <a:graphic>
          <a:graphicData uri="http://schemas.openxmlformats.org/drawingml/2006/table">
            <a:tbl>
              <a:tblPr/>
              <a:tblGrid>
                <a:gridCol w="749595">
                  <a:extLst>
                    <a:ext uri="{9D8B030D-6E8A-4147-A177-3AD203B41FA5}">
                      <a16:colId xmlns:a16="http://schemas.microsoft.com/office/drawing/2014/main" val="71142165"/>
                    </a:ext>
                  </a:extLst>
                </a:gridCol>
                <a:gridCol w="486440">
                  <a:extLst>
                    <a:ext uri="{9D8B030D-6E8A-4147-A177-3AD203B41FA5}">
                      <a16:colId xmlns:a16="http://schemas.microsoft.com/office/drawing/2014/main" val="3873077163"/>
                    </a:ext>
                  </a:extLst>
                </a:gridCol>
                <a:gridCol w="502388">
                  <a:extLst>
                    <a:ext uri="{9D8B030D-6E8A-4147-A177-3AD203B41FA5}">
                      <a16:colId xmlns:a16="http://schemas.microsoft.com/office/drawing/2014/main" val="320930703"/>
                    </a:ext>
                  </a:extLst>
                </a:gridCol>
                <a:gridCol w="629979">
                  <a:extLst>
                    <a:ext uri="{9D8B030D-6E8A-4147-A177-3AD203B41FA5}">
                      <a16:colId xmlns:a16="http://schemas.microsoft.com/office/drawing/2014/main" val="4229134339"/>
                    </a:ext>
                  </a:extLst>
                </a:gridCol>
                <a:gridCol w="653902">
                  <a:extLst>
                    <a:ext uri="{9D8B030D-6E8A-4147-A177-3AD203B41FA5}">
                      <a16:colId xmlns:a16="http://schemas.microsoft.com/office/drawing/2014/main" val="3030551315"/>
                    </a:ext>
                  </a:extLst>
                </a:gridCol>
                <a:gridCol w="637953">
                  <a:extLst>
                    <a:ext uri="{9D8B030D-6E8A-4147-A177-3AD203B41FA5}">
                      <a16:colId xmlns:a16="http://schemas.microsoft.com/office/drawing/2014/main" val="3403324942"/>
                    </a:ext>
                  </a:extLst>
                </a:gridCol>
                <a:gridCol w="677826">
                  <a:extLst>
                    <a:ext uri="{9D8B030D-6E8A-4147-A177-3AD203B41FA5}">
                      <a16:colId xmlns:a16="http://schemas.microsoft.com/office/drawing/2014/main" val="3156276188"/>
                    </a:ext>
                  </a:extLst>
                </a:gridCol>
                <a:gridCol w="917058">
                  <a:extLst>
                    <a:ext uri="{9D8B030D-6E8A-4147-A177-3AD203B41FA5}">
                      <a16:colId xmlns:a16="http://schemas.microsoft.com/office/drawing/2014/main" val="1119884697"/>
                    </a:ext>
                  </a:extLst>
                </a:gridCol>
                <a:gridCol w="709723">
                  <a:extLst>
                    <a:ext uri="{9D8B030D-6E8A-4147-A177-3AD203B41FA5}">
                      <a16:colId xmlns:a16="http://schemas.microsoft.com/office/drawing/2014/main" val="1755106133"/>
                    </a:ext>
                  </a:extLst>
                </a:gridCol>
                <a:gridCol w="725672">
                  <a:extLst>
                    <a:ext uri="{9D8B030D-6E8A-4147-A177-3AD203B41FA5}">
                      <a16:colId xmlns:a16="http://schemas.microsoft.com/office/drawing/2014/main" val="627224943"/>
                    </a:ext>
                  </a:extLst>
                </a:gridCol>
                <a:gridCol w="821365">
                  <a:extLst>
                    <a:ext uri="{9D8B030D-6E8A-4147-A177-3AD203B41FA5}">
                      <a16:colId xmlns:a16="http://schemas.microsoft.com/office/drawing/2014/main" val="1938513824"/>
                    </a:ext>
                  </a:extLst>
                </a:gridCol>
                <a:gridCol w="717698">
                  <a:extLst>
                    <a:ext uri="{9D8B030D-6E8A-4147-A177-3AD203B41FA5}">
                      <a16:colId xmlns:a16="http://schemas.microsoft.com/office/drawing/2014/main" val="375440343"/>
                    </a:ext>
                  </a:extLst>
                </a:gridCol>
              </a:tblGrid>
              <a:tr h="590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Anbaric</a:t>
                      </a:r>
                      <a:b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Year 2030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Demand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Efficiency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Behind-the-Meter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 (Nameplate)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 PV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(Nameplate)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(incl. Demand Resources)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Retirements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RFP Committed Generation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Off-Shore Wind Additions (Nameplate)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from Heat Pumps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Demand/Supply from Electric Vehicles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Storage Additions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928922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Anbaric_8000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2019 CELT Forecast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13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13, Mystic 8&amp;9, 2,000 MW of nuclear generation, oil/coal units in CT &amp; ME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NECEC (1,090 MW of firm import)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2,300 MW of off-shore wind (nameplate)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5,700 MW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 MW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54200"/>
                  </a:ext>
                </a:extLst>
              </a:tr>
              <a:tr h="235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Anbaric_10000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7,700 MW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03032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Anbaric_12000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9,700 MW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09360"/>
                  </a:ext>
                </a:extLst>
              </a:tr>
              <a:tr h="442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Anbaric_Sens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of the above scenarios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amount TBD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amount TBD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38081"/>
                  </a:ext>
                </a:extLst>
              </a:tr>
              <a:tr h="1315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Includes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1,600 MW from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Massachuse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RFPs, 300 from Connecticut RFPs and 400 from Rhode Island RFPs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972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2019 NESCOE and Anbaric Scenarios Will Model Different Transmission Expansion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5446" y="1246152"/>
            <a:ext cx="8229600" cy="142417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The transmission </a:t>
            </a:r>
            <a:r>
              <a:rPr lang="en-US" dirty="0"/>
              <a:t>system </a:t>
            </a:r>
            <a:r>
              <a:rPr lang="en-US" dirty="0" smtClean="0"/>
              <a:t>will be modeled </a:t>
            </a:r>
            <a:r>
              <a:rPr lang="en-US" dirty="0"/>
              <a:t>using 2030 internal </a:t>
            </a:r>
            <a:r>
              <a:rPr lang="en-US" dirty="0" smtClean="0"/>
              <a:t>transmission-interface </a:t>
            </a:r>
            <a:r>
              <a:rPr lang="en-US" dirty="0"/>
              <a:t>transfer </a:t>
            </a:r>
            <a:r>
              <a:rPr lang="en-US" dirty="0" smtClean="0"/>
              <a:t>capabilities</a:t>
            </a:r>
          </a:p>
          <a:p>
            <a:pPr lvl="0"/>
            <a:r>
              <a:rPr lang="en-US" dirty="0" smtClean="0"/>
              <a:t>Based on the currently expected transmission system for 2030, the ISO anticipates that the following levels of off-shore wind additions (approximately 7,000 MW) have the potential to avoid major additional 345 kV reinforcements*</a:t>
            </a:r>
          </a:p>
          <a:p>
            <a:pPr lvl="1"/>
            <a:r>
              <a:rPr lang="en-US" dirty="0" smtClean="0"/>
              <a:t>This assumes FCA 13 retirements have occurred, including the retirement of Mystic 8 &amp; 9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7200" y="2755169"/>
            <a:ext cx="7773683" cy="3531870"/>
            <a:chOff x="986707" y="2590800"/>
            <a:chExt cx="7773683" cy="3531870"/>
          </a:xfrm>
        </p:grpSpPr>
        <p:grpSp>
          <p:nvGrpSpPr>
            <p:cNvPr id="18" name="Group 17"/>
            <p:cNvGrpSpPr/>
            <p:nvPr/>
          </p:nvGrpSpPr>
          <p:grpSpPr>
            <a:xfrm>
              <a:off x="986707" y="2590800"/>
              <a:ext cx="7773683" cy="3531870"/>
              <a:chOff x="1595628" y="2605636"/>
              <a:chExt cx="7773683" cy="353187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5628" y="2605636"/>
                <a:ext cx="5952744" cy="353187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744221" y="4785483"/>
                <a:ext cx="2625090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A9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Bourne/Canal/Pilgrim (MA): 2,400 MW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70315" y="5212947"/>
                <a:ext cx="209899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A9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Brayton Point (MA): 1,600 MW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15287" y="3081688"/>
                <a:ext cx="1711211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A9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Mystic (MA): 1,200 MW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38400" y="5486400"/>
                <a:ext cx="1731410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A9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Montville (CT): 800 MW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29360" y="5575375"/>
                <a:ext cx="2571854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A9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Kent County/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Davisville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(RI): 1,000 MW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62600" y="3352800"/>
                <a:ext cx="3048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62400" y="5029200"/>
                <a:ext cx="3048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165862" y="4038601"/>
                <a:ext cx="615937" cy="739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259167" y="4549041"/>
                <a:ext cx="3048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57272" y="4675313"/>
                <a:ext cx="497743" cy="32311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505879" y="3345839"/>
              <a:ext cx="3155515" cy="2214700"/>
              <a:chOff x="3505879" y="3345839"/>
              <a:chExt cx="3155515" cy="2214700"/>
            </a:xfrm>
          </p:grpSpPr>
          <p:cxnSp>
            <p:nvCxnSpPr>
              <p:cNvPr id="22" name="Elbow Connector 21"/>
              <p:cNvCxnSpPr>
                <a:stCxn id="8" idx="1"/>
                <a:endCxn id="16" idx="4"/>
              </p:cNvCxnSpPr>
              <p:nvPr/>
            </p:nvCxnSpPr>
            <p:spPr>
              <a:xfrm rot="10800000">
                <a:off x="4802646" y="4762805"/>
                <a:ext cx="1858748" cy="573806"/>
              </a:xfrm>
              <a:prstGeom prst="bentConnector2">
                <a:avLst/>
              </a:prstGeom>
              <a:ln>
                <a:solidFill>
                  <a:srgbClr val="1E6A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stCxn id="7" idx="1"/>
                <a:endCxn id="15" idx="4"/>
              </p:cNvCxnSpPr>
              <p:nvPr/>
            </p:nvCxnSpPr>
            <p:spPr>
              <a:xfrm rot="10800000">
                <a:off x="5864910" y="4762805"/>
                <a:ext cx="270390" cy="146342"/>
              </a:xfrm>
              <a:prstGeom prst="bentConnector2">
                <a:avLst/>
              </a:prstGeom>
              <a:ln>
                <a:solidFill>
                  <a:srgbClr val="1E6A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505879" y="5242964"/>
                <a:ext cx="0" cy="228600"/>
              </a:xfrm>
              <a:prstGeom prst="straightConnector1">
                <a:avLst/>
              </a:prstGeom>
              <a:ln>
                <a:solidFill>
                  <a:srgbClr val="1E6A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297222" y="4983589"/>
                <a:ext cx="0" cy="576950"/>
              </a:xfrm>
              <a:prstGeom prst="straightConnector1">
                <a:avLst/>
              </a:prstGeom>
              <a:ln>
                <a:solidFill>
                  <a:srgbClr val="1E6A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/>
              <p:nvPr/>
            </p:nvCxnSpPr>
            <p:spPr>
              <a:xfrm rot="10800000" flipV="1">
                <a:off x="5258479" y="3345839"/>
                <a:ext cx="298462" cy="15935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1E6A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/>
          <p:cNvSpPr txBox="1"/>
          <p:nvPr/>
        </p:nvSpPr>
        <p:spPr>
          <a:xfrm>
            <a:off x="6440183" y="2741847"/>
            <a:ext cx="234391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*Some 345 kV reinforcement/expansion 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may still be needed for this scenario. 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This anticipation is preliminary 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(system impact studies have 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not been completed for all of these MW).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This anticipates minimal interconnection</a:t>
            </a:r>
          </a:p>
          <a:p>
            <a:r>
              <a:rPr lang="en-US" sz="1000" dirty="0">
                <a:solidFill>
                  <a:srgbClr val="000000"/>
                </a:solidFill>
              </a:rPr>
              <a:t>a</a:t>
            </a:r>
            <a:r>
              <a:rPr lang="en-US" sz="1000" dirty="0" smtClean="0">
                <a:solidFill>
                  <a:srgbClr val="000000"/>
                </a:solidFill>
              </a:rPr>
              <a:t>t nameplate levels and capacity 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interconnection at intermittent capacity </a:t>
            </a:r>
          </a:p>
          <a:p>
            <a:r>
              <a:rPr lang="en-US" sz="1000" dirty="0">
                <a:solidFill>
                  <a:srgbClr val="000000"/>
                </a:solidFill>
              </a:rPr>
              <a:t>v</a:t>
            </a:r>
            <a:r>
              <a:rPr lang="en-US" sz="1000" dirty="0" smtClean="0">
                <a:solidFill>
                  <a:srgbClr val="000000"/>
                </a:solidFill>
              </a:rPr>
              <a:t>alues – does not anticipate all of the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MW being able to run simultaneously </a:t>
            </a:r>
          </a:p>
          <a:p>
            <a:r>
              <a:rPr lang="en-US" sz="1000" dirty="0">
                <a:solidFill>
                  <a:srgbClr val="000000"/>
                </a:solidFill>
              </a:rPr>
              <a:t>a</a:t>
            </a:r>
            <a:r>
              <a:rPr lang="en-US" sz="1000" dirty="0" smtClean="0">
                <a:solidFill>
                  <a:srgbClr val="000000"/>
                </a:solidFill>
              </a:rPr>
              <a:t>t nameplate levels.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364" y="2755169"/>
            <a:ext cx="355938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Possible off-shore wind additions* (MW and location)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0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2019 NESCOE and Anbaric Scenarios Will Model Varying Degrees of </a:t>
            </a:r>
            <a:r>
              <a:rPr lang="en-US" dirty="0" smtClean="0"/>
              <a:t>Transmission Expansions, cont.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12356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Additional off-shore wind additions beyond those shown on the prior slide would require:</a:t>
            </a:r>
          </a:p>
          <a:p>
            <a:pPr lvl="1"/>
            <a:r>
              <a:rPr lang="en-US" dirty="0" smtClean="0"/>
              <a:t>For additional large units to be assumed retired and the new injections to replace those retirements; and/or</a:t>
            </a:r>
          </a:p>
          <a:p>
            <a:pPr lvl="1"/>
            <a:r>
              <a:rPr lang="en-US" dirty="0" smtClean="0"/>
              <a:t>Potential significant transmission reinforcements, as shown below</a:t>
            </a:r>
          </a:p>
          <a:p>
            <a:pPr lvl="2"/>
            <a:r>
              <a:rPr lang="en-US" dirty="0" smtClean="0"/>
              <a:t>The ISO will have to assess the level of injections that such transmission reinforcements would allow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701659" y="2519320"/>
            <a:ext cx="7893082" cy="3531870"/>
            <a:chOff x="986707" y="2590800"/>
            <a:chExt cx="7893082" cy="3531870"/>
          </a:xfrm>
        </p:grpSpPr>
        <p:grpSp>
          <p:nvGrpSpPr>
            <p:cNvPr id="18" name="Group 17"/>
            <p:cNvGrpSpPr/>
            <p:nvPr/>
          </p:nvGrpSpPr>
          <p:grpSpPr>
            <a:xfrm>
              <a:off x="986707" y="2590800"/>
              <a:ext cx="7893082" cy="3531870"/>
              <a:chOff x="1595628" y="2605636"/>
              <a:chExt cx="7893082" cy="353187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5628" y="2605636"/>
                <a:ext cx="5952744" cy="353187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863620" y="4185959"/>
                <a:ext cx="262509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A9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345 kV reinforcements from the Cape to Stoughton/K. Street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84474" y="4811419"/>
                <a:ext cx="3101648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A9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345 kV reinforcements from Brayton Point to Millbury/West Medway/West Walpole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67999" y="5375802"/>
                <a:ext cx="259504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A9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345 kV reinforcements between Montville and Kent County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62600" y="3352800"/>
                <a:ext cx="3048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62400" y="5029200"/>
                <a:ext cx="3048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165862" y="4038601"/>
                <a:ext cx="615937" cy="739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259167" y="4549041"/>
                <a:ext cx="3048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57272" y="4675313"/>
                <a:ext cx="497743" cy="32311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505879" y="4724400"/>
              <a:ext cx="837521" cy="381001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875713" y="3832280"/>
              <a:ext cx="878405" cy="721774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095897" y="3769862"/>
              <a:ext cx="727741" cy="802523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5029178" y="3474190"/>
              <a:ext cx="995873" cy="245545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113152" y="3587327"/>
              <a:ext cx="1964049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6A9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Direct injection into K Street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30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2019 Renew Scenarios Will Model Varying Degrees of </a:t>
            </a:r>
            <a:r>
              <a:rPr lang="en-US" dirty="0"/>
              <a:t>Increases in Orrington South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7504"/>
              </p:ext>
            </p:extLst>
          </p:nvPr>
        </p:nvGraphicFramePr>
        <p:xfrm>
          <a:off x="445718" y="1387333"/>
          <a:ext cx="8229599" cy="1817193"/>
        </p:xfrm>
        <a:graphic>
          <a:graphicData uri="http://schemas.openxmlformats.org/drawingml/2006/table">
            <a:tbl>
              <a:tblPr/>
              <a:tblGrid>
                <a:gridCol w="749595">
                  <a:extLst>
                    <a:ext uri="{9D8B030D-6E8A-4147-A177-3AD203B41FA5}">
                      <a16:colId xmlns:a16="http://schemas.microsoft.com/office/drawing/2014/main" val="3567356982"/>
                    </a:ext>
                  </a:extLst>
                </a:gridCol>
                <a:gridCol w="486440">
                  <a:extLst>
                    <a:ext uri="{9D8B030D-6E8A-4147-A177-3AD203B41FA5}">
                      <a16:colId xmlns:a16="http://schemas.microsoft.com/office/drawing/2014/main" val="1667081581"/>
                    </a:ext>
                  </a:extLst>
                </a:gridCol>
                <a:gridCol w="502388">
                  <a:extLst>
                    <a:ext uri="{9D8B030D-6E8A-4147-A177-3AD203B41FA5}">
                      <a16:colId xmlns:a16="http://schemas.microsoft.com/office/drawing/2014/main" val="210036473"/>
                    </a:ext>
                  </a:extLst>
                </a:gridCol>
                <a:gridCol w="629979">
                  <a:extLst>
                    <a:ext uri="{9D8B030D-6E8A-4147-A177-3AD203B41FA5}">
                      <a16:colId xmlns:a16="http://schemas.microsoft.com/office/drawing/2014/main" val="3088673258"/>
                    </a:ext>
                  </a:extLst>
                </a:gridCol>
                <a:gridCol w="653902">
                  <a:extLst>
                    <a:ext uri="{9D8B030D-6E8A-4147-A177-3AD203B41FA5}">
                      <a16:colId xmlns:a16="http://schemas.microsoft.com/office/drawing/2014/main" val="3623833321"/>
                    </a:ext>
                  </a:extLst>
                </a:gridCol>
                <a:gridCol w="637953">
                  <a:extLst>
                    <a:ext uri="{9D8B030D-6E8A-4147-A177-3AD203B41FA5}">
                      <a16:colId xmlns:a16="http://schemas.microsoft.com/office/drawing/2014/main" val="3140960357"/>
                    </a:ext>
                  </a:extLst>
                </a:gridCol>
                <a:gridCol w="677826">
                  <a:extLst>
                    <a:ext uri="{9D8B030D-6E8A-4147-A177-3AD203B41FA5}">
                      <a16:colId xmlns:a16="http://schemas.microsoft.com/office/drawing/2014/main" val="856773075"/>
                    </a:ext>
                  </a:extLst>
                </a:gridCol>
                <a:gridCol w="917058">
                  <a:extLst>
                    <a:ext uri="{9D8B030D-6E8A-4147-A177-3AD203B41FA5}">
                      <a16:colId xmlns:a16="http://schemas.microsoft.com/office/drawing/2014/main" val="2945431287"/>
                    </a:ext>
                  </a:extLst>
                </a:gridCol>
                <a:gridCol w="709723">
                  <a:extLst>
                    <a:ext uri="{9D8B030D-6E8A-4147-A177-3AD203B41FA5}">
                      <a16:colId xmlns:a16="http://schemas.microsoft.com/office/drawing/2014/main" val="1523679870"/>
                    </a:ext>
                  </a:extLst>
                </a:gridCol>
                <a:gridCol w="725672">
                  <a:extLst>
                    <a:ext uri="{9D8B030D-6E8A-4147-A177-3AD203B41FA5}">
                      <a16:colId xmlns:a16="http://schemas.microsoft.com/office/drawing/2014/main" val="996362632"/>
                    </a:ext>
                  </a:extLst>
                </a:gridCol>
                <a:gridCol w="821365">
                  <a:extLst>
                    <a:ext uri="{9D8B030D-6E8A-4147-A177-3AD203B41FA5}">
                      <a16:colId xmlns:a16="http://schemas.microsoft.com/office/drawing/2014/main" val="1991283640"/>
                    </a:ext>
                  </a:extLst>
                </a:gridCol>
                <a:gridCol w="717698">
                  <a:extLst>
                    <a:ext uri="{9D8B030D-6E8A-4147-A177-3AD203B41FA5}">
                      <a16:colId xmlns:a16="http://schemas.microsoft.com/office/drawing/2014/main" val="1364006961"/>
                    </a:ext>
                  </a:extLst>
                </a:gridCol>
              </a:tblGrid>
              <a:tr h="590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Renew</a:t>
                      </a:r>
                      <a:b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Year 2025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Demand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Efficiency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Behind-the-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 PV (Nameplate)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 PV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(Nameplate)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(incl. Demand Resources)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Retirements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RFP Committed Generation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Off-Shore Wind Additions (Nameplate)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from Heat Pumps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Demand/Supply from Electric Vehicles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Storage Additions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594922"/>
                  </a:ext>
                </a:extLst>
              </a:tr>
              <a:tr h="11164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Renew_Base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on 2019 CELT Forecast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13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13 and Mystic 8&amp;9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NECEC (1,090 MW of firm import)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 MW of off-shore wind (Nameplate)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MW PV in Maine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3987" marR="3987" marT="3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895697"/>
                  </a:ext>
                </a:extLst>
              </a:tr>
              <a:tr h="553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Includes Vineyard Wind (800 MW) and Revolution Wind (400 MW)</a:t>
                      </a:r>
                    </a:p>
                  </a:txBody>
                  <a:tcPr marL="3987" marR="3987" marT="3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64517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70925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 transmission </a:t>
            </a:r>
            <a:r>
              <a:rPr lang="en-US" dirty="0"/>
              <a:t>system will be modeled using </a:t>
            </a:r>
            <a:r>
              <a:rPr lang="en-US" dirty="0" smtClean="0"/>
              <a:t>2025 </a:t>
            </a:r>
            <a:r>
              <a:rPr lang="en-US" dirty="0"/>
              <a:t>internal </a:t>
            </a:r>
            <a:r>
              <a:rPr lang="en-US" dirty="0" smtClean="0"/>
              <a:t>interface </a:t>
            </a:r>
            <a:r>
              <a:rPr lang="en-US" dirty="0"/>
              <a:t>transfer </a:t>
            </a:r>
            <a:r>
              <a:rPr lang="en-US" dirty="0" smtClean="0"/>
              <a:t>capabilities, with the exception of the Orrington-South interface</a:t>
            </a:r>
          </a:p>
          <a:p>
            <a:pPr lvl="1"/>
            <a:r>
              <a:rPr lang="en-US" dirty="0" smtClean="0"/>
              <a:t>The base scenario will assume modified 2016 raw operating limits, as provided by Renew</a:t>
            </a:r>
          </a:p>
          <a:p>
            <a:pPr lvl="1"/>
            <a:r>
              <a:rPr lang="en-US" dirty="0" smtClean="0"/>
              <a:t>Scenarios 1 and 2 will assume increases </a:t>
            </a:r>
            <a:r>
              <a:rPr lang="en-US" dirty="0"/>
              <a:t>in </a:t>
            </a:r>
            <a:r>
              <a:rPr lang="en-US" dirty="0" smtClean="0"/>
              <a:t>operating </a:t>
            </a:r>
            <a:r>
              <a:rPr lang="en-US" dirty="0"/>
              <a:t>limits 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In scenario 1, the increase in operating limits requested by Renew ranges from 0 to 170 MW from the assumed modified 2016 raw operating limits 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In scenario 2, the increase in operating limits requested by Renew ranges from 100 </a:t>
            </a:r>
            <a:r>
              <a:rPr lang="en-US" dirty="0"/>
              <a:t>to </a:t>
            </a:r>
            <a:r>
              <a:rPr lang="en-US" dirty="0" smtClean="0"/>
              <a:t>825 </a:t>
            </a:r>
            <a:r>
              <a:rPr lang="en-US" dirty="0"/>
              <a:t>MW from the assumed modified 2016 raw operating limits </a:t>
            </a:r>
            <a:endParaRPr lang="en-US" dirty="0" smtClean="0"/>
          </a:p>
          <a:p>
            <a:pPr lvl="1"/>
            <a:r>
              <a:rPr lang="en-US" dirty="0" smtClean="0"/>
              <a:t>The analysis will be performed in two ways: with and without the interfaces downstream of Orrington-South being </a:t>
            </a:r>
            <a:r>
              <a:rPr lang="en-US" dirty="0"/>
              <a:t>modeled at the limits projected for </a:t>
            </a:r>
            <a:r>
              <a:rPr lang="en-US" dirty="0" smtClean="0"/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5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Draft Common Assumptions For All Three Requests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FCM </a:t>
            </a:r>
            <a:r>
              <a:rPr lang="en-US" dirty="0"/>
              <a:t>and energy-only </a:t>
            </a:r>
            <a:r>
              <a:rPr lang="en-US" dirty="0" smtClean="0"/>
              <a:t>generators will be modeled at their Seasonal Claimed Capability</a:t>
            </a:r>
          </a:p>
          <a:p>
            <a:pPr lvl="1"/>
            <a:r>
              <a:rPr lang="en-US" dirty="0" smtClean="0"/>
              <a:t>These capabilities will be reduced </a:t>
            </a:r>
            <a:r>
              <a:rPr lang="en-US" dirty="0"/>
              <a:t>to reflect </a:t>
            </a:r>
            <a:r>
              <a:rPr lang="en-US" dirty="0" smtClean="0"/>
              <a:t>potential forced outages</a:t>
            </a:r>
          </a:p>
          <a:p>
            <a:pPr lvl="0"/>
            <a:r>
              <a:rPr lang="en-US" dirty="0" smtClean="0"/>
              <a:t>All other demand and supply variables will be modeled through the use of specific profiles, as discussed on the following slides</a:t>
            </a:r>
          </a:p>
          <a:p>
            <a:pPr lvl="0"/>
            <a:r>
              <a:rPr lang="en-US" dirty="0" smtClean="0"/>
              <a:t>For each scenario, an assessment will be performed to confirm that the anticipated Net Installed Capacity Requirement (NICR) will be met</a:t>
            </a:r>
          </a:p>
          <a:p>
            <a:pPr lvl="1"/>
            <a:r>
              <a:rPr lang="en-US" dirty="0" smtClean="0"/>
              <a:t>The NICR will be derived using the </a:t>
            </a:r>
            <a:r>
              <a:rPr lang="en-US" dirty="0"/>
              <a:t>expected reserve margin from </a:t>
            </a:r>
            <a:r>
              <a:rPr lang="en-US" dirty="0" smtClean="0"/>
              <a:t>the 2028 </a:t>
            </a:r>
            <a:r>
              <a:rPr lang="en-US" dirty="0"/>
              <a:t>representative </a:t>
            </a:r>
            <a:r>
              <a:rPr lang="en-US" dirty="0" smtClean="0"/>
              <a:t>Installed Capacity Requirement</a:t>
            </a:r>
          </a:p>
          <a:p>
            <a:pPr lvl="1"/>
            <a:r>
              <a:rPr lang="en-US" dirty="0" smtClean="0"/>
              <a:t>If additional supply is needed</a:t>
            </a:r>
            <a:r>
              <a:rPr lang="en-US" dirty="0"/>
              <a:t>, a representative Natural Gas Combined </a:t>
            </a:r>
            <a:r>
              <a:rPr lang="en-US" dirty="0" smtClean="0"/>
              <a:t>Cycle will be added; in scenarios with larger amounts of retirements (</a:t>
            </a:r>
            <a:r>
              <a:rPr lang="en-US" dirty="0" err="1" smtClean="0"/>
              <a:t>Anbaric</a:t>
            </a:r>
            <a:r>
              <a:rPr lang="en-US" dirty="0" smtClean="0"/>
              <a:t>), the amount of retirements will be reduced until the NICR is met</a:t>
            </a:r>
          </a:p>
          <a:p>
            <a:pPr lvl="0"/>
            <a:r>
              <a:rPr lang="en-US" dirty="0" smtClean="0"/>
              <a:t>Fuel </a:t>
            </a:r>
            <a:r>
              <a:rPr lang="en-US" dirty="0"/>
              <a:t>prices for coal, oil, and natural gas </a:t>
            </a:r>
            <a:r>
              <a:rPr lang="en-US" dirty="0" smtClean="0"/>
              <a:t>will be </a:t>
            </a:r>
            <a:r>
              <a:rPr lang="en-US" dirty="0"/>
              <a:t>based on </a:t>
            </a:r>
            <a:r>
              <a:rPr lang="en-US" dirty="0" smtClean="0"/>
              <a:t>recent forecasts </a:t>
            </a:r>
            <a:r>
              <a:rPr lang="en-US" dirty="0"/>
              <a:t>from the </a:t>
            </a:r>
            <a:r>
              <a:rPr lang="en-US" dirty="0" smtClean="0"/>
              <a:t>Energy </a:t>
            </a:r>
            <a:r>
              <a:rPr lang="en-US" dirty="0"/>
              <a:t>Information Administration (EIA) </a:t>
            </a:r>
            <a:r>
              <a:rPr lang="en-US" dirty="0" smtClean="0"/>
              <a:t>for </a:t>
            </a:r>
            <a:r>
              <a:rPr lang="en-US" dirty="0"/>
              <a:t>New England</a:t>
            </a:r>
          </a:p>
          <a:p>
            <a:pPr lvl="0"/>
            <a:r>
              <a:rPr lang="en-US" dirty="0" smtClean="0"/>
              <a:t>Emission allowance prices for carbon dioxide, sulfur dioxide and nitrogen oxide will be reflected for fossil-burning generation units</a:t>
            </a:r>
            <a:endParaRPr lang="en-US" dirty="0"/>
          </a:p>
          <a:p>
            <a:pPr lvl="1"/>
            <a:r>
              <a:rPr lang="en-US" dirty="0" smtClean="0"/>
              <a:t>The ISO will review the need to update the assumptions used in the most recent Economic Studies </a:t>
            </a:r>
          </a:p>
        </p:txBody>
      </p:sp>
    </p:spTree>
    <p:extLst>
      <p:ext uri="{BB962C8B-B14F-4D97-AF65-F5344CB8AC3E}">
        <p14:creationId xmlns:p14="http://schemas.microsoft.com/office/powerpoint/2010/main" val="24662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Common Profiles To Be Considered in All Three Requests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190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 reconstituted (gross) load </a:t>
            </a:r>
            <a:r>
              <a:rPr lang="en-US" dirty="0"/>
              <a:t>s</a:t>
            </a:r>
            <a:r>
              <a:rPr lang="en-US" dirty="0" smtClean="0"/>
              <a:t>hape for the year 2015 will be used in all scenarios</a:t>
            </a:r>
          </a:p>
          <a:p>
            <a:pPr lvl="1"/>
            <a:r>
              <a:rPr lang="en-US" dirty="0" smtClean="0"/>
              <a:t>Scaled to reflect both Summer and Winter gross peaks for the years 2025 and 2030 as applicable</a:t>
            </a:r>
          </a:p>
          <a:p>
            <a:pPr lvl="1"/>
            <a:r>
              <a:rPr lang="en-US" dirty="0"/>
              <a:t>Adjusted to reflect behind-the-meter </a:t>
            </a:r>
            <a:r>
              <a:rPr lang="en-US" dirty="0" smtClean="0"/>
              <a:t>resources: behind-the-meter photovoltaic (BTM PV) and energy efficiency (EE) resources</a:t>
            </a:r>
          </a:p>
          <a:p>
            <a:pPr lvl="0"/>
            <a:r>
              <a:rPr lang="en-US" dirty="0" smtClean="0"/>
              <a:t>Off-shore, on-shore wind, </a:t>
            </a:r>
            <a:r>
              <a:rPr lang="en-US" dirty="0"/>
              <a:t>and </a:t>
            </a:r>
            <a:r>
              <a:rPr lang="en-US" dirty="0" smtClean="0"/>
              <a:t>photovoltaic profiles that are compatible with the 2015 load shape will be developed</a:t>
            </a:r>
          </a:p>
          <a:p>
            <a:pPr lvl="1"/>
            <a:r>
              <a:rPr lang="en-US" dirty="0" smtClean="0"/>
              <a:t>Develop specific hourly profiles for the year 2015 using data from the National Renewable Energy Laboratory (NREL) and/or the National Aeronautics and Space Administration (NASA)</a:t>
            </a:r>
          </a:p>
          <a:p>
            <a:r>
              <a:rPr lang="en-US" dirty="0" smtClean="0"/>
              <a:t>External energy </a:t>
            </a:r>
            <a:r>
              <a:rPr lang="en-US" dirty="0"/>
              <a:t>delivery transfers (imports) </a:t>
            </a:r>
            <a:r>
              <a:rPr lang="en-US" dirty="0" smtClean="0"/>
              <a:t>on existing </a:t>
            </a:r>
            <a:r>
              <a:rPr lang="en-US" dirty="0"/>
              <a:t>external ties </a:t>
            </a:r>
            <a:r>
              <a:rPr lang="en-US" dirty="0" smtClean="0"/>
              <a:t>will be modeled using historical </a:t>
            </a:r>
            <a:r>
              <a:rPr lang="en-US" dirty="0"/>
              <a:t>diurnal </a:t>
            </a:r>
            <a:r>
              <a:rPr lang="en-US" dirty="0" smtClean="0"/>
              <a:t>profiles, averaged over the last three years (2016 through 2018) </a:t>
            </a:r>
          </a:p>
          <a:p>
            <a:r>
              <a:rPr lang="en-US" dirty="0" smtClean="0"/>
              <a:t>A </a:t>
            </a:r>
            <a:r>
              <a:rPr lang="en-US" dirty="0"/>
              <a:t>profile for local New England hydroelectric generation (</a:t>
            </a:r>
            <a:r>
              <a:rPr lang="en-US" dirty="0" err="1"/>
              <a:t>hydros</a:t>
            </a:r>
            <a:r>
              <a:rPr lang="en-US" dirty="0"/>
              <a:t>) will be developed that shifts their energy production to the higher net load hours </a:t>
            </a:r>
          </a:p>
        </p:txBody>
      </p:sp>
    </p:spTree>
    <p:extLst>
      <p:ext uri="{BB962C8B-B14F-4D97-AF65-F5344CB8AC3E}">
        <p14:creationId xmlns:p14="http://schemas.microsoft.com/office/powerpoint/2010/main" val="88310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Draft Common Profiles To Be Considered in All Three Requests, cont.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42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Plug-in </a:t>
            </a:r>
            <a:r>
              <a:rPr lang="en-US" dirty="0"/>
              <a:t>hybrid electric </a:t>
            </a:r>
            <a:r>
              <a:rPr lang="en-US" dirty="0" smtClean="0"/>
              <a:t>vehicles (PHEVs) profiles will be developed to model vehicles charging at night</a:t>
            </a:r>
          </a:p>
          <a:p>
            <a:pPr lvl="1"/>
            <a:r>
              <a:rPr lang="en-US" dirty="0" smtClean="0"/>
              <a:t>The ISO will review the possibility to model some charging during the day time</a:t>
            </a:r>
          </a:p>
          <a:p>
            <a:pPr lvl="0"/>
            <a:r>
              <a:rPr lang="en-US" dirty="0" smtClean="0"/>
              <a:t>A profile for the charge and discharge of storage facilities will be designed to </a:t>
            </a:r>
            <a:r>
              <a:rPr lang="en-US" dirty="0"/>
              <a:t>flatten the net load profile after all </a:t>
            </a:r>
            <a:r>
              <a:rPr lang="en-US" dirty="0" smtClean="0"/>
              <a:t>other profiles have been accounted for (BTM </a:t>
            </a:r>
            <a:r>
              <a:rPr lang="en-US" dirty="0"/>
              <a:t>and </a:t>
            </a:r>
            <a:r>
              <a:rPr lang="en-US" dirty="0" smtClean="0"/>
              <a:t>non-BTM PV, wind, imports, hydro, and PHEVs)</a:t>
            </a:r>
          </a:p>
          <a:p>
            <a:pPr lvl="1"/>
            <a:r>
              <a:rPr lang="en-US" dirty="0" smtClean="0"/>
              <a:t>The ISO will review the need to differentiate between storage from batteries and storage from pumped-storage facilities</a:t>
            </a:r>
          </a:p>
          <a:p>
            <a:pPr lvl="0"/>
            <a:r>
              <a:rPr lang="en-US" dirty="0" smtClean="0"/>
              <a:t>For scenarios/sensitivities with additional electric demand from heat pumps, profiles may be developed to model the behavior of the heat pumps 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54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1831</Words>
  <Application>Microsoft Office PowerPoint</Application>
  <PresentationFormat>On-screen Show (4:3)</PresentationFormat>
  <Paragraphs>309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ISO-PPT-Template-Public</vt:lpstr>
      <vt:lpstr>blank</vt:lpstr>
      <vt:lpstr>PowerPoint Presentation</vt:lpstr>
      <vt:lpstr>Three Economic Study Requests Were Made in 2019</vt:lpstr>
      <vt:lpstr>The 2019 NESCOE and Anbaric Scenarios Will Model Varying Degrees of Resource Expansions </vt:lpstr>
      <vt:lpstr>The 2019 NESCOE and Anbaric Scenarios Will Model Different Transmission Expansion Options</vt:lpstr>
      <vt:lpstr>The 2019 NESCOE and Anbaric Scenarios Will Model Varying Degrees of Transmission Expansions, cont. </vt:lpstr>
      <vt:lpstr>The 2019 Renew Scenarios Will Model Varying Degrees of Increases in Orrington South</vt:lpstr>
      <vt:lpstr>Draft Common Assumptions For All Three Requests</vt:lpstr>
      <vt:lpstr>Draft Common Profiles To Be Considered in All Three Requests</vt:lpstr>
      <vt:lpstr>Draft Common Profiles To Be Considered in All Three Requests, cont.</vt:lpstr>
      <vt:lpstr>Threshold Prices Will Be Used to Decrease Production of $0/MWh Resources When There is Oversupply in All Three Requests</vt:lpstr>
      <vt:lpstr>The 2019 Study Will Generally Produce Similar Metrics to Those Produced in Prior Studies</vt:lpstr>
      <vt:lpstr>Next Steps of the 2019 Economic Studies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2016-10-14T18:36:40Z</dcterms:created>
  <dcterms:modified xsi:type="dcterms:W3CDTF">2019-05-16T19:12:30Z</dcterms:modified>
</cp:coreProperties>
</file>