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8" r:id="rId2"/>
  </p:sldMasterIdLst>
  <p:notesMasterIdLst>
    <p:notesMasterId r:id="rId38"/>
  </p:notesMasterIdLst>
  <p:handoutMasterIdLst>
    <p:handoutMasterId r:id="rId39"/>
  </p:handoutMasterIdLst>
  <p:sldIdLst>
    <p:sldId id="263"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26" r:id="rId30"/>
    <p:sldId id="319" r:id="rId31"/>
    <p:sldId id="327" r:id="rId32"/>
    <p:sldId id="321" r:id="rId33"/>
    <p:sldId id="322" r:id="rId34"/>
    <p:sldId id="323" r:id="rId35"/>
    <p:sldId id="328" r:id="rId36"/>
    <p:sldId id="325" r:id="rId37"/>
  </p:sldIdLst>
  <p:sldSz cx="9144000" cy="6858000" type="screen4x3"/>
  <p:notesSz cx="6950075" cy="9236075"/>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8920"/>
    <a:srgbClr val="77BD2A"/>
    <a:srgbClr val="EC1F25"/>
    <a:srgbClr val="FBB92F"/>
    <a:srgbClr val="62777F"/>
    <a:srgbClr val="6FA943"/>
    <a:srgbClr val="B9D257"/>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44" autoAdjust="0"/>
    <p:restoredTop sz="87482" autoAdjust="0"/>
  </p:normalViewPr>
  <p:slideViewPr>
    <p:cSldViewPr>
      <p:cViewPr varScale="1">
        <p:scale>
          <a:sx n="147" d="100"/>
          <a:sy n="147" d="100"/>
        </p:scale>
        <p:origin x="17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980"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5551181102362"/>
          <c:y val="3.3000723065798987E-2"/>
          <c:w val="0.62141797900262463"/>
          <c:h val="0.78423238309961807"/>
        </c:manualLayout>
      </c:layout>
      <c:barChart>
        <c:barDir val="col"/>
        <c:grouping val="clustered"/>
        <c:varyColors val="0"/>
        <c:ser>
          <c:idx val="0"/>
          <c:order val="0"/>
          <c:tx>
            <c:strRef>
              <c:f>'Final Charts'!$A$2</c:f>
              <c:strCache>
                <c:ptCount val="1"/>
                <c:pt idx="0">
                  <c:v>Total Net Capacity</c:v>
                </c:pt>
              </c:strCache>
            </c:strRef>
          </c:tx>
          <c:spPr>
            <a:solidFill>
              <a:schemeClr val="accent1"/>
            </a:solidFill>
            <a:ln>
              <a:noFill/>
            </a:ln>
            <a:effectLst/>
          </c:spPr>
          <c:invertIfNegative val="0"/>
          <c:cat>
            <c:strRef>
              <c:f>'Final Charts'!$B$1:$J$1</c:f>
              <c:strCache>
                <c:ptCount val="9"/>
                <c:pt idx="0">
                  <c:v>2020-2021</c:v>
                </c:pt>
                <c:pt idx="1">
                  <c:v>2021-2022</c:v>
                </c:pt>
                <c:pt idx="2">
                  <c:v>2022-2023</c:v>
                </c:pt>
                <c:pt idx="3">
                  <c:v>2023-2024</c:v>
                </c:pt>
                <c:pt idx="4">
                  <c:v>2024-2025</c:v>
                </c:pt>
                <c:pt idx="5">
                  <c:v>2025-2026</c:v>
                </c:pt>
                <c:pt idx="6">
                  <c:v>2026-2027</c:v>
                </c:pt>
                <c:pt idx="7">
                  <c:v>2027-2028</c:v>
                </c:pt>
                <c:pt idx="8">
                  <c:v>2028-2029</c:v>
                </c:pt>
              </c:strCache>
            </c:strRef>
          </c:cat>
          <c:val>
            <c:numRef>
              <c:f>'Final Charts'!$B$2:$J$2</c:f>
              <c:numCache>
                <c:formatCode>#,##0_);\(#,##0\)</c:formatCode>
                <c:ptCount val="9"/>
                <c:pt idx="0">
                  <c:v>31420</c:v>
                </c:pt>
                <c:pt idx="1">
                  <c:v>31450</c:v>
                </c:pt>
                <c:pt idx="2">
                  <c:v>31650</c:v>
                </c:pt>
                <c:pt idx="3">
                  <c:v>0</c:v>
                </c:pt>
                <c:pt idx="4">
                  <c:v>30850</c:v>
                </c:pt>
                <c:pt idx="5">
                  <c:v>31065</c:v>
                </c:pt>
                <c:pt idx="6">
                  <c:v>31290</c:v>
                </c:pt>
                <c:pt idx="7">
                  <c:v>31525</c:v>
                </c:pt>
                <c:pt idx="8">
                  <c:v>31770</c:v>
                </c:pt>
              </c:numCache>
            </c:numRef>
          </c:val>
          <c:extLst>
            <c:ext xmlns:c16="http://schemas.microsoft.com/office/drawing/2014/chart" uri="{C3380CC4-5D6E-409C-BE32-E72D297353CC}">
              <c16:uniqueId val="{00000000-332B-409F-8868-1302C0D93819}"/>
            </c:ext>
          </c:extLst>
        </c:ser>
        <c:dLbls>
          <c:showLegendKey val="0"/>
          <c:showVal val="0"/>
          <c:showCatName val="0"/>
          <c:showSerName val="0"/>
          <c:showPercent val="0"/>
          <c:showBubbleSize val="0"/>
        </c:dLbls>
        <c:gapWidth val="250"/>
        <c:axId val="407059384"/>
        <c:axId val="407059712"/>
      </c:barChart>
      <c:lineChart>
        <c:grouping val="standard"/>
        <c:varyColors val="0"/>
        <c:ser>
          <c:idx val="1"/>
          <c:order val="1"/>
          <c:tx>
            <c:strRef>
              <c:f>'Final Charts'!$A$3</c:f>
              <c:strCache>
                <c:ptCount val="1"/>
                <c:pt idx="0">
                  <c:v>50/50 Peak Load Plus Operating Reserve</c:v>
                </c:pt>
              </c:strCache>
            </c:strRef>
          </c:tx>
          <c:spPr>
            <a:ln w="28575" cap="rnd">
              <a:solidFill>
                <a:srgbClr val="FF0000"/>
              </a:solidFill>
              <a:round/>
            </a:ln>
            <a:effectLst/>
          </c:spPr>
          <c:marker>
            <c:symbol val="square"/>
            <c:size val="7"/>
            <c:spPr>
              <a:solidFill>
                <a:srgbClr val="FF0000"/>
              </a:solidFill>
              <a:ln w="9525">
                <a:solidFill>
                  <a:srgbClr val="FF0000"/>
                </a:solidFill>
              </a:ln>
              <a:effectLst/>
            </c:spPr>
          </c:marker>
          <c:cat>
            <c:strRef>
              <c:f>'Final Charts'!$B$1:$J$1</c:f>
              <c:strCache>
                <c:ptCount val="9"/>
                <c:pt idx="0">
                  <c:v>2020-2021</c:v>
                </c:pt>
                <c:pt idx="1">
                  <c:v>2021-2022</c:v>
                </c:pt>
                <c:pt idx="2">
                  <c:v>2022-2023</c:v>
                </c:pt>
                <c:pt idx="3">
                  <c:v>2023-2024</c:v>
                </c:pt>
                <c:pt idx="4">
                  <c:v>2024-2025</c:v>
                </c:pt>
                <c:pt idx="5">
                  <c:v>2025-2026</c:v>
                </c:pt>
                <c:pt idx="6">
                  <c:v>2026-2027</c:v>
                </c:pt>
                <c:pt idx="7">
                  <c:v>2027-2028</c:v>
                </c:pt>
                <c:pt idx="8">
                  <c:v>2028-2029</c:v>
                </c:pt>
              </c:strCache>
            </c:strRef>
          </c:cat>
          <c:val>
            <c:numRef>
              <c:f>'Final Charts'!$B$3:$J$3</c:f>
              <c:numCache>
                <c:formatCode>#,##0_);\(#,##0\)</c:formatCode>
                <c:ptCount val="9"/>
                <c:pt idx="0">
                  <c:v>30658</c:v>
                </c:pt>
                <c:pt idx="1">
                  <c:v>30804</c:v>
                </c:pt>
                <c:pt idx="2">
                  <c:v>30975</c:v>
                </c:pt>
                <c:pt idx="3">
                  <c:v>31144</c:v>
                </c:pt>
                <c:pt idx="4">
                  <c:v>31320</c:v>
                </c:pt>
                <c:pt idx="5">
                  <c:v>31500</c:v>
                </c:pt>
                <c:pt idx="6">
                  <c:v>31687</c:v>
                </c:pt>
                <c:pt idx="7">
                  <c:v>31881</c:v>
                </c:pt>
                <c:pt idx="8">
                  <c:v>32085</c:v>
                </c:pt>
              </c:numCache>
            </c:numRef>
          </c:val>
          <c:smooth val="0"/>
          <c:extLst>
            <c:ext xmlns:c16="http://schemas.microsoft.com/office/drawing/2014/chart" uri="{C3380CC4-5D6E-409C-BE32-E72D297353CC}">
              <c16:uniqueId val="{00000001-332B-409F-8868-1302C0D93819}"/>
            </c:ext>
          </c:extLst>
        </c:ser>
        <c:ser>
          <c:idx val="2"/>
          <c:order val="2"/>
          <c:tx>
            <c:strRef>
              <c:f>'Final Charts'!$A$4</c:f>
              <c:strCache>
                <c:ptCount val="1"/>
                <c:pt idx="0">
                  <c:v>90/10 Peak Load Plus Operating Reserve</c:v>
                </c:pt>
              </c:strCache>
            </c:strRef>
          </c:tx>
          <c:spPr>
            <a:ln w="31750" cap="rnd">
              <a:solidFill>
                <a:schemeClr val="accent3"/>
              </a:solidFill>
              <a:round/>
            </a:ln>
            <a:effectLst/>
          </c:spPr>
          <c:marker>
            <c:symbol val="triangle"/>
            <c:size val="7"/>
            <c:spPr>
              <a:solidFill>
                <a:schemeClr val="accent3"/>
              </a:solidFill>
              <a:ln w="9525">
                <a:solidFill>
                  <a:schemeClr val="accent3"/>
                </a:solidFill>
              </a:ln>
              <a:effectLst/>
            </c:spPr>
          </c:marker>
          <c:cat>
            <c:strRef>
              <c:f>'Final Charts'!$B$1:$J$1</c:f>
              <c:strCache>
                <c:ptCount val="9"/>
                <c:pt idx="0">
                  <c:v>2020-2021</c:v>
                </c:pt>
                <c:pt idx="1">
                  <c:v>2021-2022</c:v>
                </c:pt>
                <c:pt idx="2">
                  <c:v>2022-2023</c:v>
                </c:pt>
                <c:pt idx="3">
                  <c:v>2023-2024</c:v>
                </c:pt>
                <c:pt idx="4">
                  <c:v>2024-2025</c:v>
                </c:pt>
                <c:pt idx="5">
                  <c:v>2025-2026</c:v>
                </c:pt>
                <c:pt idx="6">
                  <c:v>2026-2027</c:v>
                </c:pt>
                <c:pt idx="7">
                  <c:v>2027-2028</c:v>
                </c:pt>
                <c:pt idx="8">
                  <c:v>2028-2029</c:v>
                </c:pt>
              </c:strCache>
            </c:strRef>
          </c:cat>
          <c:val>
            <c:numRef>
              <c:f>'Final Charts'!$B$4:$J$4</c:f>
              <c:numCache>
                <c:formatCode>#,##0_);\(#,##0\)</c:formatCode>
                <c:ptCount val="9"/>
                <c:pt idx="0">
                  <c:v>32578</c:v>
                </c:pt>
                <c:pt idx="1">
                  <c:v>32754</c:v>
                </c:pt>
                <c:pt idx="2">
                  <c:v>32957</c:v>
                </c:pt>
                <c:pt idx="3">
                  <c:v>33156</c:v>
                </c:pt>
                <c:pt idx="4">
                  <c:v>33363</c:v>
                </c:pt>
                <c:pt idx="5">
                  <c:v>33575</c:v>
                </c:pt>
                <c:pt idx="6">
                  <c:v>33793</c:v>
                </c:pt>
                <c:pt idx="7">
                  <c:v>34018</c:v>
                </c:pt>
                <c:pt idx="8">
                  <c:v>34253</c:v>
                </c:pt>
              </c:numCache>
            </c:numRef>
          </c:val>
          <c:smooth val="0"/>
          <c:extLst>
            <c:ext xmlns:c16="http://schemas.microsoft.com/office/drawing/2014/chart" uri="{C3380CC4-5D6E-409C-BE32-E72D297353CC}">
              <c16:uniqueId val="{00000002-332B-409F-8868-1302C0D93819}"/>
            </c:ext>
          </c:extLst>
        </c:ser>
        <c:dLbls>
          <c:showLegendKey val="0"/>
          <c:showVal val="0"/>
          <c:showCatName val="0"/>
          <c:showSerName val="0"/>
          <c:showPercent val="0"/>
          <c:showBubbleSize val="0"/>
        </c:dLbls>
        <c:marker val="1"/>
        <c:smooth val="0"/>
        <c:axId val="407059384"/>
        <c:axId val="407059712"/>
      </c:lineChart>
      <c:catAx>
        <c:axId val="40705938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1" dirty="0">
                    <a:solidFill>
                      <a:sysClr val="windowText" lastClr="000000"/>
                    </a:solidFill>
                  </a:rPr>
                  <a:t>Capacity</a:t>
                </a:r>
                <a:r>
                  <a:rPr lang="en-US" sz="1100" b="1" baseline="0" dirty="0">
                    <a:solidFill>
                      <a:sysClr val="windowText" lastClr="000000"/>
                    </a:solidFill>
                  </a:rPr>
                  <a:t> Commitment Period </a:t>
                </a:r>
                <a:endParaRPr lang="en-US" sz="1100" b="1" dirty="0">
                  <a:solidFill>
                    <a:sysClr val="windowText" lastClr="000000"/>
                  </a:solidFill>
                </a:endParaRPr>
              </a:p>
            </c:rich>
          </c:tx>
          <c:layout>
            <c:manualLayout>
              <c:xMode val="edge"/>
              <c:yMode val="edge"/>
              <c:x val="0.26963950131233594"/>
              <c:y val="0.93866944506123284"/>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2060"/>
            </a:solidFill>
            <a:round/>
          </a:ln>
          <a:effectLst/>
        </c:spPr>
        <c:txPr>
          <a:bodyPr rot="-18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07059712"/>
        <c:crosses val="autoZero"/>
        <c:auto val="1"/>
        <c:lblAlgn val="ctr"/>
        <c:lblOffset val="100"/>
        <c:noMultiLvlLbl val="0"/>
      </c:catAx>
      <c:valAx>
        <c:axId val="407059712"/>
        <c:scaling>
          <c:orientation val="minMax"/>
        </c:scaling>
        <c:delete val="0"/>
        <c:axPos val="l"/>
        <c:majorGridlines>
          <c:spPr>
            <a:ln w="9525" cap="flat" cmpd="sng" algn="ctr">
              <a:solidFill>
                <a:srgbClr val="002060"/>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US" sz="1100" b="1" dirty="0">
                    <a:solidFill>
                      <a:sysClr val="windowText" lastClr="000000"/>
                    </a:solidFill>
                  </a:rPr>
                  <a:t>Summer MW</a:t>
                </a:r>
              </a:p>
            </c:rich>
          </c:tx>
          <c:layout>
            <c:manualLayout>
              <c:xMode val="edge"/>
              <c:yMode val="edge"/>
              <c:x val="1.1666666666666667E-2"/>
              <c:y val="0.35205105869358522"/>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solidFill>
              <a:srgbClr val="002060"/>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407059384"/>
        <c:crosses val="autoZero"/>
        <c:crossBetween val="between"/>
      </c:valAx>
      <c:spPr>
        <a:noFill/>
        <a:ln>
          <a:noFill/>
        </a:ln>
        <a:effectLst/>
      </c:spPr>
    </c:plotArea>
    <c:legend>
      <c:legendPos val="r"/>
      <c:layout>
        <c:manualLayout>
          <c:xMode val="edge"/>
          <c:yMode val="edge"/>
          <c:x val="0.76554908136482924"/>
          <c:y val="0.26355668665061122"/>
          <c:w val="0.22445091863517061"/>
          <c:h val="0.2981205982657807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555118110236"/>
          <c:y val="3.3000723065798987E-2"/>
          <c:w val="0.60993602586389462"/>
          <c:h val="0.77819876265820331"/>
        </c:manualLayout>
      </c:layout>
      <c:barChart>
        <c:barDir val="col"/>
        <c:grouping val="clustered"/>
        <c:varyColors val="0"/>
        <c:ser>
          <c:idx val="0"/>
          <c:order val="0"/>
          <c:tx>
            <c:strRef>
              <c:f>Winter!$A$2</c:f>
              <c:strCache>
                <c:ptCount val="1"/>
                <c:pt idx="0">
                  <c:v>Total Net Capacity, 50/50</c:v>
                </c:pt>
              </c:strCache>
            </c:strRef>
          </c:tx>
          <c:spPr>
            <a:solidFill>
              <a:schemeClr val="accent1"/>
            </a:solidFill>
            <a:ln>
              <a:noFill/>
            </a:ln>
            <a:effectLst/>
          </c:spPr>
          <c:invertIfNegative val="0"/>
          <c:cat>
            <c:strRef>
              <c:f>Winter!$B$1:$J$1</c:f>
              <c:strCache>
                <c:ptCount val="9"/>
                <c:pt idx="0">
                  <c:v>2020-2021</c:v>
                </c:pt>
                <c:pt idx="1">
                  <c:v>2021-2022</c:v>
                </c:pt>
                <c:pt idx="2">
                  <c:v>2022-2023</c:v>
                </c:pt>
                <c:pt idx="3">
                  <c:v>2023-2024</c:v>
                </c:pt>
                <c:pt idx="4">
                  <c:v>2024-2025</c:v>
                </c:pt>
                <c:pt idx="5">
                  <c:v>2025-2026</c:v>
                </c:pt>
                <c:pt idx="6">
                  <c:v>2026-2027</c:v>
                </c:pt>
                <c:pt idx="7">
                  <c:v>2027-2028</c:v>
                </c:pt>
                <c:pt idx="8">
                  <c:v>2028-2029</c:v>
                </c:pt>
              </c:strCache>
            </c:strRef>
          </c:cat>
          <c:val>
            <c:numRef>
              <c:f>Winter!$B$2:$J$2</c:f>
              <c:numCache>
                <c:formatCode>_(* #,##0_);_(* \(#,##0\);_(* "-"??_);_(@_)</c:formatCode>
                <c:ptCount val="9"/>
                <c:pt idx="0">
                  <c:v>25420</c:v>
                </c:pt>
                <c:pt idx="1">
                  <c:v>25450</c:v>
                </c:pt>
                <c:pt idx="2">
                  <c:v>25650</c:v>
                </c:pt>
                <c:pt idx="3">
                  <c:v>0</c:v>
                </c:pt>
                <c:pt idx="4">
                  <c:v>24840</c:v>
                </c:pt>
                <c:pt idx="5">
                  <c:v>25065</c:v>
                </c:pt>
                <c:pt idx="6">
                  <c:v>25290</c:v>
                </c:pt>
                <c:pt idx="7">
                  <c:v>25525</c:v>
                </c:pt>
                <c:pt idx="8">
                  <c:v>25770</c:v>
                </c:pt>
              </c:numCache>
            </c:numRef>
          </c:val>
          <c:extLst>
            <c:ext xmlns:c16="http://schemas.microsoft.com/office/drawing/2014/chart" uri="{C3380CC4-5D6E-409C-BE32-E72D297353CC}">
              <c16:uniqueId val="{00000000-E674-4854-80E5-08FE7F07D3C3}"/>
            </c:ext>
          </c:extLst>
        </c:ser>
        <c:ser>
          <c:idx val="1"/>
          <c:order val="1"/>
          <c:tx>
            <c:strRef>
              <c:f>Winter!$A$3</c:f>
              <c:strCache>
                <c:ptCount val="1"/>
                <c:pt idx="0">
                  <c:v>Total Net Capacity, 90/10</c:v>
                </c:pt>
              </c:strCache>
            </c:strRef>
          </c:tx>
          <c:spPr>
            <a:solidFill>
              <a:schemeClr val="tx2"/>
            </a:solidFill>
            <a:ln>
              <a:noFill/>
            </a:ln>
            <a:effectLst/>
          </c:spPr>
          <c:invertIfNegative val="0"/>
          <c:cat>
            <c:strRef>
              <c:f>Winter!$B$1:$J$1</c:f>
              <c:strCache>
                <c:ptCount val="9"/>
                <c:pt idx="0">
                  <c:v>2020-2021</c:v>
                </c:pt>
                <c:pt idx="1">
                  <c:v>2021-2022</c:v>
                </c:pt>
                <c:pt idx="2">
                  <c:v>2022-2023</c:v>
                </c:pt>
                <c:pt idx="3">
                  <c:v>2023-2024</c:v>
                </c:pt>
                <c:pt idx="4">
                  <c:v>2024-2025</c:v>
                </c:pt>
                <c:pt idx="5">
                  <c:v>2025-2026</c:v>
                </c:pt>
                <c:pt idx="6">
                  <c:v>2026-2027</c:v>
                </c:pt>
                <c:pt idx="7">
                  <c:v>2027-2028</c:v>
                </c:pt>
                <c:pt idx="8">
                  <c:v>2028-2029</c:v>
                </c:pt>
              </c:strCache>
            </c:strRef>
          </c:cat>
          <c:val>
            <c:numRef>
              <c:f>Winter!$B$3:$J$3</c:f>
              <c:numCache>
                <c:formatCode>_(* #,##0_);_(* \(#,##0\);_(* "-"??_);_(@_)</c:formatCode>
                <c:ptCount val="9"/>
                <c:pt idx="0">
                  <c:v>24920</c:v>
                </c:pt>
                <c:pt idx="1">
                  <c:v>24950</c:v>
                </c:pt>
                <c:pt idx="2">
                  <c:v>25150</c:v>
                </c:pt>
                <c:pt idx="3">
                  <c:v>0</c:v>
                </c:pt>
                <c:pt idx="4">
                  <c:v>24350</c:v>
                </c:pt>
                <c:pt idx="5">
                  <c:v>24565</c:v>
                </c:pt>
                <c:pt idx="6">
                  <c:v>24790</c:v>
                </c:pt>
                <c:pt idx="7">
                  <c:v>25025</c:v>
                </c:pt>
                <c:pt idx="8">
                  <c:v>25270</c:v>
                </c:pt>
              </c:numCache>
            </c:numRef>
          </c:val>
          <c:extLst>
            <c:ext xmlns:c16="http://schemas.microsoft.com/office/drawing/2014/chart" uri="{C3380CC4-5D6E-409C-BE32-E72D297353CC}">
              <c16:uniqueId val="{00000001-E674-4854-80E5-08FE7F07D3C3}"/>
            </c:ext>
          </c:extLst>
        </c:ser>
        <c:dLbls>
          <c:showLegendKey val="0"/>
          <c:showVal val="0"/>
          <c:showCatName val="0"/>
          <c:showSerName val="0"/>
          <c:showPercent val="0"/>
          <c:showBubbleSize val="0"/>
        </c:dLbls>
        <c:gapWidth val="250"/>
        <c:axId val="407059384"/>
        <c:axId val="407059712"/>
      </c:barChart>
      <c:lineChart>
        <c:grouping val="standard"/>
        <c:varyColors val="0"/>
        <c:ser>
          <c:idx val="2"/>
          <c:order val="2"/>
          <c:tx>
            <c:strRef>
              <c:f>Winter!$A$4</c:f>
              <c:strCache>
                <c:ptCount val="1"/>
                <c:pt idx="0">
                  <c:v>50/50 Peak Load Plus Operating Reserve</c:v>
                </c:pt>
              </c:strCache>
            </c:strRef>
          </c:tx>
          <c:spPr>
            <a:ln w="31750" cap="rnd">
              <a:solidFill>
                <a:srgbClr val="FF0000"/>
              </a:solidFill>
              <a:round/>
            </a:ln>
            <a:effectLst/>
          </c:spPr>
          <c:marker>
            <c:symbol val="square"/>
            <c:size val="7"/>
            <c:spPr>
              <a:solidFill>
                <a:srgbClr val="FF0000"/>
              </a:solidFill>
              <a:ln w="9525">
                <a:solidFill>
                  <a:srgbClr val="FF0000"/>
                </a:solidFill>
              </a:ln>
              <a:effectLst/>
            </c:spPr>
          </c:marker>
          <c:cat>
            <c:strRef>
              <c:f>Winter!$B$1:$J$1</c:f>
              <c:strCache>
                <c:ptCount val="9"/>
                <c:pt idx="0">
                  <c:v>2020-2021</c:v>
                </c:pt>
                <c:pt idx="1">
                  <c:v>2021-2022</c:v>
                </c:pt>
                <c:pt idx="2">
                  <c:v>2022-2023</c:v>
                </c:pt>
                <c:pt idx="3">
                  <c:v>2023-2024</c:v>
                </c:pt>
                <c:pt idx="4">
                  <c:v>2024-2025</c:v>
                </c:pt>
                <c:pt idx="5">
                  <c:v>2025-2026</c:v>
                </c:pt>
                <c:pt idx="6">
                  <c:v>2026-2027</c:v>
                </c:pt>
                <c:pt idx="7">
                  <c:v>2027-2028</c:v>
                </c:pt>
                <c:pt idx="8">
                  <c:v>2028-2029</c:v>
                </c:pt>
              </c:strCache>
            </c:strRef>
          </c:cat>
          <c:val>
            <c:numRef>
              <c:f>Winter!$B$4:$J$4</c:f>
              <c:numCache>
                <c:formatCode>_(* #,##0_);_(* \(#,##0\);_(* "-"??_);_(@_)</c:formatCode>
                <c:ptCount val="9"/>
                <c:pt idx="0">
                  <c:v>25583</c:v>
                </c:pt>
                <c:pt idx="1">
                  <c:v>25725</c:v>
                </c:pt>
                <c:pt idx="2">
                  <c:v>25863</c:v>
                </c:pt>
                <c:pt idx="3">
                  <c:v>26003</c:v>
                </c:pt>
                <c:pt idx="4">
                  <c:v>26136</c:v>
                </c:pt>
                <c:pt idx="5">
                  <c:v>26269</c:v>
                </c:pt>
                <c:pt idx="6">
                  <c:v>26403</c:v>
                </c:pt>
                <c:pt idx="7">
                  <c:v>26542</c:v>
                </c:pt>
                <c:pt idx="8">
                  <c:v>26681</c:v>
                </c:pt>
              </c:numCache>
            </c:numRef>
          </c:val>
          <c:smooth val="0"/>
          <c:extLst>
            <c:ext xmlns:c16="http://schemas.microsoft.com/office/drawing/2014/chart" uri="{C3380CC4-5D6E-409C-BE32-E72D297353CC}">
              <c16:uniqueId val="{00000002-E674-4854-80E5-08FE7F07D3C3}"/>
            </c:ext>
          </c:extLst>
        </c:ser>
        <c:ser>
          <c:idx val="3"/>
          <c:order val="3"/>
          <c:tx>
            <c:strRef>
              <c:f>Winter!$A$5</c:f>
              <c:strCache>
                <c:ptCount val="1"/>
                <c:pt idx="0">
                  <c:v>90/10 Peak Load Plus Operating Reserve</c:v>
                </c:pt>
              </c:strCache>
            </c:strRef>
          </c:tx>
          <c:spPr>
            <a:ln w="31750" cap="rnd">
              <a:solidFill>
                <a:schemeClr val="accent3"/>
              </a:solidFill>
              <a:round/>
            </a:ln>
            <a:effectLst/>
          </c:spPr>
          <c:marker>
            <c:symbol val="triangle"/>
            <c:size val="7"/>
            <c:spPr>
              <a:solidFill>
                <a:schemeClr val="accent3"/>
              </a:solidFill>
              <a:ln w="9525">
                <a:solidFill>
                  <a:schemeClr val="accent3"/>
                </a:solidFill>
              </a:ln>
              <a:effectLst/>
            </c:spPr>
          </c:marker>
          <c:cat>
            <c:strRef>
              <c:f>Winter!$B$1:$J$1</c:f>
              <c:strCache>
                <c:ptCount val="9"/>
                <c:pt idx="0">
                  <c:v>2020-2021</c:v>
                </c:pt>
                <c:pt idx="1">
                  <c:v>2021-2022</c:v>
                </c:pt>
                <c:pt idx="2">
                  <c:v>2022-2023</c:v>
                </c:pt>
                <c:pt idx="3">
                  <c:v>2023-2024</c:v>
                </c:pt>
                <c:pt idx="4">
                  <c:v>2024-2025</c:v>
                </c:pt>
                <c:pt idx="5">
                  <c:v>2025-2026</c:v>
                </c:pt>
                <c:pt idx="6">
                  <c:v>2026-2027</c:v>
                </c:pt>
                <c:pt idx="7">
                  <c:v>2027-2028</c:v>
                </c:pt>
                <c:pt idx="8">
                  <c:v>2028-2029</c:v>
                </c:pt>
              </c:strCache>
            </c:strRef>
          </c:cat>
          <c:val>
            <c:numRef>
              <c:f>Winter!$B$5:$J$5</c:f>
              <c:numCache>
                <c:formatCode>_(* #,##0_);_(* \(#,##0\);_(* "-"??_);_(@_)</c:formatCode>
                <c:ptCount val="9"/>
                <c:pt idx="0">
                  <c:v>26288</c:v>
                </c:pt>
                <c:pt idx="1">
                  <c:v>26443</c:v>
                </c:pt>
                <c:pt idx="2">
                  <c:v>26588</c:v>
                </c:pt>
                <c:pt idx="3">
                  <c:v>26733</c:v>
                </c:pt>
                <c:pt idx="4">
                  <c:v>26873</c:v>
                </c:pt>
                <c:pt idx="5">
                  <c:v>27012</c:v>
                </c:pt>
                <c:pt idx="6">
                  <c:v>27152</c:v>
                </c:pt>
                <c:pt idx="7">
                  <c:v>27298</c:v>
                </c:pt>
                <c:pt idx="8">
                  <c:v>27443</c:v>
                </c:pt>
              </c:numCache>
            </c:numRef>
          </c:val>
          <c:smooth val="0"/>
          <c:extLst>
            <c:ext xmlns:c16="http://schemas.microsoft.com/office/drawing/2014/chart" uri="{C3380CC4-5D6E-409C-BE32-E72D297353CC}">
              <c16:uniqueId val="{00000003-E674-4854-80E5-08FE7F07D3C3}"/>
            </c:ext>
          </c:extLst>
        </c:ser>
        <c:dLbls>
          <c:showLegendKey val="0"/>
          <c:showVal val="0"/>
          <c:showCatName val="0"/>
          <c:showSerName val="0"/>
          <c:showPercent val="0"/>
          <c:showBubbleSize val="0"/>
        </c:dLbls>
        <c:marker val="1"/>
        <c:smooth val="0"/>
        <c:axId val="407059384"/>
        <c:axId val="407059712"/>
      </c:lineChart>
      <c:catAx>
        <c:axId val="40705938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1" dirty="0">
                    <a:solidFill>
                      <a:sysClr val="windowText" lastClr="000000"/>
                    </a:solidFill>
                  </a:rPr>
                  <a:t>Capacity</a:t>
                </a:r>
                <a:r>
                  <a:rPr lang="en-US" sz="1100" b="1" baseline="0" dirty="0">
                    <a:solidFill>
                      <a:sysClr val="windowText" lastClr="000000"/>
                    </a:solidFill>
                  </a:rPr>
                  <a:t> Commitment Period </a:t>
                </a:r>
                <a:endParaRPr lang="en-US" sz="1100" b="1" dirty="0">
                  <a:solidFill>
                    <a:sysClr val="windowText" lastClr="000000"/>
                  </a:solidFill>
                </a:endParaRPr>
              </a:p>
            </c:rich>
          </c:tx>
          <c:layout>
            <c:manualLayout>
              <c:xMode val="edge"/>
              <c:yMode val="edge"/>
              <c:x val="0.2862309692215278"/>
              <c:y val="0.93800879338906218"/>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2060"/>
            </a:solidFill>
            <a:round/>
          </a:ln>
          <a:effectLst/>
        </c:spPr>
        <c:txPr>
          <a:bodyPr rot="-18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07059712"/>
        <c:crosses val="autoZero"/>
        <c:auto val="1"/>
        <c:lblAlgn val="ctr"/>
        <c:lblOffset val="100"/>
        <c:noMultiLvlLbl val="0"/>
      </c:catAx>
      <c:valAx>
        <c:axId val="407059712"/>
        <c:scaling>
          <c:orientation val="minMax"/>
        </c:scaling>
        <c:delete val="0"/>
        <c:axPos val="l"/>
        <c:majorGridlines>
          <c:spPr>
            <a:ln w="9525" cap="flat" cmpd="sng" algn="ctr">
              <a:solidFill>
                <a:srgbClr val="002060"/>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US" sz="1100" b="1" dirty="0">
                    <a:solidFill>
                      <a:sysClr val="windowText" lastClr="000000"/>
                    </a:solidFill>
                  </a:rPr>
                  <a:t>Winter</a:t>
                </a:r>
                <a:r>
                  <a:rPr lang="en-US" sz="1100" b="1" baseline="0" dirty="0">
                    <a:solidFill>
                      <a:sysClr val="windowText" lastClr="000000"/>
                    </a:solidFill>
                  </a:rPr>
                  <a:t> </a:t>
                </a:r>
                <a:r>
                  <a:rPr lang="en-US" sz="1100" b="1" dirty="0">
                    <a:solidFill>
                      <a:sysClr val="windowText" lastClr="000000"/>
                    </a:solidFill>
                  </a:rPr>
                  <a:t>MW</a:t>
                </a:r>
              </a:p>
            </c:rich>
          </c:tx>
          <c:layout>
            <c:manualLayout>
              <c:xMode val="edge"/>
              <c:yMode val="edge"/>
              <c:x val="1.1666666666666667E-2"/>
              <c:y val="0.35205105869358522"/>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solidFill>
              <a:srgbClr val="002060"/>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407059384"/>
        <c:crosses val="autoZero"/>
        <c:crossBetween val="between"/>
      </c:valAx>
      <c:spPr>
        <a:noFill/>
        <a:ln>
          <a:noFill/>
        </a:ln>
        <a:effectLst/>
      </c:spPr>
    </c:plotArea>
    <c:legend>
      <c:legendPos val="r"/>
      <c:layout>
        <c:manualLayout>
          <c:xMode val="edge"/>
          <c:yMode val="edge"/>
          <c:x val="0.76054908136482935"/>
          <c:y val="0.26355668665061122"/>
          <c:w val="0.22945091863517061"/>
          <c:h val="0.3600881343194356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1701221911019E-2"/>
          <c:y val="4.1133605794265699E-2"/>
          <c:w val="0.65288670110074498"/>
          <c:h val="0.81435236679331169"/>
        </c:manualLayout>
      </c:layout>
      <c:barChart>
        <c:barDir val="col"/>
        <c:grouping val="stacked"/>
        <c:varyColors val="0"/>
        <c:ser>
          <c:idx val="0"/>
          <c:order val="0"/>
          <c:tx>
            <c:strRef>
              <c:f>'Fuel MW'!$AG$5</c:f>
              <c:strCache>
                <c:ptCount val="1"/>
                <c:pt idx="0">
                  <c:v>Natural Gas</c:v>
                </c:pt>
              </c:strCache>
            </c:strRef>
          </c:tx>
          <c:spPr>
            <a:solidFill>
              <a:srgbClr val="1795D2"/>
            </a:solidFill>
          </c:spPr>
          <c:invertIfNegative val="0"/>
          <c:cat>
            <c:strRef>
              <c:f>'Fuel MW'!$AH$4:$AO$4</c:f>
              <c:strCache>
                <c:ptCount val="8"/>
                <c:pt idx="0">
                  <c:v>ME</c:v>
                </c:pt>
                <c:pt idx="1">
                  <c:v>NH</c:v>
                </c:pt>
                <c:pt idx="2">
                  <c:v>VT</c:v>
                </c:pt>
                <c:pt idx="3">
                  <c:v>WCMA</c:v>
                </c:pt>
                <c:pt idx="4">
                  <c:v>NEMA</c:v>
                </c:pt>
                <c:pt idx="5">
                  <c:v>SEMA</c:v>
                </c:pt>
                <c:pt idx="6">
                  <c:v>RI</c:v>
                </c:pt>
                <c:pt idx="7">
                  <c:v>CT</c:v>
                </c:pt>
              </c:strCache>
            </c:strRef>
          </c:cat>
          <c:val>
            <c:numRef>
              <c:f>'Fuel MW'!$AH$5:$AO$5</c:f>
              <c:numCache>
                <c:formatCode>0</c:formatCode>
                <c:ptCount val="8"/>
                <c:pt idx="0">
                  <c:v>0</c:v>
                </c:pt>
                <c:pt idx="1">
                  <c:v>0</c:v>
                </c:pt>
                <c:pt idx="2">
                  <c:v>0</c:v>
                </c:pt>
                <c:pt idx="3">
                  <c:v>43</c:v>
                </c:pt>
                <c:pt idx="4">
                  <c:v>62</c:v>
                </c:pt>
                <c:pt idx="5">
                  <c:v>542</c:v>
                </c:pt>
                <c:pt idx="6">
                  <c:v>1109</c:v>
                </c:pt>
                <c:pt idx="7">
                  <c:v>1411</c:v>
                </c:pt>
              </c:numCache>
            </c:numRef>
          </c:val>
          <c:extLst>
            <c:ext xmlns:c16="http://schemas.microsoft.com/office/drawing/2014/chart" uri="{C3380CC4-5D6E-409C-BE32-E72D297353CC}">
              <c16:uniqueId val="{00000000-54FF-4974-B371-951DBA23CD4D}"/>
            </c:ext>
          </c:extLst>
        </c:ser>
        <c:ser>
          <c:idx val="1"/>
          <c:order val="1"/>
          <c:tx>
            <c:strRef>
              <c:f>'Fuel MW'!$AG$6</c:f>
              <c:strCache>
                <c:ptCount val="1"/>
                <c:pt idx="0">
                  <c:v>Wind</c:v>
                </c:pt>
              </c:strCache>
            </c:strRef>
          </c:tx>
          <c:spPr>
            <a:solidFill>
              <a:srgbClr val="F68920"/>
            </a:solidFill>
          </c:spPr>
          <c:invertIfNegative val="0"/>
          <c:cat>
            <c:strRef>
              <c:f>'Fuel MW'!$AH$4:$AO$4</c:f>
              <c:strCache>
                <c:ptCount val="8"/>
                <c:pt idx="0">
                  <c:v>ME</c:v>
                </c:pt>
                <c:pt idx="1">
                  <c:v>NH</c:v>
                </c:pt>
                <c:pt idx="2">
                  <c:v>VT</c:v>
                </c:pt>
                <c:pt idx="3">
                  <c:v>WCMA</c:v>
                </c:pt>
                <c:pt idx="4">
                  <c:v>NEMA</c:v>
                </c:pt>
                <c:pt idx="5">
                  <c:v>SEMA</c:v>
                </c:pt>
                <c:pt idx="6">
                  <c:v>RI</c:v>
                </c:pt>
                <c:pt idx="7">
                  <c:v>CT</c:v>
                </c:pt>
              </c:strCache>
            </c:strRef>
          </c:cat>
          <c:val>
            <c:numRef>
              <c:f>'Fuel MW'!$AH$6:$AO$6</c:f>
              <c:numCache>
                <c:formatCode>0</c:formatCode>
                <c:ptCount val="8"/>
                <c:pt idx="0">
                  <c:v>2167</c:v>
                </c:pt>
                <c:pt idx="1">
                  <c:v>28</c:v>
                </c:pt>
                <c:pt idx="2">
                  <c:v>30</c:v>
                </c:pt>
                <c:pt idx="3">
                  <c:v>10</c:v>
                </c:pt>
                <c:pt idx="4">
                  <c:v>0</c:v>
                </c:pt>
                <c:pt idx="5">
                  <c:v>6188</c:v>
                </c:pt>
                <c:pt idx="6">
                  <c:v>1056</c:v>
                </c:pt>
                <c:pt idx="7">
                  <c:v>1760</c:v>
                </c:pt>
              </c:numCache>
            </c:numRef>
          </c:val>
          <c:extLst>
            <c:ext xmlns:c16="http://schemas.microsoft.com/office/drawing/2014/chart" uri="{C3380CC4-5D6E-409C-BE32-E72D297353CC}">
              <c16:uniqueId val="{00000001-54FF-4974-B371-951DBA23CD4D}"/>
            </c:ext>
          </c:extLst>
        </c:ser>
        <c:ser>
          <c:idx val="5"/>
          <c:order val="2"/>
          <c:tx>
            <c:strRef>
              <c:f>'Fuel MW'!$AG$7</c:f>
              <c:strCache>
                <c:ptCount val="1"/>
                <c:pt idx="0">
                  <c:v>Photovoltaic</c:v>
                </c:pt>
              </c:strCache>
            </c:strRef>
          </c:tx>
          <c:spPr>
            <a:solidFill>
              <a:srgbClr val="77BD2A"/>
            </a:solidFill>
          </c:spPr>
          <c:invertIfNegative val="0"/>
          <c:cat>
            <c:strRef>
              <c:f>'Fuel MW'!$AH$4:$AO$4</c:f>
              <c:strCache>
                <c:ptCount val="8"/>
                <c:pt idx="0">
                  <c:v>ME</c:v>
                </c:pt>
                <c:pt idx="1">
                  <c:v>NH</c:v>
                </c:pt>
                <c:pt idx="2">
                  <c:v>VT</c:v>
                </c:pt>
                <c:pt idx="3">
                  <c:v>WCMA</c:v>
                </c:pt>
                <c:pt idx="4">
                  <c:v>NEMA</c:v>
                </c:pt>
                <c:pt idx="5">
                  <c:v>SEMA</c:v>
                </c:pt>
                <c:pt idx="6">
                  <c:v>RI</c:v>
                </c:pt>
                <c:pt idx="7">
                  <c:v>CT</c:v>
                </c:pt>
              </c:strCache>
            </c:strRef>
          </c:cat>
          <c:val>
            <c:numRef>
              <c:f>'Fuel MW'!$AH$7:$AO$7</c:f>
              <c:numCache>
                <c:formatCode>0</c:formatCode>
                <c:ptCount val="8"/>
                <c:pt idx="0">
                  <c:v>956</c:v>
                </c:pt>
                <c:pt idx="1">
                  <c:v>258</c:v>
                </c:pt>
                <c:pt idx="2">
                  <c:v>197</c:v>
                </c:pt>
                <c:pt idx="3">
                  <c:v>987</c:v>
                </c:pt>
                <c:pt idx="4">
                  <c:v>0</c:v>
                </c:pt>
                <c:pt idx="5">
                  <c:v>289</c:v>
                </c:pt>
                <c:pt idx="6">
                  <c:v>326</c:v>
                </c:pt>
                <c:pt idx="7">
                  <c:v>306</c:v>
                </c:pt>
              </c:numCache>
            </c:numRef>
          </c:val>
          <c:extLst>
            <c:ext xmlns:c16="http://schemas.microsoft.com/office/drawing/2014/chart" uri="{C3380CC4-5D6E-409C-BE32-E72D297353CC}">
              <c16:uniqueId val="{00000002-54FF-4974-B371-951DBA23CD4D}"/>
            </c:ext>
          </c:extLst>
        </c:ser>
        <c:ser>
          <c:idx val="6"/>
          <c:order val="3"/>
          <c:tx>
            <c:strRef>
              <c:f>'Fuel MW'!$AG$8</c:f>
              <c:strCache>
                <c:ptCount val="1"/>
                <c:pt idx="0">
                  <c:v>Battery Storage</c:v>
                </c:pt>
              </c:strCache>
            </c:strRef>
          </c:tx>
          <c:spPr>
            <a:solidFill>
              <a:srgbClr val="8555A1"/>
            </a:solidFill>
          </c:spPr>
          <c:invertIfNegative val="0"/>
          <c:cat>
            <c:strRef>
              <c:f>'Fuel MW'!$AH$4:$AO$4</c:f>
              <c:strCache>
                <c:ptCount val="8"/>
                <c:pt idx="0">
                  <c:v>ME</c:v>
                </c:pt>
                <c:pt idx="1">
                  <c:v>NH</c:v>
                </c:pt>
                <c:pt idx="2">
                  <c:v>VT</c:v>
                </c:pt>
                <c:pt idx="3">
                  <c:v>WCMA</c:v>
                </c:pt>
                <c:pt idx="4">
                  <c:v>NEMA</c:v>
                </c:pt>
                <c:pt idx="5">
                  <c:v>SEMA</c:v>
                </c:pt>
                <c:pt idx="6">
                  <c:v>RI</c:v>
                </c:pt>
                <c:pt idx="7">
                  <c:v>CT</c:v>
                </c:pt>
              </c:strCache>
            </c:strRef>
          </c:cat>
          <c:val>
            <c:numRef>
              <c:f>'Fuel MW'!$AH$8:$AO$8</c:f>
              <c:numCache>
                <c:formatCode>0</c:formatCode>
                <c:ptCount val="8"/>
                <c:pt idx="0">
                  <c:v>77</c:v>
                </c:pt>
                <c:pt idx="1">
                  <c:v>100</c:v>
                </c:pt>
                <c:pt idx="2">
                  <c:v>0</c:v>
                </c:pt>
                <c:pt idx="3">
                  <c:v>1</c:v>
                </c:pt>
                <c:pt idx="4">
                  <c:v>408</c:v>
                </c:pt>
                <c:pt idx="5">
                  <c:v>403</c:v>
                </c:pt>
                <c:pt idx="6">
                  <c:v>0</c:v>
                </c:pt>
                <c:pt idx="7">
                  <c:v>220</c:v>
                </c:pt>
              </c:numCache>
            </c:numRef>
          </c:val>
          <c:extLst>
            <c:ext xmlns:c16="http://schemas.microsoft.com/office/drawing/2014/chart" uri="{C3380CC4-5D6E-409C-BE32-E72D297353CC}">
              <c16:uniqueId val="{00000003-54FF-4974-B371-951DBA23CD4D}"/>
            </c:ext>
          </c:extLst>
        </c:ser>
        <c:ser>
          <c:idx val="3"/>
          <c:order val="4"/>
          <c:tx>
            <c:strRef>
              <c:f>'Fuel MW'!$AG$9</c:f>
              <c:strCache>
                <c:ptCount val="1"/>
                <c:pt idx="0">
                  <c:v>Other Renewables</c:v>
                </c:pt>
              </c:strCache>
            </c:strRef>
          </c:tx>
          <c:spPr>
            <a:solidFill>
              <a:srgbClr val="FF0000"/>
            </a:solidFill>
          </c:spPr>
          <c:invertIfNegative val="0"/>
          <c:cat>
            <c:strRef>
              <c:f>'Fuel MW'!$AH$4:$AO$4</c:f>
              <c:strCache>
                <c:ptCount val="8"/>
                <c:pt idx="0">
                  <c:v>ME</c:v>
                </c:pt>
                <c:pt idx="1">
                  <c:v>NH</c:v>
                </c:pt>
                <c:pt idx="2">
                  <c:v>VT</c:v>
                </c:pt>
                <c:pt idx="3">
                  <c:v>WCMA</c:v>
                </c:pt>
                <c:pt idx="4">
                  <c:v>NEMA</c:v>
                </c:pt>
                <c:pt idx="5">
                  <c:v>SEMA</c:v>
                </c:pt>
                <c:pt idx="6">
                  <c:v>RI</c:v>
                </c:pt>
                <c:pt idx="7">
                  <c:v>CT</c:v>
                </c:pt>
              </c:strCache>
            </c:strRef>
          </c:cat>
          <c:val>
            <c:numRef>
              <c:f>'Fuel MW'!$AH$9:$AO$9</c:f>
              <c:numCache>
                <c:formatCode>0</c:formatCode>
                <c:ptCount val="8"/>
                <c:pt idx="0">
                  <c:v>0</c:v>
                </c:pt>
                <c:pt idx="1">
                  <c:v>0</c:v>
                </c:pt>
                <c:pt idx="2">
                  <c:v>0</c:v>
                </c:pt>
                <c:pt idx="3">
                  <c:v>37</c:v>
                </c:pt>
                <c:pt idx="4">
                  <c:v>0</c:v>
                </c:pt>
                <c:pt idx="5">
                  <c:v>0</c:v>
                </c:pt>
                <c:pt idx="6">
                  <c:v>0</c:v>
                </c:pt>
                <c:pt idx="7">
                  <c:v>2</c:v>
                </c:pt>
              </c:numCache>
            </c:numRef>
          </c:val>
          <c:extLst>
            <c:ext xmlns:c16="http://schemas.microsoft.com/office/drawing/2014/chart" uri="{C3380CC4-5D6E-409C-BE32-E72D297353CC}">
              <c16:uniqueId val="{00000004-54FF-4974-B371-951DBA23CD4D}"/>
            </c:ext>
          </c:extLst>
        </c:ser>
        <c:ser>
          <c:idx val="2"/>
          <c:order val="5"/>
          <c:tx>
            <c:strRef>
              <c:f>'Fuel MW'!$AG$10</c:f>
              <c:strCache>
                <c:ptCount val="1"/>
                <c:pt idx="0">
                  <c:v>Hydro &amp; Pumped Storage</c:v>
                </c:pt>
              </c:strCache>
            </c:strRef>
          </c:tx>
          <c:spPr>
            <a:solidFill>
              <a:srgbClr val="6DCFF6"/>
            </a:solidFill>
          </c:spPr>
          <c:invertIfNegative val="0"/>
          <c:cat>
            <c:strRef>
              <c:f>'Fuel MW'!$AH$4:$AO$4</c:f>
              <c:strCache>
                <c:ptCount val="8"/>
                <c:pt idx="0">
                  <c:v>ME</c:v>
                </c:pt>
                <c:pt idx="1">
                  <c:v>NH</c:v>
                </c:pt>
                <c:pt idx="2">
                  <c:v>VT</c:v>
                </c:pt>
                <c:pt idx="3">
                  <c:v>WCMA</c:v>
                </c:pt>
                <c:pt idx="4">
                  <c:v>NEMA</c:v>
                </c:pt>
                <c:pt idx="5">
                  <c:v>SEMA</c:v>
                </c:pt>
                <c:pt idx="6">
                  <c:v>RI</c:v>
                </c:pt>
                <c:pt idx="7">
                  <c:v>CT</c:v>
                </c:pt>
              </c:strCache>
            </c:strRef>
          </c:cat>
          <c:val>
            <c:numRef>
              <c:f>'Fuel MW'!$AH$10:$AO$10</c:f>
              <c:numCache>
                <c:formatCode>0</c:formatCode>
                <c:ptCount val="8"/>
                <c:pt idx="0">
                  <c:v>0</c:v>
                </c:pt>
                <c:pt idx="1">
                  <c:v>5</c:v>
                </c:pt>
                <c:pt idx="2">
                  <c:v>3</c:v>
                </c:pt>
                <c:pt idx="3">
                  <c:v>66</c:v>
                </c:pt>
                <c:pt idx="4">
                  <c:v>0</c:v>
                </c:pt>
                <c:pt idx="5">
                  <c:v>0</c:v>
                </c:pt>
                <c:pt idx="6">
                  <c:v>0</c:v>
                </c:pt>
                <c:pt idx="7">
                  <c:v>0</c:v>
                </c:pt>
              </c:numCache>
            </c:numRef>
          </c:val>
          <c:extLst>
            <c:ext xmlns:c16="http://schemas.microsoft.com/office/drawing/2014/chart" uri="{C3380CC4-5D6E-409C-BE32-E72D297353CC}">
              <c16:uniqueId val="{00000005-54FF-4974-B371-951DBA23CD4D}"/>
            </c:ext>
          </c:extLst>
        </c:ser>
        <c:dLbls>
          <c:showLegendKey val="0"/>
          <c:showVal val="0"/>
          <c:showCatName val="0"/>
          <c:showSerName val="0"/>
          <c:showPercent val="0"/>
          <c:showBubbleSize val="0"/>
        </c:dLbls>
        <c:gapWidth val="150"/>
        <c:overlap val="100"/>
        <c:axId val="481887744"/>
        <c:axId val="481889280"/>
      </c:barChart>
      <c:catAx>
        <c:axId val="481887744"/>
        <c:scaling>
          <c:orientation val="minMax"/>
        </c:scaling>
        <c:delete val="0"/>
        <c:axPos val="b"/>
        <c:numFmt formatCode="General" sourceLinked="1"/>
        <c:majorTickMark val="out"/>
        <c:minorTickMark val="none"/>
        <c:tickLblPos val="nextTo"/>
        <c:spPr>
          <a:ln>
            <a:solidFill>
              <a:srgbClr val="002060"/>
            </a:solidFill>
          </a:ln>
        </c:spPr>
        <c:txPr>
          <a:bodyPr/>
          <a:lstStyle/>
          <a:p>
            <a:pPr>
              <a:defRPr sz="1100">
                <a:solidFill>
                  <a:sysClr val="windowText" lastClr="000000"/>
                </a:solidFill>
              </a:defRPr>
            </a:pPr>
            <a:endParaRPr lang="en-US"/>
          </a:p>
        </c:txPr>
        <c:crossAx val="481889280"/>
        <c:crosses val="autoZero"/>
        <c:auto val="1"/>
        <c:lblAlgn val="ctr"/>
        <c:lblOffset val="100"/>
        <c:noMultiLvlLbl val="0"/>
      </c:catAx>
      <c:valAx>
        <c:axId val="481889280"/>
        <c:scaling>
          <c:orientation val="minMax"/>
        </c:scaling>
        <c:delete val="0"/>
        <c:axPos val="l"/>
        <c:majorGridlines>
          <c:spPr>
            <a:ln>
              <a:solidFill>
                <a:srgbClr val="002060"/>
              </a:solidFill>
            </a:ln>
          </c:spPr>
        </c:majorGridlines>
        <c:title>
          <c:tx>
            <c:rich>
              <a:bodyPr rot="-5400000" vert="horz"/>
              <a:lstStyle/>
              <a:p>
                <a:pPr>
                  <a:defRPr sz="1100">
                    <a:solidFill>
                      <a:sysClr val="windowText" lastClr="000000"/>
                    </a:solidFill>
                  </a:defRPr>
                </a:pPr>
                <a:r>
                  <a:rPr lang="en-US" sz="1100" dirty="0">
                    <a:solidFill>
                      <a:sysClr val="windowText" lastClr="000000"/>
                    </a:solidFill>
                  </a:rPr>
                  <a:t>MW</a:t>
                </a:r>
              </a:p>
            </c:rich>
          </c:tx>
          <c:layout>
            <c:manualLayout>
              <c:xMode val="edge"/>
              <c:yMode val="edge"/>
              <c:x val="8.7109517172811127E-3"/>
              <c:y val="0.40139764490648289"/>
            </c:manualLayout>
          </c:layout>
          <c:overlay val="0"/>
        </c:title>
        <c:numFmt formatCode="#,##0" sourceLinked="0"/>
        <c:majorTickMark val="out"/>
        <c:minorTickMark val="none"/>
        <c:tickLblPos val="nextTo"/>
        <c:txPr>
          <a:bodyPr/>
          <a:lstStyle/>
          <a:p>
            <a:pPr>
              <a:defRPr sz="1100">
                <a:solidFill>
                  <a:sysClr val="windowText" lastClr="000000"/>
                </a:solidFill>
              </a:defRPr>
            </a:pPr>
            <a:endParaRPr lang="en-US"/>
          </a:p>
        </c:txPr>
        <c:crossAx val="481887744"/>
        <c:crosses val="autoZero"/>
        <c:crossBetween val="between"/>
      </c:valAx>
    </c:plotArea>
    <c:legend>
      <c:legendPos val="r"/>
      <c:layout>
        <c:manualLayout>
          <c:xMode val="edge"/>
          <c:yMode val="edge"/>
          <c:x val="0.7742703984851701"/>
          <c:y val="0.18644274360809793"/>
          <c:w val="0.21546002513485557"/>
          <c:h val="0.50279414373902565"/>
        </c:manualLayout>
      </c:layout>
      <c:overlay val="0"/>
      <c:txPr>
        <a:bodyPr/>
        <a:lstStyle/>
        <a:p>
          <a:pPr>
            <a:defRPr sz="1100" baseline="0">
              <a:solidFill>
                <a:sysClr val="windowText" lastClr="000000"/>
              </a:solidFill>
            </a:defRPr>
          </a:pPr>
          <a:endParaRPr lang="en-US"/>
        </a:p>
      </c:txPr>
    </c:legend>
    <c:plotVisOnly val="1"/>
    <c:dispBlanksAs val="gap"/>
    <c:showDLblsOverMax val="0"/>
  </c:chart>
  <c:spPr>
    <a:ln>
      <a:solidFill>
        <a:srgbClr val="002060"/>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4"/>
          </a:xfrm>
          <a:prstGeom prst="rect">
            <a:avLst/>
          </a:prstGeom>
        </p:spPr>
        <p:txBody>
          <a:bodyPr vert="horz" lIns="91432" tIns="45716" rIns="91432" bIns="45716" rtlCol="0"/>
          <a:lstStyle>
            <a:lvl1pPr algn="l">
              <a:defRPr sz="1300"/>
            </a:lvl1pPr>
          </a:lstStyle>
          <a:p>
            <a:endParaRPr lang="en-US" dirty="0"/>
          </a:p>
        </p:txBody>
      </p:sp>
      <p:sp>
        <p:nvSpPr>
          <p:cNvPr id="4" name="Footer Placeholder 3"/>
          <p:cNvSpPr>
            <a:spLocks noGrp="1"/>
          </p:cNvSpPr>
          <p:nvPr>
            <p:ph type="ftr" sz="quarter" idx="2"/>
          </p:nvPr>
        </p:nvSpPr>
        <p:spPr>
          <a:xfrm>
            <a:off x="0" y="8772525"/>
            <a:ext cx="3011488" cy="461964"/>
          </a:xfrm>
          <a:prstGeom prst="rect">
            <a:avLst/>
          </a:prstGeom>
        </p:spPr>
        <p:txBody>
          <a:bodyPr vert="horz" lIns="91432" tIns="45716" rIns="91432" bIns="4571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37000" y="8772525"/>
            <a:ext cx="3011488" cy="461964"/>
          </a:xfrm>
          <a:prstGeom prst="rect">
            <a:avLst/>
          </a:prstGeom>
        </p:spPr>
        <p:txBody>
          <a:bodyPr vert="horz" lIns="91432" tIns="45716" rIns="91432" bIns="45716" rtlCol="0" anchor="b"/>
          <a:lstStyle>
            <a:lvl1pPr algn="r">
              <a:defRPr sz="1300"/>
            </a:lvl1pPr>
          </a:lstStyle>
          <a:p>
            <a:fld id="{8FE02180-CD27-4473-AA37-00085480B5FA}" type="slidenum">
              <a:rPr lang="en-US" smtClean="0"/>
              <a:pPr/>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3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84" tIns="46242" rIns="92484" bIns="46242" rtlCol="0"/>
          <a:lstStyle>
            <a:lvl1pPr algn="r">
              <a:defRPr sz="1300"/>
            </a:lvl1pPr>
          </a:lstStyle>
          <a:p>
            <a:fld id="{9EDDEDB6-CD57-44C2-AB19-AC7D3BB8FF8E}" type="datetimeFigureOut">
              <a:rPr lang="en-US" smtClean="0"/>
              <a:pPr/>
              <a:t>5/15/2019</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4" tIns="46242" rIns="92484" bIns="46242"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4" tIns="46242" rIns="92484" bIns="462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4" tIns="46242" rIns="92484" bIns="4624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4" tIns="46242" rIns="92484" bIns="4624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extLst>
      <p:ext uri="{BB962C8B-B14F-4D97-AF65-F5344CB8AC3E}">
        <p14:creationId xmlns:p14="http://schemas.microsoft.com/office/powerpoint/2010/main" val="342888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3FA2564-32E3-454F-A714-51C12D1A46A6}" type="slidenum">
              <a:rPr lang="en-US" smtClean="0"/>
              <a:pPr/>
              <a:t>28</a:t>
            </a:fld>
            <a:endParaRPr lang="en-US" dirty="0" smtClean="0"/>
          </a:p>
        </p:txBody>
      </p:sp>
      <p:sp>
        <p:nvSpPr>
          <p:cNvPr id="51203" name="Rectangle 2"/>
          <p:cNvSpPr>
            <a:spLocks noGrp="1" noRot="1" noChangeAspect="1" noChangeArrowheads="1" noTextEdit="1"/>
          </p:cNvSpPr>
          <p:nvPr>
            <p:ph type="sldImg"/>
          </p:nvPr>
        </p:nvSpPr>
        <p:spPr>
          <a:xfrm>
            <a:off x="1166813" y="692150"/>
            <a:ext cx="4616450" cy="3463925"/>
          </a:xfrm>
          <a:ln/>
        </p:spPr>
      </p:sp>
      <p:sp>
        <p:nvSpPr>
          <p:cNvPr id="51204" name="Rectangle 3"/>
          <p:cNvSpPr>
            <a:spLocks noGrp="1" noChangeArrowheads="1"/>
          </p:cNvSpPr>
          <p:nvPr>
            <p:ph type="body" idx="1"/>
          </p:nvPr>
        </p:nvSpPr>
        <p:spPr>
          <a:xfrm>
            <a:off x="926995" y="4386193"/>
            <a:ext cx="5096092" cy="4157496"/>
          </a:xfrm>
          <a:noFill/>
          <a:ln/>
        </p:spPr>
        <p:txBody>
          <a:bodyPr lIns="89091" tIns="44547" rIns="89091" bIns="44547"/>
          <a:lstStyle/>
          <a:p>
            <a:pPr eaLnBrk="1" hangingPunct="1"/>
            <a:endParaRPr lang="en-US" dirty="0" smtClean="0"/>
          </a:p>
        </p:txBody>
      </p:sp>
    </p:spTree>
    <p:extLst>
      <p:ext uri="{BB962C8B-B14F-4D97-AF65-F5344CB8AC3E}">
        <p14:creationId xmlns:p14="http://schemas.microsoft.com/office/powerpoint/2010/main" val="25990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3FA2564-32E3-454F-A714-51C12D1A46A6}" type="slidenum">
              <a:rPr lang="en-US" smtClean="0"/>
              <a:pPr/>
              <a:t>30</a:t>
            </a:fld>
            <a:endParaRPr lang="en-US" dirty="0" smtClean="0"/>
          </a:p>
        </p:txBody>
      </p:sp>
      <p:sp>
        <p:nvSpPr>
          <p:cNvPr id="51203" name="Rectangle 2"/>
          <p:cNvSpPr>
            <a:spLocks noGrp="1" noRot="1" noChangeAspect="1" noChangeArrowheads="1" noTextEdit="1"/>
          </p:cNvSpPr>
          <p:nvPr>
            <p:ph type="sldImg"/>
          </p:nvPr>
        </p:nvSpPr>
        <p:spPr>
          <a:xfrm>
            <a:off x="1166813" y="692150"/>
            <a:ext cx="4616450" cy="3463925"/>
          </a:xfrm>
          <a:ln/>
        </p:spPr>
      </p:sp>
      <p:sp>
        <p:nvSpPr>
          <p:cNvPr id="51204" name="Rectangle 3"/>
          <p:cNvSpPr>
            <a:spLocks noGrp="1" noChangeArrowheads="1"/>
          </p:cNvSpPr>
          <p:nvPr>
            <p:ph type="body" idx="1"/>
          </p:nvPr>
        </p:nvSpPr>
        <p:spPr>
          <a:xfrm>
            <a:off x="926995" y="4386193"/>
            <a:ext cx="5096092" cy="4157496"/>
          </a:xfrm>
          <a:noFill/>
          <a:ln/>
        </p:spPr>
        <p:txBody>
          <a:bodyPr lIns="89091" tIns="44547" rIns="89091" bIns="44547"/>
          <a:lstStyle/>
          <a:p>
            <a:pPr eaLnBrk="1" hangingPunct="1"/>
            <a:endParaRPr lang="en-US" dirty="0" smtClean="0"/>
          </a:p>
        </p:txBody>
      </p:sp>
    </p:spTree>
    <p:extLst>
      <p:ext uri="{BB962C8B-B14F-4D97-AF65-F5344CB8AC3E}">
        <p14:creationId xmlns:p14="http://schemas.microsoft.com/office/powerpoint/2010/main" val="305745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3FA2564-32E3-454F-A714-51C12D1A46A6}" type="slidenum">
              <a:rPr lang="en-US" smtClean="0"/>
              <a:pPr/>
              <a:t>31</a:t>
            </a:fld>
            <a:endParaRPr lang="en-US" dirty="0" smtClean="0"/>
          </a:p>
        </p:txBody>
      </p:sp>
      <p:sp>
        <p:nvSpPr>
          <p:cNvPr id="51203" name="Rectangle 2"/>
          <p:cNvSpPr>
            <a:spLocks noGrp="1" noRot="1" noChangeAspect="1" noChangeArrowheads="1" noTextEdit="1"/>
          </p:cNvSpPr>
          <p:nvPr>
            <p:ph type="sldImg"/>
          </p:nvPr>
        </p:nvSpPr>
        <p:spPr>
          <a:xfrm>
            <a:off x="1166813" y="692150"/>
            <a:ext cx="4616450" cy="3463925"/>
          </a:xfrm>
          <a:ln/>
        </p:spPr>
      </p:sp>
      <p:sp>
        <p:nvSpPr>
          <p:cNvPr id="51204" name="Rectangle 3"/>
          <p:cNvSpPr>
            <a:spLocks noGrp="1" noChangeArrowheads="1"/>
          </p:cNvSpPr>
          <p:nvPr>
            <p:ph type="body" idx="1"/>
          </p:nvPr>
        </p:nvSpPr>
        <p:spPr>
          <a:xfrm>
            <a:off x="926995" y="4386193"/>
            <a:ext cx="5096092" cy="4157496"/>
          </a:xfrm>
          <a:noFill/>
          <a:ln/>
        </p:spPr>
        <p:txBody>
          <a:bodyPr lIns="89091" tIns="44547" rIns="89091" bIns="44547"/>
          <a:lstStyle/>
          <a:p>
            <a:pPr eaLnBrk="1" hangingPunct="1"/>
            <a:endParaRPr lang="en-US" dirty="0" smtClean="0"/>
          </a:p>
        </p:txBody>
      </p:sp>
    </p:spTree>
    <p:extLst>
      <p:ext uri="{BB962C8B-B14F-4D97-AF65-F5344CB8AC3E}">
        <p14:creationId xmlns:p14="http://schemas.microsoft.com/office/powerpoint/2010/main" val="352632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0130778-7C42-474F-865D-2514D6D8B6A3}" type="slidenum">
              <a:rPr lang="en-US" smtClean="0"/>
              <a:pPr/>
              <a:t>32</a:t>
            </a:fld>
            <a:endParaRPr lang="en-US" dirty="0" smtClean="0"/>
          </a:p>
        </p:txBody>
      </p:sp>
      <p:sp>
        <p:nvSpPr>
          <p:cNvPr id="53251" name="Rectangle 2"/>
          <p:cNvSpPr>
            <a:spLocks noGrp="1" noRot="1" noChangeAspect="1" noChangeArrowheads="1" noTextEdit="1"/>
          </p:cNvSpPr>
          <p:nvPr>
            <p:ph type="sldImg"/>
          </p:nvPr>
        </p:nvSpPr>
        <p:spPr>
          <a:xfrm>
            <a:off x="1181100" y="696913"/>
            <a:ext cx="4648200" cy="3486150"/>
          </a:xfrm>
          <a:ln/>
        </p:spPr>
      </p:sp>
      <p:sp>
        <p:nvSpPr>
          <p:cNvPr id="53252" name="Rectangle 3"/>
          <p:cNvSpPr>
            <a:spLocks noGrp="1" noChangeArrowheads="1"/>
          </p:cNvSpPr>
          <p:nvPr>
            <p:ph type="body" idx="1"/>
          </p:nvPr>
        </p:nvSpPr>
        <p:spPr>
          <a:xfrm>
            <a:off x="935041" y="4414841"/>
            <a:ext cx="5140325" cy="4184650"/>
          </a:xfrm>
          <a:noFill/>
          <a:ln/>
        </p:spPr>
        <p:txBody>
          <a:bodyPr lIns="89755" tIns="44878" rIns="89755" bIns="44878"/>
          <a:lstStyle/>
          <a:p>
            <a:pPr eaLnBrk="1" hangingPunct="1"/>
            <a:endParaRPr lang="en-US" dirty="0" smtClean="0"/>
          </a:p>
        </p:txBody>
      </p:sp>
    </p:spTree>
    <p:extLst>
      <p:ext uri="{BB962C8B-B14F-4D97-AF65-F5344CB8AC3E}">
        <p14:creationId xmlns:p14="http://schemas.microsoft.com/office/powerpoint/2010/main" val="198219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3FA2564-32E3-454F-A714-51C12D1A46A6}" type="slidenum">
              <a:rPr lang="en-US" smtClean="0"/>
              <a:pPr/>
              <a:t>33</a:t>
            </a:fld>
            <a:endParaRPr lang="en-US" dirty="0" smtClean="0"/>
          </a:p>
        </p:txBody>
      </p:sp>
      <p:sp>
        <p:nvSpPr>
          <p:cNvPr id="51203" name="Rectangle 2"/>
          <p:cNvSpPr>
            <a:spLocks noGrp="1" noRot="1" noChangeAspect="1" noChangeArrowheads="1" noTextEdit="1"/>
          </p:cNvSpPr>
          <p:nvPr>
            <p:ph type="sldImg"/>
          </p:nvPr>
        </p:nvSpPr>
        <p:spPr>
          <a:xfrm>
            <a:off x="1166813" y="692150"/>
            <a:ext cx="4616450" cy="3463925"/>
          </a:xfrm>
          <a:ln/>
        </p:spPr>
      </p:sp>
      <p:sp>
        <p:nvSpPr>
          <p:cNvPr id="51204" name="Rectangle 3"/>
          <p:cNvSpPr>
            <a:spLocks noGrp="1" noChangeArrowheads="1"/>
          </p:cNvSpPr>
          <p:nvPr>
            <p:ph type="body" idx="1"/>
          </p:nvPr>
        </p:nvSpPr>
        <p:spPr>
          <a:xfrm>
            <a:off x="926995" y="4386193"/>
            <a:ext cx="5096092" cy="4157496"/>
          </a:xfrm>
          <a:noFill/>
          <a:ln/>
        </p:spPr>
        <p:txBody>
          <a:bodyPr lIns="89091" tIns="44547" rIns="89091" bIns="44547"/>
          <a:lstStyle/>
          <a:p>
            <a:pPr eaLnBrk="1" hangingPunct="1"/>
            <a:endParaRPr lang="en-US" dirty="0" smtClean="0"/>
          </a:p>
        </p:txBody>
      </p:sp>
    </p:spTree>
    <p:extLst>
      <p:ext uri="{BB962C8B-B14F-4D97-AF65-F5344CB8AC3E}">
        <p14:creationId xmlns:p14="http://schemas.microsoft.com/office/powerpoint/2010/main" val="24439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3FA2564-32E3-454F-A714-51C12D1A46A6}" type="slidenum">
              <a:rPr lang="en-US" smtClean="0"/>
              <a:pPr/>
              <a:t>34</a:t>
            </a:fld>
            <a:endParaRPr lang="en-US" dirty="0" smtClean="0"/>
          </a:p>
        </p:txBody>
      </p:sp>
      <p:sp>
        <p:nvSpPr>
          <p:cNvPr id="51203" name="Rectangle 2"/>
          <p:cNvSpPr>
            <a:spLocks noGrp="1" noRot="1" noChangeAspect="1" noChangeArrowheads="1" noTextEdit="1"/>
          </p:cNvSpPr>
          <p:nvPr>
            <p:ph type="sldImg"/>
          </p:nvPr>
        </p:nvSpPr>
        <p:spPr>
          <a:xfrm>
            <a:off x="1166813" y="692150"/>
            <a:ext cx="4616450" cy="3463925"/>
          </a:xfrm>
          <a:ln/>
        </p:spPr>
      </p:sp>
      <p:sp>
        <p:nvSpPr>
          <p:cNvPr id="51204" name="Rectangle 3"/>
          <p:cNvSpPr>
            <a:spLocks noGrp="1" noChangeArrowheads="1"/>
          </p:cNvSpPr>
          <p:nvPr>
            <p:ph type="body" idx="1"/>
          </p:nvPr>
        </p:nvSpPr>
        <p:spPr>
          <a:xfrm>
            <a:off x="926995" y="4386193"/>
            <a:ext cx="5096092" cy="4157496"/>
          </a:xfrm>
          <a:noFill/>
          <a:ln/>
        </p:spPr>
        <p:txBody>
          <a:bodyPr lIns="89091" tIns="44547" rIns="89091" bIns="44547"/>
          <a:lstStyle/>
          <a:p>
            <a:pPr eaLnBrk="1" hangingPunct="1"/>
            <a:endParaRPr lang="en-US" dirty="0" smtClean="0"/>
          </a:p>
        </p:txBody>
      </p:sp>
    </p:spTree>
    <p:extLst>
      <p:ext uri="{BB962C8B-B14F-4D97-AF65-F5344CB8AC3E}">
        <p14:creationId xmlns:p14="http://schemas.microsoft.com/office/powerpoint/2010/main" val="537209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20510"/>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4925960" y="6188075"/>
            <a:ext cx="3640189" cy="517525"/>
          </a:xfrm>
          <a:prstGeom prst="rect">
            <a:avLst/>
          </a:prstGeom>
          <a:ln/>
        </p:spPr>
        <p:txBody>
          <a:bodyPr/>
          <a:lstStyle>
            <a:lvl1pPr>
              <a:defRPr/>
            </a:lvl1pPr>
          </a:lstStyle>
          <a:p>
            <a:pPr>
              <a:defRPr/>
            </a:pPr>
            <a:endParaRPr lang="en-US" dirty="0">
              <a:solidFill>
                <a:srgbClr val="62777F"/>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51D8E11-A9C1-45CE-9445-5F92C42D9D63}" type="slidenum">
              <a:rPr lang="en-US">
                <a:solidFill>
                  <a:srgbClr val="62777F"/>
                </a:solidFill>
              </a:rPr>
              <a:pPr>
                <a:defRPr/>
              </a:pPr>
              <a:t>‹#›</a:t>
            </a:fld>
            <a:endParaRPr lang="en-US" dirty="0">
              <a:solidFill>
                <a:srgbClr val="62777F"/>
              </a:solidFill>
            </a:endParaRPr>
          </a:p>
        </p:txBody>
      </p:sp>
    </p:spTree>
    <p:extLst>
      <p:ext uri="{BB962C8B-B14F-4D97-AF65-F5344CB8AC3E}">
        <p14:creationId xmlns:p14="http://schemas.microsoft.com/office/powerpoint/2010/main" val="2744172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57200" y="1600200"/>
            <a:ext cx="8229600" cy="44196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3429066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ransitional Blue">
    <p:spTree>
      <p:nvGrpSpPr>
        <p:cNvPr id="1" name=""/>
        <p:cNvGrpSpPr/>
        <p:nvPr/>
      </p:nvGrpSpPr>
      <p:grpSpPr>
        <a:xfrm>
          <a:off x="0" y="0"/>
          <a:ext cx="0" cy="0"/>
          <a:chOff x="0" y="0"/>
          <a:chExt cx="0" cy="0"/>
        </a:xfrm>
      </p:grpSpPr>
      <p:pic>
        <p:nvPicPr>
          <p:cNvPr id="3" name="Picture 2"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 y="6290650"/>
            <a:ext cx="9143992" cy="567350"/>
          </a:xfrm>
          <a:prstGeom prst="rect">
            <a:avLst/>
          </a:prstGeom>
        </p:spPr>
      </p:pic>
      <p:sp>
        <p:nvSpPr>
          <p:cNvPr id="11" name="Title 1"/>
          <p:cNvSpPr>
            <a:spLocks noGrp="1"/>
          </p:cNvSpPr>
          <p:nvPr>
            <p:ph type="title" hasCustomPrompt="1"/>
          </p:nvPr>
        </p:nvSpPr>
        <p:spPr>
          <a:xfrm>
            <a:off x="171450" y="2057402"/>
            <a:ext cx="8801100" cy="1362075"/>
          </a:xfrm>
        </p:spPr>
        <p:txBody>
          <a:bodyPr anchor="b">
            <a:normAutofit/>
          </a:bodyPr>
          <a:lstStyle>
            <a:lvl1pPr algn="l">
              <a:defRPr sz="2700" b="1" cap="none"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171450" y="3429002"/>
            <a:ext cx="8801100" cy="1500187"/>
          </a:xfrm>
        </p:spPr>
        <p:txBody>
          <a:bodyPr anchor="t"/>
          <a:lstStyle>
            <a:lvl1pPr marL="0" indent="0">
              <a:buNone/>
              <a:defRPr sz="1800" i="1" baseline="0">
                <a:solidFill>
                  <a:srgbClr val="000000"/>
                </a:solidFill>
                <a:latin typeface="+mj-lt"/>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Transitional Slide Subtitle</a:t>
            </a:r>
          </a:p>
        </p:txBody>
      </p:sp>
      <p:sp>
        <p:nvSpPr>
          <p:cNvPr id="13" name="footer background"/>
          <p:cNvSpPr/>
          <p:nvPr userDrawn="1"/>
        </p:nvSpPr>
        <p:spPr>
          <a:xfrm>
            <a:off x="0" y="6402525"/>
            <a:ext cx="9141714" cy="454843"/>
          </a:xfrm>
          <a:prstGeom prst="rect">
            <a:avLst/>
          </a:prstGeom>
          <a:solidFill>
            <a:srgbClr val="13A3DA"/>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grpSp>
        <p:nvGrpSpPr>
          <p:cNvPr id="14" name="thin dark lines"/>
          <p:cNvGrpSpPr/>
          <p:nvPr userDrawn="1"/>
        </p:nvGrpSpPr>
        <p:grpSpPr>
          <a:xfrm>
            <a:off x="25598" y="6474298"/>
            <a:ext cx="8875266" cy="383702"/>
            <a:chOff x="34130" y="6474298"/>
            <a:chExt cx="11833688" cy="383702"/>
          </a:xfrm>
        </p:grpSpPr>
        <p:sp>
          <p:nvSpPr>
            <p:cNvPr id="15" name="Rectangle 5"/>
            <p:cNvSpPr/>
            <p:nvPr userDrawn="1"/>
          </p:nvSpPr>
          <p:spPr>
            <a:xfrm flipH="1">
              <a:off x="34130" y="6707778"/>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6" name="Rectangle 5"/>
            <p:cNvSpPr/>
            <p:nvPr userDrawn="1"/>
          </p:nvSpPr>
          <p:spPr>
            <a:xfrm flipH="1">
              <a:off x="58632" y="6707778"/>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7" name="Rectangle 5"/>
            <p:cNvSpPr/>
            <p:nvPr userDrawn="1"/>
          </p:nvSpPr>
          <p:spPr>
            <a:xfrm>
              <a:off x="70317" y="6474298"/>
              <a:ext cx="228621" cy="17260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8" name="Rectangle 5"/>
            <p:cNvSpPr/>
            <p:nvPr userDrawn="1"/>
          </p:nvSpPr>
          <p:spPr>
            <a:xfrm>
              <a:off x="92934" y="6500686"/>
              <a:ext cx="206004" cy="14622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 name="Rectangle 5"/>
            <p:cNvSpPr/>
            <p:nvPr userDrawn="1"/>
          </p:nvSpPr>
          <p:spPr>
            <a:xfrm flipH="1">
              <a:off x="571288" y="6524769"/>
              <a:ext cx="36187" cy="33116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 name="Rectangle 5"/>
            <p:cNvSpPr/>
            <p:nvPr userDrawn="1"/>
          </p:nvSpPr>
          <p:spPr>
            <a:xfrm flipH="1">
              <a:off x="786150" y="6776199"/>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1" name="Rectangle 5"/>
            <p:cNvSpPr/>
            <p:nvPr userDrawn="1"/>
          </p:nvSpPr>
          <p:spPr>
            <a:xfrm flipH="1">
              <a:off x="811409" y="6776199"/>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2" name="Rectangle 5"/>
            <p:cNvSpPr/>
            <p:nvPr userDrawn="1"/>
          </p:nvSpPr>
          <p:spPr>
            <a:xfrm flipH="1">
              <a:off x="835154"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3" name="Rectangle 5"/>
            <p:cNvSpPr/>
            <p:nvPr userDrawn="1"/>
          </p:nvSpPr>
          <p:spPr>
            <a:xfrm flipH="1">
              <a:off x="859656"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4" name="Rectangle 5"/>
            <p:cNvSpPr/>
            <p:nvPr userDrawn="1"/>
          </p:nvSpPr>
          <p:spPr>
            <a:xfrm flipH="1">
              <a:off x="884158"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5" name="Rectangle 5"/>
            <p:cNvSpPr/>
            <p:nvPr userDrawn="1"/>
          </p:nvSpPr>
          <p:spPr>
            <a:xfrm>
              <a:off x="405240" y="6687614"/>
              <a:ext cx="148897" cy="16831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Lst>
              <a:ahLst/>
              <a:cxnLst>
                <a:cxn ang="0">
                  <a:pos x="connsiteX0" y="connsiteY0"/>
                </a:cxn>
                <a:cxn ang="0">
                  <a:pos x="connsiteX1" y="connsiteY1"/>
                </a:cxn>
                <a:cxn ang="0">
                  <a:pos x="connsiteX2" y="connsiteY2"/>
                </a:cxn>
                <a:cxn ang="0">
                  <a:pos x="connsiteX3" y="connsiteY3"/>
                </a:cxn>
              </a:cxnLst>
              <a:rect l="l" t="t" r="r" b="b"/>
              <a:pathLst>
                <a:path w="852213" h="583216">
                  <a:moveTo>
                    <a:pt x="852213" y="583216"/>
                  </a:moveTo>
                  <a:cubicBezTo>
                    <a:pt x="851133" y="523837"/>
                    <a:pt x="850054" y="464459"/>
                    <a:pt x="848974" y="405080"/>
                  </a:cubicBezTo>
                  <a:lnTo>
                    <a:pt x="7548" y="405082"/>
                  </a:ln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6" name="Rectangle 5"/>
            <p:cNvSpPr/>
            <p:nvPr userDrawn="1"/>
          </p:nvSpPr>
          <p:spPr>
            <a:xfrm>
              <a:off x="428655" y="6666569"/>
              <a:ext cx="152435" cy="18936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Lst>
              <a:ahLst/>
              <a:cxnLst>
                <a:cxn ang="0">
                  <a:pos x="connsiteX0" y="connsiteY0"/>
                </a:cxn>
                <a:cxn ang="0">
                  <a:pos x="connsiteX1" y="connsiteY1"/>
                </a:cxn>
                <a:cxn ang="0">
                  <a:pos x="connsiteX2" y="connsiteY2"/>
                </a:cxn>
                <a:cxn ang="0">
                  <a:pos x="connsiteX3" y="connsiteY3"/>
                </a:cxn>
              </a:cxnLst>
              <a:rect l="l" t="t" r="r" b="b"/>
              <a:pathLst>
                <a:path w="844665" h="459682">
                  <a:moveTo>
                    <a:pt x="844665" y="459682"/>
                  </a:moveTo>
                  <a:cubicBezTo>
                    <a:pt x="843585" y="400303"/>
                    <a:pt x="842506" y="340925"/>
                    <a:pt x="841426" y="281546"/>
                  </a:cubicBezTo>
                  <a:lnTo>
                    <a:pt x="0" y="281548"/>
                  </a:lnTo>
                  <a:lnTo>
                    <a:pt x="2895"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7" name="Rectangle 5"/>
            <p:cNvSpPr/>
            <p:nvPr userDrawn="1"/>
          </p:nvSpPr>
          <p:spPr>
            <a:xfrm>
              <a:off x="1141619" y="6505731"/>
              <a:ext cx="246151" cy="352269"/>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904616 w 904616"/>
                <a:gd name="connsiteY0" fmla="*/ 401321 h 401321"/>
                <a:gd name="connsiteX1" fmla="*/ 901377 w 904616"/>
                <a:gd name="connsiteY1" fmla="*/ 223185 h 401321"/>
                <a:gd name="connsiteX2" fmla="*/ 59951 w 904616"/>
                <a:gd name="connsiteY2" fmla="*/ 223187 h 401321"/>
                <a:gd name="connsiteX3" fmla="*/ 69313 w 904616"/>
                <a:gd name="connsiteY3" fmla="*/ 0 h 401321"/>
                <a:gd name="connsiteX0" fmla="*/ 844665 w 844665"/>
                <a:gd name="connsiteY0" fmla="*/ 401321 h 401321"/>
                <a:gd name="connsiteX1" fmla="*/ 841426 w 844665"/>
                <a:gd name="connsiteY1" fmla="*/ 223185 h 401321"/>
                <a:gd name="connsiteX2" fmla="*/ 0 w 844665"/>
                <a:gd name="connsiteY2" fmla="*/ 223187 h 401321"/>
                <a:gd name="connsiteX3" fmla="*/ 9362 w 844665"/>
                <a:gd name="connsiteY3" fmla="*/ 0 h 401321"/>
                <a:gd name="connsiteX0" fmla="*/ 844665 w 844665"/>
                <a:gd name="connsiteY0" fmla="*/ 401321 h 401321"/>
                <a:gd name="connsiteX1" fmla="*/ 841426 w 844665"/>
                <a:gd name="connsiteY1" fmla="*/ 223185 h 401321"/>
                <a:gd name="connsiteX2" fmla="*/ 0 w 844665"/>
                <a:gd name="connsiteY2" fmla="*/ 223187 h 401321"/>
                <a:gd name="connsiteX3" fmla="*/ 9362 w 844665"/>
                <a:gd name="connsiteY3" fmla="*/ 0 h 401321"/>
                <a:gd name="connsiteX0" fmla="*/ 907927 w 907927"/>
                <a:gd name="connsiteY0" fmla="*/ 339528 h 339528"/>
                <a:gd name="connsiteX1" fmla="*/ 904688 w 907927"/>
                <a:gd name="connsiteY1" fmla="*/ 161392 h 339528"/>
                <a:gd name="connsiteX2" fmla="*/ 63262 w 907927"/>
                <a:gd name="connsiteY2" fmla="*/ 161394 h 339528"/>
                <a:gd name="connsiteX3" fmla="*/ 59688 w 907927"/>
                <a:gd name="connsiteY3" fmla="*/ 0 h 339528"/>
                <a:gd name="connsiteX0" fmla="*/ 907927 w 907927"/>
                <a:gd name="connsiteY0" fmla="*/ 339528 h 339528"/>
                <a:gd name="connsiteX1" fmla="*/ 904688 w 907927"/>
                <a:gd name="connsiteY1" fmla="*/ 161392 h 339528"/>
                <a:gd name="connsiteX2" fmla="*/ 63262 w 907927"/>
                <a:gd name="connsiteY2" fmla="*/ 161394 h 339528"/>
                <a:gd name="connsiteX3" fmla="*/ 59688 w 907927"/>
                <a:gd name="connsiteY3" fmla="*/ 0 h 339528"/>
                <a:gd name="connsiteX0" fmla="*/ 907927 w 907927"/>
                <a:gd name="connsiteY0" fmla="*/ 339528 h 339528"/>
                <a:gd name="connsiteX1" fmla="*/ 904688 w 907927"/>
                <a:gd name="connsiteY1" fmla="*/ 161392 h 339528"/>
                <a:gd name="connsiteX2" fmla="*/ 63262 w 907927"/>
                <a:gd name="connsiteY2" fmla="*/ 161394 h 339528"/>
                <a:gd name="connsiteX3" fmla="*/ 59688 w 907927"/>
                <a:gd name="connsiteY3" fmla="*/ 0 h 339528"/>
                <a:gd name="connsiteX0" fmla="*/ 848239 w 848239"/>
                <a:gd name="connsiteY0" fmla="*/ 339528 h 339528"/>
                <a:gd name="connsiteX1" fmla="*/ 845000 w 848239"/>
                <a:gd name="connsiteY1" fmla="*/ 161392 h 339528"/>
                <a:gd name="connsiteX2" fmla="*/ 3574 w 848239"/>
                <a:gd name="connsiteY2" fmla="*/ 161394 h 339528"/>
                <a:gd name="connsiteX3" fmla="*/ 0 w 848239"/>
                <a:gd name="connsiteY3" fmla="*/ 0 h 339528"/>
                <a:gd name="connsiteX0" fmla="*/ 848239 w 848239"/>
                <a:gd name="connsiteY0" fmla="*/ 339528 h 339528"/>
                <a:gd name="connsiteX1" fmla="*/ 845000 w 848239"/>
                <a:gd name="connsiteY1" fmla="*/ 161392 h 339528"/>
                <a:gd name="connsiteX2" fmla="*/ 3574 w 848239"/>
                <a:gd name="connsiteY2" fmla="*/ 161394 h 339528"/>
                <a:gd name="connsiteX3" fmla="*/ 0 w 848239"/>
                <a:gd name="connsiteY3" fmla="*/ 0 h 339528"/>
                <a:gd name="connsiteX0" fmla="*/ 905778 w 905778"/>
                <a:gd name="connsiteY0" fmla="*/ 198369 h 198369"/>
                <a:gd name="connsiteX1" fmla="*/ 902539 w 905778"/>
                <a:gd name="connsiteY1" fmla="*/ 20233 h 198369"/>
                <a:gd name="connsiteX2" fmla="*/ 61113 w 905778"/>
                <a:gd name="connsiteY2" fmla="*/ 20235 h 198369"/>
                <a:gd name="connsiteX3" fmla="*/ 64006 w 905778"/>
                <a:gd name="connsiteY3" fmla="*/ 0 h 198369"/>
                <a:gd name="connsiteX0" fmla="*/ 905778 w 905778"/>
                <a:gd name="connsiteY0" fmla="*/ 198369 h 198369"/>
                <a:gd name="connsiteX1" fmla="*/ 902539 w 905778"/>
                <a:gd name="connsiteY1" fmla="*/ 20233 h 198369"/>
                <a:gd name="connsiteX2" fmla="*/ 61113 w 905778"/>
                <a:gd name="connsiteY2" fmla="*/ 20235 h 198369"/>
                <a:gd name="connsiteX3" fmla="*/ 64006 w 905778"/>
                <a:gd name="connsiteY3" fmla="*/ 0 h 198369"/>
                <a:gd name="connsiteX0" fmla="*/ 844665 w 844665"/>
                <a:gd name="connsiteY0" fmla="*/ 198369 h 198369"/>
                <a:gd name="connsiteX1" fmla="*/ 841426 w 844665"/>
                <a:gd name="connsiteY1" fmla="*/ 20233 h 198369"/>
                <a:gd name="connsiteX2" fmla="*/ 0 w 844665"/>
                <a:gd name="connsiteY2" fmla="*/ 20235 h 198369"/>
                <a:gd name="connsiteX3" fmla="*/ 2893 w 844665"/>
                <a:gd name="connsiteY3" fmla="*/ 0 h 198369"/>
              </a:gdLst>
              <a:ahLst/>
              <a:cxnLst>
                <a:cxn ang="0">
                  <a:pos x="connsiteX0" y="connsiteY0"/>
                </a:cxn>
                <a:cxn ang="0">
                  <a:pos x="connsiteX1" y="connsiteY1"/>
                </a:cxn>
                <a:cxn ang="0">
                  <a:pos x="connsiteX2" y="connsiteY2"/>
                </a:cxn>
                <a:cxn ang="0">
                  <a:pos x="connsiteX3" y="connsiteY3"/>
                </a:cxn>
              </a:cxnLst>
              <a:rect l="l" t="t" r="r" b="b"/>
              <a:pathLst>
                <a:path w="844665" h="198369">
                  <a:moveTo>
                    <a:pt x="844665" y="198369"/>
                  </a:moveTo>
                  <a:cubicBezTo>
                    <a:pt x="843585" y="138990"/>
                    <a:pt x="842506" y="79612"/>
                    <a:pt x="841426" y="20233"/>
                  </a:cubicBezTo>
                  <a:lnTo>
                    <a:pt x="0" y="20235"/>
                  </a:lnTo>
                  <a:lnTo>
                    <a:pt x="2893"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8" name="Rectangle 5"/>
            <p:cNvSpPr/>
            <p:nvPr userDrawn="1"/>
          </p:nvSpPr>
          <p:spPr>
            <a:xfrm>
              <a:off x="1411139" y="6772613"/>
              <a:ext cx="341142" cy="8538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9" name="Rectangle 5"/>
            <p:cNvSpPr/>
            <p:nvPr userDrawn="1"/>
          </p:nvSpPr>
          <p:spPr>
            <a:xfrm flipH="1">
              <a:off x="1734942" y="6602411"/>
              <a:ext cx="500802" cy="5077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0" name="Rectangle 5"/>
            <p:cNvSpPr/>
            <p:nvPr userDrawn="1"/>
          </p:nvSpPr>
          <p:spPr>
            <a:xfrm flipH="1">
              <a:off x="1552119" y="6629169"/>
              <a:ext cx="36187" cy="14285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1" name="Rectangle 5"/>
            <p:cNvSpPr/>
            <p:nvPr userDrawn="1"/>
          </p:nvSpPr>
          <p:spPr>
            <a:xfrm flipH="1">
              <a:off x="2313942"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2" name="Rectangle 5"/>
            <p:cNvSpPr/>
            <p:nvPr userDrawn="1"/>
          </p:nvSpPr>
          <p:spPr>
            <a:xfrm flipH="1">
              <a:off x="2340330"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3" name="Rectangle 5"/>
            <p:cNvSpPr/>
            <p:nvPr userDrawn="1"/>
          </p:nvSpPr>
          <p:spPr>
            <a:xfrm>
              <a:off x="2236667" y="6602411"/>
              <a:ext cx="54656" cy="255404"/>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 name="connsiteX0" fmla="*/ 13634 w 14154"/>
                <a:gd name="connsiteY0" fmla="*/ 13844 h 13844"/>
                <a:gd name="connsiteX1" fmla="*/ 14154 w 14154"/>
                <a:gd name="connsiteY1" fmla="*/ 10909 h 13844"/>
                <a:gd name="connsiteX2" fmla="*/ 1134 w 14154"/>
                <a:gd name="connsiteY2" fmla="*/ 7944 h 13844"/>
                <a:gd name="connsiteX3" fmla="*/ 613 w 14154"/>
                <a:gd name="connsiteY3" fmla="*/ 2803 h 13844"/>
                <a:gd name="connsiteX4" fmla="*/ 613 w 14154"/>
                <a:gd name="connsiteY4" fmla="*/ 0 h 13844"/>
                <a:gd name="connsiteX0" fmla="*/ 13634 w 14154"/>
                <a:gd name="connsiteY0" fmla="*/ 11041 h 11041"/>
                <a:gd name="connsiteX1" fmla="*/ 14154 w 14154"/>
                <a:gd name="connsiteY1" fmla="*/ 8106 h 11041"/>
                <a:gd name="connsiteX2" fmla="*/ 1134 w 14154"/>
                <a:gd name="connsiteY2" fmla="*/ 5141 h 11041"/>
                <a:gd name="connsiteX3" fmla="*/ 613 w 14154"/>
                <a:gd name="connsiteY3" fmla="*/ 0 h 11041"/>
                <a:gd name="connsiteX0" fmla="*/ 13021 w 13541"/>
                <a:gd name="connsiteY0" fmla="*/ 11041 h 11041"/>
                <a:gd name="connsiteX1" fmla="*/ 13541 w 13541"/>
                <a:gd name="connsiteY1" fmla="*/ 8106 h 11041"/>
                <a:gd name="connsiteX2" fmla="*/ 521 w 13541"/>
                <a:gd name="connsiteY2" fmla="*/ 5141 h 11041"/>
                <a:gd name="connsiteX3" fmla="*/ 0 w 13541"/>
                <a:gd name="connsiteY3" fmla="*/ 0 h 11041"/>
              </a:gdLst>
              <a:ahLst/>
              <a:cxnLst>
                <a:cxn ang="0">
                  <a:pos x="connsiteX0" y="connsiteY0"/>
                </a:cxn>
                <a:cxn ang="0">
                  <a:pos x="connsiteX1" y="connsiteY1"/>
                </a:cxn>
                <a:cxn ang="0">
                  <a:pos x="connsiteX2" y="connsiteY2"/>
                </a:cxn>
                <a:cxn ang="0">
                  <a:pos x="connsiteX3" y="connsiteY3"/>
                </a:cxn>
              </a:cxnLst>
              <a:rect l="l" t="t" r="r" b="b"/>
              <a:pathLst>
                <a:path w="13541" h="11041">
                  <a:moveTo>
                    <a:pt x="13021" y="11041"/>
                  </a:moveTo>
                  <a:lnTo>
                    <a:pt x="13541" y="8106"/>
                  </a:lnTo>
                  <a:lnTo>
                    <a:pt x="521" y="5141"/>
                  </a:lnTo>
                  <a:cubicBezTo>
                    <a:pt x="347" y="3427"/>
                    <a:pt x="174" y="1714"/>
                    <a:pt x="0" y="0"/>
                  </a:cubicBez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4" name="Rectangle 5"/>
            <p:cNvSpPr/>
            <p:nvPr userDrawn="1"/>
          </p:nvSpPr>
          <p:spPr>
            <a:xfrm flipH="1">
              <a:off x="2835644"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5" name="Rectangle 5"/>
            <p:cNvSpPr/>
            <p:nvPr userDrawn="1"/>
          </p:nvSpPr>
          <p:spPr>
            <a:xfrm flipH="1">
              <a:off x="2862409"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6" name="Rectangle 5"/>
            <p:cNvSpPr/>
            <p:nvPr userDrawn="1"/>
          </p:nvSpPr>
          <p:spPr>
            <a:xfrm flipH="1">
              <a:off x="3534894"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7" name="Rectangle 5"/>
            <p:cNvSpPr/>
            <p:nvPr userDrawn="1"/>
          </p:nvSpPr>
          <p:spPr>
            <a:xfrm flipH="1">
              <a:off x="3567877"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8" name="Rectangle 5"/>
            <p:cNvSpPr/>
            <p:nvPr userDrawn="1"/>
          </p:nvSpPr>
          <p:spPr>
            <a:xfrm flipH="1">
              <a:off x="3593321"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39" name="Rectangle 5"/>
            <p:cNvSpPr/>
            <p:nvPr userDrawn="1"/>
          </p:nvSpPr>
          <p:spPr>
            <a:xfrm flipH="1">
              <a:off x="4184381" y="6479160"/>
              <a:ext cx="36187"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0" name="Rectangle 5"/>
            <p:cNvSpPr/>
            <p:nvPr userDrawn="1"/>
          </p:nvSpPr>
          <p:spPr>
            <a:xfrm flipH="1">
              <a:off x="4083361" y="6782607"/>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1" name="Rectangle 5"/>
            <p:cNvSpPr/>
            <p:nvPr userDrawn="1"/>
          </p:nvSpPr>
          <p:spPr>
            <a:xfrm flipH="1">
              <a:off x="4109747" y="6782607"/>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2" name="Rectangle 5"/>
            <p:cNvSpPr/>
            <p:nvPr userDrawn="1"/>
          </p:nvSpPr>
          <p:spPr>
            <a:xfrm flipH="1">
              <a:off x="4134249" y="6782607"/>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3" name="Rectangle 5"/>
            <p:cNvSpPr/>
            <p:nvPr userDrawn="1"/>
          </p:nvSpPr>
          <p:spPr>
            <a:xfrm flipH="1">
              <a:off x="3592941" y="6579054"/>
              <a:ext cx="543571" cy="130049"/>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2061 w 592135"/>
                <a:gd name="connsiteY0" fmla="*/ 389959 h 389959"/>
                <a:gd name="connsiteX1" fmla="*/ 0 w 592135"/>
                <a:gd name="connsiteY1" fmla="*/ 149324 h 389959"/>
                <a:gd name="connsiteX2" fmla="*/ 203970 w 592135"/>
                <a:gd name="connsiteY2" fmla="*/ 159623 h 389959"/>
                <a:gd name="connsiteX3" fmla="*/ 276081 w 592135"/>
                <a:gd name="connsiteY3" fmla="*/ 0 h 389959"/>
                <a:gd name="connsiteX4" fmla="*/ 592135 w 592135"/>
                <a:gd name="connsiteY4" fmla="*/ 5149 h 389959"/>
                <a:gd name="connsiteX0" fmla="*/ 412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4810 h 384810"/>
                <a:gd name="connsiteX1" fmla="*/ 0 w 594196"/>
                <a:gd name="connsiteY1" fmla="*/ 154474 h 384810"/>
                <a:gd name="connsiteX2" fmla="*/ 206031 w 594196"/>
                <a:gd name="connsiteY2" fmla="*/ 154474 h 384810"/>
                <a:gd name="connsiteX3" fmla="*/ 290504 w 594196"/>
                <a:gd name="connsiteY3" fmla="*/ 0 h 384810"/>
                <a:gd name="connsiteX4" fmla="*/ 594196 w 594196"/>
                <a:gd name="connsiteY4" fmla="*/ 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96" h="384810">
                  <a:moveTo>
                    <a:pt x="2062" y="384810"/>
                  </a:moveTo>
                  <a:cubicBezTo>
                    <a:pt x="1375" y="308031"/>
                    <a:pt x="687" y="231253"/>
                    <a:pt x="0" y="154474"/>
                  </a:cubicBezTo>
                  <a:lnTo>
                    <a:pt x="206031" y="154474"/>
                  </a:lnTo>
                  <a:lnTo>
                    <a:pt x="290504" y="0"/>
                  </a:lnTo>
                  <a:lnTo>
                    <a:pt x="594196"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4" name="Rectangle 5"/>
            <p:cNvSpPr/>
            <p:nvPr userDrawn="1"/>
          </p:nvSpPr>
          <p:spPr>
            <a:xfrm flipH="1">
              <a:off x="4675017" y="6497494"/>
              <a:ext cx="120622" cy="22367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5" name="Rectangle 5"/>
            <p:cNvSpPr/>
            <p:nvPr userDrawn="1"/>
          </p:nvSpPr>
          <p:spPr>
            <a:xfrm flipH="1">
              <a:off x="4675017" y="6474499"/>
              <a:ext cx="147012" cy="24779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6" name="Rectangle 5"/>
            <p:cNvSpPr/>
            <p:nvPr userDrawn="1"/>
          </p:nvSpPr>
          <p:spPr>
            <a:xfrm>
              <a:off x="4887538" y="6484024"/>
              <a:ext cx="305335" cy="24779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7" name="Rectangle 5"/>
            <p:cNvSpPr/>
            <p:nvPr userDrawn="1"/>
          </p:nvSpPr>
          <p:spPr>
            <a:xfrm>
              <a:off x="4558697" y="6780908"/>
              <a:ext cx="69361" cy="7709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8" name="Rectangle 5"/>
            <p:cNvSpPr/>
            <p:nvPr userDrawn="1"/>
          </p:nvSpPr>
          <p:spPr>
            <a:xfrm flipH="1">
              <a:off x="5438126"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49" name="Rectangle 5"/>
            <p:cNvSpPr/>
            <p:nvPr userDrawn="1"/>
          </p:nvSpPr>
          <p:spPr>
            <a:xfrm flipH="1">
              <a:off x="5461123"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0" name="Rectangle 5"/>
            <p:cNvSpPr/>
            <p:nvPr userDrawn="1"/>
          </p:nvSpPr>
          <p:spPr>
            <a:xfrm flipH="1">
              <a:off x="5791589"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1" name="Rectangle 5"/>
            <p:cNvSpPr/>
            <p:nvPr userDrawn="1"/>
          </p:nvSpPr>
          <p:spPr>
            <a:xfrm flipH="1">
              <a:off x="5814585"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2" name="Rectangle 5"/>
            <p:cNvSpPr/>
            <p:nvPr userDrawn="1"/>
          </p:nvSpPr>
          <p:spPr>
            <a:xfrm flipH="1">
              <a:off x="5839087" y="6707777"/>
              <a:ext cx="36187" cy="15022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3" name="Rectangle 5"/>
            <p:cNvSpPr/>
            <p:nvPr userDrawn="1"/>
          </p:nvSpPr>
          <p:spPr>
            <a:xfrm flipH="1">
              <a:off x="6287781" y="6524769"/>
              <a:ext cx="36187" cy="33116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4" name="Rectangle 5"/>
            <p:cNvSpPr/>
            <p:nvPr userDrawn="1"/>
          </p:nvSpPr>
          <p:spPr>
            <a:xfrm flipH="1">
              <a:off x="6502644" y="6780154"/>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5" name="Rectangle 5"/>
            <p:cNvSpPr/>
            <p:nvPr userDrawn="1"/>
          </p:nvSpPr>
          <p:spPr>
            <a:xfrm flipH="1">
              <a:off x="6527903" y="6780154"/>
              <a:ext cx="0" cy="7784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6" name="Rectangle 5"/>
            <p:cNvSpPr/>
            <p:nvPr userDrawn="1"/>
          </p:nvSpPr>
          <p:spPr>
            <a:xfrm flipH="1">
              <a:off x="6551648"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7" name="Rectangle 5"/>
            <p:cNvSpPr/>
            <p:nvPr userDrawn="1"/>
          </p:nvSpPr>
          <p:spPr>
            <a:xfrm flipH="1">
              <a:off x="6576150"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8" name="Rectangle 5"/>
            <p:cNvSpPr/>
            <p:nvPr userDrawn="1"/>
          </p:nvSpPr>
          <p:spPr>
            <a:xfrm flipH="1">
              <a:off x="6600651" y="6484814"/>
              <a:ext cx="36187" cy="23093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59" name="Rectangle 5"/>
            <p:cNvSpPr/>
            <p:nvPr userDrawn="1"/>
          </p:nvSpPr>
          <p:spPr>
            <a:xfrm>
              <a:off x="6041855" y="6687615"/>
              <a:ext cx="148897" cy="16831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Lst>
              <a:ahLst/>
              <a:cxnLst>
                <a:cxn ang="0">
                  <a:pos x="connsiteX0" y="connsiteY0"/>
                </a:cxn>
                <a:cxn ang="0">
                  <a:pos x="connsiteX1" y="connsiteY1"/>
                </a:cxn>
                <a:cxn ang="0">
                  <a:pos x="connsiteX2" y="connsiteY2"/>
                </a:cxn>
                <a:cxn ang="0">
                  <a:pos x="connsiteX3" y="connsiteY3"/>
                </a:cxn>
              </a:cxnLst>
              <a:rect l="l" t="t" r="r" b="b"/>
              <a:pathLst>
                <a:path w="852213" h="583216">
                  <a:moveTo>
                    <a:pt x="852213" y="583216"/>
                  </a:moveTo>
                  <a:cubicBezTo>
                    <a:pt x="851133" y="523837"/>
                    <a:pt x="850054" y="464459"/>
                    <a:pt x="848974" y="405080"/>
                  </a:cubicBezTo>
                  <a:lnTo>
                    <a:pt x="7548" y="405082"/>
                  </a:ln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0" name="Rectangle 5"/>
            <p:cNvSpPr/>
            <p:nvPr userDrawn="1"/>
          </p:nvSpPr>
          <p:spPr>
            <a:xfrm>
              <a:off x="6065270" y="6666569"/>
              <a:ext cx="152434" cy="18936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949299 w 949299"/>
                <a:gd name="connsiteY0" fmla="*/ 379850 h 379850"/>
                <a:gd name="connsiteX1" fmla="*/ 0 w 949299"/>
                <a:gd name="connsiteY1" fmla="*/ 0 h 379850"/>
                <a:gd name="connsiteX2" fmla="*/ 590074 w 949299"/>
                <a:gd name="connsiteY2" fmla="*/ 0 h 379850"/>
                <a:gd name="connsiteX0" fmla="*/ 895363 w 895363"/>
                <a:gd name="connsiteY0" fmla="*/ 379850 h 379850"/>
                <a:gd name="connsiteX1" fmla="*/ 0 w 895363"/>
                <a:gd name="connsiteY1" fmla="*/ 0 h 379850"/>
                <a:gd name="connsiteX2" fmla="*/ 590074 w 895363"/>
                <a:gd name="connsiteY2" fmla="*/ 0 h 379850"/>
                <a:gd name="connsiteX0" fmla="*/ 895363 w 895363"/>
                <a:gd name="connsiteY0" fmla="*/ 379850 h 379850"/>
                <a:gd name="connsiteX1" fmla="*/ 848974 w 895363"/>
                <a:gd name="connsiteY1" fmla="*/ 246355 h 379850"/>
                <a:gd name="connsiteX2" fmla="*/ 0 w 895363"/>
                <a:gd name="connsiteY2" fmla="*/ 0 h 379850"/>
                <a:gd name="connsiteX3" fmla="*/ 590074 w 895363"/>
                <a:gd name="connsiteY3"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410 w 920410"/>
                <a:gd name="connsiteY0" fmla="*/ 379850 h 379850"/>
                <a:gd name="connsiteX1" fmla="*/ 874021 w 920410"/>
                <a:gd name="connsiteY1" fmla="*/ 246355 h 379850"/>
                <a:gd name="connsiteX2" fmla="*/ 231 w 920410"/>
                <a:gd name="connsiteY2" fmla="*/ 221554 h 379850"/>
                <a:gd name="connsiteX3" fmla="*/ 25047 w 920410"/>
                <a:gd name="connsiteY3" fmla="*/ 0 h 379850"/>
                <a:gd name="connsiteX4" fmla="*/ 615121 w 920410"/>
                <a:gd name="connsiteY4" fmla="*/ 0 h 379850"/>
                <a:gd name="connsiteX0" fmla="*/ 920179 w 920179"/>
                <a:gd name="connsiteY0" fmla="*/ 379850 h 379850"/>
                <a:gd name="connsiteX1" fmla="*/ 873790 w 920179"/>
                <a:gd name="connsiteY1" fmla="*/ 246355 h 379850"/>
                <a:gd name="connsiteX2" fmla="*/ 0 w 920179"/>
                <a:gd name="connsiteY2" fmla="*/ 221554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4" fmla="*/ 614890 w 920179"/>
                <a:gd name="connsiteY4" fmla="*/ 0 h 379850"/>
                <a:gd name="connsiteX0" fmla="*/ 920179 w 920179"/>
                <a:gd name="connsiteY0" fmla="*/ 379850 h 379850"/>
                <a:gd name="connsiteX1" fmla="*/ 873790 w 920179"/>
                <a:gd name="connsiteY1" fmla="*/ 246355 h 379850"/>
                <a:gd name="connsiteX2" fmla="*/ 0 w 920179"/>
                <a:gd name="connsiteY2" fmla="*/ 246357 h 379850"/>
                <a:gd name="connsiteX3" fmla="*/ 24816 w 920179"/>
                <a:gd name="connsiteY3" fmla="*/ 0 h 379850"/>
                <a:gd name="connsiteX0" fmla="*/ 986895 w 986895"/>
                <a:gd name="connsiteY0" fmla="*/ 379850 h 379850"/>
                <a:gd name="connsiteX1" fmla="*/ 940506 w 986895"/>
                <a:gd name="connsiteY1" fmla="*/ 246355 h 379850"/>
                <a:gd name="connsiteX2" fmla="*/ 66716 w 986895"/>
                <a:gd name="connsiteY2" fmla="*/ 246357 h 379850"/>
                <a:gd name="connsiteX3" fmla="*/ 59169 w 986895"/>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927726 w 927726"/>
                <a:gd name="connsiteY0" fmla="*/ 379850 h 379850"/>
                <a:gd name="connsiteX1" fmla="*/ 881337 w 927726"/>
                <a:gd name="connsiteY1" fmla="*/ 246355 h 379850"/>
                <a:gd name="connsiteX2" fmla="*/ 7547 w 927726"/>
                <a:gd name="connsiteY2" fmla="*/ 246357 h 379850"/>
                <a:gd name="connsiteX3" fmla="*/ 0 w 927726"/>
                <a:gd name="connsiteY3" fmla="*/ 0 h 379850"/>
                <a:gd name="connsiteX0" fmla="*/ 884576 w 884576"/>
                <a:gd name="connsiteY0" fmla="*/ 424491 h 424491"/>
                <a:gd name="connsiteX1" fmla="*/ 881337 w 884576"/>
                <a:gd name="connsiteY1" fmla="*/ 246355 h 424491"/>
                <a:gd name="connsiteX2" fmla="*/ 7547 w 884576"/>
                <a:gd name="connsiteY2" fmla="*/ 246357 h 424491"/>
                <a:gd name="connsiteX3" fmla="*/ 0 w 884576"/>
                <a:gd name="connsiteY3" fmla="*/ 0 h 424491"/>
                <a:gd name="connsiteX0" fmla="*/ 938227 w 938227"/>
                <a:gd name="connsiteY0" fmla="*/ 424491 h 424491"/>
                <a:gd name="connsiteX1" fmla="*/ 934988 w 938227"/>
                <a:gd name="connsiteY1" fmla="*/ 246355 h 424491"/>
                <a:gd name="connsiteX2" fmla="*/ 61198 w 938227"/>
                <a:gd name="connsiteY2" fmla="*/ 246357 h 424491"/>
                <a:gd name="connsiteX3" fmla="*/ 75228 w 938227"/>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77029 w 877029"/>
                <a:gd name="connsiteY0" fmla="*/ 424491 h 424491"/>
                <a:gd name="connsiteX1" fmla="*/ 873790 w 877029"/>
                <a:gd name="connsiteY1" fmla="*/ 246355 h 424491"/>
                <a:gd name="connsiteX2" fmla="*/ 0 w 877029"/>
                <a:gd name="connsiteY2" fmla="*/ 246357 h 424491"/>
                <a:gd name="connsiteX3" fmla="*/ 14030 w 877029"/>
                <a:gd name="connsiteY3" fmla="*/ 0 h 424491"/>
                <a:gd name="connsiteX0" fmla="*/ 862999 w 862999"/>
                <a:gd name="connsiteY0" fmla="*/ 424491 h 424491"/>
                <a:gd name="connsiteX1" fmla="*/ 859760 w 862999"/>
                <a:gd name="connsiteY1" fmla="*/ 246355 h 424491"/>
                <a:gd name="connsiteX2" fmla="*/ 18334 w 862999"/>
                <a:gd name="connsiteY2" fmla="*/ 246357 h 424491"/>
                <a:gd name="connsiteX3" fmla="*/ 0 w 862999"/>
                <a:gd name="connsiteY3" fmla="*/ 0 h 424491"/>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908985 w 908985"/>
                <a:gd name="connsiteY0" fmla="*/ 583216 h 583216"/>
                <a:gd name="connsiteX1" fmla="*/ 905746 w 908985"/>
                <a:gd name="connsiteY1" fmla="*/ 405080 h 583216"/>
                <a:gd name="connsiteX2" fmla="*/ 64320 w 908985"/>
                <a:gd name="connsiteY2" fmla="*/ 405082 h 583216"/>
                <a:gd name="connsiteX3" fmla="*/ 56772 w 908985"/>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852213 w 852213"/>
                <a:gd name="connsiteY0" fmla="*/ 583216 h 583216"/>
                <a:gd name="connsiteX1" fmla="*/ 848974 w 852213"/>
                <a:gd name="connsiteY1" fmla="*/ 405080 h 583216"/>
                <a:gd name="connsiteX2" fmla="*/ 7548 w 852213"/>
                <a:gd name="connsiteY2" fmla="*/ 405082 h 583216"/>
                <a:gd name="connsiteX3" fmla="*/ 0 w 852213"/>
                <a:gd name="connsiteY3" fmla="*/ 0 h 583216"/>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906247 w 906247"/>
                <a:gd name="connsiteY0" fmla="*/ 459682 h 459682"/>
                <a:gd name="connsiteX1" fmla="*/ 903008 w 906247"/>
                <a:gd name="connsiteY1" fmla="*/ 281546 h 459682"/>
                <a:gd name="connsiteX2" fmla="*/ 61582 w 906247"/>
                <a:gd name="connsiteY2" fmla="*/ 281548 h 459682"/>
                <a:gd name="connsiteX3" fmla="*/ 64477 w 906247"/>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 name="connsiteX0" fmla="*/ 844665 w 844665"/>
                <a:gd name="connsiteY0" fmla="*/ 459682 h 459682"/>
                <a:gd name="connsiteX1" fmla="*/ 841426 w 844665"/>
                <a:gd name="connsiteY1" fmla="*/ 281546 h 459682"/>
                <a:gd name="connsiteX2" fmla="*/ 0 w 844665"/>
                <a:gd name="connsiteY2" fmla="*/ 281548 h 459682"/>
                <a:gd name="connsiteX3" fmla="*/ 2895 w 844665"/>
                <a:gd name="connsiteY3" fmla="*/ 0 h 459682"/>
              </a:gdLst>
              <a:ahLst/>
              <a:cxnLst>
                <a:cxn ang="0">
                  <a:pos x="connsiteX0" y="connsiteY0"/>
                </a:cxn>
                <a:cxn ang="0">
                  <a:pos x="connsiteX1" y="connsiteY1"/>
                </a:cxn>
                <a:cxn ang="0">
                  <a:pos x="connsiteX2" y="connsiteY2"/>
                </a:cxn>
                <a:cxn ang="0">
                  <a:pos x="connsiteX3" y="connsiteY3"/>
                </a:cxn>
              </a:cxnLst>
              <a:rect l="l" t="t" r="r" b="b"/>
              <a:pathLst>
                <a:path w="844665" h="459682">
                  <a:moveTo>
                    <a:pt x="844665" y="459682"/>
                  </a:moveTo>
                  <a:cubicBezTo>
                    <a:pt x="843585" y="400303"/>
                    <a:pt x="842506" y="340925"/>
                    <a:pt x="841426" y="281546"/>
                  </a:cubicBezTo>
                  <a:lnTo>
                    <a:pt x="0" y="281548"/>
                  </a:lnTo>
                  <a:lnTo>
                    <a:pt x="2895"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1" name="Rectangle 5"/>
            <p:cNvSpPr/>
            <p:nvPr userDrawn="1"/>
          </p:nvSpPr>
          <p:spPr>
            <a:xfrm>
              <a:off x="7127633" y="6763006"/>
              <a:ext cx="341142" cy="94993"/>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2" name="Rectangle 5"/>
            <p:cNvSpPr/>
            <p:nvPr userDrawn="1"/>
          </p:nvSpPr>
          <p:spPr>
            <a:xfrm flipH="1">
              <a:off x="7456198" y="6595606"/>
              <a:ext cx="503609" cy="85387"/>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3" name="Rectangle 5"/>
            <p:cNvSpPr/>
            <p:nvPr userDrawn="1"/>
          </p:nvSpPr>
          <p:spPr>
            <a:xfrm flipH="1">
              <a:off x="7268613" y="6622026"/>
              <a:ext cx="36187" cy="14285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4" name="Rectangle 5"/>
            <p:cNvSpPr/>
            <p:nvPr userDrawn="1"/>
          </p:nvSpPr>
          <p:spPr>
            <a:xfrm flipH="1">
              <a:off x="8030436"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5" name="Rectangle 5"/>
            <p:cNvSpPr/>
            <p:nvPr userDrawn="1"/>
          </p:nvSpPr>
          <p:spPr>
            <a:xfrm flipH="1">
              <a:off x="8056823" y="6508229"/>
              <a:ext cx="54656" cy="34717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Lst>
              <a:ahLst/>
              <a:cxnLst>
                <a:cxn ang="0">
                  <a:pos x="connsiteX0" y="connsiteY0"/>
                </a:cxn>
                <a:cxn ang="0">
                  <a:pos x="connsiteX1" y="connsiteY1"/>
                </a:cxn>
                <a:cxn ang="0">
                  <a:pos x="connsiteX2" y="connsiteY2"/>
                </a:cxn>
                <a:cxn ang="0">
                  <a:pos x="connsiteX3" y="connsiteY3"/>
                </a:cxn>
              </a:cxnLst>
              <a:rect l="l" t="t" r="r" b="b"/>
              <a:pathLst>
                <a:path w="13541" h="13844">
                  <a:moveTo>
                    <a:pt x="13021" y="13844"/>
                  </a:moveTo>
                  <a:lnTo>
                    <a:pt x="13541" y="10909"/>
                  </a:lnTo>
                  <a:lnTo>
                    <a:pt x="521" y="7944"/>
                  </a:lnTo>
                  <a:cubicBezTo>
                    <a:pt x="347" y="6925"/>
                    <a:pt x="260" y="1528"/>
                    <a:pt x="0" y="0"/>
                  </a:cubicBez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6" name="Rectangle 5"/>
            <p:cNvSpPr/>
            <p:nvPr userDrawn="1"/>
          </p:nvSpPr>
          <p:spPr>
            <a:xfrm>
              <a:off x="7960519" y="6590176"/>
              <a:ext cx="45719" cy="26764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 name="connsiteX0" fmla="*/ 14584 w 14584"/>
                <a:gd name="connsiteY0" fmla="*/ 13298 h 13298"/>
                <a:gd name="connsiteX1" fmla="*/ 0 w 14584"/>
                <a:gd name="connsiteY1" fmla="*/ 0 h 13298"/>
                <a:gd name="connsiteX0" fmla="*/ 14584 w 14584"/>
                <a:gd name="connsiteY0" fmla="*/ 13298 h 13298"/>
                <a:gd name="connsiteX1" fmla="*/ 14062 w 14584"/>
                <a:gd name="connsiteY1" fmla="*/ 8070 h 13298"/>
                <a:gd name="connsiteX2" fmla="*/ 0 w 14584"/>
                <a:gd name="connsiteY2"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4584 w 15186"/>
                <a:gd name="connsiteY0" fmla="*/ 13298 h 13298"/>
                <a:gd name="connsiteX1" fmla="*/ 14062 w 15186"/>
                <a:gd name="connsiteY1" fmla="*/ 8070 h 13298"/>
                <a:gd name="connsiteX2" fmla="*/ 0 w 15186"/>
                <a:gd name="connsiteY2" fmla="*/ 2397 h 13298"/>
                <a:gd name="connsiteX3" fmla="*/ 0 w 15186"/>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5625 w 15625"/>
                <a:gd name="connsiteY0" fmla="*/ 13298 h 13298"/>
                <a:gd name="connsiteX1" fmla="*/ 15103 w 15625"/>
                <a:gd name="connsiteY1" fmla="*/ 8070 h 13298"/>
                <a:gd name="connsiteX2" fmla="*/ 1041 w 15625"/>
                <a:gd name="connsiteY2" fmla="*/ 2397 h 13298"/>
                <a:gd name="connsiteX3" fmla="*/ 1041 w 15625"/>
                <a:gd name="connsiteY3" fmla="*/ 0 h 13298"/>
                <a:gd name="connsiteX0" fmla="*/ 14584 w 14584"/>
                <a:gd name="connsiteY0" fmla="*/ 13298 h 13298"/>
                <a:gd name="connsiteX1" fmla="*/ 14062 w 14584"/>
                <a:gd name="connsiteY1" fmla="*/ 8070 h 13298"/>
                <a:gd name="connsiteX2" fmla="*/ 0 w 14584"/>
                <a:gd name="connsiteY2" fmla="*/ 2397 h 13298"/>
                <a:gd name="connsiteX3" fmla="*/ 0 w 14584"/>
                <a:gd name="connsiteY3" fmla="*/ 0 h 13298"/>
                <a:gd name="connsiteX0" fmla="*/ 15770 w 15770"/>
                <a:gd name="connsiteY0" fmla="*/ 13562 h 13562"/>
                <a:gd name="connsiteX1" fmla="*/ 15248 w 15770"/>
                <a:gd name="connsiteY1" fmla="*/ 8334 h 13562"/>
                <a:gd name="connsiteX2" fmla="*/ 1186 w 15770"/>
                <a:gd name="connsiteY2" fmla="*/ 2661 h 13562"/>
                <a:gd name="connsiteX3" fmla="*/ 665 w 15770"/>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2661 h 13562"/>
                <a:gd name="connsiteX3" fmla="*/ 0 w 15105"/>
                <a:gd name="connsiteY3" fmla="*/ 0 h 13562"/>
                <a:gd name="connsiteX0" fmla="*/ 15105 w 15770"/>
                <a:gd name="connsiteY0" fmla="*/ 13562 h 13562"/>
                <a:gd name="connsiteX1" fmla="*/ 14583 w 15770"/>
                <a:gd name="connsiteY1" fmla="*/ 8334 h 13562"/>
                <a:gd name="connsiteX2" fmla="*/ 521 w 15770"/>
                <a:gd name="connsiteY2" fmla="*/ 3057 h 13562"/>
                <a:gd name="connsiteX3" fmla="*/ 0 w 15770"/>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05 w 15105"/>
                <a:gd name="connsiteY0" fmla="*/ 13562 h 13562"/>
                <a:gd name="connsiteX1" fmla="*/ 14583 w 15105"/>
                <a:gd name="connsiteY1" fmla="*/ 8334 h 13562"/>
                <a:gd name="connsiteX2" fmla="*/ 521 w 15105"/>
                <a:gd name="connsiteY2" fmla="*/ 3057 h 13562"/>
                <a:gd name="connsiteX3" fmla="*/ 0 w 15105"/>
                <a:gd name="connsiteY3" fmla="*/ 0 h 13562"/>
                <a:gd name="connsiteX0" fmla="*/ 15147 w 15147"/>
                <a:gd name="connsiteY0" fmla="*/ 13562 h 13562"/>
                <a:gd name="connsiteX1" fmla="*/ 14625 w 15147"/>
                <a:gd name="connsiteY1" fmla="*/ 8334 h 13562"/>
                <a:gd name="connsiteX2" fmla="*/ 42 w 15147"/>
                <a:gd name="connsiteY2" fmla="*/ 3189 h 13562"/>
                <a:gd name="connsiteX3" fmla="*/ 42 w 15147"/>
                <a:gd name="connsiteY3" fmla="*/ 0 h 13562"/>
                <a:gd name="connsiteX0" fmla="*/ 15147 w 15147"/>
                <a:gd name="connsiteY0" fmla="*/ 13298 h 13298"/>
                <a:gd name="connsiteX1" fmla="*/ 14625 w 15147"/>
                <a:gd name="connsiteY1" fmla="*/ 8334 h 13298"/>
                <a:gd name="connsiteX2" fmla="*/ 42 w 15147"/>
                <a:gd name="connsiteY2" fmla="*/ 3189 h 13298"/>
                <a:gd name="connsiteX3" fmla="*/ 42 w 15147"/>
                <a:gd name="connsiteY3" fmla="*/ 0 h 13298"/>
                <a:gd name="connsiteX0" fmla="*/ 15626 w 15626"/>
                <a:gd name="connsiteY0" fmla="*/ 13694 h 13694"/>
                <a:gd name="connsiteX1" fmla="*/ 15104 w 15626"/>
                <a:gd name="connsiteY1" fmla="*/ 8730 h 13694"/>
                <a:gd name="connsiteX2" fmla="*/ 521 w 15626"/>
                <a:gd name="connsiteY2" fmla="*/ 3585 h 13694"/>
                <a:gd name="connsiteX3" fmla="*/ 0 w 15626"/>
                <a:gd name="connsiteY3" fmla="*/ 0 h 13694"/>
                <a:gd name="connsiteX0" fmla="*/ 15148 w 15148"/>
                <a:gd name="connsiteY0" fmla="*/ 13769 h 13769"/>
                <a:gd name="connsiteX1" fmla="*/ 14626 w 15148"/>
                <a:gd name="connsiteY1" fmla="*/ 8805 h 13769"/>
                <a:gd name="connsiteX2" fmla="*/ 43 w 15148"/>
                <a:gd name="connsiteY2" fmla="*/ 3660 h 13769"/>
                <a:gd name="connsiteX3" fmla="*/ 43 w 15148"/>
                <a:gd name="connsiteY3" fmla="*/ 0 h 13769"/>
                <a:gd name="connsiteX0" fmla="*/ 15105 w 15105"/>
                <a:gd name="connsiteY0" fmla="*/ 13769 h 13769"/>
                <a:gd name="connsiteX1" fmla="*/ 14583 w 15105"/>
                <a:gd name="connsiteY1" fmla="*/ 8805 h 13769"/>
                <a:gd name="connsiteX2" fmla="*/ 1042 w 15105"/>
                <a:gd name="connsiteY2" fmla="*/ 3660 h 13769"/>
                <a:gd name="connsiteX3" fmla="*/ 0 w 15105"/>
                <a:gd name="connsiteY3" fmla="*/ 0 h 13769"/>
                <a:gd name="connsiteX0" fmla="*/ 15105 w 15105"/>
                <a:gd name="connsiteY0" fmla="*/ 13769 h 13769"/>
                <a:gd name="connsiteX1" fmla="*/ 14583 w 15105"/>
                <a:gd name="connsiteY1" fmla="*/ 8805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521 w 15105"/>
                <a:gd name="connsiteY2" fmla="*/ 3660 h 13769"/>
                <a:gd name="connsiteX3" fmla="*/ 0 w 15105"/>
                <a:gd name="connsiteY3" fmla="*/ 0 h 13769"/>
                <a:gd name="connsiteX0" fmla="*/ 15105 w 15105"/>
                <a:gd name="connsiteY0" fmla="*/ 13769 h 13769"/>
                <a:gd name="connsiteX1" fmla="*/ 14062 w 15105"/>
                <a:gd name="connsiteY1" fmla="*/ 10684 h 13769"/>
                <a:gd name="connsiteX2" fmla="*/ 1042 w 15105"/>
                <a:gd name="connsiteY2" fmla="*/ 7944 h 13769"/>
                <a:gd name="connsiteX3" fmla="*/ 0 w 15105"/>
                <a:gd name="connsiteY3" fmla="*/ 0 h 13769"/>
                <a:gd name="connsiteX0" fmla="*/ 14584 w 14584"/>
                <a:gd name="connsiteY0" fmla="*/ 13769 h 13769"/>
                <a:gd name="connsiteX1" fmla="*/ 13541 w 14584"/>
                <a:gd name="connsiteY1" fmla="*/ 10684 h 13769"/>
                <a:gd name="connsiteX2" fmla="*/ 521 w 14584"/>
                <a:gd name="connsiteY2" fmla="*/ 7944 h 13769"/>
                <a:gd name="connsiteX3" fmla="*/ 0 w 14584"/>
                <a:gd name="connsiteY3" fmla="*/ 0 h 13769"/>
                <a:gd name="connsiteX0" fmla="*/ 13021 w 13541"/>
                <a:gd name="connsiteY0" fmla="*/ 13769 h 13769"/>
                <a:gd name="connsiteX1" fmla="*/ 13541 w 13541"/>
                <a:gd name="connsiteY1" fmla="*/ 10684 h 13769"/>
                <a:gd name="connsiteX2" fmla="*/ 521 w 13541"/>
                <a:gd name="connsiteY2" fmla="*/ 7944 h 13769"/>
                <a:gd name="connsiteX3" fmla="*/ 0 w 13541"/>
                <a:gd name="connsiteY3" fmla="*/ 0 h 13769"/>
                <a:gd name="connsiteX0" fmla="*/ 13021 w 13541"/>
                <a:gd name="connsiteY0" fmla="*/ 13694 h 13694"/>
                <a:gd name="connsiteX1" fmla="*/ 13541 w 13541"/>
                <a:gd name="connsiteY1" fmla="*/ 10684 h 13694"/>
                <a:gd name="connsiteX2" fmla="*/ 521 w 13541"/>
                <a:gd name="connsiteY2" fmla="*/ 7944 h 13694"/>
                <a:gd name="connsiteX3" fmla="*/ 0 w 13541"/>
                <a:gd name="connsiteY3" fmla="*/ 0 h 13694"/>
                <a:gd name="connsiteX0" fmla="*/ 14584 w 14584"/>
                <a:gd name="connsiteY0" fmla="*/ 13694 h 13694"/>
                <a:gd name="connsiteX1" fmla="*/ 13541 w 14584"/>
                <a:gd name="connsiteY1" fmla="*/ 10684 h 13694"/>
                <a:gd name="connsiteX2" fmla="*/ 521 w 14584"/>
                <a:gd name="connsiteY2" fmla="*/ 7944 h 13694"/>
                <a:gd name="connsiteX3" fmla="*/ 0 w 14584"/>
                <a:gd name="connsiteY3" fmla="*/ 0 h 1369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684 h 13844"/>
                <a:gd name="connsiteX2" fmla="*/ 521 w 13541"/>
                <a:gd name="connsiteY2" fmla="*/ 7944 h 13844"/>
                <a:gd name="connsiteX3" fmla="*/ 0 w 13541"/>
                <a:gd name="connsiteY3" fmla="*/ 0 h 13844"/>
                <a:gd name="connsiteX0" fmla="*/ 13021 w 13541"/>
                <a:gd name="connsiteY0" fmla="*/ 13844 h 13844"/>
                <a:gd name="connsiteX1" fmla="*/ 13541 w 13541"/>
                <a:gd name="connsiteY1" fmla="*/ 10909 h 13844"/>
                <a:gd name="connsiteX2" fmla="*/ 521 w 13541"/>
                <a:gd name="connsiteY2" fmla="*/ 7944 h 13844"/>
                <a:gd name="connsiteX3" fmla="*/ 0 w 13541"/>
                <a:gd name="connsiteY3" fmla="*/ 0 h 13844"/>
                <a:gd name="connsiteX0" fmla="*/ 13634 w 14154"/>
                <a:gd name="connsiteY0" fmla="*/ 13844 h 13844"/>
                <a:gd name="connsiteX1" fmla="*/ 14154 w 14154"/>
                <a:gd name="connsiteY1" fmla="*/ 10909 h 13844"/>
                <a:gd name="connsiteX2" fmla="*/ 1134 w 14154"/>
                <a:gd name="connsiteY2" fmla="*/ 7944 h 13844"/>
                <a:gd name="connsiteX3" fmla="*/ 613 w 14154"/>
                <a:gd name="connsiteY3" fmla="*/ 2803 h 13844"/>
                <a:gd name="connsiteX4" fmla="*/ 613 w 14154"/>
                <a:gd name="connsiteY4" fmla="*/ 0 h 13844"/>
                <a:gd name="connsiteX0" fmla="*/ 13634 w 14154"/>
                <a:gd name="connsiteY0" fmla="*/ 11041 h 11041"/>
                <a:gd name="connsiteX1" fmla="*/ 14154 w 14154"/>
                <a:gd name="connsiteY1" fmla="*/ 8106 h 11041"/>
                <a:gd name="connsiteX2" fmla="*/ 1134 w 14154"/>
                <a:gd name="connsiteY2" fmla="*/ 5141 h 11041"/>
                <a:gd name="connsiteX3" fmla="*/ 613 w 14154"/>
                <a:gd name="connsiteY3" fmla="*/ 0 h 11041"/>
                <a:gd name="connsiteX0" fmla="*/ 13021 w 13541"/>
                <a:gd name="connsiteY0" fmla="*/ 11041 h 11041"/>
                <a:gd name="connsiteX1" fmla="*/ 13541 w 13541"/>
                <a:gd name="connsiteY1" fmla="*/ 8106 h 11041"/>
                <a:gd name="connsiteX2" fmla="*/ 521 w 13541"/>
                <a:gd name="connsiteY2" fmla="*/ 5141 h 11041"/>
                <a:gd name="connsiteX3" fmla="*/ 0 w 13541"/>
                <a:gd name="connsiteY3" fmla="*/ 0 h 11041"/>
                <a:gd name="connsiteX0" fmla="*/ 13355 w 13541"/>
                <a:gd name="connsiteY0" fmla="*/ 11041 h 11041"/>
                <a:gd name="connsiteX1" fmla="*/ 13541 w 13541"/>
                <a:gd name="connsiteY1" fmla="*/ 8106 h 11041"/>
                <a:gd name="connsiteX2" fmla="*/ 521 w 13541"/>
                <a:gd name="connsiteY2" fmla="*/ 5141 h 11041"/>
                <a:gd name="connsiteX3" fmla="*/ 0 w 13541"/>
                <a:gd name="connsiteY3" fmla="*/ 0 h 11041"/>
              </a:gdLst>
              <a:ahLst/>
              <a:cxnLst>
                <a:cxn ang="0">
                  <a:pos x="connsiteX0" y="connsiteY0"/>
                </a:cxn>
                <a:cxn ang="0">
                  <a:pos x="connsiteX1" y="connsiteY1"/>
                </a:cxn>
                <a:cxn ang="0">
                  <a:pos x="connsiteX2" y="connsiteY2"/>
                </a:cxn>
                <a:cxn ang="0">
                  <a:pos x="connsiteX3" y="connsiteY3"/>
                </a:cxn>
              </a:cxnLst>
              <a:rect l="l" t="t" r="r" b="b"/>
              <a:pathLst>
                <a:path w="13541" h="11041">
                  <a:moveTo>
                    <a:pt x="13355" y="11041"/>
                  </a:moveTo>
                  <a:lnTo>
                    <a:pt x="13541" y="8106"/>
                  </a:lnTo>
                  <a:lnTo>
                    <a:pt x="521" y="5141"/>
                  </a:lnTo>
                  <a:cubicBezTo>
                    <a:pt x="347" y="3427"/>
                    <a:pt x="174" y="1714"/>
                    <a:pt x="0" y="0"/>
                  </a:cubicBez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7" name="Rectangle 5"/>
            <p:cNvSpPr/>
            <p:nvPr userDrawn="1"/>
          </p:nvSpPr>
          <p:spPr>
            <a:xfrm flipH="1">
              <a:off x="8552138"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8" name="Rectangle 5"/>
            <p:cNvSpPr/>
            <p:nvPr userDrawn="1"/>
          </p:nvSpPr>
          <p:spPr>
            <a:xfrm flipH="1">
              <a:off x="8578902" y="6547011"/>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69" name="Rectangle 5"/>
            <p:cNvSpPr/>
            <p:nvPr userDrawn="1"/>
          </p:nvSpPr>
          <p:spPr>
            <a:xfrm flipH="1">
              <a:off x="9251388"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0" name="Rectangle 5"/>
            <p:cNvSpPr/>
            <p:nvPr userDrawn="1"/>
          </p:nvSpPr>
          <p:spPr>
            <a:xfrm flipH="1">
              <a:off x="9284370"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1" name="Rectangle 5"/>
            <p:cNvSpPr/>
            <p:nvPr userDrawn="1"/>
          </p:nvSpPr>
          <p:spPr>
            <a:xfrm flipH="1">
              <a:off x="9309815" y="6496123"/>
              <a:ext cx="0"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2" name="Rectangle 5"/>
            <p:cNvSpPr/>
            <p:nvPr userDrawn="1"/>
          </p:nvSpPr>
          <p:spPr>
            <a:xfrm flipH="1">
              <a:off x="9900875" y="6479160"/>
              <a:ext cx="36187" cy="30650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3" name="Rectangle 5"/>
            <p:cNvSpPr/>
            <p:nvPr userDrawn="1"/>
          </p:nvSpPr>
          <p:spPr>
            <a:xfrm flipH="1">
              <a:off x="9799855" y="6770546"/>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4" name="Rectangle 5"/>
            <p:cNvSpPr/>
            <p:nvPr userDrawn="1"/>
          </p:nvSpPr>
          <p:spPr>
            <a:xfrm flipH="1">
              <a:off x="9826241" y="6770546"/>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5" name="Rectangle 5"/>
            <p:cNvSpPr/>
            <p:nvPr userDrawn="1"/>
          </p:nvSpPr>
          <p:spPr>
            <a:xfrm flipH="1">
              <a:off x="9850743" y="6770546"/>
              <a:ext cx="0" cy="75392"/>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6" name="Rectangle 5"/>
            <p:cNvSpPr/>
            <p:nvPr userDrawn="1"/>
          </p:nvSpPr>
          <p:spPr>
            <a:xfrm flipH="1">
              <a:off x="11382680" y="6553905"/>
              <a:ext cx="0" cy="304095"/>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7" name="Rectangle 5"/>
            <p:cNvSpPr/>
            <p:nvPr userDrawn="1"/>
          </p:nvSpPr>
          <p:spPr>
            <a:xfrm flipH="1">
              <a:off x="11407181" y="6553905"/>
              <a:ext cx="0" cy="304095"/>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8" name="Rectangle 5"/>
            <p:cNvSpPr/>
            <p:nvPr userDrawn="1"/>
          </p:nvSpPr>
          <p:spPr>
            <a:xfrm flipH="1">
              <a:off x="9309435" y="6579054"/>
              <a:ext cx="543571" cy="130049"/>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74020 w 590074"/>
                <a:gd name="connsiteY2" fmla="*/ 0 h 389959"/>
                <a:gd name="connsiteX3" fmla="*/ 590074 w 590074"/>
                <a:gd name="connsiteY3"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0 w 590074"/>
                <a:gd name="connsiteY0" fmla="*/ 389959 h 389959"/>
                <a:gd name="connsiteX1" fmla="*/ 0 w 590074"/>
                <a:gd name="connsiteY1" fmla="*/ 5149 h 389959"/>
                <a:gd name="connsiteX2" fmla="*/ 201909 w 590074"/>
                <a:gd name="connsiteY2" fmla="*/ 159623 h 389959"/>
                <a:gd name="connsiteX3" fmla="*/ 274020 w 590074"/>
                <a:gd name="connsiteY3" fmla="*/ 0 h 389959"/>
                <a:gd name="connsiteX4" fmla="*/ 590074 w 590074"/>
                <a:gd name="connsiteY4" fmla="*/ 5149 h 389959"/>
                <a:gd name="connsiteX0" fmla="*/ 2061 w 592135"/>
                <a:gd name="connsiteY0" fmla="*/ 389959 h 389959"/>
                <a:gd name="connsiteX1" fmla="*/ 0 w 592135"/>
                <a:gd name="connsiteY1" fmla="*/ 149324 h 389959"/>
                <a:gd name="connsiteX2" fmla="*/ 203970 w 592135"/>
                <a:gd name="connsiteY2" fmla="*/ 159623 h 389959"/>
                <a:gd name="connsiteX3" fmla="*/ 276081 w 592135"/>
                <a:gd name="connsiteY3" fmla="*/ 0 h 389959"/>
                <a:gd name="connsiteX4" fmla="*/ 592135 w 592135"/>
                <a:gd name="connsiteY4" fmla="*/ 5149 h 389959"/>
                <a:gd name="connsiteX0" fmla="*/ 412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9959 h 389959"/>
                <a:gd name="connsiteX1" fmla="*/ 0 w 594196"/>
                <a:gd name="connsiteY1" fmla="*/ 159623 h 389959"/>
                <a:gd name="connsiteX2" fmla="*/ 206031 w 594196"/>
                <a:gd name="connsiteY2" fmla="*/ 159623 h 389959"/>
                <a:gd name="connsiteX3" fmla="*/ 278142 w 594196"/>
                <a:gd name="connsiteY3" fmla="*/ 0 h 389959"/>
                <a:gd name="connsiteX4" fmla="*/ 594196 w 594196"/>
                <a:gd name="connsiteY4" fmla="*/ 5149 h 389959"/>
                <a:gd name="connsiteX0" fmla="*/ 2062 w 594196"/>
                <a:gd name="connsiteY0" fmla="*/ 384810 h 384810"/>
                <a:gd name="connsiteX1" fmla="*/ 0 w 594196"/>
                <a:gd name="connsiteY1" fmla="*/ 154474 h 384810"/>
                <a:gd name="connsiteX2" fmla="*/ 206031 w 594196"/>
                <a:gd name="connsiteY2" fmla="*/ 154474 h 384810"/>
                <a:gd name="connsiteX3" fmla="*/ 290504 w 594196"/>
                <a:gd name="connsiteY3" fmla="*/ 0 h 384810"/>
                <a:gd name="connsiteX4" fmla="*/ 594196 w 594196"/>
                <a:gd name="connsiteY4" fmla="*/ 0 h 38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96" h="384810">
                  <a:moveTo>
                    <a:pt x="2062" y="384810"/>
                  </a:moveTo>
                  <a:cubicBezTo>
                    <a:pt x="1375" y="308031"/>
                    <a:pt x="687" y="231253"/>
                    <a:pt x="0" y="154474"/>
                  </a:cubicBezTo>
                  <a:lnTo>
                    <a:pt x="206031" y="154474"/>
                  </a:lnTo>
                  <a:lnTo>
                    <a:pt x="290504" y="0"/>
                  </a:lnTo>
                  <a:lnTo>
                    <a:pt x="594196"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79" name="Rectangle 5"/>
            <p:cNvSpPr/>
            <p:nvPr userDrawn="1"/>
          </p:nvSpPr>
          <p:spPr>
            <a:xfrm flipH="1">
              <a:off x="10429743" y="6497494"/>
              <a:ext cx="120622" cy="223671"/>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80" name="Rectangle 5"/>
            <p:cNvSpPr/>
            <p:nvPr userDrawn="1"/>
          </p:nvSpPr>
          <p:spPr>
            <a:xfrm flipH="1">
              <a:off x="10429743" y="6474499"/>
              <a:ext cx="147012" cy="247796"/>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81" name="Rectangle 5"/>
            <p:cNvSpPr/>
            <p:nvPr userDrawn="1"/>
          </p:nvSpPr>
          <p:spPr>
            <a:xfrm>
              <a:off x="10790448" y="6492566"/>
              <a:ext cx="123680" cy="144138"/>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82" name="Rectangle 5"/>
            <p:cNvSpPr/>
            <p:nvPr userDrawn="1"/>
          </p:nvSpPr>
          <p:spPr>
            <a:xfrm>
              <a:off x="10275191" y="6773185"/>
              <a:ext cx="69361" cy="84815"/>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Lst>
              <a:ahLst/>
              <a:cxnLst>
                <a:cxn ang="0">
                  <a:pos x="connsiteX0" y="connsiteY0"/>
                </a:cxn>
                <a:cxn ang="0">
                  <a:pos x="connsiteX1" y="connsiteY1"/>
                </a:cxn>
                <a:cxn ang="0">
                  <a:pos x="connsiteX2" y="connsiteY2"/>
                </a:cxn>
              </a:cxnLst>
              <a:rect l="l" t="t" r="r" b="b"/>
              <a:pathLst>
                <a:path w="590074" h="384810">
                  <a:moveTo>
                    <a:pt x="0" y="384810"/>
                  </a:moveTo>
                  <a:lnTo>
                    <a:pt x="0" y="0"/>
                  </a:lnTo>
                  <a:lnTo>
                    <a:pt x="590074"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83" name="Rectangle 5"/>
            <p:cNvSpPr/>
            <p:nvPr userDrawn="1"/>
          </p:nvSpPr>
          <p:spPr>
            <a:xfrm flipH="1">
              <a:off x="11843316" y="6695110"/>
              <a:ext cx="0" cy="16289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84" name="Rectangle 5"/>
            <p:cNvSpPr/>
            <p:nvPr userDrawn="1"/>
          </p:nvSpPr>
          <p:spPr>
            <a:xfrm flipH="1">
              <a:off x="11867818" y="6695110"/>
              <a:ext cx="0" cy="162890"/>
            </a:xfrm>
            <a:custGeom>
              <a:avLst/>
              <a:gdLst>
                <a:gd name="connsiteX0" fmla="*/ 0 w 590074"/>
                <a:gd name="connsiteY0" fmla="*/ 0 h 384810"/>
                <a:gd name="connsiteX1" fmla="*/ 590074 w 590074"/>
                <a:gd name="connsiteY1" fmla="*/ 0 h 384810"/>
                <a:gd name="connsiteX2" fmla="*/ 590074 w 590074"/>
                <a:gd name="connsiteY2" fmla="*/ 384810 h 384810"/>
                <a:gd name="connsiteX3" fmla="*/ 0 w 590074"/>
                <a:gd name="connsiteY3" fmla="*/ 384810 h 384810"/>
                <a:gd name="connsiteX4" fmla="*/ 0 w 590074"/>
                <a:gd name="connsiteY4" fmla="*/ 0 h 384810"/>
                <a:gd name="connsiteX0" fmla="*/ 0 w 590074"/>
                <a:gd name="connsiteY0" fmla="*/ 384810 h 476250"/>
                <a:gd name="connsiteX1" fmla="*/ 0 w 590074"/>
                <a:gd name="connsiteY1" fmla="*/ 0 h 476250"/>
                <a:gd name="connsiteX2" fmla="*/ 590074 w 590074"/>
                <a:gd name="connsiteY2" fmla="*/ 0 h 476250"/>
                <a:gd name="connsiteX3" fmla="*/ 590074 w 590074"/>
                <a:gd name="connsiteY3" fmla="*/ 384810 h 476250"/>
                <a:gd name="connsiteX4" fmla="*/ 91440 w 590074"/>
                <a:gd name="connsiteY4" fmla="*/ 476250 h 476250"/>
                <a:gd name="connsiteX0" fmla="*/ 0 w 590074"/>
                <a:gd name="connsiteY0" fmla="*/ 384810 h 384810"/>
                <a:gd name="connsiteX1" fmla="*/ 0 w 590074"/>
                <a:gd name="connsiteY1" fmla="*/ 0 h 384810"/>
                <a:gd name="connsiteX2" fmla="*/ 590074 w 590074"/>
                <a:gd name="connsiteY2" fmla="*/ 0 h 384810"/>
                <a:gd name="connsiteX3" fmla="*/ 590074 w 590074"/>
                <a:gd name="connsiteY3" fmla="*/ 384810 h 384810"/>
                <a:gd name="connsiteX0" fmla="*/ 0 w 590074"/>
                <a:gd name="connsiteY0" fmla="*/ 384810 h 384810"/>
                <a:gd name="connsiteX1" fmla="*/ 0 w 590074"/>
                <a:gd name="connsiteY1" fmla="*/ 0 h 384810"/>
                <a:gd name="connsiteX2" fmla="*/ 590074 w 590074"/>
                <a:gd name="connsiteY2" fmla="*/ 0 h 384810"/>
                <a:gd name="connsiteX0" fmla="*/ 0 w 0"/>
                <a:gd name="connsiteY0" fmla="*/ 384810 h 384810"/>
                <a:gd name="connsiteX1" fmla="*/ 0 w 0"/>
                <a:gd name="connsiteY1" fmla="*/ 0 h 384810"/>
              </a:gdLst>
              <a:ahLst/>
              <a:cxnLst>
                <a:cxn ang="0">
                  <a:pos x="connsiteX0" y="connsiteY0"/>
                </a:cxn>
                <a:cxn ang="0">
                  <a:pos x="connsiteX1" y="connsiteY1"/>
                </a:cxn>
              </a:cxnLst>
              <a:rect l="l" t="t" r="r" b="b"/>
              <a:pathLst>
                <a:path h="384810">
                  <a:moveTo>
                    <a:pt x="0" y="384810"/>
                  </a:moveTo>
                  <a:lnTo>
                    <a:pt x="0" y="0"/>
                  </a:lnTo>
                </a:path>
              </a:pathLst>
            </a:custGeom>
            <a:noFill/>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grpSp>
      <p:grpSp>
        <p:nvGrpSpPr>
          <p:cNvPr id="85" name="thick lines and arrows"/>
          <p:cNvGrpSpPr/>
          <p:nvPr userDrawn="1"/>
        </p:nvGrpSpPr>
        <p:grpSpPr>
          <a:xfrm>
            <a:off x="197486" y="6454282"/>
            <a:ext cx="8866148" cy="403719"/>
            <a:chOff x="263315" y="6454281"/>
            <a:chExt cx="11821530" cy="403719"/>
          </a:xfrm>
        </p:grpSpPr>
        <p:sp>
          <p:nvSpPr>
            <p:cNvPr id="86" name="Rectangle 3"/>
            <p:cNvSpPr/>
            <p:nvPr userDrawn="1"/>
          </p:nvSpPr>
          <p:spPr>
            <a:xfrm flipH="1">
              <a:off x="3609154" y="6821812"/>
              <a:ext cx="0"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87" name="Rectangle 3"/>
            <p:cNvSpPr/>
            <p:nvPr userDrawn="1"/>
          </p:nvSpPr>
          <p:spPr>
            <a:xfrm>
              <a:off x="3504852" y="6491153"/>
              <a:ext cx="226690"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88" name="Rectangle 3"/>
            <p:cNvSpPr/>
            <p:nvPr userDrawn="1"/>
          </p:nvSpPr>
          <p:spPr>
            <a:xfrm rot="10800000" flipH="1">
              <a:off x="2086077" y="6728694"/>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89" name="Rectangle 3"/>
            <p:cNvSpPr/>
            <p:nvPr userDrawn="1"/>
          </p:nvSpPr>
          <p:spPr>
            <a:xfrm flipH="1">
              <a:off x="1226999" y="6721152"/>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0" name="Rectangle 3"/>
            <p:cNvSpPr/>
            <p:nvPr userDrawn="1"/>
          </p:nvSpPr>
          <p:spPr>
            <a:xfrm>
              <a:off x="5190095" y="6770547"/>
              <a:ext cx="729403" cy="6672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head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1" name="Rectangle 3"/>
            <p:cNvSpPr/>
            <p:nvPr userDrawn="1"/>
          </p:nvSpPr>
          <p:spPr>
            <a:xfrm>
              <a:off x="3144863" y="6491153"/>
              <a:ext cx="226690" cy="17064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2" name="Rectangle 3"/>
            <p:cNvSpPr/>
            <p:nvPr userDrawn="1"/>
          </p:nvSpPr>
          <p:spPr>
            <a:xfrm rot="16200000">
              <a:off x="4328000" y="6608644"/>
              <a:ext cx="179054"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3" name="Rectangle 3"/>
            <p:cNvSpPr/>
            <p:nvPr userDrawn="1"/>
          </p:nvSpPr>
          <p:spPr>
            <a:xfrm rot="16200000">
              <a:off x="4874704" y="6608573"/>
              <a:ext cx="72894" cy="39580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4" name="Rectangle 3"/>
            <p:cNvSpPr/>
            <p:nvPr userDrawn="1"/>
          </p:nvSpPr>
          <p:spPr>
            <a:xfrm rot="16200000">
              <a:off x="4380777" y="6808053"/>
              <a:ext cx="69735"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A1DCF2"/>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5" name="Rectangle 3"/>
            <p:cNvSpPr/>
            <p:nvPr userDrawn="1"/>
          </p:nvSpPr>
          <p:spPr>
            <a:xfrm>
              <a:off x="3389882" y="6491153"/>
              <a:ext cx="413025" cy="21983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6" name="Rectangle 3"/>
            <p:cNvSpPr/>
            <p:nvPr userDrawn="1"/>
          </p:nvSpPr>
          <p:spPr>
            <a:xfrm rot="16200000">
              <a:off x="3956162" y="6555895"/>
              <a:ext cx="241792" cy="11513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7" name="Rectangle 3"/>
            <p:cNvSpPr/>
            <p:nvPr userDrawn="1"/>
          </p:nvSpPr>
          <p:spPr>
            <a:xfrm flipH="1">
              <a:off x="2712003" y="6543771"/>
              <a:ext cx="71807" cy="28972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8" name="Rectangle 3"/>
            <p:cNvSpPr/>
            <p:nvPr userDrawn="1"/>
          </p:nvSpPr>
          <p:spPr>
            <a:xfrm>
              <a:off x="2783811" y="6707980"/>
              <a:ext cx="402284" cy="150019"/>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99" name="Rectangle 3"/>
            <p:cNvSpPr/>
            <p:nvPr userDrawn="1"/>
          </p:nvSpPr>
          <p:spPr>
            <a:xfrm>
              <a:off x="1923795" y="6646904"/>
              <a:ext cx="665192" cy="10125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Lst>
              <a:ahLst/>
              <a:cxnLst>
                <a:cxn ang="0">
                  <a:pos x="connsiteX0" y="connsiteY0"/>
                </a:cxn>
                <a:cxn ang="0">
                  <a:pos x="connsiteX1" y="connsiteY1"/>
                </a:cxn>
                <a:cxn ang="0">
                  <a:pos x="connsiteX2" y="connsiteY2"/>
                </a:cxn>
                <a:cxn ang="0">
                  <a:pos x="connsiteX3" y="connsiteY3"/>
                </a:cxn>
              </a:cxnLst>
              <a:rect l="l" t="t" r="r" b="b"/>
              <a:pathLst>
                <a:path w="571072" h="220871">
                  <a:moveTo>
                    <a:pt x="0" y="193228"/>
                  </a:moveTo>
                  <a:cubicBezTo>
                    <a:pt x="628" y="128819"/>
                    <a:pt x="1257" y="64409"/>
                    <a:pt x="1885" y="0"/>
                  </a:cubicBezTo>
                  <a:lnTo>
                    <a:pt x="570761" y="0"/>
                  </a:lnTo>
                  <a:cubicBezTo>
                    <a:pt x="571840" y="70883"/>
                    <a:pt x="569682" y="149988"/>
                    <a:pt x="570761" y="220871"/>
                  </a:cubicBez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00" name="Rectangle 3"/>
            <p:cNvSpPr/>
            <p:nvPr userDrawn="1"/>
          </p:nvSpPr>
          <p:spPr>
            <a:xfrm flipH="1">
              <a:off x="2552797" y="6833499"/>
              <a:ext cx="36188" cy="72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01" name="Rectangle 3"/>
            <p:cNvSpPr/>
            <p:nvPr userDrawn="1"/>
          </p:nvSpPr>
          <p:spPr>
            <a:xfrm>
              <a:off x="1518880" y="6490468"/>
              <a:ext cx="619778" cy="10554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Lst>
              <a:ahLst/>
              <a:cxnLst>
                <a:cxn ang="0">
                  <a:pos x="connsiteX0" y="connsiteY0"/>
                </a:cxn>
                <a:cxn ang="0">
                  <a:pos x="connsiteX1" y="connsiteY1"/>
                </a:cxn>
                <a:cxn ang="0">
                  <a:pos x="connsiteX2" y="connsiteY2"/>
                </a:cxn>
              </a:cxnLst>
              <a:rect l="l" t="t" r="r" b="b"/>
              <a:pathLst>
                <a:path w="568876" h="230229">
                  <a:moveTo>
                    <a:pt x="1352" y="230229"/>
                  </a:moveTo>
                  <a:cubicBezTo>
                    <a:pt x="901" y="153486"/>
                    <a:pt x="451" y="76743"/>
                    <a:pt x="0" y="0"/>
                  </a:cubicBezTo>
                  <a:lnTo>
                    <a:pt x="568876" y="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02" name="Rectangle 3"/>
            <p:cNvSpPr/>
            <p:nvPr userDrawn="1"/>
          </p:nvSpPr>
          <p:spPr>
            <a:xfrm flipV="1">
              <a:off x="1961666" y="6454281"/>
              <a:ext cx="719804"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rgbClr val="A1DCF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03" name="Rectangle 3"/>
            <p:cNvSpPr/>
            <p:nvPr userDrawn="1"/>
          </p:nvSpPr>
          <p:spPr>
            <a:xfrm flipH="1">
              <a:off x="1226999" y="6490468"/>
              <a:ext cx="71807" cy="3546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04" name="Rectangle 3"/>
            <p:cNvSpPr/>
            <p:nvPr userDrawn="1"/>
          </p:nvSpPr>
          <p:spPr>
            <a:xfrm flipH="1">
              <a:off x="1748320" y="6777565"/>
              <a:ext cx="36187" cy="6521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05" name="Rectangle 3"/>
            <p:cNvSpPr/>
            <p:nvPr userDrawn="1"/>
          </p:nvSpPr>
          <p:spPr>
            <a:xfrm>
              <a:off x="654561" y="6490468"/>
              <a:ext cx="619778"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rgbClr val="A1DCF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06" name="Rectangle 3"/>
            <p:cNvSpPr/>
            <p:nvPr userDrawn="1"/>
          </p:nvSpPr>
          <p:spPr>
            <a:xfrm flipH="1">
              <a:off x="968784" y="6505546"/>
              <a:ext cx="71807" cy="4900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07" name="Rectangle 3"/>
            <p:cNvSpPr/>
            <p:nvPr userDrawn="1"/>
          </p:nvSpPr>
          <p:spPr>
            <a:xfrm rot="10800000" flipH="1">
              <a:off x="1039276" y="6629941"/>
              <a:ext cx="71807" cy="11497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08" name="Rectangle 4"/>
            <p:cNvSpPr/>
            <p:nvPr userDrawn="1"/>
          </p:nvSpPr>
          <p:spPr>
            <a:xfrm>
              <a:off x="778923" y="6572656"/>
              <a:ext cx="511149" cy="187761"/>
            </a:xfrm>
            <a:custGeom>
              <a:avLst/>
              <a:gdLst>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0 w 500539"/>
                <a:gd name="connsiteY4" fmla="*/ 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91440 w 500539"/>
                <a:gd name="connsiteY4" fmla="*/ 9144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0" fmla="*/ 500539 w 500539"/>
                <a:gd name="connsiteY0" fmla="*/ 0 h 275321"/>
                <a:gd name="connsiteX1" fmla="*/ 500539 w 500539"/>
                <a:gd name="connsiteY1" fmla="*/ 275321 h 275321"/>
                <a:gd name="connsiteX2" fmla="*/ 0 w 500539"/>
                <a:gd name="connsiteY2" fmla="*/ 275321 h 275321"/>
                <a:gd name="connsiteX0" fmla="*/ 645796 w 645796"/>
                <a:gd name="connsiteY0" fmla="*/ 0 h 237221"/>
                <a:gd name="connsiteX1" fmla="*/ 500539 w 645796"/>
                <a:gd name="connsiteY1" fmla="*/ 237221 h 237221"/>
                <a:gd name="connsiteX2" fmla="*/ 0 w 645796"/>
                <a:gd name="connsiteY2"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501098 w 645796"/>
                <a:gd name="connsiteY1" fmla="*/ 143816 h 237221"/>
                <a:gd name="connsiteX2" fmla="*/ 500539 w 645796"/>
                <a:gd name="connsiteY2" fmla="*/ 237221 h 237221"/>
                <a:gd name="connsiteX3" fmla="*/ 0 w 645796"/>
                <a:gd name="connsiteY3" fmla="*/ 237221 h 237221"/>
              </a:gdLst>
              <a:ahLst/>
              <a:cxnLst>
                <a:cxn ang="0">
                  <a:pos x="connsiteX0" y="connsiteY0"/>
                </a:cxn>
                <a:cxn ang="0">
                  <a:pos x="connsiteX1" y="connsiteY1"/>
                </a:cxn>
                <a:cxn ang="0">
                  <a:pos x="connsiteX2" y="connsiteY2"/>
                </a:cxn>
                <a:cxn ang="0">
                  <a:pos x="connsiteX3" y="connsiteY3"/>
                </a:cxn>
              </a:cxnLst>
              <a:rect l="l" t="t" r="r" b="b"/>
              <a:pathLst>
                <a:path w="645796" h="237221">
                  <a:moveTo>
                    <a:pt x="645796" y="0"/>
                  </a:moveTo>
                  <a:lnTo>
                    <a:pt x="501098" y="143816"/>
                  </a:lnTo>
                  <a:cubicBezTo>
                    <a:pt x="501705" y="175745"/>
                    <a:pt x="499932" y="205292"/>
                    <a:pt x="500539" y="237221"/>
                  </a:cubicBezTo>
                  <a:lnTo>
                    <a:pt x="0" y="237221"/>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lvl="0" algn="ctr"/>
              <a:endParaRPr lang="en-US" sz="1350" dirty="0"/>
            </a:p>
          </p:txBody>
        </p:sp>
        <p:sp>
          <p:nvSpPr>
            <p:cNvPr id="109" name="Rectangle 3"/>
            <p:cNvSpPr/>
            <p:nvPr userDrawn="1"/>
          </p:nvSpPr>
          <p:spPr>
            <a:xfrm>
              <a:off x="263315" y="6705709"/>
              <a:ext cx="36187" cy="13702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0" name="Rectangle 3"/>
            <p:cNvSpPr/>
            <p:nvPr userDrawn="1"/>
          </p:nvSpPr>
          <p:spPr>
            <a:xfrm flipH="1">
              <a:off x="298938" y="6517231"/>
              <a:ext cx="71807" cy="9091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1" name="Rectangle 3"/>
            <p:cNvSpPr/>
            <p:nvPr userDrawn="1"/>
          </p:nvSpPr>
          <p:spPr>
            <a:xfrm flipH="1">
              <a:off x="2014829" y="6684743"/>
              <a:ext cx="71807" cy="173256"/>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2" name="Rectangle 3"/>
            <p:cNvSpPr/>
            <p:nvPr userDrawn="1"/>
          </p:nvSpPr>
          <p:spPr>
            <a:xfrm flipH="1">
              <a:off x="9325647" y="6797310"/>
              <a:ext cx="0"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3" name="Rectangle 3"/>
            <p:cNvSpPr/>
            <p:nvPr userDrawn="1"/>
          </p:nvSpPr>
          <p:spPr>
            <a:xfrm>
              <a:off x="9221345" y="6491153"/>
              <a:ext cx="226690"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4" name="Rectangle 3"/>
            <p:cNvSpPr/>
            <p:nvPr userDrawn="1"/>
          </p:nvSpPr>
          <p:spPr>
            <a:xfrm rot="10800000" flipH="1">
              <a:off x="7802571" y="6728694"/>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5" name="Rectangle 3"/>
            <p:cNvSpPr/>
            <p:nvPr userDrawn="1"/>
          </p:nvSpPr>
          <p:spPr>
            <a:xfrm flipH="1">
              <a:off x="6943493" y="6721152"/>
              <a:ext cx="71807" cy="8972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6" name="Rectangle 3"/>
            <p:cNvSpPr/>
            <p:nvPr userDrawn="1"/>
          </p:nvSpPr>
          <p:spPr>
            <a:xfrm>
              <a:off x="11587163" y="6648152"/>
              <a:ext cx="497682" cy="20984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7" name="Rectangle 3"/>
            <p:cNvSpPr/>
            <p:nvPr userDrawn="1"/>
          </p:nvSpPr>
          <p:spPr>
            <a:xfrm>
              <a:off x="10906589" y="6770547"/>
              <a:ext cx="729403" cy="6672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head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8" name="Rectangle 3"/>
            <p:cNvSpPr/>
            <p:nvPr userDrawn="1"/>
          </p:nvSpPr>
          <p:spPr>
            <a:xfrm>
              <a:off x="10137604" y="6646906"/>
              <a:ext cx="179052"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A1DCF2"/>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19" name="Rectangle 3"/>
            <p:cNvSpPr/>
            <p:nvPr userDrawn="1"/>
          </p:nvSpPr>
          <p:spPr>
            <a:xfrm>
              <a:off x="10264827" y="6646906"/>
              <a:ext cx="1246771" cy="3618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A1DCF2"/>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0" name="Rectangle 3"/>
            <p:cNvSpPr/>
            <p:nvPr userDrawn="1"/>
          </p:nvSpPr>
          <p:spPr>
            <a:xfrm>
              <a:off x="8861356" y="6491153"/>
              <a:ext cx="226690" cy="17064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1" name="Rectangle 3"/>
            <p:cNvSpPr/>
            <p:nvPr userDrawn="1"/>
          </p:nvSpPr>
          <p:spPr>
            <a:xfrm rot="16200000">
              <a:off x="10044494" y="6608644"/>
              <a:ext cx="179054"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2" name="Rectangle 3"/>
            <p:cNvSpPr/>
            <p:nvPr userDrawn="1"/>
          </p:nvSpPr>
          <p:spPr>
            <a:xfrm rot="16200000">
              <a:off x="10591197" y="6608573"/>
              <a:ext cx="72894" cy="39580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3" name="Rectangle 3"/>
            <p:cNvSpPr/>
            <p:nvPr userDrawn="1"/>
          </p:nvSpPr>
          <p:spPr>
            <a:xfrm rot="16200000">
              <a:off x="10097270" y="6808053"/>
              <a:ext cx="69735"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0"/>
                <a:gd name="connsiteX1" fmla="*/ 636748 w 636748"/>
                <a:gd name="connsiteY1" fmla="*/ 0 h 0"/>
              </a:gdLst>
              <a:ahLst/>
              <a:cxnLst>
                <a:cxn ang="0">
                  <a:pos x="connsiteX0" y="connsiteY0"/>
                </a:cxn>
                <a:cxn ang="0">
                  <a:pos x="connsiteX1" y="connsiteY1"/>
                </a:cxn>
              </a:cxnLst>
              <a:rect l="l" t="t" r="r" b="b"/>
              <a:pathLst>
                <a:path w="636748">
                  <a:moveTo>
                    <a:pt x="0" y="0"/>
                  </a:moveTo>
                  <a:lnTo>
                    <a:pt x="636748" y="0"/>
                  </a:lnTo>
                </a:path>
              </a:pathLst>
            </a:custGeom>
            <a:noFill/>
            <a:ln w="38100" cap="sq">
              <a:solidFill>
                <a:srgbClr val="A1DCF2"/>
              </a:solidFill>
              <a:miter lim="800000"/>
              <a:headEnd type="none" w="sm" len="sm"/>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4" name="Rectangle 3"/>
            <p:cNvSpPr/>
            <p:nvPr userDrawn="1"/>
          </p:nvSpPr>
          <p:spPr>
            <a:xfrm>
              <a:off x="9106376" y="6491153"/>
              <a:ext cx="413025" cy="21983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5" name="Rectangle 3"/>
            <p:cNvSpPr/>
            <p:nvPr userDrawn="1"/>
          </p:nvSpPr>
          <p:spPr>
            <a:xfrm rot="16200000">
              <a:off x="9672656" y="6555895"/>
              <a:ext cx="241792" cy="11513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6" name="Rectangle 3"/>
            <p:cNvSpPr/>
            <p:nvPr userDrawn="1"/>
          </p:nvSpPr>
          <p:spPr>
            <a:xfrm flipH="1">
              <a:off x="8428497" y="6543771"/>
              <a:ext cx="71807" cy="28972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7" name="Rectangle 3"/>
            <p:cNvSpPr/>
            <p:nvPr userDrawn="1"/>
          </p:nvSpPr>
          <p:spPr>
            <a:xfrm>
              <a:off x="8500305" y="6707217"/>
              <a:ext cx="402284" cy="12576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8" name="Rectangle 3"/>
            <p:cNvSpPr/>
            <p:nvPr userDrawn="1"/>
          </p:nvSpPr>
          <p:spPr>
            <a:xfrm>
              <a:off x="7800495" y="6646903"/>
              <a:ext cx="504986" cy="10554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Lst>
              <a:ahLst/>
              <a:cxnLst>
                <a:cxn ang="0">
                  <a:pos x="connsiteX0" y="connsiteY0"/>
                </a:cxn>
                <a:cxn ang="0">
                  <a:pos x="connsiteX1" y="connsiteY1"/>
                </a:cxn>
                <a:cxn ang="0">
                  <a:pos x="connsiteX2" y="connsiteY2"/>
                </a:cxn>
                <a:cxn ang="0">
                  <a:pos x="connsiteX3" y="connsiteY3"/>
                </a:cxn>
              </a:cxnLst>
              <a:rect l="l" t="t" r="r" b="b"/>
              <a:pathLst>
                <a:path w="571072" h="220871">
                  <a:moveTo>
                    <a:pt x="0" y="193228"/>
                  </a:moveTo>
                  <a:cubicBezTo>
                    <a:pt x="628" y="128819"/>
                    <a:pt x="1257" y="64409"/>
                    <a:pt x="1885" y="0"/>
                  </a:cubicBezTo>
                  <a:lnTo>
                    <a:pt x="570761" y="0"/>
                  </a:lnTo>
                  <a:cubicBezTo>
                    <a:pt x="571840" y="70883"/>
                    <a:pt x="569682" y="149988"/>
                    <a:pt x="570761" y="220871"/>
                  </a:cubicBez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29" name="Rectangle 3"/>
            <p:cNvSpPr/>
            <p:nvPr userDrawn="1"/>
          </p:nvSpPr>
          <p:spPr>
            <a:xfrm flipH="1">
              <a:off x="8269290" y="6833499"/>
              <a:ext cx="36188" cy="72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30" name="Rectangle 3"/>
            <p:cNvSpPr/>
            <p:nvPr userDrawn="1"/>
          </p:nvSpPr>
          <p:spPr>
            <a:xfrm rot="16200000">
              <a:off x="11045405" y="6502093"/>
              <a:ext cx="116984" cy="12175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31" name="Rectangle 3"/>
            <p:cNvSpPr/>
            <p:nvPr userDrawn="1"/>
          </p:nvSpPr>
          <p:spPr>
            <a:xfrm>
              <a:off x="7235374" y="6490468"/>
              <a:ext cx="619778" cy="105547"/>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Lst>
              <a:ahLst/>
              <a:cxnLst>
                <a:cxn ang="0">
                  <a:pos x="connsiteX0" y="connsiteY0"/>
                </a:cxn>
                <a:cxn ang="0">
                  <a:pos x="connsiteX1" y="connsiteY1"/>
                </a:cxn>
                <a:cxn ang="0">
                  <a:pos x="connsiteX2" y="connsiteY2"/>
                </a:cxn>
              </a:cxnLst>
              <a:rect l="l" t="t" r="r" b="b"/>
              <a:pathLst>
                <a:path w="568876" h="230229">
                  <a:moveTo>
                    <a:pt x="1352" y="230229"/>
                  </a:moveTo>
                  <a:cubicBezTo>
                    <a:pt x="901" y="153486"/>
                    <a:pt x="451" y="76743"/>
                    <a:pt x="0" y="0"/>
                  </a:cubicBezTo>
                  <a:lnTo>
                    <a:pt x="568876" y="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32" name="Rectangle 3"/>
            <p:cNvSpPr/>
            <p:nvPr userDrawn="1"/>
          </p:nvSpPr>
          <p:spPr>
            <a:xfrm>
              <a:off x="7678160" y="6490468"/>
              <a:ext cx="619778"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rgbClr val="A1DCF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33" name="Rectangle 3"/>
            <p:cNvSpPr/>
            <p:nvPr userDrawn="1"/>
          </p:nvSpPr>
          <p:spPr>
            <a:xfrm flipH="1">
              <a:off x="6943493" y="6490468"/>
              <a:ext cx="71807" cy="354638"/>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34" name="Rectangle 3"/>
            <p:cNvSpPr/>
            <p:nvPr userDrawn="1"/>
          </p:nvSpPr>
          <p:spPr>
            <a:xfrm flipH="1">
              <a:off x="7464813" y="6777565"/>
              <a:ext cx="36187" cy="65213"/>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35" name="Rectangle 3"/>
            <p:cNvSpPr/>
            <p:nvPr userDrawn="1"/>
          </p:nvSpPr>
          <p:spPr>
            <a:xfrm>
              <a:off x="6371055" y="6490468"/>
              <a:ext cx="619778" cy="0"/>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 name="connsiteX0" fmla="*/ 0 w 568876"/>
                <a:gd name="connsiteY0" fmla="*/ 0 h 0"/>
                <a:gd name="connsiteX1" fmla="*/ 568876 w 568876"/>
                <a:gd name="connsiteY1" fmla="*/ 0 h 0"/>
              </a:gdLst>
              <a:ahLst/>
              <a:cxnLst>
                <a:cxn ang="0">
                  <a:pos x="connsiteX0" y="connsiteY0"/>
                </a:cxn>
                <a:cxn ang="0">
                  <a:pos x="connsiteX1" y="connsiteY1"/>
                </a:cxn>
              </a:cxnLst>
              <a:rect l="l" t="t" r="r" b="b"/>
              <a:pathLst>
                <a:path w="568876">
                  <a:moveTo>
                    <a:pt x="0" y="0"/>
                  </a:moveTo>
                  <a:lnTo>
                    <a:pt x="568876" y="0"/>
                  </a:lnTo>
                </a:path>
              </a:pathLst>
            </a:custGeom>
            <a:noFill/>
            <a:ln w="38100" cap="sq">
              <a:solidFill>
                <a:srgbClr val="A1DCF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36" name="Rectangle 3"/>
            <p:cNvSpPr/>
            <p:nvPr userDrawn="1"/>
          </p:nvSpPr>
          <p:spPr>
            <a:xfrm flipH="1">
              <a:off x="6685278" y="6500784"/>
              <a:ext cx="71807" cy="49005"/>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37" name="Rectangle 3"/>
            <p:cNvSpPr/>
            <p:nvPr userDrawn="1"/>
          </p:nvSpPr>
          <p:spPr>
            <a:xfrm rot="10800000" flipH="1">
              <a:off x="6755769" y="6629941"/>
              <a:ext cx="71807" cy="114972"/>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tailEnd type="triangl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38" name="Rectangle 4"/>
            <p:cNvSpPr/>
            <p:nvPr userDrawn="1"/>
          </p:nvSpPr>
          <p:spPr>
            <a:xfrm>
              <a:off x="6495417" y="6572656"/>
              <a:ext cx="511149" cy="187761"/>
            </a:xfrm>
            <a:custGeom>
              <a:avLst/>
              <a:gdLst>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0 w 500539"/>
                <a:gd name="connsiteY4" fmla="*/ 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4" fmla="*/ 91440 w 500539"/>
                <a:gd name="connsiteY4" fmla="*/ 91440 h 275321"/>
                <a:gd name="connsiteX0" fmla="*/ 0 w 500539"/>
                <a:gd name="connsiteY0" fmla="*/ 0 h 275321"/>
                <a:gd name="connsiteX1" fmla="*/ 500539 w 500539"/>
                <a:gd name="connsiteY1" fmla="*/ 0 h 275321"/>
                <a:gd name="connsiteX2" fmla="*/ 500539 w 500539"/>
                <a:gd name="connsiteY2" fmla="*/ 275321 h 275321"/>
                <a:gd name="connsiteX3" fmla="*/ 0 w 500539"/>
                <a:gd name="connsiteY3" fmla="*/ 275321 h 275321"/>
                <a:gd name="connsiteX0" fmla="*/ 500539 w 500539"/>
                <a:gd name="connsiteY0" fmla="*/ 0 h 275321"/>
                <a:gd name="connsiteX1" fmla="*/ 500539 w 500539"/>
                <a:gd name="connsiteY1" fmla="*/ 275321 h 275321"/>
                <a:gd name="connsiteX2" fmla="*/ 0 w 500539"/>
                <a:gd name="connsiteY2" fmla="*/ 275321 h 275321"/>
                <a:gd name="connsiteX0" fmla="*/ 645796 w 645796"/>
                <a:gd name="connsiteY0" fmla="*/ 0 h 237221"/>
                <a:gd name="connsiteX1" fmla="*/ 500539 w 645796"/>
                <a:gd name="connsiteY1" fmla="*/ 237221 h 237221"/>
                <a:gd name="connsiteX2" fmla="*/ 0 w 645796"/>
                <a:gd name="connsiteY2"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498717 w 645796"/>
                <a:gd name="connsiteY1" fmla="*/ 141434 h 237221"/>
                <a:gd name="connsiteX2" fmla="*/ 500539 w 645796"/>
                <a:gd name="connsiteY2" fmla="*/ 237221 h 237221"/>
                <a:gd name="connsiteX3" fmla="*/ 0 w 645796"/>
                <a:gd name="connsiteY3" fmla="*/ 237221 h 237221"/>
                <a:gd name="connsiteX0" fmla="*/ 645796 w 645796"/>
                <a:gd name="connsiteY0" fmla="*/ 0 h 237221"/>
                <a:gd name="connsiteX1" fmla="*/ 501098 w 645796"/>
                <a:gd name="connsiteY1" fmla="*/ 143816 h 237221"/>
                <a:gd name="connsiteX2" fmla="*/ 500539 w 645796"/>
                <a:gd name="connsiteY2" fmla="*/ 237221 h 237221"/>
                <a:gd name="connsiteX3" fmla="*/ 0 w 645796"/>
                <a:gd name="connsiteY3" fmla="*/ 237221 h 237221"/>
              </a:gdLst>
              <a:ahLst/>
              <a:cxnLst>
                <a:cxn ang="0">
                  <a:pos x="connsiteX0" y="connsiteY0"/>
                </a:cxn>
                <a:cxn ang="0">
                  <a:pos x="connsiteX1" y="connsiteY1"/>
                </a:cxn>
                <a:cxn ang="0">
                  <a:pos x="connsiteX2" y="connsiteY2"/>
                </a:cxn>
                <a:cxn ang="0">
                  <a:pos x="connsiteX3" y="connsiteY3"/>
                </a:cxn>
              </a:cxnLst>
              <a:rect l="l" t="t" r="r" b="b"/>
              <a:pathLst>
                <a:path w="645796" h="237221">
                  <a:moveTo>
                    <a:pt x="645796" y="0"/>
                  </a:moveTo>
                  <a:lnTo>
                    <a:pt x="501098" y="143816"/>
                  </a:lnTo>
                  <a:cubicBezTo>
                    <a:pt x="501705" y="175745"/>
                    <a:pt x="499932" y="205292"/>
                    <a:pt x="500539" y="237221"/>
                  </a:cubicBezTo>
                  <a:lnTo>
                    <a:pt x="0" y="237221"/>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lvl="0" algn="ctr"/>
              <a:endParaRPr lang="en-US" sz="1350" dirty="0"/>
            </a:p>
          </p:txBody>
        </p:sp>
        <p:sp>
          <p:nvSpPr>
            <p:cNvPr id="139" name="Rectangle 3"/>
            <p:cNvSpPr/>
            <p:nvPr userDrawn="1"/>
          </p:nvSpPr>
          <p:spPr>
            <a:xfrm>
              <a:off x="5979809" y="6705709"/>
              <a:ext cx="36187" cy="13702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40" name="Rectangle 3"/>
            <p:cNvSpPr/>
            <p:nvPr userDrawn="1"/>
          </p:nvSpPr>
          <p:spPr>
            <a:xfrm flipH="1">
              <a:off x="5960150" y="6526754"/>
              <a:ext cx="71807" cy="9091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41" name="Rectangle 3"/>
            <p:cNvSpPr/>
            <p:nvPr userDrawn="1"/>
          </p:nvSpPr>
          <p:spPr>
            <a:xfrm flipH="1">
              <a:off x="7731322" y="6661982"/>
              <a:ext cx="71807" cy="173256"/>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42" name="Rectangle 3"/>
            <p:cNvSpPr/>
            <p:nvPr userDrawn="1"/>
          </p:nvSpPr>
          <p:spPr>
            <a:xfrm rot="5400000">
              <a:off x="5309398" y="6432215"/>
              <a:ext cx="177171" cy="307971"/>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636748"/>
                <a:gd name="connsiteY0" fmla="*/ 0 h 274320"/>
                <a:gd name="connsiteX1" fmla="*/ 67872 w 636748"/>
                <a:gd name="connsiteY1" fmla="*/ 0 h 274320"/>
                <a:gd name="connsiteX2" fmla="*/ 636748 w 636748"/>
                <a:gd name="connsiteY2" fmla="*/ 0 h 274320"/>
                <a:gd name="connsiteX3" fmla="*/ 636748 w 636748"/>
                <a:gd name="connsiteY3" fmla="*/ 274320 h 274320"/>
                <a:gd name="connsiteX0" fmla="*/ 0 w 570761"/>
                <a:gd name="connsiteY0" fmla="*/ 193228 h 274320"/>
                <a:gd name="connsiteX1" fmla="*/ 1885 w 570761"/>
                <a:gd name="connsiteY1" fmla="*/ 0 h 274320"/>
                <a:gd name="connsiteX2" fmla="*/ 570761 w 570761"/>
                <a:gd name="connsiteY2" fmla="*/ 0 h 274320"/>
                <a:gd name="connsiteX3" fmla="*/ 570761 w 570761"/>
                <a:gd name="connsiteY3" fmla="*/ 274320 h 274320"/>
                <a:gd name="connsiteX0" fmla="*/ 0 w 570761"/>
                <a:gd name="connsiteY0" fmla="*/ 193228 h 193228"/>
                <a:gd name="connsiteX1" fmla="*/ 1885 w 570761"/>
                <a:gd name="connsiteY1" fmla="*/ 0 h 193228"/>
                <a:gd name="connsiteX2" fmla="*/ 570761 w 570761"/>
                <a:gd name="connsiteY2" fmla="*/ 0 h 193228"/>
                <a:gd name="connsiteX3" fmla="*/ 570761 w 570761"/>
                <a:gd name="connsiteY3" fmla="*/ 85203 h 193228"/>
                <a:gd name="connsiteX0" fmla="*/ 0 w 575615"/>
                <a:gd name="connsiteY0" fmla="*/ 193228 h 241428"/>
                <a:gd name="connsiteX1" fmla="*/ 1885 w 575615"/>
                <a:gd name="connsiteY1" fmla="*/ 0 h 241428"/>
                <a:gd name="connsiteX2" fmla="*/ 570761 w 575615"/>
                <a:gd name="connsiteY2" fmla="*/ 0 h 241428"/>
                <a:gd name="connsiteX3" fmla="*/ 575615 w 575615"/>
                <a:gd name="connsiteY3" fmla="*/ 241428 h 241428"/>
                <a:gd name="connsiteX0" fmla="*/ 0 w 573997"/>
                <a:gd name="connsiteY0" fmla="*/ 193228 h 212649"/>
                <a:gd name="connsiteX1" fmla="*/ 1885 w 573997"/>
                <a:gd name="connsiteY1" fmla="*/ 0 h 212649"/>
                <a:gd name="connsiteX2" fmla="*/ 570761 w 573997"/>
                <a:gd name="connsiteY2" fmla="*/ 0 h 212649"/>
                <a:gd name="connsiteX3" fmla="*/ 573997 w 573997"/>
                <a:gd name="connsiteY3" fmla="*/ 212649 h 212649"/>
                <a:gd name="connsiteX0" fmla="*/ 0 w 572379"/>
                <a:gd name="connsiteY0" fmla="*/ 193228 h 220871"/>
                <a:gd name="connsiteX1" fmla="*/ 1885 w 572379"/>
                <a:gd name="connsiteY1" fmla="*/ 0 h 220871"/>
                <a:gd name="connsiteX2" fmla="*/ 570761 w 572379"/>
                <a:gd name="connsiteY2" fmla="*/ 0 h 220871"/>
                <a:gd name="connsiteX3" fmla="*/ 572379 w 572379"/>
                <a:gd name="connsiteY3" fmla="*/ 220871 h 220871"/>
                <a:gd name="connsiteX0" fmla="*/ 0 w 571072"/>
                <a:gd name="connsiteY0" fmla="*/ 193228 h 220871"/>
                <a:gd name="connsiteX1" fmla="*/ 1885 w 571072"/>
                <a:gd name="connsiteY1" fmla="*/ 0 h 220871"/>
                <a:gd name="connsiteX2" fmla="*/ 570761 w 571072"/>
                <a:gd name="connsiteY2" fmla="*/ 0 h 220871"/>
                <a:gd name="connsiteX3" fmla="*/ 570761 w 571072"/>
                <a:gd name="connsiteY3" fmla="*/ 220871 h 220871"/>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22007 h 222007"/>
                <a:gd name="connsiteX1" fmla="*/ 99 w 569286"/>
                <a:gd name="connsiteY1" fmla="*/ 0 h 222007"/>
                <a:gd name="connsiteX2" fmla="*/ 568975 w 569286"/>
                <a:gd name="connsiteY2" fmla="*/ 0 h 222007"/>
                <a:gd name="connsiteX3" fmla="*/ 568975 w 569286"/>
                <a:gd name="connsiteY3" fmla="*/ 220871 h 222007"/>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451 w 569286"/>
                <a:gd name="connsiteY0" fmla="*/ 230229 h 230229"/>
                <a:gd name="connsiteX1" fmla="*/ 99 w 569286"/>
                <a:gd name="connsiteY1" fmla="*/ 0 h 230229"/>
                <a:gd name="connsiteX2" fmla="*/ 568975 w 569286"/>
                <a:gd name="connsiteY2" fmla="*/ 0 h 230229"/>
                <a:gd name="connsiteX3" fmla="*/ 568975 w 569286"/>
                <a:gd name="connsiteY3" fmla="*/ 220871 h 230229"/>
                <a:gd name="connsiteX0" fmla="*/ 1359 w 569194"/>
                <a:gd name="connsiteY0" fmla="*/ 230229 h 230357"/>
                <a:gd name="connsiteX1" fmla="*/ 7 w 569194"/>
                <a:gd name="connsiteY1" fmla="*/ 0 h 230357"/>
                <a:gd name="connsiteX2" fmla="*/ 568883 w 569194"/>
                <a:gd name="connsiteY2" fmla="*/ 0 h 230357"/>
                <a:gd name="connsiteX3" fmla="*/ 568883 w 569194"/>
                <a:gd name="connsiteY3" fmla="*/ 220871 h 230357"/>
                <a:gd name="connsiteX0" fmla="*/ 1352 w 569187"/>
                <a:gd name="connsiteY0" fmla="*/ 230229 h 230229"/>
                <a:gd name="connsiteX1" fmla="*/ 0 w 569187"/>
                <a:gd name="connsiteY1" fmla="*/ 0 h 230229"/>
                <a:gd name="connsiteX2" fmla="*/ 568876 w 569187"/>
                <a:gd name="connsiteY2" fmla="*/ 0 h 230229"/>
                <a:gd name="connsiteX3" fmla="*/ 568876 w 569187"/>
                <a:gd name="connsiteY3" fmla="*/ 220871 h 230229"/>
                <a:gd name="connsiteX0" fmla="*/ 1352 w 568876"/>
                <a:gd name="connsiteY0" fmla="*/ 230229 h 230229"/>
                <a:gd name="connsiteX1" fmla="*/ 0 w 568876"/>
                <a:gd name="connsiteY1" fmla="*/ 0 h 230229"/>
                <a:gd name="connsiteX2" fmla="*/ 568876 w 568876"/>
                <a:gd name="connsiteY2" fmla="*/ 0 h 230229"/>
              </a:gdLst>
              <a:ahLst/>
              <a:cxnLst>
                <a:cxn ang="0">
                  <a:pos x="connsiteX0" y="connsiteY0"/>
                </a:cxn>
                <a:cxn ang="0">
                  <a:pos x="connsiteX1" y="connsiteY1"/>
                </a:cxn>
                <a:cxn ang="0">
                  <a:pos x="connsiteX2" y="connsiteY2"/>
                </a:cxn>
              </a:cxnLst>
              <a:rect l="l" t="t" r="r" b="b"/>
              <a:pathLst>
                <a:path w="568876" h="230229">
                  <a:moveTo>
                    <a:pt x="1352" y="230229"/>
                  </a:moveTo>
                  <a:cubicBezTo>
                    <a:pt x="901" y="153486"/>
                    <a:pt x="451" y="76743"/>
                    <a:pt x="0" y="0"/>
                  </a:cubicBezTo>
                  <a:lnTo>
                    <a:pt x="568876" y="0"/>
                  </a:lnTo>
                </a:path>
              </a:pathLst>
            </a:custGeom>
            <a:noFill/>
            <a:ln w="38100" cap="sq">
              <a:solidFill>
                <a:srgbClr val="A1DCF2"/>
              </a:solidFill>
              <a:miter lim="800000"/>
              <a:tailEnd type="none" w="sm" len="s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43" name="Rectangle 3"/>
            <p:cNvSpPr/>
            <p:nvPr userDrawn="1"/>
          </p:nvSpPr>
          <p:spPr>
            <a:xfrm flipH="1">
              <a:off x="5308645" y="6698171"/>
              <a:ext cx="71807" cy="13702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 name="connsiteX0" fmla="*/ 0 w 0"/>
                <a:gd name="connsiteY0" fmla="*/ 0 h 274320"/>
                <a:gd name="connsiteX1" fmla="*/ 0 w 0"/>
                <a:gd name="connsiteY1" fmla="*/ 274320 h 274320"/>
              </a:gdLst>
              <a:ahLst/>
              <a:cxnLst>
                <a:cxn ang="0">
                  <a:pos x="connsiteX0" y="connsiteY0"/>
                </a:cxn>
                <a:cxn ang="0">
                  <a:pos x="connsiteX1" y="connsiteY1"/>
                </a:cxn>
              </a:cxnLst>
              <a:rect l="l" t="t" r="r" b="b"/>
              <a:pathLst>
                <a:path h="274320">
                  <a:moveTo>
                    <a:pt x="0" y="0"/>
                  </a:moveTo>
                  <a:lnTo>
                    <a:pt x="0"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44" name="Rectangle 3"/>
            <p:cNvSpPr/>
            <p:nvPr userDrawn="1"/>
          </p:nvSpPr>
          <p:spPr>
            <a:xfrm>
              <a:off x="11325226" y="6495752"/>
              <a:ext cx="497682" cy="145554"/>
            </a:xfrm>
            <a:custGeom>
              <a:avLst/>
              <a:gdLst>
                <a:gd name="connsiteX0" fmla="*/ 0 w 636748"/>
                <a:gd name="connsiteY0" fmla="*/ 0 h 274320"/>
                <a:gd name="connsiteX1" fmla="*/ 636748 w 636748"/>
                <a:gd name="connsiteY1" fmla="*/ 0 h 274320"/>
                <a:gd name="connsiteX2" fmla="*/ 636748 w 636748"/>
                <a:gd name="connsiteY2" fmla="*/ 274320 h 274320"/>
                <a:gd name="connsiteX3" fmla="*/ 0 w 636748"/>
                <a:gd name="connsiteY3" fmla="*/ 274320 h 274320"/>
                <a:gd name="connsiteX4" fmla="*/ 0 w 636748"/>
                <a:gd name="connsiteY4" fmla="*/ 0 h 274320"/>
                <a:gd name="connsiteX0" fmla="*/ 0 w 636748"/>
                <a:gd name="connsiteY0" fmla="*/ 274320 h 365760"/>
                <a:gd name="connsiteX1" fmla="*/ 0 w 636748"/>
                <a:gd name="connsiteY1" fmla="*/ 0 h 365760"/>
                <a:gd name="connsiteX2" fmla="*/ 636748 w 636748"/>
                <a:gd name="connsiteY2" fmla="*/ 0 h 365760"/>
                <a:gd name="connsiteX3" fmla="*/ 636748 w 636748"/>
                <a:gd name="connsiteY3" fmla="*/ 274320 h 365760"/>
                <a:gd name="connsiteX4" fmla="*/ 91440 w 636748"/>
                <a:gd name="connsiteY4" fmla="*/ 365760 h 365760"/>
                <a:gd name="connsiteX0" fmla="*/ 0 w 636748"/>
                <a:gd name="connsiteY0" fmla="*/ 274320 h 274320"/>
                <a:gd name="connsiteX1" fmla="*/ 0 w 636748"/>
                <a:gd name="connsiteY1" fmla="*/ 0 h 274320"/>
                <a:gd name="connsiteX2" fmla="*/ 636748 w 636748"/>
                <a:gd name="connsiteY2" fmla="*/ 0 h 274320"/>
                <a:gd name="connsiteX3" fmla="*/ 636748 w 636748"/>
                <a:gd name="connsiteY3" fmla="*/ 274320 h 274320"/>
                <a:gd name="connsiteX0" fmla="*/ 0 w 636748"/>
                <a:gd name="connsiteY0" fmla="*/ 0 h 274320"/>
                <a:gd name="connsiteX1" fmla="*/ 636748 w 636748"/>
                <a:gd name="connsiteY1" fmla="*/ 0 h 274320"/>
                <a:gd name="connsiteX2" fmla="*/ 636748 w 636748"/>
                <a:gd name="connsiteY2" fmla="*/ 274320 h 274320"/>
              </a:gdLst>
              <a:ahLst/>
              <a:cxnLst>
                <a:cxn ang="0">
                  <a:pos x="connsiteX0" y="connsiteY0"/>
                </a:cxn>
                <a:cxn ang="0">
                  <a:pos x="connsiteX1" y="connsiteY1"/>
                </a:cxn>
                <a:cxn ang="0">
                  <a:pos x="connsiteX2" y="connsiteY2"/>
                </a:cxn>
              </a:cxnLst>
              <a:rect l="l" t="t" r="r" b="b"/>
              <a:pathLst>
                <a:path w="636748" h="274320">
                  <a:moveTo>
                    <a:pt x="0" y="0"/>
                  </a:moveTo>
                  <a:lnTo>
                    <a:pt x="636748" y="0"/>
                  </a:lnTo>
                  <a:lnTo>
                    <a:pt x="636748" y="274320"/>
                  </a:lnTo>
                </a:path>
              </a:pathLst>
            </a:custGeom>
            <a:noFill/>
            <a:ln w="38100" cap="sq">
              <a:solidFill>
                <a:srgbClr val="A1DCF2"/>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grpSp>
      <p:grpSp>
        <p:nvGrpSpPr>
          <p:cNvPr id="145" name="footer circles"/>
          <p:cNvGrpSpPr/>
          <p:nvPr userDrawn="1"/>
        </p:nvGrpSpPr>
        <p:grpSpPr>
          <a:xfrm>
            <a:off x="765696" y="6586356"/>
            <a:ext cx="7902163" cy="210955"/>
            <a:chOff x="1020927" y="6586355"/>
            <a:chExt cx="10536217" cy="210955"/>
          </a:xfrm>
          <a:solidFill>
            <a:schemeClr val="accent1">
              <a:lumMod val="75000"/>
            </a:schemeClr>
          </a:solidFill>
        </p:grpSpPr>
        <p:sp>
          <p:nvSpPr>
            <p:cNvPr id="146" name="Oval 145"/>
            <p:cNvSpPr/>
            <p:nvPr userDrawn="1"/>
          </p:nvSpPr>
          <p:spPr>
            <a:xfrm>
              <a:off x="1020927" y="6588736"/>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47" name="Oval 146"/>
            <p:cNvSpPr/>
            <p:nvPr userDrawn="1"/>
          </p:nvSpPr>
          <p:spPr>
            <a:xfrm>
              <a:off x="2572089" y="6761123"/>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48" name="Oval 147"/>
            <p:cNvSpPr/>
            <p:nvPr userDrawn="1"/>
          </p:nvSpPr>
          <p:spPr>
            <a:xfrm>
              <a:off x="4398427" y="6732475"/>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49" name="Oval 148"/>
            <p:cNvSpPr/>
            <p:nvPr userDrawn="1"/>
          </p:nvSpPr>
          <p:spPr>
            <a:xfrm>
              <a:off x="5142910" y="6753208"/>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50" name="Oval 149"/>
            <p:cNvSpPr/>
            <p:nvPr userDrawn="1"/>
          </p:nvSpPr>
          <p:spPr>
            <a:xfrm>
              <a:off x="6737421" y="6586355"/>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51" name="Oval 150"/>
            <p:cNvSpPr/>
            <p:nvPr userDrawn="1"/>
          </p:nvSpPr>
          <p:spPr>
            <a:xfrm>
              <a:off x="8288583" y="6761123"/>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52" name="Oval 151"/>
            <p:cNvSpPr/>
            <p:nvPr userDrawn="1"/>
          </p:nvSpPr>
          <p:spPr>
            <a:xfrm>
              <a:off x="10114921" y="6732475"/>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53" name="Oval 152"/>
            <p:cNvSpPr/>
            <p:nvPr userDrawn="1"/>
          </p:nvSpPr>
          <p:spPr>
            <a:xfrm>
              <a:off x="10859404" y="6753208"/>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54" name="Oval 153"/>
            <p:cNvSpPr/>
            <p:nvPr userDrawn="1"/>
          </p:nvSpPr>
          <p:spPr>
            <a:xfrm>
              <a:off x="11520957" y="6628813"/>
              <a:ext cx="36187" cy="36187"/>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grpSp>
      <p:grpSp>
        <p:nvGrpSpPr>
          <p:cNvPr id="4" name="boxes"/>
          <p:cNvGrpSpPr/>
          <p:nvPr userDrawn="1"/>
        </p:nvGrpSpPr>
        <p:grpSpPr>
          <a:xfrm>
            <a:off x="1" y="6440134"/>
            <a:ext cx="9010088" cy="410266"/>
            <a:chOff x="0" y="6440134"/>
            <a:chExt cx="12013451" cy="410266"/>
          </a:xfrm>
          <a:solidFill>
            <a:srgbClr val="A1DCF2"/>
          </a:solidFill>
        </p:grpSpPr>
        <p:sp>
          <p:nvSpPr>
            <p:cNvPr id="186" name="slide footer background"/>
            <p:cNvSpPr/>
            <p:nvPr userDrawn="1"/>
          </p:nvSpPr>
          <p:spPr>
            <a:xfrm>
              <a:off x="11624143" y="6591300"/>
              <a:ext cx="389308" cy="109886"/>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87" name="Rectangle 186"/>
            <p:cNvSpPr/>
            <p:nvPr userDrawn="1"/>
          </p:nvSpPr>
          <p:spPr>
            <a:xfrm>
              <a:off x="4954497" y="6440134"/>
              <a:ext cx="361876"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88" name="Rectangle 187"/>
            <p:cNvSpPr/>
            <p:nvPr userDrawn="1"/>
          </p:nvSpPr>
          <p:spPr>
            <a:xfrm>
              <a:off x="5753100" y="6440134"/>
              <a:ext cx="685800" cy="108499"/>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89" name="Rectangle 188"/>
            <p:cNvSpPr/>
            <p:nvPr userDrawn="1"/>
          </p:nvSpPr>
          <p:spPr>
            <a:xfrm>
              <a:off x="5767478" y="6591300"/>
              <a:ext cx="331235" cy="108499"/>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0" name="Rectangle 189"/>
            <p:cNvSpPr/>
            <p:nvPr userDrawn="1"/>
          </p:nvSpPr>
          <p:spPr>
            <a:xfrm>
              <a:off x="5160742" y="6591300"/>
              <a:ext cx="45530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1" name="Rectangle 190"/>
            <p:cNvSpPr/>
            <p:nvPr userDrawn="1"/>
          </p:nvSpPr>
          <p:spPr>
            <a:xfrm>
              <a:off x="6388804" y="6705887"/>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2" name="Rectangle 191"/>
            <p:cNvSpPr/>
            <p:nvPr userDrawn="1"/>
          </p:nvSpPr>
          <p:spPr>
            <a:xfrm>
              <a:off x="7429194" y="6734360"/>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3" name="Rectangle 192"/>
            <p:cNvSpPr/>
            <p:nvPr userDrawn="1"/>
          </p:nvSpPr>
          <p:spPr>
            <a:xfrm>
              <a:off x="8198178" y="6440134"/>
              <a:ext cx="752023"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4" name="Rectangle 193"/>
            <p:cNvSpPr/>
            <p:nvPr userDrawn="1"/>
          </p:nvSpPr>
          <p:spPr>
            <a:xfrm>
              <a:off x="8639213" y="6675932"/>
              <a:ext cx="51265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5" name="Rectangle 194"/>
            <p:cNvSpPr/>
            <p:nvPr userDrawn="1"/>
          </p:nvSpPr>
          <p:spPr>
            <a:xfrm>
              <a:off x="9219721" y="6741900"/>
              <a:ext cx="38637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6" name="Rectangle 195"/>
            <p:cNvSpPr/>
            <p:nvPr userDrawn="1"/>
          </p:nvSpPr>
          <p:spPr>
            <a:xfrm>
              <a:off x="9668294" y="6726821"/>
              <a:ext cx="324181" cy="106803"/>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7" name="Rectangle 196"/>
            <p:cNvSpPr/>
            <p:nvPr userDrawn="1"/>
          </p:nvSpPr>
          <p:spPr>
            <a:xfrm>
              <a:off x="9851118" y="6440134"/>
              <a:ext cx="603127"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8" name="Rectangle 197"/>
            <p:cNvSpPr/>
            <p:nvPr userDrawn="1"/>
          </p:nvSpPr>
          <p:spPr>
            <a:xfrm>
              <a:off x="10339272" y="6740015"/>
              <a:ext cx="297794"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199" name="Rectangle 198"/>
            <p:cNvSpPr/>
            <p:nvPr userDrawn="1"/>
          </p:nvSpPr>
          <p:spPr>
            <a:xfrm>
              <a:off x="10703031" y="6591300"/>
              <a:ext cx="508889"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0" name="Rectangle 199"/>
            <p:cNvSpPr/>
            <p:nvPr userDrawn="1"/>
          </p:nvSpPr>
          <p:spPr>
            <a:xfrm>
              <a:off x="10891508" y="6440134"/>
              <a:ext cx="629449"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1" name="Rectangle 200"/>
            <p:cNvSpPr/>
            <p:nvPr userDrawn="1"/>
          </p:nvSpPr>
          <p:spPr>
            <a:xfrm>
              <a:off x="7096758" y="6550947"/>
              <a:ext cx="540482"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2" name="Rectangle 201"/>
            <p:cNvSpPr/>
            <p:nvPr userDrawn="1"/>
          </p:nvSpPr>
          <p:spPr>
            <a:xfrm>
              <a:off x="263316" y="6440134"/>
              <a:ext cx="395802"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3" name="Rectangle 202"/>
            <p:cNvSpPr/>
            <p:nvPr userDrawn="1"/>
          </p:nvSpPr>
          <p:spPr>
            <a:xfrm>
              <a:off x="0" y="6630886"/>
              <a:ext cx="470911"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4" name="Rectangle 203"/>
            <p:cNvSpPr/>
            <p:nvPr userDrawn="1"/>
          </p:nvSpPr>
          <p:spPr>
            <a:xfrm>
              <a:off x="672310" y="6724935"/>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5" name="Rectangle 204"/>
            <p:cNvSpPr/>
            <p:nvPr userDrawn="1"/>
          </p:nvSpPr>
          <p:spPr>
            <a:xfrm>
              <a:off x="1463911" y="6591300"/>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6" name="Rectangle 205"/>
            <p:cNvSpPr/>
            <p:nvPr userDrawn="1"/>
          </p:nvSpPr>
          <p:spPr>
            <a:xfrm>
              <a:off x="1712700" y="6734360"/>
              <a:ext cx="288370"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7" name="Rectangle 206"/>
            <p:cNvSpPr/>
            <p:nvPr userDrawn="1"/>
          </p:nvSpPr>
          <p:spPr>
            <a:xfrm>
              <a:off x="2621159" y="6440134"/>
              <a:ext cx="612549"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8" name="Rectangle 207"/>
            <p:cNvSpPr/>
            <p:nvPr userDrawn="1"/>
          </p:nvSpPr>
          <p:spPr>
            <a:xfrm>
              <a:off x="2922720" y="6646514"/>
              <a:ext cx="51265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09" name="Rectangle 208"/>
            <p:cNvSpPr/>
            <p:nvPr userDrawn="1"/>
          </p:nvSpPr>
          <p:spPr>
            <a:xfrm>
              <a:off x="3503227" y="6726821"/>
              <a:ext cx="386378"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10" name="Rectangle 209"/>
            <p:cNvSpPr/>
            <p:nvPr userDrawn="1"/>
          </p:nvSpPr>
          <p:spPr>
            <a:xfrm>
              <a:off x="3951801" y="6726821"/>
              <a:ext cx="359777" cy="106803"/>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11" name="Rectangle 210"/>
            <p:cNvSpPr/>
            <p:nvPr userDrawn="1"/>
          </p:nvSpPr>
          <p:spPr>
            <a:xfrm>
              <a:off x="4134624" y="6440134"/>
              <a:ext cx="603127"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12" name="Rectangle 211"/>
            <p:cNvSpPr/>
            <p:nvPr userDrawn="1"/>
          </p:nvSpPr>
          <p:spPr>
            <a:xfrm>
              <a:off x="4622778" y="6740015"/>
              <a:ext cx="297794" cy="1085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dirty="0"/>
            </a:p>
          </p:txBody>
        </p:sp>
        <p:sp>
          <p:nvSpPr>
            <p:cNvPr id="213" name="Rectangle 212"/>
            <p:cNvSpPr/>
            <p:nvPr userDrawn="1"/>
          </p:nvSpPr>
          <p:spPr>
            <a:xfrm>
              <a:off x="5750721" y="6443332"/>
              <a:ext cx="690560" cy="1023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525" b="1" dirty="0" smtClean="0">
                  <a:solidFill>
                    <a:srgbClr val="47575D"/>
                  </a:solidFill>
                </a:rPr>
                <a:t>ISO-NE PUBLIC</a:t>
              </a:r>
              <a:endParaRPr lang="en-US" sz="525" b="1" dirty="0">
                <a:solidFill>
                  <a:srgbClr val="47575D"/>
                </a:solidFill>
              </a:endParaRPr>
            </a:p>
          </p:txBody>
        </p:sp>
      </p:gr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a:solidFill>
            <a:srgbClr val="A1DCF2"/>
          </a:solidFill>
        </p:spPr>
        <p:txBody>
          <a:bodyPr/>
          <a:lstStyle/>
          <a:p>
            <a:pPr algn="ctr"/>
            <a:fld id="{3F6FE54C-330D-4F78-ABBB-4309360A2FCC}" type="slidenum">
              <a:rPr lang="en-US" smtClean="0"/>
              <a:pPr algn="ctr"/>
              <a:t>‹#›</a:t>
            </a:fld>
            <a:endParaRPr lang="en-US" dirty="0"/>
          </a:p>
        </p:txBody>
      </p:sp>
    </p:spTree>
    <p:custDataLst>
      <p:tags r:id="rId1"/>
    </p:custDataLst>
    <p:extLst>
      <p:ext uri="{BB962C8B-B14F-4D97-AF65-F5344CB8AC3E}">
        <p14:creationId xmlns:p14="http://schemas.microsoft.com/office/powerpoint/2010/main" val="3231118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536">
          <p15:clr>
            <a:srgbClr val="FBAE40"/>
          </p15:clr>
        </p15:guide>
        <p15:guide id="2" pos="1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 id="2147483721" r:id="rId31"/>
    <p:sldLayoutId id="2147483722" r:id="rId32"/>
    <p:sldLayoutId id="2147483723" r:id="rId33"/>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so-ne.com/static-assets/documents/2018/02/fca_obligations.xlsx"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so-ne.com/static-assets/documents/2019/02/fca_13_results_filing.pdf" TargetMode="External"/><Relationship Id="rId2" Type="http://schemas.openxmlformats.org/officeDocument/2006/relationships/hyperlink" Target="https://www.iso-ne.com/static-assets/documents/2019/04/final-2019-pv-forecast.pdf" TargetMode="External"/><Relationship Id="rId1" Type="http://schemas.openxmlformats.org/officeDocument/2006/relationships/slideLayout" Target="../slideLayouts/slideLayout32.xml"/><Relationship Id="rId4" Type="http://schemas.openxmlformats.org/officeDocument/2006/relationships/hyperlink" Target="https://www.iso-ne.com/system-planning/system-forecasting/energy-efficiency-forecast"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iso-ne.com/static-assets/documents/2016/12/summary_of_historical_icr_values.xlsx" TargetMode="Externa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hyperlink" Target="https://www.iso-ne.com/static-assets/documents/2019/02/a6_rsp19_scope_of_work.pptx" TargetMode="Externa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hyperlink" Target="https://www.iso-ne.com/static-assets/documents/2019/01/er19-447-000.pdf" TargetMode="External"/><Relationship Id="rId3" Type="http://schemas.openxmlformats.org/officeDocument/2006/relationships/hyperlink" Target="https://www.iso-ne.com/static-assets/documents/2018/11/icr_filing_fca_13.pdfhttps:/www.iso-ne.com/static-assets/documents/2018/11/updates_to_assumptions_used_in_icr.pdf" TargetMode="External"/><Relationship Id="rId7" Type="http://schemas.openxmlformats.org/officeDocument/2006/relationships/hyperlink" Target="https://www.iso-ne.com/static-assets/documents/2018/11/icr_for_aras_2019.pdf" TargetMode="External"/><Relationship Id="rId2" Type="http://schemas.openxmlformats.org/officeDocument/2006/relationships/hyperlink" Target="https://www.iso-ne.com/static-assets/documents/2018/09/a5_icr_fca_13_and_related_values.zip" TargetMode="External"/><Relationship Id="rId1" Type="http://schemas.openxmlformats.org/officeDocument/2006/relationships/slideLayout" Target="../slideLayouts/slideLayout31.xml"/><Relationship Id="rId6" Type="http://schemas.openxmlformats.org/officeDocument/2006/relationships/hyperlink" Target="https://www.iso-ne.com/static-assets/documents/2018/10/a6_icr_requirements_for_ara3_2019_2020_ara2_2020_2021_ara1_2021_2022.zip" TargetMode="External"/><Relationship Id="rId5" Type="http://schemas.openxmlformats.org/officeDocument/2006/relationships/hyperlink" Target="https://www.iso-ne.com/static-assets/documents/2019/01/er19-291-000.pdf" TargetMode="External"/><Relationship Id="rId4" Type="http://schemas.openxmlformats.org/officeDocument/2006/relationships/hyperlink" Target="https://www.iso-ne.com/static-assets/documents/2018/11/updates_to_assumptions_used_in_icr.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iso-ne.com/static-assets/documents/2019/04/a6_icr_related_values_development_schedule_for_2019.pptx" TargetMode="Externa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smtClean="0"/>
              <a:t>Planning Advisory Committee Meeting</a:t>
            </a:r>
          </a:p>
        </p:txBody>
      </p:sp>
      <p:sp>
        <p:nvSpPr>
          <p:cNvPr id="8" name="Text Placeholder 7"/>
          <p:cNvSpPr>
            <a:spLocks noGrp="1"/>
          </p:cNvSpPr>
          <p:nvPr>
            <p:ph type="body" sz="quarter" idx="19"/>
          </p:nvPr>
        </p:nvSpPr>
        <p:spPr/>
        <p:txBody>
          <a:bodyPr/>
          <a:lstStyle/>
          <a:p>
            <a:r>
              <a:rPr lang="en-US" sz="2800" dirty="0"/>
              <a:t>Net Installed Capacity Requirements (ICRs), Representative Future Net </a:t>
            </a:r>
            <a:r>
              <a:rPr lang="en-US" sz="2800" dirty="0" smtClean="0"/>
              <a:t>ICRs </a:t>
            </a:r>
            <a:r>
              <a:rPr lang="en-US" sz="2800" dirty="0"/>
              <a:t>and Operable Capacity Analysis for 2019 Regional System Plan </a:t>
            </a:r>
          </a:p>
        </p:txBody>
      </p:sp>
      <p:sp>
        <p:nvSpPr>
          <p:cNvPr id="11" name="Text Placeholder 2"/>
          <p:cNvSpPr txBox="1">
            <a:spLocks/>
          </p:cNvSpPr>
          <p:nvPr/>
        </p:nvSpPr>
        <p:spPr>
          <a:xfrm>
            <a:off x="6097279" y="5192233"/>
            <a:ext cx="2752554" cy="381000"/>
          </a:xfrm>
          <a:prstGeom prst="rect">
            <a:avLst/>
          </a:prstGeom>
        </p:spPr>
        <p:txBody>
          <a:bodyPr vert="horz" wrap="none" lIns="0" tIns="0" rIns="0" bIns="0" rtlCol="0">
            <a:normAutofit/>
          </a:bodyPr>
          <a:lstStyle>
            <a:lvl1pPr marL="342900" indent="-342900" algn="r" defTabSz="914400" rtl="0" eaLnBrk="1" latinLnBrk="0" hangingPunct="1">
              <a:spcBef>
                <a:spcPts val="1200"/>
              </a:spcBef>
              <a:buFont typeface="Arial" pitchFamily="34" charset="0"/>
              <a:buNone/>
              <a:defRPr sz="2400" i="0" kern="1200" baseline="0">
                <a:solidFill>
                  <a:schemeClr val="accent1"/>
                </a:solidFill>
                <a:latin typeface="+mn-lt"/>
                <a:ea typeface="+mn-ea"/>
                <a:cs typeface="+mn-cs"/>
              </a:defRPr>
            </a:lvl1pPr>
            <a:lvl2pPr marL="742950" indent="-285750" algn="l" defTabSz="914400" rtl="0" eaLnBrk="1" latinLnBrk="0" hangingPunct="1">
              <a:spcBef>
                <a:spcPts val="0"/>
              </a:spcBef>
              <a:buFont typeface="Arial" pitchFamily="34" charset="0"/>
              <a:buNone/>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Peter Wong</a:t>
            </a:r>
            <a:endParaRPr lang="en-US" dirty="0"/>
          </a:p>
        </p:txBody>
      </p:sp>
      <p:sp>
        <p:nvSpPr>
          <p:cNvPr id="12" name="Text Placeholder 3"/>
          <p:cNvSpPr txBox="1">
            <a:spLocks/>
          </p:cNvSpPr>
          <p:nvPr/>
        </p:nvSpPr>
        <p:spPr>
          <a:xfrm>
            <a:off x="5029200" y="5638800"/>
            <a:ext cx="3820633" cy="381000"/>
          </a:xfrm>
          <a:prstGeom prst="rect">
            <a:avLst/>
          </a:prstGeom>
        </p:spPr>
        <p:txBody>
          <a:bodyPr vert="horz" wrap="none" lIns="0" tIns="0" rIns="0" bIns="0" rtlCol="0">
            <a:normAutofit/>
          </a:bodyPr>
          <a:lstStyle>
            <a:lvl1pPr marL="342900" indent="-342900" algn="r" defTabSz="914400" rtl="0" eaLnBrk="1" latinLnBrk="0" hangingPunct="1">
              <a:spcBef>
                <a:spcPts val="1200"/>
              </a:spcBef>
              <a:buFont typeface="Arial" pitchFamily="34" charset="0"/>
              <a:buNone/>
              <a:defRPr sz="1050" i="0" kern="0" cap="all" spc="3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None/>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Resource studies and assessments</a:t>
            </a:r>
            <a:endParaRPr lang="en-US" dirty="0"/>
          </a:p>
        </p:txBody>
      </p:sp>
      <p:sp>
        <p:nvSpPr>
          <p:cNvPr id="6" name="Text Placeholder 3"/>
          <p:cNvSpPr>
            <a:spLocks noGrp="1"/>
          </p:cNvSpPr>
          <p:nvPr>
            <p:ph type="body" sz="quarter" idx="13"/>
          </p:nvPr>
        </p:nvSpPr>
        <p:spPr>
          <a:xfrm>
            <a:off x="3289002" y="262268"/>
            <a:ext cx="5559552" cy="304800"/>
          </a:xfrm>
        </p:spPr>
        <p:txBody>
          <a:bodyPr/>
          <a:lstStyle/>
          <a:p>
            <a:r>
              <a:rPr lang="en-US" dirty="0" smtClean="0"/>
              <a:t>May 21, 2019 | westborough, ma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274638"/>
            <a:ext cx="8229600" cy="1143000"/>
          </a:xfrm>
        </p:spPr>
        <p:txBody>
          <a:bodyPr>
            <a:normAutofit/>
          </a:bodyPr>
          <a:lstStyle/>
          <a:p>
            <a:r>
              <a:rPr lang="en-US" dirty="0">
                <a:solidFill>
                  <a:srgbClr val="000000"/>
                </a:solidFill>
              </a:rPr>
              <a:t>Summary of the FCA Obligations at the Conclusion of Each Auction (MW)</a:t>
            </a:r>
            <a:r>
              <a:rPr lang="en-US" baseline="30000" dirty="0">
                <a:solidFill>
                  <a:srgbClr val="000000"/>
                </a:solidFill>
              </a:rPr>
              <a:t>(a)</a:t>
            </a:r>
            <a:endParaRPr lang="en-US" dirty="0">
              <a:solidFill>
                <a:srgbClr val="000000"/>
              </a:solidFill>
            </a:endParaRPr>
          </a:p>
        </p:txBody>
      </p:sp>
      <p:sp>
        <p:nvSpPr>
          <p:cNvPr id="5" name="Slide Number Placeholder 4"/>
          <p:cNvSpPr>
            <a:spLocks noGrp="1"/>
          </p:cNvSpPr>
          <p:nvPr>
            <p:ph type="sldNum" sz="quarter" idx="4"/>
          </p:nvPr>
        </p:nvSpPr>
        <p:spPr>
          <a:xfrm>
            <a:off x="8589774" y="6348453"/>
            <a:ext cx="313326" cy="263518"/>
          </a:xfrm>
        </p:spPr>
        <p:txBody>
          <a:bodyPr/>
          <a:lstStyle/>
          <a:p>
            <a:fld id="{DA1A9232-E07A-4939-ABCC-12B8BF60FC31}" type="slidenum">
              <a:rPr lang="en-US" sz="1400">
                <a:solidFill>
                  <a:schemeClr val="tx1"/>
                </a:solidFill>
              </a:rPr>
              <a:pPr/>
              <a:t>10</a:t>
            </a:fld>
            <a:endParaRPr lang="en-US" sz="1400" dirty="0">
              <a:solidFill>
                <a:schemeClr val="tx1"/>
              </a:solidFill>
            </a:endParaRPr>
          </a:p>
        </p:txBody>
      </p:sp>
      <p:sp>
        <p:nvSpPr>
          <p:cNvPr id="7" name="Rectangle 6"/>
          <p:cNvSpPr/>
          <p:nvPr/>
        </p:nvSpPr>
        <p:spPr>
          <a:xfrm>
            <a:off x="512905" y="4953000"/>
            <a:ext cx="8077200" cy="1169551"/>
          </a:xfrm>
          <a:prstGeom prst="rect">
            <a:avLst/>
          </a:prstGeom>
        </p:spPr>
        <p:txBody>
          <a:bodyPr wrap="square">
            <a:spAutoFit/>
          </a:bodyPr>
          <a:lstStyle/>
          <a:p>
            <a:pPr marL="288925" marR="685800" lvl="1" indent="-288925">
              <a:buFont typeface="+mj-lt"/>
              <a:buAutoNum type="alphaLcParenBoth"/>
            </a:pPr>
            <a:r>
              <a:rPr lang="en-US" sz="1400" dirty="0" smtClean="0">
                <a:latin typeface="Calibri" panose="020F0502020204030204" pitchFamily="34" charset="0"/>
                <a:ea typeface="Calibri" panose="020F0502020204030204" pitchFamily="34" charset="0"/>
                <a:cs typeface="Arial" panose="020B0604020202020204" pitchFamily="34" charset="0"/>
              </a:rPr>
              <a:t>Information </a:t>
            </a:r>
            <a:r>
              <a:rPr lang="en-US" sz="1400" dirty="0">
                <a:latin typeface="Calibri" panose="020F0502020204030204" pitchFamily="34" charset="0"/>
                <a:ea typeface="Calibri" panose="020F0502020204030204" pitchFamily="34" charset="0"/>
                <a:cs typeface="Arial" panose="020B0604020202020204" pitchFamily="34" charset="0"/>
              </a:rPr>
              <a:t>regarding the results of </a:t>
            </a:r>
            <a:r>
              <a:rPr lang="en-US" sz="1400" dirty="0" smtClean="0">
                <a:latin typeface="Calibri" panose="020F0502020204030204" pitchFamily="34" charset="0"/>
                <a:ea typeface="Calibri" panose="020F0502020204030204" pitchFamily="34" charset="0"/>
                <a:cs typeface="Arial" panose="020B0604020202020204" pitchFamily="34" charset="0"/>
              </a:rPr>
              <a:t>FCAs </a:t>
            </a:r>
            <a:r>
              <a:rPr lang="en-US" sz="1400" dirty="0">
                <a:latin typeface="Calibri" panose="020F0502020204030204" pitchFamily="34" charset="0"/>
                <a:ea typeface="Calibri" panose="020F0502020204030204" pitchFamily="34" charset="0"/>
                <a:cs typeface="Arial" panose="020B0604020202020204" pitchFamily="34" charset="0"/>
              </a:rPr>
              <a:t>is available at </a:t>
            </a:r>
            <a:r>
              <a:rPr lang="en-US" sz="1400" dirty="0">
                <a:latin typeface="Calibri" panose="020F0502020204030204" pitchFamily="34" charset="0"/>
                <a:ea typeface="Calibri" panose="020F0502020204030204" pitchFamily="34" charset="0"/>
                <a:cs typeface="Arial" panose="020B0604020202020204" pitchFamily="34" charset="0"/>
                <a:hlinkClick r:id="rId2"/>
              </a:rPr>
              <a:t>https://www.iso-ne.com/static-assets/documents/2018/02/fca_obligations.xlsx</a:t>
            </a:r>
            <a:r>
              <a:rPr lang="en-US" sz="1400" dirty="0" smtClean="0">
                <a:latin typeface="Calibri" panose="020F0502020204030204" pitchFamily="34" charset="0"/>
                <a:ea typeface="Calibri" panose="020F0502020204030204" pitchFamily="34" charset="0"/>
                <a:cs typeface="Arial" panose="020B0604020202020204" pitchFamily="34" charset="0"/>
              </a:rPr>
              <a:t>. </a:t>
            </a:r>
          </a:p>
          <a:p>
            <a:pPr marL="288925" marR="685800" lvl="1" indent="-288925">
              <a:buFont typeface="+mj-lt"/>
              <a:buAutoNum type="alphaLcParenBoth"/>
            </a:pPr>
            <a:r>
              <a:rPr lang="en-US" sz="1400" dirty="0" smtClean="0">
                <a:latin typeface="Calibri" panose="020F0502020204030204" pitchFamily="34" charset="0"/>
                <a:ea typeface="Calibri" panose="020F0502020204030204" pitchFamily="34" charset="0"/>
                <a:cs typeface="Arial" panose="020B0604020202020204" pitchFamily="34" charset="0"/>
              </a:rPr>
              <a:t>The </a:t>
            </a:r>
            <a:r>
              <a:rPr lang="en-US" sz="1400" dirty="0">
                <a:latin typeface="Calibri" panose="020F0502020204030204" pitchFamily="34" charset="0"/>
                <a:ea typeface="Calibri" panose="020F0502020204030204" pitchFamily="34" charset="0"/>
                <a:cs typeface="Arial" panose="020B0604020202020204" pitchFamily="34" charset="0"/>
              </a:rPr>
              <a:t>net ICR equals the ICR minus the Hydro-Québec Interconnection Capability </a:t>
            </a:r>
            <a:r>
              <a:rPr lang="en-US" sz="1400" dirty="0" smtClean="0">
                <a:latin typeface="Calibri" panose="020F0502020204030204" pitchFamily="34" charset="0"/>
                <a:ea typeface="Calibri" panose="020F0502020204030204" pitchFamily="34" charset="0"/>
                <a:cs typeface="Arial" panose="020B0604020202020204" pitchFamily="34" charset="0"/>
              </a:rPr>
              <a:t>Credits</a:t>
            </a:r>
            <a:r>
              <a:rPr lang="en-US" sz="1400" dirty="0">
                <a:latin typeface="Calibri" panose="020F0502020204030204" pitchFamily="34" charset="0"/>
                <a:ea typeface="Calibri" panose="020F0502020204030204" pitchFamily="34" charset="0"/>
                <a:cs typeface="Arial" panose="020B0604020202020204" pitchFamily="34" charset="0"/>
              </a:rPr>
              <a:t>. </a:t>
            </a:r>
            <a:endParaRPr lang="en-US" sz="1200" dirty="0" smtClean="0">
              <a:latin typeface="Calibri" panose="020F0502020204030204" pitchFamily="34" charset="0"/>
              <a:ea typeface="Calibri" panose="020F0502020204030204" pitchFamily="34" charset="0"/>
              <a:cs typeface="Arial" panose="020B0604020202020204" pitchFamily="34" charset="0"/>
            </a:endParaRPr>
          </a:p>
          <a:p>
            <a:pPr marL="288925" marR="685800" lvl="1" indent="-288925">
              <a:buFont typeface="+mj-lt"/>
              <a:buAutoNum type="alphaLcParenBoth"/>
            </a:pPr>
            <a:r>
              <a:rPr lang="en-US" sz="1400" dirty="0" smtClean="0">
                <a:latin typeface="Calibri" panose="020F0502020204030204" pitchFamily="34" charset="0"/>
                <a:ea typeface="Calibri" panose="020F0502020204030204" pitchFamily="34" charset="0"/>
                <a:cs typeface="Arial" panose="020B0604020202020204" pitchFamily="34" charset="0"/>
              </a:rPr>
              <a:t>For </a:t>
            </a:r>
            <a:r>
              <a:rPr lang="en-US" sz="1400" dirty="0">
                <a:latin typeface="Calibri" panose="020F0502020204030204" pitchFamily="34" charset="0"/>
                <a:ea typeface="Calibri" panose="020F0502020204030204" pitchFamily="34" charset="0"/>
                <a:cs typeface="Arial" panose="020B0604020202020204" pitchFamily="34" charset="0"/>
              </a:rPr>
              <a:t>FCA 13, the </a:t>
            </a:r>
            <a:r>
              <a:rPr lang="en-US" sz="1400" dirty="0" smtClean="0">
                <a:latin typeface="Calibri" panose="020F0502020204030204" pitchFamily="34" charset="0"/>
                <a:ea typeface="Calibri" panose="020F0502020204030204" pitchFamily="34" charset="0"/>
                <a:cs typeface="Arial" panose="020B0604020202020204" pitchFamily="34" charset="0"/>
              </a:rPr>
              <a:t>Capacity </a:t>
            </a:r>
            <a:r>
              <a:rPr lang="en-US" sz="1400" dirty="0">
                <a:latin typeface="Calibri" panose="020F0502020204030204" pitchFamily="34" charset="0"/>
                <a:ea typeface="Calibri" panose="020F0502020204030204" pitchFamily="34" charset="0"/>
                <a:cs typeface="Arial" panose="020B0604020202020204" pitchFamily="34" charset="0"/>
              </a:rPr>
              <a:t>S</a:t>
            </a:r>
            <a:r>
              <a:rPr lang="en-US" sz="1400" dirty="0" smtClean="0">
                <a:latin typeface="Calibri" panose="020F0502020204030204" pitchFamily="34" charset="0"/>
                <a:ea typeface="Calibri" panose="020F0502020204030204" pitchFamily="34" charset="0"/>
                <a:cs typeface="Arial" panose="020B0604020202020204" pitchFamily="34" charset="0"/>
              </a:rPr>
              <a:t>upply </a:t>
            </a:r>
            <a:r>
              <a:rPr lang="en-US" sz="1400" dirty="0">
                <a:latin typeface="Calibri" panose="020F0502020204030204" pitchFamily="34" charset="0"/>
                <a:ea typeface="Calibri" panose="020F0502020204030204" pitchFamily="34" charset="0"/>
                <a:cs typeface="Arial" panose="020B0604020202020204" pitchFamily="34" charset="0"/>
              </a:rPr>
              <a:t>O</a:t>
            </a:r>
            <a:r>
              <a:rPr lang="en-US" sz="1400" dirty="0" smtClean="0">
                <a:latin typeface="Calibri" panose="020F0502020204030204" pitchFamily="34" charset="0"/>
                <a:ea typeface="Calibri" panose="020F0502020204030204" pitchFamily="34" charset="0"/>
                <a:cs typeface="Arial" panose="020B0604020202020204" pitchFamily="34" charset="0"/>
              </a:rPr>
              <a:t>bligation column represents </a:t>
            </a:r>
            <a:r>
              <a:rPr lang="en-US" sz="1400" dirty="0">
                <a:latin typeface="Calibri" panose="020F0502020204030204" pitchFamily="34" charset="0"/>
                <a:ea typeface="Calibri" panose="020F0502020204030204" pitchFamily="34" charset="0"/>
                <a:cs typeface="Arial" panose="020B0604020202020204" pitchFamily="34" charset="0"/>
              </a:rPr>
              <a:t>obligations </a:t>
            </a:r>
            <a:r>
              <a:rPr lang="en-US" sz="1400" dirty="0" smtClean="0">
                <a:latin typeface="Calibri" panose="020F0502020204030204" pitchFamily="34" charset="0"/>
                <a:ea typeface="Calibri" panose="020F0502020204030204" pitchFamily="34" charset="0"/>
                <a:cs typeface="Arial" panose="020B0604020202020204" pitchFamily="34" charset="0"/>
              </a:rPr>
              <a:t>acquired </a:t>
            </a:r>
            <a:r>
              <a:rPr lang="en-US" sz="1400" dirty="0">
                <a:latin typeface="Calibri" panose="020F0502020204030204" pitchFamily="34" charset="0"/>
                <a:ea typeface="Calibri" panose="020F0502020204030204" pitchFamily="34" charset="0"/>
                <a:cs typeface="Arial" panose="020B0604020202020204" pitchFamily="34" charset="0"/>
              </a:rPr>
              <a:t>in both the primary auction (34,785 MW) and </a:t>
            </a:r>
            <a:r>
              <a:rPr lang="en-US" sz="1400" dirty="0" smtClean="0">
                <a:latin typeface="Calibri" panose="020F0502020204030204" pitchFamily="34" charset="0"/>
                <a:ea typeface="Calibri" panose="020F0502020204030204" pitchFamily="34" charset="0"/>
                <a:cs typeface="Arial" panose="020B0604020202020204" pitchFamily="34" charset="0"/>
              </a:rPr>
              <a:t>substitution </a:t>
            </a:r>
            <a:r>
              <a:rPr lang="en-US" sz="1400" dirty="0">
                <a:latin typeface="Calibri" panose="020F0502020204030204" pitchFamily="34" charset="0"/>
                <a:ea typeface="Calibri" panose="020F0502020204030204" pitchFamily="34" charset="0"/>
                <a:cs typeface="Arial" panose="020B0604020202020204" pitchFamily="34" charset="0"/>
              </a:rPr>
              <a:t>a</a:t>
            </a:r>
            <a:r>
              <a:rPr lang="en-US" sz="1400" dirty="0" smtClean="0">
                <a:latin typeface="Calibri" panose="020F0502020204030204" pitchFamily="34" charset="0"/>
                <a:ea typeface="Calibri" panose="020F0502020204030204" pitchFamily="34" charset="0"/>
                <a:cs typeface="Arial" panose="020B0604020202020204" pitchFamily="34" charset="0"/>
              </a:rPr>
              <a:t>uction </a:t>
            </a:r>
            <a:r>
              <a:rPr lang="en-US" sz="1400" dirty="0">
                <a:latin typeface="Calibri" panose="020F0502020204030204" pitchFamily="34" charset="0"/>
                <a:ea typeface="Calibri" panose="020F0502020204030204" pitchFamily="34" charset="0"/>
                <a:cs typeface="Arial" panose="020B0604020202020204" pitchFamily="34" charset="0"/>
              </a:rPr>
              <a:t>(54 MW).</a:t>
            </a:r>
          </a:p>
        </p:txBody>
      </p:sp>
      <p:graphicFrame>
        <p:nvGraphicFramePr>
          <p:cNvPr id="2" name="Table 1"/>
          <p:cNvGraphicFramePr>
            <a:graphicFrameLocks noGrp="1"/>
          </p:cNvGraphicFramePr>
          <p:nvPr>
            <p:extLst>
              <p:ext uri="{D42A27DB-BD31-4B8C-83A1-F6EECF244321}">
                <p14:modId xmlns:p14="http://schemas.microsoft.com/office/powerpoint/2010/main" val="1669867532"/>
              </p:ext>
            </p:extLst>
          </p:nvPr>
        </p:nvGraphicFramePr>
        <p:xfrm>
          <a:off x="609601" y="1425521"/>
          <a:ext cx="8160689" cy="3198516"/>
        </p:xfrm>
        <a:graphic>
          <a:graphicData uri="http://schemas.openxmlformats.org/drawingml/2006/table">
            <a:tbl>
              <a:tblPr firstRow="1" firstCol="1" bandRow="1">
                <a:tableStyleId>{5C22544A-7EE6-4342-B048-85BDC9FD1C3A}</a:tableStyleId>
              </a:tblPr>
              <a:tblGrid>
                <a:gridCol w="1288858">
                  <a:extLst>
                    <a:ext uri="{9D8B030D-6E8A-4147-A177-3AD203B41FA5}">
                      <a16:colId xmlns:a16="http://schemas.microsoft.com/office/drawing/2014/main" val="3944157427"/>
                    </a:ext>
                  </a:extLst>
                </a:gridCol>
                <a:gridCol w="967156">
                  <a:extLst>
                    <a:ext uri="{9D8B030D-6E8A-4147-A177-3AD203B41FA5}">
                      <a16:colId xmlns:a16="http://schemas.microsoft.com/office/drawing/2014/main" val="2559964983"/>
                    </a:ext>
                  </a:extLst>
                </a:gridCol>
                <a:gridCol w="967156">
                  <a:extLst>
                    <a:ext uri="{9D8B030D-6E8A-4147-A177-3AD203B41FA5}">
                      <a16:colId xmlns:a16="http://schemas.microsoft.com/office/drawing/2014/main" val="3236792313"/>
                    </a:ext>
                  </a:extLst>
                </a:gridCol>
                <a:gridCol w="893390">
                  <a:extLst>
                    <a:ext uri="{9D8B030D-6E8A-4147-A177-3AD203B41FA5}">
                      <a16:colId xmlns:a16="http://schemas.microsoft.com/office/drawing/2014/main" val="2986935951"/>
                    </a:ext>
                  </a:extLst>
                </a:gridCol>
                <a:gridCol w="912639">
                  <a:extLst>
                    <a:ext uri="{9D8B030D-6E8A-4147-A177-3AD203B41FA5}">
                      <a16:colId xmlns:a16="http://schemas.microsoft.com/office/drawing/2014/main" val="1743493934"/>
                    </a:ext>
                  </a:extLst>
                </a:gridCol>
                <a:gridCol w="1143000">
                  <a:extLst>
                    <a:ext uri="{9D8B030D-6E8A-4147-A177-3AD203B41FA5}">
                      <a16:colId xmlns:a16="http://schemas.microsoft.com/office/drawing/2014/main" val="1908202255"/>
                    </a:ext>
                  </a:extLst>
                </a:gridCol>
                <a:gridCol w="1009207">
                  <a:extLst>
                    <a:ext uri="{9D8B030D-6E8A-4147-A177-3AD203B41FA5}">
                      <a16:colId xmlns:a16="http://schemas.microsoft.com/office/drawing/2014/main" val="1190010584"/>
                    </a:ext>
                  </a:extLst>
                </a:gridCol>
                <a:gridCol w="979283">
                  <a:extLst>
                    <a:ext uri="{9D8B030D-6E8A-4147-A177-3AD203B41FA5}">
                      <a16:colId xmlns:a16="http://schemas.microsoft.com/office/drawing/2014/main" val="1299129427"/>
                    </a:ext>
                  </a:extLst>
                </a:gridCol>
              </a:tblGrid>
              <a:tr h="1120664">
                <a:tc>
                  <a:txBody>
                    <a:bodyPr/>
                    <a:lstStyle/>
                    <a:p>
                      <a:pPr marL="0" marR="0" algn="ctr">
                        <a:lnSpc>
                          <a:spcPts val="1300"/>
                        </a:lnSpc>
                        <a:spcBef>
                          <a:spcPts val="100"/>
                        </a:spcBef>
                        <a:spcAft>
                          <a:spcPts val="100"/>
                        </a:spcAft>
                      </a:pPr>
                      <a:r>
                        <a:rPr lang="en-US" sz="1600" dirty="0" smtClean="0">
                          <a:effectLst/>
                        </a:rPr>
                        <a:t>Capacity</a:t>
                      </a:r>
                    </a:p>
                    <a:p>
                      <a:pPr marL="0" marR="0" algn="ctr">
                        <a:lnSpc>
                          <a:spcPts val="1300"/>
                        </a:lnSpc>
                        <a:spcBef>
                          <a:spcPts val="100"/>
                        </a:spcBef>
                        <a:spcAft>
                          <a:spcPts val="100"/>
                        </a:spcAft>
                      </a:pPr>
                      <a:r>
                        <a:rPr lang="en-US" sz="1600" dirty="0" smtClean="0">
                          <a:effectLst/>
                        </a:rPr>
                        <a:t>Commitment </a:t>
                      </a:r>
                      <a:r>
                        <a:rPr lang="en-US" sz="1600" dirty="0">
                          <a:effectLst/>
                        </a:rPr>
                        <a:t>Period</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ts val="1300"/>
                        </a:lnSpc>
                        <a:spcBef>
                          <a:spcPts val="100"/>
                        </a:spcBef>
                        <a:spcAft>
                          <a:spcPts val="100"/>
                        </a:spcAft>
                      </a:pPr>
                      <a:r>
                        <a:rPr lang="en-US" sz="1600" dirty="0">
                          <a:effectLst/>
                        </a:rPr>
                        <a:t> </a:t>
                      </a:r>
                    </a:p>
                    <a:p>
                      <a:pPr marL="0" marR="0" algn="ctr">
                        <a:lnSpc>
                          <a:spcPts val="1300"/>
                        </a:lnSpc>
                        <a:spcBef>
                          <a:spcPts val="100"/>
                        </a:spcBef>
                        <a:spcAft>
                          <a:spcPts val="100"/>
                        </a:spcAft>
                      </a:pPr>
                      <a:endParaRPr lang="en-US" sz="1600" dirty="0" smtClean="0">
                        <a:effectLst/>
                      </a:endParaRPr>
                    </a:p>
                    <a:p>
                      <a:pPr marL="0" marR="0" algn="ctr">
                        <a:lnSpc>
                          <a:spcPts val="1300"/>
                        </a:lnSpc>
                        <a:spcBef>
                          <a:spcPts val="100"/>
                        </a:spcBef>
                        <a:spcAft>
                          <a:spcPts val="100"/>
                        </a:spcAft>
                      </a:pPr>
                      <a:endParaRPr lang="en-US" sz="1600" dirty="0" smtClean="0">
                        <a:effectLst/>
                      </a:endParaRPr>
                    </a:p>
                    <a:p>
                      <a:pPr marL="0" marR="0" algn="ctr">
                        <a:lnSpc>
                          <a:spcPts val="1300"/>
                        </a:lnSpc>
                        <a:spcBef>
                          <a:spcPts val="100"/>
                        </a:spcBef>
                        <a:spcAft>
                          <a:spcPts val="100"/>
                        </a:spcAft>
                      </a:pPr>
                      <a:r>
                        <a:rPr lang="en-US" sz="1600" dirty="0" smtClean="0">
                          <a:effectLst/>
                        </a:rPr>
                        <a:t>FCA</a:t>
                      </a:r>
                      <a:r>
                        <a:rPr lang="en-US" sz="1600" dirty="0">
                          <a:effectLst/>
                        </a:rPr>
                        <a:t> </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tc>
                <a:tc>
                  <a:txBody>
                    <a:bodyPr/>
                    <a:lstStyle/>
                    <a:p>
                      <a:pPr marL="0" marR="0" algn="ctr">
                        <a:lnSpc>
                          <a:spcPts val="1300"/>
                        </a:lnSpc>
                        <a:spcBef>
                          <a:spcPts val="100"/>
                        </a:spcBef>
                        <a:spcAft>
                          <a:spcPts val="100"/>
                        </a:spcAft>
                      </a:pPr>
                      <a:endParaRPr lang="en-US" sz="1600" dirty="0" smtClean="0">
                        <a:effectLst/>
                      </a:endParaRPr>
                    </a:p>
                    <a:p>
                      <a:pPr marL="0" marR="0" algn="ctr">
                        <a:lnSpc>
                          <a:spcPts val="1300"/>
                        </a:lnSpc>
                        <a:spcBef>
                          <a:spcPts val="100"/>
                        </a:spcBef>
                        <a:spcAft>
                          <a:spcPts val="100"/>
                        </a:spcAft>
                      </a:pPr>
                      <a:r>
                        <a:rPr lang="en-US" sz="1600" dirty="0" smtClean="0">
                          <a:effectLst/>
                        </a:rPr>
                        <a:t>ICR</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ts val="1300"/>
                        </a:lnSpc>
                        <a:spcBef>
                          <a:spcPts val="100"/>
                        </a:spcBef>
                        <a:spcAft>
                          <a:spcPts val="100"/>
                        </a:spcAft>
                      </a:pPr>
                      <a:endParaRPr lang="en-US" sz="1600" dirty="0" smtClean="0">
                        <a:effectLst/>
                      </a:endParaRPr>
                    </a:p>
                    <a:p>
                      <a:pPr marL="0" marR="0" algn="ctr">
                        <a:lnSpc>
                          <a:spcPts val="1300"/>
                        </a:lnSpc>
                        <a:spcBef>
                          <a:spcPts val="100"/>
                        </a:spcBef>
                        <a:spcAft>
                          <a:spcPts val="100"/>
                        </a:spcAft>
                      </a:pPr>
                      <a:r>
                        <a:rPr lang="en-US" sz="1600" dirty="0" smtClean="0">
                          <a:effectLst/>
                        </a:rPr>
                        <a:t>HQICCs</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ts val="1300"/>
                        </a:lnSpc>
                        <a:spcBef>
                          <a:spcPts val="100"/>
                        </a:spcBef>
                        <a:spcAft>
                          <a:spcPts val="100"/>
                        </a:spcAft>
                      </a:pPr>
                      <a:endParaRPr lang="en-US" sz="1600" dirty="0" smtClean="0">
                        <a:effectLst/>
                      </a:endParaRPr>
                    </a:p>
                    <a:p>
                      <a:pPr marL="0" marR="0" algn="ctr">
                        <a:lnSpc>
                          <a:spcPts val="1300"/>
                        </a:lnSpc>
                        <a:spcBef>
                          <a:spcPts val="100"/>
                        </a:spcBef>
                        <a:spcAft>
                          <a:spcPts val="100"/>
                        </a:spcAft>
                      </a:pPr>
                      <a:r>
                        <a:rPr lang="en-US" sz="1600" dirty="0" smtClean="0">
                          <a:effectLst/>
                        </a:rPr>
                        <a:t>Net </a:t>
                      </a:r>
                      <a:r>
                        <a:rPr lang="en-US" sz="1600" dirty="0">
                          <a:effectLst/>
                        </a:rPr>
                        <a:t>ICR</a:t>
                      </a:r>
                      <a:r>
                        <a:rPr lang="en-US" sz="1600" baseline="30000" dirty="0">
                          <a:effectLst/>
                        </a:rPr>
                        <a:t>(b)</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ts val="1300"/>
                        </a:lnSpc>
                        <a:spcBef>
                          <a:spcPts val="100"/>
                        </a:spcBef>
                        <a:spcAft>
                          <a:spcPts val="100"/>
                        </a:spcAft>
                      </a:pPr>
                      <a:r>
                        <a:rPr lang="en-US" sz="1600" dirty="0">
                          <a:effectLst/>
                        </a:rPr>
                        <a:t>Capacity Supply Obligation</a:t>
                      </a:r>
                      <a:r>
                        <a:rPr lang="en-US" sz="1600" baseline="30000" dirty="0">
                          <a:effectLst/>
                        </a:rPr>
                        <a:t>(c)</a:t>
                      </a:r>
                      <a:r>
                        <a:rPr lang="en-US" sz="1600" dirty="0">
                          <a:effectLst/>
                        </a:rPr>
                        <a:t> </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ts val="1300"/>
                        </a:lnSpc>
                        <a:spcBef>
                          <a:spcPts val="100"/>
                        </a:spcBef>
                        <a:spcAft>
                          <a:spcPts val="100"/>
                        </a:spcAft>
                      </a:pPr>
                      <a:r>
                        <a:rPr lang="en-US" sz="1600" dirty="0">
                          <a:effectLst/>
                        </a:rPr>
                        <a:t>Self-Supply Obligation</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ts val="1300"/>
                        </a:lnSpc>
                        <a:spcBef>
                          <a:spcPts val="100"/>
                        </a:spcBef>
                        <a:spcAft>
                          <a:spcPts val="100"/>
                        </a:spcAft>
                      </a:pPr>
                      <a:r>
                        <a:rPr lang="en-US" sz="1600" dirty="0">
                          <a:effectLst/>
                        </a:rPr>
                        <a:t>Import Capacity Supply Obligation</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3933281557"/>
                  </a:ext>
                </a:extLst>
              </a:tr>
              <a:tr h="457200">
                <a:tc>
                  <a:txBody>
                    <a:bodyPr/>
                    <a:lstStyle/>
                    <a:p>
                      <a:pPr marL="0" marR="0" algn="ctr">
                        <a:lnSpc>
                          <a:spcPct val="100000"/>
                        </a:lnSpc>
                        <a:spcBef>
                          <a:spcPts val="0"/>
                        </a:spcBef>
                        <a:spcAft>
                          <a:spcPts val="0"/>
                        </a:spcAft>
                      </a:pPr>
                      <a:r>
                        <a:rPr lang="en-US" sz="1600" dirty="0">
                          <a:effectLst/>
                        </a:rPr>
                        <a:t>2018-2019</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defTabSz="914400" rtl="0" eaLnBrk="1" latinLnBrk="0" hangingPunct="1">
                        <a:lnSpc>
                          <a:spcPct val="100000"/>
                        </a:lnSpc>
                        <a:spcBef>
                          <a:spcPts val="0"/>
                        </a:spcBef>
                        <a:spcAft>
                          <a:spcPts val="0"/>
                        </a:spcAft>
                      </a:pPr>
                      <a:r>
                        <a:rPr lang="en-US" sz="1600" kern="1200" dirty="0" smtClean="0">
                          <a:solidFill>
                            <a:schemeClr val="dk1"/>
                          </a:solidFill>
                          <a:effectLst/>
                          <a:latin typeface="+mn-lt"/>
                          <a:ea typeface="+mn-ea"/>
                          <a:cs typeface="+mn-cs"/>
                        </a:rPr>
                        <a:t>9</a:t>
                      </a:r>
                      <a:endParaRPr lang="en-US" sz="1600" kern="1200" dirty="0">
                        <a:solidFill>
                          <a:schemeClr val="dk1"/>
                        </a:solidFill>
                        <a:effectLst/>
                        <a:latin typeface="+mn-lt"/>
                        <a:ea typeface="+mn-ea"/>
                        <a:cs typeface="+mn-cs"/>
                      </a:endParaRPr>
                    </a:p>
                  </a:txBody>
                  <a:tcPr marL="36830" marR="36830" marT="0" marB="0" anchor="ctr"/>
                </a:tc>
                <a:tc>
                  <a:txBody>
                    <a:bodyPr/>
                    <a:lstStyle/>
                    <a:p>
                      <a:pPr marL="0" marR="91440" algn="ctr">
                        <a:lnSpc>
                          <a:spcPct val="100000"/>
                        </a:lnSpc>
                        <a:spcBef>
                          <a:spcPts val="0"/>
                        </a:spcBef>
                        <a:spcAft>
                          <a:spcPts val="0"/>
                        </a:spcAft>
                      </a:pPr>
                      <a:r>
                        <a:rPr lang="en-US" sz="1600" dirty="0">
                          <a:effectLst/>
                        </a:rPr>
                        <a:t>35,142</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36830" marB="36830" anchor="ctr"/>
                </a:tc>
                <a:tc>
                  <a:txBody>
                    <a:bodyPr/>
                    <a:lstStyle/>
                    <a:p>
                      <a:pPr marL="0" marR="91440" algn="ctr">
                        <a:lnSpc>
                          <a:spcPct val="100000"/>
                        </a:lnSpc>
                        <a:spcBef>
                          <a:spcPts val="0"/>
                        </a:spcBef>
                        <a:spcAft>
                          <a:spcPts val="0"/>
                        </a:spcAft>
                      </a:pPr>
                      <a:r>
                        <a:rPr lang="en-US" sz="1600" dirty="0">
                          <a:effectLst/>
                        </a:rPr>
                        <a:t>953</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34,189</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34,695</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1,287</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1,449</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extLst>
                  <a:ext uri="{0D108BD9-81ED-4DB2-BD59-A6C34878D82A}">
                    <a16:rowId xmlns:a16="http://schemas.microsoft.com/office/drawing/2014/main" val="1795223605"/>
                  </a:ext>
                </a:extLst>
              </a:tr>
              <a:tr h="405163">
                <a:tc>
                  <a:txBody>
                    <a:bodyPr/>
                    <a:lstStyle/>
                    <a:p>
                      <a:pPr marL="0" marR="0" algn="ctr">
                        <a:lnSpc>
                          <a:spcPct val="100000"/>
                        </a:lnSpc>
                        <a:spcBef>
                          <a:spcPts val="0"/>
                        </a:spcBef>
                        <a:spcAft>
                          <a:spcPts val="0"/>
                        </a:spcAft>
                      </a:pPr>
                      <a:r>
                        <a:rPr lang="en-US" sz="1600" dirty="0">
                          <a:effectLst/>
                        </a:rPr>
                        <a:t>2019-2020</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smtClean="0">
                          <a:effectLst/>
                        </a:rPr>
                        <a:t>10</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91440" algn="ctr">
                        <a:lnSpc>
                          <a:spcPct val="100000"/>
                        </a:lnSpc>
                        <a:spcBef>
                          <a:spcPts val="0"/>
                        </a:spcBef>
                        <a:spcAft>
                          <a:spcPts val="0"/>
                        </a:spcAft>
                      </a:pPr>
                      <a:r>
                        <a:rPr lang="en-US" sz="1600" dirty="0">
                          <a:effectLst/>
                        </a:rPr>
                        <a:t>35,126</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36830" marB="36830" anchor="ctr"/>
                </a:tc>
                <a:tc>
                  <a:txBody>
                    <a:bodyPr/>
                    <a:lstStyle/>
                    <a:p>
                      <a:pPr marL="0" marR="91440" algn="ctr">
                        <a:lnSpc>
                          <a:spcPct val="100000"/>
                        </a:lnSpc>
                        <a:spcBef>
                          <a:spcPts val="0"/>
                        </a:spcBef>
                        <a:spcAft>
                          <a:spcPts val="0"/>
                        </a:spcAft>
                      </a:pPr>
                      <a:r>
                        <a:rPr lang="en-US" sz="1600" dirty="0">
                          <a:effectLst/>
                        </a:rPr>
                        <a:t>975</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34,151</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35,567</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1,586</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1,450</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extLst>
                  <a:ext uri="{0D108BD9-81ED-4DB2-BD59-A6C34878D82A}">
                    <a16:rowId xmlns:a16="http://schemas.microsoft.com/office/drawing/2014/main" val="1077958219"/>
                  </a:ext>
                </a:extLst>
              </a:tr>
              <a:tr h="405163">
                <a:tc>
                  <a:txBody>
                    <a:bodyPr/>
                    <a:lstStyle/>
                    <a:p>
                      <a:pPr marL="0" marR="0" algn="ctr">
                        <a:lnSpc>
                          <a:spcPct val="100000"/>
                        </a:lnSpc>
                        <a:spcBef>
                          <a:spcPts val="0"/>
                        </a:spcBef>
                        <a:spcAft>
                          <a:spcPts val="0"/>
                        </a:spcAft>
                      </a:pPr>
                      <a:r>
                        <a:rPr lang="en-US" sz="1600" dirty="0">
                          <a:effectLst/>
                        </a:rPr>
                        <a:t>2020-2021</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smtClean="0">
                          <a:effectLst/>
                        </a:rPr>
                        <a:t>11</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91440" algn="ctr">
                        <a:lnSpc>
                          <a:spcPct val="100000"/>
                        </a:lnSpc>
                        <a:spcBef>
                          <a:spcPts val="0"/>
                        </a:spcBef>
                        <a:spcAft>
                          <a:spcPts val="0"/>
                        </a:spcAft>
                      </a:pPr>
                      <a:r>
                        <a:rPr lang="en-US" sz="1600" dirty="0">
                          <a:effectLst/>
                        </a:rPr>
                        <a:t>35,034</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36830" marB="36830" anchor="ctr"/>
                </a:tc>
                <a:tc>
                  <a:txBody>
                    <a:bodyPr/>
                    <a:lstStyle/>
                    <a:p>
                      <a:pPr marL="0" marR="91440" algn="ctr">
                        <a:lnSpc>
                          <a:spcPct val="100000"/>
                        </a:lnSpc>
                        <a:spcBef>
                          <a:spcPts val="0"/>
                        </a:spcBef>
                        <a:spcAft>
                          <a:spcPts val="0"/>
                        </a:spcAft>
                      </a:pPr>
                      <a:r>
                        <a:rPr lang="en-US" sz="1600" dirty="0">
                          <a:effectLst/>
                        </a:rPr>
                        <a:t>959</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34,075</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35,835</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1,550</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1,235</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extLst>
                  <a:ext uri="{0D108BD9-81ED-4DB2-BD59-A6C34878D82A}">
                    <a16:rowId xmlns:a16="http://schemas.microsoft.com/office/drawing/2014/main" val="368569438"/>
                  </a:ext>
                </a:extLst>
              </a:tr>
              <a:tr h="405163">
                <a:tc>
                  <a:txBody>
                    <a:bodyPr/>
                    <a:lstStyle/>
                    <a:p>
                      <a:pPr marL="0" marR="0" algn="ctr">
                        <a:lnSpc>
                          <a:spcPct val="100000"/>
                        </a:lnSpc>
                        <a:spcBef>
                          <a:spcPts val="0"/>
                        </a:spcBef>
                        <a:spcAft>
                          <a:spcPts val="0"/>
                        </a:spcAft>
                      </a:pPr>
                      <a:r>
                        <a:rPr lang="en-US" sz="1600" dirty="0">
                          <a:effectLst/>
                        </a:rPr>
                        <a:t>2021-2022</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smtClean="0">
                          <a:effectLst/>
                        </a:rPr>
                        <a:t>12</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91440" algn="ctr">
                        <a:lnSpc>
                          <a:spcPct val="100000"/>
                        </a:lnSpc>
                        <a:spcBef>
                          <a:spcPts val="0"/>
                        </a:spcBef>
                        <a:spcAft>
                          <a:spcPts val="0"/>
                        </a:spcAft>
                      </a:pPr>
                      <a:r>
                        <a:rPr lang="en-US" sz="1600" dirty="0">
                          <a:effectLst/>
                        </a:rPr>
                        <a:t>34,683</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36830" marB="36830" anchor="ctr"/>
                </a:tc>
                <a:tc>
                  <a:txBody>
                    <a:bodyPr/>
                    <a:lstStyle/>
                    <a:p>
                      <a:pPr marL="0" marR="91440" algn="ctr">
                        <a:lnSpc>
                          <a:spcPct val="100000"/>
                        </a:lnSpc>
                        <a:spcBef>
                          <a:spcPts val="0"/>
                        </a:spcBef>
                        <a:spcAft>
                          <a:spcPts val="0"/>
                        </a:spcAft>
                      </a:pPr>
                      <a:r>
                        <a:rPr lang="en-US" sz="1600" dirty="0">
                          <a:effectLst/>
                        </a:rPr>
                        <a:t>958</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33,725</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34,828</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1,644</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1,217</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extLst>
                  <a:ext uri="{0D108BD9-81ED-4DB2-BD59-A6C34878D82A}">
                    <a16:rowId xmlns:a16="http://schemas.microsoft.com/office/drawing/2014/main" val="3252469087"/>
                  </a:ext>
                </a:extLst>
              </a:tr>
              <a:tr h="405163">
                <a:tc>
                  <a:txBody>
                    <a:bodyPr/>
                    <a:lstStyle/>
                    <a:p>
                      <a:pPr marL="0" marR="0" algn="ctr">
                        <a:lnSpc>
                          <a:spcPct val="100000"/>
                        </a:lnSpc>
                        <a:spcBef>
                          <a:spcPts val="0"/>
                        </a:spcBef>
                        <a:spcAft>
                          <a:spcPts val="0"/>
                        </a:spcAft>
                      </a:pPr>
                      <a:r>
                        <a:rPr lang="en-US" sz="1600" dirty="0">
                          <a:effectLst/>
                        </a:rPr>
                        <a:t>2022-2023</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smtClean="0">
                          <a:effectLst/>
                        </a:rPr>
                        <a:t>13</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91440" algn="ctr">
                        <a:lnSpc>
                          <a:spcPct val="100000"/>
                        </a:lnSpc>
                        <a:spcBef>
                          <a:spcPts val="0"/>
                        </a:spcBef>
                        <a:spcAft>
                          <a:spcPts val="0"/>
                        </a:spcAft>
                      </a:pPr>
                      <a:r>
                        <a:rPr lang="en-US" sz="1600" dirty="0">
                          <a:effectLst/>
                        </a:rPr>
                        <a:t>34,719</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36830" marB="36830" anchor="ctr"/>
                </a:tc>
                <a:tc>
                  <a:txBody>
                    <a:bodyPr/>
                    <a:lstStyle/>
                    <a:p>
                      <a:pPr marL="0" marR="91440" algn="ctr">
                        <a:lnSpc>
                          <a:spcPct val="100000"/>
                        </a:lnSpc>
                        <a:spcBef>
                          <a:spcPts val="0"/>
                        </a:spcBef>
                        <a:spcAft>
                          <a:spcPts val="0"/>
                        </a:spcAft>
                      </a:pPr>
                      <a:r>
                        <a:rPr lang="en-US" sz="1600" dirty="0">
                          <a:effectLst/>
                        </a:rPr>
                        <a:t>969</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33,750</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34,839</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1,696</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tc>
                  <a:txBody>
                    <a:bodyPr/>
                    <a:lstStyle/>
                    <a:p>
                      <a:pPr marL="0" marR="91440" algn="ctr">
                        <a:lnSpc>
                          <a:spcPct val="100000"/>
                        </a:lnSpc>
                        <a:spcBef>
                          <a:spcPts val="0"/>
                        </a:spcBef>
                        <a:spcAft>
                          <a:spcPts val="0"/>
                        </a:spcAft>
                      </a:pPr>
                      <a:r>
                        <a:rPr lang="en-US" sz="1600" dirty="0">
                          <a:effectLst/>
                        </a:rPr>
                        <a:t>1,188</a:t>
                      </a:r>
                      <a:endParaRPr lang="en-US" sz="16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36830" marR="36830" marT="27305" marB="27305" anchor="ctr"/>
                </a:tc>
                <a:extLst>
                  <a:ext uri="{0D108BD9-81ED-4DB2-BD59-A6C34878D82A}">
                    <a16:rowId xmlns:a16="http://schemas.microsoft.com/office/drawing/2014/main" val="1413662371"/>
                  </a:ext>
                </a:extLst>
              </a:tr>
            </a:tbl>
          </a:graphicData>
        </a:graphic>
      </p:graphicFrame>
    </p:spTree>
    <p:extLst>
      <p:ext uri="{BB962C8B-B14F-4D97-AF65-F5344CB8AC3E}">
        <p14:creationId xmlns:p14="http://schemas.microsoft.com/office/powerpoint/2010/main" val="2319955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228600"/>
            <a:ext cx="8229600" cy="1189038"/>
          </a:xfrm>
        </p:spPr>
        <p:txBody>
          <a:bodyPr>
            <a:noAutofit/>
          </a:bodyPr>
          <a:lstStyle/>
          <a:p>
            <a:r>
              <a:rPr lang="en-US" sz="2800" dirty="0" smtClean="0">
                <a:solidFill>
                  <a:srgbClr val="000000"/>
                </a:solidFill>
                <a:latin typeface="+mn-lt"/>
              </a:rPr>
              <a:t>Meeting Long-term Resource Adequacy Needs (MW)</a:t>
            </a:r>
            <a:br>
              <a:rPr lang="en-US" sz="2800" dirty="0" smtClean="0">
                <a:solidFill>
                  <a:srgbClr val="000000"/>
                </a:solidFill>
                <a:latin typeface="+mn-lt"/>
              </a:rPr>
            </a:br>
            <a:endParaRPr lang="en-US" sz="2800" dirty="0">
              <a:solidFill>
                <a:srgbClr val="000000"/>
              </a:solidFill>
              <a:latin typeface="+mn-lt"/>
            </a:endParaRPr>
          </a:p>
        </p:txBody>
      </p:sp>
      <p:sp>
        <p:nvSpPr>
          <p:cNvPr id="5" name="Slide Number Placeholder 4"/>
          <p:cNvSpPr>
            <a:spLocks noGrp="1"/>
          </p:cNvSpPr>
          <p:nvPr>
            <p:ph type="sldNum" sz="quarter" idx="4"/>
          </p:nvPr>
        </p:nvSpPr>
        <p:spPr>
          <a:xfrm>
            <a:off x="8602649" y="6376947"/>
            <a:ext cx="313326" cy="263518"/>
          </a:xfrm>
          <a:prstGeom prst="rect">
            <a:avLst/>
          </a:prstGeom>
        </p:spPr>
        <p:txBody>
          <a:bodyPr/>
          <a:lstStyle/>
          <a:p>
            <a:fld id="{DA1A9232-E07A-4939-ABCC-12B8BF60FC31}" type="slidenum">
              <a:rPr lang="en-US" sz="1400">
                <a:solidFill>
                  <a:schemeClr val="tx1"/>
                </a:solidFill>
              </a:rPr>
              <a:pPr/>
              <a:t>11</a:t>
            </a:fld>
            <a:endParaRPr lang="en-US" sz="1400" dirty="0">
              <a:solidFill>
                <a:schemeClr val="tx1"/>
              </a:solidFill>
            </a:endParaRPr>
          </a:p>
        </p:txBody>
      </p:sp>
      <p:sp>
        <p:nvSpPr>
          <p:cNvPr id="7" name="Rectangle 6"/>
          <p:cNvSpPr/>
          <p:nvPr/>
        </p:nvSpPr>
        <p:spPr>
          <a:xfrm>
            <a:off x="512905" y="4800600"/>
            <a:ext cx="8077200" cy="1384995"/>
          </a:xfrm>
          <a:prstGeom prst="rect">
            <a:avLst/>
          </a:prstGeom>
        </p:spPr>
        <p:txBody>
          <a:bodyPr wrap="square">
            <a:spAutoFit/>
          </a:bodyPr>
          <a:lstStyle/>
          <a:p>
            <a:pPr marL="227013" indent="-227013">
              <a:buAutoNum type="alphaLcParenR"/>
            </a:pPr>
            <a:r>
              <a:rPr lang="en-US" sz="1200" dirty="0" smtClean="0"/>
              <a:t>The </a:t>
            </a:r>
            <a:r>
              <a:rPr lang="en-US" sz="1200" dirty="0"/>
              <a:t>2019 CELT forecast 50/50 peak loads reflect the load reductions from the BTM PV forecast</a:t>
            </a:r>
            <a:r>
              <a:rPr lang="en-US" sz="1200" dirty="0" smtClean="0"/>
              <a:t>. Details of the BTM PV forecast are available </a:t>
            </a:r>
            <a:r>
              <a:rPr lang="en-US" sz="1200" dirty="0"/>
              <a:t>at </a:t>
            </a:r>
            <a:r>
              <a:rPr lang="en-US" sz="1200" dirty="0" smtClean="0">
                <a:hlinkClick r:id="rId2"/>
              </a:rPr>
              <a:t>https</a:t>
            </a:r>
            <a:r>
              <a:rPr lang="en-US" sz="1200" dirty="0">
                <a:hlinkClick r:id="rId2"/>
              </a:rPr>
              <a:t>://</a:t>
            </a:r>
            <a:r>
              <a:rPr lang="en-US" sz="1200" dirty="0" smtClean="0">
                <a:hlinkClick r:id="rId2"/>
              </a:rPr>
              <a:t>www.iso-ne.com/static-assets/documents/2019/04/final-2019-pv-forecast.pdf</a:t>
            </a:r>
            <a:r>
              <a:rPr lang="en-US" sz="1200" dirty="0" smtClean="0"/>
              <a:t>.</a:t>
            </a:r>
            <a:endParaRPr lang="en-US" sz="1200" dirty="0"/>
          </a:p>
          <a:p>
            <a:pPr marL="227013" indent="-227013"/>
            <a:r>
              <a:rPr lang="en-US" sz="1200" dirty="0" smtClean="0"/>
              <a:t>b)	FCA </a:t>
            </a:r>
            <a:r>
              <a:rPr lang="en-US" sz="1200" dirty="0"/>
              <a:t>13 known resources are based on FCA 13 auction </a:t>
            </a:r>
            <a:r>
              <a:rPr lang="en-US" sz="1200" dirty="0" smtClean="0"/>
              <a:t>results, which includes Mystic 8 and 9 and assumed not retired for this analysis.   </a:t>
            </a:r>
            <a:r>
              <a:rPr lang="en-US" sz="1200" dirty="0"/>
              <a:t>Details are available at </a:t>
            </a:r>
            <a:r>
              <a:rPr lang="en-US" sz="1200" dirty="0">
                <a:hlinkClick r:id="rId3"/>
              </a:rPr>
              <a:t>https://www.iso-ne.com/static-assets/documents/2019/02/fca_13_results_filing.pdf</a:t>
            </a:r>
            <a:r>
              <a:rPr lang="en-US" sz="1200" dirty="0"/>
              <a:t>.</a:t>
            </a:r>
          </a:p>
          <a:p>
            <a:pPr marL="227013" indent="-227013"/>
            <a:r>
              <a:rPr lang="en-US" sz="1200" dirty="0" smtClean="0"/>
              <a:t>c)	EE </a:t>
            </a:r>
            <a:r>
              <a:rPr lang="en-US" sz="1200" dirty="0"/>
              <a:t>cumulative forecast values are based on the 2019 EE forecast. Details are available at </a:t>
            </a:r>
            <a:r>
              <a:rPr lang="en-US" sz="1200" dirty="0">
                <a:hlinkClick r:id="rId4"/>
              </a:rPr>
              <a:t>https://www.iso-ne.com/system-planning/system-forecasting/energy-efficiency-forecast</a:t>
            </a:r>
            <a:r>
              <a:rPr lang="en-US" sz="1200" dirty="0"/>
              <a:t>.</a:t>
            </a:r>
          </a:p>
          <a:p>
            <a:pPr marL="227013" indent="-227013"/>
            <a:r>
              <a:rPr lang="en-US" sz="1200" dirty="0"/>
              <a:t>d) </a:t>
            </a:r>
            <a:r>
              <a:rPr lang="en-US" sz="1200" dirty="0" smtClean="0"/>
              <a:t>	Additional </a:t>
            </a:r>
            <a:r>
              <a:rPr lang="en-US" sz="1200" dirty="0"/>
              <a:t>resources would be required if additional resources retire or fewer capacity imports obtain CSOs.</a:t>
            </a:r>
          </a:p>
        </p:txBody>
      </p:sp>
      <p:graphicFrame>
        <p:nvGraphicFramePr>
          <p:cNvPr id="8" name="Table 7"/>
          <p:cNvGraphicFramePr>
            <a:graphicFrameLocks noGrp="1"/>
          </p:cNvGraphicFramePr>
          <p:nvPr>
            <p:extLst>
              <p:ext uri="{D42A27DB-BD31-4B8C-83A1-F6EECF244321}">
                <p14:modId xmlns:p14="http://schemas.microsoft.com/office/powerpoint/2010/main" val="2787888655"/>
              </p:ext>
            </p:extLst>
          </p:nvPr>
        </p:nvGraphicFramePr>
        <p:xfrm>
          <a:off x="609600" y="990600"/>
          <a:ext cx="7924800" cy="3456940"/>
        </p:xfrm>
        <a:graphic>
          <a:graphicData uri="http://schemas.openxmlformats.org/drawingml/2006/table">
            <a:tbl>
              <a:tblPr/>
              <a:tblGrid>
                <a:gridCol w="13335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51355">
                  <a:extLst>
                    <a:ext uri="{9D8B030D-6E8A-4147-A177-3AD203B41FA5}">
                      <a16:colId xmlns:a16="http://schemas.microsoft.com/office/drawing/2014/main" val="20004"/>
                    </a:ext>
                  </a:extLst>
                </a:gridCol>
                <a:gridCol w="1453745">
                  <a:extLst>
                    <a:ext uri="{9D8B030D-6E8A-4147-A177-3AD203B41FA5}">
                      <a16:colId xmlns:a16="http://schemas.microsoft.com/office/drawing/2014/main" val="20005"/>
                    </a:ext>
                  </a:extLst>
                </a:gridCol>
              </a:tblGrid>
              <a:tr h="1242530">
                <a:tc>
                  <a:txBody>
                    <a:bodyPr/>
                    <a:lstStyle/>
                    <a:p>
                      <a:pPr marL="0" marR="0" algn="ctr">
                        <a:lnSpc>
                          <a:spcPts val="1300"/>
                        </a:lnSpc>
                        <a:spcBef>
                          <a:spcPts val="0"/>
                        </a:spcBef>
                        <a:spcAft>
                          <a:spcPts val="0"/>
                        </a:spcAft>
                      </a:pPr>
                      <a:r>
                        <a:rPr lang="en-US" sz="1200" b="1" dirty="0" smtClean="0">
                          <a:solidFill>
                            <a:srgbClr val="FFFFFF"/>
                          </a:solidFill>
                          <a:latin typeface="Calibri"/>
                          <a:ea typeface="Calibri"/>
                          <a:cs typeface="Times New Roman"/>
                        </a:rPr>
                        <a:t>Commitment</a:t>
                      </a:r>
                      <a:r>
                        <a:rPr lang="en-US" sz="1200" b="1" baseline="0" dirty="0" smtClean="0">
                          <a:solidFill>
                            <a:srgbClr val="FFFFFF"/>
                          </a:solidFill>
                          <a:latin typeface="Calibri"/>
                          <a:ea typeface="Calibri"/>
                          <a:cs typeface="Times New Roman"/>
                        </a:rPr>
                        <a:t> Period</a:t>
                      </a:r>
                      <a:endParaRPr lang="en-US" sz="12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1200" b="1" dirty="0" smtClean="0">
                          <a:solidFill>
                            <a:srgbClr val="FFFFFF"/>
                          </a:solidFill>
                          <a:latin typeface="+mn-lt"/>
                          <a:ea typeface="Calibri"/>
                          <a:cs typeface="Times New Roman"/>
                        </a:rPr>
                        <a:t>2019 CELT Forecast</a:t>
                      </a:r>
                    </a:p>
                    <a:p>
                      <a:pPr marL="0" marR="0" algn="ctr">
                        <a:lnSpc>
                          <a:spcPts val="1300"/>
                        </a:lnSpc>
                        <a:spcBef>
                          <a:spcPts val="0"/>
                        </a:spcBef>
                        <a:spcAft>
                          <a:spcPts val="0"/>
                        </a:spcAft>
                      </a:pPr>
                      <a:r>
                        <a:rPr lang="en-US" sz="1200" b="1" dirty="0" smtClean="0">
                          <a:solidFill>
                            <a:srgbClr val="FFFFFF"/>
                          </a:solidFill>
                          <a:latin typeface="+mn-lt"/>
                          <a:ea typeface="Calibri"/>
                          <a:cs typeface="Times New Roman"/>
                        </a:rPr>
                        <a:t>50/50 Peak</a:t>
                      </a:r>
                      <a:r>
                        <a:rPr lang="en-US" sz="1200" b="1" baseline="0" dirty="0" smtClean="0">
                          <a:solidFill>
                            <a:srgbClr val="FFFFFF"/>
                          </a:solidFill>
                          <a:latin typeface="+mn-lt"/>
                          <a:ea typeface="Calibri"/>
                          <a:cs typeface="Times New Roman"/>
                        </a:rPr>
                        <a:t> </a:t>
                      </a:r>
                      <a:r>
                        <a:rPr lang="en-US" sz="1200" b="1" dirty="0" smtClean="0">
                          <a:solidFill>
                            <a:srgbClr val="FFFFFF"/>
                          </a:solidFill>
                          <a:latin typeface="+mn-lt"/>
                          <a:ea typeface="Calibri"/>
                          <a:cs typeface="Times New Roman"/>
                        </a:rPr>
                        <a:t>(MW)</a:t>
                      </a:r>
                      <a:r>
                        <a:rPr lang="en-US" sz="1200" b="1" baseline="30000" dirty="0" smtClean="0">
                          <a:solidFill>
                            <a:srgbClr val="FFFFFF"/>
                          </a:solidFill>
                          <a:latin typeface="+mn-lt"/>
                          <a:ea typeface="Calibri"/>
                          <a:cs typeface="Times New Roman"/>
                        </a:rPr>
                        <a:t> (a)</a:t>
                      </a:r>
                      <a:r>
                        <a:rPr lang="en-US" sz="1200" b="1" dirty="0" smtClean="0">
                          <a:solidFill>
                            <a:srgbClr val="FFFFFF"/>
                          </a:solidFill>
                          <a:latin typeface="+mn-lt"/>
                          <a:ea typeface="Calibri"/>
                          <a:cs typeface="Times New Roman"/>
                        </a:rPr>
                        <a:t> </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1200" b="1" dirty="0" smtClean="0">
                          <a:solidFill>
                            <a:srgbClr val="FFFFFF"/>
                          </a:solidFill>
                          <a:latin typeface="Calibri"/>
                          <a:ea typeface="Times New Roman"/>
                          <a:cs typeface="Times New Roman"/>
                        </a:rPr>
                        <a:t>Representative </a:t>
                      </a:r>
                      <a:r>
                        <a:rPr lang="en-US" sz="1200" b="1" dirty="0">
                          <a:solidFill>
                            <a:srgbClr val="FFFFFF"/>
                          </a:solidFill>
                          <a:latin typeface="Calibri"/>
                          <a:ea typeface="Times New Roman"/>
                          <a:cs typeface="Times New Roman"/>
                        </a:rPr>
                        <a:t>Net ICR (Need)</a:t>
                      </a:r>
                      <a:endParaRPr lang="en-US" sz="12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1200" b="1" dirty="0">
                          <a:solidFill>
                            <a:srgbClr val="FFFFFF"/>
                          </a:solidFill>
                          <a:latin typeface="Calibri"/>
                          <a:ea typeface="Times New Roman"/>
                          <a:cs typeface="Times New Roman"/>
                        </a:rPr>
                        <a:t>FCA </a:t>
                      </a:r>
                      <a:r>
                        <a:rPr lang="en-US" sz="1200" b="1" dirty="0" smtClean="0">
                          <a:solidFill>
                            <a:srgbClr val="FFFFFF"/>
                          </a:solidFill>
                          <a:latin typeface="Calibri"/>
                          <a:ea typeface="Times New Roman"/>
                          <a:cs typeface="Times New Roman"/>
                        </a:rPr>
                        <a:t>13</a:t>
                      </a:r>
                      <a:r>
                        <a:rPr lang="en-US" sz="1200" b="1" dirty="0">
                          <a:solidFill>
                            <a:srgbClr val="FFFFFF"/>
                          </a:solidFill>
                          <a:latin typeface="Calibri"/>
                          <a:ea typeface="Times New Roman"/>
                          <a:cs typeface="Times New Roman"/>
                        </a:rPr>
                        <a:t/>
                      </a:r>
                      <a:br>
                        <a:rPr lang="en-US" sz="1200" b="1" dirty="0">
                          <a:solidFill>
                            <a:srgbClr val="FFFFFF"/>
                          </a:solidFill>
                          <a:latin typeface="Calibri"/>
                          <a:ea typeface="Times New Roman"/>
                          <a:cs typeface="Times New Roman"/>
                        </a:rPr>
                      </a:br>
                      <a:r>
                        <a:rPr lang="en-US" sz="1200" b="1" dirty="0">
                          <a:solidFill>
                            <a:srgbClr val="FFFFFF"/>
                          </a:solidFill>
                          <a:latin typeface="Calibri"/>
                          <a:ea typeface="Times New Roman"/>
                          <a:cs typeface="Times New Roman"/>
                        </a:rPr>
                        <a:t>(Known Resources</a:t>
                      </a:r>
                      <a:r>
                        <a:rPr lang="en-US" sz="1200" b="1" dirty="0" smtClean="0">
                          <a:solidFill>
                            <a:srgbClr val="FFFFFF"/>
                          </a:solidFill>
                          <a:latin typeface="Calibri"/>
                          <a:ea typeface="Times New Roman"/>
                          <a:cs typeface="Times New Roman"/>
                        </a:rPr>
                        <a:t>)</a:t>
                      </a:r>
                      <a:r>
                        <a:rPr lang="en-US" sz="1200" b="1" baseline="30000" dirty="0" smtClean="0">
                          <a:solidFill>
                            <a:srgbClr val="FFFFFF"/>
                          </a:solidFill>
                          <a:latin typeface="Calibri"/>
                          <a:ea typeface="Times New Roman"/>
                          <a:cs typeface="Times New Roman"/>
                        </a:rPr>
                        <a:t>(b)</a:t>
                      </a:r>
                      <a:endParaRPr lang="en-US" sz="12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1200" b="1" dirty="0">
                          <a:solidFill>
                            <a:srgbClr val="FFFFFF"/>
                          </a:solidFill>
                          <a:latin typeface="Calibri"/>
                          <a:ea typeface="Times New Roman"/>
                          <a:cs typeface="Times New Roman"/>
                        </a:rPr>
                        <a:t>EE </a:t>
                      </a:r>
                      <a:r>
                        <a:rPr lang="en-US" sz="1200" b="1" dirty="0" smtClean="0">
                          <a:solidFill>
                            <a:srgbClr val="FFFFFF"/>
                          </a:solidFill>
                          <a:latin typeface="Calibri"/>
                          <a:ea typeface="Times New Roman"/>
                          <a:cs typeface="Times New Roman"/>
                        </a:rPr>
                        <a:t>Cumulative Forecast Values</a:t>
                      </a:r>
                      <a:r>
                        <a:rPr lang="en-US" sz="1200" b="1" dirty="0">
                          <a:solidFill>
                            <a:srgbClr val="FFFFFF"/>
                          </a:solidFill>
                          <a:latin typeface="Calibri"/>
                          <a:ea typeface="Times New Roman"/>
                          <a:cs typeface="Times New Roman"/>
                        </a:rPr>
                        <a:t/>
                      </a:r>
                      <a:br>
                        <a:rPr lang="en-US" sz="1200" b="1" dirty="0">
                          <a:solidFill>
                            <a:srgbClr val="FFFFFF"/>
                          </a:solidFill>
                          <a:latin typeface="Calibri"/>
                          <a:ea typeface="Times New Roman"/>
                          <a:cs typeface="Times New Roman"/>
                        </a:rPr>
                      </a:br>
                      <a:r>
                        <a:rPr lang="en-US" sz="1200" b="1" dirty="0">
                          <a:solidFill>
                            <a:srgbClr val="FFFFFF"/>
                          </a:solidFill>
                          <a:latin typeface="Calibri"/>
                          <a:ea typeface="Times New Roman"/>
                          <a:cs typeface="Times New Roman"/>
                        </a:rPr>
                        <a:t>(New Resource</a:t>
                      </a:r>
                      <a:r>
                        <a:rPr lang="en-US" sz="1200" b="1" dirty="0" smtClean="0">
                          <a:solidFill>
                            <a:srgbClr val="FFFFFF"/>
                          </a:solidFill>
                          <a:latin typeface="Calibri"/>
                          <a:ea typeface="Times New Roman"/>
                          <a:cs typeface="Times New Roman"/>
                        </a:rPr>
                        <a:t>)</a:t>
                      </a:r>
                      <a:r>
                        <a:rPr lang="en-US" sz="1200" b="1" baseline="30000" dirty="0" smtClean="0">
                          <a:solidFill>
                            <a:srgbClr val="FFFFFF"/>
                          </a:solidFill>
                          <a:latin typeface="+mn-lt"/>
                          <a:ea typeface="Times New Roman"/>
                          <a:cs typeface="Times New Roman"/>
                        </a:rPr>
                        <a:t>(c)</a:t>
                      </a:r>
                      <a:endParaRPr lang="en-US" sz="12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1200" b="1" dirty="0">
                          <a:solidFill>
                            <a:srgbClr val="FFFFFF"/>
                          </a:solidFill>
                          <a:latin typeface="Calibri"/>
                          <a:ea typeface="Times New Roman"/>
                          <a:cs typeface="Times New Roman"/>
                        </a:rPr>
                        <a:t>Resource </a:t>
                      </a:r>
                      <a:r>
                        <a:rPr lang="en-US" sz="1200" b="1" dirty="0" smtClean="0">
                          <a:solidFill>
                            <a:srgbClr val="FFFFFF"/>
                          </a:solidFill>
                          <a:latin typeface="Calibri"/>
                          <a:ea typeface="Times New Roman"/>
                          <a:cs typeface="Times New Roman"/>
                        </a:rPr>
                        <a:t>Surplus/Shortage</a:t>
                      </a:r>
                      <a:r>
                        <a:rPr lang="en-US" sz="1200" b="1" baseline="30000" dirty="0" smtClean="0">
                          <a:solidFill>
                            <a:srgbClr val="FFFFFF"/>
                          </a:solidFill>
                          <a:latin typeface="+mn-lt"/>
                          <a:ea typeface="Times New Roman"/>
                          <a:cs typeface="Times New Roman"/>
                        </a:rPr>
                        <a:t>(d)</a:t>
                      </a:r>
                      <a:endParaRPr lang="en-US" sz="12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extLst>
                  <a:ext uri="{0D108BD9-81ED-4DB2-BD59-A6C34878D82A}">
                    <a16:rowId xmlns:a16="http://schemas.microsoft.com/office/drawing/2014/main" val="10000"/>
                  </a:ext>
                </a:extLst>
              </a:tr>
              <a:tr h="442882">
                <a:tc>
                  <a:txBody>
                    <a:bodyPr/>
                    <a:lstStyle/>
                    <a:p>
                      <a:pPr marL="0" marR="0" algn="ctr">
                        <a:lnSpc>
                          <a:spcPts val="1300"/>
                        </a:lnSpc>
                        <a:spcBef>
                          <a:spcPts val="0"/>
                        </a:spcBef>
                        <a:spcAft>
                          <a:spcPts val="0"/>
                        </a:spcAft>
                      </a:pPr>
                      <a:r>
                        <a:rPr lang="en-US" sz="1400" b="1" dirty="0" smtClean="0">
                          <a:latin typeface="Calibri"/>
                          <a:ea typeface="Calibri"/>
                          <a:cs typeface="Times New Roman"/>
                        </a:rPr>
                        <a:t>2024-2025</a:t>
                      </a:r>
                      <a:endParaRPr lang="en-US" sz="14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Calibri"/>
                          <a:cs typeface="Arial"/>
                        </a:rPr>
                        <a:t>29,014</a:t>
                      </a:r>
                      <a:endParaRPr lang="en-US" sz="14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ts val="1300"/>
                        </a:lnSpc>
                        <a:spcBef>
                          <a:spcPts val="0"/>
                        </a:spcBef>
                        <a:spcAft>
                          <a:spcPts val="0"/>
                        </a:spcAft>
                      </a:pPr>
                      <a:r>
                        <a:rPr lang="en-US" sz="1400" kern="1200" dirty="0" smtClean="0">
                          <a:solidFill>
                            <a:schemeClr val="tx1"/>
                          </a:solidFill>
                          <a:latin typeface="Calibri"/>
                          <a:ea typeface="Calibri"/>
                          <a:cs typeface="Arial"/>
                        </a:rPr>
                        <a:t>32,950</a:t>
                      </a:r>
                      <a:endParaRPr lang="en-US" sz="1400" kern="1200" dirty="0">
                        <a:solidFill>
                          <a:schemeClr val="tx1"/>
                        </a:solidFill>
                        <a:latin typeface="Calibri"/>
                        <a:ea typeface="Calibri"/>
                        <a:cs typeface="Arial"/>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mbria"/>
                          <a:ea typeface="Calibri"/>
                          <a:cs typeface="Times New Roman"/>
                        </a:rPr>
                        <a:t>34,839</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Calibri"/>
                          <a:cs typeface="Times New Roman"/>
                        </a:rPr>
                        <a:t>581</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Times New Roman"/>
                          <a:cs typeface="Times New Roman"/>
                        </a:rPr>
                        <a:t>2,470</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882">
                <a:tc>
                  <a:txBody>
                    <a:bodyPr/>
                    <a:lstStyle/>
                    <a:p>
                      <a:pPr marL="0" marR="0" algn="ctr">
                        <a:lnSpc>
                          <a:spcPts val="1300"/>
                        </a:lnSpc>
                        <a:spcBef>
                          <a:spcPts val="0"/>
                        </a:spcBef>
                        <a:spcAft>
                          <a:spcPts val="0"/>
                        </a:spcAft>
                      </a:pPr>
                      <a:r>
                        <a:rPr lang="en-US" sz="1400" b="1" dirty="0" smtClean="0">
                          <a:latin typeface="Calibri"/>
                          <a:ea typeface="Calibri"/>
                          <a:cs typeface="Times New Roman"/>
                        </a:rPr>
                        <a:t>2025-2026</a:t>
                      </a:r>
                      <a:endParaRPr lang="en-US" sz="14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1400" dirty="0" smtClean="0">
                          <a:latin typeface="Calibri"/>
                          <a:ea typeface="Calibri"/>
                          <a:cs typeface="Arial"/>
                        </a:rPr>
                        <a:t>29,196</a:t>
                      </a:r>
                      <a:endParaRPr lang="en-US" sz="14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defTabSz="914400" rtl="0" eaLnBrk="1" latinLnBrk="0" hangingPunct="1">
                        <a:lnSpc>
                          <a:spcPts val="1300"/>
                        </a:lnSpc>
                        <a:spcBef>
                          <a:spcPts val="0"/>
                        </a:spcBef>
                        <a:spcAft>
                          <a:spcPts val="0"/>
                        </a:spcAft>
                      </a:pPr>
                      <a:r>
                        <a:rPr lang="en-US" sz="1400" kern="1200" dirty="0" smtClean="0">
                          <a:solidFill>
                            <a:schemeClr val="tx1"/>
                          </a:solidFill>
                          <a:latin typeface="Calibri"/>
                          <a:ea typeface="Calibri"/>
                          <a:cs typeface="Arial"/>
                        </a:rPr>
                        <a:t>33,165</a:t>
                      </a:r>
                      <a:endParaRPr lang="en-US" sz="1400" kern="1200" dirty="0">
                        <a:solidFill>
                          <a:schemeClr val="tx1"/>
                        </a:solidFill>
                        <a:latin typeface="Calibri"/>
                        <a:ea typeface="Calibri"/>
                        <a:cs typeface="Arial"/>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1400" dirty="0" smtClean="0">
                          <a:latin typeface="Cambria"/>
                          <a:ea typeface="Calibri"/>
                          <a:cs typeface="Times New Roman"/>
                        </a:rPr>
                        <a:t>34,839</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1400" dirty="0" smtClean="0">
                          <a:latin typeface="Calibri"/>
                          <a:ea typeface="Calibri"/>
                          <a:cs typeface="Times New Roman"/>
                        </a:rPr>
                        <a:t>817</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1400" dirty="0" smtClean="0">
                          <a:latin typeface="Calibri"/>
                          <a:ea typeface="Times New Roman"/>
                          <a:cs typeface="Times New Roman"/>
                        </a:rPr>
                        <a:t>2,491</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extLst>
                  <a:ext uri="{0D108BD9-81ED-4DB2-BD59-A6C34878D82A}">
                    <a16:rowId xmlns:a16="http://schemas.microsoft.com/office/drawing/2014/main" val="10002"/>
                  </a:ext>
                </a:extLst>
              </a:tr>
              <a:tr h="442882">
                <a:tc>
                  <a:txBody>
                    <a:bodyPr/>
                    <a:lstStyle/>
                    <a:p>
                      <a:pPr marL="0" marR="0" algn="ctr">
                        <a:lnSpc>
                          <a:spcPts val="1300"/>
                        </a:lnSpc>
                        <a:spcBef>
                          <a:spcPts val="0"/>
                        </a:spcBef>
                        <a:spcAft>
                          <a:spcPts val="0"/>
                        </a:spcAft>
                      </a:pPr>
                      <a:r>
                        <a:rPr lang="en-US" sz="1400" b="1" dirty="0" smtClean="0">
                          <a:latin typeface="Calibri"/>
                          <a:ea typeface="Calibri"/>
                          <a:cs typeface="Times New Roman"/>
                        </a:rPr>
                        <a:t>2026-2027</a:t>
                      </a:r>
                      <a:endParaRPr lang="en-US" sz="14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Calibri"/>
                          <a:cs typeface="Arial"/>
                        </a:rPr>
                        <a:t>29,382</a:t>
                      </a:r>
                      <a:endParaRPr lang="en-US" sz="14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ts val="1300"/>
                        </a:lnSpc>
                        <a:spcBef>
                          <a:spcPts val="0"/>
                        </a:spcBef>
                        <a:spcAft>
                          <a:spcPts val="0"/>
                        </a:spcAft>
                      </a:pPr>
                      <a:r>
                        <a:rPr lang="en-US" sz="1400" kern="1200" dirty="0" smtClean="0">
                          <a:solidFill>
                            <a:schemeClr val="tx1"/>
                          </a:solidFill>
                          <a:latin typeface="Calibri"/>
                          <a:ea typeface="Calibri"/>
                          <a:cs typeface="Arial"/>
                        </a:rPr>
                        <a:t>33,390</a:t>
                      </a:r>
                      <a:endParaRPr lang="en-US" sz="1400" kern="1200" dirty="0">
                        <a:solidFill>
                          <a:schemeClr val="tx1"/>
                        </a:solidFill>
                        <a:latin typeface="Calibri"/>
                        <a:ea typeface="Calibri"/>
                        <a:cs typeface="Arial"/>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mbria"/>
                          <a:ea typeface="Calibri"/>
                          <a:cs typeface="Times New Roman"/>
                        </a:rPr>
                        <a:t>34,839</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Calibri"/>
                          <a:cs typeface="Times New Roman"/>
                        </a:rPr>
                        <a:t>1,018</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Times New Roman"/>
                          <a:cs typeface="Times New Roman"/>
                        </a:rPr>
                        <a:t>2,467</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2882">
                <a:tc>
                  <a:txBody>
                    <a:bodyPr/>
                    <a:lstStyle/>
                    <a:p>
                      <a:pPr marL="0" marR="0" algn="ctr">
                        <a:lnSpc>
                          <a:spcPts val="1300"/>
                        </a:lnSpc>
                        <a:spcBef>
                          <a:spcPts val="0"/>
                        </a:spcBef>
                        <a:spcAft>
                          <a:spcPts val="0"/>
                        </a:spcAft>
                      </a:pPr>
                      <a:r>
                        <a:rPr lang="en-US" sz="1400" b="1" dirty="0" smtClean="0">
                          <a:latin typeface="Calibri"/>
                          <a:ea typeface="Calibri"/>
                          <a:cs typeface="Times New Roman"/>
                        </a:rPr>
                        <a:t>2027-2028</a:t>
                      </a:r>
                      <a:endParaRPr lang="en-US" sz="14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1400" dirty="0" smtClean="0">
                          <a:latin typeface="Calibri"/>
                          <a:ea typeface="Calibri"/>
                          <a:cs typeface="Arial"/>
                        </a:rPr>
                        <a:t>29,576</a:t>
                      </a:r>
                      <a:endParaRPr lang="en-US" sz="14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defTabSz="914400" rtl="0" eaLnBrk="1" latinLnBrk="0" hangingPunct="1">
                        <a:lnSpc>
                          <a:spcPts val="1300"/>
                        </a:lnSpc>
                        <a:spcBef>
                          <a:spcPts val="0"/>
                        </a:spcBef>
                        <a:spcAft>
                          <a:spcPts val="0"/>
                        </a:spcAft>
                      </a:pPr>
                      <a:r>
                        <a:rPr lang="en-US" sz="1400" kern="1200" dirty="0" smtClean="0">
                          <a:solidFill>
                            <a:schemeClr val="tx1"/>
                          </a:solidFill>
                          <a:latin typeface="Calibri"/>
                          <a:ea typeface="Calibri"/>
                          <a:cs typeface="Arial"/>
                        </a:rPr>
                        <a:t>33,625</a:t>
                      </a:r>
                      <a:endParaRPr lang="en-US" sz="1400" kern="1200" dirty="0">
                        <a:solidFill>
                          <a:schemeClr val="tx1"/>
                        </a:solidFill>
                        <a:latin typeface="Calibri"/>
                        <a:ea typeface="Calibri"/>
                        <a:cs typeface="Arial"/>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1400" dirty="0" smtClean="0">
                          <a:latin typeface="Cambria"/>
                          <a:ea typeface="Calibri"/>
                          <a:cs typeface="Times New Roman"/>
                        </a:rPr>
                        <a:t>34,839</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1400" dirty="0" smtClean="0">
                          <a:latin typeface="Calibri"/>
                          <a:ea typeface="Calibri"/>
                          <a:cs typeface="Times New Roman"/>
                        </a:rPr>
                        <a:t>1,185</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1400" dirty="0" smtClean="0">
                          <a:latin typeface="Calibri"/>
                          <a:ea typeface="Times New Roman"/>
                          <a:cs typeface="Times New Roman"/>
                        </a:rPr>
                        <a:t>2,399</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extLst>
                  <a:ext uri="{0D108BD9-81ED-4DB2-BD59-A6C34878D82A}">
                    <a16:rowId xmlns:a16="http://schemas.microsoft.com/office/drawing/2014/main" val="10004"/>
                  </a:ext>
                </a:extLst>
              </a:tr>
              <a:tr h="442882">
                <a:tc>
                  <a:txBody>
                    <a:bodyPr/>
                    <a:lstStyle/>
                    <a:p>
                      <a:pPr marL="0" marR="0" algn="ctr">
                        <a:lnSpc>
                          <a:spcPts val="1300"/>
                        </a:lnSpc>
                        <a:spcBef>
                          <a:spcPts val="0"/>
                        </a:spcBef>
                        <a:spcAft>
                          <a:spcPts val="0"/>
                        </a:spcAft>
                      </a:pPr>
                      <a:r>
                        <a:rPr lang="en-US" sz="1400" b="1" dirty="0" smtClean="0">
                          <a:latin typeface="Calibri"/>
                          <a:ea typeface="Calibri"/>
                          <a:cs typeface="Times New Roman"/>
                        </a:rPr>
                        <a:t>2028-2029</a:t>
                      </a:r>
                      <a:endParaRPr lang="en-US" sz="14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Calibri"/>
                          <a:cs typeface="Arial"/>
                        </a:rPr>
                        <a:t>29,781</a:t>
                      </a:r>
                      <a:endParaRPr lang="en-US" sz="14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ts val="1300"/>
                        </a:lnSpc>
                        <a:spcBef>
                          <a:spcPts val="0"/>
                        </a:spcBef>
                        <a:spcAft>
                          <a:spcPts val="0"/>
                        </a:spcAft>
                      </a:pPr>
                      <a:r>
                        <a:rPr lang="en-US" sz="1400" kern="1200" dirty="0" smtClean="0">
                          <a:solidFill>
                            <a:schemeClr val="tx1"/>
                          </a:solidFill>
                          <a:latin typeface="Calibri"/>
                          <a:ea typeface="Calibri"/>
                          <a:cs typeface="Arial"/>
                        </a:rPr>
                        <a:t>33,870</a:t>
                      </a:r>
                      <a:endParaRPr lang="en-US" sz="1400" kern="1200" dirty="0">
                        <a:solidFill>
                          <a:schemeClr val="tx1"/>
                        </a:solidFill>
                        <a:latin typeface="Calibri"/>
                        <a:ea typeface="Calibri"/>
                        <a:cs typeface="Arial"/>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Times New Roman"/>
                          <a:cs typeface="Times New Roman"/>
                        </a:rPr>
                        <a:t>34,839</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Times New Roman"/>
                          <a:cs typeface="Times New Roman"/>
                        </a:rPr>
                        <a:t>1,322</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smtClean="0">
                          <a:latin typeface="Calibri"/>
                          <a:ea typeface="Times New Roman"/>
                          <a:cs typeface="Times New Roman"/>
                        </a:rPr>
                        <a:t>2,291</a:t>
                      </a:r>
                      <a:endParaRPr lang="en-US" sz="1400" dirty="0">
                        <a:latin typeface="Cambria"/>
                        <a:ea typeface="Calibri"/>
                        <a:cs typeface="Times New Roman"/>
                      </a:endParaRPr>
                    </a:p>
                  </a:txBody>
                  <a:tcPr marL="73025" marR="73025" marT="8890" marB="88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137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228600"/>
            <a:ext cx="8229600" cy="1189038"/>
          </a:xfrm>
        </p:spPr>
        <p:txBody>
          <a:bodyPr>
            <a:normAutofit/>
          </a:bodyPr>
          <a:lstStyle/>
          <a:p>
            <a:r>
              <a:rPr lang="en-US" dirty="0" smtClean="0">
                <a:solidFill>
                  <a:srgbClr val="000000"/>
                </a:solidFill>
                <a:latin typeface="+mn-lt"/>
              </a:rPr>
              <a:t>FCA 9 through FCA 13 Capacity Zones’ LSR</a:t>
            </a:r>
            <a:br>
              <a:rPr lang="en-US" dirty="0" smtClean="0">
                <a:solidFill>
                  <a:srgbClr val="000000"/>
                </a:solidFill>
                <a:latin typeface="+mn-lt"/>
              </a:rPr>
            </a:br>
            <a:r>
              <a:rPr lang="en-US" dirty="0" smtClean="0">
                <a:solidFill>
                  <a:srgbClr val="000000"/>
                </a:solidFill>
                <a:latin typeface="+mn-lt"/>
              </a:rPr>
              <a:t>and MCL (MW)</a:t>
            </a:r>
            <a:endParaRPr lang="en-US" dirty="0">
              <a:solidFill>
                <a:srgbClr val="000000"/>
              </a:solidFill>
              <a:latin typeface="+mn-lt"/>
            </a:endParaRPr>
          </a:p>
        </p:txBody>
      </p:sp>
      <p:sp>
        <p:nvSpPr>
          <p:cNvPr id="5" name="Slide Number Placeholder 4"/>
          <p:cNvSpPr>
            <a:spLocks noGrp="1"/>
          </p:cNvSpPr>
          <p:nvPr>
            <p:ph type="sldNum" sz="quarter" idx="4"/>
          </p:nvPr>
        </p:nvSpPr>
        <p:spPr>
          <a:xfrm>
            <a:off x="8586747" y="6372306"/>
            <a:ext cx="313326" cy="263518"/>
          </a:xfrm>
          <a:prstGeom prst="rect">
            <a:avLst/>
          </a:prstGeom>
        </p:spPr>
        <p:txBody>
          <a:bodyPr/>
          <a:lstStyle/>
          <a:p>
            <a:fld id="{DA1A9232-E07A-4939-ABCC-12B8BF60FC31}" type="slidenum">
              <a:rPr lang="en-US" sz="1400">
                <a:solidFill>
                  <a:schemeClr val="tx1"/>
                </a:solidFill>
              </a:rPr>
              <a:pPr/>
              <a:t>12</a:t>
            </a:fld>
            <a:endParaRPr lang="en-US" sz="1400" dirty="0">
              <a:solidFill>
                <a:schemeClr val="tx1"/>
              </a:solidFill>
            </a:endParaRPr>
          </a:p>
        </p:txBody>
      </p:sp>
      <p:sp>
        <p:nvSpPr>
          <p:cNvPr id="7" name="Rectangle 6"/>
          <p:cNvSpPr/>
          <p:nvPr/>
        </p:nvSpPr>
        <p:spPr>
          <a:xfrm>
            <a:off x="457200" y="5181600"/>
            <a:ext cx="8077200" cy="1015663"/>
          </a:xfrm>
          <a:prstGeom prst="rect">
            <a:avLst/>
          </a:prstGeom>
        </p:spPr>
        <p:txBody>
          <a:bodyPr wrap="square">
            <a:spAutoFit/>
          </a:bodyPr>
          <a:lstStyle/>
          <a:p>
            <a:pPr marL="228600" indent="-228600">
              <a:buAutoNum type="alphaLcParenR"/>
            </a:pPr>
            <a:r>
              <a:rPr lang="en-US" sz="1200" dirty="0" smtClean="0"/>
              <a:t>Source</a:t>
            </a:r>
            <a:r>
              <a:rPr lang="en-US" sz="1200" dirty="0"/>
              <a:t>: “Summary of Historical Installed Capacity Requirements and Related Values Tables” in “Summary of the ICR and Related Values and Associated Assumptions” spreadsheet, </a:t>
            </a:r>
            <a:r>
              <a:rPr lang="en-US" sz="1200" dirty="0">
                <a:hlinkClick r:id="rId2"/>
              </a:rPr>
              <a:t>https://www.iso-ne.com/static-assets/documents/2016/12/summary_of_historical_icr_values.xlsx</a:t>
            </a:r>
            <a:r>
              <a:rPr lang="en-US" sz="1200" dirty="0" smtClean="0"/>
              <a:t>.  </a:t>
            </a:r>
            <a:r>
              <a:rPr lang="en-US" sz="1200" dirty="0"/>
              <a:t>These are the latest values filed with FERC</a:t>
            </a:r>
            <a:r>
              <a:rPr lang="en-US" sz="1200" dirty="0" smtClean="0"/>
              <a:t>.</a:t>
            </a:r>
          </a:p>
          <a:p>
            <a:pPr marL="228600" indent="-228600">
              <a:buFontTx/>
              <a:buAutoNum type="alphaLcParenR"/>
            </a:pPr>
            <a:r>
              <a:rPr lang="en-US" sz="1200" dirty="0"/>
              <a:t>The SENE </a:t>
            </a:r>
            <a:r>
              <a:rPr lang="en-US" sz="1200" dirty="0" smtClean="0"/>
              <a:t>Capacity Zone </a:t>
            </a:r>
            <a:r>
              <a:rPr lang="en-US" sz="1200" dirty="0"/>
              <a:t>is the aggregation of the NEMA/Boston and SEMA/RI </a:t>
            </a:r>
            <a:r>
              <a:rPr lang="en-US" sz="1200" dirty="0" smtClean="0"/>
              <a:t>Load Zones</a:t>
            </a:r>
            <a:r>
              <a:rPr lang="en-US" sz="1200" dirty="0"/>
              <a:t>.  The NNE capacity zone is the aggregation of the </a:t>
            </a:r>
            <a:r>
              <a:rPr lang="en-US" sz="1200" dirty="0" smtClean="0"/>
              <a:t>Maine, New </a:t>
            </a:r>
            <a:r>
              <a:rPr lang="en-US" sz="1200" dirty="0"/>
              <a:t>Hampshire </a:t>
            </a:r>
            <a:r>
              <a:rPr lang="en-US" sz="1200" dirty="0" smtClean="0"/>
              <a:t>and Vermont </a:t>
            </a:r>
            <a:r>
              <a:rPr lang="en-US" sz="1200" dirty="0"/>
              <a:t>L</a:t>
            </a:r>
            <a:r>
              <a:rPr lang="en-US" sz="1200" dirty="0" smtClean="0"/>
              <a:t>oad </a:t>
            </a:r>
            <a:r>
              <a:rPr lang="en-US" sz="1200" dirty="0"/>
              <a:t>Z</a:t>
            </a:r>
            <a:r>
              <a:rPr lang="en-US" sz="1200" dirty="0" smtClean="0"/>
              <a:t>ones.</a:t>
            </a:r>
            <a:endParaRPr lang="en-US" sz="1200" dirty="0"/>
          </a:p>
        </p:txBody>
      </p:sp>
      <p:graphicFrame>
        <p:nvGraphicFramePr>
          <p:cNvPr id="2" name="Table 1"/>
          <p:cNvGraphicFramePr>
            <a:graphicFrameLocks noGrp="1"/>
          </p:cNvGraphicFramePr>
          <p:nvPr>
            <p:extLst/>
          </p:nvPr>
        </p:nvGraphicFramePr>
        <p:xfrm>
          <a:off x="1143000" y="1417640"/>
          <a:ext cx="6781800" cy="3230562"/>
        </p:xfrm>
        <a:graphic>
          <a:graphicData uri="http://schemas.openxmlformats.org/drawingml/2006/table">
            <a:tbl>
              <a:tblPr firstRow="1" firstCol="1" bandRow="1">
                <a:tableStyleId>{5C22544A-7EE6-4342-B048-85BDC9FD1C3A}</a:tableStyleId>
              </a:tblPr>
              <a:tblGrid>
                <a:gridCol w="1082540">
                  <a:extLst>
                    <a:ext uri="{9D8B030D-6E8A-4147-A177-3AD203B41FA5}">
                      <a16:colId xmlns:a16="http://schemas.microsoft.com/office/drawing/2014/main" val="4168851477"/>
                    </a:ext>
                  </a:extLst>
                </a:gridCol>
                <a:gridCol w="1082540">
                  <a:extLst>
                    <a:ext uri="{9D8B030D-6E8A-4147-A177-3AD203B41FA5}">
                      <a16:colId xmlns:a16="http://schemas.microsoft.com/office/drawing/2014/main" val="3451483256"/>
                    </a:ext>
                  </a:extLst>
                </a:gridCol>
                <a:gridCol w="923344">
                  <a:extLst>
                    <a:ext uri="{9D8B030D-6E8A-4147-A177-3AD203B41FA5}">
                      <a16:colId xmlns:a16="http://schemas.microsoft.com/office/drawing/2014/main" val="2571397452"/>
                    </a:ext>
                  </a:extLst>
                </a:gridCol>
                <a:gridCol w="923344">
                  <a:extLst>
                    <a:ext uri="{9D8B030D-6E8A-4147-A177-3AD203B41FA5}">
                      <a16:colId xmlns:a16="http://schemas.microsoft.com/office/drawing/2014/main" val="1497139136"/>
                    </a:ext>
                  </a:extLst>
                </a:gridCol>
                <a:gridCol w="923344">
                  <a:extLst>
                    <a:ext uri="{9D8B030D-6E8A-4147-A177-3AD203B41FA5}">
                      <a16:colId xmlns:a16="http://schemas.microsoft.com/office/drawing/2014/main" val="1922236061"/>
                    </a:ext>
                  </a:extLst>
                </a:gridCol>
                <a:gridCol w="923344">
                  <a:extLst>
                    <a:ext uri="{9D8B030D-6E8A-4147-A177-3AD203B41FA5}">
                      <a16:colId xmlns:a16="http://schemas.microsoft.com/office/drawing/2014/main" val="282519849"/>
                    </a:ext>
                  </a:extLst>
                </a:gridCol>
                <a:gridCol w="923344">
                  <a:extLst>
                    <a:ext uri="{9D8B030D-6E8A-4147-A177-3AD203B41FA5}">
                      <a16:colId xmlns:a16="http://schemas.microsoft.com/office/drawing/2014/main" val="1987332947"/>
                    </a:ext>
                  </a:extLst>
                </a:gridCol>
              </a:tblGrid>
              <a:tr h="425074">
                <a:tc rowSpan="2" gridSpan="2">
                  <a:txBody>
                    <a:bodyPr/>
                    <a:lstStyle/>
                    <a:p>
                      <a:pPr marL="0" marR="0" algn="ctr">
                        <a:lnSpc>
                          <a:spcPts val="1300"/>
                        </a:lnSpc>
                        <a:spcBef>
                          <a:spcPts val="0"/>
                        </a:spcBef>
                        <a:spcAft>
                          <a:spcPts val="0"/>
                        </a:spcAft>
                      </a:pPr>
                      <a:r>
                        <a:rPr lang="en-US" sz="1400" dirty="0">
                          <a:effectLst/>
                        </a:rPr>
                        <a:t>Capacity Commitment Period</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n-US"/>
                    </a:p>
                  </a:txBody>
                  <a:tcPr/>
                </a:tc>
                <a:tc gridSpan="4">
                  <a:txBody>
                    <a:bodyPr/>
                    <a:lstStyle/>
                    <a:p>
                      <a:pPr marL="0" marR="0" algn="ctr">
                        <a:lnSpc>
                          <a:spcPts val="1300"/>
                        </a:lnSpc>
                        <a:spcBef>
                          <a:spcPts val="0"/>
                        </a:spcBef>
                        <a:spcAft>
                          <a:spcPts val="0"/>
                        </a:spcAft>
                      </a:pPr>
                      <a:r>
                        <a:rPr lang="en-US" sz="1400" dirty="0">
                          <a:effectLst/>
                        </a:rPr>
                        <a:t>LSR (MW</a:t>
                      </a:r>
                      <a:r>
                        <a:rPr lang="en-US" sz="1400" dirty="0" smtClean="0">
                          <a:effectLst/>
                        </a:rPr>
                        <a:t>)</a:t>
                      </a:r>
                      <a:r>
                        <a:rPr lang="en-US" sz="1400" baseline="30000" dirty="0" smtClean="0">
                          <a:effectLst/>
                        </a:rPr>
                        <a:t>(a)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ts val="1300"/>
                        </a:lnSpc>
                        <a:spcBef>
                          <a:spcPts val="0"/>
                        </a:spcBef>
                        <a:spcAft>
                          <a:spcPts val="0"/>
                        </a:spcAft>
                      </a:pPr>
                      <a:r>
                        <a:rPr lang="en-US" sz="1400" dirty="0">
                          <a:effectLst/>
                        </a:rPr>
                        <a:t>MCL (MW</a:t>
                      </a:r>
                      <a:r>
                        <a:rPr lang="en-US" sz="1400" dirty="0" smtClean="0">
                          <a:effectLst/>
                        </a:rPr>
                        <a:t>)</a:t>
                      </a:r>
                      <a:r>
                        <a:rPr lang="en-US" sz="1400" baseline="30000" dirty="0" smtClean="0">
                          <a:effectLst/>
                        </a:rPr>
                        <a:t>(a)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3775342"/>
                  </a:ext>
                </a:extLst>
              </a:tr>
              <a:tr h="680118">
                <a:tc gridSpan="2" vMerge="1">
                  <a:txBody>
                    <a:bodyPr/>
                    <a:lstStyle/>
                    <a:p>
                      <a:endParaRPr lang="en-US"/>
                    </a:p>
                  </a:txBody>
                  <a:tcPr/>
                </a:tc>
                <a:tc hMerge="1" vMerge="1">
                  <a:txBody>
                    <a:bodyPr/>
                    <a:lstStyle/>
                    <a:p>
                      <a:endParaRPr lang="en-US"/>
                    </a:p>
                  </a:txBody>
                  <a:tcPr/>
                </a:tc>
                <a:tc>
                  <a:txBody>
                    <a:bodyPr/>
                    <a:lstStyle/>
                    <a:p>
                      <a:pPr marL="0" marR="0" algn="ctr">
                        <a:lnSpc>
                          <a:spcPts val="1300"/>
                        </a:lnSpc>
                        <a:spcBef>
                          <a:spcPts val="0"/>
                        </a:spcBef>
                        <a:spcAft>
                          <a:spcPts val="0"/>
                        </a:spcAft>
                      </a:pPr>
                      <a:r>
                        <a:rPr lang="en-US" sz="1400" dirty="0">
                          <a:effectLst/>
                        </a:rPr>
                        <a:t>CT</a:t>
                      </a:r>
                      <a:r>
                        <a:rPr lang="en-US" sz="1400" baseline="30000" dirty="0">
                          <a:effectLst/>
                        </a:rPr>
                        <a:t> </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NEMA/ Boston</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SEMA/RI</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smtClean="0">
                          <a:effectLst/>
                        </a:rPr>
                        <a:t>SENE</a:t>
                      </a:r>
                      <a:r>
                        <a:rPr lang="en-US" sz="1400" baseline="30000" dirty="0" smtClean="0">
                          <a:effectLst/>
                        </a:rPr>
                        <a:t>(b)</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smtClean="0">
                          <a:effectLst/>
                        </a:rPr>
                        <a:t>NNE</a:t>
                      </a:r>
                      <a:r>
                        <a:rPr lang="en-US" sz="1400" baseline="30000" dirty="0" smtClean="0">
                          <a:effectLst/>
                        </a:rPr>
                        <a:t>(b)</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6973439"/>
                  </a:ext>
                </a:extLst>
              </a:tr>
              <a:tr h="425074">
                <a:tc>
                  <a:txBody>
                    <a:bodyPr/>
                    <a:lstStyle/>
                    <a:p>
                      <a:pPr marL="0" marR="0" algn="ctr">
                        <a:lnSpc>
                          <a:spcPts val="1300"/>
                        </a:lnSpc>
                        <a:spcBef>
                          <a:spcPts val="0"/>
                        </a:spcBef>
                        <a:spcAft>
                          <a:spcPts val="0"/>
                        </a:spcAft>
                      </a:pPr>
                      <a:r>
                        <a:rPr lang="en-US" sz="1400" dirty="0">
                          <a:effectLst/>
                        </a:rPr>
                        <a:t>2018-2019</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FCA 9</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7,020</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3,391</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7,479</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1495422"/>
                  </a:ext>
                </a:extLst>
              </a:tr>
              <a:tr h="425074">
                <a:tc>
                  <a:txBody>
                    <a:bodyPr/>
                    <a:lstStyle/>
                    <a:p>
                      <a:pPr marL="0" marR="0" algn="ctr">
                        <a:lnSpc>
                          <a:spcPts val="1300"/>
                        </a:lnSpc>
                        <a:spcBef>
                          <a:spcPts val="0"/>
                        </a:spcBef>
                        <a:spcAft>
                          <a:spcPts val="0"/>
                        </a:spcAft>
                      </a:pPr>
                      <a:r>
                        <a:rPr lang="en-US" sz="1400" dirty="0">
                          <a:effectLst/>
                        </a:rPr>
                        <a:t>2019-2020</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FCA 10</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10,083</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9949912"/>
                  </a:ext>
                </a:extLst>
              </a:tr>
              <a:tr h="425074">
                <a:tc>
                  <a:txBody>
                    <a:bodyPr/>
                    <a:lstStyle/>
                    <a:p>
                      <a:pPr marL="0" marR="0" algn="ctr">
                        <a:lnSpc>
                          <a:spcPts val="1300"/>
                        </a:lnSpc>
                        <a:spcBef>
                          <a:spcPts val="0"/>
                        </a:spcBef>
                        <a:spcAft>
                          <a:spcPts val="0"/>
                        </a:spcAft>
                      </a:pPr>
                      <a:r>
                        <a:rPr lang="en-US" sz="1400" dirty="0">
                          <a:effectLst/>
                        </a:rPr>
                        <a:t>2020-2021</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FCA 11</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10,182</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8,660</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6171286"/>
                  </a:ext>
                </a:extLst>
              </a:tr>
              <a:tr h="425074">
                <a:tc>
                  <a:txBody>
                    <a:bodyPr/>
                    <a:lstStyle/>
                    <a:p>
                      <a:pPr marL="0" marR="0" algn="ctr">
                        <a:lnSpc>
                          <a:spcPts val="1300"/>
                        </a:lnSpc>
                        <a:spcBef>
                          <a:spcPts val="0"/>
                        </a:spcBef>
                        <a:spcAft>
                          <a:spcPts val="0"/>
                        </a:spcAft>
                      </a:pPr>
                      <a:r>
                        <a:rPr lang="en-US" sz="1400" dirty="0">
                          <a:effectLst/>
                        </a:rPr>
                        <a:t>2021-2022</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FCA 12</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9,973</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8,670</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4575281"/>
                  </a:ext>
                </a:extLst>
              </a:tr>
              <a:tr h="425074">
                <a:tc>
                  <a:txBody>
                    <a:bodyPr/>
                    <a:lstStyle/>
                    <a:p>
                      <a:pPr marL="0" marR="0" algn="ctr">
                        <a:lnSpc>
                          <a:spcPts val="1300"/>
                        </a:lnSpc>
                        <a:spcBef>
                          <a:spcPts val="0"/>
                        </a:spcBef>
                        <a:spcAft>
                          <a:spcPts val="0"/>
                        </a:spcAft>
                      </a:pPr>
                      <a:r>
                        <a:rPr lang="en-US" sz="1400" dirty="0">
                          <a:effectLst/>
                        </a:rPr>
                        <a:t>2022-2023</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FCA 13</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N/A</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10,141</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400" dirty="0">
                          <a:effectLst/>
                        </a:rPr>
                        <a:t>8,545</a:t>
                      </a:r>
                      <a:endParaRPr lang="en-US" sz="14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3225239"/>
                  </a:ext>
                </a:extLst>
              </a:tr>
            </a:tbl>
          </a:graphicData>
        </a:graphic>
      </p:graphicFrame>
    </p:spTree>
    <p:extLst>
      <p:ext uri="{BB962C8B-B14F-4D97-AF65-F5344CB8AC3E}">
        <p14:creationId xmlns:p14="http://schemas.microsoft.com/office/powerpoint/2010/main" val="65161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057402"/>
            <a:ext cx="8801100" cy="1362075"/>
          </a:xfrm>
        </p:spPr>
        <p:txBody>
          <a:bodyPr>
            <a:normAutofit/>
          </a:bodyPr>
          <a:lstStyle/>
          <a:p>
            <a:r>
              <a:rPr lang="en-US" sz="3200" dirty="0" smtClean="0"/>
              <a:t>OPERABLE CAPACITY ANALYSIS</a:t>
            </a:r>
            <a:endParaRPr lang="en-US" sz="3200" dirty="0"/>
          </a:p>
        </p:txBody>
      </p:sp>
      <p:sp>
        <p:nvSpPr>
          <p:cNvPr id="7" name="Slide Number Placeholder 6"/>
          <p:cNvSpPr>
            <a:spLocks noGrp="1"/>
          </p:cNvSpPr>
          <p:nvPr>
            <p:ph type="sldNum" sz="quarter" idx="11"/>
          </p:nvPr>
        </p:nvSpPr>
        <p:spPr/>
        <p:txBody>
          <a:bodyPr/>
          <a:lstStyle/>
          <a:p>
            <a:pPr algn="ctr"/>
            <a:fld id="{3F6FE54C-330D-4F78-ABBB-4309360A2FCC}" type="slidenum">
              <a:rPr lang="en-US" smtClean="0"/>
              <a:pPr algn="ctr"/>
              <a:t>13</a:t>
            </a:fld>
            <a:endParaRPr lang="en-US" dirty="0"/>
          </a:p>
        </p:txBody>
      </p:sp>
    </p:spTree>
    <p:custDataLst>
      <p:tags r:id="rId1"/>
    </p:custDataLst>
    <p:extLst>
      <p:ext uri="{BB962C8B-B14F-4D97-AF65-F5344CB8AC3E}">
        <p14:creationId xmlns:p14="http://schemas.microsoft.com/office/powerpoint/2010/main" val="3127083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6575" y="0"/>
            <a:ext cx="8302625" cy="1295400"/>
          </a:xfrm>
        </p:spPr>
        <p:txBody>
          <a:bodyPr/>
          <a:lstStyle/>
          <a:p>
            <a:pPr eaLnBrk="1" hangingPunct="1"/>
            <a:r>
              <a:rPr lang="en-US" dirty="0" smtClean="0"/>
              <a:t>Operable Capacity Analysis</a:t>
            </a:r>
          </a:p>
        </p:txBody>
      </p:sp>
      <p:sp>
        <p:nvSpPr>
          <p:cNvPr id="12291" name="Content Placeholder 2"/>
          <p:cNvSpPr>
            <a:spLocks noGrp="1"/>
          </p:cNvSpPr>
          <p:nvPr>
            <p:ph idx="1"/>
          </p:nvPr>
        </p:nvSpPr>
        <p:spPr>
          <a:xfrm>
            <a:off x="536576" y="1143000"/>
            <a:ext cx="8216900" cy="4953000"/>
          </a:xfrm>
        </p:spPr>
        <p:txBody>
          <a:bodyPr>
            <a:normAutofit/>
          </a:bodyPr>
          <a:lstStyle/>
          <a:p>
            <a:pPr eaLnBrk="1" hangingPunct="1"/>
            <a:r>
              <a:rPr lang="en-US" dirty="0" smtClean="0"/>
              <a:t>The systemwide operable capacity analysis is used to estimate the net capacity that will be available under specific scenarios</a:t>
            </a:r>
          </a:p>
          <a:p>
            <a:pPr eaLnBrk="1" hangingPunct="1"/>
            <a:r>
              <a:rPr lang="en-US" dirty="0" smtClean="0"/>
              <a:t>The analysis identifies </a:t>
            </a:r>
            <a:r>
              <a:rPr lang="en-US" i="1" dirty="0" smtClean="0"/>
              <a:t>operable capacity margins</a:t>
            </a:r>
            <a:r>
              <a:rPr lang="en-US" dirty="0" smtClean="0"/>
              <a:t> (i.e., the amount of resources that must be operational to meet peak demand plus operating-reserve requirements) under assumed 50/50 and 90/10 peak-load conditions</a:t>
            </a:r>
          </a:p>
          <a:p>
            <a:pPr eaLnBrk="1" hangingPunct="1"/>
            <a:r>
              <a:rPr lang="en-US" dirty="0" smtClean="0"/>
              <a:t>The results of this analysis show either a positive or negative operating margin in meeting system operating requirements</a:t>
            </a:r>
          </a:p>
          <a:p>
            <a:pPr eaLnBrk="1" hangingPunct="1"/>
            <a:r>
              <a:rPr lang="en-US" dirty="0" smtClean="0"/>
              <a:t> A negative margin for a specific scenario indicates the extent of possible mitigation actions that would be required through predefined protocols, such as OP-4</a:t>
            </a:r>
          </a:p>
          <a:p>
            <a:pPr eaLnBrk="1" hangingPunct="1"/>
            <a:endParaRPr lang="en-US" dirty="0" smtClean="0"/>
          </a:p>
        </p:txBody>
      </p:sp>
      <p:sp>
        <p:nvSpPr>
          <p:cNvPr id="5" name="Slide Number Placeholder 4"/>
          <p:cNvSpPr>
            <a:spLocks noGrp="1"/>
          </p:cNvSpPr>
          <p:nvPr>
            <p:ph type="sldNum" sz="quarter" idx="10"/>
          </p:nvPr>
        </p:nvSpPr>
        <p:spPr>
          <a:xfrm>
            <a:off x="8566150" y="6365820"/>
            <a:ext cx="390525" cy="292100"/>
          </a:xfrm>
        </p:spPr>
        <p:txBody>
          <a:bodyPr/>
          <a:lstStyle/>
          <a:p>
            <a:pPr defTabSz="1019175">
              <a:defRPr/>
            </a:pPr>
            <a:fld id="{C7970F7D-63C0-47AA-A5AB-A4AE8E4B25C6}" type="slidenum">
              <a:rPr lang="en-US" sz="1400"/>
              <a:pPr defTabSz="1019175">
                <a:defRPr/>
              </a:pPr>
              <a:t>14</a:t>
            </a:fld>
            <a:endParaRPr lang="en-US" sz="1400" dirty="0"/>
          </a:p>
        </p:txBody>
      </p:sp>
      <p:sp>
        <p:nvSpPr>
          <p:cNvPr id="7" name="Footer Placeholder 4"/>
          <p:cNvSpPr>
            <a:spLocks noGrp="1"/>
          </p:cNvSpPr>
          <p:nvPr>
            <p:ph type="ftr" sz="quarter" idx="11"/>
          </p:nvPr>
        </p:nvSpPr>
        <p:spPr>
          <a:xfrm>
            <a:off x="6553200" y="6172200"/>
            <a:ext cx="2012950" cy="517525"/>
          </a:xfrm>
          <a:noFill/>
        </p:spPr>
        <p:txBody>
          <a:bodyPr/>
          <a:lstStyle/>
          <a:p>
            <a:r>
              <a:rPr lang="en-US" sz="800" b="0" dirty="0" smtClean="0"/>
              <a:t/>
            </a:r>
            <a:br>
              <a:rPr lang="en-US" sz="800" b="0" dirty="0" smtClean="0"/>
            </a:br>
            <a:endParaRPr lang="en-US" sz="800" b="0" dirty="0" smtClean="0"/>
          </a:p>
        </p:txBody>
      </p:sp>
    </p:spTree>
    <p:extLst>
      <p:ext uri="{BB962C8B-B14F-4D97-AF65-F5344CB8AC3E}">
        <p14:creationId xmlns:p14="http://schemas.microsoft.com/office/powerpoint/2010/main" val="3501793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6575" y="-76200"/>
            <a:ext cx="8302625" cy="1295400"/>
          </a:xfrm>
        </p:spPr>
        <p:txBody>
          <a:bodyPr/>
          <a:lstStyle/>
          <a:p>
            <a:pPr eaLnBrk="1" hangingPunct="1"/>
            <a:r>
              <a:rPr lang="en-US" dirty="0" smtClean="0"/>
              <a:t>Operable Capacity Analysis Elements</a:t>
            </a:r>
          </a:p>
        </p:txBody>
      </p:sp>
      <p:sp>
        <p:nvSpPr>
          <p:cNvPr id="12291" name="Content Placeholder 2"/>
          <p:cNvSpPr>
            <a:spLocks noGrp="1"/>
          </p:cNvSpPr>
          <p:nvPr>
            <p:ph idx="1"/>
          </p:nvPr>
        </p:nvSpPr>
        <p:spPr>
          <a:xfrm>
            <a:off x="536575" y="1113987"/>
            <a:ext cx="8302625" cy="5562600"/>
          </a:xfrm>
        </p:spPr>
        <p:txBody>
          <a:bodyPr>
            <a:normAutofit lnSpcReduction="10000"/>
          </a:bodyPr>
          <a:lstStyle/>
          <a:p>
            <a:pPr eaLnBrk="1" hangingPunct="1"/>
            <a:r>
              <a:rPr lang="en-US" sz="2000" b="1" dirty="0" smtClean="0"/>
              <a:t>Load net of BTM PV</a:t>
            </a:r>
            <a:r>
              <a:rPr lang="en-US" sz="2000" dirty="0"/>
              <a:t> </a:t>
            </a:r>
            <a:r>
              <a:rPr lang="en-US" sz="2000" dirty="0" smtClean="0"/>
              <a:t>= </a:t>
            </a:r>
            <a:r>
              <a:rPr lang="en-US" sz="2000" dirty="0"/>
              <a:t>the 2019 CELT forecast 50/50 and 90/10 gross peak demand minus the load reduction of BTM PV at peak</a:t>
            </a:r>
          </a:p>
          <a:p>
            <a:r>
              <a:rPr lang="en-US" sz="2000" b="1" dirty="0"/>
              <a:t>Operating </a:t>
            </a:r>
            <a:r>
              <a:rPr lang="en-US" sz="2000" b="1" dirty="0" smtClean="0"/>
              <a:t>reserves </a:t>
            </a:r>
            <a:r>
              <a:rPr lang="en-US" sz="2000" dirty="0"/>
              <a:t>=</a:t>
            </a:r>
            <a:r>
              <a:rPr lang="en-US" sz="2000" b="1" dirty="0" smtClean="0"/>
              <a:t> </a:t>
            </a:r>
            <a:r>
              <a:rPr lang="en-US" sz="2000" dirty="0" smtClean="0"/>
              <a:t>the amount of reserves needed to replace </a:t>
            </a:r>
            <a:r>
              <a:rPr lang="en-US" sz="2000" dirty="0"/>
              <a:t>the </a:t>
            </a:r>
            <a:r>
              <a:rPr lang="en-US" sz="2000" dirty="0" smtClean="0"/>
              <a:t>largest </a:t>
            </a:r>
            <a:r>
              <a:rPr lang="en-US" sz="2000" dirty="0"/>
              <a:t>first contingency loss x </a:t>
            </a:r>
            <a:r>
              <a:rPr lang="en-US" sz="2000" dirty="0" smtClean="0"/>
              <a:t>contingency-reserve </a:t>
            </a:r>
            <a:r>
              <a:rPr lang="en-US" sz="2000" dirty="0"/>
              <a:t>adjustment factor of 1.2 + ½ </a:t>
            </a:r>
            <a:r>
              <a:rPr lang="en-US" sz="2000" dirty="0" smtClean="0"/>
              <a:t>of the 2nd </a:t>
            </a:r>
            <a:r>
              <a:rPr lang="en-US" sz="2000" dirty="0"/>
              <a:t>largest contingency </a:t>
            </a:r>
            <a:r>
              <a:rPr lang="en-US" sz="2000" dirty="0" smtClean="0"/>
              <a:t>loss</a:t>
            </a:r>
          </a:p>
          <a:p>
            <a:pPr lvl="1"/>
            <a:r>
              <a:rPr lang="en-US" sz="1600" dirty="0" smtClean="0"/>
              <a:t>1,400 MW X 1.2 + .5 x 1,250 MW = 1,680 MW + 625 MW = 2,305 MW</a:t>
            </a:r>
          </a:p>
          <a:p>
            <a:r>
              <a:rPr lang="en-US" sz="2000" b="1" dirty="0" smtClean="0"/>
              <a:t>Total requirement </a:t>
            </a:r>
            <a:r>
              <a:rPr lang="en-US" sz="2000" dirty="0"/>
              <a:t>= </a:t>
            </a:r>
            <a:r>
              <a:rPr lang="en-US" sz="2000" dirty="0" smtClean="0"/>
              <a:t>load net of BTM PV + </a:t>
            </a:r>
            <a:r>
              <a:rPr lang="en-US" sz="2000" dirty="0"/>
              <a:t>o</a:t>
            </a:r>
            <a:r>
              <a:rPr lang="en-US" sz="2000" dirty="0" smtClean="0"/>
              <a:t>perating reserves</a:t>
            </a:r>
          </a:p>
          <a:p>
            <a:r>
              <a:rPr lang="en-US" sz="2000" b="1" dirty="0" smtClean="0"/>
              <a:t>Installed capacity</a:t>
            </a:r>
            <a:r>
              <a:rPr lang="en-US" sz="2000" dirty="0"/>
              <a:t> </a:t>
            </a:r>
            <a:r>
              <a:rPr lang="en-US" sz="2000" dirty="0" smtClean="0"/>
              <a:t>= </a:t>
            </a:r>
            <a:r>
              <a:rPr lang="en-US" sz="2000" dirty="0"/>
              <a:t>the net </a:t>
            </a:r>
            <a:r>
              <a:rPr lang="en-US" sz="2000" dirty="0" smtClean="0"/>
              <a:t>ICRs </a:t>
            </a:r>
            <a:r>
              <a:rPr lang="en-US" sz="2000" dirty="0"/>
              <a:t>filed with FERC through 2022-2023 CCP and representative net </a:t>
            </a:r>
            <a:r>
              <a:rPr lang="en-US" sz="2000" dirty="0" smtClean="0"/>
              <a:t>ICRs </a:t>
            </a:r>
            <a:r>
              <a:rPr lang="en-US" sz="2000" dirty="0"/>
              <a:t>for 2024-2025 through 2028-2029</a:t>
            </a:r>
          </a:p>
          <a:p>
            <a:r>
              <a:rPr lang="en-US" sz="2000" b="1" dirty="0"/>
              <a:t>Assumed unavailable capacity:</a:t>
            </a:r>
          </a:p>
          <a:p>
            <a:pPr lvl="1"/>
            <a:r>
              <a:rPr lang="en-US" sz="1600" dirty="0" smtClean="0"/>
              <a:t>Summer = 2,100 MW based on historical generator unplanned outages</a:t>
            </a:r>
          </a:p>
          <a:p>
            <a:pPr lvl="1"/>
            <a:r>
              <a:rPr lang="en-US" sz="1600" dirty="0" smtClean="0"/>
              <a:t>Winter = 8,600 MW based on 2014 – 2018 highest historical planned and unplanned generator outages plus the highest amount of historical assumed gas-fired generation at risk during the three week winter peak load period rounded to the nearest 100 MW</a:t>
            </a:r>
          </a:p>
          <a:p>
            <a:r>
              <a:rPr lang="en-US" sz="2000" b="1" dirty="0" smtClean="0"/>
              <a:t>Total net capacity</a:t>
            </a:r>
            <a:r>
              <a:rPr lang="en-US" sz="2000" dirty="0" smtClean="0"/>
              <a:t> = installed capacity – assumed unavailable capacity</a:t>
            </a:r>
          </a:p>
          <a:p>
            <a:r>
              <a:rPr lang="en-US" sz="2000" b="1" dirty="0" smtClean="0"/>
              <a:t>Operable capacity </a:t>
            </a:r>
            <a:r>
              <a:rPr lang="en-US" sz="2000" b="1" dirty="0"/>
              <a:t>m</a:t>
            </a:r>
            <a:r>
              <a:rPr lang="en-US" sz="2000" b="1" dirty="0" smtClean="0"/>
              <a:t>argin</a:t>
            </a:r>
            <a:r>
              <a:rPr lang="en-US" sz="2000" dirty="0" smtClean="0"/>
              <a:t> = total net capacity – total requirement </a:t>
            </a:r>
            <a:endParaRPr lang="en-US" sz="2000" dirty="0"/>
          </a:p>
        </p:txBody>
      </p:sp>
      <p:sp>
        <p:nvSpPr>
          <p:cNvPr id="5" name="Slide Number Placeholder 4"/>
          <p:cNvSpPr>
            <a:spLocks noGrp="1"/>
          </p:cNvSpPr>
          <p:nvPr>
            <p:ph type="sldNum" sz="quarter" idx="10"/>
          </p:nvPr>
        </p:nvSpPr>
        <p:spPr>
          <a:xfrm>
            <a:off x="8550302" y="6359403"/>
            <a:ext cx="390525" cy="292100"/>
          </a:xfrm>
        </p:spPr>
        <p:txBody>
          <a:bodyPr/>
          <a:lstStyle/>
          <a:p>
            <a:pPr defTabSz="1019175">
              <a:defRPr/>
            </a:pPr>
            <a:fld id="{C7970F7D-63C0-47AA-A5AB-A4AE8E4B25C6}" type="slidenum">
              <a:rPr lang="en-US" sz="1400"/>
              <a:pPr defTabSz="1019175">
                <a:defRPr/>
              </a:pPr>
              <a:t>15</a:t>
            </a:fld>
            <a:endParaRPr lang="en-US" sz="1400" dirty="0"/>
          </a:p>
        </p:txBody>
      </p:sp>
      <p:sp>
        <p:nvSpPr>
          <p:cNvPr id="7" name="Footer Placeholder 4"/>
          <p:cNvSpPr>
            <a:spLocks noGrp="1"/>
          </p:cNvSpPr>
          <p:nvPr>
            <p:ph type="ftr" sz="quarter" idx="11"/>
          </p:nvPr>
        </p:nvSpPr>
        <p:spPr>
          <a:xfrm>
            <a:off x="6553200" y="6172200"/>
            <a:ext cx="2012950" cy="517525"/>
          </a:xfrm>
          <a:noFill/>
        </p:spPr>
        <p:txBody>
          <a:bodyPr/>
          <a:lstStyle/>
          <a:p>
            <a:r>
              <a:rPr lang="en-US" sz="800" b="0" dirty="0" smtClean="0"/>
              <a:t/>
            </a:r>
            <a:br>
              <a:rPr lang="en-US" sz="800" b="0" dirty="0" smtClean="0"/>
            </a:br>
            <a:endParaRPr lang="en-US" sz="800" b="0" dirty="0" smtClean="0"/>
          </a:p>
        </p:txBody>
      </p:sp>
    </p:spTree>
    <p:extLst>
      <p:ext uri="{BB962C8B-B14F-4D97-AF65-F5344CB8AC3E}">
        <p14:creationId xmlns:p14="http://schemas.microsoft.com/office/powerpoint/2010/main" val="324985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228600"/>
            <a:ext cx="8229600" cy="1143000"/>
          </a:xfrm>
        </p:spPr>
        <p:txBody>
          <a:bodyPr/>
          <a:lstStyle/>
          <a:p>
            <a:r>
              <a:rPr lang="en-US" dirty="0" smtClean="0">
                <a:solidFill>
                  <a:srgbClr val="000000"/>
                </a:solidFill>
              </a:rPr>
              <a:t>Operable Capacity Analysis, cont.</a:t>
            </a:r>
            <a:br>
              <a:rPr lang="en-US" dirty="0" smtClean="0">
                <a:solidFill>
                  <a:srgbClr val="000000"/>
                </a:solidFill>
              </a:rPr>
            </a:br>
            <a:r>
              <a:rPr lang="en-US" dirty="0" smtClean="0">
                <a:solidFill>
                  <a:srgbClr val="000000"/>
                </a:solidFill>
              </a:rPr>
              <a:t>2019 CELT Forecast – Summer (MW)</a:t>
            </a:r>
            <a:endParaRPr lang="en-US" dirty="0">
              <a:solidFill>
                <a:srgbClr val="000000"/>
              </a:solidFill>
            </a:endParaRPr>
          </a:p>
        </p:txBody>
      </p:sp>
      <p:sp>
        <p:nvSpPr>
          <p:cNvPr id="49155" name="Rectangle 3"/>
          <p:cNvSpPr>
            <a:spLocks noGrp="1" noChangeArrowheads="1"/>
          </p:cNvSpPr>
          <p:nvPr>
            <p:ph type="body" sz="quarter" idx="11"/>
          </p:nvPr>
        </p:nvSpPr>
        <p:spPr>
          <a:xfrm>
            <a:off x="228600" y="1295400"/>
            <a:ext cx="8458200" cy="4724400"/>
          </a:xfrm>
        </p:spPr>
        <p:txBody>
          <a:bodyPr/>
          <a:lstStyle/>
          <a:p>
            <a:pPr lvl="2">
              <a:lnSpc>
                <a:spcPct val="90000"/>
              </a:lnSpc>
            </a:pPr>
            <a:endParaRPr lang="en-US" dirty="0" smtClean="0">
              <a:latin typeface="Arial" charset="0"/>
            </a:endParaRPr>
          </a:p>
          <a:p>
            <a:pPr lvl="2">
              <a:lnSpc>
                <a:spcPct val="90000"/>
              </a:lnSpc>
            </a:pPr>
            <a:endParaRPr lang="en-US" dirty="0" smtClean="0">
              <a:latin typeface="Arial" charset="0"/>
            </a:endParaRPr>
          </a:p>
        </p:txBody>
      </p:sp>
      <p:sp>
        <p:nvSpPr>
          <p:cNvPr id="5" name="Slide Number Placeholder 4"/>
          <p:cNvSpPr>
            <a:spLocks noGrp="1"/>
          </p:cNvSpPr>
          <p:nvPr>
            <p:ph type="sldNum" sz="quarter" idx="4"/>
          </p:nvPr>
        </p:nvSpPr>
        <p:spPr>
          <a:xfrm>
            <a:off x="8574155" y="6384900"/>
            <a:ext cx="313326" cy="263518"/>
          </a:xfrm>
          <a:prstGeom prst="rect">
            <a:avLst/>
          </a:prstGeom>
        </p:spPr>
        <p:txBody>
          <a:bodyPr/>
          <a:lstStyle/>
          <a:p>
            <a:fld id="{DA1A9232-E07A-4939-ABCC-12B8BF60FC31}" type="slidenum">
              <a:rPr lang="en-US" sz="1400">
                <a:solidFill>
                  <a:schemeClr val="tx1"/>
                </a:solidFill>
              </a:rPr>
              <a:pPr/>
              <a:t>16</a:t>
            </a:fld>
            <a:endParaRPr lang="en-US" sz="1400" dirty="0">
              <a:solidFill>
                <a:schemeClr val="tx1"/>
              </a:solidFill>
            </a:endParaRPr>
          </a:p>
        </p:txBody>
      </p:sp>
      <p:sp>
        <p:nvSpPr>
          <p:cNvPr id="2" name="TextBox 1"/>
          <p:cNvSpPr txBox="1"/>
          <p:nvPr/>
        </p:nvSpPr>
        <p:spPr>
          <a:xfrm>
            <a:off x="431450" y="5971401"/>
            <a:ext cx="6827382" cy="276999"/>
          </a:xfrm>
          <a:prstGeom prst="rect">
            <a:avLst/>
          </a:prstGeom>
          <a:noFill/>
        </p:spPr>
        <p:txBody>
          <a:bodyPr wrap="none" rtlCol="0">
            <a:spAutoFit/>
          </a:bodyPr>
          <a:lstStyle/>
          <a:p>
            <a:r>
              <a:rPr lang="en-US" sz="1200" dirty="0" smtClean="0"/>
              <a:t>Note: The values for 2023-2024 are </a:t>
            </a:r>
            <a:r>
              <a:rPr lang="en-US" sz="1200" dirty="0"/>
              <a:t>under development </a:t>
            </a:r>
            <a:r>
              <a:rPr lang="en-US" sz="1200" dirty="0" smtClean="0"/>
              <a:t>as part of the FCA 14 ICR development process. </a:t>
            </a:r>
            <a:endParaRPr lang="en-US" sz="1200" dirty="0"/>
          </a:p>
        </p:txBody>
      </p:sp>
      <p:graphicFrame>
        <p:nvGraphicFramePr>
          <p:cNvPr id="7" name="Chart 6"/>
          <p:cNvGraphicFramePr>
            <a:graphicFrameLocks/>
          </p:cNvGraphicFramePr>
          <p:nvPr>
            <p:extLst/>
          </p:nvPr>
        </p:nvGraphicFramePr>
        <p:xfrm>
          <a:off x="647700" y="1417638"/>
          <a:ext cx="7620000" cy="4391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0802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228600"/>
            <a:ext cx="8229600" cy="1143000"/>
          </a:xfrm>
        </p:spPr>
        <p:txBody>
          <a:bodyPr>
            <a:normAutofit/>
          </a:bodyPr>
          <a:lstStyle/>
          <a:p>
            <a:r>
              <a:rPr lang="en-US" dirty="0" smtClean="0">
                <a:solidFill>
                  <a:srgbClr val="000000"/>
                </a:solidFill>
              </a:rPr>
              <a:t>Operable Capacity Analysis, cont.</a:t>
            </a:r>
            <a:br>
              <a:rPr lang="en-US" dirty="0" smtClean="0">
                <a:solidFill>
                  <a:srgbClr val="000000"/>
                </a:solidFill>
              </a:rPr>
            </a:br>
            <a:r>
              <a:rPr lang="en-US" dirty="0" smtClean="0">
                <a:solidFill>
                  <a:srgbClr val="000000"/>
                </a:solidFill>
              </a:rPr>
              <a:t>2019 CELT Forecast – Summer (MW)</a:t>
            </a:r>
            <a:endParaRPr lang="en-US" dirty="0">
              <a:solidFill>
                <a:srgbClr val="000000"/>
              </a:solidFill>
            </a:endParaRPr>
          </a:p>
        </p:txBody>
      </p:sp>
      <p:sp>
        <p:nvSpPr>
          <p:cNvPr id="5" name="Slide Number Placeholder 4"/>
          <p:cNvSpPr>
            <a:spLocks noGrp="1"/>
          </p:cNvSpPr>
          <p:nvPr>
            <p:ph type="sldNum" sz="quarter" idx="4"/>
          </p:nvPr>
        </p:nvSpPr>
        <p:spPr>
          <a:xfrm>
            <a:off x="8580206" y="6358280"/>
            <a:ext cx="313326" cy="263518"/>
          </a:xfrm>
          <a:prstGeom prst="rect">
            <a:avLst/>
          </a:prstGeom>
        </p:spPr>
        <p:txBody>
          <a:bodyPr/>
          <a:lstStyle/>
          <a:p>
            <a:fld id="{DA1A9232-E07A-4939-ABCC-12B8BF60FC31}" type="slidenum">
              <a:rPr lang="en-US" sz="1400">
                <a:solidFill>
                  <a:schemeClr val="tx1"/>
                </a:solidFill>
              </a:rPr>
              <a:pPr/>
              <a:t>17</a:t>
            </a:fld>
            <a:endParaRPr lang="en-US" sz="1400" dirty="0">
              <a:solidFill>
                <a:schemeClr val="tx1"/>
              </a:solidFill>
            </a:endParaRPr>
          </a:p>
        </p:txBody>
      </p:sp>
      <p:graphicFrame>
        <p:nvGraphicFramePr>
          <p:cNvPr id="2" name="Table 1"/>
          <p:cNvGraphicFramePr>
            <a:graphicFrameLocks noGrp="1"/>
          </p:cNvGraphicFramePr>
          <p:nvPr>
            <p:extLst/>
          </p:nvPr>
        </p:nvGraphicFramePr>
        <p:xfrm>
          <a:off x="1203007" y="1638707"/>
          <a:ext cx="6737985" cy="4171950"/>
        </p:xfrm>
        <a:graphic>
          <a:graphicData uri="http://schemas.openxmlformats.org/drawingml/2006/table">
            <a:tbl>
              <a:tblPr firstRow="1" firstCol="1" bandRow="1">
                <a:tableStyleId>{5C22544A-7EE6-4342-B048-85BDC9FD1C3A}</a:tableStyleId>
              </a:tblPr>
              <a:tblGrid>
                <a:gridCol w="1188720">
                  <a:extLst>
                    <a:ext uri="{9D8B030D-6E8A-4147-A177-3AD203B41FA5}">
                      <a16:colId xmlns:a16="http://schemas.microsoft.com/office/drawing/2014/main" val="3100274896"/>
                    </a:ext>
                  </a:extLst>
                </a:gridCol>
                <a:gridCol w="1188720">
                  <a:extLst>
                    <a:ext uri="{9D8B030D-6E8A-4147-A177-3AD203B41FA5}">
                      <a16:colId xmlns:a16="http://schemas.microsoft.com/office/drawing/2014/main" val="3556455831"/>
                    </a:ext>
                  </a:extLst>
                </a:gridCol>
                <a:gridCol w="484505">
                  <a:extLst>
                    <a:ext uri="{9D8B030D-6E8A-4147-A177-3AD203B41FA5}">
                      <a16:colId xmlns:a16="http://schemas.microsoft.com/office/drawing/2014/main" val="1082178074"/>
                    </a:ext>
                  </a:extLst>
                </a:gridCol>
                <a:gridCol w="484505">
                  <a:extLst>
                    <a:ext uri="{9D8B030D-6E8A-4147-A177-3AD203B41FA5}">
                      <a16:colId xmlns:a16="http://schemas.microsoft.com/office/drawing/2014/main" val="2339250698"/>
                    </a:ext>
                  </a:extLst>
                </a:gridCol>
                <a:gridCol w="484505">
                  <a:extLst>
                    <a:ext uri="{9D8B030D-6E8A-4147-A177-3AD203B41FA5}">
                      <a16:colId xmlns:a16="http://schemas.microsoft.com/office/drawing/2014/main" val="2364449151"/>
                    </a:ext>
                  </a:extLst>
                </a:gridCol>
                <a:gridCol w="484505">
                  <a:extLst>
                    <a:ext uri="{9D8B030D-6E8A-4147-A177-3AD203B41FA5}">
                      <a16:colId xmlns:a16="http://schemas.microsoft.com/office/drawing/2014/main" val="4126616368"/>
                    </a:ext>
                  </a:extLst>
                </a:gridCol>
                <a:gridCol w="484505">
                  <a:extLst>
                    <a:ext uri="{9D8B030D-6E8A-4147-A177-3AD203B41FA5}">
                      <a16:colId xmlns:a16="http://schemas.microsoft.com/office/drawing/2014/main" val="2798712393"/>
                    </a:ext>
                  </a:extLst>
                </a:gridCol>
                <a:gridCol w="484505">
                  <a:extLst>
                    <a:ext uri="{9D8B030D-6E8A-4147-A177-3AD203B41FA5}">
                      <a16:colId xmlns:a16="http://schemas.microsoft.com/office/drawing/2014/main" val="3562902323"/>
                    </a:ext>
                  </a:extLst>
                </a:gridCol>
                <a:gridCol w="484505">
                  <a:extLst>
                    <a:ext uri="{9D8B030D-6E8A-4147-A177-3AD203B41FA5}">
                      <a16:colId xmlns:a16="http://schemas.microsoft.com/office/drawing/2014/main" val="2970566610"/>
                    </a:ext>
                  </a:extLst>
                </a:gridCol>
                <a:gridCol w="484505">
                  <a:extLst>
                    <a:ext uri="{9D8B030D-6E8A-4147-A177-3AD203B41FA5}">
                      <a16:colId xmlns:a16="http://schemas.microsoft.com/office/drawing/2014/main" val="3035456237"/>
                    </a:ext>
                  </a:extLst>
                </a:gridCol>
                <a:gridCol w="484505">
                  <a:extLst>
                    <a:ext uri="{9D8B030D-6E8A-4147-A177-3AD203B41FA5}">
                      <a16:colId xmlns:a16="http://schemas.microsoft.com/office/drawing/2014/main" val="2364964129"/>
                    </a:ext>
                  </a:extLst>
                </a:gridCol>
              </a:tblGrid>
              <a:tr h="295275">
                <a:tc gridSpan="2">
                  <a:txBody>
                    <a:bodyPr/>
                    <a:lstStyle/>
                    <a:p>
                      <a:pPr marL="0" marR="0" algn="ctr">
                        <a:lnSpc>
                          <a:spcPts val="1300"/>
                        </a:lnSpc>
                        <a:spcBef>
                          <a:spcPts val="0"/>
                        </a:spcBef>
                        <a:spcAft>
                          <a:spcPts val="0"/>
                        </a:spcAft>
                      </a:pPr>
                      <a:r>
                        <a:rPr lang="en-US" sz="900" dirty="0" smtClean="0">
                          <a:effectLst/>
                        </a:rPr>
                        <a:t>Capacity</a:t>
                      </a:r>
                      <a:r>
                        <a:rPr lang="en-US" sz="900" baseline="0" dirty="0" smtClean="0">
                          <a:effectLst/>
                        </a:rPr>
                        <a:t> </a:t>
                      </a:r>
                      <a:r>
                        <a:rPr lang="en-US" sz="900" dirty="0" smtClean="0">
                          <a:effectLst/>
                        </a:rPr>
                        <a:t>Commitment Period </a:t>
                      </a:r>
                      <a:r>
                        <a:rPr lang="en-US" sz="900" dirty="0">
                          <a:effectLst/>
                        </a:rPr>
                        <a:t>(Summer MW)</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ts val="1300"/>
                        </a:lnSpc>
                        <a:spcBef>
                          <a:spcPts val="0"/>
                        </a:spcBef>
                        <a:spcAft>
                          <a:spcPts val="0"/>
                        </a:spcAft>
                      </a:pPr>
                      <a:r>
                        <a:rPr lang="en-US" sz="900" dirty="0" smtClean="0">
                          <a:effectLst/>
                        </a:rPr>
                        <a:t>2020-2021</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smtClean="0">
                          <a:effectLst/>
                        </a:rPr>
                        <a:t>2021-2022</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smtClean="0">
                          <a:effectLst/>
                        </a:rPr>
                        <a:t>2022-2023</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smtClean="0">
                          <a:effectLst/>
                        </a:rPr>
                        <a:t>2023-2024</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smtClean="0">
                          <a:effectLst/>
                        </a:rPr>
                        <a:t>2024-2025</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smtClean="0">
                          <a:effectLst/>
                        </a:rPr>
                        <a:t>2025-2026</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smtClean="0">
                          <a:effectLst/>
                        </a:rPr>
                        <a:t>2026-2027</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smtClean="0">
                          <a:effectLst/>
                        </a:rPr>
                        <a:t>2027-2028</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smtClean="0">
                          <a:effectLst/>
                        </a:rPr>
                        <a:t>2028-2029</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8113383"/>
                  </a:ext>
                </a:extLst>
              </a:tr>
              <a:tr h="190500">
                <a:tc rowSpan="7">
                  <a:txBody>
                    <a:bodyPr/>
                    <a:lstStyle/>
                    <a:p>
                      <a:pPr marL="0" marR="0">
                        <a:lnSpc>
                          <a:spcPts val="1300"/>
                        </a:lnSpc>
                        <a:spcBef>
                          <a:spcPts val="0"/>
                        </a:spcBef>
                        <a:spcAft>
                          <a:spcPts val="0"/>
                        </a:spcAft>
                      </a:pPr>
                      <a:r>
                        <a:rPr lang="en-US" sz="900" dirty="0">
                          <a:effectLst/>
                        </a:rPr>
                        <a:t>50/50 forecast</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300"/>
                        </a:lnSpc>
                        <a:spcBef>
                          <a:spcPts val="0"/>
                        </a:spcBef>
                        <a:spcAft>
                          <a:spcPts val="0"/>
                        </a:spcAft>
                      </a:pPr>
                      <a:r>
                        <a:rPr lang="en-US" sz="900" b="1" dirty="0">
                          <a:effectLst/>
                        </a:rPr>
                        <a:t>Load net of BTM PV</a:t>
                      </a:r>
                      <a:r>
                        <a:rPr lang="en-US" sz="900" b="1" baseline="30000" dirty="0">
                          <a:effectLst/>
                        </a:rPr>
                        <a:t>(a)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28,353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28,499</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28,670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28,838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29,014</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29,196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29382</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29,576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29,781</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0206050"/>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Operating reserves</a:t>
                      </a:r>
                      <a:r>
                        <a:rPr lang="en-US" sz="900" b="1" baseline="30000" dirty="0">
                          <a:effectLst/>
                        </a:rPr>
                        <a:t>(b)</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3402426"/>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Total requirement</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30,658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30,804</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30,975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31,143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31,319</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31,501</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31,687</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31,881</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32,086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4766887"/>
                  </a:ext>
                </a:extLst>
              </a:tr>
              <a:tr h="333375">
                <a:tc vMerge="1">
                  <a:txBody>
                    <a:bodyPr/>
                    <a:lstStyle/>
                    <a:p>
                      <a:endParaRPr lang="en-US"/>
                    </a:p>
                  </a:txBody>
                  <a:tcPr/>
                </a:tc>
                <a:tc>
                  <a:txBody>
                    <a:bodyPr/>
                    <a:lstStyle/>
                    <a:p>
                      <a:pPr marL="0" marR="0">
                        <a:lnSpc>
                          <a:spcPts val="1300"/>
                        </a:lnSpc>
                        <a:spcBef>
                          <a:spcPts val="0"/>
                        </a:spcBef>
                        <a:spcAft>
                          <a:spcPts val="0"/>
                        </a:spcAft>
                      </a:pPr>
                      <a:r>
                        <a:rPr lang="en-US" sz="900" b="1" dirty="0">
                          <a:effectLst/>
                        </a:rPr>
                        <a:t>Installed capacity</a:t>
                      </a:r>
                      <a:br>
                        <a:rPr lang="en-US" sz="900" b="1" dirty="0">
                          <a:effectLst/>
                        </a:rPr>
                      </a:br>
                      <a:r>
                        <a:rPr lang="en-US" sz="900" b="1" dirty="0">
                          <a:effectLst/>
                        </a:rPr>
                        <a:t>(net ICR)</a:t>
                      </a:r>
                      <a:r>
                        <a:rPr lang="en-US" sz="900" b="1" baseline="30000" dirty="0">
                          <a:effectLst/>
                        </a:rPr>
                        <a:t>(c)</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33,520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33,550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33,750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32,950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33,165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33,390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33,625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33,870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297418"/>
                  </a:ext>
                </a:extLst>
              </a:tr>
              <a:tr h="3048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Assumed unavailable capacity</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3029799"/>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Total net capacity</a:t>
                      </a:r>
                      <a:r>
                        <a:rPr lang="en-US" sz="900" b="1" baseline="30000" dirty="0">
                          <a:effectLst/>
                        </a:rPr>
                        <a:t>(d)</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31,420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31,450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31,650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30,850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31,065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31,290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31,525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31,770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2857431"/>
                  </a:ext>
                </a:extLst>
              </a:tr>
              <a:tr h="3429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Operable capacity margin</a:t>
                      </a:r>
                      <a:r>
                        <a:rPr lang="en-US" sz="900" b="1" baseline="30000" dirty="0">
                          <a:effectLst/>
                        </a:rPr>
                        <a:t>(e)</a:t>
                      </a:r>
                      <a:r>
                        <a:rPr lang="en-US" sz="900" b="1" dirty="0">
                          <a:effectLst/>
                        </a:rPr>
                        <a:t>—</a:t>
                      </a:r>
                      <a:br>
                        <a:rPr lang="en-US" sz="900" b="1" dirty="0">
                          <a:effectLst/>
                        </a:rPr>
                      </a:br>
                      <a:r>
                        <a:rPr lang="en-US" sz="900" b="1" dirty="0">
                          <a:effectLst/>
                        </a:rPr>
                        <a:t>50/50 forecast</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762</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646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675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-469</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-436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-397</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-356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-316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0301129"/>
                  </a:ext>
                </a:extLst>
              </a:tr>
              <a:tr h="190500">
                <a:tc rowSpan="7">
                  <a:txBody>
                    <a:bodyPr/>
                    <a:lstStyle/>
                    <a:p>
                      <a:pPr marL="0" marR="0">
                        <a:lnSpc>
                          <a:spcPts val="1300"/>
                        </a:lnSpc>
                        <a:spcBef>
                          <a:spcPts val="0"/>
                        </a:spcBef>
                        <a:spcAft>
                          <a:spcPts val="0"/>
                        </a:spcAft>
                      </a:pPr>
                      <a:r>
                        <a:rPr lang="en-US" sz="900" dirty="0">
                          <a:effectLst/>
                        </a:rPr>
                        <a:t>90/10 forecast</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300"/>
                        </a:lnSpc>
                        <a:spcBef>
                          <a:spcPts val="0"/>
                        </a:spcBef>
                        <a:spcAft>
                          <a:spcPts val="0"/>
                        </a:spcAft>
                      </a:pPr>
                      <a:r>
                        <a:rPr lang="en-US" sz="900" b="1" dirty="0">
                          <a:effectLst/>
                        </a:rPr>
                        <a:t>Load net of BTM PV</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30,273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30,449</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30,652</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30,851</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31,058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31,270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31,488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31,713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31,948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3928152"/>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Operating reserves</a:t>
                      </a:r>
                      <a:r>
                        <a:rPr lang="en-US" sz="900" b="1" baseline="30000" dirty="0">
                          <a:effectLst/>
                        </a:rPr>
                        <a:t>(b)</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1727616"/>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Total requirement</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32,578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32,754</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32,957</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33,156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33,363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33,575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33,793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34,018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34,253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0435827"/>
                  </a:ext>
                </a:extLst>
              </a:tr>
              <a:tr h="333375">
                <a:tc vMerge="1">
                  <a:txBody>
                    <a:bodyPr/>
                    <a:lstStyle/>
                    <a:p>
                      <a:endParaRPr lang="en-US"/>
                    </a:p>
                  </a:txBody>
                  <a:tcPr/>
                </a:tc>
                <a:tc>
                  <a:txBody>
                    <a:bodyPr/>
                    <a:lstStyle/>
                    <a:p>
                      <a:pPr marL="0" marR="0">
                        <a:lnSpc>
                          <a:spcPts val="1300"/>
                        </a:lnSpc>
                        <a:spcBef>
                          <a:spcPts val="0"/>
                        </a:spcBef>
                        <a:spcAft>
                          <a:spcPts val="0"/>
                        </a:spcAft>
                      </a:pPr>
                      <a:r>
                        <a:rPr lang="en-US" sz="900" b="1" dirty="0">
                          <a:effectLst/>
                        </a:rPr>
                        <a:t>Installed capacity</a:t>
                      </a:r>
                      <a:br>
                        <a:rPr lang="en-US" sz="900" b="1" dirty="0">
                          <a:effectLst/>
                        </a:rPr>
                      </a:br>
                      <a:r>
                        <a:rPr lang="en-US" sz="900" b="1" dirty="0">
                          <a:effectLst/>
                        </a:rPr>
                        <a:t>(net ICR)</a:t>
                      </a:r>
                      <a:r>
                        <a:rPr lang="en-US" sz="900" b="1" baseline="30000" dirty="0">
                          <a:effectLst/>
                        </a:rPr>
                        <a:t>(c)</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33,520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33,550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33,750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32,950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33,165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33,390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33,625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33,870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9841095"/>
                  </a:ext>
                </a:extLst>
              </a:tr>
              <a:tr h="3048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Assumed unavailable capacity</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6823252"/>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Total net capacity</a:t>
                      </a:r>
                      <a:r>
                        <a:rPr lang="en-US" sz="900" b="1" baseline="30000" dirty="0">
                          <a:effectLst/>
                        </a:rPr>
                        <a:t>(d)</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31,420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31,450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31,650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300"/>
                        </a:lnSpc>
                        <a:spcBef>
                          <a:spcPts val="0"/>
                        </a:spcBef>
                        <a:spcAft>
                          <a:spcPts val="0"/>
                        </a:spcAft>
                      </a:pPr>
                      <a:r>
                        <a:rPr lang="en-US" sz="900" b="1" dirty="0">
                          <a:effectLst/>
                        </a:rPr>
                        <a:t> 30,850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31,065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31,290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31,525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31,770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6430937"/>
                  </a:ext>
                </a:extLst>
              </a:tr>
              <a:tr h="3429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Operable capacity margin</a:t>
                      </a:r>
                      <a:r>
                        <a:rPr lang="en-US" sz="900" b="1" baseline="30000" dirty="0">
                          <a:effectLst/>
                        </a:rPr>
                        <a:t>(e)</a:t>
                      </a:r>
                      <a:r>
                        <a:rPr lang="en-US" sz="900" b="1" dirty="0">
                          <a:effectLst/>
                        </a:rPr>
                        <a:t>—</a:t>
                      </a:r>
                      <a:br>
                        <a:rPr lang="en-US" sz="900" b="1" dirty="0">
                          <a:effectLst/>
                        </a:rPr>
                      </a:br>
                      <a:r>
                        <a:rPr lang="en-US" sz="900" b="1" dirty="0">
                          <a:effectLst/>
                        </a:rPr>
                        <a:t>90/10 forecast</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-1,158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-1,304</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-1,307</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-2,513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-2,510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-2,503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-2,493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-2,483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4573983"/>
                  </a:ext>
                </a:extLst>
              </a:tr>
            </a:tbl>
          </a:graphicData>
        </a:graphic>
      </p:graphicFrame>
      <p:sp>
        <p:nvSpPr>
          <p:cNvPr id="3" name="Rectangle 2"/>
          <p:cNvSpPr/>
          <p:nvPr/>
        </p:nvSpPr>
        <p:spPr>
          <a:xfrm>
            <a:off x="1143000" y="6031726"/>
            <a:ext cx="8610600" cy="276999"/>
          </a:xfrm>
          <a:prstGeom prst="rect">
            <a:avLst/>
          </a:prstGeom>
        </p:spPr>
        <p:txBody>
          <a:bodyPr wrap="square">
            <a:spAutoFit/>
          </a:bodyPr>
          <a:lstStyle/>
          <a:p>
            <a:r>
              <a:rPr lang="en-US" sz="1200" dirty="0"/>
              <a:t>Note: The values for 2023-2024 are under development as part of the FCA 14 ICR development process. </a:t>
            </a:r>
          </a:p>
        </p:txBody>
      </p:sp>
    </p:spTree>
    <p:extLst>
      <p:ext uri="{BB962C8B-B14F-4D97-AF65-F5344CB8AC3E}">
        <p14:creationId xmlns:p14="http://schemas.microsoft.com/office/powerpoint/2010/main" val="1459043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533400" y="0"/>
            <a:ext cx="8302625" cy="1295400"/>
          </a:xfrm>
        </p:spPr>
        <p:txBody>
          <a:bodyPr>
            <a:normAutofit/>
          </a:bodyPr>
          <a:lstStyle/>
          <a:p>
            <a:pPr eaLnBrk="1" hangingPunct="1"/>
            <a:r>
              <a:rPr lang="en-US" dirty="0" smtClean="0"/>
              <a:t>Operable Capacity Analysis, cont.</a:t>
            </a:r>
          </a:p>
        </p:txBody>
      </p:sp>
      <p:sp>
        <p:nvSpPr>
          <p:cNvPr id="13315" name="Content Placeholder 6"/>
          <p:cNvSpPr>
            <a:spLocks noGrp="1"/>
          </p:cNvSpPr>
          <p:nvPr>
            <p:ph idx="1"/>
          </p:nvPr>
        </p:nvSpPr>
        <p:spPr>
          <a:xfrm>
            <a:off x="533400" y="1066800"/>
            <a:ext cx="8302625" cy="5181600"/>
          </a:xfrm>
        </p:spPr>
        <p:txBody>
          <a:bodyPr>
            <a:normAutofit fontScale="85000" lnSpcReduction="20000"/>
          </a:bodyPr>
          <a:lstStyle/>
          <a:p>
            <a:pPr marL="0" indent="0">
              <a:buNone/>
            </a:pPr>
            <a:r>
              <a:rPr lang="en-US" sz="2700" dirty="0" smtClean="0"/>
              <a:t>Notes </a:t>
            </a:r>
            <a:r>
              <a:rPr lang="en-US" sz="2700" dirty="0"/>
              <a:t>related to the </a:t>
            </a:r>
            <a:r>
              <a:rPr lang="en-US" sz="2700" dirty="0" smtClean="0"/>
              <a:t>“Summer </a:t>
            </a:r>
            <a:r>
              <a:rPr lang="en-US" sz="2700" dirty="0"/>
              <a:t>Operable Capacity </a:t>
            </a:r>
            <a:r>
              <a:rPr lang="en-US" sz="2700" dirty="0" smtClean="0"/>
              <a:t>Analysis” </a:t>
            </a:r>
            <a:r>
              <a:rPr lang="en-US" sz="2700" dirty="0"/>
              <a:t>table from previous slide:</a:t>
            </a:r>
          </a:p>
          <a:p>
            <a:pPr marL="344488" indent="-344488">
              <a:buFont typeface="+mj-lt"/>
              <a:buAutoNum type="alphaLcParenR"/>
            </a:pPr>
            <a:r>
              <a:rPr lang="en-US" sz="2200" dirty="0" smtClean="0"/>
              <a:t>These </a:t>
            </a:r>
            <a:r>
              <a:rPr lang="en-US" sz="2200" dirty="0"/>
              <a:t>values are net of BTM PV, consistent with the other projections in this section. Because this table uses net ICR, the ISO does not subtract the EE forecast; EE is considered part of the resource mix meeting the </a:t>
            </a:r>
            <a:r>
              <a:rPr lang="en-US" sz="2200" dirty="0" smtClean="0"/>
              <a:t>ICR </a:t>
            </a:r>
            <a:endParaRPr lang="en-US" sz="2200" dirty="0"/>
          </a:p>
          <a:p>
            <a:pPr marL="344488" indent="-344488">
              <a:buFont typeface="+mj-lt"/>
              <a:buAutoNum type="alphaLcParenR"/>
            </a:pPr>
            <a:r>
              <a:rPr lang="en-US" sz="2200" dirty="0" smtClean="0"/>
              <a:t>The </a:t>
            </a:r>
            <a:r>
              <a:rPr lang="en-US" sz="2200" dirty="0"/>
              <a:t>2,305 MW value of operating reserves is based on the following assumptions: a first contingency of 1,400 MW plus a 20% increase in the 10-minute operating reserve to compensate for nonperformance of the reserve generating units </a:t>
            </a:r>
            <a:r>
              <a:rPr lang="en-US" sz="2200" dirty="0" smtClean="0"/>
              <a:t>(discussed </a:t>
            </a:r>
            <a:r>
              <a:rPr lang="en-US" sz="2200" dirty="0"/>
              <a:t>in Section </a:t>
            </a:r>
            <a:r>
              <a:rPr lang="en-US" sz="2200" dirty="0" smtClean="0"/>
              <a:t>4.4.1 of RSP 19) </a:t>
            </a:r>
            <a:r>
              <a:rPr lang="en-US" sz="2200" dirty="0"/>
              <a:t>equal to 280 MW, and 30-minute reserves of 625 MW (one half </a:t>
            </a:r>
            <a:r>
              <a:rPr lang="en-US" sz="2200" dirty="0" smtClean="0"/>
              <a:t>2</a:t>
            </a:r>
            <a:r>
              <a:rPr lang="en-US" sz="2200" baseline="30000" dirty="0" smtClean="0"/>
              <a:t>nd</a:t>
            </a:r>
            <a:r>
              <a:rPr lang="en-US" sz="2200" dirty="0" smtClean="0"/>
              <a:t> largest contingency of </a:t>
            </a:r>
            <a:r>
              <a:rPr lang="en-US" sz="2200" dirty="0"/>
              <a:t>1,250 MW</a:t>
            </a:r>
            <a:r>
              <a:rPr lang="en-US" sz="2200" dirty="0" smtClean="0"/>
              <a:t>)</a:t>
            </a:r>
            <a:endParaRPr lang="en-US" sz="2200" dirty="0"/>
          </a:p>
          <a:p>
            <a:pPr marL="344488" indent="-344488">
              <a:buFont typeface="+mj-lt"/>
              <a:buAutoNum type="alphaLcParenR"/>
            </a:pPr>
            <a:r>
              <a:rPr lang="en-US" sz="2200" dirty="0" smtClean="0"/>
              <a:t>Net </a:t>
            </a:r>
            <a:r>
              <a:rPr lang="en-US" sz="2200" dirty="0"/>
              <a:t>ICR values for 2020-2021 to 2022-2023 are the latest values </a:t>
            </a:r>
            <a:r>
              <a:rPr lang="en-US" sz="2200" dirty="0" smtClean="0"/>
              <a:t>accepted </a:t>
            </a:r>
            <a:r>
              <a:rPr lang="en-US" sz="2200" dirty="0"/>
              <a:t>by FERC. These net ICR values were developed using 2018 CELT Report loads. The net ICR values for other years are consistent with the representative future net ICR values in </a:t>
            </a:r>
            <a:r>
              <a:rPr lang="en-US" sz="2200" dirty="0" smtClean="0"/>
              <a:t>slide 7</a:t>
            </a:r>
            <a:endParaRPr lang="en-US" sz="2200" dirty="0"/>
          </a:p>
          <a:p>
            <a:pPr marL="344488" indent="-344488">
              <a:buFont typeface="+mj-lt"/>
              <a:buAutoNum type="alphaLcParenR"/>
            </a:pPr>
            <a:r>
              <a:rPr lang="en-US" sz="2200" dirty="0" smtClean="0"/>
              <a:t>The </a:t>
            </a:r>
            <a:r>
              <a:rPr lang="en-US" sz="2200" dirty="0"/>
              <a:t>net capacity values are equal to the net ICR minus the assumed unavailable </a:t>
            </a:r>
            <a:r>
              <a:rPr lang="en-US" sz="2200" dirty="0" smtClean="0"/>
              <a:t>capacity</a:t>
            </a:r>
            <a:endParaRPr lang="en-US" sz="2200" dirty="0"/>
          </a:p>
          <a:p>
            <a:pPr marL="344488" indent="-344488">
              <a:buFont typeface="+mj-lt"/>
              <a:buAutoNum type="alphaLcParenR"/>
            </a:pPr>
            <a:r>
              <a:rPr lang="en-US" sz="2200" dirty="0" smtClean="0"/>
              <a:t>“</a:t>
            </a:r>
            <a:r>
              <a:rPr lang="en-US" sz="2200" dirty="0"/>
              <a:t>Operable capacity margin” equals “total net capacity” minus “total </a:t>
            </a:r>
            <a:r>
              <a:rPr lang="en-US" sz="2200" dirty="0" smtClean="0"/>
              <a:t>requirement”</a:t>
            </a:r>
            <a:endParaRPr lang="en-US" sz="2200" dirty="0"/>
          </a:p>
        </p:txBody>
      </p:sp>
      <p:sp>
        <p:nvSpPr>
          <p:cNvPr id="10245" name="Slide Number Placeholder 4"/>
          <p:cNvSpPr>
            <a:spLocks noGrp="1"/>
          </p:cNvSpPr>
          <p:nvPr>
            <p:ph type="sldNum" sz="quarter" idx="10"/>
          </p:nvPr>
        </p:nvSpPr>
        <p:spPr>
          <a:xfrm>
            <a:off x="8556873" y="6359455"/>
            <a:ext cx="390525" cy="292100"/>
          </a:xfrm>
        </p:spPr>
        <p:txBody>
          <a:bodyPr/>
          <a:lstStyle/>
          <a:p>
            <a:pPr defTabSz="1019175">
              <a:defRPr/>
            </a:pPr>
            <a:fld id="{D4FD5572-C1FA-4DF3-9843-EE698F9CAE39}" type="slidenum">
              <a:rPr lang="en-US" sz="1400"/>
              <a:pPr defTabSz="1019175">
                <a:defRPr/>
              </a:pPr>
              <a:t>18</a:t>
            </a:fld>
            <a:endParaRPr lang="en-US" sz="1400" dirty="0"/>
          </a:p>
        </p:txBody>
      </p:sp>
      <p:sp>
        <p:nvSpPr>
          <p:cNvPr id="7" name="Footer Placeholder 4"/>
          <p:cNvSpPr>
            <a:spLocks noGrp="1"/>
          </p:cNvSpPr>
          <p:nvPr>
            <p:ph type="ftr" sz="quarter" idx="11"/>
          </p:nvPr>
        </p:nvSpPr>
        <p:spPr>
          <a:xfrm>
            <a:off x="6553200" y="6172200"/>
            <a:ext cx="2012950" cy="517525"/>
          </a:xfrm>
          <a:noFill/>
        </p:spPr>
        <p:txBody>
          <a:bodyPr/>
          <a:lstStyle/>
          <a:p>
            <a:r>
              <a:rPr lang="en-US" sz="800" b="0" dirty="0" smtClean="0"/>
              <a:t/>
            </a:r>
            <a:br>
              <a:rPr lang="en-US" sz="800" b="0" dirty="0" smtClean="0"/>
            </a:br>
            <a:endParaRPr lang="en-US" sz="800" b="0" dirty="0" smtClean="0"/>
          </a:p>
        </p:txBody>
      </p:sp>
    </p:spTree>
    <p:extLst>
      <p:ext uri="{BB962C8B-B14F-4D97-AF65-F5344CB8AC3E}">
        <p14:creationId xmlns:p14="http://schemas.microsoft.com/office/powerpoint/2010/main" val="3241099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500292" y="201352"/>
            <a:ext cx="8229600" cy="1143000"/>
          </a:xfrm>
        </p:spPr>
        <p:txBody>
          <a:bodyPr/>
          <a:lstStyle/>
          <a:p>
            <a:r>
              <a:rPr lang="en-US" dirty="0" smtClean="0"/>
              <a:t>Mitigating Actions for a Possible Negative Summer Operable Capacity Margin (MW)</a:t>
            </a:r>
          </a:p>
        </p:txBody>
      </p:sp>
      <p:sp>
        <p:nvSpPr>
          <p:cNvPr id="17411" name="Slide Number Placeholder 3"/>
          <p:cNvSpPr>
            <a:spLocks noGrp="1"/>
          </p:cNvSpPr>
          <p:nvPr>
            <p:ph type="sldNum" sz="quarter" idx="10"/>
          </p:nvPr>
        </p:nvSpPr>
        <p:spPr>
          <a:xfrm>
            <a:off x="8550302" y="6340502"/>
            <a:ext cx="390525" cy="292100"/>
          </a:xfrm>
          <a:noFill/>
        </p:spPr>
        <p:txBody>
          <a:bodyPr/>
          <a:lstStyle/>
          <a:p>
            <a:fld id="{8F90E5DE-D806-44A8-A15C-85CD0D7C6F1F}" type="slidenum">
              <a:rPr lang="en-US" sz="1400"/>
              <a:pPr/>
              <a:t>19</a:t>
            </a:fld>
            <a:endParaRPr lang="en-US" sz="1400" dirty="0"/>
          </a:p>
        </p:txBody>
      </p:sp>
      <p:sp>
        <p:nvSpPr>
          <p:cNvPr id="9" name="Footer Placeholder 4"/>
          <p:cNvSpPr>
            <a:spLocks noGrp="1"/>
          </p:cNvSpPr>
          <p:nvPr>
            <p:ph type="ftr" sz="quarter" idx="11"/>
          </p:nvPr>
        </p:nvSpPr>
        <p:spPr>
          <a:xfrm>
            <a:off x="6553200" y="6172200"/>
            <a:ext cx="2012950" cy="517525"/>
          </a:xfrm>
          <a:noFill/>
        </p:spPr>
        <p:txBody>
          <a:bodyPr/>
          <a:lstStyle/>
          <a:p>
            <a:r>
              <a:rPr lang="en-US" sz="800" b="0" dirty="0" smtClean="0"/>
              <a:t/>
            </a:r>
            <a:br>
              <a:rPr lang="en-US" sz="800" b="0" dirty="0" smtClean="0"/>
            </a:br>
            <a:endParaRPr lang="en-US" sz="800" b="0" dirty="0" smtClean="0"/>
          </a:p>
        </p:txBody>
      </p:sp>
      <p:graphicFrame>
        <p:nvGraphicFramePr>
          <p:cNvPr id="2" name="Table 1"/>
          <p:cNvGraphicFramePr>
            <a:graphicFrameLocks noGrp="1"/>
          </p:cNvGraphicFramePr>
          <p:nvPr>
            <p:extLst/>
          </p:nvPr>
        </p:nvGraphicFramePr>
        <p:xfrm>
          <a:off x="609600" y="1270965"/>
          <a:ext cx="7848600" cy="4974622"/>
        </p:xfrm>
        <a:graphic>
          <a:graphicData uri="http://schemas.openxmlformats.org/drawingml/2006/table">
            <a:tbl>
              <a:tblPr/>
              <a:tblGrid>
                <a:gridCol w="673735">
                  <a:extLst>
                    <a:ext uri="{9D8B030D-6E8A-4147-A177-3AD203B41FA5}">
                      <a16:colId xmlns:a16="http://schemas.microsoft.com/office/drawing/2014/main" val="1422596924"/>
                    </a:ext>
                  </a:extLst>
                </a:gridCol>
                <a:gridCol w="1042670">
                  <a:extLst>
                    <a:ext uri="{9D8B030D-6E8A-4147-A177-3AD203B41FA5}">
                      <a16:colId xmlns:a16="http://schemas.microsoft.com/office/drawing/2014/main" val="1323460747"/>
                    </a:ext>
                  </a:extLst>
                </a:gridCol>
                <a:gridCol w="1042670">
                  <a:extLst>
                    <a:ext uri="{9D8B030D-6E8A-4147-A177-3AD203B41FA5}">
                      <a16:colId xmlns:a16="http://schemas.microsoft.com/office/drawing/2014/main" val="1476441360"/>
                    </a:ext>
                  </a:extLst>
                </a:gridCol>
                <a:gridCol w="1005205">
                  <a:extLst>
                    <a:ext uri="{9D8B030D-6E8A-4147-A177-3AD203B41FA5}">
                      <a16:colId xmlns:a16="http://schemas.microsoft.com/office/drawing/2014/main" val="1111923358"/>
                    </a:ext>
                  </a:extLst>
                </a:gridCol>
                <a:gridCol w="1005205">
                  <a:extLst>
                    <a:ext uri="{9D8B030D-6E8A-4147-A177-3AD203B41FA5}">
                      <a16:colId xmlns:a16="http://schemas.microsoft.com/office/drawing/2014/main" val="117919659"/>
                    </a:ext>
                  </a:extLst>
                </a:gridCol>
                <a:gridCol w="1005205">
                  <a:extLst>
                    <a:ext uri="{9D8B030D-6E8A-4147-A177-3AD203B41FA5}">
                      <a16:colId xmlns:a16="http://schemas.microsoft.com/office/drawing/2014/main" val="3602242408"/>
                    </a:ext>
                  </a:extLst>
                </a:gridCol>
                <a:gridCol w="1005205">
                  <a:extLst>
                    <a:ext uri="{9D8B030D-6E8A-4147-A177-3AD203B41FA5}">
                      <a16:colId xmlns:a16="http://schemas.microsoft.com/office/drawing/2014/main" val="677790667"/>
                    </a:ext>
                  </a:extLst>
                </a:gridCol>
                <a:gridCol w="1068705">
                  <a:extLst>
                    <a:ext uri="{9D8B030D-6E8A-4147-A177-3AD203B41FA5}">
                      <a16:colId xmlns:a16="http://schemas.microsoft.com/office/drawing/2014/main" val="4093354306"/>
                    </a:ext>
                  </a:extLst>
                </a:gridCol>
              </a:tblGrid>
              <a:tr h="393986">
                <a:tc>
                  <a:txBody>
                    <a:bodyPr/>
                    <a:lstStyle/>
                    <a:p>
                      <a:pPr>
                        <a:lnSpc>
                          <a:spcPct val="115000"/>
                        </a:lnSpc>
                      </a:pPr>
                      <a:endParaRPr lang="en-US" sz="1100" dirty="0">
                        <a:effectLst/>
                        <a:latin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fontAlgn="b">
                        <a:lnSpc>
                          <a:spcPct val="115000"/>
                        </a:lnSpc>
                        <a:spcBef>
                          <a:spcPts val="0"/>
                        </a:spcBef>
                        <a:spcAft>
                          <a:spcPts val="0"/>
                        </a:spcAft>
                      </a:pPr>
                      <a:r>
                        <a:rPr lang="en-US"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Operable Capacity Margin (MW)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gridSpan="4">
                  <a:txBody>
                    <a:bodyPr/>
                    <a:lstStyle/>
                    <a:p>
                      <a:pPr marL="0" marR="0" algn="ctr" fontAlgn="b">
                        <a:lnSpc>
                          <a:spcPct val="115000"/>
                        </a:lnSpc>
                        <a:spcBef>
                          <a:spcPts val="0"/>
                        </a:spcBef>
                        <a:spcAft>
                          <a:spcPts val="0"/>
                        </a:spcAft>
                      </a:pPr>
                      <a:r>
                        <a:rPr lang="en-US"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Load or Capacity Relief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
                        <a:lnSpc>
                          <a:spcPct val="115000"/>
                        </a:lnSpc>
                        <a:spcBef>
                          <a:spcPts val="0"/>
                        </a:spcBef>
                        <a:spcAft>
                          <a:spcPts val="0"/>
                        </a:spcAft>
                      </a:pPr>
                      <a:r>
                        <a:rPr lang="en-US"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Actions of </a:t>
                      </a:r>
                      <a:r>
                        <a:rPr lang="en-US" sz="9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OP-4 </a:t>
                      </a:r>
                      <a:r>
                        <a:rPr lang="en-US" sz="9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fontAlgn="b">
                        <a:lnSpc>
                          <a:spcPct val="115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3211322"/>
                  </a:ext>
                </a:extLst>
              </a:tr>
              <a:tr h="551587">
                <a:tc>
                  <a:txBody>
                    <a:bodyPr/>
                    <a:lstStyle/>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50-50 Peak Load Forecast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90-10 Peak Load Forecast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Depletion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30-Min Reserve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 Benefits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Voltage Reduction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Depletion of 10-Min Reserve to Minimum Level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Relief Available from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OP-4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Actions (MW)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205759"/>
                  </a:ext>
                </a:extLst>
              </a:tr>
              <a:tr h="408503">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762</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1,158</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1,950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270</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787627"/>
                  </a:ext>
                </a:extLst>
              </a:tr>
              <a:tr h="408503">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646</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1,304</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269</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379063"/>
                  </a:ext>
                </a:extLst>
              </a:tr>
              <a:tr h="408503">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675</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1,307</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266</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345915"/>
                  </a:ext>
                </a:extLst>
              </a:tr>
              <a:tr h="408503">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31046"/>
                  </a:ext>
                </a:extLst>
              </a:tr>
              <a:tr h="408503">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469</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2,513</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2,000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257</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51564"/>
                  </a:ext>
                </a:extLst>
              </a:tr>
              <a:tr h="408503">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436</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2,510</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257</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017614"/>
                  </a:ext>
                </a:extLst>
              </a:tr>
              <a:tr h="408503">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397</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2,503</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257</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902682"/>
                  </a:ext>
                </a:extLst>
              </a:tr>
              <a:tr h="408503">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356</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2,493</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258</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602664"/>
                  </a:ext>
                </a:extLst>
              </a:tr>
              <a:tr h="408503">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316</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2,483</a:t>
                      </a:r>
                    </a:p>
                  </a:txBody>
                  <a:tcPr marL="8255" marR="22225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259</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330755"/>
                  </a:ext>
                </a:extLst>
              </a:tr>
            </a:tbl>
          </a:graphicData>
        </a:graphic>
      </p:graphicFrame>
    </p:spTree>
    <p:extLst>
      <p:ext uri="{BB962C8B-B14F-4D97-AF65-F5344CB8AC3E}">
        <p14:creationId xmlns:p14="http://schemas.microsoft.com/office/powerpoint/2010/main" val="2072665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229600" cy="1143000"/>
          </a:xfrm>
        </p:spPr>
        <p:txBody>
          <a:bodyPr/>
          <a:lstStyle/>
          <a:p>
            <a:r>
              <a:rPr lang="en-US" dirty="0" smtClean="0">
                <a:solidFill>
                  <a:srgbClr val="000000"/>
                </a:solidFill>
              </a:rPr>
              <a:t>Purpose/Background</a:t>
            </a:r>
            <a:endParaRPr lang="en-US" dirty="0">
              <a:solidFill>
                <a:srgbClr val="000000"/>
              </a:solidFill>
            </a:endParaRPr>
          </a:p>
        </p:txBody>
      </p:sp>
      <p:sp>
        <p:nvSpPr>
          <p:cNvPr id="49155" name="Rectangle 3"/>
          <p:cNvSpPr>
            <a:spLocks noGrp="1" noChangeArrowheads="1"/>
          </p:cNvSpPr>
          <p:nvPr>
            <p:ph type="body" sz="quarter" idx="11"/>
          </p:nvPr>
        </p:nvSpPr>
        <p:spPr/>
        <p:txBody>
          <a:bodyPr/>
          <a:lstStyle/>
          <a:p>
            <a:r>
              <a:rPr lang="en-US" dirty="0" smtClean="0">
                <a:solidFill>
                  <a:srgbClr val="000000"/>
                </a:solidFill>
              </a:rPr>
              <a:t>To provide an overview of the results of the various resource adequacy related studies to be published in the 2019 Regional System Plan (RSP 19)</a:t>
            </a:r>
          </a:p>
          <a:p>
            <a:r>
              <a:rPr lang="en-US" dirty="0" smtClean="0">
                <a:solidFill>
                  <a:srgbClr val="000000"/>
                </a:solidFill>
              </a:rPr>
              <a:t>The scope of work for RSP19 was presented to PAC on February 13, 2019</a:t>
            </a:r>
          </a:p>
          <a:p>
            <a:pPr lvl="1"/>
            <a:r>
              <a:rPr lang="en-US" dirty="0" smtClean="0">
                <a:solidFill>
                  <a:srgbClr val="000000"/>
                </a:solidFill>
                <a:hlinkClick r:id="rId2"/>
              </a:rPr>
              <a:t>https://www.iso-ne.com/static-assets/documents/2019/02/a6_rsp19_scope_of_work.pptx</a:t>
            </a:r>
            <a:endParaRPr lang="en-US" dirty="0" smtClean="0">
              <a:solidFill>
                <a:srgbClr val="000000"/>
              </a:solidFill>
            </a:endParaRPr>
          </a:p>
          <a:p>
            <a:pPr lvl="2"/>
            <a:r>
              <a:rPr lang="en-US" dirty="0" smtClean="0">
                <a:solidFill>
                  <a:srgbClr val="000000"/>
                </a:solidFill>
              </a:rPr>
              <a:t>In the “Upcoming PAC Discussions” slide:</a:t>
            </a:r>
          </a:p>
          <a:p>
            <a:pPr lvl="3"/>
            <a:r>
              <a:rPr lang="en-US" dirty="0" smtClean="0">
                <a:solidFill>
                  <a:srgbClr val="000000"/>
                </a:solidFill>
              </a:rPr>
              <a:t>“Projections of the systemwide and locational need for capacity and operating reserves”</a:t>
            </a:r>
          </a:p>
          <a:p>
            <a:endParaRPr lang="en-US" dirty="0" smtClean="0">
              <a:solidFill>
                <a:srgbClr val="000000"/>
              </a:solidFill>
            </a:endParaRPr>
          </a:p>
          <a:p>
            <a:pPr lvl="1"/>
            <a:endParaRPr lang="en-US" dirty="0" smtClean="0">
              <a:solidFill>
                <a:srgbClr val="000000"/>
              </a:solidFill>
            </a:endParaRPr>
          </a:p>
        </p:txBody>
      </p:sp>
      <p:sp>
        <p:nvSpPr>
          <p:cNvPr id="5" name="Slide Number Placeholder 4"/>
          <p:cNvSpPr>
            <a:spLocks noGrp="1"/>
          </p:cNvSpPr>
          <p:nvPr>
            <p:ph type="sldNum" sz="quarter" idx="4"/>
          </p:nvPr>
        </p:nvSpPr>
        <p:spPr>
          <a:xfrm>
            <a:off x="8543453" y="6382694"/>
            <a:ext cx="313326" cy="263518"/>
          </a:xfrm>
        </p:spPr>
        <p:txBody>
          <a:bodyPr/>
          <a:lstStyle/>
          <a:p>
            <a:fld id="{DA1A9232-E07A-4939-ABCC-12B8BF60FC31}" type="slidenum">
              <a:rPr lang="en-US" sz="1400">
                <a:solidFill>
                  <a:schemeClr val="tx1"/>
                </a:solidFill>
              </a:rPr>
              <a:pPr/>
              <a:t>2</a:t>
            </a:fld>
            <a:endParaRPr lang="en-US" sz="1400" dirty="0">
              <a:solidFill>
                <a:schemeClr val="tx1"/>
              </a:solidFill>
            </a:endParaRPr>
          </a:p>
        </p:txBody>
      </p:sp>
    </p:spTree>
    <p:extLst>
      <p:ext uri="{BB962C8B-B14F-4D97-AF65-F5344CB8AC3E}">
        <p14:creationId xmlns:p14="http://schemas.microsoft.com/office/powerpoint/2010/main" val="1488312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274638"/>
            <a:ext cx="8229600" cy="1143000"/>
          </a:xfrm>
        </p:spPr>
        <p:txBody>
          <a:bodyPr>
            <a:normAutofit/>
          </a:bodyPr>
          <a:lstStyle/>
          <a:p>
            <a:r>
              <a:rPr lang="en-US" dirty="0" smtClean="0">
                <a:solidFill>
                  <a:srgbClr val="000000"/>
                </a:solidFill>
              </a:rPr>
              <a:t>Operable Capacity Analysis, cont</a:t>
            </a:r>
            <a:r>
              <a:rPr lang="en-US" dirty="0">
                <a:solidFill>
                  <a:srgbClr val="000000"/>
                </a:solidFill>
              </a:rPr>
              <a:t>.</a:t>
            </a:r>
            <a:br>
              <a:rPr lang="en-US" dirty="0">
                <a:solidFill>
                  <a:srgbClr val="000000"/>
                </a:solidFill>
              </a:rPr>
            </a:br>
            <a:r>
              <a:rPr lang="en-US" dirty="0">
                <a:solidFill>
                  <a:srgbClr val="000000"/>
                </a:solidFill>
              </a:rPr>
              <a:t>2019 CELT Forecast – </a:t>
            </a:r>
            <a:r>
              <a:rPr lang="en-US" dirty="0" smtClean="0">
                <a:solidFill>
                  <a:srgbClr val="000000"/>
                </a:solidFill>
              </a:rPr>
              <a:t>Winter (MW)</a:t>
            </a:r>
            <a:endParaRPr lang="en-US" dirty="0">
              <a:solidFill>
                <a:srgbClr val="000000"/>
              </a:solidFill>
            </a:endParaRPr>
          </a:p>
        </p:txBody>
      </p:sp>
      <p:sp>
        <p:nvSpPr>
          <p:cNvPr id="49155" name="Rectangle 3"/>
          <p:cNvSpPr>
            <a:spLocks noGrp="1" noChangeArrowheads="1"/>
          </p:cNvSpPr>
          <p:nvPr>
            <p:ph type="body" sz="quarter" idx="11"/>
          </p:nvPr>
        </p:nvSpPr>
        <p:spPr>
          <a:xfrm>
            <a:off x="228600" y="1295400"/>
            <a:ext cx="8458200" cy="4724400"/>
          </a:xfrm>
        </p:spPr>
        <p:txBody>
          <a:bodyPr/>
          <a:lstStyle/>
          <a:p>
            <a:pPr lvl="2">
              <a:lnSpc>
                <a:spcPct val="90000"/>
              </a:lnSpc>
            </a:pPr>
            <a:endParaRPr lang="en-US" dirty="0" smtClean="0">
              <a:latin typeface="Arial" charset="0"/>
            </a:endParaRPr>
          </a:p>
          <a:p>
            <a:pPr lvl="2">
              <a:lnSpc>
                <a:spcPct val="90000"/>
              </a:lnSpc>
            </a:pPr>
            <a:endParaRPr lang="en-US" dirty="0" smtClean="0">
              <a:latin typeface="Arial" charset="0"/>
            </a:endParaRPr>
          </a:p>
        </p:txBody>
      </p:sp>
      <p:sp>
        <p:nvSpPr>
          <p:cNvPr id="5" name="Slide Number Placeholder 4"/>
          <p:cNvSpPr>
            <a:spLocks noGrp="1"/>
          </p:cNvSpPr>
          <p:nvPr>
            <p:ph type="sldNum" sz="quarter" idx="4"/>
          </p:nvPr>
        </p:nvSpPr>
        <p:spPr>
          <a:xfrm>
            <a:off x="8558253" y="6372306"/>
            <a:ext cx="313326" cy="263518"/>
          </a:xfrm>
          <a:prstGeom prst="rect">
            <a:avLst/>
          </a:prstGeom>
        </p:spPr>
        <p:txBody>
          <a:bodyPr/>
          <a:lstStyle/>
          <a:p>
            <a:fld id="{DA1A9232-E07A-4939-ABCC-12B8BF60FC31}" type="slidenum">
              <a:rPr lang="en-US" sz="1400">
                <a:solidFill>
                  <a:schemeClr val="tx1"/>
                </a:solidFill>
              </a:rPr>
              <a:pPr/>
              <a:t>20</a:t>
            </a:fld>
            <a:endParaRPr lang="en-US" sz="1400" dirty="0">
              <a:solidFill>
                <a:schemeClr val="tx1"/>
              </a:solidFill>
            </a:endParaRPr>
          </a:p>
        </p:txBody>
      </p:sp>
      <p:graphicFrame>
        <p:nvGraphicFramePr>
          <p:cNvPr id="6" name="Chart 5"/>
          <p:cNvGraphicFramePr>
            <a:graphicFrameLocks/>
          </p:cNvGraphicFramePr>
          <p:nvPr>
            <p:extLst/>
          </p:nvPr>
        </p:nvGraphicFramePr>
        <p:xfrm>
          <a:off x="962025" y="1417638"/>
          <a:ext cx="7219949" cy="43910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316352" y="5938785"/>
            <a:ext cx="8610600" cy="276999"/>
          </a:xfrm>
          <a:prstGeom prst="rect">
            <a:avLst/>
          </a:prstGeom>
        </p:spPr>
        <p:txBody>
          <a:bodyPr wrap="square">
            <a:spAutoFit/>
          </a:bodyPr>
          <a:lstStyle/>
          <a:p>
            <a:r>
              <a:rPr lang="en-US" sz="1200" dirty="0"/>
              <a:t>Note: The values for 2023-2024 are under development as part of the FCA 14 ICR development process. </a:t>
            </a:r>
          </a:p>
        </p:txBody>
      </p:sp>
    </p:spTree>
    <p:extLst>
      <p:ext uri="{BB962C8B-B14F-4D97-AF65-F5344CB8AC3E}">
        <p14:creationId xmlns:p14="http://schemas.microsoft.com/office/powerpoint/2010/main" val="3753433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274638"/>
            <a:ext cx="8229600" cy="1143000"/>
          </a:xfrm>
        </p:spPr>
        <p:txBody>
          <a:bodyPr>
            <a:normAutofit/>
          </a:bodyPr>
          <a:lstStyle/>
          <a:p>
            <a:r>
              <a:rPr lang="en-US" dirty="0" smtClean="0">
                <a:solidFill>
                  <a:srgbClr val="000000"/>
                </a:solidFill>
              </a:rPr>
              <a:t>Operable Capacity Analysis, cont.</a:t>
            </a:r>
            <a:br>
              <a:rPr lang="en-US" dirty="0" smtClean="0">
                <a:solidFill>
                  <a:srgbClr val="000000"/>
                </a:solidFill>
              </a:rPr>
            </a:br>
            <a:r>
              <a:rPr lang="en-US" dirty="0" smtClean="0">
                <a:solidFill>
                  <a:srgbClr val="000000"/>
                </a:solidFill>
              </a:rPr>
              <a:t>2019 CELT Forecast – Winter (MW)</a:t>
            </a:r>
            <a:endParaRPr lang="en-US" dirty="0">
              <a:solidFill>
                <a:srgbClr val="000000"/>
              </a:solidFill>
            </a:endParaRPr>
          </a:p>
        </p:txBody>
      </p:sp>
      <p:sp>
        <p:nvSpPr>
          <p:cNvPr id="5" name="Slide Number Placeholder 4"/>
          <p:cNvSpPr>
            <a:spLocks noGrp="1"/>
          </p:cNvSpPr>
          <p:nvPr>
            <p:ph type="sldNum" sz="quarter" idx="4"/>
          </p:nvPr>
        </p:nvSpPr>
        <p:spPr>
          <a:xfrm>
            <a:off x="8574533" y="6357095"/>
            <a:ext cx="313326" cy="263518"/>
          </a:xfrm>
          <a:prstGeom prst="rect">
            <a:avLst/>
          </a:prstGeom>
        </p:spPr>
        <p:txBody>
          <a:bodyPr/>
          <a:lstStyle/>
          <a:p>
            <a:fld id="{DA1A9232-E07A-4939-ABCC-12B8BF60FC31}" type="slidenum">
              <a:rPr lang="en-US" sz="1400">
                <a:solidFill>
                  <a:schemeClr val="tx1"/>
                </a:solidFill>
              </a:rPr>
              <a:pPr/>
              <a:t>21</a:t>
            </a:fld>
            <a:endParaRPr lang="en-US" sz="1400" dirty="0">
              <a:solidFill>
                <a:schemeClr val="tx1"/>
              </a:solidFill>
            </a:endParaRPr>
          </a:p>
        </p:txBody>
      </p:sp>
      <p:graphicFrame>
        <p:nvGraphicFramePr>
          <p:cNvPr id="3" name="Table 2"/>
          <p:cNvGraphicFramePr>
            <a:graphicFrameLocks noGrp="1"/>
          </p:cNvGraphicFramePr>
          <p:nvPr>
            <p:extLst/>
          </p:nvPr>
        </p:nvGraphicFramePr>
        <p:xfrm>
          <a:off x="1203007" y="1670844"/>
          <a:ext cx="6737985" cy="4171950"/>
        </p:xfrm>
        <a:graphic>
          <a:graphicData uri="http://schemas.openxmlformats.org/drawingml/2006/table">
            <a:tbl>
              <a:tblPr firstRow="1" firstCol="1" bandRow="1">
                <a:tableStyleId>{5C22544A-7EE6-4342-B048-85BDC9FD1C3A}</a:tableStyleId>
              </a:tblPr>
              <a:tblGrid>
                <a:gridCol w="1188720">
                  <a:extLst>
                    <a:ext uri="{9D8B030D-6E8A-4147-A177-3AD203B41FA5}">
                      <a16:colId xmlns:a16="http://schemas.microsoft.com/office/drawing/2014/main" val="3179810482"/>
                    </a:ext>
                  </a:extLst>
                </a:gridCol>
                <a:gridCol w="1188720">
                  <a:extLst>
                    <a:ext uri="{9D8B030D-6E8A-4147-A177-3AD203B41FA5}">
                      <a16:colId xmlns:a16="http://schemas.microsoft.com/office/drawing/2014/main" val="502559291"/>
                    </a:ext>
                  </a:extLst>
                </a:gridCol>
                <a:gridCol w="484505">
                  <a:extLst>
                    <a:ext uri="{9D8B030D-6E8A-4147-A177-3AD203B41FA5}">
                      <a16:colId xmlns:a16="http://schemas.microsoft.com/office/drawing/2014/main" val="2809824267"/>
                    </a:ext>
                  </a:extLst>
                </a:gridCol>
                <a:gridCol w="484505">
                  <a:extLst>
                    <a:ext uri="{9D8B030D-6E8A-4147-A177-3AD203B41FA5}">
                      <a16:colId xmlns:a16="http://schemas.microsoft.com/office/drawing/2014/main" val="2037357751"/>
                    </a:ext>
                  </a:extLst>
                </a:gridCol>
                <a:gridCol w="484505">
                  <a:extLst>
                    <a:ext uri="{9D8B030D-6E8A-4147-A177-3AD203B41FA5}">
                      <a16:colId xmlns:a16="http://schemas.microsoft.com/office/drawing/2014/main" val="933769158"/>
                    </a:ext>
                  </a:extLst>
                </a:gridCol>
                <a:gridCol w="484505">
                  <a:extLst>
                    <a:ext uri="{9D8B030D-6E8A-4147-A177-3AD203B41FA5}">
                      <a16:colId xmlns:a16="http://schemas.microsoft.com/office/drawing/2014/main" val="4229271180"/>
                    </a:ext>
                  </a:extLst>
                </a:gridCol>
                <a:gridCol w="484505">
                  <a:extLst>
                    <a:ext uri="{9D8B030D-6E8A-4147-A177-3AD203B41FA5}">
                      <a16:colId xmlns:a16="http://schemas.microsoft.com/office/drawing/2014/main" val="310736744"/>
                    </a:ext>
                  </a:extLst>
                </a:gridCol>
                <a:gridCol w="484505">
                  <a:extLst>
                    <a:ext uri="{9D8B030D-6E8A-4147-A177-3AD203B41FA5}">
                      <a16:colId xmlns:a16="http://schemas.microsoft.com/office/drawing/2014/main" val="1241509446"/>
                    </a:ext>
                  </a:extLst>
                </a:gridCol>
                <a:gridCol w="484505">
                  <a:extLst>
                    <a:ext uri="{9D8B030D-6E8A-4147-A177-3AD203B41FA5}">
                      <a16:colId xmlns:a16="http://schemas.microsoft.com/office/drawing/2014/main" val="3744355430"/>
                    </a:ext>
                  </a:extLst>
                </a:gridCol>
                <a:gridCol w="484505">
                  <a:extLst>
                    <a:ext uri="{9D8B030D-6E8A-4147-A177-3AD203B41FA5}">
                      <a16:colId xmlns:a16="http://schemas.microsoft.com/office/drawing/2014/main" val="3609211817"/>
                    </a:ext>
                  </a:extLst>
                </a:gridCol>
                <a:gridCol w="484505">
                  <a:extLst>
                    <a:ext uri="{9D8B030D-6E8A-4147-A177-3AD203B41FA5}">
                      <a16:colId xmlns:a16="http://schemas.microsoft.com/office/drawing/2014/main" val="860246362"/>
                    </a:ext>
                  </a:extLst>
                </a:gridCol>
              </a:tblGrid>
              <a:tr h="295275">
                <a:tc gridSpan="2">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900" dirty="0" smtClean="0">
                          <a:effectLst/>
                        </a:rPr>
                        <a:t>Capacity</a:t>
                      </a:r>
                      <a:r>
                        <a:rPr lang="en-US" sz="900" baseline="0" dirty="0" smtClean="0">
                          <a:effectLst/>
                        </a:rPr>
                        <a:t> </a:t>
                      </a:r>
                      <a:r>
                        <a:rPr lang="en-US" sz="900" dirty="0" smtClean="0">
                          <a:effectLst/>
                        </a:rPr>
                        <a:t>Commitment Period (Winter </a:t>
                      </a:r>
                      <a:r>
                        <a:rPr lang="en-US" sz="900" dirty="0">
                          <a:effectLst/>
                        </a:rPr>
                        <a:t>MW)</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ts val="1300"/>
                        </a:lnSpc>
                        <a:spcBef>
                          <a:spcPts val="0"/>
                        </a:spcBef>
                        <a:spcAft>
                          <a:spcPts val="0"/>
                        </a:spcAft>
                      </a:pPr>
                      <a:r>
                        <a:rPr lang="en-US" sz="900" dirty="0">
                          <a:effectLst/>
                        </a:rPr>
                        <a:t>2020-2021</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a:effectLst/>
                        </a:rPr>
                        <a:t>2021-2022</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a:effectLst/>
                        </a:rPr>
                        <a:t>2022-2023</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a:effectLst/>
                        </a:rPr>
                        <a:t>2023-2024</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a:effectLst/>
                        </a:rPr>
                        <a:t>2024-2025</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a:effectLst/>
                        </a:rPr>
                        <a:t>2025-2026</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a:effectLst/>
                        </a:rPr>
                        <a:t>2026-2027</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a:effectLst/>
                        </a:rPr>
                        <a:t>2027-2028</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dirty="0">
                          <a:effectLst/>
                        </a:rPr>
                        <a:t>2028-2029</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685763"/>
                  </a:ext>
                </a:extLst>
              </a:tr>
              <a:tr h="190500">
                <a:tc rowSpan="7">
                  <a:txBody>
                    <a:bodyPr/>
                    <a:lstStyle/>
                    <a:p>
                      <a:pPr marL="0" marR="0">
                        <a:lnSpc>
                          <a:spcPts val="1300"/>
                        </a:lnSpc>
                        <a:spcBef>
                          <a:spcPts val="0"/>
                        </a:spcBef>
                        <a:spcAft>
                          <a:spcPts val="0"/>
                        </a:spcAft>
                      </a:pPr>
                      <a:r>
                        <a:rPr lang="en-US" sz="900" dirty="0">
                          <a:effectLst/>
                        </a:rPr>
                        <a:t>50/50 forecast</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300"/>
                        </a:lnSpc>
                        <a:spcBef>
                          <a:spcPts val="0"/>
                        </a:spcBef>
                        <a:spcAft>
                          <a:spcPts val="0"/>
                        </a:spcAft>
                      </a:pPr>
                      <a:r>
                        <a:rPr lang="en-US" sz="900" b="1" dirty="0">
                          <a:effectLst/>
                        </a:rPr>
                        <a:t>Load net of BTM PV</a:t>
                      </a:r>
                      <a:r>
                        <a:rPr lang="en-US" sz="900" b="1" baseline="30000" dirty="0">
                          <a:effectLst/>
                        </a:rPr>
                        <a:t>(a)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23,278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23,420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23,558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23698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23,831</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23,964</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24,098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24,237</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24,376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4049124"/>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Operating reserves</a:t>
                      </a:r>
                      <a:r>
                        <a:rPr lang="en-US" sz="900" b="1" baseline="30000" dirty="0">
                          <a:effectLst/>
                        </a:rPr>
                        <a:t>(b)</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1000909"/>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Total requirement</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25,583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25,725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25,863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26,003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26,136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26,269</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26,403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26,542</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26,681</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9575856"/>
                  </a:ext>
                </a:extLst>
              </a:tr>
              <a:tr h="333375">
                <a:tc vMerge="1">
                  <a:txBody>
                    <a:bodyPr/>
                    <a:lstStyle/>
                    <a:p>
                      <a:endParaRPr lang="en-US"/>
                    </a:p>
                  </a:txBody>
                  <a:tcPr/>
                </a:tc>
                <a:tc>
                  <a:txBody>
                    <a:bodyPr/>
                    <a:lstStyle/>
                    <a:p>
                      <a:pPr marL="0" marR="0">
                        <a:lnSpc>
                          <a:spcPts val="1300"/>
                        </a:lnSpc>
                        <a:spcBef>
                          <a:spcPts val="0"/>
                        </a:spcBef>
                        <a:spcAft>
                          <a:spcPts val="0"/>
                        </a:spcAft>
                      </a:pPr>
                      <a:r>
                        <a:rPr lang="en-US" sz="900" b="1" dirty="0">
                          <a:effectLst/>
                        </a:rPr>
                        <a:t>Installed capacity</a:t>
                      </a:r>
                      <a:br>
                        <a:rPr lang="en-US" sz="900" b="1" dirty="0">
                          <a:effectLst/>
                        </a:rPr>
                      </a:br>
                      <a:r>
                        <a:rPr lang="en-US" sz="900" b="1" dirty="0">
                          <a:effectLst/>
                        </a:rPr>
                        <a:t>(net ICR)</a:t>
                      </a:r>
                      <a:r>
                        <a:rPr lang="en-US" sz="900" b="1" baseline="30000" dirty="0">
                          <a:effectLst/>
                        </a:rPr>
                        <a:t>(c)</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33,520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33,550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33,750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32,950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33,165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33,390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33,625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33,870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6279947"/>
                  </a:ext>
                </a:extLst>
              </a:tr>
              <a:tr h="3048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Assumed unavailable capacity</a:t>
                      </a:r>
                      <a:r>
                        <a:rPr lang="en-US" sz="900" b="1" baseline="30000" dirty="0">
                          <a:effectLst/>
                        </a:rPr>
                        <a:t>(d)</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-8,100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5500420"/>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Total net capacity</a:t>
                      </a:r>
                      <a:r>
                        <a:rPr lang="en-US" sz="900" b="1" baseline="30000" dirty="0">
                          <a:effectLst/>
                        </a:rPr>
                        <a:t>(e)</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25,420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25,450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25,650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24,840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25,065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25,290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25,525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25,770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0259254"/>
                  </a:ext>
                </a:extLst>
              </a:tr>
              <a:tr h="3429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Operable capacity margin</a:t>
                      </a:r>
                      <a:r>
                        <a:rPr lang="en-US" sz="900" b="1" baseline="30000" dirty="0">
                          <a:effectLst/>
                        </a:rPr>
                        <a:t>(f)</a:t>
                      </a:r>
                      <a:r>
                        <a:rPr lang="en-US" sz="900" b="1" dirty="0">
                          <a:effectLst/>
                        </a:rPr>
                        <a:t>—</a:t>
                      </a:r>
                      <a:br>
                        <a:rPr lang="en-US" sz="900" b="1" dirty="0">
                          <a:effectLst/>
                        </a:rPr>
                      </a:br>
                      <a:r>
                        <a:rPr lang="en-US" sz="900" b="1" dirty="0">
                          <a:effectLst/>
                        </a:rPr>
                        <a:t>50/50 forecast</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-163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-275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-213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-1,286</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-1,204</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-1,113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-1,017</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 </a:t>
                      </a:r>
                      <a:endParaRPr lang="en-US" sz="1000" b="1" dirty="0">
                        <a:effectLst/>
                      </a:endParaRPr>
                    </a:p>
                    <a:p>
                      <a:pPr marL="0" marR="0" algn="r">
                        <a:lnSpc>
                          <a:spcPts val="1300"/>
                        </a:lnSpc>
                        <a:spcBef>
                          <a:spcPts val="0"/>
                        </a:spcBef>
                        <a:spcAft>
                          <a:spcPts val="0"/>
                        </a:spcAft>
                      </a:pPr>
                      <a:r>
                        <a:rPr lang="en-US" sz="900" b="1" dirty="0">
                          <a:effectLst/>
                        </a:rPr>
                        <a:t>-911</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320625"/>
                  </a:ext>
                </a:extLst>
              </a:tr>
              <a:tr h="190500">
                <a:tc rowSpan="7">
                  <a:txBody>
                    <a:bodyPr/>
                    <a:lstStyle/>
                    <a:p>
                      <a:pPr marL="0" marR="0">
                        <a:lnSpc>
                          <a:spcPts val="1300"/>
                        </a:lnSpc>
                        <a:spcBef>
                          <a:spcPts val="0"/>
                        </a:spcBef>
                        <a:spcAft>
                          <a:spcPts val="0"/>
                        </a:spcAft>
                      </a:pPr>
                      <a:r>
                        <a:rPr lang="en-US" sz="900" dirty="0">
                          <a:effectLst/>
                        </a:rPr>
                        <a:t>90/10 forecast</a:t>
                      </a:r>
                      <a:endParaRPr lang="en-US" sz="1000"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ts val="1300"/>
                        </a:lnSpc>
                        <a:spcBef>
                          <a:spcPts val="0"/>
                        </a:spcBef>
                        <a:spcAft>
                          <a:spcPts val="0"/>
                        </a:spcAft>
                      </a:pPr>
                      <a:r>
                        <a:rPr lang="en-US" sz="900" b="1" dirty="0">
                          <a:effectLst/>
                        </a:rPr>
                        <a:t>Load net of BTM PV</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23,983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24,138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24,283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24428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24,568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24,707</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24,847</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24,993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25,138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5697713"/>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Operating reserves</a:t>
                      </a:r>
                      <a:r>
                        <a:rPr lang="en-US" sz="900" b="1" baseline="30000" dirty="0">
                          <a:effectLst/>
                        </a:rPr>
                        <a:t>(b)</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2,305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5103124"/>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Total requirement</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26,288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26,443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26,588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26733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26,873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27,012</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27,152</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27,298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27,443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4968103"/>
                  </a:ext>
                </a:extLst>
              </a:tr>
              <a:tr h="333375">
                <a:tc vMerge="1">
                  <a:txBody>
                    <a:bodyPr/>
                    <a:lstStyle/>
                    <a:p>
                      <a:endParaRPr lang="en-US"/>
                    </a:p>
                  </a:txBody>
                  <a:tcPr/>
                </a:tc>
                <a:tc>
                  <a:txBody>
                    <a:bodyPr/>
                    <a:lstStyle/>
                    <a:p>
                      <a:pPr marL="0" marR="0">
                        <a:lnSpc>
                          <a:spcPts val="1300"/>
                        </a:lnSpc>
                        <a:spcBef>
                          <a:spcPts val="0"/>
                        </a:spcBef>
                        <a:spcAft>
                          <a:spcPts val="0"/>
                        </a:spcAft>
                      </a:pPr>
                      <a:r>
                        <a:rPr lang="en-US" sz="900" b="1" dirty="0">
                          <a:effectLst/>
                        </a:rPr>
                        <a:t>Installed capacity</a:t>
                      </a:r>
                      <a:br>
                        <a:rPr lang="en-US" sz="900" b="1" dirty="0">
                          <a:effectLst/>
                        </a:rPr>
                      </a:br>
                      <a:r>
                        <a:rPr lang="en-US" sz="900" b="1" dirty="0">
                          <a:effectLst/>
                        </a:rPr>
                        <a:t>(net ICR)</a:t>
                      </a:r>
                      <a:r>
                        <a:rPr lang="en-US" sz="900" b="1" baseline="30000" dirty="0">
                          <a:effectLst/>
                        </a:rPr>
                        <a:t>(c)</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33,520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33,550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33,750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32,950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33,165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33,390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33,625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33,870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444956"/>
                  </a:ext>
                </a:extLst>
              </a:tr>
              <a:tr h="3048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Assumed unavailable capacity</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-8,600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-8,600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-8,600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-8,600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-8,600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-8,600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-8,600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-8,600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-8,600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602169"/>
                  </a:ext>
                </a:extLst>
              </a:tr>
              <a:tr h="1905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Total net capacity</a:t>
                      </a:r>
                      <a:r>
                        <a:rPr lang="en-US" sz="900" b="1" baseline="30000" dirty="0">
                          <a:effectLst/>
                        </a:rPr>
                        <a:t>(e)</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24,920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24,950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25,150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24,350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24,565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24,790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25,025</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25,270</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6060320"/>
                  </a:ext>
                </a:extLst>
              </a:tr>
              <a:tr h="342900">
                <a:tc vMerge="1">
                  <a:txBody>
                    <a:bodyPr/>
                    <a:lstStyle/>
                    <a:p>
                      <a:endParaRPr lang="en-US"/>
                    </a:p>
                  </a:txBody>
                  <a:tcPr/>
                </a:tc>
                <a:tc>
                  <a:txBody>
                    <a:bodyPr/>
                    <a:lstStyle/>
                    <a:p>
                      <a:pPr marL="0" marR="0">
                        <a:lnSpc>
                          <a:spcPts val="1300"/>
                        </a:lnSpc>
                        <a:spcBef>
                          <a:spcPts val="0"/>
                        </a:spcBef>
                        <a:spcAft>
                          <a:spcPts val="0"/>
                        </a:spcAft>
                      </a:pPr>
                      <a:r>
                        <a:rPr lang="en-US" sz="900" b="1" dirty="0">
                          <a:effectLst/>
                        </a:rPr>
                        <a:t>Operable capacity margin</a:t>
                      </a:r>
                      <a:r>
                        <a:rPr lang="en-US" sz="900" b="1" baseline="30000" dirty="0">
                          <a:effectLst/>
                        </a:rPr>
                        <a:t>(f)</a:t>
                      </a:r>
                      <a:r>
                        <a:rPr lang="en-US" sz="900" b="1" dirty="0">
                          <a:effectLst/>
                        </a:rPr>
                        <a:t>—</a:t>
                      </a:r>
                      <a:br>
                        <a:rPr lang="en-US" sz="900" b="1" dirty="0">
                          <a:effectLst/>
                        </a:rPr>
                      </a:br>
                      <a:r>
                        <a:rPr lang="en-US" sz="900" b="1" dirty="0">
                          <a:effectLst/>
                        </a:rPr>
                        <a:t>90/10 forecast</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-1,368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-1,493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-1,438</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N/A</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-2,523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-2,447</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-2,362</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ts val="1300"/>
                        </a:lnSpc>
                        <a:spcBef>
                          <a:spcPts val="0"/>
                        </a:spcBef>
                        <a:spcAft>
                          <a:spcPts val="0"/>
                        </a:spcAft>
                      </a:pPr>
                      <a:r>
                        <a:rPr lang="en-US" sz="900" b="1" dirty="0">
                          <a:effectLst/>
                        </a:rPr>
                        <a:t>-2,273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900" b="1" dirty="0">
                          <a:effectLst/>
                        </a:rPr>
                        <a:t>-2,173</a:t>
                      </a:r>
                      <a:endParaRPr lang="en-US" sz="1000" b="1" dirty="0">
                        <a:solidFill>
                          <a:srgbClr val="62777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9934576"/>
                  </a:ext>
                </a:extLst>
              </a:tr>
            </a:tbl>
          </a:graphicData>
        </a:graphic>
      </p:graphicFrame>
      <p:sp>
        <p:nvSpPr>
          <p:cNvPr id="2" name="Rectangle 1"/>
          <p:cNvSpPr/>
          <p:nvPr/>
        </p:nvSpPr>
        <p:spPr>
          <a:xfrm>
            <a:off x="1143000" y="6019800"/>
            <a:ext cx="6712889" cy="276999"/>
          </a:xfrm>
          <a:prstGeom prst="rect">
            <a:avLst/>
          </a:prstGeom>
        </p:spPr>
        <p:txBody>
          <a:bodyPr wrap="square">
            <a:spAutoFit/>
          </a:bodyPr>
          <a:lstStyle/>
          <a:p>
            <a:r>
              <a:rPr lang="en-US" sz="1200" dirty="0"/>
              <a:t>Note: The values for 2023-2024 are under development as part of the FCA 14 ICR development process. </a:t>
            </a:r>
          </a:p>
        </p:txBody>
      </p:sp>
    </p:spTree>
    <p:extLst>
      <p:ext uri="{BB962C8B-B14F-4D97-AF65-F5344CB8AC3E}">
        <p14:creationId xmlns:p14="http://schemas.microsoft.com/office/powerpoint/2010/main" val="3474768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483555" y="152400"/>
            <a:ext cx="8229600" cy="1143000"/>
          </a:xfrm>
        </p:spPr>
        <p:txBody>
          <a:bodyPr/>
          <a:lstStyle/>
          <a:p>
            <a:r>
              <a:rPr lang="en-US" dirty="0" smtClean="0"/>
              <a:t>Mitigating Actions for a Possible Negative Winter Operable Capacity Margin (MW)</a:t>
            </a:r>
          </a:p>
        </p:txBody>
      </p:sp>
      <p:sp>
        <p:nvSpPr>
          <p:cNvPr id="17411" name="Slide Number Placeholder 3"/>
          <p:cNvSpPr>
            <a:spLocks noGrp="1"/>
          </p:cNvSpPr>
          <p:nvPr>
            <p:ph type="sldNum" sz="quarter" idx="10"/>
          </p:nvPr>
        </p:nvSpPr>
        <p:spPr>
          <a:xfrm>
            <a:off x="5294261" y="6321425"/>
            <a:ext cx="3640189" cy="517525"/>
          </a:xfrm>
        </p:spPr>
        <p:txBody>
          <a:bodyPr/>
          <a:lstStyle/>
          <a:p>
            <a:pPr algn="r"/>
            <a:fld id="{8F90E5DE-D806-44A8-A15C-85CD0D7C6F1F}" type="slidenum">
              <a:rPr lang="en-US" sz="1400" smtClean="0"/>
              <a:pPr algn="r"/>
              <a:t>22</a:t>
            </a:fld>
            <a:endParaRPr lang="en-US" sz="1400" dirty="0" smtClean="0"/>
          </a:p>
        </p:txBody>
      </p:sp>
      <p:graphicFrame>
        <p:nvGraphicFramePr>
          <p:cNvPr id="2" name="Table 1"/>
          <p:cNvGraphicFramePr>
            <a:graphicFrameLocks noGrp="1"/>
          </p:cNvGraphicFramePr>
          <p:nvPr>
            <p:extLst/>
          </p:nvPr>
        </p:nvGraphicFramePr>
        <p:xfrm>
          <a:off x="609600" y="1295400"/>
          <a:ext cx="7848600" cy="4961632"/>
        </p:xfrm>
        <a:graphic>
          <a:graphicData uri="http://schemas.openxmlformats.org/drawingml/2006/table">
            <a:tbl>
              <a:tblPr/>
              <a:tblGrid>
                <a:gridCol w="673735">
                  <a:extLst>
                    <a:ext uri="{9D8B030D-6E8A-4147-A177-3AD203B41FA5}">
                      <a16:colId xmlns:a16="http://schemas.microsoft.com/office/drawing/2014/main" val="1422596924"/>
                    </a:ext>
                  </a:extLst>
                </a:gridCol>
                <a:gridCol w="1042670">
                  <a:extLst>
                    <a:ext uri="{9D8B030D-6E8A-4147-A177-3AD203B41FA5}">
                      <a16:colId xmlns:a16="http://schemas.microsoft.com/office/drawing/2014/main" val="1323460747"/>
                    </a:ext>
                  </a:extLst>
                </a:gridCol>
                <a:gridCol w="1042670">
                  <a:extLst>
                    <a:ext uri="{9D8B030D-6E8A-4147-A177-3AD203B41FA5}">
                      <a16:colId xmlns:a16="http://schemas.microsoft.com/office/drawing/2014/main" val="1476441360"/>
                    </a:ext>
                  </a:extLst>
                </a:gridCol>
                <a:gridCol w="1005205">
                  <a:extLst>
                    <a:ext uri="{9D8B030D-6E8A-4147-A177-3AD203B41FA5}">
                      <a16:colId xmlns:a16="http://schemas.microsoft.com/office/drawing/2014/main" val="1111923358"/>
                    </a:ext>
                  </a:extLst>
                </a:gridCol>
                <a:gridCol w="1005205">
                  <a:extLst>
                    <a:ext uri="{9D8B030D-6E8A-4147-A177-3AD203B41FA5}">
                      <a16:colId xmlns:a16="http://schemas.microsoft.com/office/drawing/2014/main" val="117919659"/>
                    </a:ext>
                  </a:extLst>
                </a:gridCol>
                <a:gridCol w="1005205">
                  <a:extLst>
                    <a:ext uri="{9D8B030D-6E8A-4147-A177-3AD203B41FA5}">
                      <a16:colId xmlns:a16="http://schemas.microsoft.com/office/drawing/2014/main" val="3602242408"/>
                    </a:ext>
                  </a:extLst>
                </a:gridCol>
                <a:gridCol w="1005205">
                  <a:extLst>
                    <a:ext uri="{9D8B030D-6E8A-4147-A177-3AD203B41FA5}">
                      <a16:colId xmlns:a16="http://schemas.microsoft.com/office/drawing/2014/main" val="677790667"/>
                    </a:ext>
                  </a:extLst>
                </a:gridCol>
                <a:gridCol w="1068705">
                  <a:extLst>
                    <a:ext uri="{9D8B030D-6E8A-4147-A177-3AD203B41FA5}">
                      <a16:colId xmlns:a16="http://schemas.microsoft.com/office/drawing/2014/main" val="4093354306"/>
                    </a:ext>
                  </a:extLst>
                </a:gridCol>
              </a:tblGrid>
              <a:tr h="380996">
                <a:tc>
                  <a:txBody>
                    <a:bodyPr/>
                    <a:lstStyle/>
                    <a:p>
                      <a:pPr>
                        <a:lnSpc>
                          <a:spcPct val="115000"/>
                        </a:lnSpc>
                      </a:pPr>
                      <a:endParaRPr lang="en-US" sz="1100" dirty="0">
                        <a:effectLst/>
                        <a:latin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Operable Capacity Margin (MW)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gridSpan="4">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Load or Capacity Relief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Actions of </a:t>
                      </a: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OP-4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fontAlgn="b">
                        <a:lnSpc>
                          <a:spcPct val="115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3211322"/>
                  </a:ext>
                </a:extLst>
              </a:tr>
              <a:tr h="533400">
                <a:tc>
                  <a:txBody>
                    <a:bodyPr/>
                    <a:lstStyle/>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50-50 Peak </a:t>
                      </a:r>
                      <a:endPar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Load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90-10 Peak </a:t>
                      </a:r>
                      <a:endPar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Load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Forecast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Depletion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a:t>
                      </a:r>
                      <a:endPar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30-Min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Reserve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 Benefits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Voltage Reduction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Depletion of </a:t>
                      </a:r>
                      <a:endPar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10-Min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Reserve to Minimum Level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fontAlgn="b">
                        <a:lnSpc>
                          <a:spcPct val="115000"/>
                        </a:lnSpc>
                        <a:spcBef>
                          <a:spcPts val="0"/>
                        </a:spcBef>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Possible </a:t>
                      </a: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Relief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Available from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
                        <a:lnSpc>
                          <a:spcPct val="115000"/>
                        </a:lnSpc>
                        <a:spcBef>
                          <a:spcPts val="0"/>
                        </a:spcBef>
                        <a:spcAft>
                          <a:spcPts val="0"/>
                        </a:spcAft>
                      </a:pPr>
                      <a:r>
                        <a:rPr lang="en-US" sz="10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OP-4 </a:t>
                      </a:r>
                      <a:r>
                        <a:rPr lang="en-US"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Actions (MW)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205759"/>
                  </a:ext>
                </a:extLst>
              </a:tr>
              <a:tr h="299139">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1,950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207</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787627"/>
                  </a:ext>
                </a:extLst>
              </a:tr>
              <a:tr h="299139">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206</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379063"/>
                  </a:ext>
                </a:extLst>
              </a:tr>
              <a:tr h="299139">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203</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345915"/>
                  </a:ext>
                </a:extLst>
              </a:tr>
              <a:tr h="299139">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31046"/>
                  </a:ext>
                </a:extLst>
              </a:tr>
              <a:tr h="299139">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2,000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196</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51564"/>
                  </a:ext>
                </a:extLst>
              </a:tr>
              <a:tr h="299139">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195</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1017614"/>
                  </a:ext>
                </a:extLst>
              </a:tr>
              <a:tr h="299139">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194</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902682"/>
                  </a:ext>
                </a:extLst>
              </a:tr>
              <a:tr h="299139">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194</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602664"/>
                  </a:ext>
                </a:extLst>
              </a:tr>
              <a:tr h="299139">
                <a:tc>
                  <a:txBody>
                    <a:bodyPr/>
                    <a:lstStyle/>
                    <a:p>
                      <a:pPr marL="0" marR="0" algn="ctr" fontAlgn="b">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 marR="82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6F4"/>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7E9"/>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p>
                  </a:txBody>
                  <a:tcPr marL="8255" marR="147955"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endPar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fontAlgn="b" latinLnBrk="0" hangingPunct="1">
                        <a:lnSpc>
                          <a:spcPct val="115000"/>
                        </a:lnSpc>
                        <a:spcBef>
                          <a:spcPts val="0"/>
                        </a:spcBef>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194</a:t>
                      </a: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8255" marR="222250" marT="82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0" marR="0" algn="ctr" defTabSz="914400" rtl="0" eaLnBrk="1" fontAlgn="b" latinLnBrk="0" hangingPunct="1">
                        <a:lnSpc>
                          <a:spcPct val="115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330755"/>
                  </a:ext>
                </a:extLst>
              </a:tr>
            </a:tbl>
          </a:graphicData>
        </a:graphic>
      </p:graphicFrame>
    </p:spTree>
    <p:extLst>
      <p:ext uri="{BB962C8B-B14F-4D97-AF65-F5344CB8AC3E}">
        <p14:creationId xmlns:p14="http://schemas.microsoft.com/office/powerpoint/2010/main" val="3993774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533400" y="304800"/>
            <a:ext cx="8229600" cy="1143000"/>
          </a:xfrm>
        </p:spPr>
        <p:txBody>
          <a:bodyPr/>
          <a:lstStyle/>
          <a:p>
            <a:r>
              <a:rPr lang="en-US" dirty="0" smtClean="0"/>
              <a:t>Mitigating Actions for a Possible Negative Operable Capacity Margin (MW), cont.</a:t>
            </a:r>
          </a:p>
        </p:txBody>
      </p:sp>
      <p:sp>
        <p:nvSpPr>
          <p:cNvPr id="17411" name="Slide Number Placeholder 3"/>
          <p:cNvSpPr>
            <a:spLocks noGrp="1"/>
          </p:cNvSpPr>
          <p:nvPr>
            <p:ph type="sldNum" sz="quarter" idx="10"/>
          </p:nvPr>
        </p:nvSpPr>
        <p:spPr>
          <a:xfrm>
            <a:off x="8542351" y="6340502"/>
            <a:ext cx="390525" cy="292100"/>
          </a:xfrm>
        </p:spPr>
        <p:txBody>
          <a:bodyPr/>
          <a:lstStyle/>
          <a:p>
            <a:fld id="{8F90E5DE-D806-44A8-A15C-85CD0D7C6F1F}" type="slidenum">
              <a:rPr lang="en-US" sz="1400"/>
              <a:pPr/>
              <a:t>23</a:t>
            </a:fld>
            <a:endParaRPr lang="en-US" sz="1400" dirty="0"/>
          </a:p>
        </p:txBody>
      </p:sp>
      <p:sp>
        <p:nvSpPr>
          <p:cNvPr id="9" name="Footer Placeholder 4"/>
          <p:cNvSpPr>
            <a:spLocks noGrp="1"/>
          </p:cNvSpPr>
          <p:nvPr>
            <p:ph type="ftr" sz="quarter" idx="11"/>
          </p:nvPr>
        </p:nvSpPr>
        <p:spPr/>
        <p:txBody>
          <a:bodyPr/>
          <a:lstStyle/>
          <a:p>
            <a:r>
              <a:rPr lang="en-US" dirty="0" smtClean="0"/>
              <a:t/>
            </a:r>
            <a:br>
              <a:rPr lang="en-US" dirty="0" smtClean="0"/>
            </a:br>
            <a:endParaRPr lang="en-US" dirty="0" smtClean="0"/>
          </a:p>
        </p:txBody>
      </p:sp>
      <p:sp>
        <p:nvSpPr>
          <p:cNvPr id="8" name="TextBox 7"/>
          <p:cNvSpPr txBox="1"/>
          <p:nvPr/>
        </p:nvSpPr>
        <p:spPr>
          <a:xfrm>
            <a:off x="533400" y="1676400"/>
            <a:ext cx="8122920" cy="4524315"/>
          </a:xfrm>
          <a:prstGeom prst="rect">
            <a:avLst/>
          </a:prstGeom>
          <a:noFill/>
        </p:spPr>
        <p:txBody>
          <a:bodyPr wrap="square">
            <a:spAutoFit/>
          </a:bodyPr>
          <a:lstStyle/>
          <a:p>
            <a:pPr marL="344488" indent="-344488">
              <a:buFont typeface="Arial" pitchFamily="34" charset="0"/>
              <a:buChar char="•"/>
              <a:defRPr/>
            </a:pPr>
            <a:r>
              <a:rPr lang="en-US" sz="2400" dirty="0">
                <a:solidFill>
                  <a:srgbClr val="000000"/>
                </a:solidFill>
              </a:rPr>
              <a:t>The two prior tables provide high level estimates of the potential load relief available from the </a:t>
            </a:r>
            <a:r>
              <a:rPr lang="en-US" sz="2400" dirty="0" smtClean="0">
                <a:solidFill>
                  <a:srgbClr val="000000"/>
                </a:solidFill>
              </a:rPr>
              <a:t>OP-4 </a:t>
            </a:r>
            <a:r>
              <a:rPr lang="en-US" sz="2400" dirty="0">
                <a:solidFill>
                  <a:srgbClr val="000000"/>
                </a:solidFill>
              </a:rPr>
              <a:t>Actions</a:t>
            </a:r>
          </a:p>
          <a:p>
            <a:pPr marL="344488" indent="-344488">
              <a:buFont typeface="Arial" pitchFamily="34" charset="0"/>
              <a:buChar char="•"/>
              <a:defRPr/>
            </a:pPr>
            <a:r>
              <a:rPr lang="en-US" sz="2400" dirty="0">
                <a:solidFill>
                  <a:srgbClr val="000000"/>
                </a:solidFill>
              </a:rPr>
              <a:t>Possible negative operable capacity margin values shown are based on an o</a:t>
            </a:r>
            <a:r>
              <a:rPr lang="en-US" sz="2400" dirty="0" smtClean="0">
                <a:solidFill>
                  <a:srgbClr val="000000"/>
                </a:solidFill>
              </a:rPr>
              <a:t>perable capacity </a:t>
            </a:r>
            <a:r>
              <a:rPr lang="en-US" sz="2400" dirty="0">
                <a:solidFill>
                  <a:srgbClr val="000000"/>
                </a:solidFill>
              </a:rPr>
              <a:t>a</a:t>
            </a:r>
            <a:r>
              <a:rPr lang="en-US" sz="2400" dirty="0" smtClean="0">
                <a:solidFill>
                  <a:srgbClr val="000000"/>
                </a:solidFill>
              </a:rPr>
              <a:t>nalysis </a:t>
            </a:r>
            <a:r>
              <a:rPr lang="en-US" sz="2400" dirty="0">
                <a:solidFill>
                  <a:srgbClr val="000000"/>
                </a:solidFill>
              </a:rPr>
              <a:t>assuming that the system installed capacity is the net/representative ICR</a:t>
            </a:r>
          </a:p>
          <a:p>
            <a:pPr marL="344488" indent="-344488">
              <a:buFont typeface="Arial" pitchFamily="34" charset="0"/>
              <a:buChar char="•"/>
              <a:defRPr/>
            </a:pPr>
            <a:r>
              <a:rPr lang="en-US" sz="2400" dirty="0">
                <a:solidFill>
                  <a:srgbClr val="000000"/>
                </a:solidFill>
              </a:rPr>
              <a:t>5% voltage reduction values are calculated using 1.0% of the net 90/10 peak load* minus the DR capacity**</a:t>
            </a:r>
          </a:p>
          <a:p>
            <a:pPr marL="344488" indent="-344488">
              <a:buFont typeface="Arial" pitchFamily="34" charset="0"/>
              <a:buChar char="•"/>
              <a:defRPr/>
            </a:pPr>
            <a:r>
              <a:rPr lang="en-US" sz="2400" dirty="0">
                <a:solidFill>
                  <a:srgbClr val="000000"/>
                </a:solidFill>
              </a:rPr>
              <a:t>In addition to </a:t>
            </a:r>
            <a:r>
              <a:rPr lang="en-US" sz="2400" dirty="0" smtClean="0">
                <a:solidFill>
                  <a:srgbClr val="000000"/>
                </a:solidFill>
              </a:rPr>
              <a:t>the OP-4 </a:t>
            </a:r>
            <a:r>
              <a:rPr lang="en-US" sz="2400" dirty="0">
                <a:solidFill>
                  <a:srgbClr val="000000"/>
                </a:solidFill>
              </a:rPr>
              <a:t>Actions </a:t>
            </a:r>
            <a:r>
              <a:rPr lang="en-US" sz="2400" dirty="0" smtClean="0">
                <a:solidFill>
                  <a:srgbClr val="000000"/>
                </a:solidFill>
              </a:rPr>
              <a:t>shown on the tables, </a:t>
            </a:r>
            <a:r>
              <a:rPr lang="en-US" sz="2400" dirty="0">
                <a:solidFill>
                  <a:srgbClr val="000000"/>
                </a:solidFill>
              </a:rPr>
              <a:t>other Actions such as public appeals and voluntary load curtailment by large customers are </a:t>
            </a:r>
            <a:r>
              <a:rPr lang="en-US" sz="2400" dirty="0" smtClean="0">
                <a:solidFill>
                  <a:srgbClr val="000000"/>
                </a:solidFill>
              </a:rPr>
              <a:t>available under OP-4</a:t>
            </a:r>
            <a:endParaRPr lang="en-US" sz="2400" dirty="0">
              <a:solidFill>
                <a:srgbClr val="000000"/>
              </a:solidFill>
            </a:endParaRPr>
          </a:p>
          <a:p>
            <a:pPr>
              <a:defRPr/>
            </a:pPr>
            <a:endParaRPr lang="en-US" sz="2400" dirty="0">
              <a:solidFill>
                <a:srgbClr val="000000"/>
              </a:solidFill>
            </a:endParaRPr>
          </a:p>
          <a:p>
            <a:pPr>
              <a:buFont typeface="Arial" pitchFamily="34" charset="0"/>
              <a:defRPr/>
            </a:pPr>
            <a:r>
              <a:rPr lang="en-US" sz="1200" dirty="0" smtClean="0">
                <a:solidFill>
                  <a:srgbClr val="000000"/>
                </a:solidFill>
              </a:rPr>
              <a:t>*  net </a:t>
            </a:r>
            <a:r>
              <a:rPr lang="en-US" sz="1200" dirty="0">
                <a:solidFill>
                  <a:srgbClr val="000000"/>
                </a:solidFill>
              </a:rPr>
              <a:t>90/10 peak load = gross 90/10 peak load minus </a:t>
            </a:r>
            <a:r>
              <a:rPr lang="en-US" sz="1200" dirty="0" smtClean="0">
                <a:solidFill>
                  <a:srgbClr val="000000"/>
                </a:solidFill>
              </a:rPr>
              <a:t>BTM PV</a:t>
            </a:r>
            <a:endParaRPr lang="en-US" sz="1200" dirty="0">
              <a:solidFill>
                <a:srgbClr val="000000"/>
              </a:solidFill>
            </a:endParaRPr>
          </a:p>
          <a:p>
            <a:pPr>
              <a:buFont typeface="Arial" pitchFamily="34" charset="0"/>
              <a:defRPr/>
            </a:pPr>
            <a:r>
              <a:rPr lang="en-US" sz="1200" dirty="0">
                <a:solidFill>
                  <a:srgbClr val="000000"/>
                </a:solidFill>
              </a:rPr>
              <a:t>**DR capacity = </a:t>
            </a:r>
            <a:r>
              <a:rPr lang="en-US" sz="1200" dirty="0" smtClean="0">
                <a:solidFill>
                  <a:srgbClr val="000000"/>
                </a:solidFill>
              </a:rPr>
              <a:t>EE </a:t>
            </a:r>
            <a:r>
              <a:rPr lang="en-US" sz="1200" dirty="0">
                <a:solidFill>
                  <a:srgbClr val="000000"/>
                </a:solidFill>
              </a:rPr>
              <a:t>+ Active Demand Capacity Resource + Passive Capacity Demand Resource</a:t>
            </a:r>
          </a:p>
        </p:txBody>
      </p:sp>
    </p:spTree>
    <p:extLst>
      <p:ext uri="{BB962C8B-B14F-4D97-AF65-F5344CB8AC3E}">
        <p14:creationId xmlns:p14="http://schemas.microsoft.com/office/powerpoint/2010/main" val="1669464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88" y="152400"/>
            <a:ext cx="8229600" cy="1143000"/>
          </a:xfrm>
        </p:spPr>
        <p:txBody>
          <a:bodyPr/>
          <a:lstStyle/>
          <a:p>
            <a:r>
              <a:rPr lang="en-US" dirty="0" smtClean="0">
                <a:solidFill>
                  <a:srgbClr val="000000"/>
                </a:solidFill>
              </a:rPr>
              <a:t>Observations</a:t>
            </a:r>
            <a:endParaRPr lang="en-US" dirty="0">
              <a:solidFill>
                <a:srgbClr val="000000"/>
              </a:solidFill>
            </a:endParaRPr>
          </a:p>
        </p:txBody>
      </p:sp>
      <p:sp>
        <p:nvSpPr>
          <p:cNvPr id="3" name="Text Placeholder 2"/>
          <p:cNvSpPr>
            <a:spLocks noGrp="1"/>
          </p:cNvSpPr>
          <p:nvPr>
            <p:ph type="body" sz="quarter" idx="11"/>
          </p:nvPr>
        </p:nvSpPr>
        <p:spPr>
          <a:xfrm>
            <a:off x="573388" y="1477962"/>
            <a:ext cx="8229600" cy="4419600"/>
          </a:xfrm>
        </p:spPr>
        <p:txBody>
          <a:bodyPr/>
          <a:lstStyle/>
          <a:p>
            <a:pPr lvl="0"/>
            <a:r>
              <a:rPr lang="en-US" dirty="0" smtClean="0">
                <a:solidFill>
                  <a:srgbClr val="000000"/>
                </a:solidFill>
              </a:rPr>
              <a:t>Net ICR and “representative” </a:t>
            </a:r>
            <a:r>
              <a:rPr lang="en-US" dirty="0">
                <a:solidFill>
                  <a:srgbClr val="000000"/>
                </a:solidFill>
              </a:rPr>
              <a:t>n</a:t>
            </a:r>
            <a:r>
              <a:rPr lang="en-US" dirty="0" smtClean="0">
                <a:solidFill>
                  <a:srgbClr val="000000"/>
                </a:solidFill>
              </a:rPr>
              <a:t>et ICR* will increase from 33,390 MW for 2019 to approximately 33,870 MW by 2028</a:t>
            </a:r>
          </a:p>
          <a:p>
            <a:pPr lvl="0"/>
            <a:r>
              <a:rPr lang="en-US" dirty="0" smtClean="0">
                <a:solidFill>
                  <a:srgbClr val="000000"/>
                </a:solidFill>
              </a:rPr>
              <a:t>The 34,839 MW of Capacity Supply Obligations from the FCA 13 are sufficient to meet the net and “representative” net ICR values through the 2028-2029 CCP</a:t>
            </a:r>
          </a:p>
          <a:p>
            <a:pPr lvl="1"/>
            <a:r>
              <a:rPr lang="en-US" dirty="0" smtClean="0">
                <a:solidFill>
                  <a:srgbClr val="000000"/>
                </a:solidFill>
              </a:rPr>
              <a:t>A comparison of the representative ICR with the FCA 13 resources plus the EE forecast shows a surplus of 2,291 MW of resources in 2029 assuming no resource retirements</a:t>
            </a:r>
            <a:endParaRPr lang="en-US" dirty="0">
              <a:solidFill>
                <a:srgbClr val="000000"/>
              </a:solidFill>
            </a:endParaRPr>
          </a:p>
          <a:p>
            <a:pPr lvl="1"/>
            <a:endParaRPr lang="en-US" dirty="0" smtClean="0">
              <a:solidFill>
                <a:srgbClr val="000000"/>
              </a:solidFill>
            </a:endParaRPr>
          </a:p>
          <a:p>
            <a:pPr marL="0" indent="0">
              <a:buNone/>
            </a:pPr>
            <a:r>
              <a:rPr lang="en-US" sz="1600" dirty="0" smtClean="0">
                <a:solidFill>
                  <a:srgbClr val="000000"/>
                </a:solidFill>
              </a:rPr>
              <a:t>*Net ICR and “representative” net ICR are annual values</a:t>
            </a:r>
          </a:p>
        </p:txBody>
      </p:sp>
      <p:sp>
        <p:nvSpPr>
          <p:cNvPr id="4" name="Slide Number Placeholder 3"/>
          <p:cNvSpPr>
            <a:spLocks noGrp="1"/>
          </p:cNvSpPr>
          <p:nvPr>
            <p:ph type="sldNum" sz="quarter" idx="4"/>
          </p:nvPr>
        </p:nvSpPr>
        <p:spPr>
          <a:xfrm>
            <a:off x="8578796" y="6356404"/>
            <a:ext cx="313326" cy="263518"/>
          </a:xfrm>
        </p:spPr>
        <p:txBody>
          <a:bodyPr/>
          <a:lstStyle/>
          <a:p>
            <a:fld id="{10C7F894-2A36-495D-AB7C-1055F7AC0F9D}" type="slidenum">
              <a:rPr lang="en-US" sz="1400">
                <a:solidFill>
                  <a:schemeClr val="tx1"/>
                </a:solidFill>
              </a:rPr>
              <a:pPr/>
              <a:t>24</a:t>
            </a:fld>
            <a:endParaRPr lang="en-US" sz="1400" dirty="0">
              <a:solidFill>
                <a:schemeClr val="tx1"/>
              </a:solidFill>
            </a:endParaRPr>
          </a:p>
        </p:txBody>
      </p:sp>
    </p:spTree>
    <p:extLst>
      <p:ext uri="{BB962C8B-B14F-4D97-AF65-F5344CB8AC3E}">
        <p14:creationId xmlns:p14="http://schemas.microsoft.com/office/powerpoint/2010/main" val="295100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smtClean="0">
                <a:solidFill>
                  <a:srgbClr val="000000"/>
                </a:solidFill>
              </a:rPr>
              <a:t>Observations, cont.</a:t>
            </a:r>
            <a:endParaRPr lang="en-US" dirty="0">
              <a:solidFill>
                <a:srgbClr val="000000"/>
              </a:solidFill>
            </a:endParaRPr>
          </a:p>
        </p:txBody>
      </p:sp>
      <p:sp>
        <p:nvSpPr>
          <p:cNvPr id="3" name="Text Placeholder 2"/>
          <p:cNvSpPr>
            <a:spLocks noGrp="1"/>
          </p:cNvSpPr>
          <p:nvPr>
            <p:ph type="body" sz="quarter" idx="11"/>
          </p:nvPr>
        </p:nvSpPr>
        <p:spPr>
          <a:xfrm>
            <a:off x="609600" y="1477962"/>
            <a:ext cx="8229600" cy="4419600"/>
          </a:xfrm>
        </p:spPr>
        <p:txBody>
          <a:bodyPr>
            <a:normAutofit fontScale="92500" lnSpcReduction="20000"/>
          </a:bodyPr>
          <a:lstStyle/>
          <a:p>
            <a:r>
              <a:rPr lang="en-US" dirty="0" smtClean="0">
                <a:solidFill>
                  <a:srgbClr val="000000"/>
                </a:solidFill>
              </a:rPr>
              <a:t>Under 90/10 peak load conditions, New England could be short of operable capacity during the entire study period, if there is no surplus installed capacity above the net ICR and “representative</a:t>
            </a:r>
            <a:r>
              <a:rPr lang="en-US" dirty="0">
                <a:solidFill>
                  <a:srgbClr val="000000"/>
                </a:solidFill>
              </a:rPr>
              <a:t>” </a:t>
            </a:r>
            <a:r>
              <a:rPr lang="en-US" dirty="0" smtClean="0">
                <a:solidFill>
                  <a:srgbClr val="000000"/>
                </a:solidFill>
              </a:rPr>
              <a:t>net ICR</a:t>
            </a:r>
          </a:p>
          <a:p>
            <a:pPr lvl="1"/>
            <a:r>
              <a:rPr lang="en-US" dirty="0" smtClean="0">
                <a:solidFill>
                  <a:srgbClr val="000000"/>
                </a:solidFill>
              </a:rPr>
              <a:t>Operable capacity margin ranges from approximately:</a:t>
            </a:r>
          </a:p>
          <a:p>
            <a:pPr lvl="2"/>
            <a:r>
              <a:rPr lang="en-US" dirty="0" smtClean="0">
                <a:solidFill>
                  <a:srgbClr val="000000"/>
                </a:solidFill>
              </a:rPr>
              <a:t>-1,150 MW to -2,500 MW during the summer</a:t>
            </a:r>
          </a:p>
          <a:p>
            <a:pPr lvl="2"/>
            <a:r>
              <a:rPr lang="en-US" dirty="0" smtClean="0">
                <a:solidFill>
                  <a:srgbClr val="000000"/>
                </a:solidFill>
              </a:rPr>
              <a:t>-1,370 MW to -2,500 MW during the winter</a:t>
            </a:r>
          </a:p>
          <a:p>
            <a:r>
              <a:rPr lang="en-US" dirty="0" smtClean="0">
                <a:solidFill>
                  <a:srgbClr val="000000"/>
                </a:solidFill>
              </a:rPr>
              <a:t>Under 50/50 peak load conditions, New England could be short of operable capacity margin during the </a:t>
            </a:r>
            <a:r>
              <a:rPr lang="en-US" i="1" dirty="0" smtClean="0">
                <a:solidFill>
                  <a:srgbClr val="000000"/>
                </a:solidFill>
              </a:rPr>
              <a:t>winter</a:t>
            </a:r>
            <a:r>
              <a:rPr lang="en-US" dirty="0" smtClean="0">
                <a:solidFill>
                  <a:srgbClr val="000000"/>
                </a:solidFill>
              </a:rPr>
              <a:t> peak demand </a:t>
            </a:r>
            <a:r>
              <a:rPr lang="en-US" dirty="0">
                <a:solidFill>
                  <a:srgbClr val="000000"/>
                </a:solidFill>
              </a:rPr>
              <a:t>periods </a:t>
            </a:r>
            <a:r>
              <a:rPr lang="en-US" dirty="0" smtClean="0">
                <a:solidFill>
                  <a:srgbClr val="000000"/>
                </a:solidFill>
              </a:rPr>
              <a:t>for the entire study period and during the summer peak demand </a:t>
            </a:r>
            <a:r>
              <a:rPr lang="en-US" dirty="0">
                <a:solidFill>
                  <a:srgbClr val="000000"/>
                </a:solidFill>
              </a:rPr>
              <a:t>periods starting with the 2024-2025 Capacity Commitment Period, if there is no surplus installed capacity above the </a:t>
            </a:r>
            <a:r>
              <a:rPr lang="en-US" dirty="0" smtClean="0">
                <a:solidFill>
                  <a:srgbClr val="000000"/>
                </a:solidFill>
              </a:rPr>
              <a:t>net ICR and </a:t>
            </a:r>
            <a:r>
              <a:rPr lang="en-US" dirty="0">
                <a:solidFill>
                  <a:srgbClr val="000000"/>
                </a:solidFill>
              </a:rPr>
              <a:t>“</a:t>
            </a:r>
            <a:r>
              <a:rPr lang="en-US" dirty="0" smtClean="0">
                <a:solidFill>
                  <a:srgbClr val="000000"/>
                </a:solidFill>
              </a:rPr>
              <a:t>representative” net ICR</a:t>
            </a:r>
            <a:endParaRPr lang="en-US" dirty="0">
              <a:solidFill>
                <a:srgbClr val="000000"/>
              </a:solidFill>
            </a:endParaRPr>
          </a:p>
          <a:p>
            <a:pPr lvl="1"/>
            <a:r>
              <a:rPr lang="en-US" sz="2400" dirty="0">
                <a:solidFill>
                  <a:srgbClr val="000000"/>
                </a:solidFill>
              </a:rPr>
              <a:t>Operable capacity </a:t>
            </a:r>
            <a:r>
              <a:rPr lang="en-US" dirty="0" smtClean="0">
                <a:solidFill>
                  <a:srgbClr val="000000"/>
                </a:solidFill>
              </a:rPr>
              <a:t>margin ranges from approximately:</a:t>
            </a:r>
          </a:p>
          <a:p>
            <a:pPr lvl="2"/>
            <a:r>
              <a:rPr lang="en-US" dirty="0" smtClean="0">
                <a:solidFill>
                  <a:srgbClr val="000000"/>
                </a:solidFill>
              </a:rPr>
              <a:t>-310 MW to -470 MW during the summer</a:t>
            </a:r>
          </a:p>
          <a:p>
            <a:pPr lvl="2"/>
            <a:r>
              <a:rPr lang="en-US" dirty="0" smtClean="0">
                <a:solidFill>
                  <a:srgbClr val="000000"/>
                </a:solidFill>
              </a:rPr>
              <a:t>-160 MW to -1,200 MW during the winter</a:t>
            </a:r>
            <a:endParaRPr lang="en-US" dirty="0">
              <a:solidFill>
                <a:srgbClr val="000000"/>
              </a:solidFill>
            </a:endParaRPr>
          </a:p>
        </p:txBody>
      </p:sp>
      <p:sp>
        <p:nvSpPr>
          <p:cNvPr id="4" name="Slide Number Placeholder 3"/>
          <p:cNvSpPr>
            <a:spLocks noGrp="1"/>
          </p:cNvSpPr>
          <p:nvPr>
            <p:ph type="sldNum" sz="quarter" idx="4"/>
          </p:nvPr>
        </p:nvSpPr>
        <p:spPr>
          <a:xfrm>
            <a:off x="8602074" y="6400800"/>
            <a:ext cx="313326" cy="263518"/>
          </a:xfrm>
        </p:spPr>
        <p:txBody>
          <a:bodyPr/>
          <a:lstStyle/>
          <a:p>
            <a:fld id="{10C7F894-2A36-495D-AB7C-1055F7AC0F9D}" type="slidenum">
              <a:rPr lang="en-US" sz="1400">
                <a:solidFill>
                  <a:schemeClr val="tx1"/>
                </a:solidFill>
              </a:rPr>
              <a:pPr/>
              <a:t>25</a:t>
            </a:fld>
            <a:endParaRPr lang="en-US" sz="1400" dirty="0">
              <a:solidFill>
                <a:schemeClr val="tx1"/>
              </a:solidFill>
            </a:endParaRPr>
          </a:p>
        </p:txBody>
      </p:sp>
    </p:spTree>
    <p:extLst>
      <p:ext uri="{BB962C8B-B14F-4D97-AF65-F5344CB8AC3E}">
        <p14:creationId xmlns:p14="http://schemas.microsoft.com/office/powerpoint/2010/main" val="1113698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Observations, cont.</a:t>
            </a:r>
            <a:endParaRPr lang="en-US" dirty="0">
              <a:solidFill>
                <a:srgbClr val="000000"/>
              </a:solidFill>
            </a:endParaRPr>
          </a:p>
        </p:txBody>
      </p:sp>
      <p:sp>
        <p:nvSpPr>
          <p:cNvPr id="3" name="Text Placeholder 2"/>
          <p:cNvSpPr>
            <a:spLocks noGrp="1"/>
          </p:cNvSpPr>
          <p:nvPr>
            <p:ph type="body" sz="quarter" idx="11"/>
          </p:nvPr>
        </p:nvSpPr>
        <p:spPr>
          <a:xfrm>
            <a:off x="457200" y="1600200"/>
            <a:ext cx="8458200" cy="4419600"/>
          </a:xfrm>
        </p:spPr>
        <p:txBody>
          <a:bodyPr/>
          <a:lstStyle/>
          <a:p>
            <a:r>
              <a:rPr lang="en-US" dirty="0" smtClean="0">
                <a:solidFill>
                  <a:srgbClr val="000000"/>
                </a:solidFill>
              </a:rPr>
              <a:t>Load relief from OP-4 actions will be needed to mitigate these negative operable capacity margins at the time of the peak</a:t>
            </a:r>
          </a:p>
          <a:p>
            <a:pPr lvl="1"/>
            <a:r>
              <a:rPr lang="en-US" dirty="0" smtClean="0">
                <a:solidFill>
                  <a:srgbClr val="000000"/>
                </a:solidFill>
              </a:rPr>
              <a:t>Up to OP 4 action 6 would be needed to meet 50/50 loads</a:t>
            </a:r>
          </a:p>
          <a:p>
            <a:pPr lvl="1"/>
            <a:r>
              <a:rPr lang="en-US" dirty="0" smtClean="0">
                <a:solidFill>
                  <a:srgbClr val="000000"/>
                </a:solidFill>
              </a:rPr>
              <a:t>Up to OP 4 action 9 would be needed to meet 90/10 loads</a:t>
            </a:r>
          </a:p>
        </p:txBody>
      </p:sp>
      <p:sp>
        <p:nvSpPr>
          <p:cNvPr id="4" name="Slide Number Placeholder 3"/>
          <p:cNvSpPr>
            <a:spLocks noGrp="1"/>
          </p:cNvSpPr>
          <p:nvPr>
            <p:ph type="sldNum" sz="quarter" idx="4"/>
          </p:nvPr>
        </p:nvSpPr>
        <p:spPr>
          <a:xfrm>
            <a:off x="8610600" y="6400800"/>
            <a:ext cx="313326" cy="263518"/>
          </a:xfrm>
        </p:spPr>
        <p:txBody>
          <a:bodyPr/>
          <a:lstStyle/>
          <a:p>
            <a:fld id="{10C7F894-2A36-495D-AB7C-1055F7AC0F9D}" type="slidenum">
              <a:rPr lang="en-US" sz="1400">
                <a:solidFill>
                  <a:schemeClr val="tx1"/>
                </a:solidFill>
              </a:rPr>
              <a:pPr/>
              <a:t>26</a:t>
            </a:fld>
            <a:endParaRPr lang="en-US" sz="1400" dirty="0">
              <a:solidFill>
                <a:schemeClr val="tx1"/>
              </a:solidFill>
            </a:endParaRPr>
          </a:p>
        </p:txBody>
      </p:sp>
    </p:spTree>
    <p:extLst>
      <p:ext uri="{BB962C8B-B14F-4D97-AF65-F5344CB8AC3E}">
        <p14:creationId xmlns:p14="http://schemas.microsoft.com/office/powerpoint/2010/main" val="278627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76413"/>
            <a:ext cx="8801100" cy="1362075"/>
          </a:xfrm>
        </p:spPr>
        <p:txBody>
          <a:bodyPr>
            <a:normAutofit/>
          </a:bodyPr>
          <a:lstStyle/>
          <a:p>
            <a:r>
              <a:rPr lang="en-US" sz="3200" dirty="0" smtClean="0"/>
              <a:t>APPENDIX I</a:t>
            </a:r>
            <a:endParaRPr lang="en-US" sz="3200" dirty="0"/>
          </a:p>
        </p:txBody>
      </p:sp>
      <p:sp>
        <p:nvSpPr>
          <p:cNvPr id="6" name="Text Placeholder 5"/>
          <p:cNvSpPr>
            <a:spLocks noGrp="1"/>
          </p:cNvSpPr>
          <p:nvPr>
            <p:ph type="body" idx="1"/>
          </p:nvPr>
        </p:nvSpPr>
        <p:spPr>
          <a:xfrm>
            <a:off x="533400" y="3148013"/>
            <a:ext cx="8801100" cy="1500187"/>
          </a:xfrm>
        </p:spPr>
        <p:txBody>
          <a:bodyPr/>
          <a:lstStyle/>
          <a:p>
            <a:r>
              <a:rPr lang="en-US" sz="2000" dirty="0"/>
              <a:t>Summary of Cleared New Capacity and Retirements </a:t>
            </a:r>
            <a:r>
              <a:rPr lang="en-US" sz="2000" dirty="0" smtClean="0"/>
              <a:t>for </a:t>
            </a:r>
            <a:r>
              <a:rPr lang="en-US" sz="2000" dirty="0"/>
              <a:t>FCA 8 to FCA 13</a:t>
            </a:r>
          </a:p>
          <a:p>
            <a:endParaRPr lang="en-US" dirty="0"/>
          </a:p>
        </p:txBody>
      </p:sp>
      <p:sp>
        <p:nvSpPr>
          <p:cNvPr id="7" name="Slide Number Placeholder 6"/>
          <p:cNvSpPr>
            <a:spLocks noGrp="1"/>
          </p:cNvSpPr>
          <p:nvPr>
            <p:ph type="sldNum" sz="quarter" idx="11"/>
          </p:nvPr>
        </p:nvSpPr>
        <p:spPr/>
        <p:txBody>
          <a:bodyPr/>
          <a:lstStyle/>
          <a:p>
            <a:pPr algn="ctr"/>
            <a:fld id="{3F6FE54C-330D-4F78-ABBB-4309360A2FCC}" type="slidenum">
              <a:rPr lang="en-US" smtClean="0"/>
              <a:pPr algn="ctr"/>
              <a:t>27</a:t>
            </a:fld>
            <a:endParaRPr lang="en-US" dirty="0"/>
          </a:p>
        </p:txBody>
      </p:sp>
    </p:spTree>
    <p:custDataLst>
      <p:tags r:id="rId1"/>
    </p:custDataLst>
    <p:extLst>
      <p:ext uri="{BB962C8B-B14F-4D97-AF65-F5344CB8AC3E}">
        <p14:creationId xmlns:p14="http://schemas.microsoft.com/office/powerpoint/2010/main" val="3417403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
          </p:nvPr>
        </p:nvSpPr>
        <p:spPr>
          <a:xfrm>
            <a:off x="8602074" y="6400800"/>
            <a:ext cx="313326" cy="263518"/>
          </a:xfrm>
        </p:spPr>
        <p:txBody>
          <a:bodyPr/>
          <a:lstStyle/>
          <a:p>
            <a:fld id="{10C7F894-2A36-495D-AB7C-1055F7AC0F9D}" type="slidenum">
              <a:rPr lang="en-US" sz="1400">
                <a:solidFill>
                  <a:schemeClr val="tx1"/>
                </a:solidFill>
              </a:rPr>
              <a:pPr/>
              <a:t>28</a:t>
            </a:fld>
            <a:endParaRPr lang="en-US" sz="1400" dirty="0">
              <a:solidFill>
                <a:schemeClr val="tx1"/>
              </a:solidFill>
            </a:endParaRPr>
          </a:p>
        </p:txBody>
      </p:sp>
      <p:sp>
        <p:nvSpPr>
          <p:cNvPr id="9" name="Title 1"/>
          <p:cNvSpPr>
            <a:spLocks noGrp="1"/>
          </p:cNvSpPr>
          <p:nvPr>
            <p:ph type="title"/>
          </p:nvPr>
        </p:nvSpPr>
        <p:spPr>
          <a:xfrm>
            <a:off x="609600" y="304800"/>
            <a:ext cx="8610600" cy="1143000"/>
          </a:xfrm>
        </p:spPr>
        <p:txBody>
          <a:bodyPr anchor="t">
            <a:normAutofit/>
          </a:bodyPr>
          <a:lstStyle/>
          <a:p>
            <a:r>
              <a:rPr lang="en-US" dirty="0">
                <a:solidFill>
                  <a:srgbClr val="000000"/>
                </a:solidFill>
              </a:rPr>
              <a:t>Summary of </a:t>
            </a:r>
            <a:r>
              <a:rPr lang="en-US" dirty="0" smtClean="0">
                <a:solidFill>
                  <a:srgbClr val="000000"/>
                </a:solidFill>
              </a:rPr>
              <a:t>Cleared New </a:t>
            </a:r>
            <a:r>
              <a:rPr lang="en-US" dirty="0">
                <a:solidFill>
                  <a:srgbClr val="000000"/>
                </a:solidFill>
              </a:rPr>
              <a:t>C</a:t>
            </a:r>
            <a:r>
              <a:rPr lang="en-US" dirty="0" smtClean="0">
                <a:solidFill>
                  <a:srgbClr val="000000"/>
                </a:solidFill>
              </a:rPr>
              <a:t>apacity </a:t>
            </a:r>
            <a:r>
              <a:rPr lang="en-US" dirty="0">
                <a:solidFill>
                  <a:srgbClr val="000000"/>
                </a:solidFill>
              </a:rPr>
              <a:t>and </a:t>
            </a:r>
            <a:r>
              <a:rPr lang="en-US" dirty="0" smtClean="0">
                <a:solidFill>
                  <a:srgbClr val="000000"/>
                </a:solidFill>
              </a:rPr>
              <a:t>Retirements for </a:t>
            </a:r>
            <a:r>
              <a:rPr lang="en-US" dirty="0">
                <a:solidFill>
                  <a:srgbClr val="000000"/>
                </a:solidFill>
              </a:rPr>
              <a:t>FCA 8 to FCA 13 (MW</a:t>
            </a:r>
            <a:r>
              <a:rPr lang="en-US" dirty="0" smtClean="0">
                <a:solidFill>
                  <a:srgbClr val="000000"/>
                </a:solidFill>
              </a:rPr>
              <a:t>)</a:t>
            </a:r>
            <a:endParaRPr lang="en-US" dirty="0">
              <a:solidFill>
                <a:srgbClr val="000000"/>
              </a:solidFill>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188265" y="1600200"/>
            <a:ext cx="6781800" cy="3657600"/>
          </a:xfrm>
          <a:prstGeom prst="rect">
            <a:avLst/>
          </a:prstGeom>
          <a:noFill/>
          <a:ln>
            <a:noFill/>
          </a:ln>
        </p:spPr>
      </p:pic>
    </p:spTree>
    <p:extLst>
      <p:ext uri="{BB962C8B-B14F-4D97-AF65-F5344CB8AC3E}">
        <p14:creationId xmlns:p14="http://schemas.microsoft.com/office/powerpoint/2010/main" val="2200600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2"/>
            <a:ext cx="8801100" cy="1362075"/>
          </a:xfrm>
        </p:spPr>
        <p:txBody>
          <a:bodyPr>
            <a:normAutofit/>
          </a:bodyPr>
          <a:lstStyle/>
          <a:p>
            <a:r>
              <a:rPr lang="en-US" sz="3200" dirty="0" smtClean="0"/>
              <a:t>APPENDIX II</a:t>
            </a:r>
            <a:endParaRPr lang="en-US" sz="3200" dirty="0"/>
          </a:p>
        </p:txBody>
      </p:sp>
      <p:sp>
        <p:nvSpPr>
          <p:cNvPr id="6" name="Text Placeholder 5"/>
          <p:cNvSpPr>
            <a:spLocks noGrp="1"/>
          </p:cNvSpPr>
          <p:nvPr>
            <p:ph type="body" idx="1"/>
          </p:nvPr>
        </p:nvSpPr>
        <p:spPr>
          <a:xfrm>
            <a:off x="533400" y="3429002"/>
            <a:ext cx="8801100" cy="1500187"/>
          </a:xfrm>
        </p:spPr>
        <p:txBody>
          <a:bodyPr>
            <a:normAutofit/>
          </a:bodyPr>
          <a:lstStyle/>
          <a:p>
            <a:r>
              <a:rPr lang="en-US" sz="2400" dirty="0"/>
              <a:t>Resources in the ISO Interconnection Queue</a:t>
            </a:r>
          </a:p>
        </p:txBody>
      </p:sp>
      <p:sp>
        <p:nvSpPr>
          <p:cNvPr id="7" name="Slide Number Placeholder 6"/>
          <p:cNvSpPr>
            <a:spLocks noGrp="1"/>
          </p:cNvSpPr>
          <p:nvPr>
            <p:ph type="sldNum" sz="quarter" idx="11"/>
          </p:nvPr>
        </p:nvSpPr>
        <p:spPr/>
        <p:txBody>
          <a:bodyPr/>
          <a:lstStyle/>
          <a:p>
            <a:pPr algn="ctr"/>
            <a:fld id="{3F6FE54C-330D-4F78-ABBB-4309360A2FCC}" type="slidenum">
              <a:rPr lang="en-US" smtClean="0"/>
              <a:pPr algn="ctr"/>
              <a:t>29</a:t>
            </a:fld>
            <a:endParaRPr lang="en-US" dirty="0"/>
          </a:p>
        </p:txBody>
      </p:sp>
    </p:spTree>
    <p:custDataLst>
      <p:tags r:id="rId1"/>
    </p:custDataLst>
    <p:extLst>
      <p:ext uri="{BB962C8B-B14F-4D97-AF65-F5344CB8AC3E}">
        <p14:creationId xmlns:p14="http://schemas.microsoft.com/office/powerpoint/2010/main" val="2088228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057402"/>
            <a:ext cx="8801100" cy="1362075"/>
          </a:xfrm>
        </p:spPr>
        <p:txBody>
          <a:bodyPr>
            <a:normAutofit/>
          </a:bodyPr>
          <a:lstStyle/>
          <a:p>
            <a:pPr marL="227013"/>
            <a:r>
              <a:rPr lang="en-US" sz="3200" dirty="0" smtClean="0"/>
              <a:t>ACRONYMS</a:t>
            </a:r>
            <a:endParaRPr lang="en-US" sz="3200" dirty="0"/>
          </a:p>
        </p:txBody>
      </p:sp>
      <p:sp>
        <p:nvSpPr>
          <p:cNvPr id="7" name="Slide Number Placeholder 6"/>
          <p:cNvSpPr>
            <a:spLocks noGrp="1"/>
          </p:cNvSpPr>
          <p:nvPr>
            <p:ph type="sldNum" sz="quarter" idx="11"/>
          </p:nvPr>
        </p:nvSpPr>
        <p:spPr/>
        <p:txBody>
          <a:bodyPr/>
          <a:lstStyle/>
          <a:p>
            <a:pPr algn="ctr"/>
            <a:fld id="{3F6FE54C-330D-4F78-ABBB-4309360A2FCC}" type="slidenum">
              <a:rPr lang="en-US" smtClean="0"/>
              <a:pPr algn="ctr"/>
              <a:t>3</a:t>
            </a:fld>
            <a:endParaRPr lang="en-US" dirty="0"/>
          </a:p>
        </p:txBody>
      </p:sp>
    </p:spTree>
    <p:custDataLst>
      <p:tags r:id="rId1"/>
    </p:custDataLst>
    <p:extLst>
      <p:ext uri="{BB962C8B-B14F-4D97-AF65-F5344CB8AC3E}">
        <p14:creationId xmlns:p14="http://schemas.microsoft.com/office/powerpoint/2010/main" val="2517321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
          </p:nvPr>
        </p:nvSpPr>
        <p:spPr>
          <a:xfrm>
            <a:off x="8566204" y="6364355"/>
            <a:ext cx="313326" cy="263518"/>
          </a:xfrm>
        </p:spPr>
        <p:txBody>
          <a:bodyPr/>
          <a:lstStyle/>
          <a:p>
            <a:fld id="{10C7F894-2A36-495D-AB7C-1055F7AC0F9D}" type="slidenum">
              <a:rPr lang="en-US" sz="1400">
                <a:solidFill>
                  <a:schemeClr val="tx1"/>
                </a:solidFill>
              </a:rPr>
              <a:pPr/>
              <a:t>30</a:t>
            </a:fld>
            <a:endParaRPr lang="en-US" sz="1400" dirty="0">
              <a:solidFill>
                <a:schemeClr val="tx1"/>
              </a:solidFill>
            </a:endParaRPr>
          </a:p>
        </p:txBody>
      </p:sp>
      <p:sp>
        <p:nvSpPr>
          <p:cNvPr id="6" name="Title 1"/>
          <p:cNvSpPr>
            <a:spLocks noGrp="1"/>
          </p:cNvSpPr>
          <p:nvPr>
            <p:ph type="title"/>
          </p:nvPr>
        </p:nvSpPr>
        <p:spPr>
          <a:xfrm>
            <a:off x="533400" y="304800"/>
            <a:ext cx="8686800" cy="1143000"/>
          </a:xfrm>
        </p:spPr>
        <p:txBody>
          <a:bodyPr anchor="t">
            <a:normAutofit/>
          </a:bodyPr>
          <a:lstStyle/>
          <a:p>
            <a:r>
              <a:rPr lang="en-US" dirty="0" smtClean="0">
                <a:solidFill>
                  <a:srgbClr val="000000"/>
                </a:solidFill>
              </a:rPr>
              <a:t>Summary of ISO Generator Interconnection Queue Projects as of April 1, 2019</a:t>
            </a:r>
            <a:endParaRPr lang="en-US"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755464107"/>
              </p:ext>
            </p:extLst>
          </p:nvPr>
        </p:nvGraphicFramePr>
        <p:xfrm>
          <a:off x="838200" y="1600200"/>
          <a:ext cx="7467599" cy="3581400"/>
        </p:xfrm>
        <a:graphic>
          <a:graphicData uri="http://schemas.openxmlformats.org/drawingml/2006/table">
            <a:tbl>
              <a:tblPr/>
              <a:tblGrid>
                <a:gridCol w="3122071">
                  <a:extLst>
                    <a:ext uri="{9D8B030D-6E8A-4147-A177-3AD203B41FA5}">
                      <a16:colId xmlns:a16="http://schemas.microsoft.com/office/drawing/2014/main" val="20000"/>
                    </a:ext>
                  </a:extLst>
                </a:gridCol>
                <a:gridCol w="1857738">
                  <a:extLst>
                    <a:ext uri="{9D8B030D-6E8A-4147-A177-3AD203B41FA5}">
                      <a16:colId xmlns:a16="http://schemas.microsoft.com/office/drawing/2014/main" val="20001"/>
                    </a:ext>
                  </a:extLst>
                </a:gridCol>
                <a:gridCol w="2487790">
                  <a:extLst>
                    <a:ext uri="{9D8B030D-6E8A-4147-A177-3AD203B41FA5}">
                      <a16:colId xmlns:a16="http://schemas.microsoft.com/office/drawing/2014/main" val="20002"/>
                    </a:ext>
                  </a:extLst>
                </a:gridCol>
              </a:tblGrid>
              <a:tr h="716280">
                <a:tc>
                  <a:txBody>
                    <a:bodyPr/>
                    <a:lstStyle/>
                    <a:p>
                      <a:pPr marL="0" marR="0" algn="ctr">
                        <a:lnSpc>
                          <a:spcPts val="1300"/>
                        </a:lnSpc>
                        <a:spcBef>
                          <a:spcPts val="0"/>
                        </a:spcBef>
                        <a:spcAft>
                          <a:spcPts val="0"/>
                        </a:spcAft>
                      </a:pPr>
                      <a:r>
                        <a:rPr lang="en-US" sz="2000" b="1" dirty="0">
                          <a:solidFill>
                            <a:srgbClr val="FFFFFF"/>
                          </a:solidFill>
                          <a:latin typeface="Calibri"/>
                          <a:ea typeface="Calibri"/>
                          <a:cs typeface="Times New Roman"/>
                        </a:rPr>
                        <a:t>Category of Projects</a:t>
                      </a:r>
                      <a:endParaRPr lang="en-US" sz="2000" dirty="0">
                        <a:latin typeface="Cambria"/>
                        <a:ea typeface="Calibri"/>
                        <a:cs typeface="Times New Roman"/>
                      </a:endParaRPr>
                    </a:p>
                  </a:txBody>
                  <a:tcPr marL="36830" marR="1828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2000" b="1" dirty="0">
                          <a:solidFill>
                            <a:srgbClr val="FFFFFF"/>
                          </a:solidFill>
                          <a:latin typeface="Calibri"/>
                          <a:ea typeface="Calibri"/>
                          <a:cs typeface="Times New Roman"/>
                        </a:rPr>
                        <a:t>Projects</a:t>
                      </a:r>
                      <a:endParaRPr lang="en-US" sz="2000" dirty="0">
                        <a:latin typeface="Cambria"/>
                        <a:ea typeface="Calibri"/>
                        <a:cs typeface="Times New Roman"/>
                      </a:endParaRPr>
                    </a:p>
                  </a:txBody>
                  <a:tcPr marL="6413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2000" b="1" dirty="0">
                          <a:solidFill>
                            <a:srgbClr val="FFFFFF"/>
                          </a:solidFill>
                          <a:latin typeface="Calibri"/>
                          <a:ea typeface="Calibri"/>
                          <a:cs typeface="Times New Roman"/>
                        </a:rPr>
                        <a:t>Total Capacity (MW)</a:t>
                      </a:r>
                      <a:endParaRPr lang="en-US" sz="2000" dirty="0">
                        <a:latin typeface="Cambria"/>
                        <a:ea typeface="Calibri"/>
                        <a:cs typeface="Times New Roman"/>
                      </a:endParaRPr>
                    </a:p>
                  </a:txBody>
                  <a:tcPr marL="6413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extLst>
                  <a:ext uri="{0D108BD9-81ED-4DB2-BD59-A6C34878D82A}">
                    <a16:rowId xmlns:a16="http://schemas.microsoft.com/office/drawing/2014/main" val="10000"/>
                  </a:ext>
                </a:extLst>
              </a:tr>
              <a:tr h="716280">
                <a:tc>
                  <a:txBody>
                    <a:bodyPr/>
                    <a:lstStyle/>
                    <a:p>
                      <a:pPr marL="0" marR="0">
                        <a:lnSpc>
                          <a:spcPts val="1300"/>
                        </a:lnSpc>
                        <a:spcBef>
                          <a:spcPts val="0"/>
                        </a:spcBef>
                        <a:spcAft>
                          <a:spcPts val="0"/>
                        </a:spcAft>
                      </a:pPr>
                      <a:r>
                        <a:rPr lang="en-US" sz="2400" b="1" dirty="0">
                          <a:solidFill>
                            <a:srgbClr val="000000"/>
                          </a:solidFill>
                          <a:latin typeface="Calibri"/>
                          <a:ea typeface="Calibri"/>
                          <a:cs typeface="Arial"/>
                        </a:rPr>
                        <a:t>Commercial</a:t>
                      </a:r>
                      <a:endParaRPr lang="en-US" sz="2400" dirty="0">
                        <a:latin typeface="Cambria"/>
                        <a:ea typeface="Calibri"/>
                        <a:cs typeface="Times New Roman"/>
                      </a:endParaRPr>
                    </a:p>
                  </a:txBody>
                  <a:tcPr marL="36830" marR="1828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533400" algn="dec"/>
                        </a:tabLst>
                      </a:pPr>
                      <a:r>
                        <a:rPr lang="en-US" sz="2400" dirty="0" smtClean="0">
                          <a:solidFill>
                            <a:srgbClr val="000000"/>
                          </a:solidFill>
                          <a:latin typeface="Calibri"/>
                          <a:ea typeface="Calibri"/>
                          <a:cs typeface="Arial"/>
                        </a:rPr>
                        <a:t>142</a:t>
                      </a:r>
                      <a:endParaRPr lang="en-US" sz="2400" dirty="0">
                        <a:solidFill>
                          <a:srgbClr val="000000"/>
                        </a:solidFill>
                        <a:latin typeface="Calibri"/>
                        <a:ea typeface="Calibri"/>
                        <a:cs typeface="Arial"/>
                      </a:endParaRPr>
                    </a:p>
                  </a:txBody>
                  <a:tcPr marL="36830" marR="22860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854710" algn="dec"/>
                        </a:tabLst>
                      </a:pPr>
                      <a:r>
                        <a:rPr lang="en-US" sz="2400" dirty="0" smtClean="0">
                          <a:solidFill>
                            <a:srgbClr val="000000"/>
                          </a:solidFill>
                          <a:latin typeface="Calibri"/>
                          <a:ea typeface="Calibri"/>
                          <a:cs typeface="Arial"/>
                        </a:rPr>
                        <a:t>17,671</a:t>
                      </a:r>
                      <a:endParaRPr lang="en-US" sz="2400" dirty="0">
                        <a:solidFill>
                          <a:srgbClr val="000000"/>
                        </a:solidFill>
                        <a:latin typeface="Calibri"/>
                        <a:ea typeface="Calibri"/>
                        <a:cs typeface="Arial"/>
                      </a:endParaRPr>
                    </a:p>
                  </a:txBody>
                  <a:tcPr marL="36830" marR="22860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6280">
                <a:tc>
                  <a:txBody>
                    <a:bodyPr/>
                    <a:lstStyle/>
                    <a:p>
                      <a:pPr marL="0" marR="0">
                        <a:lnSpc>
                          <a:spcPts val="1300"/>
                        </a:lnSpc>
                        <a:spcBef>
                          <a:spcPts val="0"/>
                        </a:spcBef>
                        <a:spcAft>
                          <a:spcPts val="0"/>
                        </a:spcAft>
                      </a:pPr>
                      <a:r>
                        <a:rPr lang="en-US" sz="2400" b="1" dirty="0">
                          <a:solidFill>
                            <a:srgbClr val="000000"/>
                          </a:solidFill>
                          <a:latin typeface="Calibri"/>
                          <a:ea typeface="Calibri"/>
                          <a:cs typeface="Arial"/>
                        </a:rPr>
                        <a:t>Active</a:t>
                      </a:r>
                      <a:endParaRPr lang="en-US" sz="2400" dirty="0">
                        <a:latin typeface="Cambria"/>
                        <a:ea typeface="Calibri"/>
                        <a:cs typeface="Times New Roman"/>
                      </a:endParaRPr>
                    </a:p>
                  </a:txBody>
                  <a:tcPr marL="36830" marR="1828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tabLst>
                          <a:tab pos="533400" algn="dec"/>
                        </a:tabLst>
                      </a:pPr>
                      <a:r>
                        <a:rPr lang="en-US" sz="2400" dirty="0" smtClean="0">
                          <a:solidFill>
                            <a:srgbClr val="000000"/>
                          </a:solidFill>
                          <a:latin typeface="Calibri"/>
                          <a:ea typeface="Calibri"/>
                          <a:cs typeface="Arial"/>
                        </a:rPr>
                        <a:t>177</a:t>
                      </a:r>
                      <a:endParaRPr lang="en-US" sz="2400" dirty="0">
                        <a:solidFill>
                          <a:srgbClr val="000000"/>
                        </a:solidFill>
                        <a:latin typeface="Calibri"/>
                        <a:ea typeface="Calibri"/>
                        <a:cs typeface="Arial"/>
                      </a:endParaRPr>
                    </a:p>
                  </a:txBody>
                  <a:tcPr marL="36830" marR="22860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tabLst>
                          <a:tab pos="854710" algn="dec"/>
                        </a:tabLst>
                      </a:pPr>
                      <a:r>
                        <a:rPr lang="en-US" sz="2400" dirty="0" smtClean="0">
                          <a:solidFill>
                            <a:srgbClr val="000000"/>
                          </a:solidFill>
                          <a:latin typeface="Calibri"/>
                          <a:ea typeface="Calibri"/>
                          <a:cs typeface="Arial"/>
                        </a:rPr>
                        <a:t>19,047</a:t>
                      </a:r>
                      <a:endParaRPr lang="en-US" sz="2400" dirty="0">
                        <a:solidFill>
                          <a:srgbClr val="000000"/>
                        </a:solidFill>
                        <a:latin typeface="Calibri"/>
                        <a:ea typeface="Calibri"/>
                        <a:cs typeface="Arial"/>
                      </a:endParaRPr>
                    </a:p>
                  </a:txBody>
                  <a:tcPr marL="36830" marR="22860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extLst>
                  <a:ext uri="{0D108BD9-81ED-4DB2-BD59-A6C34878D82A}">
                    <a16:rowId xmlns:a16="http://schemas.microsoft.com/office/drawing/2014/main" val="10002"/>
                  </a:ext>
                </a:extLst>
              </a:tr>
              <a:tr h="716280">
                <a:tc>
                  <a:txBody>
                    <a:bodyPr/>
                    <a:lstStyle/>
                    <a:p>
                      <a:pPr marL="0" marR="0">
                        <a:lnSpc>
                          <a:spcPts val="1300"/>
                        </a:lnSpc>
                        <a:spcBef>
                          <a:spcPts val="0"/>
                        </a:spcBef>
                        <a:spcAft>
                          <a:spcPts val="0"/>
                        </a:spcAft>
                      </a:pPr>
                      <a:r>
                        <a:rPr lang="en-US" sz="2400" b="1" dirty="0">
                          <a:solidFill>
                            <a:srgbClr val="000000"/>
                          </a:solidFill>
                          <a:latin typeface="Calibri"/>
                          <a:ea typeface="Calibri"/>
                          <a:cs typeface="Arial"/>
                        </a:rPr>
                        <a:t>Withdrawn</a:t>
                      </a:r>
                      <a:endParaRPr lang="en-US" sz="2400" dirty="0">
                        <a:latin typeface="Cambria"/>
                        <a:ea typeface="Calibri"/>
                        <a:cs typeface="Times New Roman"/>
                      </a:endParaRPr>
                    </a:p>
                  </a:txBody>
                  <a:tcPr marL="36830" marR="1828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533400" algn="dec"/>
                        </a:tabLst>
                      </a:pPr>
                      <a:r>
                        <a:rPr lang="en-US" sz="2400" dirty="0" smtClean="0">
                          <a:solidFill>
                            <a:srgbClr val="000000"/>
                          </a:solidFill>
                          <a:latin typeface="Calibri"/>
                          <a:ea typeface="Calibri"/>
                          <a:cs typeface="Arial"/>
                        </a:rPr>
                        <a:t>297</a:t>
                      </a:r>
                      <a:endParaRPr lang="en-US" sz="2400" dirty="0">
                        <a:solidFill>
                          <a:srgbClr val="000000"/>
                        </a:solidFill>
                        <a:latin typeface="Calibri"/>
                        <a:ea typeface="Calibri"/>
                        <a:cs typeface="Arial"/>
                      </a:endParaRPr>
                    </a:p>
                  </a:txBody>
                  <a:tcPr marL="36830" marR="22860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tabLst>
                          <a:tab pos="854710" algn="dec"/>
                        </a:tabLst>
                      </a:pPr>
                      <a:r>
                        <a:rPr lang="en-US" sz="2400" dirty="0" smtClean="0">
                          <a:solidFill>
                            <a:srgbClr val="000000"/>
                          </a:solidFill>
                          <a:latin typeface="Calibri"/>
                          <a:ea typeface="Calibri"/>
                          <a:cs typeface="Arial"/>
                        </a:rPr>
                        <a:t>65,916</a:t>
                      </a:r>
                      <a:endParaRPr lang="en-US" sz="2400" dirty="0">
                        <a:solidFill>
                          <a:srgbClr val="000000"/>
                        </a:solidFill>
                        <a:latin typeface="Calibri"/>
                        <a:ea typeface="Calibri"/>
                        <a:cs typeface="Arial"/>
                      </a:endParaRPr>
                    </a:p>
                  </a:txBody>
                  <a:tcPr marL="36830" marR="22860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6280">
                <a:tc>
                  <a:txBody>
                    <a:bodyPr/>
                    <a:lstStyle/>
                    <a:p>
                      <a:pPr marL="0" marR="0">
                        <a:lnSpc>
                          <a:spcPts val="1300"/>
                        </a:lnSpc>
                        <a:spcBef>
                          <a:spcPts val="0"/>
                        </a:spcBef>
                        <a:spcAft>
                          <a:spcPts val="0"/>
                        </a:spcAft>
                      </a:pPr>
                      <a:r>
                        <a:rPr lang="en-US" sz="2400" b="1" dirty="0">
                          <a:solidFill>
                            <a:srgbClr val="FFFFFF"/>
                          </a:solidFill>
                          <a:latin typeface="Calibri"/>
                          <a:ea typeface="Calibri"/>
                          <a:cs typeface="Arial"/>
                        </a:rPr>
                        <a:t>Total</a:t>
                      </a:r>
                      <a:endParaRPr lang="en-US" sz="2400" dirty="0">
                        <a:latin typeface="Cambria"/>
                        <a:ea typeface="Calibri"/>
                        <a:cs typeface="Times New Roman"/>
                      </a:endParaRPr>
                    </a:p>
                  </a:txBody>
                  <a:tcPr marL="36830" marR="18288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defTabSz="914400" rtl="0" eaLnBrk="1" latinLnBrk="0" hangingPunct="1">
                        <a:lnSpc>
                          <a:spcPts val="1300"/>
                        </a:lnSpc>
                        <a:spcBef>
                          <a:spcPts val="0"/>
                        </a:spcBef>
                        <a:spcAft>
                          <a:spcPts val="0"/>
                        </a:spcAft>
                        <a:tabLst>
                          <a:tab pos="533400" algn="dec"/>
                        </a:tabLst>
                      </a:pPr>
                      <a:r>
                        <a:rPr lang="en-US" sz="2400" kern="1200" dirty="0" smtClean="0">
                          <a:solidFill>
                            <a:srgbClr val="000000"/>
                          </a:solidFill>
                          <a:latin typeface="Calibri"/>
                          <a:ea typeface="Calibri"/>
                          <a:cs typeface="Arial"/>
                        </a:rPr>
                        <a:t>616</a:t>
                      </a:r>
                    </a:p>
                  </a:txBody>
                  <a:tcPr marL="36830" marR="22860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defTabSz="914400" rtl="0" eaLnBrk="1" latinLnBrk="0" hangingPunct="1">
                        <a:lnSpc>
                          <a:spcPts val="1300"/>
                        </a:lnSpc>
                        <a:spcBef>
                          <a:spcPts val="0"/>
                        </a:spcBef>
                        <a:spcAft>
                          <a:spcPts val="0"/>
                        </a:spcAft>
                        <a:tabLst>
                          <a:tab pos="854710" algn="dec"/>
                        </a:tabLst>
                      </a:pPr>
                      <a:r>
                        <a:rPr lang="en-US" sz="2400" kern="1200" dirty="0" smtClean="0">
                          <a:solidFill>
                            <a:srgbClr val="000000"/>
                          </a:solidFill>
                          <a:latin typeface="Calibri"/>
                          <a:ea typeface="Calibri"/>
                          <a:cs typeface="Arial"/>
                        </a:rPr>
                        <a:t>102,634</a:t>
                      </a:r>
                    </a:p>
                  </a:txBody>
                  <a:tcPr marL="36830" marR="22860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extLst>
                  <a:ext uri="{0D108BD9-81ED-4DB2-BD59-A6C34878D82A}">
                    <a16:rowId xmlns:a16="http://schemas.microsoft.com/office/drawing/2014/main" val="10004"/>
                  </a:ext>
                </a:extLst>
              </a:tr>
            </a:tbl>
          </a:graphicData>
        </a:graphic>
      </p:graphicFrame>
      <p:sp>
        <p:nvSpPr>
          <p:cNvPr id="11" name="Rectangle 10"/>
          <p:cNvSpPr/>
          <p:nvPr/>
        </p:nvSpPr>
        <p:spPr>
          <a:xfrm>
            <a:off x="616889" y="5338204"/>
            <a:ext cx="8153400" cy="763479"/>
          </a:xfrm>
          <a:prstGeom prst="rect">
            <a:avLst/>
          </a:prstGeom>
        </p:spPr>
        <p:txBody>
          <a:bodyPr wrap="square">
            <a:spAutoFit/>
          </a:bodyPr>
          <a:lstStyle/>
          <a:p>
            <a:pPr>
              <a:lnSpc>
                <a:spcPts val="1300"/>
              </a:lnSpc>
              <a:spcAft>
                <a:spcPts val="1200"/>
              </a:spcAft>
              <a:tabLst>
                <a:tab pos="57150" algn="l"/>
                <a:tab pos="6172200" algn="l"/>
              </a:tabLst>
            </a:pPr>
            <a:r>
              <a:rPr lang="en-US" sz="1400" b="1" dirty="0">
                <a:latin typeface="Calibri" panose="020F0502020204030204" pitchFamily="34" charset="0"/>
                <a:ea typeface="Times New Roman" panose="02020603050405020304" pitchFamily="18" charset="0"/>
                <a:cs typeface="Times New Roman" panose="02020603050405020304" pitchFamily="18" charset="0"/>
              </a:rPr>
              <a:t>Notes:</a:t>
            </a:r>
            <a:r>
              <a:rPr lang="en-US" sz="1400" dirty="0">
                <a:latin typeface="Calibri" panose="020F0502020204030204" pitchFamily="34" charset="0"/>
                <a:ea typeface="Times New Roman" panose="02020603050405020304" pitchFamily="18" charset="0"/>
                <a:cs typeface="Times New Roman" panose="02020603050405020304" pitchFamily="18" charset="0"/>
              </a:rPr>
              <a:t> All capacities are based on the projects in the ISO interconnection queue as of April 1, 2019, that would interconnect with the ISO system. Projects involving only transmission or that did not increase an existing generator’s capacity were excluded. Projects with more than one listing in the queue, representing different interconnection configurations, were counted only once.</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315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a:spLocks noGrp="1" noChangeArrowheads="1"/>
          </p:cNvSpPr>
          <p:nvPr>
            <p:ph type="title"/>
          </p:nvPr>
        </p:nvSpPr>
        <p:spPr>
          <a:xfrm>
            <a:off x="609600" y="152400"/>
            <a:ext cx="8229600" cy="1143000"/>
          </a:xfrm>
        </p:spPr>
        <p:txBody>
          <a:bodyPr>
            <a:normAutofit/>
          </a:bodyPr>
          <a:lstStyle/>
          <a:p>
            <a:r>
              <a:rPr lang="en-US" dirty="0" smtClean="0">
                <a:solidFill>
                  <a:srgbClr val="000000"/>
                </a:solidFill>
              </a:rPr>
              <a:t>Capacity of Generation Interconnection Requests by Load Zone</a:t>
            </a:r>
          </a:p>
        </p:txBody>
      </p:sp>
      <p:sp>
        <p:nvSpPr>
          <p:cNvPr id="7" name="Slide Number Placeholder 2"/>
          <p:cNvSpPr>
            <a:spLocks noGrp="1"/>
          </p:cNvSpPr>
          <p:nvPr>
            <p:ph type="sldNum" sz="quarter" idx="4"/>
          </p:nvPr>
        </p:nvSpPr>
        <p:spPr>
          <a:xfrm>
            <a:off x="8565629" y="6376453"/>
            <a:ext cx="313326" cy="263518"/>
          </a:xfrm>
        </p:spPr>
        <p:txBody>
          <a:bodyPr/>
          <a:lstStyle/>
          <a:p>
            <a:fld id="{10C7F894-2A36-495D-AB7C-1055F7AC0F9D}" type="slidenum">
              <a:rPr lang="en-US" sz="1400">
                <a:solidFill>
                  <a:schemeClr val="tx1"/>
                </a:solidFill>
              </a:rPr>
              <a:pPr/>
              <a:t>31</a:t>
            </a:fld>
            <a:endParaRPr lang="en-US" sz="1400" dirty="0">
              <a:solidFill>
                <a:schemeClr val="tx1"/>
              </a:solidFill>
            </a:endParaRPr>
          </a:p>
        </p:txBody>
      </p:sp>
      <p:sp>
        <p:nvSpPr>
          <p:cNvPr id="21510" name="TextBox 6"/>
          <p:cNvSpPr txBox="1">
            <a:spLocks noChangeArrowheads="1"/>
          </p:cNvSpPr>
          <p:nvPr/>
        </p:nvSpPr>
        <p:spPr bwMode="auto">
          <a:xfrm>
            <a:off x="396815" y="5078849"/>
            <a:ext cx="8686800" cy="1169551"/>
          </a:xfrm>
          <a:prstGeom prst="rect">
            <a:avLst/>
          </a:prstGeom>
          <a:noFill/>
          <a:ln w="9525">
            <a:noFill/>
            <a:miter lim="800000"/>
            <a:headEnd/>
            <a:tailEnd/>
          </a:ln>
        </p:spPr>
        <p:txBody>
          <a:bodyPr>
            <a:spAutoFit/>
          </a:bodyPr>
          <a:lstStyle/>
          <a:p>
            <a:pPr marL="171450" indent="-171450">
              <a:buFont typeface="Arial" pitchFamily="34" charset="0"/>
              <a:buChar char="•"/>
            </a:pPr>
            <a:r>
              <a:rPr lang="en-US" sz="1400" dirty="0"/>
              <a:t>All capacities are based on the projects in the ISO interconnection queue as of April 1, 2019, that would interconnect with the ISO system. </a:t>
            </a:r>
            <a:endParaRPr lang="en-US" sz="1400" dirty="0" smtClean="0"/>
          </a:p>
          <a:p>
            <a:pPr marL="171450" indent="-171450">
              <a:buFont typeface="Arial" pitchFamily="34" charset="0"/>
              <a:buChar char="•"/>
            </a:pPr>
            <a:r>
              <a:rPr lang="en-US" sz="1400" dirty="0" smtClean="0"/>
              <a:t>Projects </a:t>
            </a:r>
            <a:r>
              <a:rPr lang="en-US" sz="1400" dirty="0"/>
              <a:t>involving only transmission or that did not increase an existing generator’s capacity were excluded. </a:t>
            </a:r>
            <a:endParaRPr lang="en-US" sz="1400" dirty="0" smtClean="0"/>
          </a:p>
          <a:p>
            <a:pPr marL="171450" indent="-171450">
              <a:buFont typeface="Arial" pitchFamily="34" charset="0"/>
              <a:buChar char="•"/>
            </a:pPr>
            <a:r>
              <a:rPr lang="en-US" sz="1400" dirty="0" smtClean="0"/>
              <a:t>Projects </a:t>
            </a:r>
            <a:r>
              <a:rPr lang="en-US" sz="1400" dirty="0"/>
              <a:t>with more than one listing in the queue, representing different interconnection configurations, were counted only once</a:t>
            </a:r>
            <a:r>
              <a:rPr lang="en-US" sz="1400" dirty="0" smtClean="0"/>
              <a:t>.</a:t>
            </a:r>
            <a:endParaRPr lang="en-US" sz="1400"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072077" y="1399532"/>
            <a:ext cx="7010400" cy="3535362"/>
          </a:xfrm>
          <a:prstGeom prst="rect">
            <a:avLst/>
          </a:prstGeom>
          <a:noFill/>
          <a:ln>
            <a:solidFill>
              <a:srgbClr val="002060"/>
            </a:solidFill>
          </a:ln>
        </p:spPr>
      </p:pic>
    </p:spTree>
    <p:extLst>
      <p:ext uri="{BB962C8B-B14F-4D97-AF65-F5344CB8AC3E}">
        <p14:creationId xmlns:p14="http://schemas.microsoft.com/office/powerpoint/2010/main" val="1203482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a:spLocks noGrp="1" noChangeArrowheads="1"/>
          </p:cNvSpPr>
          <p:nvPr>
            <p:ph type="title"/>
          </p:nvPr>
        </p:nvSpPr>
        <p:spPr>
          <a:xfrm>
            <a:off x="457200" y="-30162"/>
            <a:ext cx="8229600" cy="1143000"/>
          </a:xfrm>
        </p:spPr>
        <p:txBody>
          <a:bodyPr/>
          <a:lstStyle/>
          <a:p>
            <a:r>
              <a:rPr lang="en-US" dirty="0" smtClean="0">
                <a:solidFill>
                  <a:srgbClr val="000000"/>
                </a:solidFill>
              </a:rPr>
              <a:t>Active Resources in the Interconnection Queue</a:t>
            </a:r>
          </a:p>
        </p:txBody>
      </p:sp>
      <p:sp>
        <p:nvSpPr>
          <p:cNvPr id="23555" name="Rectangle 3"/>
          <p:cNvSpPr>
            <a:spLocks noGrp="1" noChangeArrowheads="1"/>
          </p:cNvSpPr>
          <p:nvPr>
            <p:ph type="body" sz="quarter" idx="11"/>
          </p:nvPr>
        </p:nvSpPr>
        <p:spPr>
          <a:xfrm>
            <a:off x="457200" y="1143000"/>
            <a:ext cx="8458200" cy="4800600"/>
          </a:xfrm>
        </p:spPr>
        <p:txBody>
          <a:bodyPr>
            <a:noAutofit/>
          </a:bodyPr>
          <a:lstStyle/>
          <a:p>
            <a:pPr>
              <a:spcBef>
                <a:spcPts val="300"/>
              </a:spcBef>
              <a:spcAft>
                <a:spcPts val="300"/>
              </a:spcAft>
            </a:pPr>
            <a:r>
              <a:rPr lang="en-US" sz="2200" dirty="0" smtClean="0">
                <a:solidFill>
                  <a:srgbClr val="000000"/>
                </a:solidFill>
              </a:rPr>
              <a:t>Characteristics of ISO-NE’s Interconnection Queue as of April 1, 2019</a:t>
            </a:r>
          </a:p>
          <a:p>
            <a:pPr lvl="1">
              <a:spcBef>
                <a:spcPts val="300"/>
              </a:spcBef>
              <a:spcAft>
                <a:spcPts val="300"/>
              </a:spcAft>
            </a:pPr>
            <a:r>
              <a:rPr lang="en-US" dirty="0" smtClean="0">
                <a:solidFill>
                  <a:srgbClr val="000000"/>
                </a:solidFill>
              </a:rPr>
              <a:t>177 generation projects totaling  19,047 MW</a:t>
            </a:r>
          </a:p>
          <a:p>
            <a:pPr lvl="2">
              <a:spcBef>
                <a:spcPts val="300"/>
              </a:spcBef>
              <a:spcAft>
                <a:spcPts val="300"/>
              </a:spcAft>
            </a:pPr>
            <a:r>
              <a:rPr lang="en-US" dirty="0" smtClean="0">
                <a:solidFill>
                  <a:srgbClr val="000000"/>
                </a:solidFill>
              </a:rPr>
              <a:t>26 wind projects ~ 11,239 MW</a:t>
            </a:r>
          </a:p>
          <a:p>
            <a:pPr lvl="3">
              <a:spcBef>
                <a:spcPts val="300"/>
              </a:spcBef>
              <a:spcAft>
                <a:spcPts val="300"/>
              </a:spcAft>
            </a:pPr>
            <a:r>
              <a:rPr lang="en-US" dirty="0" smtClean="0">
                <a:solidFill>
                  <a:srgbClr val="000000"/>
                </a:solidFill>
              </a:rPr>
              <a:t>14 are on-shore at 2,235 MW</a:t>
            </a:r>
          </a:p>
          <a:p>
            <a:pPr lvl="3">
              <a:spcBef>
                <a:spcPts val="300"/>
              </a:spcBef>
              <a:spcAft>
                <a:spcPts val="300"/>
              </a:spcAft>
            </a:pPr>
            <a:r>
              <a:rPr lang="en-US" dirty="0" smtClean="0">
                <a:solidFill>
                  <a:srgbClr val="000000"/>
                </a:solidFill>
              </a:rPr>
              <a:t>12 are off-shore at 9,004 MW</a:t>
            </a:r>
          </a:p>
          <a:p>
            <a:pPr lvl="2">
              <a:spcBef>
                <a:spcPts val="300"/>
              </a:spcBef>
              <a:spcAft>
                <a:spcPts val="300"/>
              </a:spcAft>
            </a:pPr>
            <a:r>
              <a:rPr lang="en-US" dirty="0">
                <a:solidFill>
                  <a:srgbClr val="000000"/>
                </a:solidFill>
              </a:rPr>
              <a:t>118 solar projects ~ 3,319 </a:t>
            </a:r>
            <a:r>
              <a:rPr lang="en-US" dirty="0" smtClean="0">
                <a:solidFill>
                  <a:srgbClr val="000000"/>
                </a:solidFill>
              </a:rPr>
              <a:t>MW</a:t>
            </a:r>
          </a:p>
          <a:p>
            <a:pPr lvl="2">
              <a:spcBef>
                <a:spcPts val="300"/>
              </a:spcBef>
              <a:spcAft>
                <a:spcPts val="300"/>
              </a:spcAft>
            </a:pPr>
            <a:r>
              <a:rPr lang="en-US" dirty="0">
                <a:solidFill>
                  <a:srgbClr val="000000"/>
                </a:solidFill>
              </a:rPr>
              <a:t>8 dual fuel (gas &amp; oil) projects ~ 1,937 </a:t>
            </a:r>
            <a:r>
              <a:rPr lang="en-US" dirty="0" smtClean="0">
                <a:solidFill>
                  <a:srgbClr val="000000"/>
                </a:solidFill>
              </a:rPr>
              <a:t>MW</a:t>
            </a:r>
          </a:p>
          <a:p>
            <a:pPr lvl="2">
              <a:spcBef>
                <a:spcPts val="300"/>
              </a:spcBef>
              <a:spcAft>
                <a:spcPts val="300"/>
              </a:spcAft>
            </a:pPr>
            <a:r>
              <a:rPr lang="en-US" dirty="0">
                <a:solidFill>
                  <a:srgbClr val="000000"/>
                </a:solidFill>
              </a:rPr>
              <a:t>5</a:t>
            </a:r>
            <a:r>
              <a:rPr lang="en-US" dirty="0" smtClean="0">
                <a:solidFill>
                  <a:srgbClr val="000000"/>
                </a:solidFill>
              </a:rPr>
              <a:t> natural gas-fired projects ~ 1,152 MW</a:t>
            </a:r>
          </a:p>
          <a:p>
            <a:pPr lvl="2">
              <a:spcBef>
                <a:spcPts val="300"/>
              </a:spcBef>
              <a:spcAft>
                <a:spcPts val="300"/>
              </a:spcAft>
            </a:pPr>
            <a:r>
              <a:rPr lang="en-US" dirty="0" smtClean="0">
                <a:solidFill>
                  <a:srgbClr val="000000"/>
                </a:solidFill>
              </a:rPr>
              <a:t>13 battery storage projects ~ 1,209 MW</a:t>
            </a:r>
          </a:p>
          <a:p>
            <a:pPr lvl="2">
              <a:spcBef>
                <a:spcPts val="300"/>
              </a:spcBef>
              <a:spcAft>
                <a:spcPts val="300"/>
              </a:spcAft>
            </a:pPr>
            <a:r>
              <a:rPr lang="en-US" dirty="0">
                <a:solidFill>
                  <a:srgbClr val="000000"/>
                </a:solidFill>
              </a:rPr>
              <a:t>2 </a:t>
            </a:r>
            <a:r>
              <a:rPr lang="en-US" dirty="0" smtClean="0">
                <a:solidFill>
                  <a:srgbClr val="000000"/>
                </a:solidFill>
              </a:rPr>
              <a:t>fuel </a:t>
            </a:r>
            <a:r>
              <a:rPr lang="en-US" dirty="0">
                <a:solidFill>
                  <a:srgbClr val="000000"/>
                </a:solidFill>
              </a:rPr>
              <a:t>cell projects ~ 78 </a:t>
            </a:r>
            <a:r>
              <a:rPr lang="en-US" dirty="0" smtClean="0">
                <a:solidFill>
                  <a:srgbClr val="000000"/>
                </a:solidFill>
              </a:rPr>
              <a:t>MW</a:t>
            </a:r>
          </a:p>
          <a:p>
            <a:pPr lvl="2">
              <a:spcBef>
                <a:spcPts val="300"/>
              </a:spcBef>
              <a:spcAft>
                <a:spcPts val="300"/>
              </a:spcAft>
            </a:pPr>
            <a:r>
              <a:rPr lang="en-US" dirty="0">
                <a:solidFill>
                  <a:srgbClr val="000000"/>
                </a:solidFill>
              </a:rPr>
              <a:t>3 hydro-electric projects ~ 74 </a:t>
            </a:r>
            <a:r>
              <a:rPr lang="en-US" dirty="0" smtClean="0">
                <a:solidFill>
                  <a:srgbClr val="000000"/>
                </a:solidFill>
              </a:rPr>
              <a:t>MW</a:t>
            </a:r>
          </a:p>
          <a:p>
            <a:pPr lvl="2">
              <a:spcBef>
                <a:spcPts val="300"/>
              </a:spcBef>
              <a:spcAft>
                <a:spcPts val="300"/>
              </a:spcAft>
            </a:pPr>
            <a:r>
              <a:rPr lang="en-US" dirty="0">
                <a:solidFill>
                  <a:srgbClr val="000000"/>
                </a:solidFill>
              </a:rPr>
              <a:t>2 biomass projects ~ 39 </a:t>
            </a:r>
            <a:r>
              <a:rPr lang="en-US" dirty="0" smtClean="0">
                <a:solidFill>
                  <a:srgbClr val="000000"/>
                </a:solidFill>
              </a:rPr>
              <a:t>MW</a:t>
            </a:r>
            <a:endParaRPr lang="en-US" dirty="0">
              <a:solidFill>
                <a:srgbClr val="000000"/>
              </a:solidFill>
            </a:endParaRPr>
          </a:p>
        </p:txBody>
      </p:sp>
      <p:sp>
        <p:nvSpPr>
          <p:cNvPr id="5" name="Slide Number Placeholder 2"/>
          <p:cNvSpPr>
            <a:spLocks noGrp="1"/>
          </p:cNvSpPr>
          <p:nvPr>
            <p:ph type="sldNum" sz="quarter" idx="4"/>
          </p:nvPr>
        </p:nvSpPr>
        <p:spPr>
          <a:xfrm>
            <a:off x="8560993" y="6364355"/>
            <a:ext cx="313326" cy="263518"/>
          </a:xfrm>
        </p:spPr>
        <p:txBody>
          <a:bodyPr/>
          <a:lstStyle/>
          <a:p>
            <a:fld id="{10C7F894-2A36-495D-AB7C-1055F7AC0F9D}" type="slidenum">
              <a:rPr lang="en-US" sz="1400">
                <a:solidFill>
                  <a:schemeClr val="tx1"/>
                </a:solidFill>
              </a:rPr>
              <a:pPr/>
              <a:t>32</a:t>
            </a:fld>
            <a:endParaRPr lang="en-US" sz="1400" dirty="0">
              <a:solidFill>
                <a:schemeClr val="tx1"/>
              </a:solidFill>
            </a:endParaRPr>
          </a:p>
        </p:txBody>
      </p:sp>
    </p:spTree>
    <p:extLst>
      <p:ext uri="{BB962C8B-B14F-4D97-AF65-F5344CB8AC3E}">
        <p14:creationId xmlns:p14="http://schemas.microsoft.com/office/powerpoint/2010/main" val="3398777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a:spLocks noGrp="1" noChangeArrowheads="1"/>
          </p:cNvSpPr>
          <p:nvPr>
            <p:ph type="title"/>
          </p:nvPr>
        </p:nvSpPr>
        <p:spPr/>
        <p:txBody>
          <a:bodyPr>
            <a:noAutofit/>
          </a:bodyPr>
          <a:lstStyle/>
          <a:p>
            <a:r>
              <a:rPr lang="en-US" sz="2800" dirty="0" smtClean="0">
                <a:solidFill>
                  <a:srgbClr val="000000"/>
                </a:solidFill>
              </a:rPr>
              <a:t>Active Resources in the ISO Generator Interconnection Queue by State and Fuel Type (MW &amp; %)</a:t>
            </a:r>
            <a:r>
              <a:rPr lang="en-US" dirty="0" smtClean="0">
                <a:solidFill>
                  <a:srgbClr val="000000"/>
                </a:solidFill>
              </a:rPr>
              <a:t/>
            </a:r>
            <a:br>
              <a:rPr lang="en-US" dirty="0" smtClean="0">
                <a:solidFill>
                  <a:srgbClr val="000000"/>
                </a:solidFill>
              </a:rPr>
            </a:br>
            <a:endParaRPr lang="en-US" dirty="0" smtClean="0">
              <a:solidFill>
                <a:srgbClr val="000000"/>
              </a:solidFill>
            </a:endParaRPr>
          </a:p>
        </p:txBody>
      </p:sp>
      <p:sp>
        <p:nvSpPr>
          <p:cNvPr id="7" name="Slide Number Placeholder 2"/>
          <p:cNvSpPr>
            <a:spLocks noGrp="1"/>
          </p:cNvSpPr>
          <p:nvPr>
            <p:ph type="sldNum" sz="quarter" idx="4"/>
          </p:nvPr>
        </p:nvSpPr>
        <p:spPr>
          <a:xfrm>
            <a:off x="8578221" y="6365882"/>
            <a:ext cx="313326" cy="263518"/>
          </a:xfrm>
        </p:spPr>
        <p:txBody>
          <a:bodyPr/>
          <a:lstStyle/>
          <a:p>
            <a:fld id="{10C7F894-2A36-495D-AB7C-1055F7AC0F9D}" type="slidenum">
              <a:rPr lang="en-US" sz="1400">
                <a:solidFill>
                  <a:schemeClr val="tx1"/>
                </a:solidFill>
              </a:rPr>
              <a:pPr/>
              <a:t>33</a:t>
            </a:fld>
            <a:endParaRPr lang="en-US" sz="1400" dirty="0">
              <a:solidFill>
                <a:schemeClr val="tx1"/>
              </a:solidFill>
            </a:endParaRPr>
          </a:p>
        </p:txBody>
      </p:sp>
      <p:sp>
        <p:nvSpPr>
          <p:cNvPr id="21510" name="TextBox 6"/>
          <p:cNvSpPr txBox="1">
            <a:spLocks noChangeArrowheads="1"/>
          </p:cNvSpPr>
          <p:nvPr/>
        </p:nvSpPr>
        <p:spPr bwMode="auto">
          <a:xfrm>
            <a:off x="457200" y="5638800"/>
            <a:ext cx="8686800" cy="646331"/>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n-US" sz="1200" dirty="0" smtClean="0">
                <a:solidFill>
                  <a:srgbClr val="595959"/>
                </a:solidFill>
              </a:rPr>
              <a:t>Based on projects in the Interconnection Queue as of April 1, 2019.</a:t>
            </a:r>
          </a:p>
          <a:p>
            <a:pPr marL="171450" indent="-171450">
              <a:buFont typeface="Arial" panose="020B0604020202020204" pitchFamily="34" charset="0"/>
              <a:buChar char="•"/>
            </a:pPr>
            <a:r>
              <a:rPr lang="en-US" sz="1200" dirty="0">
                <a:solidFill>
                  <a:srgbClr val="595959"/>
                </a:solidFill>
              </a:rPr>
              <a:t>The “Other Renewables” category includes 37 MW wood, 78 MW fuel cell, and 2 MW municipal solid waste. The totals for all categories reflect all queue projects that would interconnect with the system and not all projects in New England. </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61975" y="1143000"/>
            <a:ext cx="8020050" cy="4383405"/>
          </a:xfrm>
          <a:prstGeom prst="rect">
            <a:avLst/>
          </a:prstGeom>
          <a:noFill/>
          <a:ln>
            <a:solidFill>
              <a:schemeClr val="tx1">
                <a:lumMod val="50000"/>
              </a:schemeClr>
            </a:solidFill>
          </a:ln>
        </p:spPr>
      </p:pic>
    </p:spTree>
    <p:extLst>
      <p:ext uri="{BB962C8B-B14F-4D97-AF65-F5344CB8AC3E}">
        <p14:creationId xmlns:p14="http://schemas.microsoft.com/office/powerpoint/2010/main" val="4287775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
          </p:nvPr>
        </p:nvSpPr>
        <p:spPr>
          <a:xfrm>
            <a:off x="8574155" y="6372306"/>
            <a:ext cx="313326" cy="263518"/>
          </a:xfrm>
        </p:spPr>
        <p:txBody>
          <a:bodyPr/>
          <a:lstStyle/>
          <a:p>
            <a:fld id="{10C7F894-2A36-495D-AB7C-1055F7AC0F9D}" type="slidenum">
              <a:rPr lang="en-US" sz="1400">
                <a:solidFill>
                  <a:schemeClr val="tx1"/>
                </a:solidFill>
              </a:rPr>
              <a:pPr/>
              <a:t>34</a:t>
            </a:fld>
            <a:endParaRPr lang="en-US" sz="1400" dirty="0">
              <a:solidFill>
                <a:schemeClr val="tx1"/>
              </a:solidFill>
            </a:endParaRPr>
          </a:p>
        </p:txBody>
      </p:sp>
      <p:sp>
        <p:nvSpPr>
          <p:cNvPr id="8" name="Title 1"/>
          <p:cNvSpPr>
            <a:spLocks noGrp="1"/>
          </p:cNvSpPr>
          <p:nvPr>
            <p:ph type="title"/>
          </p:nvPr>
        </p:nvSpPr>
        <p:spPr>
          <a:xfrm>
            <a:off x="381000" y="274638"/>
            <a:ext cx="8610600" cy="1477962"/>
          </a:xfrm>
        </p:spPr>
        <p:txBody>
          <a:bodyPr anchor="t">
            <a:normAutofit/>
          </a:bodyPr>
          <a:lstStyle/>
          <a:p>
            <a:pPr marL="0" marR="0">
              <a:spcBef>
                <a:spcPts val="0"/>
              </a:spcBef>
              <a:spcAft>
                <a:spcPts val="1200"/>
              </a:spcAft>
            </a:pPr>
            <a:r>
              <a:rPr lang="en-US" sz="2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Active Resources </a:t>
            </a:r>
            <a:r>
              <a:rPr lang="en-US" sz="2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ISO </a:t>
            </a:r>
            <a:r>
              <a:rPr lang="en-US" sz="2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Generator Interconnection Queue</a:t>
            </a:r>
            <a:r>
              <a:rPr lang="en-US" sz="2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by </a:t>
            </a:r>
            <a:r>
              <a:rPr lang="en-US" sz="2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Fuel Type </a:t>
            </a:r>
            <a:r>
              <a:rPr lang="en-US" sz="2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each </a:t>
            </a:r>
            <a:r>
              <a:rPr lang="en-US" sz="2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Load Zone as of April</a:t>
            </a:r>
            <a:r>
              <a:rPr lang="en-US" sz="2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1, 2019 (MW</a:t>
            </a:r>
            <a:r>
              <a:rPr lang="en-US" sz="25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5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10" name="Chart 9"/>
          <p:cNvGraphicFramePr/>
          <p:nvPr>
            <p:extLst>
              <p:ext uri="{D42A27DB-BD31-4B8C-83A1-F6EECF244321}">
                <p14:modId xmlns:p14="http://schemas.microsoft.com/office/powerpoint/2010/main" val="4188332364"/>
              </p:ext>
            </p:extLst>
          </p:nvPr>
        </p:nvGraphicFramePr>
        <p:xfrm>
          <a:off x="838200" y="1600200"/>
          <a:ext cx="7419975" cy="4086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8021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34400" y="6329241"/>
            <a:ext cx="381000" cy="381000"/>
          </a:xfrm>
          <a:prstGeom prst="rect">
            <a:avLst/>
          </a:prstGeom>
        </p:spPr>
        <p:txBody>
          <a:bodyPr/>
          <a:lstStyle/>
          <a:p>
            <a:pPr algn="ctr"/>
            <a:fld id="{10C7F894-2A36-495D-AB7C-1055F7AC0F9D}" type="slidenum">
              <a:rPr lang="en-US" sz="1400"/>
              <a:pPr algn="ctr"/>
              <a:t>35</a:t>
            </a:fld>
            <a:endParaRPr lang="en-US" sz="1400" dirty="0"/>
          </a:p>
        </p:txBody>
      </p:sp>
    </p:spTree>
    <p:extLst>
      <p:ext uri="{BB962C8B-B14F-4D97-AF65-F5344CB8AC3E}">
        <p14:creationId xmlns:p14="http://schemas.microsoft.com/office/powerpoint/2010/main" val="173396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a:t>
            </a:r>
          </a:p>
        </p:txBody>
      </p:sp>
      <p:sp>
        <p:nvSpPr>
          <p:cNvPr id="4099" name="Content Placeholder 2"/>
          <p:cNvSpPr>
            <a:spLocks noGrp="1"/>
          </p:cNvSpPr>
          <p:nvPr>
            <p:ph idx="1"/>
          </p:nvPr>
        </p:nvSpPr>
        <p:spPr>
          <a:xfrm>
            <a:off x="457200" y="990600"/>
            <a:ext cx="8607425" cy="5181600"/>
          </a:xfrm>
        </p:spPr>
        <p:txBody>
          <a:bodyPr>
            <a:normAutofit fontScale="62500" lnSpcReduction="20000"/>
          </a:bodyPr>
          <a:lstStyle/>
          <a:p>
            <a:r>
              <a:rPr lang="en-US" dirty="0" smtClean="0"/>
              <a:t>ARA – Annual Reconfiguration Auction</a:t>
            </a:r>
          </a:p>
          <a:p>
            <a:r>
              <a:rPr lang="en-US" dirty="0" smtClean="0"/>
              <a:t>BTM PV – Behind-the-meter Photovoltaic</a:t>
            </a:r>
          </a:p>
          <a:p>
            <a:r>
              <a:rPr lang="en-US" dirty="0" smtClean="0"/>
              <a:t>CCP – Capacity Commitment Period</a:t>
            </a:r>
          </a:p>
          <a:p>
            <a:r>
              <a:rPr lang="en-US" dirty="0" smtClean="0"/>
              <a:t>CSO – Capacity Supply Obligation</a:t>
            </a:r>
          </a:p>
          <a:p>
            <a:r>
              <a:rPr lang="en-US" dirty="0" smtClean="0"/>
              <a:t>CELT – Capacity, Energy, Loads and Transmission</a:t>
            </a:r>
          </a:p>
          <a:p>
            <a:r>
              <a:rPr lang="en-US" dirty="0" smtClean="0"/>
              <a:t>CT </a:t>
            </a:r>
            <a:r>
              <a:rPr lang="en-US" dirty="0"/>
              <a:t>– </a:t>
            </a:r>
            <a:r>
              <a:rPr lang="en-US" dirty="0" smtClean="0"/>
              <a:t>Connecticut</a:t>
            </a:r>
          </a:p>
          <a:p>
            <a:r>
              <a:rPr lang="en-US" dirty="0" smtClean="0"/>
              <a:t>DR – Demand Resource</a:t>
            </a:r>
          </a:p>
          <a:p>
            <a:r>
              <a:rPr lang="en-US" dirty="0" smtClean="0"/>
              <a:t>EE – Energy Efficiency</a:t>
            </a:r>
          </a:p>
          <a:p>
            <a:r>
              <a:rPr lang="en-US" dirty="0" smtClean="0"/>
              <a:t>FCA – Forward Capacity Auction</a:t>
            </a:r>
          </a:p>
          <a:p>
            <a:r>
              <a:rPr lang="en-US" dirty="0" smtClean="0"/>
              <a:t>FERC – Federal Energy Regulatory Commission</a:t>
            </a:r>
          </a:p>
          <a:p>
            <a:r>
              <a:rPr lang="en-US" dirty="0" smtClean="0"/>
              <a:t>HQICCs – Hydro-Quebec Interconnection Capability Credits</a:t>
            </a:r>
          </a:p>
          <a:p>
            <a:r>
              <a:rPr lang="en-US" dirty="0" smtClean="0"/>
              <a:t>ICR – Installed Capacity </a:t>
            </a:r>
            <a:r>
              <a:rPr lang="en-US" dirty="0" smtClean="0"/>
              <a:t>Requirement</a:t>
            </a:r>
          </a:p>
          <a:p>
            <a:r>
              <a:rPr lang="en-US" dirty="0" smtClean="0"/>
              <a:t>ISO – ISO New England</a:t>
            </a:r>
            <a:endParaRPr lang="en-US" dirty="0" smtClean="0"/>
          </a:p>
          <a:p>
            <a:r>
              <a:rPr lang="en-US" dirty="0" smtClean="0"/>
              <a:t>LSR – Local Sourcing Requirement</a:t>
            </a:r>
          </a:p>
          <a:p>
            <a:r>
              <a:rPr lang="en-US" dirty="0" smtClean="0"/>
              <a:t>MCL – Maximum Capacity Limit</a:t>
            </a:r>
          </a:p>
          <a:p>
            <a:pPr>
              <a:buNone/>
            </a:pPr>
            <a:endParaRPr lang="en-US" dirty="0" smtClean="0"/>
          </a:p>
          <a:p>
            <a:endParaRPr lang="en-US" dirty="0" smtClean="0"/>
          </a:p>
        </p:txBody>
      </p:sp>
      <p:sp>
        <p:nvSpPr>
          <p:cNvPr id="4101" name="Slide Number Placeholder 4"/>
          <p:cNvSpPr>
            <a:spLocks noGrp="1"/>
          </p:cNvSpPr>
          <p:nvPr>
            <p:ph type="sldNum" sz="quarter" idx="11"/>
          </p:nvPr>
        </p:nvSpPr>
        <p:spPr>
          <a:xfrm>
            <a:off x="8534400" y="6324600"/>
            <a:ext cx="339725" cy="381000"/>
          </a:xfrm>
          <a:noFill/>
        </p:spPr>
        <p:txBody>
          <a:bodyPr/>
          <a:lstStyle/>
          <a:p>
            <a:fld id="{12D8F292-C54C-47AF-8F7C-37251728951D}" type="slidenum">
              <a:rPr lang="en-US"/>
              <a:pPr/>
              <a:t>4</a:t>
            </a:fld>
            <a:endParaRPr lang="en-US" dirty="0"/>
          </a:p>
        </p:txBody>
      </p:sp>
    </p:spTree>
    <p:extLst>
      <p:ext uri="{BB962C8B-B14F-4D97-AF65-F5344CB8AC3E}">
        <p14:creationId xmlns:p14="http://schemas.microsoft.com/office/powerpoint/2010/main" val="7082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dirty="0" smtClean="0"/>
              <a:t>Acronyms, cont</a:t>
            </a:r>
            <a:r>
              <a:rPr lang="en-US" dirty="0"/>
              <a:t>.</a:t>
            </a:r>
            <a:endParaRPr lang="en-US" dirty="0" smtClean="0"/>
          </a:p>
        </p:txBody>
      </p:sp>
      <p:sp>
        <p:nvSpPr>
          <p:cNvPr id="4099" name="Content Placeholder 2"/>
          <p:cNvSpPr>
            <a:spLocks noGrp="1"/>
          </p:cNvSpPr>
          <p:nvPr>
            <p:ph idx="1"/>
          </p:nvPr>
        </p:nvSpPr>
        <p:spPr>
          <a:xfrm>
            <a:off x="457200" y="990600"/>
            <a:ext cx="8607425" cy="5181600"/>
          </a:xfrm>
        </p:spPr>
        <p:txBody>
          <a:bodyPr>
            <a:normAutofit fontScale="85000" lnSpcReduction="20000"/>
          </a:bodyPr>
          <a:lstStyle/>
          <a:p>
            <a:r>
              <a:rPr lang="en-US" dirty="0"/>
              <a:t>ME – </a:t>
            </a:r>
            <a:r>
              <a:rPr lang="en-US" dirty="0" smtClean="0"/>
              <a:t>Maine</a:t>
            </a:r>
          </a:p>
          <a:p>
            <a:r>
              <a:rPr lang="en-US" dirty="0" smtClean="0"/>
              <a:t>NEMA/Boston </a:t>
            </a:r>
            <a:r>
              <a:rPr lang="en-US" dirty="0"/>
              <a:t>– Northeast </a:t>
            </a:r>
            <a:r>
              <a:rPr lang="en-US" dirty="0" smtClean="0"/>
              <a:t>Massachusetts/Boston</a:t>
            </a:r>
          </a:p>
          <a:p>
            <a:r>
              <a:rPr lang="en-US" dirty="0" smtClean="0"/>
              <a:t>NH </a:t>
            </a:r>
            <a:r>
              <a:rPr lang="en-US" dirty="0"/>
              <a:t>– New </a:t>
            </a:r>
            <a:r>
              <a:rPr lang="en-US" dirty="0" smtClean="0"/>
              <a:t>Hampshire</a:t>
            </a:r>
          </a:p>
          <a:p>
            <a:r>
              <a:rPr lang="en-US" dirty="0" smtClean="0"/>
              <a:t>NNE </a:t>
            </a:r>
            <a:r>
              <a:rPr lang="en-US" dirty="0"/>
              <a:t>– Northern New </a:t>
            </a:r>
            <a:r>
              <a:rPr lang="en-US" dirty="0" smtClean="0"/>
              <a:t>England</a:t>
            </a:r>
          </a:p>
          <a:p>
            <a:r>
              <a:rPr lang="en-US" dirty="0" smtClean="0"/>
              <a:t>OP-4 </a:t>
            </a:r>
            <a:r>
              <a:rPr lang="en-US" dirty="0" smtClean="0"/>
              <a:t>– Operating Procedure No. 4, Action During a Capacity Deficiency</a:t>
            </a:r>
          </a:p>
          <a:p>
            <a:r>
              <a:rPr lang="en-US" dirty="0" smtClean="0"/>
              <a:t>PAC – Planning Advisory Committee</a:t>
            </a:r>
          </a:p>
          <a:p>
            <a:r>
              <a:rPr lang="en-US" dirty="0" smtClean="0"/>
              <a:t>RI – Rhode Island</a:t>
            </a:r>
            <a:endParaRPr lang="en-US" dirty="0"/>
          </a:p>
          <a:p>
            <a:r>
              <a:rPr lang="en-US" dirty="0"/>
              <a:t>RSP – Regional System Plan</a:t>
            </a:r>
          </a:p>
          <a:p>
            <a:r>
              <a:rPr lang="en-US" dirty="0" smtClean="0"/>
              <a:t>SA – Substitution Auction</a:t>
            </a:r>
          </a:p>
          <a:p>
            <a:r>
              <a:rPr lang="en-US" dirty="0" smtClean="0"/>
              <a:t>SEMA/RI </a:t>
            </a:r>
            <a:r>
              <a:rPr lang="en-US" dirty="0"/>
              <a:t>– South East Massachusetts/Rhode Island</a:t>
            </a:r>
          </a:p>
          <a:p>
            <a:r>
              <a:rPr lang="en-US" dirty="0"/>
              <a:t>SENE – South East New England</a:t>
            </a:r>
          </a:p>
          <a:p>
            <a:r>
              <a:rPr lang="en-US" dirty="0" smtClean="0"/>
              <a:t>VT – Vermont</a:t>
            </a:r>
          </a:p>
          <a:p>
            <a:r>
              <a:rPr lang="en-US" dirty="0" smtClean="0"/>
              <a:t>WCMA – West Central Massachusetts</a:t>
            </a:r>
            <a:endParaRPr lang="en-US" dirty="0"/>
          </a:p>
          <a:p>
            <a:pPr>
              <a:buNone/>
            </a:pPr>
            <a:endParaRPr lang="en-US" dirty="0" smtClean="0"/>
          </a:p>
          <a:p>
            <a:endParaRPr lang="en-US" dirty="0" smtClean="0"/>
          </a:p>
        </p:txBody>
      </p:sp>
      <p:sp>
        <p:nvSpPr>
          <p:cNvPr id="4101" name="Slide Number Placeholder 4"/>
          <p:cNvSpPr>
            <a:spLocks noGrp="1"/>
          </p:cNvSpPr>
          <p:nvPr>
            <p:ph type="sldNum" sz="quarter" idx="11"/>
          </p:nvPr>
        </p:nvSpPr>
        <p:spPr>
          <a:xfrm>
            <a:off x="8620206" y="6392849"/>
            <a:ext cx="228600" cy="228600"/>
          </a:xfrm>
          <a:noFill/>
        </p:spPr>
        <p:txBody>
          <a:bodyPr/>
          <a:lstStyle/>
          <a:p>
            <a:fld id="{12D8F292-C54C-47AF-8F7C-37251728951D}" type="slidenum">
              <a:rPr lang="en-US"/>
              <a:pPr/>
              <a:t>5</a:t>
            </a:fld>
            <a:endParaRPr lang="en-US" dirty="0"/>
          </a:p>
        </p:txBody>
      </p:sp>
    </p:spTree>
    <p:extLst>
      <p:ext uri="{BB962C8B-B14F-4D97-AF65-F5344CB8AC3E}">
        <p14:creationId xmlns:p14="http://schemas.microsoft.com/office/powerpoint/2010/main" val="86728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057402"/>
            <a:ext cx="8801100" cy="1362075"/>
          </a:xfrm>
        </p:spPr>
        <p:txBody>
          <a:bodyPr>
            <a:normAutofit/>
          </a:bodyPr>
          <a:lstStyle/>
          <a:p>
            <a:pPr marL="227013"/>
            <a:r>
              <a:rPr lang="en-US" sz="3200" dirty="0" smtClean="0"/>
              <a:t>SYSTEMWIDE AND LOCAL CAPACITY</a:t>
            </a:r>
            <a:br>
              <a:rPr lang="en-US" sz="3200" dirty="0" smtClean="0"/>
            </a:br>
            <a:r>
              <a:rPr lang="en-US" sz="3200" dirty="0" smtClean="0"/>
              <a:t>RESOURCE NEEDS</a:t>
            </a:r>
            <a:endParaRPr lang="en-US" sz="3200" dirty="0"/>
          </a:p>
        </p:txBody>
      </p:sp>
      <p:sp>
        <p:nvSpPr>
          <p:cNvPr id="7" name="Slide Number Placeholder 6"/>
          <p:cNvSpPr>
            <a:spLocks noGrp="1"/>
          </p:cNvSpPr>
          <p:nvPr>
            <p:ph type="sldNum" sz="quarter" idx="11"/>
          </p:nvPr>
        </p:nvSpPr>
        <p:spPr/>
        <p:txBody>
          <a:bodyPr/>
          <a:lstStyle/>
          <a:p>
            <a:pPr algn="ctr"/>
            <a:fld id="{3F6FE54C-330D-4F78-ABBB-4309360A2FCC}" type="slidenum">
              <a:rPr lang="en-US" smtClean="0"/>
              <a:pPr algn="ctr"/>
              <a:t>6</a:t>
            </a:fld>
            <a:endParaRPr lang="en-US" dirty="0"/>
          </a:p>
        </p:txBody>
      </p:sp>
    </p:spTree>
    <p:custDataLst>
      <p:tags r:id="rId1"/>
    </p:custDataLst>
    <p:extLst>
      <p:ext uri="{BB962C8B-B14F-4D97-AF65-F5344CB8AC3E}">
        <p14:creationId xmlns:p14="http://schemas.microsoft.com/office/powerpoint/2010/main" val="3584189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152400"/>
            <a:ext cx="8229600" cy="1112838"/>
          </a:xfrm>
        </p:spPr>
        <p:txBody>
          <a:bodyPr>
            <a:normAutofit fontScale="90000"/>
          </a:bodyPr>
          <a:lstStyle/>
          <a:p>
            <a:r>
              <a:rPr lang="en-US" sz="2700" dirty="0" smtClean="0">
                <a:solidFill>
                  <a:srgbClr val="000000"/>
                </a:solidFill>
              </a:rPr>
              <a:t/>
            </a:r>
            <a:br>
              <a:rPr lang="en-US" sz="2700" dirty="0" smtClean="0">
                <a:solidFill>
                  <a:srgbClr val="000000"/>
                </a:solidFill>
              </a:rPr>
            </a:br>
            <a:r>
              <a:rPr lang="en-US" sz="2700" dirty="0" smtClean="0">
                <a:solidFill>
                  <a:srgbClr val="000000"/>
                </a:solidFill>
              </a:rPr>
              <a:t>Actual and Representative New England Net Installed Capacity Requirements and Resulting Reserves, 2019-2020 to 2028-2029</a:t>
            </a:r>
            <a:r>
              <a:rPr lang="en-US" dirty="0" smtClean="0">
                <a:solidFill>
                  <a:srgbClr val="000000"/>
                </a:solidFill>
              </a:rPr>
              <a:t/>
            </a:r>
            <a:br>
              <a:rPr lang="en-US" dirty="0" smtClean="0">
                <a:solidFill>
                  <a:srgbClr val="000000"/>
                </a:solidFill>
              </a:rPr>
            </a:br>
            <a:endParaRPr lang="en-US" dirty="0">
              <a:solidFill>
                <a:srgbClr val="000000"/>
              </a:solidFill>
            </a:endParaRPr>
          </a:p>
        </p:txBody>
      </p:sp>
      <p:sp>
        <p:nvSpPr>
          <p:cNvPr id="49155" name="Rectangle 3"/>
          <p:cNvSpPr>
            <a:spLocks noGrp="1" noChangeArrowheads="1"/>
          </p:cNvSpPr>
          <p:nvPr>
            <p:ph type="body" sz="quarter" idx="11"/>
          </p:nvPr>
        </p:nvSpPr>
        <p:spPr>
          <a:xfrm>
            <a:off x="609600" y="4953000"/>
            <a:ext cx="8229600" cy="1447800"/>
          </a:xfrm>
        </p:spPr>
        <p:txBody>
          <a:bodyPr>
            <a:normAutofit fontScale="25000" lnSpcReduction="20000"/>
          </a:bodyPr>
          <a:lstStyle/>
          <a:p>
            <a:pPr marL="171450" lvl="0" indent="-171450">
              <a:buFont typeface="+mj-lt"/>
              <a:buAutoNum type="alphaLcParenR"/>
            </a:pPr>
            <a:r>
              <a:rPr lang="en-US" sz="4000" dirty="0" smtClean="0"/>
              <a:t>The </a:t>
            </a:r>
            <a:r>
              <a:rPr lang="en-US" sz="4000" dirty="0"/>
              <a:t>2019 </a:t>
            </a:r>
            <a:r>
              <a:rPr lang="en-US" sz="4000" dirty="0" smtClean="0"/>
              <a:t>CELT </a:t>
            </a:r>
            <a:r>
              <a:rPr lang="en-US" sz="4000" dirty="0"/>
              <a:t>forecast 50/50 peak loads reflect the </a:t>
            </a:r>
            <a:r>
              <a:rPr lang="en-US" sz="4000" dirty="0" smtClean="0"/>
              <a:t>load </a:t>
            </a:r>
            <a:r>
              <a:rPr lang="en-US" sz="4000" dirty="0"/>
              <a:t>reductions from the </a:t>
            </a:r>
            <a:r>
              <a:rPr lang="en-US" sz="4000" dirty="0" smtClean="0"/>
              <a:t>BTM PV forecast.</a:t>
            </a:r>
          </a:p>
          <a:p>
            <a:pPr marL="171450" lvl="0" indent="-171450">
              <a:buFont typeface="+mj-lt"/>
              <a:buAutoNum type="alphaLcParenR"/>
            </a:pPr>
            <a:r>
              <a:rPr lang="en-US" sz="4000" dirty="0" smtClean="0"/>
              <a:t>Net ICR values for 2019-2020 to 2022-2023 are the latest values approved by FERC. These net ICR values were developed using 2018 CELT report loads. The representative future Net ICR values are calculated using the FCA 13 resources’ assumptions and 2019 CELT load forecast.</a:t>
            </a:r>
          </a:p>
          <a:p>
            <a:pPr marL="171450" lvl="0" indent="-171450">
              <a:buFont typeface="+mj-lt"/>
              <a:buAutoNum type="alphaLcParenR"/>
            </a:pPr>
            <a:r>
              <a:rPr lang="en-US" sz="4000" dirty="0" smtClean="0"/>
              <a:t>The </a:t>
            </a:r>
            <a:r>
              <a:rPr lang="en-US" sz="4000" dirty="0"/>
              <a:t>resulting reserves percentage is calculated using the 2019 CELT Report loads. The resulting reserves percentage for 2019-2020 to 2022-2023, when calculated using their respective 2018 CELT Report loads, ranged from 16.1 % to 16.8% (These values are not shown in the above table).</a:t>
            </a:r>
          </a:p>
          <a:p>
            <a:pPr marL="171450" lvl="0" indent="-171450">
              <a:buFont typeface="+mj-lt"/>
              <a:buAutoNum type="alphaLcParenR"/>
            </a:pPr>
            <a:r>
              <a:rPr lang="en-US" sz="4000" dirty="0" smtClean="0"/>
              <a:t>The </a:t>
            </a:r>
            <a:r>
              <a:rPr lang="en-US" sz="4000" dirty="0"/>
              <a:t>net ICR for 2023-2024 is</a:t>
            </a:r>
            <a:r>
              <a:rPr lang="en-US" sz="4000" dirty="0" smtClean="0"/>
              <a:t> </a:t>
            </a:r>
            <a:r>
              <a:rPr lang="en-US" sz="4000" dirty="0"/>
              <a:t>under development and scheduled to be filed with FERC in November 2019. </a:t>
            </a:r>
          </a:p>
        </p:txBody>
      </p:sp>
      <p:sp>
        <p:nvSpPr>
          <p:cNvPr id="5" name="Slide Number Placeholder 4"/>
          <p:cNvSpPr>
            <a:spLocks noGrp="1"/>
          </p:cNvSpPr>
          <p:nvPr>
            <p:ph type="sldNum" sz="quarter" idx="4"/>
          </p:nvPr>
        </p:nvSpPr>
        <p:spPr>
          <a:xfrm>
            <a:off x="8566204" y="6356404"/>
            <a:ext cx="313326" cy="263518"/>
          </a:xfrm>
          <a:prstGeom prst="rect">
            <a:avLst/>
          </a:prstGeom>
        </p:spPr>
        <p:txBody>
          <a:bodyPr/>
          <a:lstStyle/>
          <a:p>
            <a:fld id="{DA1A9232-E07A-4939-ABCC-12B8BF60FC31}" type="slidenum">
              <a:rPr lang="en-US" sz="1400">
                <a:solidFill>
                  <a:schemeClr val="tx1"/>
                </a:solidFill>
              </a:rPr>
              <a:pPr/>
              <a:t>7</a:t>
            </a:fld>
            <a:endParaRPr lang="en-US" sz="1400" dirty="0">
              <a:solidFill>
                <a:schemeClr val="tx1"/>
              </a:solidFill>
            </a:endParaRPr>
          </a:p>
        </p:txBody>
      </p:sp>
      <p:graphicFrame>
        <p:nvGraphicFramePr>
          <p:cNvPr id="7" name="Table 6"/>
          <p:cNvGraphicFramePr>
            <a:graphicFrameLocks noGrp="1"/>
          </p:cNvGraphicFramePr>
          <p:nvPr>
            <p:extLst/>
          </p:nvPr>
        </p:nvGraphicFramePr>
        <p:xfrm>
          <a:off x="685800" y="1219200"/>
          <a:ext cx="8000999" cy="3581396"/>
        </p:xfrm>
        <a:graphic>
          <a:graphicData uri="http://schemas.openxmlformats.org/drawingml/2006/table">
            <a:tbl>
              <a:tblPr/>
              <a:tblGrid>
                <a:gridCol w="1583465">
                  <a:extLst>
                    <a:ext uri="{9D8B030D-6E8A-4147-A177-3AD203B41FA5}">
                      <a16:colId xmlns:a16="http://schemas.microsoft.com/office/drawing/2014/main" val="20000"/>
                    </a:ext>
                  </a:extLst>
                </a:gridCol>
                <a:gridCol w="2139531">
                  <a:extLst>
                    <a:ext uri="{9D8B030D-6E8A-4147-A177-3AD203B41FA5}">
                      <a16:colId xmlns:a16="http://schemas.microsoft.com/office/drawing/2014/main" val="20001"/>
                    </a:ext>
                  </a:extLst>
                </a:gridCol>
                <a:gridCol w="2138472">
                  <a:extLst>
                    <a:ext uri="{9D8B030D-6E8A-4147-A177-3AD203B41FA5}">
                      <a16:colId xmlns:a16="http://schemas.microsoft.com/office/drawing/2014/main" val="20002"/>
                    </a:ext>
                  </a:extLst>
                </a:gridCol>
                <a:gridCol w="2139531">
                  <a:extLst>
                    <a:ext uri="{9D8B030D-6E8A-4147-A177-3AD203B41FA5}">
                      <a16:colId xmlns:a16="http://schemas.microsoft.com/office/drawing/2014/main" val="20003"/>
                    </a:ext>
                  </a:extLst>
                </a:gridCol>
              </a:tblGrid>
              <a:tr h="683006">
                <a:tc>
                  <a:txBody>
                    <a:bodyPr/>
                    <a:lstStyle/>
                    <a:p>
                      <a:pPr marL="0" marR="0" algn="ctr">
                        <a:lnSpc>
                          <a:spcPts val="1300"/>
                        </a:lnSpc>
                        <a:spcBef>
                          <a:spcPts val="0"/>
                        </a:spcBef>
                        <a:spcAft>
                          <a:spcPts val="0"/>
                        </a:spcAft>
                      </a:pPr>
                      <a:r>
                        <a:rPr lang="en-US" sz="900" b="1" dirty="0" smtClean="0">
                          <a:solidFill>
                            <a:srgbClr val="FFFFFF"/>
                          </a:solidFill>
                          <a:latin typeface="Calibri"/>
                          <a:ea typeface="Calibri"/>
                          <a:cs typeface="Times New Roman"/>
                        </a:rPr>
                        <a:t>Commitment</a:t>
                      </a:r>
                      <a:r>
                        <a:rPr lang="en-US" sz="900" b="1" baseline="0" dirty="0" smtClean="0">
                          <a:solidFill>
                            <a:srgbClr val="FFFFFF"/>
                          </a:solidFill>
                          <a:latin typeface="Calibri"/>
                          <a:ea typeface="Calibri"/>
                          <a:cs typeface="Times New Roman"/>
                        </a:rPr>
                        <a:t> </a:t>
                      </a:r>
                    </a:p>
                    <a:p>
                      <a:pPr marL="0" marR="0" algn="ctr">
                        <a:lnSpc>
                          <a:spcPts val="1300"/>
                        </a:lnSpc>
                        <a:spcBef>
                          <a:spcPts val="0"/>
                        </a:spcBef>
                        <a:spcAft>
                          <a:spcPts val="0"/>
                        </a:spcAft>
                      </a:pPr>
                      <a:r>
                        <a:rPr lang="en-US" sz="900" b="1" baseline="0" dirty="0" smtClean="0">
                          <a:solidFill>
                            <a:srgbClr val="FFFFFF"/>
                          </a:solidFill>
                          <a:latin typeface="Calibri"/>
                          <a:ea typeface="Calibri"/>
                          <a:cs typeface="Times New Roman"/>
                        </a:rPr>
                        <a:t>Periods</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900" b="1" dirty="0" smtClean="0">
                          <a:solidFill>
                            <a:srgbClr val="FFFFFF"/>
                          </a:solidFill>
                          <a:latin typeface="Calibri"/>
                          <a:ea typeface="Calibri"/>
                          <a:cs typeface="Times New Roman"/>
                        </a:rPr>
                        <a:t>2019 </a:t>
                      </a:r>
                      <a:r>
                        <a:rPr lang="en-US" sz="900" b="1" dirty="0">
                          <a:solidFill>
                            <a:srgbClr val="FFFFFF"/>
                          </a:solidFill>
                          <a:latin typeface="Calibri"/>
                          <a:ea typeface="Calibri"/>
                          <a:cs typeface="Times New Roman"/>
                        </a:rPr>
                        <a:t>CELT </a:t>
                      </a:r>
                      <a:r>
                        <a:rPr lang="en-US" sz="900" b="1" dirty="0" smtClean="0">
                          <a:solidFill>
                            <a:srgbClr val="FFFFFF"/>
                          </a:solidFill>
                          <a:latin typeface="Calibri"/>
                          <a:ea typeface="Calibri"/>
                          <a:cs typeface="Times New Roman"/>
                        </a:rPr>
                        <a:t>Forecast</a:t>
                      </a:r>
                    </a:p>
                    <a:p>
                      <a:pPr marL="0" marR="0" algn="ctr">
                        <a:lnSpc>
                          <a:spcPts val="1300"/>
                        </a:lnSpc>
                        <a:spcBef>
                          <a:spcPts val="0"/>
                        </a:spcBef>
                        <a:spcAft>
                          <a:spcPts val="0"/>
                        </a:spcAft>
                      </a:pPr>
                      <a:r>
                        <a:rPr lang="en-US" sz="900" b="1" dirty="0" smtClean="0">
                          <a:solidFill>
                            <a:srgbClr val="FFFFFF"/>
                          </a:solidFill>
                          <a:latin typeface="Calibri"/>
                          <a:ea typeface="Calibri"/>
                          <a:cs typeface="Times New Roman"/>
                        </a:rPr>
                        <a:t>50/50 Peak</a:t>
                      </a:r>
                      <a:r>
                        <a:rPr lang="en-US" sz="900" b="1" baseline="0" dirty="0" smtClean="0">
                          <a:solidFill>
                            <a:srgbClr val="FFFFFF"/>
                          </a:solidFill>
                          <a:latin typeface="Calibri"/>
                          <a:ea typeface="Calibri"/>
                          <a:cs typeface="Times New Roman"/>
                        </a:rPr>
                        <a:t> </a:t>
                      </a:r>
                      <a:r>
                        <a:rPr lang="en-US" sz="900" b="1" dirty="0" smtClean="0">
                          <a:solidFill>
                            <a:srgbClr val="FFFFFF"/>
                          </a:solidFill>
                          <a:latin typeface="Calibri"/>
                          <a:ea typeface="Calibri"/>
                          <a:cs typeface="Times New Roman"/>
                        </a:rPr>
                        <a:t>(MW)</a:t>
                      </a:r>
                      <a:r>
                        <a:rPr lang="en-US" sz="900" b="1" baseline="30000" dirty="0" smtClean="0">
                          <a:solidFill>
                            <a:srgbClr val="FFFFFF"/>
                          </a:solidFill>
                          <a:latin typeface="+mn-lt"/>
                          <a:ea typeface="Calibri"/>
                          <a:cs typeface="Times New Roman"/>
                        </a:rPr>
                        <a:t> (a)</a:t>
                      </a:r>
                      <a:r>
                        <a:rPr lang="en-US" sz="900" b="1" dirty="0" smtClean="0">
                          <a:solidFill>
                            <a:srgbClr val="FFFFFF"/>
                          </a:solidFill>
                          <a:latin typeface="Calibri"/>
                          <a:ea typeface="Calibri"/>
                          <a:cs typeface="Times New Roman"/>
                        </a:rPr>
                        <a:t> </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900" b="1" dirty="0">
                          <a:solidFill>
                            <a:srgbClr val="FFFFFF"/>
                          </a:solidFill>
                          <a:latin typeface="Calibri"/>
                          <a:ea typeface="Calibri"/>
                          <a:cs typeface="Times New Roman"/>
                        </a:rPr>
                        <a:t>Actual and </a:t>
                      </a:r>
                      <a:r>
                        <a:rPr lang="en-US" sz="900" b="1" dirty="0" smtClean="0">
                          <a:solidFill>
                            <a:srgbClr val="FFFFFF"/>
                          </a:solidFill>
                          <a:latin typeface="Calibri"/>
                          <a:ea typeface="Calibri"/>
                          <a:cs typeface="Times New Roman"/>
                        </a:rPr>
                        <a:t>Representative</a:t>
                      </a:r>
                      <a:r>
                        <a:rPr lang="en-US" sz="900" b="1" dirty="0">
                          <a:solidFill>
                            <a:srgbClr val="FFFFFF"/>
                          </a:solidFill>
                          <a:latin typeface="Calibri"/>
                          <a:ea typeface="Calibri"/>
                          <a:cs typeface="Times New Roman"/>
                        </a:rPr>
                        <a:t/>
                      </a:r>
                      <a:br>
                        <a:rPr lang="en-US" sz="900" b="1" dirty="0">
                          <a:solidFill>
                            <a:srgbClr val="FFFFFF"/>
                          </a:solidFill>
                          <a:latin typeface="Calibri"/>
                          <a:ea typeface="Calibri"/>
                          <a:cs typeface="Times New Roman"/>
                        </a:rPr>
                      </a:br>
                      <a:r>
                        <a:rPr lang="en-US" sz="900" b="1" dirty="0">
                          <a:solidFill>
                            <a:srgbClr val="FFFFFF"/>
                          </a:solidFill>
                          <a:latin typeface="Calibri"/>
                          <a:ea typeface="Calibri"/>
                          <a:cs typeface="Times New Roman"/>
                        </a:rPr>
                        <a:t>Future Net </a:t>
                      </a:r>
                      <a:r>
                        <a:rPr lang="en-US" sz="900" b="1" dirty="0" smtClean="0">
                          <a:solidFill>
                            <a:srgbClr val="FFFFFF"/>
                          </a:solidFill>
                          <a:latin typeface="Calibri"/>
                          <a:ea typeface="Calibri"/>
                          <a:cs typeface="Times New Roman"/>
                        </a:rPr>
                        <a:t>ICR</a:t>
                      </a:r>
                      <a:r>
                        <a:rPr lang="en-US" sz="900" b="1" baseline="30000" dirty="0" smtClean="0">
                          <a:solidFill>
                            <a:srgbClr val="FFFFFF"/>
                          </a:solidFill>
                          <a:latin typeface="Calibri"/>
                          <a:ea typeface="Calibri"/>
                          <a:cs typeface="Times New Roman"/>
                        </a:rPr>
                        <a:t>(b)</a:t>
                      </a:r>
                      <a:r>
                        <a:rPr lang="en-US" sz="900" b="1" baseline="30000" dirty="0">
                          <a:solidFill>
                            <a:srgbClr val="FFFFFF"/>
                          </a:solidFill>
                          <a:latin typeface="Calibri"/>
                          <a:ea typeface="Calibri"/>
                          <a:cs typeface="Times New Roman"/>
                        </a:rPr>
                        <a:t/>
                      </a:r>
                      <a:br>
                        <a:rPr lang="en-US" sz="900" b="1" baseline="30000" dirty="0">
                          <a:solidFill>
                            <a:srgbClr val="FFFFFF"/>
                          </a:solidFill>
                          <a:latin typeface="Calibri"/>
                          <a:ea typeface="Calibri"/>
                          <a:cs typeface="Times New Roman"/>
                        </a:rPr>
                      </a:br>
                      <a:r>
                        <a:rPr lang="en-US" sz="900" b="1" dirty="0">
                          <a:solidFill>
                            <a:srgbClr val="FFFFFF"/>
                          </a:solidFill>
                          <a:latin typeface="Calibri"/>
                          <a:ea typeface="Calibri"/>
                          <a:cs typeface="Times New Roman"/>
                        </a:rPr>
                        <a:t>(MW)</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tc>
                  <a:txBody>
                    <a:bodyPr/>
                    <a:lstStyle/>
                    <a:p>
                      <a:pPr marL="0" marR="0" algn="ctr">
                        <a:lnSpc>
                          <a:spcPts val="1300"/>
                        </a:lnSpc>
                        <a:spcBef>
                          <a:spcPts val="0"/>
                        </a:spcBef>
                        <a:spcAft>
                          <a:spcPts val="0"/>
                        </a:spcAft>
                      </a:pPr>
                      <a:r>
                        <a:rPr lang="en-US" sz="900" b="1" dirty="0">
                          <a:solidFill>
                            <a:srgbClr val="FFFFFF"/>
                          </a:solidFill>
                          <a:latin typeface="Calibri"/>
                          <a:ea typeface="Calibri"/>
                          <a:cs typeface="Times New Roman"/>
                        </a:rPr>
                        <a:t>Resulting </a:t>
                      </a:r>
                      <a:r>
                        <a:rPr lang="en-US" sz="900" b="1" dirty="0" smtClean="0">
                          <a:solidFill>
                            <a:srgbClr val="FFFFFF"/>
                          </a:solidFill>
                          <a:latin typeface="Calibri"/>
                          <a:ea typeface="Calibri"/>
                          <a:cs typeface="Times New Roman"/>
                        </a:rPr>
                        <a:t>Reserves</a:t>
                      </a:r>
                      <a:r>
                        <a:rPr lang="en-US" sz="900" b="1" baseline="30000" dirty="0" smtClean="0">
                          <a:solidFill>
                            <a:srgbClr val="FFFFFF"/>
                          </a:solidFill>
                          <a:latin typeface="Calibri"/>
                          <a:ea typeface="Calibri"/>
                          <a:cs typeface="Times New Roman"/>
                        </a:rPr>
                        <a:t>(c)</a:t>
                      </a:r>
                      <a:r>
                        <a:rPr lang="en-US" sz="900" b="1" baseline="30000" dirty="0">
                          <a:solidFill>
                            <a:srgbClr val="FFFFFF"/>
                          </a:solidFill>
                          <a:latin typeface="Calibri"/>
                          <a:ea typeface="Calibri"/>
                          <a:cs typeface="Times New Roman"/>
                        </a:rPr>
                        <a:t/>
                      </a:r>
                      <a:br>
                        <a:rPr lang="en-US" sz="900" b="1" baseline="30000" dirty="0">
                          <a:solidFill>
                            <a:srgbClr val="FFFFFF"/>
                          </a:solidFill>
                          <a:latin typeface="Calibri"/>
                          <a:ea typeface="Calibri"/>
                          <a:cs typeface="Times New Roman"/>
                        </a:rPr>
                      </a:br>
                      <a:r>
                        <a:rPr lang="en-US" sz="900" b="1" dirty="0">
                          <a:solidFill>
                            <a:srgbClr val="FFFFFF"/>
                          </a:solidFill>
                          <a:latin typeface="Calibri"/>
                          <a:ea typeface="Calibri"/>
                          <a:cs typeface="Times New Roman"/>
                        </a:rPr>
                        <a:t>(%)</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F2"/>
                    </a:solidFill>
                  </a:tcPr>
                </a:tc>
                <a:extLst>
                  <a:ext uri="{0D108BD9-81ED-4DB2-BD59-A6C34878D82A}">
                    <a16:rowId xmlns:a16="http://schemas.microsoft.com/office/drawing/2014/main" val="10000"/>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2019-2020</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28,236</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33,390</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18.3</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2020-2021</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28,353</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33,520</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18.2</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extLst>
                  <a:ext uri="{0D108BD9-81ED-4DB2-BD59-A6C34878D82A}">
                    <a16:rowId xmlns:a16="http://schemas.microsoft.com/office/drawing/2014/main" val="10002"/>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2021-2022</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28,499</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33,550</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17.7</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2022-2023</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28,670</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33,750</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17.7</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extLst>
                  <a:ext uri="{0D108BD9-81ED-4DB2-BD59-A6C34878D82A}">
                    <a16:rowId xmlns:a16="http://schemas.microsoft.com/office/drawing/2014/main" val="10004"/>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2023-2024</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28,838</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TBD</a:t>
                      </a:r>
                      <a:r>
                        <a:rPr lang="en-US" sz="900" b="1" baseline="30000" dirty="0" smtClean="0">
                          <a:solidFill>
                            <a:srgbClr val="000000"/>
                          </a:solidFill>
                          <a:latin typeface="Calibri"/>
                          <a:ea typeface="Calibri"/>
                          <a:cs typeface="Times New Roman"/>
                        </a:rPr>
                        <a:t>(d)</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TBD</a:t>
                      </a:r>
                      <a:r>
                        <a:rPr lang="en-US" sz="900" b="1" baseline="30000" dirty="0" smtClean="0">
                          <a:solidFill>
                            <a:srgbClr val="000000"/>
                          </a:solidFill>
                          <a:latin typeface="Calibri"/>
                          <a:ea typeface="Calibri"/>
                          <a:cs typeface="Times New Roman"/>
                        </a:rPr>
                        <a:t>(d)</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2024-2025</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29,014</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32,950</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13.6</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extLst>
                  <a:ext uri="{0D108BD9-81ED-4DB2-BD59-A6C34878D82A}">
                    <a16:rowId xmlns:a16="http://schemas.microsoft.com/office/drawing/2014/main" val="10006"/>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2025-2026</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29,196</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33,165</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13.6</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2026-2027</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29,382</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33,390</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13.6</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extLst>
                  <a:ext uri="{0D108BD9-81ED-4DB2-BD59-A6C34878D82A}">
                    <a16:rowId xmlns:a16="http://schemas.microsoft.com/office/drawing/2014/main" val="10008"/>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2027-2028</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29,576</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33,625</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900" dirty="0" smtClean="0">
                          <a:latin typeface="Calibri"/>
                          <a:ea typeface="Calibri"/>
                          <a:cs typeface="Arial"/>
                        </a:rPr>
                        <a:t>13.7</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9839">
                <a:tc>
                  <a:txBody>
                    <a:bodyPr/>
                    <a:lstStyle/>
                    <a:p>
                      <a:pPr marL="0" marR="0" algn="ctr">
                        <a:lnSpc>
                          <a:spcPts val="1300"/>
                        </a:lnSpc>
                        <a:spcBef>
                          <a:spcPts val="0"/>
                        </a:spcBef>
                        <a:spcAft>
                          <a:spcPts val="0"/>
                        </a:spcAft>
                      </a:pPr>
                      <a:r>
                        <a:rPr lang="en-US" sz="900" b="1" dirty="0" smtClean="0">
                          <a:latin typeface="Calibri"/>
                          <a:ea typeface="Calibri"/>
                          <a:cs typeface="Times New Roman"/>
                        </a:rPr>
                        <a:t>2028-2029</a:t>
                      </a:r>
                      <a:endParaRPr lang="en-US" sz="1000" dirty="0">
                        <a:latin typeface="Cambria"/>
                        <a:ea typeface="Calibri"/>
                        <a:cs typeface="Times New Roman"/>
                      </a:endParaRPr>
                    </a:p>
                  </a:txBody>
                  <a:tcPr marL="73025"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29,781</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33,870</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tc>
                  <a:txBody>
                    <a:bodyPr/>
                    <a:lstStyle/>
                    <a:p>
                      <a:pPr marL="0" marR="0" algn="ctr">
                        <a:lnSpc>
                          <a:spcPts val="1300"/>
                        </a:lnSpc>
                        <a:spcBef>
                          <a:spcPts val="0"/>
                        </a:spcBef>
                        <a:spcAft>
                          <a:spcPts val="0"/>
                        </a:spcAft>
                      </a:pPr>
                      <a:r>
                        <a:rPr lang="en-US" sz="900" dirty="0" smtClean="0">
                          <a:latin typeface="Calibri"/>
                          <a:ea typeface="Calibri"/>
                          <a:cs typeface="Arial"/>
                        </a:rPr>
                        <a:t>13.7</a:t>
                      </a:r>
                      <a:endParaRPr lang="en-US" sz="1000" dirty="0">
                        <a:latin typeface="Cambria"/>
                        <a:ea typeface="Calibri"/>
                        <a:cs typeface="Times New Roman"/>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F8"/>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9689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7"/>
          <p:cNvSpPr>
            <a:spLocks noGrp="1"/>
          </p:cNvSpPr>
          <p:nvPr>
            <p:ph idx="1"/>
          </p:nvPr>
        </p:nvSpPr>
        <p:spPr>
          <a:xfrm>
            <a:off x="533400" y="1371600"/>
            <a:ext cx="8229600" cy="5029200"/>
          </a:xfrm>
        </p:spPr>
        <p:txBody>
          <a:bodyPr>
            <a:normAutofit/>
          </a:bodyPr>
          <a:lstStyle/>
          <a:p>
            <a:pPr marL="344488" indent="-344488"/>
            <a:r>
              <a:rPr lang="en-US" dirty="0" smtClean="0"/>
              <a:t>The Net ICR values for 2019-2020 through 2022-2023 are the values calculated in 2018 and approved by FERC for FCA 13 and the ARAs that have been or will be conducted in 2019</a:t>
            </a:r>
          </a:p>
          <a:p>
            <a:pPr marL="744538" lvl="1" indent="-344488"/>
            <a:r>
              <a:rPr lang="en-US" dirty="0" smtClean="0"/>
              <a:t>Background material relating to FCA 13 ICR can be downloaded at:</a:t>
            </a:r>
          </a:p>
          <a:p>
            <a:pPr lvl="2"/>
            <a:r>
              <a:rPr lang="en-US" sz="1600" dirty="0" smtClean="0">
                <a:hlinkClick r:id="rId2"/>
              </a:rPr>
              <a:t>https://www.iso-ne.com/static-assets/documents/2018/09/a5_icr_fca_13_and_related_values.zip</a:t>
            </a:r>
            <a:endParaRPr lang="en-US" sz="1600" dirty="0" smtClean="0"/>
          </a:p>
          <a:p>
            <a:pPr lvl="2"/>
            <a:r>
              <a:rPr lang="en-US" sz="1600" dirty="0">
                <a:hlinkClick r:id="rId3"/>
              </a:rPr>
              <a:t>https://</a:t>
            </a:r>
            <a:r>
              <a:rPr lang="en-US" sz="1600" dirty="0" smtClean="0">
                <a:hlinkClick r:id="rId3"/>
              </a:rPr>
              <a:t>www.iso-ne.com/static-assets/documents/2018/11/icr_filing_fca_13.pdf</a:t>
            </a:r>
          </a:p>
          <a:p>
            <a:pPr lvl="2"/>
            <a:r>
              <a:rPr lang="en-US" sz="1600" dirty="0" smtClean="0">
                <a:hlinkClick r:id="rId4"/>
              </a:rPr>
              <a:t>https</a:t>
            </a:r>
            <a:r>
              <a:rPr lang="en-US" sz="1600" dirty="0">
                <a:hlinkClick r:id="rId4"/>
              </a:rPr>
              <a:t>://</a:t>
            </a:r>
            <a:r>
              <a:rPr lang="en-US" sz="1600" dirty="0" smtClean="0">
                <a:hlinkClick r:id="rId4"/>
              </a:rPr>
              <a:t>www.iso-ne.com/static-assets/documents/2018/11/updates_to_assumptions_used_in_icr.pdf</a:t>
            </a:r>
            <a:endParaRPr lang="en-US" sz="1600" dirty="0" smtClean="0"/>
          </a:p>
          <a:p>
            <a:pPr lvl="2"/>
            <a:r>
              <a:rPr lang="en-US" sz="1600" dirty="0">
                <a:hlinkClick r:id="rId5"/>
              </a:rPr>
              <a:t>https://</a:t>
            </a:r>
            <a:r>
              <a:rPr lang="en-US" sz="1600" dirty="0" smtClean="0">
                <a:hlinkClick r:id="rId5"/>
              </a:rPr>
              <a:t>www.iso-ne.com/static-assets/documents/2019/01/er19-291-000.pdf</a:t>
            </a:r>
            <a:endParaRPr lang="en-US" sz="1600" dirty="0" smtClean="0"/>
          </a:p>
          <a:p>
            <a:pPr marL="744538" lvl="1" indent="-344488"/>
            <a:r>
              <a:rPr lang="en-US" dirty="0"/>
              <a:t>Background material relating to ICRs for the ARAs for 2019-2020, 2020-2021 and 2021-2022 can be downloaded at:</a:t>
            </a:r>
            <a:endParaRPr lang="en-US" dirty="0">
              <a:hlinkClick r:id="rId6"/>
            </a:endParaRPr>
          </a:p>
          <a:p>
            <a:pPr lvl="2"/>
            <a:r>
              <a:rPr lang="en-US" sz="1600" dirty="0" smtClean="0">
                <a:hlinkClick r:id="rId6"/>
              </a:rPr>
              <a:t>https://www.iso-ne.com/static-assets/documents/2018/10/a6_icr_requirements_for_ara3_2019_2020_ara2_2020_2021_ara1_2021_2022.zip</a:t>
            </a:r>
            <a:endParaRPr lang="en-US" sz="1600" dirty="0" smtClean="0"/>
          </a:p>
          <a:p>
            <a:pPr lvl="2"/>
            <a:r>
              <a:rPr lang="en-US" sz="1600" dirty="0">
                <a:hlinkClick r:id="rId7"/>
              </a:rPr>
              <a:t>https://</a:t>
            </a:r>
            <a:r>
              <a:rPr lang="en-US" sz="1600" dirty="0" smtClean="0">
                <a:hlinkClick r:id="rId7"/>
              </a:rPr>
              <a:t>www.iso-ne.com/static-assets/documents/2018/11/icr_for_aras_2019.pdf</a:t>
            </a:r>
            <a:endParaRPr lang="en-US" sz="1600" dirty="0" smtClean="0"/>
          </a:p>
          <a:p>
            <a:pPr lvl="2"/>
            <a:r>
              <a:rPr lang="en-US" sz="1600" dirty="0">
                <a:hlinkClick r:id="rId8"/>
              </a:rPr>
              <a:t>https://</a:t>
            </a:r>
            <a:r>
              <a:rPr lang="en-US" sz="1600" dirty="0" smtClean="0">
                <a:hlinkClick r:id="rId8"/>
              </a:rPr>
              <a:t>www.iso-ne.com/static-assets/documents/2019/01/er19-447-000.pdf</a:t>
            </a:r>
            <a:endParaRPr lang="en-US" dirty="0" smtClean="0"/>
          </a:p>
          <a:p>
            <a:pPr lvl="2"/>
            <a:endParaRPr lang="en-US" dirty="0" smtClean="0"/>
          </a:p>
          <a:p>
            <a:pPr lvl="1"/>
            <a:endParaRPr lang="en-US" dirty="0" smtClean="0"/>
          </a:p>
          <a:p>
            <a:endParaRPr lang="en-US" dirty="0" smtClean="0"/>
          </a:p>
        </p:txBody>
      </p:sp>
      <p:sp>
        <p:nvSpPr>
          <p:cNvPr id="8194" name="Title 1"/>
          <p:cNvSpPr>
            <a:spLocks noGrp="1"/>
          </p:cNvSpPr>
          <p:nvPr>
            <p:ph type="title"/>
          </p:nvPr>
        </p:nvSpPr>
        <p:spPr>
          <a:xfrm>
            <a:off x="533400" y="152400"/>
            <a:ext cx="8229600" cy="1143000"/>
          </a:xfrm>
        </p:spPr>
        <p:txBody>
          <a:bodyPr/>
          <a:lstStyle/>
          <a:p>
            <a:r>
              <a:rPr lang="en-US" dirty="0" smtClean="0"/>
              <a:t>Actual Net ICR for 2019-2020 through</a:t>
            </a:r>
            <a:br>
              <a:rPr lang="en-US" dirty="0" smtClean="0"/>
            </a:br>
            <a:r>
              <a:rPr lang="en-US" dirty="0" smtClean="0"/>
              <a:t>2022-2023</a:t>
            </a:r>
          </a:p>
        </p:txBody>
      </p:sp>
      <p:sp>
        <p:nvSpPr>
          <p:cNvPr id="7173" name="Slide Number Placeholder 4"/>
          <p:cNvSpPr>
            <a:spLocks noGrp="1"/>
          </p:cNvSpPr>
          <p:nvPr>
            <p:ph type="sldNum" sz="quarter" idx="10"/>
          </p:nvPr>
        </p:nvSpPr>
        <p:spPr>
          <a:xfrm>
            <a:off x="8534400" y="6345143"/>
            <a:ext cx="390525" cy="292100"/>
          </a:xfrm>
        </p:spPr>
        <p:txBody>
          <a:bodyPr/>
          <a:lstStyle/>
          <a:p>
            <a:pPr algn="ctr"/>
            <a:fld id="{B79E4F6C-BE4C-4687-AF9B-19A9032257C9}" type="slidenum">
              <a:rPr lang="en-US" sz="1400"/>
              <a:pPr algn="ctr"/>
              <a:t>8</a:t>
            </a:fld>
            <a:endParaRPr lang="en-US" sz="1400" dirty="0"/>
          </a:p>
        </p:txBody>
      </p:sp>
      <p:sp>
        <p:nvSpPr>
          <p:cNvPr id="6" name="Footer Placeholder 4"/>
          <p:cNvSpPr>
            <a:spLocks noGrp="1"/>
          </p:cNvSpPr>
          <p:nvPr>
            <p:ph type="ftr" sz="quarter" idx="11"/>
          </p:nvPr>
        </p:nvSpPr>
        <p:spPr/>
        <p:txBody>
          <a:bodyPr/>
          <a:lstStyle/>
          <a:p>
            <a:endParaRPr lang="en-US" dirty="0" smtClean="0"/>
          </a:p>
          <a:p>
            <a:endParaRPr lang="en-US" dirty="0" smtClean="0"/>
          </a:p>
        </p:txBody>
      </p:sp>
    </p:spTree>
    <p:extLst>
      <p:ext uri="{BB962C8B-B14F-4D97-AF65-F5344CB8AC3E}">
        <p14:creationId xmlns:p14="http://schemas.microsoft.com/office/powerpoint/2010/main" val="4243387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7"/>
          <p:cNvSpPr>
            <a:spLocks noGrp="1"/>
          </p:cNvSpPr>
          <p:nvPr>
            <p:ph idx="1"/>
          </p:nvPr>
        </p:nvSpPr>
        <p:spPr/>
        <p:txBody>
          <a:bodyPr>
            <a:normAutofit fontScale="92500" lnSpcReduction="10000"/>
          </a:bodyPr>
          <a:lstStyle/>
          <a:p>
            <a:r>
              <a:rPr lang="en-US" dirty="0" smtClean="0"/>
              <a:t>Actual net ICR for 2023-2024 is under development*</a:t>
            </a:r>
          </a:p>
          <a:p>
            <a:pPr lvl="1"/>
            <a:r>
              <a:rPr lang="en-US" dirty="0" smtClean="0"/>
              <a:t>PSPC final review of all assumptions – June 20 &amp; July 25, 2019</a:t>
            </a:r>
          </a:p>
          <a:p>
            <a:pPr lvl="1"/>
            <a:r>
              <a:rPr lang="en-US" dirty="0" smtClean="0"/>
              <a:t>PSPC review of ISO recommendation of ICR values – August 9 &amp; August 29, 2019</a:t>
            </a:r>
          </a:p>
          <a:p>
            <a:pPr lvl="1"/>
            <a:r>
              <a:rPr lang="en-US" dirty="0" smtClean="0"/>
              <a:t>RC review/vote of ISO recommendation of ICR values – August 20 &amp; September 25, 2019</a:t>
            </a:r>
          </a:p>
          <a:p>
            <a:pPr lvl="1"/>
            <a:r>
              <a:rPr lang="en-US" dirty="0" smtClean="0"/>
              <a:t>PC review/vote of ISO recommendation of ICR values – October 4, 2019</a:t>
            </a:r>
          </a:p>
          <a:p>
            <a:pPr lvl="1"/>
            <a:r>
              <a:rPr lang="en-US" dirty="0" smtClean="0"/>
              <a:t>File with FERC by November 5, 2019.</a:t>
            </a:r>
          </a:p>
          <a:p>
            <a:r>
              <a:rPr lang="en-US" dirty="0" smtClean="0"/>
              <a:t>Representative net ICRs for 2024-2025 through 2028-2029 were developed using the methodology described in Section III. 12 of Market Rule 1.  </a:t>
            </a:r>
          </a:p>
          <a:p>
            <a:pPr lvl="1"/>
            <a:r>
              <a:rPr lang="en-US" dirty="0" smtClean="0"/>
              <a:t>The assumptions relating to resources including load relief from OP-4 actions are the same as those used to develop the ICR for FCA 13.  The loads are based on the 2019 CELT load forecast.</a:t>
            </a:r>
          </a:p>
          <a:p>
            <a:pPr marL="0" indent="0">
              <a:buNone/>
            </a:pPr>
            <a:r>
              <a:rPr lang="en-US" sz="1300" dirty="0" smtClean="0">
                <a:hlinkClick r:id="rId2"/>
              </a:rPr>
              <a:t>*https://www.iso-ne.com/static-assets/documents/2019/04/a6_icr_related_values_development_schedule_for_2019.pptx</a:t>
            </a:r>
            <a:endParaRPr lang="en-US" sz="1300" dirty="0" smtClean="0"/>
          </a:p>
          <a:p>
            <a:pPr marL="0" indent="0">
              <a:buNone/>
            </a:pPr>
            <a:endParaRPr lang="en-US" sz="1300" dirty="0" smtClean="0"/>
          </a:p>
          <a:p>
            <a:endParaRPr lang="en-US" dirty="0" smtClean="0"/>
          </a:p>
        </p:txBody>
      </p:sp>
      <p:sp>
        <p:nvSpPr>
          <p:cNvPr id="8194" name="Title 1"/>
          <p:cNvSpPr>
            <a:spLocks noGrp="1"/>
          </p:cNvSpPr>
          <p:nvPr>
            <p:ph type="title"/>
          </p:nvPr>
        </p:nvSpPr>
        <p:spPr/>
        <p:txBody>
          <a:bodyPr>
            <a:noAutofit/>
          </a:bodyPr>
          <a:lstStyle/>
          <a:p>
            <a:r>
              <a:rPr lang="en-US" sz="3000" dirty="0" smtClean="0"/>
              <a:t>Actual Net ICR for 2019-2020 and Representative Net ICR for 2024-2025 through 2028-2029</a:t>
            </a:r>
          </a:p>
        </p:txBody>
      </p:sp>
      <p:sp>
        <p:nvSpPr>
          <p:cNvPr id="7173" name="Slide Number Placeholder 4"/>
          <p:cNvSpPr>
            <a:spLocks noGrp="1"/>
          </p:cNvSpPr>
          <p:nvPr>
            <p:ph type="sldNum" sz="quarter" idx="10"/>
          </p:nvPr>
        </p:nvSpPr>
        <p:spPr>
          <a:xfrm>
            <a:off x="8539041" y="6352590"/>
            <a:ext cx="390525" cy="228600"/>
          </a:xfrm>
        </p:spPr>
        <p:txBody>
          <a:bodyPr/>
          <a:lstStyle/>
          <a:p>
            <a:pPr algn="ctr"/>
            <a:fld id="{B79E4F6C-BE4C-4687-AF9B-19A9032257C9}" type="slidenum">
              <a:rPr lang="en-US" sz="1400"/>
              <a:pPr algn="ctr"/>
              <a:t>9</a:t>
            </a:fld>
            <a:endParaRPr lang="en-US" sz="1400" dirty="0"/>
          </a:p>
        </p:txBody>
      </p:sp>
    </p:spTree>
    <p:extLst>
      <p:ext uri="{BB962C8B-B14F-4D97-AF65-F5344CB8AC3E}">
        <p14:creationId xmlns:p14="http://schemas.microsoft.com/office/powerpoint/2010/main" val="36355417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7374</TotalTime>
  <Words>3169</Words>
  <Application>Microsoft Office PowerPoint</Application>
  <PresentationFormat>On-screen Show (4:3)</PresentationFormat>
  <Paragraphs>979</Paragraphs>
  <Slides>35</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Cambria</vt:lpstr>
      <vt:lpstr>Times New Roman</vt:lpstr>
      <vt:lpstr>ISO-PPT-Template-Public</vt:lpstr>
      <vt:lpstr>blank</vt:lpstr>
      <vt:lpstr>PowerPoint Presentation</vt:lpstr>
      <vt:lpstr>Purpose/Background</vt:lpstr>
      <vt:lpstr>ACRONYMS</vt:lpstr>
      <vt:lpstr>Acronyms</vt:lpstr>
      <vt:lpstr>Acronyms, cont.</vt:lpstr>
      <vt:lpstr>SYSTEMWIDE AND LOCAL CAPACITY RESOURCE NEEDS</vt:lpstr>
      <vt:lpstr> Actual and Representative New England Net Installed Capacity Requirements and Resulting Reserves, 2019-2020 to 2028-2029 </vt:lpstr>
      <vt:lpstr>Actual Net ICR for 2019-2020 through 2022-2023</vt:lpstr>
      <vt:lpstr>Actual Net ICR for 2019-2020 and Representative Net ICR for 2024-2025 through 2028-2029</vt:lpstr>
      <vt:lpstr>Summary of the FCA Obligations at the Conclusion of Each Auction (MW)(a)</vt:lpstr>
      <vt:lpstr>Meeting Long-term Resource Adequacy Needs (MW) </vt:lpstr>
      <vt:lpstr>FCA 9 through FCA 13 Capacity Zones’ LSR and MCL (MW)</vt:lpstr>
      <vt:lpstr>OPERABLE CAPACITY ANALYSIS</vt:lpstr>
      <vt:lpstr>Operable Capacity Analysis</vt:lpstr>
      <vt:lpstr>Operable Capacity Analysis Elements</vt:lpstr>
      <vt:lpstr>Operable Capacity Analysis, cont. 2019 CELT Forecast – Summer (MW)</vt:lpstr>
      <vt:lpstr>Operable Capacity Analysis, cont. 2019 CELT Forecast – Summer (MW)</vt:lpstr>
      <vt:lpstr>Operable Capacity Analysis, cont.</vt:lpstr>
      <vt:lpstr>Mitigating Actions for a Possible Negative Summer Operable Capacity Margin (MW)</vt:lpstr>
      <vt:lpstr>Operable Capacity Analysis, cont. 2019 CELT Forecast – Winter (MW)</vt:lpstr>
      <vt:lpstr>Operable Capacity Analysis, cont. 2019 CELT Forecast – Winter (MW)</vt:lpstr>
      <vt:lpstr>Mitigating Actions for a Possible Negative Winter Operable Capacity Margin (MW)</vt:lpstr>
      <vt:lpstr>Mitigating Actions for a Possible Negative Operable Capacity Margin (MW), cont.</vt:lpstr>
      <vt:lpstr>Observations</vt:lpstr>
      <vt:lpstr>Observations, cont.</vt:lpstr>
      <vt:lpstr>Observations, cont.</vt:lpstr>
      <vt:lpstr>APPENDIX I</vt:lpstr>
      <vt:lpstr>Summary of Cleared New Capacity and Retirements for FCA 8 to FCA 13 (MW)</vt:lpstr>
      <vt:lpstr>APPENDIX II</vt:lpstr>
      <vt:lpstr>Summary of ISO Generator Interconnection Queue Projects as of April 1, 2019</vt:lpstr>
      <vt:lpstr>Capacity of Generation Interconnection Requests by Load Zone</vt:lpstr>
      <vt:lpstr>Active Resources in the Interconnection Queue</vt:lpstr>
      <vt:lpstr>Active Resources in the ISO Generator Interconnection Queue by State and Fuel Type (MW &amp; %) </vt:lpstr>
      <vt:lpstr>Active Resources in the ISO Generator Interconnection Queue, by Fuel Type in each Load Zone as of April 1, 2019 (MW)</vt:lpstr>
      <vt:lpstr>PowerPoint Presentation</vt:lpstr>
    </vt:vector>
  </TitlesOfParts>
  <Company>ISO New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 Courchesne</dc:creator>
  <cp:lastModifiedBy>Wong, Peter</cp:lastModifiedBy>
  <cp:revision>147</cp:revision>
  <cp:lastPrinted>2019-05-15T17:52:33Z</cp:lastPrinted>
  <dcterms:created xsi:type="dcterms:W3CDTF">2016-04-11T23:57:20Z</dcterms:created>
  <dcterms:modified xsi:type="dcterms:W3CDTF">2019-05-15T18:31:04Z</dcterms:modified>
</cp:coreProperties>
</file>