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1" r:id="rId1"/>
  </p:sldMasterIdLst>
  <p:notesMasterIdLst>
    <p:notesMasterId r:id="rId21"/>
  </p:notesMasterIdLst>
  <p:sldIdLst>
    <p:sldId id="257" r:id="rId2"/>
    <p:sldId id="278" r:id="rId3"/>
    <p:sldId id="295" r:id="rId4"/>
    <p:sldId id="285" r:id="rId5"/>
    <p:sldId id="280" r:id="rId6"/>
    <p:sldId id="296" r:id="rId7"/>
    <p:sldId id="287" r:id="rId8"/>
    <p:sldId id="288" r:id="rId9"/>
    <p:sldId id="297" r:id="rId10"/>
    <p:sldId id="289" r:id="rId11"/>
    <p:sldId id="290" r:id="rId12"/>
    <p:sldId id="292" r:id="rId13"/>
    <p:sldId id="293" r:id="rId14"/>
    <p:sldId id="298" r:id="rId15"/>
    <p:sldId id="299" r:id="rId16"/>
    <p:sldId id="300" r:id="rId17"/>
    <p:sldId id="301" r:id="rId18"/>
    <p:sldId id="294" r:id="rId19"/>
    <p:sldId id="281" r:id="rId20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B9"/>
    <a:srgbClr val="7EC234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81" autoAdjust="0"/>
    <p:restoredTop sz="93140" autoAdjust="0"/>
  </p:normalViewPr>
  <p:slideViewPr>
    <p:cSldViewPr snapToGrid="0">
      <p:cViewPr varScale="1">
        <p:scale>
          <a:sx n="72" d="100"/>
          <a:sy n="72" d="100"/>
        </p:scale>
        <p:origin x="63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7DE3C-01C2-42CC-9A2B-47CD999A44A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903EF-8172-44A2-821A-16D361EE4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3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432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413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997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6513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294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035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7076" y="3657600"/>
            <a:ext cx="6699250" cy="609600"/>
          </a:xfrm>
        </p:spPr>
        <p:txBody>
          <a:bodyPr lIns="91440"/>
          <a:lstStyle>
            <a:lvl1pPr marL="0" indent="0">
              <a:buFontTx/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7080" y="2133604"/>
            <a:ext cx="6699249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marL="0" algn="l">
              <a:lnSpc>
                <a:spcPct val="80000"/>
              </a:lnSpc>
              <a:defRPr sz="2600" u="none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8" name="Text Placeholder 2" descr="Proprietary &amp; Confidential Information &lt;if needed, Arial 10 (no bold) Rules for Board of Directors Presentations&gt;&#10;"/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6601968"/>
            <a:ext cx="6858000" cy="219456"/>
          </a:xfrm>
        </p:spPr>
        <p:txBody>
          <a:bodyPr anchor="b" anchorCtr="0"/>
          <a:lstStyle>
            <a:lvl1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 sz="1000" b="0"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000" dirty="0" smtClean="0"/>
              <a:t>Proprietary &amp; Confidential Information &lt;if needed, Arial 10 (no bold) Rules for Board of Directors Presentations&gt;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997076" y="4368800"/>
            <a:ext cx="6699250" cy="838200"/>
          </a:xfrm>
        </p:spPr>
        <p:txBody>
          <a:bodyPr l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aseline="0"/>
            </a:lvl1pPr>
          </a:lstStyle>
          <a:p>
            <a:pPr lvl="0"/>
            <a:r>
              <a:rPr lang="en-US" dirty="0" smtClean="0"/>
              <a:t>Insert Date</a:t>
            </a:r>
          </a:p>
        </p:txBody>
      </p:sp>
      <p:pic>
        <p:nvPicPr>
          <p:cNvPr id="9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38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eweb/brands/downloads/neer_3C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27012"/>
            <a:ext cx="1975601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729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288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2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45152" y="1645920"/>
            <a:ext cx="4043236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48200" y="3549596"/>
            <a:ext cx="4040188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4041648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baseline="0"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9256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 2/3; R: 3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096000" y="1645919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096000" y="2906533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6096000" y="4167146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54864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02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2 Objects; B: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4648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93035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8" hasCustomPrompt="1"/>
          </p:nvPr>
        </p:nvSpPr>
        <p:spPr>
          <a:xfrm>
            <a:off x="4648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457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853706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3 Objects; B: 3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248025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0198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61019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22" hasCustomPrompt="1"/>
          </p:nvPr>
        </p:nvSpPr>
        <p:spPr>
          <a:xfrm>
            <a:off x="4552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3246120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8" name="Content Placeholder 6"/>
          <p:cNvSpPr>
            <a:spLocks noGrp="1"/>
          </p:cNvSpPr>
          <p:nvPr>
            <p:ph sz="quarter" idx="24" hasCustomPrompt="1"/>
          </p:nvPr>
        </p:nvSpPr>
        <p:spPr>
          <a:xfrm>
            <a:off x="60178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795698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; Only Header, Title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</p:spTree>
    <p:extLst>
      <p:ext uri="{BB962C8B-B14F-4D97-AF65-F5344CB8AC3E}">
        <p14:creationId xmlns:p14="http://schemas.microsoft.com/office/powerpoint/2010/main" val="195491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; Onl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77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or Arrow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2200" y="2269067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half" idx="13" hasCustomPrompt="1"/>
          </p:nvPr>
        </p:nvSpPr>
        <p:spPr>
          <a:xfrm>
            <a:off x="1084264" y="1645922"/>
            <a:ext cx="7602537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 baseline="0"/>
            </a:lvl1pPr>
            <a:lvl2pPr eaLnBrk="1" hangingPunct="1">
              <a:defRPr sz="1800"/>
            </a:lvl2pPr>
            <a:lvl3pPr marL="1143000" marR="0" indent="-228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Blip>
                <a:blip r:embed="rId2"/>
              </a:buBlip>
              <a:tabLst/>
              <a:defRPr sz="1800"/>
            </a:lvl3pPr>
            <a:lvl4pPr marL="1371600" indent="0">
              <a:buNone/>
              <a:defRPr/>
            </a:lvl4pPr>
          </a:lstStyle>
          <a:p>
            <a:pPr lvl="0"/>
            <a:r>
              <a:rPr lang="en-US" dirty="0" smtClean="0"/>
              <a:t>Agenda bullet 1 information (Arial 20 bold)</a:t>
            </a:r>
          </a:p>
          <a:p>
            <a:pPr lvl="1"/>
            <a:r>
              <a:rPr lang="en-US" dirty="0" smtClean="0"/>
              <a:t>Agenda sub-bullet 1 information (Arial 18)</a:t>
            </a:r>
          </a:p>
          <a:p>
            <a:pPr lvl="2"/>
            <a:r>
              <a:rPr lang="en-US" dirty="0" smtClean="0"/>
              <a:t>Agenda sub-bullet 1 information (Arial 18)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Agenda bullet 2 information (Arial 20 bold)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Agenda bullet 3 information (Arial 20 bold)</a:t>
            </a:r>
          </a:p>
          <a:p>
            <a:pPr lvl="0"/>
            <a:r>
              <a:rPr lang="en-US" dirty="0" smtClean="0"/>
              <a:t>Agenda bullet 4 information (Arial 20 bold)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Agenda or List Title</a:t>
            </a:r>
          </a:p>
        </p:txBody>
      </p:sp>
    </p:spTree>
    <p:extLst>
      <p:ext uri="{BB962C8B-B14F-4D97-AF65-F5344CB8AC3E}">
        <p14:creationId xmlns:p14="http://schemas.microsoft.com/office/powerpoint/2010/main" val="195998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22"/>
            <a:ext cx="8229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348624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ppendix or New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1176" y="3138491"/>
            <a:ext cx="8229600" cy="581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algn="ctr">
              <a:lnSpc>
                <a:spcPct val="80000"/>
              </a:lnSpc>
              <a:defRPr sz="2600" u="none" baseline="0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dirty="0" smtClean="0"/>
              <a:t>Appendix or Section Title</a:t>
            </a:r>
          </a:p>
        </p:txBody>
      </p:sp>
      <p:pic>
        <p:nvPicPr>
          <p:cNvPr id="6" name="Picture 10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476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39539"/>
            <a:ext cx="2023215" cy="88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4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eweb/brands/downloads/neer_3C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1" y="2140126"/>
            <a:ext cx="6911899" cy="304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752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124982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013037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5152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6629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20198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90287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73351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5915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&lt;Executive Summary at Arial 22 bold&gt;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914402"/>
            <a:ext cx="8229600" cy="51228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/>
            </a:lvl3pPr>
          </a:lstStyle>
          <a:p>
            <a:pPr lvl="0"/>
            <a:r>
              <a:rPr lang="en-US" sz="1600" b="0" dirty="0" smtClean="0"/>
              <a:t>Arial 16 normal text, left justified, single spaced.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Leave a blank line between paragraphs.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Recommended for handouts only; text this small cannot be read easily by most audiences when projected.</a:t>
            </a:r>
          </a:p>
        </p:txBody>
      </p:sp>
    </p:spTree>
    <p:extLst>
      <p:ext uri="{BB962C8B-B14F-4D97-AF65-F5344CB8AC3E}">
        <p14:creationId xmlns:p14="http://schemas.microsoft.com/office/powerpoint/2010/main" val="340672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2"/>
            <a:ext cx="8229600" cy="439134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marL="342900" indent="-342900" algn="ctr"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122289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85950"/>
            <a:ext cx="8231188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228600"/>
            <a:ext cx="8229600" cy="685800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85800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36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 lIns="91440" r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lIns="91440" rIns="91440"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19"/>
            <a:ext cx="8229600" cy="3703320"/>
          </a:xfrm>
        </p:spPr>
        <p:txBody>
          <a:bodyPr l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03101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Caption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38328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21302"/>
            <a:ext cx="8229600" cy="228600"/>
          </a:xfrm>
        </p:spPr>
        <p:txBody>
          <a:bodyPr lIns="0" rIns="0"/>
          <a:lstStyle>
            <a:lvl1pPr marL="0" indent="0">
              <a:buNone/>
              <a:defRPr sz="1400" b="0"/>
            </a:lvl1pPr>
          </a:lstStyle>
          <a:p>
            <a:r>
              <a:rPr lang="en-US" dirty="0" smtClean="0"/>
              <a:t>Identify images using Arial 14, text flush left with the image or photo.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3766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7033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88446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917453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542586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97285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457204" y="914400"/>
            <a:ext cx="822801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Slide Title in Arial 24 Bold. Underline Last Line Only.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45922"/>
            <a:ext cx="8231188" cy="439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Bullet information in bold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lvl="3"/>
            <a:r>
              <a:rPr lang="en-US" dirty="0" smtClean="0"/>
              <a:t>Supporting Information (Arial 18 normal)</a:t>
            </a:r>
          </a:p>
          <a:p>
            <a:pPr lvl="4"/>
            <a:r>
              <a:rPr lang="en-US" dirty="0" smtClean="0"/>
              <a:t>Supporting Information (Arial 18 normal)</a:t>
            </a:r>
          </a:p>
          <a:p>
            <a:pPr lvl="5"/>
            <a:r>
              <a:rPr lang="en-US" dirty="0" smtClean="0"/>
              <a:t>Supporting Information (Arial 18 normal)</a:t>
            </a:r>
          </a:p>
        </p:txBody>
      </p:sp>
      <p:sp>
        <p:nvSpPr>
          <p:cNvPr id="1087" name="Text Box 63"/>
          <p:cNvSpPr txBox="1">
            <a:spLocks noChangeArrowheads="1"/>
          </p:cNvSpPr>
          <p:nvPr/>
        </p:nvSpPr>
        <p:spPr bwMode="auto">
          <a:xfrm>
            <a:off x="362755" y="6563505"/>
            <a:ext cx="211137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F4D98EFB-C483-4D47-9FC1-628847AEC6EA}" type="slidenum">
              <a:rPr lang="en-US" sz="1000">
                <a:solidFill>
                  <a:schemeClr val="accent2"/>
                </a:solidFill>
              </a:rPr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sz="1000" dirty="0">
              <a:solidFill>
                <a:schemeClr val="accent2"/>
              </a:solidFill>
            </a:endParaRPr>
          </a:p>
        </p:txBody>
      </p:sp>
      <p:pic>
        <p:nvPicPr>
          <p:cNvPr id="6" name="Picture 2" descr="http://eweb/brands/downloads/neer_3CP.jp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318" y="6192489"/>
            <a:ext cx="1348523" cy="59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88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400" b="1" u="sng" baseline="0">
          <a:solidFill>
            <a:srgbClr val="0048B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•"/>
        <a:defRPr sz="2000" b="1">
          <a:solidFill>
            <a:srgbClr val="0048B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>
          <a:solidFill>
            <a:srgbClr val="0048B9"/>
          </a:solidFill>
          <a:latin typeface="+mn-lt"/>
        </a:defRPr>
      </a:lvl2pPr>
      <a:lvl3pPr marL="1143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Blip>
          <a:blip r:embed="rId33"/>
        </a:buBlip>
        <a:defRPr sz="1800">
          <a:solidFill>
            <a:srgbClr val="0048B9"/>
          </a:solidFill>
          <a:latin typeface="+mn-lt"/>
        </a:defRPr>
      </a:lvl3pPr>
      <a:lvl4pPr marL="1600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 baseline="0">
          <a:solidFill>
            <a:srgbClr val="0048B9"/>
          </a:solidFill>
          <a:latin typeface="+mn-lt"/>
        </a:defRPr>
      </a:lvl4pPr>
      <a:lvl5pPr marL="20574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5pPr>
      <a:lvl6pPr marL="25146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6pPr>
      <a:lvl7pPr marL="29718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7pPr>
      <a:lvl8pPr marL="3429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8pPr>
      <a:lvl9pPr marL="3886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Michelle Gardner, Markets Committee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ISO-NE Long Term Market Reforms</a:t>
            </a:r>
            <a:br>
              <a:rPr lang="en-US" dirty="0" smtClean="0"/>
            </a:br>
            <a:r>
              <a:rPr lang="en-US" dirty="0" smtClean="0"/>
              <a:t>Fuel Security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June 11,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55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Supply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Any </a:t>
            </a:r>
            <a:r>
              <a:rPr lang="en-US" dirty="0"/>
              <a:t>resource backed by energy-secure MWh, </a:t>
            </a:r>
            <a:r>
              <a:rPr lang="en-US" dirty="0" smtClean="0"/>
              <a:t>with startup </a:t>
            </a:r>
            <a:r>
              <a:rPr lang="en-US" dirty="0"/>
              <a:t>≤ 12 </a:t>
            </a:r>
            <a:r>
              <a:rPr lang="en-US" dirty="0" err="1"/>
              <a:t>hrs</a:t>
            </a:r>
            <a:r>
              <a:rPr lang="en-US" dirty="0"/>
              <a:t> (must verify availability)</a:t>
            </a:r>
          </a:p>
          <a:p>
            <a:r>
              <a:rPr lang="en-US" dirty="0"/>
              <a:t>Potential suppliers (non-exhaustive list):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Oil-fired units with on-site fuel inventory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Gas-fired units with secure fuel supply arrangements</a:t>
            </a:r>
          </a:p>
          <a:p>
            <a:pPr lvl="1"/>
            <a:r>
              <a:rPr lang="en-US" dirty="0" err="1" smtClean="0">
                <a:solidFill>
                  <a:schemeClr val="tx2"/>
                </a:solidFill>
              </a:rPr>
              <a:t>Pondage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hydro (depending on their reservoir level)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Pumped hydro, batteries (depending on their reservoir level/state of charge) 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eligibility for RER closely aligns with incentives for resources with stored fuel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Supply requirements are clear and straightforward and open to any resource with energy-secure MWhs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560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Day-Ahead Clearing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Clearing </a:t>
            </a:r>
            <a:r>
              <a:rPr lang="en-US" dirty="0"/>
              <a:t>engine tries to select the full amount of RER at least cost</a:t>
            </a:r>
          </a:p>
          <a:p>
            <a:pPr marL="0" indent="0">
              <a:buNone/>
            </a:pPr>
            <a:r>
              <a:rPr lang="en-US" dirty="0"/>
              <a:t>Cleared resources will be withheld from the DA energy market (while still being available for intra-day deployment, see slide </a:t>
            </a:r>
            <a:r>
              <a:rPr lang="en-US" dirty="0" smtClean="0"/>
              <a:t>12)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But if the clearing engine can minimize cost (incl. $900 RCPF </a:t>
            </a:r>
            <a:r>
              <a:rPr lang="en-US" dirty="0" smtClean="0"/>
              <a:t>for RER) </a:t>
            </a:r>
            <a:r>
              <a:rPr lang="en-US" dirty="0"/>
              <a:t>by clearing less RER, it does; the RER price will be $900, and the DA energy and </a:t>
            </a:r>
            <a:r>
              <a:rPr lang="en-US" dirty="0" smtClean="0"/>
              <a:t>GCR prices </a:t>
            </a:r>
            <a:r>
              <a:rPr lang="en-US" dirty="0"/>
              <a:t>will be &gt; $900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Prices for RER include energy and GCR opportunity cost and RER offer price of the RER marginal unit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Day-ahead clearing is similar to the ISO-NE proposal, except that RER and GCR clear separately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40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RER Intra-Day </a:t>
            </a:r>
            <a:r>
              <a:rPr lang="en-US" dirty="0"/>
              <a:t>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Resources </a:t>
            </a:r>
            <a:r>
              <a:rPr lang="en-US" dirty="0"/>
              <a:t>providing reserves cannot be deployed in RT if they have a 12-hour startup; but they can be called intra-day as part of the </a:t>
            </a:r>
            <a:r>
              <a:rPr lang="en-US" dirty="0" smtClean="0"/>
              <a:t>RAA </a:t>
            </a:r>
            <a:r>
              <a:rPr lang="en-US" dirty="0"/>
              <a:t>process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For example, if a resource with an 12-hour startup is committed to providing reserves at 2 p.m., ISO-NE can deploy before 2 a.m. if needed to avoided </a:t>
            </a:r>
            <a:r>
              <a:rPr lang="en-US" dirty="0" smtClean="0"/>
              <a:t>reserve shortages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Intra-Day Deployment similar to existing processes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RER deployment would be outside of RT, although the product would be traded in RT (e.g., similar to TMOR)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78671"/>
            <a:ext cx="8229600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876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Real-Time </a:t>
            </a:r>
            <a:r>
              <a:rPr lang="en-US" dirty="0"/>
              <a:t>Dispatch &amp; Settlement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resource will be dispatched in RT based on its incremental energy offers, as part of the co-optimized system dispatch that accounts for the demand for </a:t>
            </a:r>
            <a:r>
              <a:rPr lang="en-US" dirty="0" smtClean="0"/>
              <a:t>RER (incl</a:t>
            </a:r>
            <a:r>
              <a:rPr lang="en-US" dirty="0"/>
              <a:t>. RCPF) and all other resources’ energy offers and ability to provide </a:t>
            </a:r>
            <a:r>
              <a:rPr lang="en-US" dirty="0" smtClean="0"/>
              <a:t>RER </a:t>
            </a:r>
            <a:r>
              <a:rPr lang="en-US" dirty="0"/>
              <a:t>and </a:t>
            </a:r>
            <a:r>
              <a:rPr lang="en-US" dirty="0" smtClean="0"/>
              <a:t>OR</a:t>
            </a:r>
          </a:p>
          <a:p>
            <a:pPr lvl="1"/>
            <a:r>
              <a:rPr lang="en-US" dirty="0"/>
              <a:t>Need to carefully define eligibility for the RER in RT to get pricing right</a:t>
            </a:r>
          </a:p>
          <a:p>
            <a:r>
              <a:rPr lang="en-US" dirty="0"/>
              <a:t>Co-optimization of energy, Operating Reserves (OR) and RER can result in RT RER prices of $0 to $900 RCPF </a:t>
            </a:r>
          </a:p>
          <a:p>
            <a:pPr lvl="1"/>
            <a:r>
              <a:rPr lang="en-US" dirty="0"/>
              <a:t>Energy and OR prices are always higher (or, no lower) than RER prices </a:t>
            </a:r>
          </a:p>
          <a:p>
            <a:pPr lvl="1"/>
            <a:r>
              <a:rPr lang="en-US" dirty="0"/>
              <a:t>When taking one more MWh of energy or </a:t>
            </a:r>
            <a:r>
              <a:rPr lang="en-US" dirty="0" err="1" smtClean="0"/>
              <a:t>OR</a:t>
            </a:r>
            <a:r>
              <a:rPr lang="en-US" dirty="0" smtClean="0"/>
              <a:t> </a:t>
            </a:r>
            <a:r>
              <a:rPr lang="en-US" dirty="0"/>
              <a:t>reduces RER clearing, RER prices are set by the demand curve (up to RCPF)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Real-Time Dispatch and Settlement is the same whether committed DA or in the RAA</a:t>
            </a:r>
            <a:endParaRPr lang="en-US" sz="2200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RT </a:t>
            </a:r>
            <a:r>
              <a:rPr lang="en-US" dirty="0" smtClean="0"/>
              <a:t>Dispatch and Settlement is the same as today’s except that there is a new reserve product added, RER.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05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Real-Time </a:t>
            </a:r>
            <a:r>
              <a:rPr lang="en-US" dirty="0"/>
              <a:t>Dispatch &amp; Settlement </a:t>
            </a:r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Streamlined system: </a:t>
            </a:r>
          </a:p>
          <a:p>
            <a:pPr lvl="1"/>
            <a:r>
              <a:rPr lang="en-US" dirty="0" smtClean="0"/>
              <a:t>Load: 700 MW</a:t>
            </a:r>
          </a:p>
          <a:p>
            <a:pPr lvl="1"/>
            <a:r>
              <a:rPr lang="en-US" dirty="0" smtClean="0"/>
              <a:t>No Operating Reserves</a:t>
            </a:r>
          </a:p>
          <a:p>
            <a:pPr lvl="1"/>
            <a:r>
              <a:rPr lang="en-US" dirty="0"/>
              <a:t>RER requirement: 300 MW</a:t>
            </a:r>
          </a:p>
          <a:p>
            <a:pPr lvl="1"/>
            <a:r>
              <a:rPr lang="en-US" dirty="0" smtClean="0"/>
              <a:t>RER offer price: $0/MWh </a:t>
            </a:r>
          </a:p>
          <a:p>
            <a:r>
              <a:rPr lang="en-US" dirty="0" smtClean="0"/>
              <a:t>Will analyze RT market clearing under three different scenarios:</a:t>
            </a:r>
          </a:p>
          <a:p>
            <a:pPr lvl="1"/>
            <a:r>
              <a:rPr lang="en-US" dirty="0" smtClean="0"/>
              <a:t>No fuel scarcity</a:t>
            </a:r>
          </a:p>
          <a:p>
            <a:pPr lvl="1"/>
            <a:r>
              <a:rPr lang="en-US" dirty="0" smtClean="0"/>
              <a:t>Near fuel scarcity (not all units offer RER)</a:t>
            </a:r>
          </a:p>
          <a:p>
            <a:pPr lvl="1"/>
            <a:r>
              <a:rPr lang="en-US" dirty="0" smtClean="0"/>
              <a:t>Fuel scarcity (unit outage)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proposal creates appropriate incentives for fuel scarcity conditions</a:t>
            </a:r>
            <a:endParaRPr lang="en-US" sz="2200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NEER’s </a:t>
            </a:r>
            <a:r>
              <a:rPr lang="en-US" dirty="0"/>
              <a:t>Alternative to the ISO-NE proposal</a:t>
            </a:r>
            <a:r>
              <a:rPr lang="en-US" dirty="0" smtClean="0"/>
              <a:t>, RT dispatch and prices change as a function of fuel scarcity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86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/>
          <p:cNvSpPr txBox="1"/>
          <p:nvPr/>
        </p:nvSpPr>
        <p:spPr>
          <a:xfrm>
            <a:off x="6341327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Example 1 – Normal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RT Energy price: $42/MWh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RT RER price: $0/MWh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RER price is very low (at or near $0) and energy prices do not change with respect to today’s design</a:t>
            </a:r>
            <a:endParaRPr lang="en-US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67122" y="2562339"/>
            <a:ext cx="1343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$/MW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463313" y="3066031"/>
            <a:ext cx="9144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078667" y="3610378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6412932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463313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911460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7159486" y="3611507"/>
            <a:ext cx="296757" cy="239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456243" y="3063597"/>
            <a:ext cx="572871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6850665" y="3610378"/>
            <a:ext cx="296757" cy="2392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254546" y="3282181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pic>
        <p:nvPicPr>
          <p:cNvPr id="139" name="Picture 1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63" y="3019749"/>
            <a:ext cx="3779746" cy="1555298"/>
          </a:xfrm>
          <a:prstGeom prst="rect">
            <a:avLst/>
          </a:prstGeom>
        </p:spPr>
      </p:pic>
      <p:sp>
        <p:nvSpPr>
          <p:cNvPr id="145" name="TextBox 144"/>
          <p:cNvSpPr txBox="1"/>
          <p:nvPr/>
        </p:nvSpPr>
        <p:spPr>
          <a:xfrm>
            <a:off x="7058042" y="2135629"/>
            <a:ext cx="1745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7EC234"/>
                </a:solidFill>
              </a:rPr>
              <a:t>cleared for RER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161369" y="2130397"/>
            <a:ext cx="18966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48B9"/>
                </a:solidFill>
              </a:rPr>
              <a:t>cleared for energy </a:t>
            </a:r>
          </a:p>
        </p:txBody>
      </p:sp>
      <p:sp>
        <p:nvSpPr>
          <p:cNvPr id="147" name="Right Brace 146"/>
          <p:cNvSpPr/>
          <p:nvPr/>
        </p:nvSpPr>
        <p:spPr bwMode="auto">
          <a:xfrm rot="16200000">
            <a:off x="6006943" y="1495146"/>
            <a:ext cx="211496" cy="2069462"/>
          </a:xfrm>
          <a:prstGeom prst="rightBrace">
            <a:avLst/>
          </a:prstGeom>
          <a:ln>
            <a:solidFill>
              <a:srgbClr val="0048B9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48" name="Right Brace 147"/>
          <p:cNvSpPr/>
          <p:nvPr/>
        </p:nvSpPr>
        <p:spPr bwMode="auto">
          <a:xfrm rot="16200000">
            <a:off x="7517987" y="2100541"/>
            <a:ext cx="209232" cy="860936"/>
          </a:xfrm>
          <a:prstGeom prst="rightBrace">
            <a:avLst/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cxnSp>
        <p:nvCxnSpPr>
          <p:cNvPr id="154" name="Straight Arrow Connector 153"/>
          <p:cNvCxnSpPr/>
          <p:nvPr/>
        </p:nvCxnSpPr>
        <p:spPr>
          <a:xfrm flipV="1">
            <a:off x="8039455" y="2757210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RER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4029715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Example 2 – Near Fuel Scarcity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RT Energy price: $60/MWh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RT RER price: $24/MWh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As the fuel margin becomes tight, low-cost secure-energy units are set aside as reserves, increasing RER and energy prices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017520"/>
            <a:ext cx="3779746" cy="1555298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6416572" y="3822276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65" name="TextBox 64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667122" y="2562339"/>
            <a:ext cx="1343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$/MW</a:t>
            </a:r>
            <a:endParaRPr lang="en-US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73" name="TextBox 7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7463313" y="3066031"/>
            <a:ext cx="9144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078667" y="3063597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412932" y="3826065"/>
            <a:ext cx="449161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83" name="TextBox 82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463313" y="2628899"/>
            <a:ext cx="0" cy="97772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99" name="TextBox 98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7911460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7159486" y="3611507"/>
            <a:ext cx="296757" cy="239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7456243" y="3063597"/>
            <a:ext cx="572871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6850665" y="3610378"/>
            <a:ext cx="296757" cy="2392"/>
          </a:xfrm>
          <a:prstGeom prst="straightConnector1">
            <a:avLst/>
          </a:prstGeom>
          <a:ln w="38100">
            <a:solidFill>
              <a:srgbClr val="7EC23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5162970" y="2744386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448375" y="1878112"/>
            <a:ext cx="1113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7EC234"/>
                </a:solidFill>
              </a:rPr>
              <a:t>cleared for RER 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7166416" y="2744386"/>
            <a:ext cx="0" cy="2168875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563116" y="3827670"/>
            <a:ext cx="298977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V="1">
            <a:off x="6563116" y="2628899"/>
            <a:ext cx="0" cy="118030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ight Brace 143"/>
          <p:cNvSpPr/>
          <p:nvPr/>
        </p:nvSpPr>
        <p:spPr bwMode="auto">
          <a:xfrm rot="16200000">
            <a:off x="6907430" y="2055440"/>
            <a:ext cx="203615" cy="894010"/>
          </a:xfrm>
          <a:prstGeom prst="rightBrace">
            <a:avLst/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49" name="Right Brace 148"/>
          <p:cNvSpPr/>
          <p:nvPr/>
        </p:nvSpPr>
        <p:spPr bwMode="auto">
          <a:xfrm>
            <a:off x="8037676" y="3068465"/>
            <a:ext cx="274432" cy="740742"/>
          </a:xfrm>
          <a:prstGeom prst="rightBrace">
            <a:avLst>
              <a:gd name="adj1" fmla="val 8333"/>
              <a:gd name="adj2" fmla="val 52343"/>
            </a:avLst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7999355" y="3191955"/>
            <a:ext cx="921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 smtClean="0"/>
              <a:t>RER price </a:t>
            </a:r>
          </a:p>
        </p:txBody>
      </p:sp>
      <p:cxnSp>
        <p:nvCxnSpPr>
          <p:cNvPr id="153" name="Straight Arrow Connector 152"/>
          <p:cNvCxnSpPr/>
          <p:nvPr/>
        </p:nvCxnSpPr>
        <p:spPr>
          <a:xfrm>
            <a:off x="6862093" y="3822276"/>
            <a:ext cx="1175583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RER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2554941" y="4843147"/>
            <a:ext cx="1624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E not available for RER</a:t>
            </a:r>
          </a:p>
        </p:txBody>
      </p:sp>
      <p:cxnSp>
        <p:nvCxnSpPr>
          <p:cNvPr id="157" name="Straight Arrow Connector 156"/>
          <p:cNvCxnSpPr/>
          <p:nvPr/>
        </p:nvCxnSpPr>
        <p:spPr>
          <a:xfrm flipH="1" flipV="1">
            <a:off x="2219565" y="4251034"/>
            <a:ext cx="703509" cy="625734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900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63" y="3019749"/>
            <a:ext cx="3779746" cy="15552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Example 3 – Fuel Scarcity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RT Energy price: $942/MWh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RT RER price: $900/MWh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fuel becomes scarce, </a:t>
            </a:r>
            <a:r>
              <a:rPr lang="en-US" dirty="0" smtClean="0"/>
              <a:t>the RER price is the RCPF and energy prices are above it, reflecting scarcity conditions</a:t>
            </a:r>
            <a:endParaRPr lang="en-US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4613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67122" y="2562339"/>
            <a:ext cx="1343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$/MW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010378" y="28777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5946492" y="3710409"/>
            <a:ext cx="459930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3708347"/>
            <a:ext cx="0" cy="120491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397730" y="3483403"/>
            <a:ext cx="0" cy="224944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010378" y="2865538"/>
            <a:ext cx="0" cy="633495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5888392" y="3715647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285801" y="314602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458525" y="251391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118" name="Straight Arrow Connector 117"/>
          <p:cNvCxnSpPr>
            <a:stCxn id="116" idx="2"/>
          </p:cNvCxnSpPr>
          <p:nvPr/>
        </p:nvCxnSpPr>
        <p:spPr>
          <a:xfrm>
            <a:off x="6573866" y="3484583"/>
            <a:ext cx="429442" cy="156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6397730" y="3482624"/>
            <a:ext cx="296757" cy="239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8039455" y="2746130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RER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5953002" y="3708347"/>
            <a:ext cx="298977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006509" y="2153648"/>
            <a:ext cx="1113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7EC234"/>
                </a:solidFill>
              </a:rPr>
              <a:t>cleared for RER </a:t>
            </a:r>
          </a:p>
        </p:txBody>
      </p:sp>
      <p:sp>
        <p:nvSpPr>
          <p:cNvPr id="69" name="Right Brace 68"/>
          <p:cNvSpPr/>
          <p:nvPr/>
        </p:nvSpPr>
        <p:spPr bwMode="auto">
          <a:xfrm rot="16200000">
            <a:off x="6517649" y="2429535"/>
            <a:ext cx="227062" cy="758397"/>
          </a:xfrm>
          <a:prstGeom prst="rightBrace">
            <a:avLst/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cxnSp>
        <p:nvCxnSpPr>
          <p:cNvPr id="70" name="Straight Arrow Connector 69"/>
          <p:cNvCxnSpPr>
            <a:endCxn id="69" idx="0"/>
          </p:cNvCxnSpPr>
          <p:nvPr/>
        </p:nvCxnSpPr>
        <p:spPr>
          <a:xfrm flipV="1">
            <a:off x="6251979" y="2922265"/>
            <a:ext cx="3" cy="79338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endCxn id="84" idx="2"/>
          </p:cNvCxnSpPr>
          <p:nvPr/>
        </p:nvCxnSpPr>
        <p:spPr bwMode="auto">
          <a:xfrm rot="5400000" flipH="1" flipV="1">
            <a:off x="7909214" y="2375795"/>
            <a:ext cx="540370" cy="412969"/>
          </a:xfrm>
          <a:prstGeom prst="curvedConnector3">
            <a:avLst>
              <a:gd name="adj1" fmla="val 50000"/>
            </a:avLst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7614563" y="1481097"/>
            <a:ext cx="1542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RER shortage, price set by RCPF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2554941" y="4843147"/>
            <a:ext cx="1624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E not available for RER</a:t>
            </a:r>
          </a:p>
        </p:txBody>
      </p:sp>
      <p:cxnSp>
        <p:nvCxnSpPr>
          <p:cNvPr id="101" name="Straight Arrow Connector 100"/>
          <p:cNvCxnSpPr/>
          <p:nvPr/>
        </p:nvCxnSpPr>
        <p:spPr>
          <a:xfrm flipH="1" flipV="1">
            <a:off x="2219565" y="4251034"/>
            <a:ext cx="703509" cy="625734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960330" y="4843147"/>
            <a:ext cx="1442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B on outage</a:t>
            </a:r>
          </a:p>
        </p:txBody>
      </p:sp>
      <p:cxnSp>
        <p:nvCxnSpPr>
          <p:cNvPr id="121" name="Straight Arrow Connector 120"/>
          <p:cNvCxnSpPr/>
          <p:nvPr/>
        </p:nvCxnSpPr>
        <p:spPr>
          <a:xfrm flipH="1" flipV="1">
            <a:off x="1186108" y="3715648"/>
            <a:ext cx="428357" cy="1127499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253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Penalties </a:t>
            </a:r>
            <a:r>
              <a:rPr lang="en-US" dirty="0"/>
              <a:t>for Non-Availability /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RT clearing price also determines the cost to cover for any resource that has committed to providing reserves but becomes </a:t>
            </a:r>
            <a:r>
              <a:rPr lang="en-US" dirty="0" smtClean="0"/>
              <a:t>unavailable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to incorporate penalties where a resource cannot cover its obligation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NEER to develop non-availability and performance penalties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0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 /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ISO-NE has indicated that post-filing, they will look at a seasonal forward market </a:t>
            </a:r>
          </a:p>
          <a:p>
            <a:pPr lvl="1"/>
            <a:r>
              <a:rPr lang="en-US" dirty="0" smtClean="0"/>
              <a:t>Voluntary, competitive forward auction to provide asset owners with incentives and compensation to invest in supplemental supply arrangements for the coming winter </a:t>
            </a:r>
          </a:p>
          <a:p>
            <a:pPr lvl="1"/>
            <a:r>
              <a:rPr lang="en-US" dirty="0" smtClean="0"/>
              <a:t>If done incorrectly, a seasonal forward market is likely to depress energy market prices and provide the wrong incentives </a:t>
            </a:r>
          </a:p>
          <a:p>
            <a:r>
              <a:rPr lang="en-US" dirty="0" smtClean="0"/>
              <a:t>FCM could be reformed to consider “</a:t>
            </a:r>
            <a:r>
              <a:rPr lang="en-US" dirty="0"/>
              <a:t>demand” for winter-energy-secure infrastructure to be procured competitively in </a:t>
            </a:r>
            <a:r>
              <a:rPr lang="en-US" dirty="0" smtClean="0"/>
              <a:t>FCM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Getting energy markets designed right is a necessary step against any other out-of-market interventions in the future that could be harmful to the market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A physical RER, coupled with the right forward incentives is key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79456"/>
            <a:ext cx="8229600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210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Per FERC directive, ISO-NE to file long-term market reforms to address energy security in October 2019</a:t>
            </a:r>
          </a:p>
          <a:p>
            <a:pPr lvl="1"/>
            <a:r>
              <a:rPr lang="en-US" dirty="0" smtClean="0"/>
              <a:t>Stated objective for these long-term reforms is to replace short-term measures, such as ISO-NE’s interim compensation scheme, and </a:t>
            </a:r>
            <a:r>
              <a:rPr lang="en-US" dirty="0"/>
              <a:t>avoid</a:t>
            </a:r>
            <a:r>
              <a:rPr lang="en-US" dirty="0" smtClean="0"/>
              <a:t> the need to do fuel security RMRs (or any other “out-of-market” or other emergency action)</a:t>
            </a:r>
          </a:p>
          <a:p>
            <a:r>
              <a:rPr lang="en-US" dirty="0" smtClean="0"/>
              <a:t>NEER commends ISO-NE for its work to date and for the number of improvements already completed to the design </a:t>
            </a:r>
          </a:p>
          <a:p>
            <a:r>
              <a:rPr lang="en-US" dirty="0" smtClean="0"/>
              <a:t>NEER, however, remains concerned that the ISO-NE proposal does not go far enough to put the right price signals in place </a:t>
            </a:r>
          </a:p>
          <a:p>
            <a:pPr lvl="1"/>
            <a:r>
              <a:rPr lang="en-US" dirty="0"/>
              <a:t>Without any real-time demand for </a:t>
            </a:r>
            <a:r>
              <a:rPr lang="en-US" dirty="0" smtClean="0"/>
              <a:t>energy </a:t>
            </a:r>
            <a:r>
              <a:rPr lang="en-US" dirty="0"/>
              <a:t>security reserves (Replacement Energy Reserves, RER), the ISO-NE proposal is unlikely to incent in-market solutions to winter energy security much more effectively than the current design that led to the RMR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Addressing regional energy security needs begins with proper price signals and incentives in the energy and reserve markets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91953" y="5657317"/>
            <a:ext cx="8229600" cy="478563"/>
          </a:xfrm>
        </p:spPr>
        <p:txBody>
          <a:bodyPr/>
          <a:lstStyle/>
          <a:p>
            <a:r>
              <a:rPr lang="en-US" dirty="0" smtClean="0"/>
              <a:t>NEER is proposing physical RER and GCR in the DA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Examples to Measure Any Design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810139"/>
            <a:ext cx="8314315" cy="3676261"/>
          </a:xfrm>
        </p:spPr>
        <p:txBody>
          <a:bodyPr/>
          <a:lstStyle/>
          <a:p>
            <a:r>
              <a:rPr lang="en-US" dirty="0" smtClean="0"/>
              <a:t>EXAMPLE ONE:  </a:t>
            </a:r>
            <a:r>
              <a:rPr lang="en-US" dirty="0"/>
              <a:t>During a stressed winter period, the regional markets should enable optimized use and the right pricing across all fuels, not just stored fuels</a:t>
            </a:r>
          </a:p>
          <a:p>
            <a:pPr lvl="1"/>
            <a:r>
              <a:rPr lang="en-US" dirty="0" smtClean="0"/>
              <a:t>Operator stress and concern with depleting regional inventories should be reflected in real-time prices such </a:t>
            </a:r>
            <a:r>
              <a:rPr lang="en-US" dirty="0"/>
              <a:t>that all units with fuel available, including </a:t>
            </a:r>
            <a:r>
              <a:rPr lang="en-US" dirty="0" smtClean="0"/>
              <a:t>CC </a:t>
            </a:r>
            <a:r>
              <a:rPr lang="en-US" dirty="0"/>
              <a:t>plants </a:t>
            </a:r>
            <a:r>
              <a:rPr lang="en-US" dirty="0" smtClean="0"/>
              <a:t>with </a:t>
            </a:r>
            <a:r>
              <a:rPr lang="en-US" dirty="0"/>
              <a:t>available </a:t>
            </a:r>
            <a:r>
              <a:rPr lang="en-US" dirty="0" smtClean="0"/>
              <a:t>pipeline gas</a:t>
            </a:r>
            <a:r>
              <a:rPr lang="en-US" dirty="0"/>
              <a:t>, c</a:t>
            </a:r>
            <a:r>
              <a:rPr lang="en-US" dirty="0" smtClean="0"/>
              <a:t>an be picked up in-merit </a:t>
            </a:r>
          </a:p>
          <a:p>
            <a:pPr lvl="1"/>
            <a:r>
              <a:rPr lang="en-US" dirty="0" smtClean="0"/>
              <a:t>The “Combined Cycle with Expensive Maine Pipeline Gas” example</a:t>
            </a:r>
          </a:p>
          <a:p>
            <a:r>
              <a:rPr lang="en-US" dirty="0" smtClean="0"/>
              <a:t>EXAMPLE TWO:  If there are extraordinary actions that a generator can take that are valued by the operators, those actions should be offered and priced in the market</a:t>
            </a:r>
          </a:p>
          <a:p>
            <a:pPr lvl="1"/>
            <a:r>
              <a:rPr lang="en-US" dirty="0" smtClean="0"/>
              <a:t>The “We can arrange a special delivery but it is expensive” example</a:t>
            </a:r>
          </a:p>
          <a:p>
            <a:pPr lvl="1"/>
            <a:r>
              <a:rPr lang="en-US" dirty="0" smtClean="0"/>
              <a:t>These actions are fluid – they could be done hours before or several days before – suggesting a more flexible multi-day ahead market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Any final market design should be measured against its ability to optimize the resources already in the region and to provide real incentives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588950"/>
            <a:ext cx="8229600" cy="541262"/>
          </a:xfrm>
        </p:spPr>
        <p:txBody>
          <a:bodyPr/>
          <a:lstStyle/>
          <a:p>
            <a:r>
              <a:rPr lang="en-US" dirty="0" smtClean="0"/>
              <a:t>The region needs tools to properly value any final market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68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ISO-NE Proposal is Challenging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679510"/>
            <a:ext cx="8231188" cy="3806890"/>
          </a:xfrm>
        </p:spPr>
        <p:txBody>
          <a:bodyPr/>
          <a:lstStyle/>
          <a:p>
            <a:r>
              <a:rPr lang="en-US" dirty="0" smtClean="0"/>
              <a:t>We think the main idea is that resources that sell the call options would have incentives for </a:t>
            </a:r>
            <a:r>
              <a:rPr lang="en-US" dirty="0"/>
              <a:t>next-day fuel </a:t>
            </a:r>
            <a:r>
              <a:rPr lang="en-US" dirty="0" smtClean="0"/>
              <a:t>arrangements, however, the extra </a:t>
            </a:r>
            <a:r>
              <a:rPr lang="en-US" dirty="0"/>
              <a:t>incentives are weak at best</a:t>
            </a:r>
          </a:p>
          <a:p>
            <a:pPr lvl="1"/>
            <a:r>
              <a:rPr lang="en-US" dirty="0" smtClean="0"/>
              <a:t>They depend </a:t>
            </a:r>
            <a:r>
              <a:rPr lang="en-US" dirty="0"/>
              <a:t>on </a:t>
            </a:r>
            <a:r>
              <a:rPr lang="en-US" dirty="0" smtClean="0"/>
              <a:t>assumptions </a:t>
            </a:r>
            <a:r>
              <a:rPr lang="en-US" dirty="0"/>
              <a:t>about lumpy offers and risk </a:t>
            </a:r>
            <a:r>
              <a:rPr lang="en-US" dirty="0" smtClean="0"/>
              <a:t>aversion</a:t>
            </a:r>
          </a:p>
          <a:p>
            <a:pPr lvl="1"/>
            <a:r>
              <a:rPr lang="en-US" dirty="0" smtClean="0"/>
              <a:t>One simply cannot </a:t>
            </a:r>
            <a:r>
              <a:rPr lang="en-US" dirty="0"/>
              <a:t>expect a strong response absent a fundamental change to real-time demand (expectations for which work backwards to incent preparedness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Open </a:t>
            </a:r>
            <a:r>
              <a:rPr lang="en-US" dirty="0"/>
              <a:t>proposal</a:t>
            </a:r>
            <a:r>
              <a:rPr lang="en-US" dirty="0" smtClean="0"/>
              <a:t> questions: 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ISO-NE will set the strike price for the new </a:t>
            </a:r>
            <a:r>
              <a:rPr lang="en-US" dirty="0" smtClean="0"/>
              <a:t>products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How ISO-NE/IMM will mitigate offers, particularly if they are voluntary </a:t>
            </a:r>
          </a:p>
          <a:p>
            <a:r>
              <a:rPr lang="en-US" dirty="0" smtClean="0"/>
              <a:t>Questions on whether </a:t>
            </a:r>
            <a:r>
              <a:rPr lang="en-US" dirty="0"/>
              <a:t>the proposal will ultimately depress </a:t>
            </a:r>
            <a:r>
              <a:rPr lang="en-US" dirty="0" smtClean="0"/>
              <a:t>real-time prices and/or what incentives will be given to those long-lead time resources with stored fuel 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ISO-NE’s design does not incent a strong real-time demand and appears to stray far from our original objectives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15820"/>
          </a:xfrm>
        </p:spPr>
        <p:txBody>
          <a:bodyPr/>
          <a:lstStyle/>
          <a:p>
            <a:r>
              <a:rPr lang="en-US" dirty="0" smtClean="0"/>
              <a:t>ISO-NE reliability requirements for GCR/EIR/RER are not based on depleted inventories or energy security concerns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2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NEER Alternative to Strengthen the RER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“Replacement Energy Reserves” to be purchased by ISO-NE</a:t>
            </a:r>
            <a:endParaRPr lang="en-US" strike="sngStrike" dirty="0" smtClean="0">
              <a:solidFill>
                <a:srgbClr val="FF0000"/>
              </a:solidFill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RER is a physical reserve product, not a financial call option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RER </a:t>
            </a:r>
            <a:r>
              <a:rPr lang="en-US" dirty="0"/>
              <a:t>is set aside both in the DAM </a:t>
            </a:r>
            <a:r>
              <a:rPr lang="en-US" i="1" dirty="0"/>
              <a:t>and</a:t>
            </a:r>
            <a:r>
              <a:rPr lang="en-US" dirty="0"/>
              <a:t> </a:t>
            </a:r>
            <a:r>
              <a:rPr lang="en-US" dirty="0" smtClean="0"/>
              <a:t>RTM, and as such it can increase RT energy prices when fuel reserves are low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RER </a:t>
            </a:r>
            <a:r>
              <a:rPr lang="en-US" dirty="0"/>
              <a:t>would be deployed only under fuel scarcity conditions, at high prices incorporating reserve constraint penalty </a:t>
            </a:r>
            <a:r>
              <a:rPr lang="en-US" dirty="0" smtClean="0"/>
              <a:t>factors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Fuel scarcity conditions to be defined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This alternative proposal aims to reflect fuel scarcity conditions in RT energy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prices consistent with reliability objectives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Expectations for scarcity would </a:t>
            </a:r>
            <a:r>
              <a:rPr lang="en-US" dirty="0"/>
              <a:t>translate to forward </a:t>
            </a:r>
            <a:r>
              <a:rPr lang="en-US" dirty="0" smtClean="0"/>
              <a:t>prices and influence </a:t>
            </a:r>
            <a:r>
              <a:rPr lang="en-US" dirty="0"/>
              <a:t>fuel </a:t>
            </a:r>
            <a:r>
              <a:rPr lang="en-US" dirty="0" smtClean="0"/>
              <a:t>procurement and </a:t>
            </a:r>
            <a:r>
              <a:rPr lang="en-US" dirty="0"/>
              <a:t>investment/retention of </a:t>
            </a:r>
            <a:r>
              <a:rPr lang="en-US" dirty="0" smtClean="0"/>
              <a:t>energy-secure resources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No separate </a:t>
            </a:r>
            <a:r>
              <a:rPr lang="en-US" dirty="0" smtClean="0"/>
              <a:t>EIR product from RER; </a:t>
            </a:r>
            <a:r>
              <a:rPr lang="en-US" dirty="0"/>
              <a:t>additional RER can be secured if virtual participation needs to be backed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NEER alternative for a </a:t>
            </a:r>
            <a:r>
              <a:rPr lang="en-US" sz="2200" i="1" dirty="0" smtClean="0"/>
              <a:t>physical</a:t>
            </a:r>
            <a:r>
              <a:rPr lang="en-US" sz="2200" dirty="0" smtClean="0"/>
              <a:t> RER is the same as what has been previously called Strategic Operating Reserve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RERs must have physical capacity backed by secure fuel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4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NEER Alternative to Strengthen the GCR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“Generation Contingency Reserve” purchased by ISO-NE in DA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GCR are physical </a:t>
            </a:r>
            <a:r>
              <a:rPr lang="en-US" dirty="0"/>
              <a:t>reserve </a:t>
            </a:r>
            <a:r>
              <a:rPr lang="en-US" dirty="0" smtClean="0"/>
              <a:t>products, </a:t>
            </a:r>
            <a:r>
              <a:rPr lang="en-US" dirty="0"/>
              <a:t>not a financial call option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GCR meets the same criteria as the OR products in the RTM </a:t>
            </a:r>
            <a:endParaRPr lang="en-US" dirty="0"/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GCR suppliers have the financial obligation to provide the corresponding OR product in the RTM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GCR suppliers can trade their DA obligations in the </a:t>
            </a:r>
            <a:r>
              <a:rPr lang="en-US" dirty="0" smtClean="0"/>
              <a:t>RTM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GCR and RER offers and clearing prices are different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GCR and RER qualification criteria, quantities and offers will differ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ISO-NE </a:t>
            </a:r>
            <a:r>
              <a:rPr lang="en-US" dirty="0"/>
              <a:t>would co-optimize energy and </a:t>
            </a:r>
            <a:r>
              <a:rPr lang="en-US" dirty="0" smtClean="0"/>
              <a:t>reserves </a:t>
            </a:r>
            <a:r>
              <a:rPr lang="en-US" dirty="0"/>
              <a:t>in DA</a:t>
            </a:r>
          </a:p>
          <a:p>
            <a:pPr lvl="1">
              <a:lnSpc>
                <a:spcPct val="77000"/>
              </a:lnSpc>
            </a:pPr>
            <a:r>
              <a:rPr lang="en-US" dirty="0"/>
              <a:t>Existing OR are presently procured in </a:t>
            </a:r>
            <a:r>
              <a:rPr lang="en-US" dirty="0" smtClean="0"/>
              <a:t>real-time; DA co-optimization </a:t>
            </a:r>
            <a:r>
              <a:rPr lang="en-US" dirty="0"/>
              <a:t>has been an open item/action item for many years in New </a:t>
            </a:r>
            <a:r>
              <a:rPr lang="en-US" dirty="0" smtClean="0"/>
              <a:t>England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NEER alternative for </a:t>
            </a:r>
            <a:r>
              <a:rPr lang="en-US" sz="2200" i="1" dirty="0" smtClean="0"/>
              <a:t>physical</a:t>
            </a:r>
            <a:r>
              <a:rPr lang="en-US" sz="2200" dirty="0" smtClean="0"/>
              <a:t> GCR makes them consistent with the RT Operating Reserves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GCRs are </a:t>
            </a:r>
            <a:r>
              <a:rPr lang="en-US" i="1" dirty="0" smtClean="0"/>
              <a:t>separate and different</a:t>
            </a:r>
            <a:r>
              <a:rPr lang="en-US" dirty="0" smtClean="0"/>
              <a:t> products from 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8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Product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RER are reserves </a:t>
            </a:r>
            <a:r>
              <a:rPr lang="en-US" dirty="0"/>
              <a:t>of a secure-MWh-backed MW that will not be used for energy unless called by ISO-NE to avoid/reduce </a:t>
            </a:r>
            <a:r>
              <a:rPr lang="en-US" dirty="0" smtClean="0"/>
              <a:t>an anticipated </a:t>
            </a:r>
            <a:r>
              <a:rPr lang="en-US" dirty="0"/>
              <a:t>energy or operating reserve shortages</a:t>
            </a:r>
          </a:p>
          <a:p>
            <a:r>
              <a:rPr lang="en-US" dirty="0" smtClean="0"/>
              <a:t>Up to a 12-hour </a:t>
            </a:r>
            <a:r>
              <a:rPr lang="en-US" dirty="0"/>
              <a:t>notification time for </a:t>
            </a:r>
            <a:r>
              <a:rPr lang="en-US" dirty="0" smtClean="0"/>
              <a:t>deployment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onsistent </a:t>
            </a:r>
            <a:r>
              <a:rPr lang="en-US" dirty="0"/>
              <a:t>with winter energy security mostly being a multi-day challenge, not a real-time </a:t>
            </a:r>
            <a:r>
              <a:rPr lang="en-US" dirty="0" smtClean="0"/>
              <a:t>surprise</a:t>
            </a:r>
            <a:endParaRPr lang="en-US" dirty="0"/>
          </a:p>
          <a:p>
            <a:r>
              <a:rPr lang="en-US" dirty="0"/>
              <a:t>Can be deployed DA or up-to 12 hours ahead as part of </a:t>
            </a:r>
            <a:r>
              <a:rPr lang="en-US" dirty="0" smtClean="0"/>
              <a:t>the RAA </a:t>
            </a:r>
            <a:r>
              <a:rPr lang="en-US" dirty="0"/>
              <a:t>process in the day-of, but not in the RT market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RER used by ISO-NE to avoid/reduce energy or reserve shortages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The product purchased by ISO-NE is a physical one and requires secured fuel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75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RER Demand Curve in DA and 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Could </a:t>
            </a:r>
            <a:r>
              <a:rPr lang="en-US" dirty="0"/>
              <a:t>be 1-2 GW minimum for each hour of the next day (or multi-days-ahead), subject to an RCPF of $900/MWh, consistent with deploying to avoid shortages of 30-min OR @$1000/MWh</a:t>
            </a:r>
          </a:p>
          <a:p>
            <a:pPr marL="0" indent="0">
              <a:buNone/>
            </a:pPr>
            <a:r>
              <a:rPr lang="en-US" dirty="0"/>
              <a:t>Then sloping down and rightward from there, as a gradual ORDC provides better price </a:t>
            </a:r>
            <a:r>
              <a:rPr lang="en-US" dirty="0" smtClean="0"/>
              <a:t>formation</a:t>
            </a:r>
          </a:p>
          <a:p>
            <a:pPr lvl="1"/>
            <a:r>
              <a:rPr lang="en-US" dirty="0"/>
              <a:t>Size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and number of participating units is large relative to the need </a:t>
            </a:r>
            <a:endParaRPr lang="en-US" dirty="0" smtClean="0"/>
          </a:p>
          <a:p>
            <a:pPr lvl="1"/>
            <a:r>
              <a:rPr lang="en-US" dirty="0"/>
              <a:t>The minimum quantity could be sized to cover the largest resource contingency</a:t>
            </a:r>
          </a:p>
          <a:p>
            <a:pPr marL="0" indent="0">
              <a:buNone/>
            </a:pPr>
            <a:r>
              <a:rPr lang="en-US" dirty="0"/>
              <a:t>Could keep demand simple, invariant to current/forecast conditions; if tight and the resource is needed for energy, it will be deployed; if not, the price will be </a:t>
            </a:r>
            <a:r>
              <a:rPr lang="en-US" dirty="0" smtClean="0"/>
              <a:t>low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RER Demand </a:t>
            </a:r>
            <a:r>
              <a:rPr lang="en-US" sz="2200" dirty="0" smtClean="0"/>
              <a:t>Curve to set Quantities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53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905854"/>
            <a:ext cx="8228013" cy="685800"/>
          </a:xfrm>
        </p:spPr>
        <p:txBody>
          <a:bodyPr/>
          <a:lstStyle/>
          <a:p>
            <a:r>
              <a:rPr lang="en-US" dirty="0" smtClean="0"/>
              <a:t>Example RER Demand Curve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RER Demand Curve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92371" y="4643006"/>
            <a:ext cx="4339086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06085" y="1925520"/>
            <a:ext cx="0" cy="2717487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06085" y="2500614"/>
            <a:ext cx="2139461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645546" y="2500614"/>
            <a:ext cx="0" cy="214239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76599" y="192552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$/MW price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64766" y="4690978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MW quantity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069445" y="4690978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minimum </a:t>
            </a:r>
          </a:p>
          <a:p>
            <a:pPr algn="ctr"/>
            <a:r>
              <a:rPr lang="en-US" i="1" dirty="0" smtClean="0"/>
              <a:t>quantity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518746" y="2315948"/>
            <a:ext cx="194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RCPF: </a:t>
            </a:r>
            <a:r>
              <a:rPr lang="en-US" i="1" dirty="0"/>
              <a:t>$</a:t>
            </a:r>
            <a:r>
              <a:rPr lang="en-US" i="1" dirty="0" smtClean="0"/>
              <a:t>900/MW</a:t>
            </a:r>
            <a:endParaRPr lang="en-US" i="1" dirty="0"/>
          </a:p>
        </p:txBody>
      </p:sp>
      <p:sp>
        <p:nvSpPr>
          <p:cNvPr id="28" name="Freeform 27"/>
          <p:cNvSpPr/>
          <p:nvPr/>
        </p:nvSpPr>
        <p:spPr bwMode="auto">
          <a:xfrm>
            <a:off x="4633546" y="2497021"/>
            <a:ext cx="1696916" cy="2145323"/>
          </a:xfrm>
          <a:custGeom>
            <a:avLst/>
            <a:gdLst>
              <a:gd name="connsiteX0" fmla="*/ 0 w 1696916"/>
              <a:gd name="connsiteY0" fmla="*/ 0 h 2145323"/>
              <a:gd name="connsiteX1" fmla="*/ 562708 w 1696916"/>
              <a:gd name="connsiteY1" fmla="*/ 1283677 h 2145323"/>
              <a:gd name="connsiteX2" fmla="*/ 1178169 w 1696916"/>
              <a:gd name="connsiteY2" fmla="*/ 1934307 h 2145323"/>
              <a:gd name="connsiteX3" fmla="*/ 1696916 w 1696916"/>
              <a:gd name="connsiteY3" fmla="*/ 2145323 h 214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916" h="2145323">
                <a:moveTo>
                  <a:pt x="0" y="0"/>
                </a:moveTo>
                <a:cubicBezTo>
                  <a:pt x="183173" y="480646"/>
                  <a:pt x="366347" y="961293"/>
                  <a:pt x="562708" y="1283677"/>
                </a:cubicBezTo>
                <a:cubicBezTo>
                  <a:pt x="759069" y="1606061"/>
                  <a:pt x="989134" y="1790699"/>
                  <a:pt x="1178169" y="1934307"/>
                </a:cubicBezTo>
                <a:cubicBezTo>
                  <a:pt x="1367204" y="2077915"/>
                  <a:pt x="1532060" y="2111619"/>
                  <a:pt x="1696916" y="2145323"/>
                </a:cubicBezTo>
              </a:path>
            </a:pathLst>
          </a:custGeom>
          <a:noFill/>
          <a:ln w="38100" cap="flat" cmpd="sng" algn="ctr">
            <a:solidFill>
              <a:srgbClr val="0048B9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633104"/>
      </p:ext>
    </p:extLst>
  </p:cSld>
  <p:clrMapOvr>
    <a:masterClrMapping/>
  </p:clrMapOvr>
</p:sld>
</file>

<file path=ppt/theme/theme1.xml><?xml version="1.0" encoding="utf-8"?>
<a:theme xmlns:a="http://schemas.openxmlformats.org/drawingml/2006/main" name="NEER 4x3">
  <a:themeElements>
    <a:clrScheme name="NEE Corp">
      <a:dk1>
        <a:sysClr val="windowText" lastClr="000000"/>
      </a:dk1>
      <a:lt1>
        <a:sysClr val="window" lastClr="FFFFFF"/>
      </a:lt1>
      <a:dk2>
        <a:srgbClr val="0048B9"/>
      </a:dk2>
      <a:lt2>
        <a:srgbClr val="800000"/>
      </a:lt2>
      <a:accent1>
        <a:srgbClr val="FEB705"/>
      </a:accent1>
      <a:accent2>
        <a:srgbClr val="0048B9"/>
      </a:accent2>
      <a:accent3>
        <a:srgbClr val="3FBD3F"/>
      </a:accent3>
      <a:accent4>
        <a:srgbClr val="8D0041"/>
      </a:accent4>
      <a:accent5>
        <a:srgbClr val="9090F3"/>
      </a:accent5>
      <a:accent6>
        <a:srgbClr val="F87C00"/>
      </a:accent6>
      <a:hlink>
        <a:srgbClr val="0000FF"/>
      </a:hlink>
      <a:folHlink>
        <a:srgbClr val="800080"/>
      </a:folHlink>
    </a:clrScheme>
    <a:fontScheme name="FPL.Group.FINAL-AV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NEER 4x3</Template>
  <TotalTime>0</TotalTime>
  <Words>2059</Words>
  <Application>Microsoft Office PowerPoint</Application>
  <PresentationFormat>Letter Paper (8.5x11 in)</PresentationFormat>
  <Paragraphs>212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NEER 4x3</vt:lpstr>
      <vt:lpstr>ISO-NE Long Term Market Reforms Fuel Security</vt:lpstr>
      <vt:lpstr>Introduction </vt:lpstr>
      <vt:lpstr>Two Key Examples to Measure Any Design </vt:lpstr>
      <vt:lpstr>ISO-NE Proposal is Challenging </vt:lpstr>
      <vt:lpstr>NEER Alternative to Strengthen the RER</vt:lpstr>
      <vt:lpstr>NEER Alternative to Strengthen the GCR</vt:lpstr>
      <vt:lpstr>RER Product Definition</vt:lpstr>
      <vt:lpstr>RER Demand Curve in DA and RT</vt:lpstr>
      <vt:lpstr>Example RER Demand Curve</vt:lpstr>
      <vt:lpstr>RER Supply Requirements</vt:lpstr>
      <vt:lpstr>RER Day-Ahead Clearing</vt:lpstr>
      <vt:lpstr>RER Intra-Day Deployment</vt:lpstr>
      <vt:lpstr>RER Real-Time Dispatch &amp; Settlement </vt:lpstr>
      <vt:lpstr>RER Real-Time Dispatch &amp; Settlement Examples </vt:lpstr>
      <vt:lpstr>RT Example 1 – Normal Conditions</vt:lpstr>
      <vt:lpstr>RT Example 2 – Near Fuel Scarcity</vt:lpstr>
      <vt:lpstr>RT Example 3 – Fuel Scarcity</vt:lpstr>
      <vt:lpstr>RER Penalties for Non-Availability / Performance</vt:lpstr>
      <vt:lpstr>Big Picture /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2019-06-10T20:15:31Z</dcterms:created>
  <dcterms:modified xsi:type="dcterms:W3CDTF">2019-06-10T20:15:38Z</dcterms:modified>
</cp:coreProperties>
</file>