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 id="2147483758" r:id="rId3"/>
  </p:sldMasterIdLst>
  <p:notesMasterIdLst>
    <p:notesMasterId r:id="rId10"/>
  </p:notesMasterIdLst>
  <p:sldIdLst>
    <p:sldId id="256" r:id="rId4"/>
    <p:sldId id="271" r:id="rId5"/>
    <p:sldId id="258" r:id="rId6"/>
    <p:sldId id="260" r:id="rId7"/>
    <p:sldId id="272" r:id="rId8"/>
    <p:sldId id="273" r:id="rId9"/>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24770" cy="457200"/>
          </a:xfrm>
          <a:prstGeom prst="rect">
            <a:avLst/>
          </a:prstGeom>
        </p:spPr>
        <p:txBody>
          <a:bodyPr vert="horz" lIns="92100" tIns="46050" rIns="92100" bIns="46050" rtlCol="0"/>
          <a:lstStyle>
            <a:lvl1pPr algn="l">
              <a:defRPr sz="1200"/>
            </a:lvl1pPr>
          </a:lstStyle>
          <a:p>
            <a:endParaRPr lang="en-US" dirty="0"/>
          </a:p>
        </p:txBody>
      </p:sp>
      <p:sp>
        <p:nvSpPr>
          <p:cNvPr id="3" name="Date Placeholder 2"/>
          <p:cNvSpPr>
            <a:spLocks noGrp="1"/>
          </p:cNvSpPr>
          <p:nvPr>
            <p:ph type="dt" idx="1"/>
          </p:nvPr>
        </p:nvSpPr>
        <p:spPr>
          <a:xfrm>
            <a:off x="3953855" y="2"/>
            <a:ext cx="3024770" cy="457200"/>
          </a:xfrm>
          <a:prstGeom prst="rect">
            <a:avLst/>
          </a:prstGeom>
        </p:spPr>
        <p:txBody>
          <a:bodyPr vert="horz" lIns="92100" tIns="46050" rIns="92100" bIns="46050" rtlCol="0"/>
          <a:lstStyle>
            <a:lvl1pPr algn="r">
              <a:defRPr sz="1200"/>
            </a:lvl1pPr>
          </a:lstStyle>
          <a:p>
            <a:fld id="{C0012F64-C7F9-4F9C-8807-208E02B93917}" type="datetimeFigureOut">
              <a:rPr lang="en-US" smtClean="0"/>
              <a:t>07/10/2019</a:t>
            </a:fld>
            <a:endParaRPr lang="en-US"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2100" tIns="46050" rIns="92100" bIns="46050" rtlCol="0" anchor="ctr"/>
          <a:lstStyle/>
          <a:p>
            <a:endParaRPr lang="en-US" dirty="0"/>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2100" tIns="46050" rIns="92100" bIns="460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685213"/>
            <a:ext cx="3024770" cy="457200"/>
          </a:xfrm>
          <a:prstGeom prst="rect">
            <a:avLst/>
          </a:prstGeom>
        </p:spPr>
        <p:txBody>
          <a:bodyPr vert="horz" lIns="92100" tIns="46050" rIns="92100" bIns="460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3855" y="8685213"/>
            <a:ext cx="3024770" cy="457200"/>
          </a:xfrm>
          <a:prstGeom prst="rect">
            <a:avLst/>
          </a:prstGeom>
        </p:spPr>
        <p:txBody>
          <a:bodyPr vert="horz" lIns="92100" tIns="46050" rIns="92100" bIns="46050" rtlCol="0" anchor="b"/>
          <a:lstStyle>
            <a:lvl1pPr algn="r">
              <a:defRPr sz="1200"/>
            </a:lvl1pPr>
          </a:lstStyle>
          <a:p>
            <a:fld id="{18DCD362-7930-4E68-98AA-4004FB017A98}" type="slidenum">
              <a:rPr lang="en-US" smtClean="0"/>
              <a:t>‹#›</a:t>
            </a:fld>
            <a:endParaRPr lang="en-US" dirty="0"/>
          </a:p>
        </p:txBody>
      </p:sp>
    </p:spTree>
    <p:extLst>
      <p:ext uri="{BB962C8B-B14F-4D97-AF65-F5344CB8AC3E}">
        <p14:creationId xmlns:p14="http://schemas.microsoft.com/office/powerpoint/2010/main" val="411287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DCD362-7930-4E68-98AA-4004FB017A98}" type="slidenum">
              <a:rPr lang="en-US" smtClean="0"/>
              <a:t>6</a:t>
            </a:fld>
            <a:endParaRPr lang="en-US" dirty="0"/>
          </a:p>
        </p:txBody>
      </p:sp>
    </p:spTree>
    <p:extLst>
      <p:ext uri="{BB962C8B-B14F-4D97-AF65-F5344CB8AC3E}">
        <p14:creationId xmlns:p14="http://schemas.microsoft.com/office/powerpoint/2010/main" val="3218657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2" descr="whitelayerswblu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695" y="0"/>
            <a:ext cx="916369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685800" y="5257800"/>
            <a:ext cx="5230813" cy="0"/>
          </a:xfrm>
          <a:prstGeom prst="line">
            <a:avLst/>
          </a:prstGeom>
          <a:noFill/>
          <a:ln w="12700">
            <a:solidFill>
              <a:srgbClr val="0067C5"/>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15"/>
          <p:cNvSpPr>
            <a:spLocks noChangeShapeType="1"/>
          </p:cNvSpPr>
          <p:nvPr/>
        </p:nvSpPr>
        <p:spPr bwMode="auto">
          <a:xfrm>
            <a:off x="685800" y="5257800"/>
            <a:ext cx="5267325" cy="0"/>
          </a:xfrm>
          <a:prstGeom prst="line">
            <a:avLst/>
          </a:prstGeom>
          <a:noFill/>
          <a:ln w="12700">
            <a:solidFill>
              <a:srgbClr val="0067C5"/>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084" name="Rectangle 12"/>
          <p:cNvSpPr>
            <a:spLocks noGrp="1" noChangeArrowheads="1"/>
          </p:cNvSpPr>
          <p:nvPr>
            <p:ph type="ctrTitle" sz="quarter"/>
          </p:nvPr>
        </p:nvSpPr>
        <p:spPr>
          <a:xfrm>
            <a:off x="611188" y="4270375"/>
            <a:ext cx="5341937" cy="992188"/>
          </a:xfrm>
        </p:spPr>
        <p:txBody>
          <a:bodyPr/>
          <a:lstStyle>
            <a:lvl1pPr>
              <a:defRPr sz="2800">
                <a:solidFill>
                  <a:srgbClr val="0079C1"/>
                </a:solidFill>
              </a:defRPr>
            </a:lvl1pPr>
          </a:lstStyle>
          <a:p>
            <a:r>
              <a:rPr lang="en-US"/>
              <a:t>Click to edit Master title style</a:t>
            </a:r>
            <a:endParaRPr lang="en-GB"/>
          </a:p>
        </p:txBody>
      </p:sp>
      <p:sp>
        <p:nvSpPr>
          <p:cNvPr id="3086" name="Rectangle 14"/>
          <p:cNvSpPr>
            <a:spLocks noGrp="1" noChangeArrowheads="1"/>
          </p:cNvSpPr>
          <p:nvPr>
            <p:ph type="subTitle" sz="quarter" idx="1"/>
          </p:nvPr>
        </p:nvSpPr>
        <p:spPr>
          <a:xfrm>
            <a:off x="611188" y="5410200"/>
            <a:ext cx="5305425" cy="404813"/>
          </a:xfrm>
        </p:spPr>
        <p:txBody>
          <a:bodyPr/>
          <a:lstStyle>
            <a:lvl1pPr eaLnBrk="0" hangingPunct="0">
              <a:spcBef>
                <a:spcPct val="50000"/>
              </a:spcBef>
              <a:buClr>
                <a:schemeClr val="bg1"/>
              </a:buClr>
              <a:defRPr/>
            </a:lvl1pPr>
          </a:lstStyle>
          <a:p>
            <a:r>
              <a:rPr lang="en-US"/>
              <a:t>Click to edit Master subtitle style</a:t>
            </a:r>
            <a:endParaRPr lang="en-GB"/>
          </a:p>
        </p:txBody>
      </p:sp>
    </p:spTree>
    <p:extLst>
      <p:ext uri="{BB962C8B-B14F-4D97-AF65-F5344CB8AC3E}">
        <p14:creationId xmlns:p14="http://schemas.microsoft.com/office/powerpoint/2010/main" val="1684497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19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153988"/>
            <a:ext cx="1938337" cy="5745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153988"/>
            <a:ext cx="5664200" cy="5745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149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hitelayerswblu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52388"/>
            <a:ext cx="9042400" cy="671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p:cNvSpPr>
            <a:spLocks noChangeShapeType="1"/>
          </p:cNvSpPr>
          <p:nvPr/>
        </p:nvSpPr>
        <p:spPr bwMode="auto">
          <a:xfrm>
            <a:off x="685800" y="5257800"/>
            <a:ext cx="5230813" cy="0"/>
          </a:xfrm>
          <a:prstGeom prst="line">
            <a:avLst/>
          </a:prstGeom>
          <a:noFill/>
          <a:ln w="12700">
            <a:solidFill>
              <a:srgbClr val="0067C5"/>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6"/>
          <p:cNvSpPr>
            <a:spLocks noChangeShapeType="1"/>
          </p:cNvSpPr>
          <p:nvPr/>
        </p:nvSpPr>
        <p:spPr bwMode="auto">
          <a:xfrm>
            <a:off x="685800" y="5257800"/>
            <a:ext cx="5267325" cy="0"/>
          </a:xfrm>
          <a:prstGeom prst="line">
            <a:avLst/>
          </a:prstGeom>
          <a:noFill/>
          <a:ln w="12700">
            <a:solidFill>
              <a:srgbClr val="0067C5"/>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15716" name="Rectangle 4"/>
          <p:cNvSpPr>
            <a:spLocks noGrp="1" noChangeArrowheads="1"/>
          </p:cNvSpPr>
          <p:nvPr>
            <p:ph type="ctrTitle" sz="quarter"/>
          </p:nvPr>
        </p:nvSpPr>
        <p:spPr>
          <a:xfrm>
            <a:off x="611188" y="4270375"/>
            <a:ext cx="5341937" cy="992188"/>
          </a:xfrm>
        </p:spPr>
        <p:txBody>
          <a:bodyPr/>
          <a:lstStyle>
            <a:lvl1pPr>
              <a:defRPr sz="2800">
                <a:solidFill>
                  <a:srgbClr val="0079C1"/>
                </a:solidFill>
              </a:defRPr>
            </a:lvl1pPr>
          </a:lstStyle>
          <a:p>
            <a:pPr lvl="0"/>
            <a:r>
              <a:rPr lang="en-US" noProof="0"/>
              <a:t>Click to edit Master title style</a:t>
            </a:r>
            <a:endParaRPr lang="en-GB" noProof="0"/>
          </a:p>
        </p:txBody>
      </p:sp>
      <p:sp>
        <p:nvSpPr>
          <p:cNvPr id="115717" name="Rectangle 5"/>
          <p:cNvSpPr>
            <a:spLocks noGrp="1" noChangeArrowheads="1"/>
          </p:cNvSpPr>
          <p:nvPr>
            <p:ph type="subTitle" sz="quarter" idx="1"/>
          </p:nvPr>
        </p:nvSpPr>
        <p:spPr>
          <a:xfrm>
            <a:off x="611188" y="5410200"/>
            <a:ext cx="5305425" cy="404813"/>
          </a:xfrm>
        </p:spPr>
        <p:txBody>
          <a:bodyPr/>
          <a:lstStyle>
            <a:lvl1pPr eaLnBrk="0" hangingPunct="0">
              <a:spcBef>
                <a:spcPct val="50000"/>
              </a:spcBef>
              <a:buClr>
                <a:schemeClr val="bg1"/>
              </a:buClr>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3258159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7921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88563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00475"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1075" y="1600200"/>
            <a:ext cx="3802063"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7986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6544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1085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32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069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7380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00216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0906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153988"/>
            <a:ext cx="1958975" cy="5776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153988"/>
            <a:ext cx="5724525" cy="5776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8016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a:t>Click to edit Master title style</a:t>
            </a:r>
          </a:p>
        </p:txBody>
      </p:sp>
      <p:sp>
        <p:nvSpPr>
          <p:cNvPr id="3" name="Table Placeholder 2"/>
          <p:cNvSpPr>
            <a:spLocks noGrp="1"/>
          </p:cNvSpPr>
          <p:nvPr>
            <p:ph type="tbl" idx="1"/>
          </p:nvPr>
        </p:nvSpPr>
        <p:spPr>
          <a:xfrm>
            <a:off x="838200" y="1600200"/>
            <a:ext cx="7754938" cy="4330700"/>
          </a:xfrm>
        </p:spPr>
        <p:txBody>
          <a:bodyPr/>
          <a:lstStyle/>
          <a:p>
            <a:pPr lvl="0"/>
            <a:r>
              <a:rPr lang="en-US" noProof="0" dirty="0"/>
              <a:t>Click icon to add table</a:t>
            </a:r>
          </a:p>
        </p:txBody>
      </p:sp>
    </p:spTree>
    <p:extLst>
      <p:ext uri="{BB962C8B-B14F-4D97-AF65-F5344CB8AC3E}">
        <p14:creationId xmlns:p14="http://schemas.microsoft.com/office/powerpoint/2010/main" val="37128365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a:t>Click to edit Master title style</a:t>
            </a:r>
          </a:p>
        </p:txBody>
      </p:sp>
      <p:sp>
        <p:nvSpPr>
          <p:cNvPr id="3" name="Chart Placeholder 2"/>
          <p:cNvSpPr>
            <a:spLocks noGrp="1"/>
          </p:cNvSpPr>
          <p:nvPr>
            <p:ph type="chart" idx="1"/>
          </p:nvPr>
        </p:nvSpPr>
        <p:spPr>
          <a:xfrm>
            <a:off x="838200" y="1600200"/>
            <a:ext cx="7754938" cy="4330700"/>
          </a:xfrm>
        </p:spPr>
        <p:txBody>
          <a:bodyPr/>
          <a:lstStyle/>
          <a:p>
            <a:pPr lvl="0"/>
            <a:r>
              <a:rPr lang="en-US" noProof="0" dirty="0"/>
              <a:t>Click icon to add chart</a:t>
            </a:r>
          </a:p>
        </p:txBody>
      </p:sp>
    </p:spTree>
    <p:extLst>
      <p:ext uri="{BB962C8B-B14F-4D97-AF65-F5344CB8AC3E}">
        <p14:creationId xmlns:p14="http://schemas.microsoft.com/office/powerpoint/2010/main" val="560622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hitelayerswblu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52388"/>
            <a:ext cx="9042400" cy="671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p:cNvSpPr>
            <a:spLocks noChangeShapeType="1"/>
          </p:cNvSpPr>
          <p:nvPr/>
        </p:nvSpPr>
        <p:spPr bwMode="auto">
          <a:xfrm>
            <a:off x="685800" y="5257800"/>
            <a:ext cx="5230813" cy="0"/>
          </a:xfrm>
          <a:prstGeom prst="line">
            <a:avLst/>
          </a:prstGeom>
          <a:noFill/>
          <a:ln w="12700">
            <a:solidFill>
              <a:srgbClr val="0067C5"/>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 name="Line 6"/>
          <p:cNvSpPr>
            <a:spLocks noChangeShapeType="1"/>
          </p:cNvSpPr>
          <p:nvPr/>
        </p:nvSpPr>
        <p:spPr bwMode="auto">
          <a:xfrm>
            <a:off x="685800" y="5257800"/>
            <a:ext cx="5267325" cy="0"/>
          </a:xfrm>
          <a:prstGeom prst="line">
            <a:avLst/>
          </a:prstGeom>
          <a:noFill/>
          <a:ln w="12700">
            <a:solidFill>
              <a:srgbClr val="0067C5"/>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15716" name="Rectangle 4"/>
          <p:cNvSpPr>
            <a:spLocks noGrp="1" noChangeArrowheads="1"/>
          </p:cNvSpPr>
          <p:nvPr>
            <p:ph type="ctrTitle" sz="quarter"/>
          </p:nvPr>
        </p:nvSpPr>
        <p:spPr>
          <a:xfrm>
            <a:off x="611188" y="4270375"/>
            <a:ext cx="5341937" cy="992188"/>
          </a:xfrm>
        </p:spPr>
        <p:txBody>
          <a:bodyPr/>
          <a:lstStyle>
            <a:lvl1pPr>
              <a:defRPr sz="2800">
                <a:solidFill>
                  <a:srgbClr val="0079C1"/>
                </a:solidFill>
              </a:defRPr>
            </a:lvl1pPr>
          </a:lstStyle>
          <a:p>
            <a:pPr lvl="0"/>
            <a:r>
              <a:rPr lang="en-US" noProof="0"/>
              <a:t>Click to edit Master title style</a:t>
            </a:r>
            <a:endParaRPr lang="en-GB" noProof="0"/>
          </a:p>
        </p:txBody>
      </p:sp>
      <p:sp>
        <p:nvSpPr>
          <p:cNvPr id="115717" name="Rectangle 5"/>
          <p:cNvSpPr>
            <a:spLocks noGrp="1" noChangeArrowheads="1"/>
          </p:cNvSpPr>
          <p:nvPr>
            <p:ph type="subTitle" sz="quarter" idx="1"/>
          </p:nvPr>
        </p:nvSpPr>
        <p:spPr>
          <a:xfrm>
            <a:off x="611188" y="5410200"/>
            <a:ext cx="5305425" cy="404813"/>
          </a:xfrm>
        </p:spPr>
        <p:txBody>
          <a:bodyPr/>
          <a:lstStyle>
            <a:lvl1pPr eaLnBrk="0" hangingPunct="0">
              <a:spcBef>
                <a:spcPct val="50000"/>
              </a:spcBef>
              <a:buClr>
                <a:schemeClr val="bg1"/>
              </a:buClr>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3219373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2030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865203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00475"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1075" y="1600200"/>
            <a:ext cx="3802063"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0601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13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434679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44078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3511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9292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05216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81095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153988"/>
            <a:ext cx="1958975" cy="5776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153988"/>
            <a:ext cx="5724525" cy="5776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21527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a:t>Click to edit Master title style</a:t>
            </a:r>
          </a:p>
        </p:txBody>
      </p:sp>
      <p:sp>
        <p:nvSpPr>
          <p:cNvPr id="3" name="Table Placeholder 2"/>
          <p:cNvSpPr>
            <a:spLocks noGrp="1"/>
          </p:cNvSpPr>
          <p:nvPr>
            <p:ph type="tbl" idx="1"/>
          </p:nvPr>
        </p:nvSpPr>
        <p:spPr>
          <a:xfrm>
            <a:off x="838200" y="1600200"/>
            <a:ext cx="7754938" cy="4330700"/>
          </a:xfrm>
        </p:spPr>
        <p:txBody>
          <a:bodyPr/>
          <a:lstStyle/>
          <a:p>
            <a:pPr lvl="0"/>
            <a:r>
              <a:rPr lang="en-US" noProof="0" dirty="0"/>
              <a:t>Click icon to add table</a:t>
            </a:r>
          </a:p>
        </p:txBody>
      </p:sp>
    </p:spTree>
    <p:extLst>
      <p:ext uri="{BB962C8B-B14F-4D97-AF65-F5344CB8AC3E}">
        <p14:creationId xmlns:p14="http://schemas.microsoft.com/office/powerpoint/2010/main" val="42431980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a:t>Click to edit Master title style</a:t>
            </a:r>
          </a:p>
        </p:txBody>
      </p:sp>
      <p:sp>
        <p:nvSpPr>
          <p:cNvPr id="3" name="Chart Placeholder 2"/>
          <p:cNvSpPr>
            <a:spLocks noGrp="1"/>
          </p:cNvSpPr>
          <p:nvPr>
            <p:ph type="chart" idx="1"/>
          </p:nvPr>
        </p:nvSpPr>
        <p:spPr>
          <a:xfrm>
            <a:off x="838200" y="1600200"/>
            <a:ext cx="7754938" cy="4330700"/>
          </a:xfrm>
        </p:spPr>
        <p:txBody>
          <a:bodyPr/>
          <a:lstStyle/>
          <a:p>
            <a:pPr lvl="0"/>
            <a:r>
              <a:rPr lang="en-US" noProof="0" dirty="0"/>
              <a:t>Click icon to add chart</a:t>
            </a:r>
          </a:p>
        </p:txBody>
      </p:sp>
    </p:spTree>
    <p:extLst>
      <p:ext uri="{BB962C8B-B14F-4D97-AF65-F5344CB8AC3E}">
        <p14:creationId xmlns:p14="http://schemas.microsoft.com/office/powerpoint/2010/main" val="417700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7238" y="1568450"/>
            <a:ext cx="3800475"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0113" y="1568450"/>
            <a:ext cx="3802062"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459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265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539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932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18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183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9"/>
          <p:cNvSpPr txBox="1">
            <a:spLocks noChangeArrowheads="1"/>
          </p:cNvSpPr>
          <p:nvPr/>
        </p:nvSpPr>
        <p:spPr bwMode="auto">
          <a:xfrm>
            <a:off x="8610600" y="64008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a:spcBef>
                <a:spcPct val="50000"/>
              </a:spcBef>
              <a:defRPr/>
            </a:pPr>
            <a:fld id="{74677375-A3AE-4F1B-B897-B814734255AB}" type="slidenum">
              <a:rPr lang="en-GB" sz="1000" smtClean="0"/>
              <a:pPr>
                <a:spcBef>
                  <a:spcPct val="50000"/>
                </a:spcBef>
                <a:defRPr/>
              </a:pPr>
              <a:t>‹#›</a:t>
            </a:fld>
            <a:endParaRPr lang="en-GB" sz="1000" dirty="0"/>
          </a:p>
        </p:txBody>
      </p:sp>
      <p:sp>
        <p:nvSpPr>
          <p:cNvPr id="1027" name="Line 10"/>
          <p:cNvSpPr>
            <a:spLocks noChangeShapeType="1"/>
          </p:cNvSpPr>
          <p:nvPr/>
        </p:nvSpPr>
        <p:spPr bwMode="auto">
          <a:xfrm flipV="1">
            <a:off x="120650" y="1008063"/>
            <a:ext cx="8915400" cy="0"/>
          </a:xfrm>
          <a:prstGeom prst="line">
            <a:avLst/>
          </a:prstGeom>
          <a:noFill/>
          <a:ln w="12700">
            <a:solidFill>
              <a:srgbClr val="0066C4"/>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8" name="AutoShape 13"/>
          <p:cNvSpPr>
            <a:spLocks noChangeArrowheads="1"/>
          </p:cNvSpPr>
          <p:nvPr/>
        </p:nvSpPr>
        <p:spPr bwMode="auto">
          <a:xfrm>
            <a:off x="120650" y="128588"/>
            <a:ext cx="8915400" cy="6629400"/>
          </a:xfrm>
          <a:prstGeom prst="roundRect">
            <a:avLst>
              <a:gd name="adj" fmla="val 3398"/>
            </a:avLst>
          </a:prstGeom>
          <a:noFill/>
          <a:ln w="12700">
            <a:solidFill>
              <a:srgbClr val="0067C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29" name="Rectangle 14"/>
          <p:cNvSpPr>
            <a:spLocks noGrp="1" noChangeArrowheads="1"/>
          </p:cNvSpPr>
          <p:nvPr>
            <p:ph type="title"/>
          </p:nvPr>
        </p:nvSpPr>
        <p:spPr bwMode="auto">
          <a:xfrm>
            <a:off x="757238" y="153988"/>
            <a:ext cx="77549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30" name="Rectangle 15"/>
          <p:cNvSpPr>
            <a:spLocks noGrp="1" noChangeArrowheads="1"/>
          </p:cNvSpPr>
          <p:nvPr>
            <p:ph type="body" idx="1"/>
          </p:nvPr>
        </p:nvSpPr>
        <p:spPr bwMode="auto">
          <a:xfrm>
            <a:off x="757238" y="1568450"/>
            <a:ext cx="7754937"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stylesbbbbbbbbbbbbbbbbbbbbbbbbbbbbbbbbbbbbbbbbbbbbbbbbbb</a:t>
            </a:r>
          </a:p>
          <a:p>
            <a:pPr lvl="1"/>
            <a:r>
              <a:rPr lang="en-GB"/>
              <a:t>Second level</a:t>
            </a:r>
          </a:p>
          <a:p>
            <a:pPr lvl="2"/>
            <a:r>
              <a:rPr lang="en-GB"/>
              <a:t>Third level</a:t>
            </a:r>
          </a:p>
          <a:p>
            <a:pPr lvl="3"/>
            <a:r>
              <a:rPr lang="en-GB"/>
              <a:t>Fourth level</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p:titleStyle>
    <p:body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SzPct val="115000"/>
        <a:buFont typeface="Wingdings" pitchFamily="2" charset="2"/>
        <a:buChar char="w"/>
        <a:defRPr sz="1600">
          <a:solidFill>
            <a:schemeClr val="tx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chemeClr val="tx1"/>
          </a:solidFill>
          <a:latin typeface="+mn-lt"/>
          <a:ea typeface="+mn-ea"/>
        </a:defRPr>
      </a:lvl3pPr>
      <a:lvl4pPr marL="1030288" indent="-177800" algn="l" rtl="0" eaLnBrk="1" fontAlgn="base" hangingPunct="1">
        <a:spcBef>
          <a:spcPct val="30000"/>
        </a:spcBef>
        <a:spcAft>
          <a:spcPct val="0"/>
        </a:spcAft>
        <a:buClr>
          <a:srgbClr val="0079C1"/>
        </a:buClr>
        <a:buFont typeface="Wingdings" pitchFamily="2" charset="2"/>
        <a:buChar char="§"/>
        <a:defRPr sz="1200">
          <a:solidFill>
            <a:schemeClr val="tx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3"/>
          <p:cNvSpPr>
            <a:spLocks noChangeShapeType="1"/>
          </p:cNvSpPr>
          <p:nvPr/>
        </p:nvSpPr>
        <p:spPr bwMode="auto">
          <a:xfrm flipV="1">
            <a:off x="120650" y="1008063"/>
            <a:ext cx="8915400" cy="0"/>
          </a:xfrm>
          <a:prstGeom prst="line">
            <a:avLst/>
          </a:prstGeom>
          <a:noFill/>
          <a:ln w="12700">
            <a:solidFill>
              <a:srgbClr val="0066C4"/>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1" name="AutoShape 4"/>
          <p:cNvSpPr>
            <a:spLocks noChangeArrowheads="1"/>
          </p:cNvSpPr>
          <p:nvPr/>
        </p:nvSpPr>
        <p:spPr bwMode="auto">
          <a:xfrm>
            <a:off x="120650" y="128588"/>
            <a:ext cx="8915400" cy="6629400"/>
          </a:xfrm>
          <a:prstGeom prst="roundRect">
            <a:avLst>
              <a:gd name="adj" fmla="val 3398"/>
            </a:avLst>
          </a:prstGeom>
          <a:noFill/>
          <a:ln w="12700">
            <a:solidFill>
              <a:srgbClr val="0067C5"/>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eaLnBrk="0" hangingPunct="0"/>
            <a:endParaRPr lang="en-US" dirty="0">
              <a:solidFill>
                <a:srgbClr val="000000"/>
              </a:solidFill>
            </a:endParaRPr>
          </a:p>
        </p:txBody>
      </p:sp>
      <p:sp>
        <p:nvSpPr>
          <p:cNvPr id="2052" name="Rectangle 5"/>
          <p:cNvSpPr>
            <a:spLocks noGrp="1" noChangeArrowheads="1"/>
          </p:cNvSpPr>
          <p:nvPr>
            <p:ph type="title"/>
          </p:nvPr>
        </p:nvSpPr>
        <p:spPr bwMode="auto">
          <a:xfrm>
            <a:off x="757238" y="153988"/>
            <a:ext cx="775493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3" name="Rectangle 6"/>
          <p:cNvSpPr>
            <a:spLocks noGrp="1" noChangeArrowheads="1"/>
          </p:cNvSpPr>
          <p:nvPr>
            <p:ph type="body" idx="1"/>
          </p:nvPr>
        </p:nvSpPr>
        <p:spPr bwMode="auto">
          <a:xfrm>
            <a:off x="838200" y="1600200"/>
            <a:ext cx="7754938"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stylesbbbbbbbbbbbbbbbbbbbbbbbbbbbbbbbbbbbbbbbbbbbbbbbbbb</a:t>
            </a:r>
          </a:p>
          <a:p>
            <a:pPr lvl="1"/>
            <a:r>
              <a:rPr lang="en-GB"/>
              <a:t>Second level</a:t>
            </a:r>
          </a:p>
          <a:p>
            <a:pPr lvl="2"/>
            <a:r>
              <a:rPr lang="en-GB"/>
              <a:t>Third level</a:t>
            </a:r>
          </a:p>
          <a:p>
            <a:pPr lvl="3"/>
            <a:r>
              <a:rPr lang="en-GB"/>
              <a:t>Fourth level</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p:titleStyle>
    <p:body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Font typeface="Arial" charset="0"/>
        <a:buChar char="●"/>
        <a:defRPr sz="1600">
          <a:solidFill>
            <a:srgbClr val="0079C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rgbClr val="0079C1"/>
          </a:solidFill>
          <a:latin typeface="+mn-lt"/>
          <a:ea typeface="+mn-ea"/>
        </a:defRPr>
      </a:lvl3pPr>
      <a:lvl4pPr marL="1030288" indent="-177800" algn="l" rtl="0" eaLnBrk="1" fontAlgn="base" hangingPunct="1">
        <a:spcBef>
          <a:spcPct val="30000"/>
        </a:spcBef>
        <a:spcAft>
          <a:spcPct val="0"/>
        </a:spcAft>
        <a:buClr>
          <a:srgbClr val="0079C1"/>
        </a:buClr>
        <a:buFont typeface="Arial" charset="0"/>
        <a:buChar char="●"/>
        <a:defRPr sz="1200">
          <a:solidFill>
            <a:srgbClr val="0079C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3"/>
          <p:cNvSpPr>
            <a:spLocks noChangeShapeType="1"/>
          </p:cNvSpPr>
          <p:nvPr/>
        </p:nvSpPr>
        <p:spPr bwMode="auto">
          <a:xfrm flipV="1">
            <a:off x="120650" y="1008063"/>
            <a:ext cx="8915400" cy="0"/>
          </a:xfrm>
          <a:prstGeom prst="line">
            <a:avLst/>
          </a:prstGeom>
          <a:noFill/>
          <a:ln w="12700">
            <a:solidFill>
              <a:srgbClr val="0066C4"/>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075" name="AutoShape 4"/>
          <p:cNvSpPr>
            <a:spLocks noChangeArrowheads="1"/>
          </p:cNvSpPr>
          <p:nvPr/>
        </p:nvSpPr>
        <p:spPr bwMode="auto">
          <a:xfrm>
            <a:off x="120650" y="128588"/>
            <a:ext cx="8915400" cy="6629400"/>
          </a:xfrm>
          <a:prstGeom prst="roundRect">
            <a:avLst>
              <a:gd name="adj" fmla="val 3398"/>
            </a:avLst>
          </a:prstGeom>
          <a:noFill/>
          <a:ln w="12700">
            <a:solidFill>
              <a:srgbClr val="0067C5"/>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eaLnBrk="0" hangingPunct="0"/>
            <a:endParaRPr lang="en-US" dirty="0">
              <a:solidFill>
                <a:srgbClr val="000000"/>
              </a:solidFill>
            </a:endParaRPr>
          </a:p>
        </p:txBody>
      </p:sp>
      <p:sp>
        <p:nvSpPr>
          <p:cNvPr id="3076" name="Rectangle 5"/>
          <p:cNvSpPr>
            <a:spLocks noGrp="1" noChangeArrowheads="1"/>
          </p:cNvSpPr>
          <p:nvPr>
            <p:ph type="title"/>
          </p:nvPr>
        </p:nvSpPr>
        <p:spPr bwMode="auto">
          <a:xfrm>
            <a:off x="757238" y="153988"/>
            <a:ext cx="775493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3077" name="Rectangle 6"/>
          <p:cNvSpPr>
            <a:spLocks noGrp="1" noChangeArrowheads="1"/>
          </p:cNvSpPr>
          <p:nvPr>
            <p:ph type="body" idx="1"/>
          </p:nvPr>
        </p:nvSpPr>
        <p:spPr bwMode="auto">
          <a:xfrm>
            <a:off x="838200" y="1600200"/>
            <a:ext cx="7754938"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stylesbbbbbbbbbbbbbbbbbbbbbbbbbbbbbbbbbbbbbbbbbbbbbbbbbb</a:t>
            </a:r>
          </a:p>
          <a:p>
            <a:pPr lvl="1"/>
            <a:r>
              <a:rPr lang="en-GB"/>
              <a:t>Second level</a:t>
            </a:r>
          </a:p>
          <a:p>
            <a:pPr lvl="2"/>
            <a:r>
              <a:rPr lang="en-GB"/>
              <a:t>Third level</a:t>
            </a:r>
          </a:p>
          <a:p>
            <a:pPr lvl="3"/>
            <a:r>
              <a:rPr lang="en-GB"/>
              <a:t>Fourth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p:titleStyle>
    <p:body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Font typeface="Arial" charset="0"/>
        <a:buChar char="●"/>
        <a:defRPr sz="1600">
          <a:solidFill>
            <a:srgbClr val="0079C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rgbClr val="0079C1"/>
          </a:solidFill>
          <a:latin typeface="+mn-lt"/>
          <a:ea typeface="+mn-ea"/>
        </a:defRPr>
      </a:lvl3pPr>
      <a:lvl4pPr marL="1030288" indent="-177800" algn="l" rtl="0" eaLnBrk="1" fontAlgn="base" hangingPunct="1">
        <a:spcBef>
          <a:spcPct val="30000"/>
        </a:spcBef>
        <a:spcAft>
          <a:spcPct val="0"/>
        </a:spcAft>
        <a:buClr>
          <a:srgbClr val="0079C1"/>
        </a:buClr>
        <a:buFont typeface="Arial" charset="0"/>
        <a:buChar char="●"/>
        <a:defRPr sz="1200">
          <a:solidFill>
            <a:srgbClr val="0079C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4191000"/>
            <a:ext cx="7162800" cy="6111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2400" dirty="0"/>
              <a:t>RNS Rates: 2019 – 2023 PTF Forecast </a:t>
            </a:r>
          </a:p>
        </p:txBody>
      </p:sp>
      <p:sp>
        <p:nvSpPr>
          <p:cNvPr id="3" name="Subtitle 2"/>
          <p:cNvSpPr>
            <a:spLocks noGrp="1"/>
          </p:cNvSpPr>
          <p:nvPr>
            <p:ph type="subTitle" sz="quarter" idx="1"/>
          </p:nvPr>
        </p:nvSpPr>
        <p:spPr>
          <a:xfrm>
            <a:off x="685800" y="4724400"/>
            <a:ext cx="7239000" cy="1066800"/>
          </a:xfrm>
        </p:spPr>
        <p:txBody>
          <a:bodyPr>
            <a:normAutofit fontScale="62500" lnSpcReduction="20000"/>
          </a:bodyPr>
          <a:lstStyle/>
          <a:p>
            <a:r>
              <a:rPr lang="en-US" sz="1800" dirty="0">
                <a:solidFill>
                  <a:schemeClr val="tx2"/>
                </a:solidFill>
              </a:rPr>
              <a:t>PTO AC – Rates Working Group – Presentation</a:t>
            </a:r>
          </a:p>
          <a:p>
            <a:r>
              <a:rPr lang="en-US" sz="1800" dirty="0">
                <a:solidFill>
                  <a:schemeClr val="tx2"/>
                </a:solidFill>
              </a:rPr>
              <a:t>NEPOOL Reliability Committee/Transmission Committee – Summer Meeting</a:t>
            </a:r>
          </a:p>
          <a:p>
            <a:endParaRPr lang="en-US" sz="1800" dirty="0">
              <a:solidFill>
                <a:schemeClr val="tx2"/>
              </a:solidFill>
            </a:endParaRPr>
          </a:p>
          <a:p>
            <a:r>
              <a:rPr lang="en-US" sz="1800" dirty="0">
                <a:solidFill>
                  <a:schemeClr val="tx2"/>
                </a:solidFill>
              </a:rPr>
              <a:t>July 16 &amp; 17, 2019</a:t>
            </a:r>
          </a:p>
        </p:txBody>
      </p:sp>
    </p:spTree>
    <p:extLst>
      <p:ext uri="{BB962C8B-B14F-4D97-AF65-F5344CB8AC3E}">
        <p14:creationId xmlns:p14="http://schemas.microsoft.com/office/powerpoint/2010/main" val="113950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1371600"/>
            <a:ext cx="7696200" cy="4724400"/>
          </a:xfrm>
        </p:spPr>
        <p:txBody>
          <a:bodyPr/>
          <a:lstStyle/>
          <a:p>
            <a:pPr>
              <a:spcBef>
                <a:spcPts val="600"/>
              </a:spcBef>
              <a:buSzPct val="125000"/>
              <a:buFont typeface="Arial" pitchFamily="34" charset="0"/>
              <a:buChar char="•"/>
            </a:pPr>
            <a:r>
              <a:rPr lang="en-US" sz="2000" b="0" dirty="0"/>
              <a:t>Three factors contribute to a variance:</a:t>
            </a:r>
          </a:p>
          <a:p>
            <a:pPr marL="574675" lvl="1" indent="-234950">
              <a:spcBef>
                <a:spcPts val="600"/>
              </a:spcBef>
              <a:buSzPct val="100000"/>
              <a:buFont typeface="Arial" pitchFamily="34" charset="0"/>
              <a:buChar char="•"/>
            </a:pPr>
            <a:r>
              <a:rPr lang="en-US" sz="1800" dirty="0"/>
              <a:t>Capital additions in-service and CWIP</a:t>
            </a:r>
          </a:p>
          <a:p>
            <a:pPr marL="574675" lvl="1" indent="-234950">
              <a:spcBef>
                <a:spcPts val="600"/>
              </a:spcBef>
              <a:buSzPct val="100000"/>
              <a:buFont typeface="Arial" pitchFamily="34" charset="0"/>
              <a:buChar char="•"/>
            </a:pPr>
            <a:r>
              <a:rPr lang="en-US" sz="1800" dirty="0"/>
              <a:t>Carrying charge factors</a:t>
            </a:r>
          </a:p>
          <a:p>
            <a:pPr marL="574675" lvl="1" indent="-234950">
              <a:spcBef>
                <a:spcPts val="600"/>
              </a:spcBef>
              <a:buSzPct val="100000"/>
              <a:buFont typeface="Arial" pitchFamily="34" charset="0"/>
              <a:buChar char="•"/>
            </a:pPr>
            <a:r>
              <a:rPr lang="en-US" sz="1800" dirty="0"/>
              <a:t>Average 12CP RNS loads</a:t>
            </a:r>
          </a:p>
          <a:p>
            <a:pPr marL="339725" lvl="1" indent="0">
              <a:spcBef>
                <a:spcPts val="600"/>
              </a:spcBef>
              <a:buSzPct val="100000"/>
              <a:buNone/>
            </a:pPr>
            <a:endParaRPr lang="en-US" sz="2000" dirty="0"/>
          </a:p>
          <a:p>
            <a:pPr>
              <a:spcBef>
                <a:spcPts val="600"/>
              </a:spcBef>
              <a:buSzPct val="125000"/>
              <a:buFont typeface="Arial" pitchFamily="34" charset="0"/>
              <a:buChar char="•"/>
            </a:pPr>
            <a:r>
              <a:rPr lang="en-US" sz="2000" b="0" dirty="0"/>
              <a:t>Actual June 1, 2019 RNS rate forecast reflects:</a:t>
            </a:r>
          </a:p>
          <a:p>
            <a:pPr marL="574675" lvl="1" indent="-234950">
              <a:spcBef>
                <a:spcPts val="600"/>
              </a:spcBef>
              <a:buSzPct val="100000"/>
              <a:buFont typeface="Arial" pitchFamily="34" charset="0"/>
              <a:buChar char="•"/>
            </a:pPr>
            <a:r>
              <a:rPr lang="en-US" sz="1800" dirty="0"/>
              <a:t>Updated PTF additions in-service and CWIP</a:t>
            </a:r>
          </a:p>
          <a:p>
            <a:pPr marL="574675" lvl="1" indent="-234950">
              <a:spcBef>
                <a:spcPts val="600"/>
              </a:spcBef>
              <a:buSzPct val="100000"/>
              <a:buFont typeface="Arial" pitchFamily="34" charset="0"/>
              <a:buChar char="•"/>
            </a:pPr>
            <a:r>
              <a:rPr lang="en-US" sz="1800" dirty="0"/>
              <a:t>Based on 2018 carrying charge factors</a:t>
            </a:r>
          </a:p>
          <a:p>
            <a:pPr marL="574675" lvl="1" indent="-234950">
              <a:spcBef>
                <a:spcPts val="600"/>
              </a:spcBef>
              <a:buSzPct val="100000"/>
              <a:buFont typeface="Arial" pitchFamily="34" charset="0"/>
              <a:buChar char="•"/>
            </a:pPr>
            <a:r>
              <a:rPr lang="en-US" sz="1800" dirty="0"/>
              <a:t>Based on 2018 average 12CP RNS load</a:t>
            </a:r>
          </a:p>
          <a:p>
            <a:pPr marL="574675" lvl="1" indent="-234950">
              <a:spcBef>
                <a:spcPts val="600"/>
              </a:spcBef>
              <a:buSzPct val="100000"/>
              <a:buFont typeface="Arial" pitchFamily="34" charset="0"/>
              <a:buChar char="•"/>
            </a:pPr>
            <a:r>
              <a:rPr lang="en-US" sz="1800" dirty="0"/>
              <a:t>These updates </a:t>
            </a:r>
            <a:r>
              <a:rPr lang="en-US" sz="1800" dirty="0">
                <a:solidFill>
                  <a:srgbClr val="000000"/>
                </a:solidFill>
              </a:rPr>
              <a:t>resulted in a $0.67 kW/yr. decrease in the RNS rate relative to what was projected for 2019 last year.</a:t>
            </a:r>
          </a:p>
        </p:txBody>
      </p:sp>
      <p:sp>
        <p:nvSpPr>
          <p:cNvPr id="13" name="Rectangle 2"/>
          <p:cNvSpPr txBox="1">
            <a:spLocks noChangeArrowheads="1"/>
          </p:cNvSpPr>
          <p:nvPr/>
        </p:nvSpPr>
        <p:spPr bwMode="auto">
          <a:xfrm>
            <a:off x="909638" y="152400"/>
            <a:ext cx="77549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a:lstStyle>
          <a:p>
            <a:pPr algn="ctr"/>
            <a:r>
              <a:rPr lang="en-US" b="1" dirty="0"/>
              <a:t>2019 Forecast Comparison - Summary </a:t>
            </a:r>
            <a:endParaRPr lang="en-US" sz="1600" b="1" i="1" dirty="0">
              <a:solidFill>
                <a:srgbClr val="FF0000"/>
              </a:solidFill>
            </a:endParaRPr>
          </a:p>
        </p:txBody>
      </p:sp>
    </p:spTree>
    <p:extLst>
      <p:ext uri="{BB962C8B-B14F-4D97-AF65-F5344CB8AC3E}">
        <p14:creationId xmlns:p14="http://schemas.microsoft.com/office/powerpoint/2010/main" val="114537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2019 Forecast Comparison - Detail</a:t>
            </a:r>
          </a:p>
        </p:txBody>
      </p:sp>
      <p:sp>
        <p:nvSpPr>
          <p:cNvPr id="5" name="Text Box 60"/>
          <p:cNvSpPr txBox="1">
            <a:spLocks noChangeArrowheads="1"/>
          </p:cNvSpPr>
          <p:nvPr/>
        </p:nvSpPr>
        <p:spPr bwMode="auto">
          <a:xfrm>
            <a:off x="304800" y="6395244"/>
            <a:ext cx="8035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spcBef>
                <a:spcPct val="50000"/>
              </a:spcBef>
            </a:pPr>
            <a:r>
              <a:rPr lang="en-US" sz="1000" dirty="0">
                <a:solidFill>
                  <a:srgbClr val="000000"/>
                </a:solidFill>
                <a:latin typeface="+mj-lt"/>
              </a:rPr>
              <a:t>Note: Figures may differ slightly due to rounding.</a:t>
            </a:r>
          </a:p>
        </p:txBody>
      </p:sp>
      <p:pic>
        <p:nvPicPr>
          <p:cNvPr id="3" name="Picture 2">
            <a:extLst>
              <a:ext uri="{FF2B5EF4-FFF2-40B4-BE49-F238E27FC236}">
                <a16:creationId xmlns:a16="http://schemas.microsoft.com/office/drawing/2014/main" id="{615F969A-D988-4A0E-8A6C-0F3814E158CB}"/>
              </a:ext>
            </a:extLst>
          </p:cNvPr>
          <p:cNvPicPr>
            <a:picLocks noChangeAspect="1"/>
          </p:cNvPicPr>
          <p:nvPr/>
        </p:nvPicPr>
        <p:blipFill>
          <a:blip r:embed="rId2"/>
          <a:stretch>
            <a:fillRect/>
          </a:stretch>
        </p:blipFill>
        <p:spPr>
          <a:xfrm>
            <a:off x="304800" y="1297067"/>
            <a:ext cx="8534400" cy="4570333"/>
          </a:xfrm>
          <a:prstGeom prst="rect">
            <a:avLst/>
          </a:prstGeom>
        </p:spPr>
      </p:pic>
    </p:spTree>
    <p:extLst>
      <p:ext uri="{BB962C8B-B14F-4D97-AF65-F5344CB8AC3E}">
        <p14:creationId xmlns:p14="http://schemas.microsoft.com/office/powerpoint/2010/main" val="196240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09638" y="152400"/>
            <a:ext cx="77549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a:lstStyle>
          <a:p>
            <a:pPr algn="ctr"/>
            <a:r>
              <a:rPr lang="en-US" b="1" dirty="0"/>
              <a:t>2020 - 2023 Forecast - Disclaimer</a:t>
            </a:r>
          </a:p>
        </p:txBody>
      </p:sp>
      <p:sp>
        <p:nvSpPr>
          <p:cNvPr id="8" name="Rectangle 4"/>
          <p:cNvSpPr txBox="1">
            <a:spLocks noChangeArrowheads="1"/>
          </p:cNvSpPr>
          <p:nvPr/>
        </p:nvSpPr>
        <p:spPr bwMode="auto">
          <a:xfrm>
            <a:off x="554872" y="1273175"/>
            <a:ext cx="8169275" cy="528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SzPct val="115000"/>
              <a:buFont typeface="Wingdings" pitchFamily="2" charset="2"/>
              <a:buChar char="w"/>
              <a:defRPr sz="1600">
                <a:solidFill>
                  <a:schemeClr val="tx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chemeClr val="tx1"/>
                </a:solidFill>
                <a:latin typeface="+mn-lt"/>
                <a:ea typeface="+mn-ea"/>
              </a:defRPr>
            </a:lvl3pPr>
            <a:lvl4pPr marL="1030288" indent="-177800" algn="l" rtl="0" eaLnBrk="1" fontAlgn="base" hangingPunct="1">
              <a:spcBef>
                <a:spcPct val="30000"/>
              </a:spcBef>
              <a:spcAft>
                <a:spcPct val="0"/>
              </a:spcAft>
              <a:buClr>
                <a:srgbClr val="0079C1"/>
              </a:buClr>
              <a:buFont typeface="Wingdings" pitchFamily="2" charset="2"/>
              <a:buChar char="§"/>
              <a:defRPr sz="1200">
                <a:solidFill>
                  <a:schemeClr val="tx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a:lstStyle>
          <a:p>
            <a:pPr marL="0" indent="0">
              <a:lnSpc>
                <a:spcPct val="110000"/>
              </a:lnSpc>
            </a:pPr>
            <a:r>
              <a:rPr lang="en-US" i="1" dirty="0">
                <a:solidFill>
                  <a:schemeClr val="hlink"/>
                </a:solidFill>
              </a:rPr>
              <a:t>The 2020-2023 forecast herein provides an indicative RNS rate trend; it should be used for illustrative purposes only.</a:t>
            </a:r>
          </a:p>
          <a:p>
            <a:pPr marL="0" indent="0">
              <a:lnSpc>
                <a:spcPct val="110000"/>
              </a:lnSpc>
            </a:pPr>
            <a:r>
              <a:rPr lang="en-US" i="1" dirty="0">
                <a:solidFill>
                  <a:schemeClr val="hlink"/>
                </a:solidFill>
              </a:rPr>
              <a:t>The estimated data utilized by the PTO AC to develop this forecast of RNS rates is based upon estimated capital additions provided to the Committee by all the New England Transmission Owners.  Estimates for 2020 capital additions will be finalized during the normal course of update to the RNS rate effective June 1, 2020 and will reflect more current information.</a:t>
            </a:r>
          </a:p>
          <a:p>
            <a:pPr marL="0" indent="0">
              <a:lnSpc>
                <a:spcPct val="110000"/>
              </a:lnSpc>
            </a:pPr>
            <a:r>
              <a:rPr lang="en-US" i="1" dirty="0">
                <a:solidFill>
                  <a:schemeClr val="hlink"/>
                </a:solidFill>
              </a:rPr>
              <a:t>The PTO AC acknowledges that this 2020-2023 forecast is based on a number of assumptions and variables including, among others, estimated project need, design, scope, labor &amp; materials costs, inflation, site &amp; permitting approvals, transmission in-service dates, estimated carrying charges &amp; coincident peak network loads.  It is therefore expected that such estimates and assumptions will change over time as more current data become available. </a:t>
            </a:r>
          </a:p>
          <a:p>
            <a:pPr marL="0" indent="0">
              <a:lnSpc>
                <a:spcPct val="110000"/>
              </a:lnSpc>
            </a:pPr>
            <a:r>
              <a:rPr lang="en-US" i="1" dirty="0">
                <a:solidFill>
                  <a:schemeClr val="hlink"/>
                </a:solidFill>
              </a:rPr>
              <a:t>In addition, the 2020-2023 forecast reflects gross costs and does not include assumptions pertaining to savings (e.g., associated with congestion, unlocked capacity, etc.) or prior year true-up adjustments.</a:t>
            </a:r>
          </a:p>
        </p:txBody>
      </p:sp>
    </p:spTree>
    <p:extLst>
      <p:ext uri="{BB962C8B-B14F-4D97-AF65-F5344CB8AC3E}">
        <p14:creationId xmlns:p14="http://schemas.microsoft.com/office/powerpoint/2010/main" val="227308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909638" y="152400"/>
            <a:ext cx="77549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a:lstStyle>
          <a:p>
            <a:pPr algn="ctr"/>
            <a:r>
              <a:rPr lang="en-US" b="1" dirty="0"/>
              <a:t>2020 - 2023 Forecast - Summary</a:t>
            </a:r>
          </a:p>
        </p:txBody>
      </p:sp>
      <p:sp>
        <p:nvSpPr>
          <p:cNvPr id="9" name="Text Box 47"/>
          <p:cNvSpPr txBox="1">
            <a:spLocks noChangeArrowheads="1"/>
          </p:cNvSpPr>
          <p:nvPr/>
        </p:nvSpPr>
        <p:spPr bwMode="auto">
          <a:xfrm>
            <a:off x="542925" y="5922258"/>
            <a:ext cx="7969250"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spcBef>
                <a:spcPct val="50000"/>
              </a:spcBef>
            </a:pPr>
            <a:r>
              <a:rPr lang="en-US" sz="1000" baseline="30000" dirty="0">
                <a:solidFill>
                  <a:srgbClr val="000000"/>
                </a:solidFill>
                <a:latin typeface="+mj-lt"/>
              </a:rPr>
              <a:t>(</a:t>
            </a:r>
            <a:r>
              <a:rPr lang="en-US" sz="900" baseline="30000" dirty="0">
                <a:solidFill>
                  <a:srgbClr val="000000"/>
                </a:solidFill>
                <a:latin typeface="+mj-lt"/>
              </a:rPr>
              <a:t>1) </a:t>
            </a:r>
            <a:r>
              <a:rPr lang="en-US" sz="900" baseline="30000" dirty="0">
                <a:solidFill>
                  <a:srgbClr val="FF0000"/>
                </a:solidFill>
              </a:rPr>
              <a:t> </a:t>
            </a:r>
            <a:r>
              <a:rPr lang="en-US" sz="900" dirty="0">
                <a:solidFill>
                  <a:srgbClr val="000000"/>
                </a:solidFill>
              </a:rPr>
              <a:t>ISO-NE Internal Market Monitor 2018 Annual Markets Report</a:t>
            </a:r>
            <a:endParaRPr lang="en-US" sz="900" dirty="0">
              <a:solidFill>
                <a:srgbClr val="000000"/>
              </a:solidFill>
              <a:latin typeface="+mj-lt"/>
            </a:endParaRPr>
          </a:p>
          <a:p>
            <a:pPr eaLnBrk="1" hangingPunct="1">
              <a:spcBef>
                <a:spcPct val="50000"/>
              </a:spcBef>
            </a:pPr>
            <a:r>
              <a:rPr lang="en-US" sz="900" dirty="0">
                <a:solidFill>
                  <a:srgbClr val="000000"/>
                </a:solidFill>
                <a:latin typeface="+mj-lt"/>
              </a:rPr>
              <a:t>Forecast is preliminary and for illustrative purposes only. Estimates are consistent with the March 2019 RSP and do not reflect revised ISO forecasts. Figures may differ slightly due to rounding</a:t>
            </a:r>
            <a:r>
              <a:rPr lang="en-US" sz="1000" dirty="0">
                <a:solidFill>
                  <a:srgbClr val="000000"/>
                </a:solidFill>
                <a:latin typeface="+mj-lt"/>
              </a:rPr>
              <a:t>.</a:t>
            </a:r>
          </a:p>
        </p:txBody>
      </p:sp>
      <p:pic>
        <p:nvPicPr>
          <p:cNvPr id="10" name="Picture 9">
            <a:extLst>
              <a:ext uri="{FF2B5EF4-FFF2-40B4-BE49-F238E27FC236}">
                <a16:creationId xmlns:a16="http://schemas.microsoft.com/office/drawing/2014/main" id="{4D075406-7D88-4F0E-9722-0AC529F9D750}"/>
              </a:ext>
            </a:extLst>
          </p:cNvPr>
          <p:cNvPicPr>
            <a:picLocks noChangeAspect="1"/>
          </p:cNvPicPr>
          <p:nvPr/>
        </p:nvPicPr>
        <p:blipFill>
          <a:blip r:embed="rId2"/>
          <a:stretch>
            <a:fillRect/>
          </a:stretch>
        </p:blipFill>
        <p:spPr>
          <a:xfrm>
            <a:off x="838200" y="1600200"/>
            <a:ext cx="7254000" cy="3906000"/>
          </a:xfrm>
          <a:prstGeom prst="rect">
            <a:avLst/>
          </a:prstGeom>
        </p:spPr>
      </p:pic>
    </p:spTree>
    <p:extLst>
      <p:ext uri="{BB962C8B-B14F-4D97-AF65-F5344CB8AC3E}">
        <p14:creationId xmlns:p14="http://schemas.microsoft.com/office/powerpoint/2010/main" val="99061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2020 – 2023 Forecast Components</a:t>
            </a:r>
          </a:p>
        </p:txBody>
      </p:sp>
      <p:sp>
        <p:nvSpPr>
          <p:cNvPr id="6" name="Text Box 60"/>
          <p:cNvSpPr txBox="1">
            <a:spLocks noChangeArrowheads="1"/>
          </p:cNvSpPr>
          <p:nvPr/>
        </p:nvSpPr>
        <p:spPr bwMode="auto">
          <a:xfrm>
            <a:off x="304800" y="6395244"/>
            <a:ext cx="8035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spcBef>
                <a:spcPct val="50000"/>
              </a:spcBef>
            </a:pPr>
            <a:r>
              <a:rPr lang="en-US" sz="1000" dirty="0">
                <a:solidFill>
                  <a:srgbClr val="000000"/>
                </a:solidFill>
                <a:latin typeface="+mj-lt"/>
              </a:rPr>
              <a:t>Note: Figures may differ slightly due to rounding.</a:t>
            </a:r>
          </a:p>
        </p:txBody>
      </p:sp>
      <p:pic>
        <p:nvPicPr>
          <p:cNvPr id="4" name="Picture 3">
            <a:extLst>
              <a:ext uri="{FF2B5EF4-FFF2-40B4-BE49-F238E27FC236}">
                <a16:creationId xmlns:a16="http://schemas.microsoft.com/office/drawing/2014/main" id="{F6984998-9332-4017-9D82-14E90524278E}"/>
              </a:ext>
            </a:extLst>
          </p:cNvPr>
          <p:cNvPicPr>
            <a:picLocks/>
          </p:cNvPicPr>
          <p:nvPr/>
        </p:nvPicPr>
        <p:blipFill>
          <a:blip r:embed="rId3"/>
          <a:stretch>
            <a:fillRect/>
          </a:stretch>
        </p:blipFill>
        <p:spPr>
          <a:xfrm>
            <a:off x="914400" y="1143000"/>
            <a:ext cx="7221420" cy="5227200"/>
          </a:xfrm>
          <a:prstGeom prst="rect">
            <a:avLst/>
          </a:prstGeom>
        </p:spPr>
      </p:pic>
    </p:spTree>
    <p:extLst>
      <p:ext uri="{BB962C8B-B14F-4D97-AF65-F5344CB8AC3E}">
        <p14:creationId xmlns:p14="http://schemas.microsoft.com/office/powerpoint/2010/main" val="1815878848"/>
      </p:ext>
    </p:extLst>
  </p:cSld>
  <p:clrMapOvr>
    <a:masterClrMapping/>
  </p:clrMapOvr>
</p:sld>
</file>

<file path=ppt/theme/theme1.xml><?xml version="1.0" encoding="utf-8"?>
<a:theme xmlns:a="http://schemas.openxmlformats.org/drawingml/2006/main" name="Theme1">
  <a:themeElements>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fontScheme name="National Grid Master Slid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ational Grid Master Slide">
  <a:themeElements>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fontScheme name="National Grid Master Slid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National Grid Master Slide">
  <a:themeElements>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fontScheme name="National Grid Master Slid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4695</TotalTime>
  <Words>392</Words>
  <Application>Microsoft Office PowerPoint</Application>
  <PresentationFormat>On-screen Show (4:3)</PresentationFormat>
  <Paragraphs>29</Paragraphs>
  <Slides>6</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ＭＳ Ｐゴシック</vt:lpstr>
      <vt:lpstr>Arial</vt:lpstr>
      <vt:lpstr>Calibri</vt:lpstr>
      <vt:lpstr>Wingdings</vt:lpstr>
      <vt:lpstr>Zapf Dingbats</vt:lpstr>
      <vt:lpstr>Theme1</vt:lpstr>
      <vt:lpstr>1_National Grid Master Slide</vt:lpstr>
      <vt:lpstr>2_National Grid Master Slide</vt:lpstr>
      <vt:lpstr>RNS Rates: 2019 – 2023 PTF Forecast </vt:lpstr>
      <vt:lpstr>PowerPoint Presentation</vt:lpstr>
      <vt:lpstr>2019 Forecast Comparison - Detail</vt:lpstr>
      <vt:lpstr>PowerPoint Presentation</vt:lpstr>
      <vt:lpstr>PowerPoint Presentation</vt:lpstr>
      <vt:lpstr>2020 – 2023 Forecast Components</vt:lpstr>
    </vt:vector>
  </TitlesOfParts>
  <Company>Northeast Utilities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 Colson</dc:creator>
  <cp:lastModifiedBy>Bimonte, Mary E</cp:lastModifiedBy>
  <cp:revision>213</cp:revision>
  <cp:lastPrinted>2019-07-09T17:17:04Z</cp:lastPrinted>
  <dcterms:created xsi:type="dcterms:W3CDTF">2013-06-12T13:53:14Z</dcterms:created>
  <dcterms:modified xsi:type="dcterms:W3CDTF">2019-07-10T14:53:16Z</dcterms:modified>
</cp:coreProperties>
</file>