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32"/>
  </p:notesMasterIdLst>
  <p:handoutMasterIdLst>
    <p:handoutMasterId r:id="rId33"/>
  </p:handoutMasterIdLst>
  <p:sldIdLst>
    <p:sldId id="263" r:id="rId3"/>
    <p:sldId id="339" r:id="rId4"/>
    <p:sldId id="812" r:id="rId5"/>
    <p:sldId id="1147" r:id="rId6"/>
    <p:sldId id="743" r:id="rId7"/>
    <p:sldId id="807" r:id="rId8"/>
    <p:sldId id="808" r:id="rId9"/>
    <p:sldId id="776" r:id="rId10"/>
    <p:sldId id="1566" r:id="rId11"/>
    <p:sldId id="1568" r:id="rId12"/>
    <p:sldId id="1569" r:id="rId13"/>
    <p:sldId id="1547" r:id="rId14"/>
    <p:sldId id="1572" r:id="rId15"/>
    <p:sldId id="1571" r:id="rId16"/>
    <p:sldId id="1570" r:id="rId17"/>
    <p:sldId id="1294" r:id="rId18"/>
    <p:sldId id="1408" r:id="rId19"/>
    <p:sldId id="1565" r:id="rId20"/>
    <p:sldId id="1567" r:id="rId21"/>
    <p:sldId id="1573" r:id="rId22"/>
    <p:sldId id="1576" r:id="rId23"/>
    <p:sldId id="1561" r:id="rId24"/>
    <p:sldId id="1577" r:id="rId25"/>
    <p:sldId id="1545" r:id="rId26"/>
    <p:sldId id="1564" r:id="rId27"/>
    <p:sldId id="1578" r:id="rId28"/>
    <p:sldId id="1579" r:id="rId29"/>
    <p:sldId id="740" r:id="rId30"/>
    <p:sldId id="1575" r:id="rId31"/>
  </p:sldIdLst>
  <p:sldSz cx="9144000" cy="6858000" type="screen4x3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7AEA852-5EC7-4875-A9E6-EB147A33ECD4}">
          <p14:sldIdLst>
            <p14:sldId id="263"/>
            <p14:sldId id="339"/>
            <p14:sldId id="812"/>
          </p14:sldIdLst>
        </p14:section>
        <p14:section name="Overview" id="{2DCD6B21-DD72-4B2A-ADDB-B8FD688C6011}">
          <p14:sldIdLst>
            <p14:sldId id="1147"/>
            <p14:sldId id="743"/>
            <p14:sldId id="807"/>
            <p14:sldId id="808"/>
            <p14:sldId id="776"/>
          </p14:sldIdLst>
        </p14:section>
        <p14:section name="FER &amp; EIR" id="{E05E0066-7BF3-4E2F-9875-ACDD8827E375}">
          <p14:sldIdLst>
            <p14:sldId id="1566"/>
            <p14:sldId id="1568"/>
            <p14:sldId id="1569"/>
            <p14:sldId id="1547"/>
            <p14:sldId id="1572"/>
            <p14:sldId id="1571"/>
            <p14:sldId id="1570"/>
            <p14:sldId id="1294"/>
            <p14:sldId id="1408"/>
            <p14:sldId id="1565"/>
            <p14:sldId id="1567"/>
            <p14:sldId id="1573"/>
            <p14:sldId id="1576"/>
          </p14:sldIdLst>
        </p14:section>
        <p14:section name="Untitled Section" id="{4066C74E-80DE-40EE-B0E4-A728F58B30F5}">
          <p14:sldIdLst>
            <p14:sldId id="1561"/>
            <p14:sldId id="1577"/>
            <p14:sldId id="1545"/>
          </p14:sldIdLst>
        </p14:section>
        <p14:section name="Untitled Section" id="{D43ED85D-E30B-4E96-895F-34DE75DC57A9}">
          <p14:sldIdLst>
            <p14:sldId id="1564"/>
            <p14:sldId id="1578"/>
            <p14:sldId id="1579"/>
          </p14:sldIdLst>
        </p14:section>
        <p14:section name="Next Steps" id="{6ACDFDDF-218D-4312-9920-E9BE116D7B9B}">
          <p14:sldIdLst>
            <p14:sldId id="740"/>
            <p14:sldId id="15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69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1795D2"/>
    <a:srgbClr val="77BD2A"/>
    <a:srgbClr val="A1DCF2"/>
    <a:srgbClr val="FFFFFF"/>
    <a:srgbClr val="FBB92F"/>
    <a:srgbClr val="62777F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2932" autoAdjust="0"/>
  </p:normalViewPr>
  <p:slideViewPr>
    <p:cSldViewPr>
      <p:cViewPr varScale="1">
        <p:scale>
          <a:sx n="77" d="100"/>
          <a:sy n="77" d="100"/>
        </p:scale>
        <p:origin x="403" y="62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-460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48" y="60"/>
      </p:cViewPr>
      <p:guideLst>
        <p:guide orient="horz" pos="2909"/>
        <p:guide pos="218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2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5"/>
            <a:ext cx="3037627" cy="464980"/>
          </a:xfrm>
          <a:prstGeom prst="rect">
            <a:avLst/>
          </a:prstGeom>
        </p:spPr>
        <p:txBody>
          <a:bodyPr vert="horz" lIns="92060" tIns="46025" rIns="92060" bIns="46025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1" y="0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7/26/2019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0" tIns="46555" rIns="93120" bIns="465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20" tIns="46555" rIns="93120" bIns="465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1" y="8829967"/>
            <a:ext cx="3037840" cy="464820"/>
          </a:xfrm>
          <a:prstGeom prst="rect">
            <a:avLst/>
          </a:prstGeom>
        </p:spPr>
        <p:txBody>
          <a:bodyPr vert="horz" lIns="93120" tIns="46555" rIns="93120" bIns="46555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32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6017" y="6278716"/>
            <a:ext cx="1342288" cy="2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</a:t>
            </a:r>
            <a:r>
              <a:rPr lang="en-US" sz="700" b="1" baseline="0" dirty="0" smtClean="0">
                <a:solidFill>
                  <a:schemeClr val="tx1"/>
                </a:solidFill>
              </a:rPr>
              <a:t>-NE PUBLIC</a:t>
            </a:r>
            <a:endParaRPr lang="en-US" sz="700" b="1" dirty="0" smtClean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  <p:sldLayoutId id="2147483722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7/a4b_iso_presentation_energy_security_improvements_market_based_approaches.pptx" TargetMode="External"/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iso-ne.com/static-assets/documents/2019/04/a7c_presentation_energy_security_improvements_market_based_approaches.pptx" TargetMode="External"/><Relationship Id="rId5" Type="http://schemas.openxmlformats.org/officeDocument/2006/relationships/hyperlink" Target="https://www.iso-ne.com/static-assets/documents/2019/05/a2a_iso_presentation_energy_security_improvements.pptx" TargetMode="External"/><Relationship Id="rId4" Type="http://schemas.openxmlformats.org/officeDocument/2006/relationships/hyperlink" Target="https://www.iso-ne.com/static-assets/documents/2019/06/a2a_iso_presentation_energy_security_improvements_market_based_approaches.ppt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5/a2a_iso_presentation_energy_security_improvements.pptx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3</a:t>
            </a:r>
            <a:r>
              <a:rPr lang="en-US" dirty="0" smtClean="0"/>
              <a:t>0, 2019|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81600" y="5187286"/>
            <a:ext cx="3578352" cy="381000"/>
          </a:xfrm>
        </p:spPr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655119"/>
            <a:ext cx="3730752" cy="381000"/>
          </a:xfrm>
        </p:spPr>
        <p:txBody>
          <a:bodyPr/>
          <a:lstStyle/>
          <a:p>
            <a:r>
              <a:rPr lang="en-US" dirty="0" smtClean="0"/>
              <a:t>413.540.4088 | agillespie@iso-ne.com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Discussion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>
                <a:solidFill>
                  <a:schemeClr val="accent1"/>
                </a:solidFill>
              </a:rPr>
              <a:t>market-based solution to </a:t>
            </a:r>
            <a:r>
              <a:rPr lang="en-US" dirty="0" smtClean="0">
                <a:solidFill>
                  <a:schemeClr val="accent1"/>
                </a:solidFill>
              </a:rPr>
              <a:t>improve </a:t>
            </a:r>
            <a:r>
              <a:rPr lang="en-US" dirty="0">
                <a:solidFill>
                  <a:schemeClr val="accent1"/>
                </a:solidFill>
              </a:rPr>
              <a:t>energy security in the region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SECURITY IMPROVEMENTS: MARKET-BASED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 Energy Requirement </a:t>
            </a:r>
            <a:br>
              <a:rPr lang="en-US" dirty="0" smtClean="0"/>
            </a:br>
            <a:r>
              <a:rPr lang="en-US" dirty="0" smtClean="0"/>
              <a:t>Constraint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en-US" sz="1800" dirty="0" smtClean="0"/>
                  <a:t>The forecast </a:t>
                </a:r>
                <a:r>
                  <a:rPr lang="en-US" sz="1800" dirty="0"/>
                  <a:t>energy requirement </a:t>
                </a:r>
                <a:r>
                  <a:rPr lang="en-US" sz="1800" dirty="0" smtClean="0"/>
                  <a:t>constraint for a given hour (h) 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8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endParaRPr lang="en-US" sz="1800" dirty="0" smtClean="0"/>
              </a:p>
              <a:p>
                <a:pPr marL="0" lvl="0" indent="0">
                  <a:buNone/>
                </a:pPr>
                <a:r>
                  <a:rPr lang="en-US" sz="1800" u="sng" dirty="0" smtClean="0"/>
                  <a:t>Where</a:t>
                </a:r>
                <a:r>
                  <a:rPr lang="en-US" sz="1800" dirty="0" smtClean="0"/>
                  <a:t>:</a:t>
                </a: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total of all </a:t>
                </a:r>
                <a:r>
                  <a:rPr lang="en-US" sz="1800" dirty="0" smtClean="0"/>
                  <a:t>DA </a:t>
                </a:r>
                <a:r>
                  <a:rPr lang="en-US" sz="1800" dirty="0"/>
                  <a:t>energy cleared 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for all physical generation resources (including active demand response treated as </a:t>
                </a:r>
                <a:r>
                  <a:rPr lang="en-US" sz="1800" dirty="0" smtClean="0"/>
                  <a:t>supply)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net scheduled interchange of energy 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cleared </a:t>
                </a:r>
                <a:r>
                  <a:rPr lang="en-US" sz="1800" dirty="0" smtClean="0"/>
                  <a:t>DA </a:t>
                </a:r>
                <a:r>
                  <a:rPr lang="en-US" sz="1800" dirty="0"/>
                  <a:t>(here, imports are positive, exports are negative</a:t>
                </a:r>
                <a:r>
                  <a:rPr lang="en-US" sz="1800" dirty="0" smtClean="0"/>
                  <a:t>)</a:t>
                </a: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the </a:t>
                </a:r>
                <a:r>
                  <a:rPr lang="en-US" sz="1800" dirty="0" smtClean="0"/>
                  <a:t>energy required </a:t>
                </a:r>
                <a:r>
                  <a:rPr lang="en-US" sz="1800" dirty="0"/>
                  <a:t>for hour </a:t>
                </a:r>
                <a:r>
                  <a:rPr lang="en-US" sz="1800" i="1" dirty="0"/>
                  <a:t>h </a:t>
                </a:r>
                <a:r>
                  <a:rPr lang="en-US" sz="1800" dirty="0"/>
                  <a:t>to satisfy </a:t>
                </a:r>
                <a:r>
                  <a:rPr lang="en-US" sz="1800" dirty="0" smtClean="0"/>
                  <a:t>the </a:t>
                </a:r>
                <a:r>
                  <a:rPr lang="en-US" sz="1800" dirty="0"/>
                  <a:t>forecast energy requirement 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/>
                  <a:t> is the ISO’s energy demand (load) forecast for hour </a:t>
                </a:r>
                <a:r>
                  <a:rPr lang="en-US" sz="1800" i="1" dirty="0"/>
                  <a:t>h </a:t>
                </a:r>
                <a:r>
                  <a:rPr lang="en-US" sz="1800" dirty="0" smtClean="0"/>
                  <a:t>(net </a:t>
                </a:r>
                <a:r>
                  <a:rPr lang="en-US" sz="1800" dirty="0"/>
                  <a:t>of any behind-the-meter energy supply and settlement-only generation not directly visible to the ISO</a:t>
                </a:r>
                <a:r>
                  <a:rPr lang="en-US" sz="1800" dirty="0" smtClean="0"/>
                  <a:t>)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231775" lvl="0" indent="-2317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sz="1800" dirty="0" smtClean="0"/>
                  <a:t> is </a:t>
                </a:r>
                <a:r>
                  <a:rPr lang="en-US" sz="1800" dirty="0"/>
                  <a:t>the ISO’s day-before forecast of incremental (or </a:t>
                </a:r>
                <a:r>
                  <a:rPr lang="en-US" sz="1800" dirty="0"/>
                  <a:t>decremental</a:t>
                </a:r>
                <a:r>
                  <a:rPr lang="en-US" sz="1800" dirty="0"/>
                  <a:t>) </a:t>
                </a:r>
                <a:r>
                  <a:rPr lang="en-US" sz="1800" dirty="0" smtClean="0"/>
                  <a:t>real-time </a:t>
                </a:r>
                <a:r>
                  <a:rPr lang="en-US" sz="1800" dirty="0"/>
                  <a:t>energy supply from intermittent power resources </a:t>
                </a:r>
                <a:r>
                  <a:rPr lang="en-US" sz="1800" i="1" dirty="0"/>
                  <a:t>relative to </a:t>
                </a:r>
                <a:r>
                  <a:rPr lang="en-US" sz="1800" dirty="0"/>
                  <a:t>(</a:t>
                </a:r>
                <a:r>
                  <a:rPr lang="en-US" sz="1800" i="1" dirty="0"/>
                  <a:t>i.e., </a:t>
                </a:r>
                <a:r>
                  <a:rPr lang="en-US" sz="1800" dirty="0"/>
                  <a:t>minus) the </a:t>
                </a:r>
                <a:r>
                  <a:rPr lang="en-US" sz="1800" dirty="0" smtClean="0"/>
                  <a:t>energy </a:t>
                </a:r>
                <a:r>
                  <a:rPr lang="en-US" sz="1800" dirty="0"/>
                  <a:t>from the same resources that cleared </a:t>
                </a:r>
                <a:r>
                  <a:rPr lang="en-US" sz="1800" dirty="0" smtClean="0"/>
                  <a:t>DA </a:t>
                </a:r>
                <a:r>
                  <a:rPr lang="en-US" sz="1800" dirty="0"/>
                  <a:t>for hour </a:t>
                </a:r>
                <a:r>
                  <a:rPr lang="en-US" sz="1800" i="1" dirty="0"/>
                  <a:t>h</a:t>
                </a:r>
                <a:endParaRPr lang="en-US" sz="18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760" r="-593" b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24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5240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18: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7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EIR Requirement 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Solving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the energy </a:t>
                </a:r>
                <a:r>
                  <a:rPr lang="en-US" dirty="0"/>
                  <a:t>required for hour </a:t>
                </a:r>
                <a:r>
                  <a:rPr lang="en-US" i="1" dirty="0"/>
                  <a:t>h </a:t>
                </a:r>
                <a:r>
                  <a:rPr lang="en-US" dirty="0"/>
                  <a:t>to satisfy this forecast energy requirement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max{0,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𝑁𝑆𝐼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}</a:t>
                </a:r>
              </a:p>
              <a:p>
                <a:pPr marL="231775" lvl="0" indent="-231775"/>
                <a:r>
                  <a:rPr lang="en-US" dirty="0" smtClean="0">
                    <a:solidFill>
                      <a:srgbClr val="000000"/>
                    </a:solidFill>
                  </a:rPr>
                  <a:t>In implementation, the revised Day-Ahead Energy Market </a:t>
                </a:r>
                <a:r>
                  <a:rPr lang="en-US" dirty="0">
                    <a:solidFill>
                      <a:srgbClr val="000000"/>
                    </a:solidFill>
                  </a:rPr>
                  <a:t>will solve </a:t>
                </a:r>
                <a:r>
                  <a:rPr lang="en-US" i="1" dirty="0">
                    <a:solidFill>
                      <a:srgbClr val="000000"/>
                    </a:solidFill>
                  </a:rPr>
                  <a:t>simultaneously </a:t>
                </a:r>
                <a:r>
                  <a:rPr lang="en-US" dirty="0">
                    <a:solidFill>
                      <a:srgbClr val="000000"/>
                    </a:solidFill>
                  </a:rPr>
                  <a:t>for cleared quantities of each term above</a:t>
                </a:r>
              </a:p>
              <a:p>
                <a:pPr marL="631825" lvl="1" indent="-231775">
                  <a:spcBef>
                    <a:spcPts val="60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Excepting the forecast load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the forecast intermittent power forecast incorporated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</a:rPr>
                          <m:t>Δ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, which are exogenous to clearing</a:t>
                </a:r>
              </a:p>
              <a:p>
                <a:pPr marL="631825" lvl="1" indent="-231775">
                  <a:spcBef>
                    <a:spcPts val="60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The revised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Day-Ahead Energy Market will </a:t>
                </a:r>
                <a:r>
                  <a:rPr lang="en-US" dirty="0">
                    <a:solidFill>
                      <a:srgbClr val="000000"/>
                    </a:solidFill>
                  </a:rPr>
                  <a:t>simultaneously also solve to match cleared bid-in demand with cleared energy supply awards, as it does today</a:t>
                </a:r>
              </a:p>
              <a:p>
                <a:pPr marL="231775" lvl="0" indent="-231775">
                  <a:spcBef>
                    <a:spcPts val="60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The additional physical energy,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to satisfy the forecast energy requirement (if positive)</a:t>
                </a:r>
                <a:r>
                  <a:rPr lang="en-US" i="1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would receive an EIR award in the new, integrated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day-ahead energy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ancillary service market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887" r="-1037" b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24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152400" y="39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19:  July 8-10 </a:t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EIR Awards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unit’s energy call option awards to satisfy the forecast energy requirement (a.k.a. EIR awards), and its day-ahead energy schedule, will jointly satisfy </a:t>
            </a:r>
            <a:r>
              <a:rPr lang="en-US" dirty="0" smtClean="0"/>
              <a:t>the </a:t>
            </a:r>
            <a:r>
              <a:rPr lang="en-US" dirty="0"/>
              <a:t>unit’s (physical) </a:t>
            </a:r>
            <a:r>
              <a:rPr lang="en-US" dirty="0" smtClean="0"/>
              <a:t>supply </a:t>
            </a:r>
            <a:r>
              <a:rPr lang="en-US" dirty="0"/>
              <a:t>offer parameters</a:t>
            </a:r>
          </a:p>
          <a:p>
            <a:pPr lvl="1"/>
            <a:r>
              <a:rPr lang="en-US" dirty="0"/>
              <a:t>The sum of any EIR option award and any day-ahead energy schedule </a:t>
            </a:r>
            <a:r>
              <a:rPr lang="en-US" i="1" dirty="0"/>
              <a:t>within the same hour </a:t>
            </a:r>
            <a:r>
              <a:rPr lang="en-US" dirty="0"/>
              <a:t>will be at least equal to the unit’s Economic Minimum, and not greater than unit’s Economic Maximum</a:t>
            </a:r>
          </a:p>
          <a:p>
            <a:pPr lvl="1"/>
            <a:r>
              <a:rPr lang="en-US" dirty="0"/>
              <a:t>Day-ahead energy and EIR awards </a:t>
            </a:r>
            <a:r>
              <a:rPr lang="en-US" i="1" dirty="0"/>
              <a:t>across hours </a:t>
            </a:r>
            <a:r>
              <a:rPr lang="en-US" dirty="0"/>
              <a:t>of the operating day will </a:t>
            </a:r>
            <a:r>
              <a:rPr lang="en-US" dirty="0" smtClean="0"/>
              <a:t>satisfy </a:t>
            </a:r>
            <a:r>
              <a:rPr lang="en-US" dirty="0"/>
              <a:t>the unit’s Minimum Run </a:t>
            </a:r>
            <a:r>
              <a:rPr lang="en-US" dirty="0" smtClean="0"/>
              <a:t>Time (MRT), </a:t>
            </a:r>
            <a:r>
              <a:rPr lang="en-US" dirty="0"/>
              <a:t>and will satisfy its Minimum Down </a:t>
            </a:r>
            <a:r>
              <a:rPr lang="en-US" dirty="0" smtClean="0"/>
              <a:t>Time (MDT)</a:t>
            </a:r>
            <a:endParaRPr lang="en-US" strike="sngStrike" dirty="0"/>
          </a:p>
          <a:p>
            <a:r>
              <a:rPr lang="en-US" dirty="0"/>
              <a:t>Recall:  The day-ahead co-optimization, in finding the most economic day-ahead solution, may award a unit that offers both energy and energy options:</a:t>
            </a:r>
          </a:p>
          <a:p>
            <a:pPr lvl="1"/>
            <a:r>
              <a:rPr lang="en-US" dirty="0"/>
              <a:t>A day-ahead energy schedule only, </a:t>
            </a:r>
          </a:p>
          <a:p>
            <a:pPr lvl="1"/>
            <a:r>
              <a:rPr lang="en-US" dirty="0"/>
              <a:t>An EIR award/schedule only, </a:t>
            </a:r>
          </a:p>
          <a:p>
            <a:pPr lvl="1"/>
            <a:r>
              <a:rPr lang="en-US" dirty="0"/>
              <a:t>Both (for some or all hours), or none</a:t>
            </a:r>
          </a:p>
        </p:txBody>
      </p:sp>
    </p:spTree>
    <p:extLst>
      <p:ext uri="{BB962C8B-B14F-4D97-AF65-F5344CB8AC3E}">
        <p14:creationId xmlns:p14="http://schemas.microsoft.com/office/powerpoint/2010/main" val="637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Is </a:t>
            </a:r>
            <a:r>
              <a:rPr lang="en-US" i="1" dirty="0"/>
              <a:t>it correct to </a:t>
            </a:r>
            <a:r>
              <a:rPr lang="en-US" i="1" dirty="0" smtClean="0"/>
              <a:t>think that </a:t>
            </a:r>
            <a:r>
              <a:rPr lang="en-US" i="1" dirty="0"/>
              <a:t>resources with an EIR award should expect to be committed to meet the forecast for the next </a:t>
            </a:r>
            <a:r>
              <a:rPr lang="en-US" i="1" dirty="0" smtClean="0"/>
              <a:t>day?</a:t>
            </a:r>
            <a:endParaRPr lang="en-US" i="1" dirty="0"/>
          </a:p>
          <a:p>
            <a:pPr lvl="1"/>
            <a:r>
              <a:rPr lang="en-US" dirty="0" smtClean="0"/>
              <a:t>Yes.  A unit with an EIR option awarded to meet the day-ahead forecast energy requirement should </a:t>
            </a:r>
            <a:r>
              <a:rPr lang="en-US" i="1" dirty="0"/>
              <a:t>expect</a:t>
            </a:r>
            <a:r>
              <a:rPr lang="en-US" dirty="0"/>
              <a:t> to receive a commitment instruction, </a:t>
            </a:r>
            <a:r>
              <a:rPr lang="en-US" dirty="0" smtClean="0"/>
              <a:t>which would be consistent </a:t>
            </a:r>
            <a:r>
              <a:rPr lang="en-US" dirty="0"/>
              <a:t>with its </a:t>
            </a:r>
            <a:r>
              <a:rPr lang="en-US" dirty="0" smtClean="0"/>
              <a:t>start-up and notification times.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But it might not </a:t>
            </a:r>
            <a:r>
              <a:rPr lang="en-US" i="1" dirty="0">
                <a:solidFill>
                  <a:srgbClr val="0070C0"/>
                </a:solidFill>
              </a:rPr>
              <a:t>always </a:t>
            </a:r>
            <a:r>
              <a:rPr lang="en-US" dirty="0">
                <a:solidFill>
                  <a:srgbClr val="0070C0"/>
                </a:solidFill>
              </a:rPr>
              <a:t>be committed, if it has </a:t>
            </a:r>
            <a:r>
              <a:rPr lang="en-US" i="1" dirty="0">
                <a:solidFill>
                  <a:srgbClr val="0070C0"/>
                </a:solidFill>
              </a:rPr>
              <a:t>only </a:t>
            </a:r>
            <a:r>
              <a:rPr lang="en-US" dirty="0">
                <a:solidFill>
                  <a:srgbClr val="0070C0"/>
                </a:solidFill>
              </a:rPr>
              <a:t>an EIR option award (that is, if it has no day-ahead energy schedule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More on the following slide.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2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EIR </a:t>
            </a:r>
            <a:r>
              <a:rPr lang="en-US" dirty="0" smtClean="0"/>
              <a:t>Awards </a:t>
            </a:r>
            <a:r>
              <a:rPr lang="en-US" dirty="0"/>
              <a:t>vs. Commitment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Remember, the market clearing objective is to maximize social surplus</a:t>
            </a:r>
          </a:p>
          <a:p>
            <a:pPr lvl="1"/>
            <a:r>
              <a:rPr lang="en-US" i="1" dirty="0"/>
              <a:t>Meaning</a:t>
            </a:r>
            <a:r>
              <a:rPr lang="en-US" dirty="0"/>
              <a:t>: if an EIR award is made, and the award is comparable to an energy award (in the sense it honors </a:t>
            </a:r>
            <a:r>
              <a:rPr lang="en-US" dirty="0"/>
              <a:t>EcoMin</a:t>
            </a:r>
            <a:r>
              <a:rPr lang="en-US" dirty="0"/>
              <a:t>, EcoMax, MRT, MDT, etc.) it means that this EIR award was the most efficient means to meet the Forecast Energy Requirement day-ahead</a:t>
            </a:r>
          </a:p>
          <a:p>
            <a:pPr lvl="1"/>
            <a:r>
              <a:rPr lang="en-US" dirty="0"/>
              <a:t>And by deduction, the EIR award was a more efficient (</a:t>
            </a:r>
            <a:r>
              <a:rPr lang="en-US" i="1" dirty="0"/>
              <a:t>i.e</a:t>
            </a:r>
            <a:r>
              <a:rPr lang="en-US" dirty="0"/>
              <a:t>., cost-effective) solution than buying energy from that same unit</a:t>
            </a:r>
          </a:p>
          <a:p>
            <a:r>
              <a:rPr lang="en-US" dirty="0"/>
              <a:t>However, a unit with an EIR award will </a:t>
            </a:r>
            <a:r>
              <a:rPr lang="en-US" u="sng" dirty="0"/>
              <a:t>not</a:t>
            </a:r>
            <a:r>
              <a:rPr lang="en-US" dirty="0"/>
              <a:t> ‘automatically’ be issued a commitment </a:t>
            </a:r>
            <a:r>
              <a:rPr lang="en-US" dirty="0" smtClean="0"/>
              <a:t>instruction</a:t>
            </a:r>
            <a:endParaRPr lang="en-US" strike="sngStrike" dirty="0" smtClean="0"/>
          </a:p>
          <a:p>
            <a:pPr lvl="1"/>
            <a:r>
              <a:rPr lang="en-US" dirty="0" smtClean="0"/>
              <a:t>Units can (and do) re-offer energy supply offer prices after the day-ahead market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from this unit may not necessarily be needed, or be the most efficient solution, to satisfy actual load during the operating </a:t>
            </a:r>
            <a:r>
              <a:rPr lang="en-US" dirty="0" smtClean="0"/>
              <a:t>day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8732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Continued on next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5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Energy Requirement </a:t>
            </a:r>
            <a:r>
              <a:rPr lang="en-US" dirty="0" smtClean="0"/>
              <a:t>–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forecast energy requirement (FER) </a:t>
            </a:r>
            <a:r>
              <a:rPr lang="en-US" i="1" u="sng" dirty="0"/>
              <a:t>constraint</a:t>
            </a:r>
            <a:r>
              <a:rPr lang="en-US" dirty="0"/>
              <a:t> is used in the Reserve Adequacy Analysis (RAA) process today, and this </a:t>
            </a:r>
            <a:r>
              <a:rPr lang="en-US" i="1" u="sng" dirty="0"/>
              <a:t>constraint</a:t>
            </a:r>
            <a:r>
              <a:rPr lang="en-US" dirty="0"/>
              <a:t> is being brought into the Day-Ahead Energy Market clearing process</a:t>
            </a:r>
          </a:p>
          <a:p>
            <a:pPr lvl="1"/>
            <a:r>
              <a:rPr lang="en-US" dirty="0"/>
              <a:t>The entire RAA process is not being brought into the Day-Ahead Energy Market </a:t>
            </a:r>
          </a:p>
          <a:p>
            <a:r>
              <a:rPr lang="en-US" dirty="0" smtClean="0"/>
              <a:t>The </a:t>
            </a:r>
            <a:r>
              <a:rPr lang="en-US" dirty="0"/>
              <a:t>RAA process will, like today, determine which unit(s) among those </a:t>
            </a:r>
            <a:r>
              <a:rPr lang="en-US" i="1" dirty="0"/>
              <a:t>without </a:t>
            </a:r>
            <a:r>
              <a:rPr lang="en-US" dirty="0"/>
              <a:t>a day-ahead energy schedule, will be the most economical to commit (if any) to meet the (latest) forecast energy requirement</a:t>
            </a:r>
          </a:p>
          <a:p>
            <a:pPr lvl="1"/>
            <a:r>
              <a:rPr lang="en-US" dirty="0"/>
              <a:t>Based on the latest supply offer data on record at that time (</a:t>
            </a:r>
            <a:r>
              <a:rPr lang="en-US" i="1" dirty="0"/>
              <a:t>i.e</a:t>
            </a:r>
            <a:r>
              <a:rPr lang="en-US" dirty="0"/>
              <a:t>., based on all unit re-offers)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6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Energy reserve (RER)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Will a unit’s options awarded for RER, and for both options and energy generally, respect a unit’s physical parameters?</a:t>
            </a:r>
            <a:endParaRPr lang="en-US" i="1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This is discussed further in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1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 Between EIR and GCR/RER </a:t>
            </a:r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/>
              <a:t>The </a:t>
            </a:r>
            <a:r>
              <a:rPr lang="en-US" dirty="0" smtClean="0"/>
              <a:t>forecast energy requirement </a:t>
            </a:r>
            <a:r>
              <a:rPr lang="en-US" dirty="0"/>
              <a:t>is not like the </a:t>
            </a:r>
            <a:r>
              <a:rPr lang="en-US" dirty="0" smtClean="0"/>
              <a:t>operating </a:t>
            </a:r>
            <a:r>
              <a:rPr lang="en-US" dirty="0"/>
              <a:t>r</a:t>
            </a:r>
            <a:r>
              <a:rPr lang="en-US" dirty="0" smtClean="0"/>
              <a:t>eserve </a:t>
            </a:r>
            <a:r>
              <a:rPr lang="en-US" dirty="0"/>
              <a:t>requirements</a:t>
            </a:r>
          </a:p>
          <a:p>
            <a:pPr marL="514350"/>
            <a:r>
              <a:rPr lang="en-US" dirty="0"/>
              <a:t>The </a:t>
            </a:r>
            <a:r>
              <a:rPr lang="en-US" dirty="0" smtClean="0"/>
              <a:t>forecast energy requirement </a:t>
            </a:r>
            <a:r>
              <a:rPr lang="en-US" dirty="0"/>
              <a:t>relates to the </a:t>
            </a:r>
            <a:r>
              <a:rPr lang="en-US" i="1" u="sng" dirty="0"/>
              <a:t>energy</a:t>
            </a:r>
            <a:r>
              <a:rPr lang="en-US" dirty="0"/>
              <a:t> constraint</a:t>
            </a:r>
          </a:p>
          <a:p>
            <a:pPr marL="514350"/>
            <a:r>
              <a:rPr lang="en-US" dirty="0"/>
              <a:t>The </a:t>
            </a:r>
            <a:r>
              <a:rPr lang="en-US" dirty="0" smtClean="0"/>
              <a:t>operating reserve </a:t>
            </a:r>
            <a:r>
              <a:rPr lang="en-US" dirty="0"/>
              <a:t>requirements relate to needed </a:t>
            </a:r>
            <a:r>
              <a:rPr lang="en-US" i="1" u="sng" dirty="0"/>
              <a:t>ancillary services</a:t>
            </a:r>
            <a:endParaRPr lang="en-US" dirty="0"/>
          </a:p>
          <a:p>
            <a:pPr marL="0" lvl="0" indent="0">
              <a:buNone/>
            </a:pPr>
            <a:r>
              <a:rPr lang="en-US" dirty="0"/>
              <a:t>EIR awards are unlike </a:t>
            </a:r>
            <a:r>
              <a:rPr lang="en-US" dirty="0" smtClean="0"/>
              <a:t>GCR/RER </a:t>
            </a:r>
            <a:r>
              <a:rPr lang="en-US" dirty="0"/>
              <a:t>awards in the sense that:</a:t>
            </a:r>
          </a:p>
          <a:p>
            <a:pPr marL="514350"/>
            <a:r>
              <a:rPr lang="en-US" dirty="0"/>
              <a:t>EIR awards apply to the known and needed energy quantity</a:t>
            </a:r>
          </a:p>
          <a:p>
            <a:pPr marL="974725" lvl="1"/>
            <a:r>
              <a:rPr lang="en-US" dirty="0"/>
              <a:t>The real-time analog </a:t>
            </a:r>
            <a:r>
              <a:rPr lang="en-US" dirty="0" smtClean="0"/>
              <a:t>is </a:t>
            </a:r>
            <a:r>
              <a:rPr lang="en-US" i="1" u="sng" dirty="0"/>
              <a:t>energy</a:t>
            </a:r>
            <a:r>
              <a:rPr lang="en-US" dirty="0"/>
              <a:t> to meet demand</a:t>
            </a:r>
          </a:p>
          <a:p>
            <a:pPr marL="514350"/>
            <a:r>
              <a:rPr lang="en-US" dirty="0" smtClean="0"/>
              <a:t>GCR/RER </a:t>
            </a:r>
            <a:r>
              <a:rPr lang="en-US" dirty="0"/>
              <a:t>awards apply to the energy that </a:t>
            </a:r>
            <a:r>
              <a:rPr lang="en-US" i="1" dirty="0"/>
              <a:t>might</a:t>
            </a:r>
            <a:r>
              <a:rPr lang="en-US" dirty="0"/>
              <a:t> be needed to recovery and restore the system </a:t>
            </a:r>
            <a:r>
              <a:rPr lang="en-US" i="1" dirty="0"/>
              <a:t>if</a:t>
            </a:r>
            <a:r>
              <a:rPr lang="en-US" dirty="0"/>
              <a:t> a major contingency </a:t>
            </a:r>
            <a:r>
              <a:rPr lang="en-US" dirty="0" smtClean="0"/>
              <a:t>(or other unforeseen event) were </a:t>
            </a:r>
            <a:r>
              <a:rPr lang="en-US" dirty="0"/>
              <a:t>to occur</a:t>
            </a:r>
          </a:p>
          <a:p>
            <a:pPr marL="974725" lvl="1"/>
            <a:r>
              <a:rPr lang="en-US" dirty="0"/>
              <a:t>The real-time analog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operating </a:t>
            </a:r>
            <a:r>
              <a:rPr lang="en-US" dirty="0"/>
              <a:t>r</a:t>
            </a:r>
            <a:r>
              <a:rPr lang="en-US" dirty="0" smtClean="0"/>
              <a:t>eserves</a:t>
            </a:r>
          </a:p>
        </p:txBody>
      </p:sp>
    </p:spTree>
    <p:extLst>
      <p:ext uri="{BB962C8B-B14F-4D97-AF65-F5344CB8AC3E}">
        <p14:creationId xmlns:p14="http://schemas.microsoft.com/office/powerpoint/2010/main" val="44089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RER Awards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call option awards to satisfy the RER requirement (a.k.a. RER awards), </a:t>
            </a:r>
            <a:r>
              <a:rPr lang="en-US" dirty="0"/>
              <a:t>in combination with energy, would </a:t>
            </a:r>
            <a:r>
              <a:rPr lang="en-US" dirty="0" smtClean="0"/>
              <a:t>not exceed </a:t>
            </a:r>
            <a:r>
              <a:rPr lang="en-US" dirty="0"/>
              <a:t>a </a:t>
            </a:r>
            <a:r>
              <a:rPr lang="en-US" dirty="0" smtClean="0"/>
              <a:t>unit’s </a:t>
            </a:r>
            <a:r>
              <a:rPr lang="en-US" dirty="0"/>
              <a:t>physical </a:t>
            </a:r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The sum of any option award and any day-ahead energy schedule </a:t>
            </a:r>
            <a:r>
              <a:rPr lang="en-US" i="1" dirty="0" smtClean="0"/>
              <a:t>within the same hour</a:t>
            </a:r>
            <a:r>
              <a:rPr lang="en-US" dirty="0" smtClean="0"/>
              <a:t> will be at least equal to the unit’s Economic Minimum, but not greater than unit’s Economic Maximum</a:t>
            </a:r>
          </a:p>
          <a:p>
            <a:pPr lvl="1"/>
            <a:r>
              <a:rPr lang="en-US" dirty="0" smtClean="0"/>
              <a:t>However, RER awards specifically may not necessarily satisfy a unit’s Minimum Run Time </a:t>
            </a:r>
            <a:r>
              <a:rPr lang="en-US" i="1" dirty="0" smtClean="0"/>
              <a:t>(more on next slide)</a:t>
            </a:r>
          </a:p>
          <a:p>
            <a:pPr lvl="1"/>
            <a:r>
              <a:rPr lang="en-US" dirty="0" smtClean="0"/>
              <a:t>RER awards will </a:t>
            </a:r>
            <a:r>
              <a:rPr lang="en-US" dirty="0"/>
              <a:t>satisfy all other parameters (including </a:t>
            </a:r>
            <a:r>
              <a:rPr lang="en-US" dirty="0" smtClean="0"/>
              <a:t>Minimum Down Time, </a:t>
            </a:r>
            <a:r>
              <a:rPr lang="en-US" dirty="0"/>
              <a:t>EcoMax, </a:t>
            </a:r>
            <a:r>
              <a:rPr lang="en-US" dirty="0" smtClean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6383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Mid 2024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accordance with FERC’s July 2, 2018 order in EL18-182-000, the ISO must develop and file improvements to its market design to better address regional fuel security, and file by October 15, 2019</a:t>
            </a:r>
          </a:p>
          <a:p>
            <a:r>
              <a:rPr lang="en-US" dirty="0" smtClean="0"/>
              <a:t>Key Projects – Energy-Security Improvements</a:t>
            </a:r>
          </a:p>
          <a:p>
            <a:pPr lvl="1"/>
            <a:r>
              <a:rPr lang="en-US" dirty="0" smtClean="0"/>
              <a:t>Discussion paper </a:t>
            </a:r>
            <a:r>
              <a:rPr lang="en-US" dirty="0">
                <a:hlinkClick r:id="rId2"/>
              </a:rPr>
              <a:t>2019-04-09 and 2019-04-10 MC A00 ISO Discussion Paper on Energy Security </a:t>
            </a:r>
            <a:r>
              <a:rPr lang="en-US" dirty="0" smtClean="0">
                <a:hlinkClick r:id="rId2"/>
              </a:rPr>
              <a:t>Improvements</a:t>
            </a:r>
            <a:r>
              <a:rPr lang="en-US" dirty="0" smtClean="0"/>
              <a:t> – Version 1 </a:t>
            </a:r>
          </a:p>
          <a:p>
            <a:r>
              <a:rPr lang="en-US" dirty="0"/>
              <a:t>Prior Energy-Security </a:t>
            </a:r>
            <a:r>
              <a:rPr lang="en-US" dirty="0" smtClean="0"/>
              <a:t>Improvement presentations: </a:t>
            </a:r>
          </a:p>
          <a:p>
            <a:pPr lvl="1"/>
            <a:r>
              <a:rPr lang="en-US" dirty="0" smtClean="0">
                <a:hlinkClick r:id="rId3"/>
              </a:rPr>
              <a:t>July ESI presentation</a:t>
            </a:r>
            <a:endParaRPr lang="en-US" dirty="0"/>
          </a:p>
          <a:p>
            <a:pPr lvl="1"/>
            <a:r>
              <a:rPr lang="en-US" dirty="0" smtClean="0">
                <a:hlinkClick r:id="rId4"/>
              </a:rPr>
              <a:t>June ESI presentation</a:t>
            </a:r>
            <a:r>
              <a:rPr lang="en-US" dirty="0" smtClean="0"/>
              <a:t>	</a:t>
            </a:r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May </a:t>
            </a:r>
            <a:r>
              <a:rPr lang="en-US" dirty="0">
                <a:hlinkClick r:id="rId5"/>
              </a:rPr>
              <a:t>ESI presentation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April ESI </a:t>
            </a:r>
            <a:r>
              <a:rPr lang="en-US" dirty="0" smtClean="0">
                <a:hlinkClick r:id="rId6"/>
              </a:rPr>
              <a:t>presentation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2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RER Awards –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Day-ahead RER awards are to set-up the system to withstand the 1</a:t>
            </a:r>
            <a:r>
              <a:rPr lang="en-US" baseline="30000" dirty="0" smtClean="0"/>
              <a:t>st</a:t>
            </a:r>
            <a:r>
              <a:rPr lang="en-US" dirty="0" smtClean="0"/>
              <a:t> largest contingency (recover energy imbalance and restore contingency reserves) should it occur </a:t>
            </a:r>
            <a:r>
              <a:rPr lang="en-US" i="1" dirty="0" smtClean="0"/>
              <a:t>in any hour</a:t>
            </a:r>
          </a:p>
          <a:p>
            <a:r>
              <a:rPr lang="en-US" dirty="0" smtClean="0"/>
              <a:t>This is done by basing hourly awards (for both GCR </a:t>
            </a:r>
            <a:r>
              <a:rPr lang="en-US" dirty="0"/>
              <a:t>and </a:t>
            </a:r>
            <a:r>
              <a:rPr lang="en-US" dirty="0" smtClean="0"/>
              <a:t>RER) on the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largest </a:t>
            </a:r>
            <a:r>
              <a:rPr lang="en-US" dirty="0" smtClean="0"/>
              <a:t>contingency were to occur in hour 1, or</a:t>
            </a:r>
          </a:p>
          <a:p>
            <a:pPr lvl="1"/>
            <a:r>
              <a:rPr lang="en-US" dirty="0" smtClean="0"/>
              <a:t>If the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largest contingency were to occur in </a:t>
            </a:r>
            <a:r>
              <a:rPr lang="en-US" dirty="0" smtClean="0"/>
              <a:t>hour 2, or</a:t>
            </a:r>
          </a:p>
          <a:p>
            <a:pPr lvl="1"/>
            <a:r>
              <a:rPr lang="en-US" dirty="0" smtClean="0"/>
              <a:t>If the 1</a:t>
            </a:r>
            <a:r>
              <a:rPr lang="en-US" baseline="30000" dirty="0" smtClean="0"/>
              <a:t>st</a:t>
            </a:r>
            <a:r>
              <a:rPr lang="en-US" dirty="0" smtClean="0"/>
              <a:t> largest contingency were to occur in hour 3,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largest contingency were to occur in hour </a:t>
            </a:r>
            <a:r>
              <a:rPr lang="en-US" dirty="0" smtClean="0"/>
              <a:t>24</a:t>
            </a:r>
          </a:p>
          <a:p>
            <a:r>
              <a:rPr lang="en-US" dirty="0" smtClean="0"/>
              <a:t>In day-ahead we are preparing for any </a:t>
            </a:r>
            <a:r>
              <a:rPr lang="en-US" i="1" u="sng" dirty="0" smtClean="0"/>
              <a:t>one</a:t>
            </a:r>
            <a:r>
              <a:rPr lang="en-US" dirty="0" smtClean="0"/>
              <a:t> of 24 possible real-time scenarios</a:t>
            </a:r>
          </a:p>
        </p:txBody>
      </p:sp>
    </p:spTree>
    <p:extLst>
      <p:ext uri="{BB962C8B-B14F-4D97-AF65-F5344CB8AC3E}">
        <p14:creationId xmlns:p14="http://schemas.microsoft.com/office/powerpoint/2010/main" val="119600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RER Awards –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 smtClean="0"/>
              <a:t>Current thinking</a:t>
            </a:r>
            <a:r>
              <a:rPr lang="en-US" dirty="0" smtClean="0"/>
              <a:t>: Why </a:t>
            </a:r>
            <a:r>
              <a:rPr lang="en-US" dirty="0"/>
              <a:t>the </a:t>
            </a:r>
            <a:r>
              <a:rPr lang="en-US" dirty="0" smtClean="0"/>
              <a:t>Minimum Run Time (MRT) </a:t>
            </a:r>
            <a:r>
              <a:rPr lang="en-US" dirty="0"/>
              <a:t>isn't </a:t>
            </a:r>
            <a:r>
              <a:rPr lang="en-US" dirty="0" smtClean="0"/>
              <a:t>honored</a:t>
            </a:r>
          </a:p>
          <a:p>
            <a:r>
              <a:rPr lang="en-US" dirty="0" smtClean="0"/>
              <a:t>This would effect a unit with a MRT greater than one hour, that across a span of hours, day-ahead, has no energy award/schedule but, for example, clears in one of those hours an RER award</a:t>
            </a:r>
          </a:p>
          <a:p>
            <a:r>
              <a:rPr lang="en-US" dirty="0" smtClean="0"/>
              <a:t>Incorporating the MRT has significant technical implications that require further assessment</a:t>
            </a:r>
          </a:p>
          <a:p>
            <a:r>
              <a:rPr lang="en-US" dirty="0" smtClean="0"/>
              <a:t>However, the benefit of honoring the MRT for RER awards is unclear</a:t>
            </a:r>
          </a:p>
          <a:p>
            <a:r>
              <a:rPr lang="en-US" dirty="0" smtClean="0"/>
              <a:t>The </a:t>
            </a:r>
            <a:r>
              <a:rPr lang="en-US" dirty="0"/>
              <a:t>ISO would appreciate stakeholder input and feedback on </a:t>
            </a:r>
            <a:r>
              <a:rPr lang="en-US" dirty="0" smtClean="0"/>
              <a:t>this aspect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3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imbalance reserve (</a:t>
            </a:r>
            <a:r>
              <a:rPr lang="en-US" dirty="0" smtClean="0"/>
              <a:t>eir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cost allocation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EIR Cost Allocation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Allocated </a:t>
            </a:r>
            <a:r>
              <a:rPr lang="en-US" dirty="0"/>
              <a:t>to negative deviations (INCs and load</a:t>
            </a:r>
            <a:r>
              <a:rPr lang="en-US" dirty="0" smtClean="0"/>
              <a:t>) are the option costs, including any associated close-out, incurred to meet the forecast energy requirement (</a:t>
            </a:r>
            <a:r>
              <a:rPr lang="en-US" i="1" dirty="0" smtClean="0"/>
              <a:t>i.e., </a:t>
            </a:r>
            <a:r>
              <a:rPr lang="en-US" dirty="0" smtClean="0"/>
              <a:t>EIR awards)</a:t>
            </a:r>
          </a:p>
          <a:p>
            <a:pPr marL="0" indent="0">
              <a:buNone/>
            </a:pPr>
            <a:r>
              <a:rPr lang="en-US" i="1" dirty="0"/>
              <a:t>Concept</a:t>
            </a:r>
            <a:r>
              <a:rPr lang="en-US" dirty="0"/>
              <a:t>: allocate costs based on the </a:t>
            </a:r>
            <a:r>
              <a:rPr lang="en-US" dirty="0" smtClean="0"/>
              <a:t>EIR </a:t>
            </a:r>
            <a:r>
              <a:rPr lang="en-US" dirty="0"/>
              <a:t>clearing price </a:t>
            </a:r>
          </a:p>
          <a:p>
            <a:r>
              <a:rPr lang="en-US" dirty="0"/>
              <a:t>INCs are allocated part of the cost</a:t>
            </a:r>
          </a:p>
          <a:p>
            <a:r>
              <a:rPr lang="en-US" dirty="0"/>
              <a:t>Realized negative load deviations are allocated part of the cost </a:t>
            </a:r>
            <a:r>
              <a:rPr lang="en-US" dirty="0" smtClean="0"/>
              <a:t>– and any imbalance would be allocated to </a:t>
            </a:r>
            <a:r>
              <a:rPr lang="en-US" dirty="0"/>
              <a:t>Real Time Load Obligation (RTLO</a:t>
            </a:r>
            <a:r>
              <a:rPr lang="en-US" dirty="0" smtClean="0"/>
              <a:t>) – </a:t>
            </a:r>
            <a:r>
              <a:rPr lang="en-US" i="1" dirty="0" smtClean="0"/>
              <a:t>see example on next slide</a:t>
            </a:r>
            <a:endParaRPr lang="en-US" i="1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Recall the </a:t>
            </a:r>
            <a:r>
              <a:rPr lang="en-US" dirty="0"/>
              <a:t>cost allocation example in the July 8-10 ESI presentation (First Step case, slide 82)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cost incurred for the EIR awards </a:t>
            </a:r>
            <a:r>
              <a:rPr lang="en-US" dirty="0" smtClean="0"/>
              <a:t>due to day-ahead demand being 20MWh less the forecast energy amount was </a:t>
            </a:r>
            <a:r>
              <a:rPr lang="en-US" dirty="0"/>
              <a:t>$110.80 = 20MWh x $5.54/MWh (slide 82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Case A</a:t>
            </a:r>
            <a:r>
              <a:rPr lang="en-US" dirty="0" smtClean="0"/>
              <a:t>: The negative realized load deviation is 20MWh</a:t>
            </a:r>
          </a:p>
          <a:p>
            <a:pPr lvl="1"/>
            <a:r>
              <a:rPr lang="en-US" dirty="0" smtClean="0"/>
              <a:t>Cost allocated to deviations = 20MWh x $5.54/MWh = $110.80</a:t>
            </a:r>
          </a:p>
          <a:p>
            <a:r>
              <a:rPr lang="en-US" b="1" dirty="0" smtClean="0"/>
              <a:t>Case B</a:t>
            </a:r>
            <a:r>
              <a:rPr lang="en-US" dirty="0" smtClean="0"/>
              <a:t>: The negative realized load deviation is smaller, 10MWh</a:t>
            </a:r>
          </a:p>
          <a:p>
            <a:pPr lvl="1"/>
            <a:r>
              <a:rPr lang="en-US" dirty="0" smtClean="0"/>
              <a:t>Cost allocated to deviations = 10MWh x $5.54/MWh = $55.40</a:t>
            </a:r>
          </a:p>
          <a:p>
            <a:pPr lvl="1"/>
            <a:r>
              <a:rPr lang="en-US" dirty="0" smtClean="0"/>
              <a:t>Cost allocated to RTLO = </a:t>
            </a:r>
            <a:r>
              <a:rPr lang="en-US" dirty="0"/>
              <a:t>10MWh x $5.54/MWh = $</a:t>
            </a:r>
            <a:r>
              <a:rPr lang="en-US" dirty="0" smtClean="0"/>
              <a:t>55.40</a:t>
            </a:r>
          </a:p>
          <a:p>
            <a:r>
              <a:rPr lang="en-US" b="1" dirty="0" smtClean="0"/>
              <a:t>Case C</a:t>
            </a:r>
            <a:r>
              <a:rPr lang="en-US" dirty="0" smtClean="0"/>
              <a:t>: The negative realized load deviation is larger, 30MWh</a:t>
            </a:r>
            <a:endParaRPr lang="en-US" dirty="0"/>
          </a:p>
          <a:p>
            <a:pPr lvl="1"/>
            <a:r>
              <a:rPr lang="en-US" dirty="0"/>
              <a:t>Cost allocated to deviations = </a:t>
            </a:r>
            <a:r>
              <a:rPr lang="en-US" dirty="0" smtClean="0"/>
              <a:t>30MWh </a:t>
            </a:r>
            <a:r>
              <a:rPr lang="en-US" dirty="0"/>
              <a:t>x $5.54/MWh = </a:t>
            </a:r>
            <a:r>
              <a:rPr lang="en-US" dirty="0" smtClean="0"/>
              <a:t>$166.20</a:t>
            </a:r>
            <a:endParaRPr lang="en-US" dirty="0"/>
          </a:p>
          <a:p>
            <a:pPr lvl="1"/>
            <a:r>
              <a:rPr lang="en-US" dirty="0"/>
              <a:t>Cost allocated to RTLO = </a:t>
            </a:r>
            <a:r>
              <a:rPr lang="en-US" dirty="0" smtClean="0"/>
              <a:t>(10MWh) </a:t>
            </a:r>
            <a:r>
              <a:rPr lang="en-US" dirty="0"/>
              <a:t>x $5.54/MWh = </a:t>
            </a:r>
            <a:r>
              <a:rPr lang="en-US" dirty="0" smtClean="0"/>
              <a:t>($55.40) – </a:t>
            </a:r>
            <a:r>
              <a:rPr lang="en-US" i="1" dirty="0" smtClean="0"/>
              <a:t>a credit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8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resource eligibility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9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Eligibility for EIR Awards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co-optimized day-ahead market clearing is intended to achieve a </a:t>
            </a:r>
            <a:r>
              <a:rPr lang="en-US" dirty="0"/>
              <a:t>reliable </a:t>
            </a:r>
            <a:r>
              <a:rPr lang="en-US" dirty="0" smtClean="0"/>
              <a:t>next-day </a:t>
            </a:r>
            <a:r>
              <a:rPr lang="en-US" dirty="0"/>
              <a:t>operation </a:t>
            </a:r>
            <a:r>
              <a:rPr lang="en-US" dirty="0" smtClean="0"/>
              <a:t>plan through the markets</a:t>
            </a:r>
          </a:p>
          <a:p>
            <a:r>
              <a:rPr lang="en-US" dirty="0" smtClean="0"/>
              <a:t>Presently:  The </a:t>
            </a:r>
            <a:r>
              <a:rPr lang="en-US" dirty="0"/>
              <a:t>ISO relies upon cleared </a:t>
            </a:r>
            <a:r>
              <a:rPr lang="en-US" i="1" dirty="0" smtClean="0"/>
              <a:t>day-ahead</a:t>
            </a:r>
            <a:r>
              <a:rPr lang="en-US" dirty="0" smtClean="0"/>
              <a:t> </a:t>
            </a:r>
            <a:r>
              <a:rPr lang="en-US" dirty="0"/>
              <a:t>energy imports </a:t>
            </a:r>
            <a:r>
              <a:rPr lang="en-US" dirty="0" smtClean="0"/>
              <a:t>in its next-day operating plan, and in the RAA, to </a:t>
            </a:r>
            <a:r>
              <a:rPr lang="en-US" dirty="0"/>
              <a:t>meet the forecast energy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 smtClean="0"/>
              <a:t>See</a:t>
            </a:r>
            <a:r>
              <a:rPr lang="en-US" i="1" dirty="0" smtClean="0"/>
              <a:t> </a:t>
            </a:r>
            <a:r>
              <a:rPr lang="en-US" dirty="0" smtClean="0"/>
              <a:t>the forecast energy requirement formula on slide 10 </a:t>
            </a:r>
          </a:p>
          <a:p>
            <a:r>
              <a:rPr lang="en-US" dirty="0" smtClean="0"/>
              <a:t>Consistent with that practice, we propose to allow imports across external interfaces to offer and to receive (if economic) day-ahead EIR awards to meet the forecast energy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9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Eligibility for GCR and RER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Current thinking</a:t>
            </a:r>
            <a:r>
              <a:rPr lang="en-US" dirty="0" smtClean="0"/>
              <a:t>: Imports across external interfaces would </a:t>
            </a:r>
            <a:r>
              <a:rPr lang="en-US" b="1" dirty="0" smtClean="0"/>
              <a:t>not </a:t>
            </a:r>
            <a:r>
              <a:rPr lang="en-US" dirty="0" smtClean="0"/>
              <a:t>be awarded GCR or RER in the day-ahead market</a:t>
            </a:r>
          </a:p>
          <a:p>
            <a:r>
              <a:rPr lang="en-US" dirty="0" smtClean="0"/>
              <a:t>Recall:  EIR is </a:t>
            </a:r>
            <a:r>
              <a:rPr lang="en-US" dirty="0"/>
              <a:t>unlike GCR/RER </a:t>
            </a:r>
            <a:r>
              <a:rPr lang="en-US" dirty="0" smtClean="0"/>
              <a:t>in </a:t>
            </a:r>
            <a:r>
              <a:rPr lang="en-US" dirty="0"/>
              <a:t>the sense </a:t>
            </a:r>
            <a:r>
              <a:rPr lang="en-US" dirty="0" smtClean="0"/>
              <a:t>that:</a:t>
            </a:r>
          </a:p>
          <a:p>
            <a:pPr lvl="1"/>
            <a:r>
              <a:rPr lang="en-US" dirty="0" smtClean="0"/>
              <a:t>The forecast energy requirement </a:t>
            </a:r>
            <a:r>
              <a:rPr lang="en-US" dirty="0"/>
              <a:t>relates to the </a:t>
            </a:r>
            <a:r>
              <a:rPr lang="en-US" dirty="0" smtClean="0"/>
              <a:t>(day-ahead) forecast</a:t>
            </a:r>
          </a:p>
          <a:p>
            <a:pPr lvl="1"/>
            <a:r>
              <a:rPr lang="en-US" dirty="0" smtClean="0"/>
              <a:t>GCR/RER </a:t>
            </a:r>
            <a:r>
              <a:rPr lang="en-US" dirty="0"/>
              <a:t>awards apply to the energy that </a:t>
            </a:r>
            <a:r>
              <a:rPr lang="en-US" i="1" dirty="0"/>
              <a:t>might</a:t>
            </a:r>
            <a:r>
              <a:rPr lang="en-US" dirty="0"/>
              <a:t> be needed to </a:t>
            </a:r>
            <a:r>
              <a:rPr lang="en-US" dirty="0" smtClean="0"/>
              <a:t>respond </a:t>
            </a:r>
            <a:r>
              <a:rPr lang="en-US" dirty="0"/>
              <a:t>and restore the system </a:t>
            </a:r>
            <a:r>
              <a:rPr lang="en-US" i="1" dirty="0"/>
              <a:t>if</a:t>
            </a:r>
            <a:r>
              <a:rPr lang="en-US" dirty="0"/>
              <a:t> a major contingency </a:t>
            </a:r>
            <a:r>
              <a:rPr lang="en-US" dirty="0" smtClean="0"/>
              <a:t>were </a:t>
            </a:r>
            <a:r>
              <a:rPr lang="en-US" dirty="0"/>
              <a:t>to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Balancing Authorities are not expected to rely </a:t>
            </a:r>
            <a:r>
              <a:rPr lang="en-US" dirty="0"/>
              <a:t>on other areas’ operating </a:t>
            </a:r>
            <a:r>
              <a:rPr lang="en-US" dirty="0" smtClean="0"/>
              <a:t>capacity for </a:t>
            </a:r>
            <a:r>
              <a:rPr lang="en-US" dirty="0"/>
              <a:t>reserves </a:t>
            </a:r>
            <a:r>
              <a:rPr lang="en-US" dirty="0" smtClean="0"/>
              <a:t>(to respond and to recover) as </a:t>
            </a:r>
            <a:r>
              <a:rPr lang="en-US" dirty="0"/>
              <a:t>part of </a:t>
            </a:r>
            <a:r>
              <a:rPr lang="en-US" dirty="0" smtClean="0"/>
              <a:t>their </a:t>
            </a:r>
            <a:r>
              <a:rPr lang="en-US" dirty="0"/>
              <a:t>Operating </a:t>
            </a:r>
            <a:r>
              <a:rPr lang="en-US" dirty="0" smtClean="0"/>
              <a:t>Plans</a:t>
            </a:r>
          </a:p>
          <a:p>
            <a:pPr lvl="1"/>
            <a:r>
              <a:rPr lang="en-US" i="1" dirty="0" smtClean="0"/>
              <a:t>Ex:  </a:t>
            </a:r>
            <a:r>
              <a:rPr lang="en-US" dirty="0" smtClean="0"/>
              <a:t>NPCC standards (Sec. 5.9) indicate a </a:t>
            </a:r>
            <a:r>
              <a:rPr lang="en-US" dirty="0"/>
              <a:t>Balancing Authority </a:t>
            </a:r>
            <a:r>
              <a:rPr lang="en-US" dirty="0" smtClean="0"/>
              <a:t>should provide its </a:t>
            </a:r>
            <a:r>
              <a:rPr lang="en-US" b="1" dirty="0" smtClean="0"/>
              <a:t>reserves </a:t>
            </a:r>
            <a:r>
              <a:rPr lang="en-US" dirty="0"/>
              <a:t>using resources </a:t>
            </a:r>
            <a:r>
              <a:rPr lang="en-US" i="1" dirty="0"/>
              <a:t>within</a:t>
            </a:r>
            <a:r>
              <a:rPr lang="en-US" dirty="0"/>
              <a:t> its </a:t>
            </a:r>
            <a:r>
              <a:rPr lang="en-US" dirty="0" smtClean="0"/>
              <a:t>Balancing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2647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7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381000" y="685801"/>
          <a:ext cx="8305800" cy="537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March 5-6,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April 9-10, April 23, May 7-8, June 10-12, July 8-10,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See previous ISO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presentations for scheduled project milestones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July 30,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Continued discussion of ISO proposal;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Continued</a:t>
                      </a: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discussion of impact analysis: mechanics, assumptions, and outputs of the production cost model as well as scenarios being evaluated and preliminary results</a:t>
                      </a:r>
                      <a:endParaRPr lang="en-US" sz="14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4221381287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August 13-14-15,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Continued discussion</a:t>
                      </a: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ISO and stakeholder proposals and review of ISO d</a:t>
                      </a: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raft Tariff language;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Impact analysis results;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Initial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discussion of seasonal forward component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166439033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September 4,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Final draft</a:t>
                      </a: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ISO Tariff language and wrap-up;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Final draft stakeholder amendments/ associated Tariff language</a:t>
                      </a:r>
                      <a:endParaRPr lang="en-US" sz="14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354999675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Septemb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er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18-19,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Final review of proposed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 (ISO proposal and proposed stakeholder amendment(s));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Vote on ISO</a:t>
                      </a:r>
                      <a:r>
                        <a:rPr lang="en-US" sz="1400" b="1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proposed Tariff language and submitted stakeholder amendments</a:t>
                      </a:r>
                      <a:endParaRPr lang="en-US" sz="1400" b="1" spc="-25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000157067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Participants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October 4,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Vote on ISO proposed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and submitted stakeholder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amendments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0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Discuss the </a:t>
            </a:r>
            <a:r>
              <a:rPr lang="en-US" dirty="0"/>
              <a:t>following design </a:t>
            </a:r>
            <a:r>
              <a:rPr lang="en-US" dirty="0" smtClean="0"/>
              <a:t>aspects and address broad questions </a:t>
            </a:r>
            <a:r>
              <a:rPr lang="en-US" dirty="0"/>
              <a:t>from prior </a:t>
            </a:r>
            <a:r>
              <a:rPr lang="en-US" dirty="0" smtClean="0"/>
              <a:t>presentations:</a:t>
            </a:r>
            <a:endParaRPr lang="en-US" dirty="0"/>
          </a:p>
          <a:p>
            <a:pPr lvl="0"/>
            <a:r>
              <a:rPr lang="en-US" dirty="0" smtClean="0"/>
              <a:t>EIR </a:t>
            </a:r>
            <a:r>
              <a:rPr lang="en-US" dirty="0"/>
              <a:t>&amp; RER awards</a:t>
            </a:r>
          </a:p>
          <a:p>
            <a:pPr lvl="0"/>
            <a:r>
              <a:rPr lang="en-US" dirty="0"/>
              <a:t>EIR cost allocation</a:t>
            </a:r>
          </a:p>
          <a:p>
            <a:pPr lvl="0"/>
            <a:r>
              <a:rPr lang="en-US" dirty="0"/>
              <a:t>Import resource </a:t>
            </a:r>
            <a:r>
              <a:rPr lang="en-US" dirty="0" smtClean="0"/>
              <a:t>eligibility</a:t>
            </a:r>
          </a:p>
          <a:p>
            <a:pPr marL="457200" lvl="1" indent="0">
              <a:buNone/>
            </a:pPr>
            <a:endParaRPr lang="en-US" dirty="0"/>
          </a:p>
          <a:p>
            <a:pPr marL="0" lvl="0" indent="0">
              <a:buNone/>
            </a:pPr>
            <a:endParaRPr lang="en-US" u="sng" dirty="0" smtClean="0"/>
          </a:p>
          <a:p>
            <a:pPr marL="0" lvl="0" indent="0">
              <a:buNone/>
            </a:pPr>
            <a:r>
              <a:rPr lang="en-US" u="sng" dirty="0" smtClean="0"/>
              <a:t>Notes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use of the term ‘unit’ throughout is meant generically (a.k.a., resource, asset, etc</a:t>
            </a:r>
            <a:r>
              <a:rPr lang="en-US" dirty="0" smtClean="0"/>
              <a:t>.)</a:t>
            </a:r>
          </a:p>
          <a:p>
            <a:pPr lvl="0"/>
            <a:r>
              <a:rPr lang="en-US" dirty="0" smtClean="0"/>
              <a:t>For brevity, energy </a:t>
            </a:r>
            <a:r>
              <a:rPr lang="en-US" dirty="0"/>
              <a:t>call option awards to satisfy </a:t>
            </a:r>
            <a:r>
              <a:rPr lang="en-US" dirty="0" smtClean="0"/>
              <a:t>a given ancillary service requirement are referred to as awards (</a:t>
            </a:r>
            <a:r>
              <a:rPr lang="en-US" i="1" dirty="0" smtClean="0"/>
              <a:t>e.g.,</a:t>
            </a:r>
            <a:r>
              <a:rPr lang="en-US" dirty="0" smtClean="0"/>
              <a:t> a option to meet a GCR requirement is labeled a GCR award, to meet the </a:t>
            </a:r>
            <a:r>
              <a:rPr lang="en-US" dirty="0"/>
              <a:t>forecast energy requirement </a:t>
            </a:r>
            <a:r>
              <a:rPr lang="en-US" dirty="0" smtClean="0"/>
              <a:t>an EIR award,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 &amp; </a:t>
            </a:r>
            <a:br>
              <a:rPr lang="en-US" dirty="0" smtClean="0"/>
            </a:br>
            <a:r>
              <a:rPr lang="en-US" dirty="0" smtClean="0"/>
              <a:t>design objectives and principles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Conceptual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/>
              <a:t>Multi-day ahead market.</a:t>
            </a:r>
            <a:r>
              <a:rPr lang="en-US" dirty="0"/>
              <a:t>  Expand the current one-day-ahead market into a multi-day ahead market, optimizing energy (including stored fuel energy) over a multi-day timeframe and producing multi-day clearing prices for market participants’ energy </a:t>
            </a:r>
            <a:r>
              <a:rPr lang="en-US" dirty="0" smtClean="0"/>
              <a:t>obligations</a:t>
            </a:r>
            <a:endParaRPr lang="en-US" dirty="0"/>
          </a:p>
          <a:p>
            <a:pPr lvl="0"/>
            <a:r>
              <a:rPr lang="en-US" b="1" dirty="0"/>
              <a:t>New ancillary services in the day-ahead market.</a:t>
            </a:r>
            <a:r>
              <a:rPr lang="en-US" dirty="0"/>
              <a:t>  Create several new, voluntary ancillary services in the day-ahead market that provide, and compensate for, the flexibility of energy ‘on demand’ to manage uncertainties each operating </a:t>
            </a:r>
            <a:r>
              <a:rPr lang="en-US" dirty="0" smtClean="0"/>
              <a:t>day</a:t>
            </a:r>
            <a:endParaRPr lang="en-US" dirty="0"/>
          </a:p>
          <a:p>
            <a:pPr lvl="0"/>
            <a:r>
              <a:rPr lang="en-US" b="1" dirty="0"/>
              <a:t>Seasonal forward market.</a:t>
            </a:r>
            <a:r>
              <a:rPr lang="en-US" dirty="0"/>
              <a:t>  Conduct a voluntary, competitive forward auction that provides asset owners with both the incentive, and necessary compensation, to invest in supplemental supply arrangements for the coming </a:t>
            </a:r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</a:rPr>
              <a:t>Slide 6:  April ESI presentation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Objectives for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Market-Based </a:t>
            </a:r>
            <a:r>
              <a:rPr lang="en-US" dirty="0"/>
              <a:t>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Risk </a:t>
            </a:r>
            <a:r>
              <a:rPr lang="en-US" b="1" dirty="0"/>
              <a:t>Reduction</a:t>
            </a:r>
            <a:r>
              <a:rPr lang="en-US" dirty="0"/>
              <a:t>. Minimize the heightened risk of unserved electricity demand during New England’s cold winter conditions by solving Problems 1, </a:t>
            </a:r>
            <a:r>
              <a:rPr lang="en-US" dirty="0" smtClean="0"/>
              <a:t>2, </a:t>
            </a:r>
            <a:r>
              <a:rPr lang="en-US" dirty="0"/>
              <a:t>and 3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Cost Effectiveness</a:t>
            </a:r>
            <a:r>
              <a:rPr lang="en-US" dirty="0"/>
              <a:t>. Efficiently use the region’s existing assets and infrastructure to achieve this risk reduction in the most cost-effective way </a:t>
            </a:r>
            <a:r>
              <a:rPr lang="en-US" dirty="0" smtClean="0"/>
              <a:t>possible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Innovation</a:t>
            </a:r>
            <a:r>
              <a:rPr lang="en-US" dirty="0"/>
              <a:t>. Provide clear incentives for all </a:t>
            </a:r>
            <a:r>
              <a:rPr lang="en-US" dirty="0" smtClean="0"/>
              <a:t>capable resources</a:t>
            </a:r>
            <a:r>
              <a:rPr lang="en-US" dirty="0"/>
              <a:t>, including new resources and technologies that can reduce this risk effectively over the long term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Slide </a:t>
            </a:r>
            <a:r>
              <a:rPr lang="en-US" sz="1400" i="1" dirty="0" smtClean="0">
                <a:solidFill>
                  <a:srgbClr val="000000"/>
                </a:solidFill>
              </a:rPr>
              <a:t>46:  April </a:t>
            </a:r>
            <a:r>
              <a:rPr lang="en-US" sz="1400" i="1" dirty="0">
                <a:solidFill>
                  <a:srgbClr val="000000"/>
                </a:solidFill>
              </a:rPr>
              <a:t>ESI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7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for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Market-Based 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Product </a:t>
            </a:r>
            <a:r>
              <a:rPr lang="en-US" b="1" dirty="0"/>
              <a:t>definitions should be specific, simple, and uniform.</a:t>
            </a:r>
            <a:r>
              <a:rPr lang="en-US" dirty="0"/>
              <a:t>  The same well-defined product or service should be rewarded, regardless of the technology used to deliver </a:t>
            </a:r>
            <a:r>
              <a:rPr lang="en-US" dirty="0" smtClean="0"/>
              <a:t>it</a:t>
            </a: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Transparently </a:t>
            </a:r>
            <a:r>
              <a:rPr lang="en-US" b="1" dirty="0"/>
              <a:t>price the desired service.</a:t>
            </a:r>
            <a:r>
              <a:rPr lang="en-US" dirty="0"/>
              <a:t>  A resource providing an essential reliability service (for instance, a call on its energy on short notice) should be compensated at a transparent price for that </a:t>
            </a:r>
            <a:r>
              <a:rPr lang="en-US" dirty="0" smtClean="0"/>
              <a:t>service  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Reward outputs, not inputs.  </a:t>
            </a:r>
            <a:r>
              <a:rPr lang="en-US" dirty="0"/>
              <a:t>Paying for obligations to deliver the output that a reliable system requires </a:t>
            </a:r>
            <a:r>
              <a:rPr lang="en-US" dirty="0" smtClean="0"/>
              <a:t>creates </a:t>
            </a:r>
            <a:r>
              <a:rPr lang="en-US" dirty="0"/>
              <a:t>a level playing field for competitors that deliver energy reliably through cold-weather </a:t>
            </a:r>
            <a:r>
              <a:rPr lang="en-US" dirty="0" smtClean="0"/>
              <a:t>conditions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Sound </a:t>
            </a:r>
            <a:r>
              <a:rPr lang="en-US" b="1" dirty="0"/>
              <a:t>forward markets require sound spot markets.</a:t>
            </a:r>
            <a:r>
              <a:rPr lang="en-US" dirty="0"/>
              <a:t>  Forward-market procurements work well when they settle against a transparent spot price for delivering the same </a:t>
            </a:r>
            <a:r>
              <a:rPr lang="en-US" dirty="0" smtClean="0"/>
              <a:t>underlying service</a:t>
            </a:r>
            <a:endParaRPr lang="en-US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/>
              <a:t>Compensate </a:t>
            </a:r>
            <a:r>
              <a:rPr lang="en-US" b="1" dirty="0"/>
              <a:t>all resources that provide the desired service similarly.</a:t>
            </a:r>
            <a:r>
              <a:rPr lang="en-US" dirty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Slide </a:t>
            </a:r>
            <a:r>
              <a:rPr lang="en-US" sz="1400" i="1" dirty="0" smtClean="0">
                <a:solidFill>
                  <a:srgbClr val="000000"/>
                </a:solidFill>
              </a:rPr>
              <a:t>47:  April </a:t>
            </a:r>
            <a:r>
              <a:rPr lang="en-US" sz="1400" i="1" dirty="0">
                <a:solidFill>
                  <a:srgbClr val="000000"/>
                </a:solidFill>
              </a:rPr>
              <a:t>ESI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0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Categories of New Day-Ahead </a:t>
            </a:r>
            <a:br>
              <a:rPr lang="en-US" dirty="0" smtClean="0"/>
            </a:br>
            <a:r>
              <a:rPr lang="en-US" dirty="0" smtClean="0"/>
              <a:t>Ancillary Services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Procure an energy call option in the Day-Ahead Energy Market (co-optimized with clearing energy schedules) to provide three new ancillary services corresponding to the three </a:t>
            </a:r>
            <a:r>
              <a:rPr lang="en-US" dirty="0"/>
              <a:t>operational </a:t>
            </a:r>
            <a:r>
              <a:rPr lang="en-US" dirty="0" smtClean="0"/>
              <a:t>categories previously discussed*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/>
              <a:t>Generation Contingency Reserves (GCR)</a:t>
            </a:r>
            <a:r>
              <a:rPr lang="en-US" dirty="0"/>
              <a:t> – </a:t>
            </a:r>
            <a:r>
              <a:rPr lang="en-US" dirty="0" smtClean="0"/>
              <a:t>A day-ahead means to assure operating reserve energy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 smtClean="0"/>
              <a:t>Replacement </a:t>
            </a:r>
            <a:r>
              <a:rPr lang="en-US" b="1" dirty="0"/>
              <a:t>Energy Reserves (RER)</a:t>
            </a:r>
            <a:r>
              <a:rPr lang="en-US" dirty="0"/>
              <a:t> – </a:t>
            </a:r>
            <a:r>
              <a:rPr lang="en-US" dirty="0" smtClean="0"/>
              <a:t>A day-ahead means to assure replacement energy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 smtClean="0"/>
              <a:t>Energy </a:t>
            </a:r>
            <a:r>
              <a:rPr lang="en-US" b="1" dirty="0"/>
              <a:t>Imbalance Reserves (EIR)</a:t>
            </a:r>
            <a:r>
              <a:rPr lang="en-US" dirty="0"/>
              <a:t> – </a:t>
            </a:r>
            <a:r>
              <a:rPr lang="en-US" dirty="0" smtClean="0"/>
              <a:t>A day-ahead means to assure energy to cover the </a:t>
            </a:r>
            <a:r>
              <a:rPr lang="en-US" dirty="0"/>
              <a:t>load-balance </a:t>
            </a:r>
            <a:r>
              <a:rPr lang="en-US" dirty="0" smtClean="0"/>
              <a:t>gap</a:t>
            </a:r>
            <a:endParaRPr lang="en-US" i="1" dirty="0" smtClean="0"/>
          </a:p>
          <a:p>
            <a:pPr marL="0" lvl="0" indent="0">
              <a:spcBef>
                <a:spcPts val="600"/>
              </a:spcBef>
              <a:buNone/>
            </a:pPr>
            <a:endParaRPr lang="en-US" i="1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US" i="1" dirty="0" smtClean="0"/>
              <a:t>Combined, these provide the ‘margin for uncertainty’ in an increasingly energy-limited system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7376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 See </a:t>
            </a:r>
            <a:r>
              <a:rPr lang="en-US" dirty="0">
                <a:solidFill>
                  <a:srgbClr val="000000"/>
                </a:solidFill>
              </a:rPr>
              <a:t>slides </a:t>
            </a:r>
            <a:r>
              <a:rPr lang="en-US" dirty="0" smtClean="0">
                <a:solidFill>
                  <a:srgbClr val="000000"/>
                </a:solidFill>
              </a:rPr>
              <a:t>15-18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May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ESI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presentation</a:t>
            </a:r>
            <a:r>
              <a:rPr lang="en-US" dirty="0" smtClean="0">
                <a:solidFill>
                  <a:srgbClr val="000000"/>
                </a:solidFill>
              </a:rPr>
              <a:t>: Covering the Energy Gap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86035"/>
            <a:ext cx="1828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Slide </a:t>
            </a:r>
            <a:r>
              <a:rPr lang="en-US" sz="1400" i="1" dirty="0" smtClean="0">
                <a:solidFill>
                  <a:srgbClr val="000000"/>
                </a:solidFill>
              </a:rPr>
              <a:t>10:  June </a:t>
            </a:r>
            <a:r>
              <a:rPr lang="en-US" sz="1400" i="1" dirty="0">
                <a:solidFill>
                  <a:srgbClr val="000000"/>
                </a:solidFill>
              </a:rPr>
              <a:t>ESI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729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forecast energy requirement (FER) and Energy imbalance reserve (EIR)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76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2339</Words>
  <Application>Microsoft Office PowerPoint</Application>
  <PresentationFormat>On-screen Show (4:3)</PresentationFormat>
  <Paragraphs>225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ISO-PPT-Template-Confidential</vt:lpstr>
      <vt:lpstr>blank</vt:lpstr>
      <vt:lpstr>PowerPoint Presentation</vt:lpstr>
      <vt:lpstr>PowerPoint Presentation</vt:lpstr>
      <vt:lpstr>Today’s Presentation Agenda</vt:lpstr>
      <vt:lpstr>Design Overview &amp;  design objectives and principles</vt:lpstr>
      <vt:lpstr>Three Conceptual Components</vt:lpstr>
      <vt:lpstr>Design Objectives for a  Market-Based Solution</vt:lpstr>
      <vt:lpstr>Design Principles for a  Market-Based Solution</vt:lpstr>
      <vt:lpstr>Categories of New Day-Ahead  Ancillary Services</vt:lpstr>
      <vt:lpstr>The forecast energy requirement (FER) and Energy imbalance reserve (EIR)</vt:lpstr>
      <vt:lpstr>Forecast Energy Requirement  Constraint</vt:lpstr>
      <vt:lpstr>EIR Requirement </vt:lpstr>
      <vt:lpstr>EIR Awards</vt:lpstr>
      <vt:lpstr>Stakeholder Question</vt:lpstr>
      <vt:lpstr>EIR Awards vs. Commitment Instructions</vt:lpstr>
      <vt:lpstr>Forecast Energy Requirement – Notes</vt:lpstr>
      <vt:lpstr>Replacement Energy reserve (RER)</vt:lpstr>
      <vt:lpstr>Stakeholder Question</vt:lpstr>
      <vt:lpstr>Distinction Between EIR and GCR/RER Awards</vt:lpstr>
      <vt:lpstr>RER Awards</vt:lpstr>
      <vt:lpstr>Hourly RER Awards – Notes</vt:lpstr>
      <vt:lpstr>Hourly RER Awards – Feedback</vt:lpstr>
      <vt:lpstr>Energy imbalance reserve (eir)  cost allocation</vt:lpstr>
      <vt:lpstr>EIR Cost Allocation</vt:lpstr>
      <vt:lpstr>Mechanics</vt:lpstr>
      <vt:lpstr>Import resource eligibility</vt:lpstr>
      <vt:lpstr>Import Eligibility for EIR Awards</vt:lpstr>
      <vt:lpstr>Import Eligibility for GCR and RER</vt:lpstr>
      <vt:lpstr>Next steps</vt:lpstr>
      <vt:lpstr>Stakeholder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2018-06-15T20:36:20Z</dcterms:created>
  <dcterms:modified xsi:type="dcterms:W3CDTF">2019-07-26T18:22:41Z</dcterms:modified>
</cp:coreProperties>
</file>