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4" r:id="rId2"/>
    <p:sldId id="317" r:id="rId3"/>
    <p:sldId id="321" r:id="rId4"/>
    <p:sldId id="323" r:id="rId5"/>
    <p:sldId id="326" r:id="rId6"/>
    <p:sldId id="319" r:id="rId7"/>
    <p:sldId id="325" r:id="rId8"/>
    <p:sldId id="270" r:id="rId9"/>
  </p:sldIdLst>
  <p:sldSz cx="9144000" cy="6858000" type="screen4x3"/>
  <p:notesSz cx="6954838" cy="93091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4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77BD2A"/>
    <a:srgbClr val="FBB92F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0" autoAdjust="0"/>
    <p:restoredTop sz="94662" autoAdjust="0"/>
  </p:normalViewPr>
  <p:slideViewPr>
    <p:cSldViewPr>
      <p:cViewPr varScale="1">
        <p:scale>
          <a:sx n="77" d="100"/>
          <a:sy n="77" d="100"/>
        </p:scale>
        <p:origin x="7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9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552" cy="465616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8" y="1"/>
            <a:ext cx="3013552" cy="465616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13552" cy="465616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8" y="8841885"/>
            <a:ext cx="3013552" cy="465616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4"/>
            <a:ext cx="5563870" cy="4189095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440"/>
            <a:ext cx="7924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052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780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6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75" r:id="rId3"/>
    <p:sldLayoutId id="2147483650" r:id="rId4"/>
    <p:sldLayoutId id="2147483664" r:id="rId5"/>
    <p:sldLayoutId id="2147483720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17" r:id="rId25"/>
    <p:sldLayoutId id="2147483718" r:id="rId26"/>
    <p:sldLayoutId id="2147483719" r:id="rId27"/>
    <p:sldLayoutId id="2147483721" r:id="rId28"/>
    <p:sldLayoutId id="2147483724" r:id="rId29"/>
    <p:sldLayoutId id="2147483725" r:id="rId30"/>
    <p:sldLayoutId id="2147483726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30, 2019 I Westborough, MA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Limits on Resources Retained for Fuel Security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FCM Fuel-Security Reliability Review Refinement</a:t>
            </a:r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33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572992" cy="381000"/>
          </a:xfrm>
        </p:spPr>
        <p:txBody>
          <a:bodyPr/>
          <a:lstStyle/>
          <a:p>
            <a:r>
              <a:rPr lang="en-US" sz="2400" dirty="0" smtClean="0"/>
              <a:t>FCM Fuel-Security Reliability Review Refinement</a:t>
            </a:r>
            <a:endParaRPr lang="en-US" sz="24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124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December 2019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Starting with Forward Capacity Auction 13, resources needed for fuel-security reliability can be retained in the Forward Capacity Market for </a:t>
            </a:r>
            <a:r>
              <a:rPr lang="en-US" u="sng" dirty="0" smtClean="0"/>
              <a:t>up to</a:t>
            </a:r>
            <a:r>
              <a:rPr lang="en-US" dirty="0" smtClean="0"/>
              <a:t> two Capacity Commitment Periods</a:t>
            </a:r>
          </a:p>
          <a:p>
            <a:r>
              <a:rPr lang="en-US" dirty="0" smtClean="0"/>
              <a:t>Resources retained for fuel security in the FCM retire after the </a:t>
            </a:r>
            <a:r>
              <a:rPr lang="en-US" dirty="0"/>
              <a:t>two-year retention limit has been met</a:t>
            </a:r>
            <a:r>
              <a:rPr lang="en-US" dirty="0" smtClean="0"/>
              <a:t> or the resource </a:t>
            </a:r>
            <a:r>
              <a:rPr lang="en-US" dirty="0"/>
              <a:t>is no longer needed for fuel security </a:t>
            </a:r>
            <a:r>
              <a:rPr lang="en-US" dirty="0" smtClean="0"/>
              <a:t>purposes, whichever comes sooner </a:t>
            </a:r>
          </a:p>
          <a:p>
            <a:r>
              <a:rPr lang="en-US" dirty="0"/>
              <a:t>The ISO proposes to </a:t>
            </a:r>
            <a:r>
              <a:rPr lang="en-US" dirty="0" smtClean="0"/>
              <a:t>strike </a:t>
            </a:r>
            <a:r>
              <a:rPr lang="en-US" dirty="0"/>
              <a:t>a provision of the tariff that could extend a resource’s retirement beyond the </a:t>
            </a:r>
            <a:r>
              <a:rPr lang="en-US" dirty="0" smtClean="0"/>
              <a:t>two-year </a:t>
            </a:r>
            <a:r>
              <a:rPr lang="en-US" dirty="0"/>
              <a:t>retention </a:t>
            </a:r>
            <a:r>
              <a:rPr lang="en-US" dirty="0" smtClean="0"/>
              <a:t>period </a:t>
            </a:r>
          </a:p>
          <a:p>
            <a:r>
              <a:rPr lang="en-US" dirty="0" smtClean="0"/>
              <a:t>The ISO’s goal is for reliability concerns to be addressed through competitive solutions; </a:t>
            </a:r>
            <a:r>
              <a:rPr lang="en-US" dirty="0"/>
              <a:t>this provision is inconsistent with </a:t>
            </a:r>
            <a:r>
              <a:rPr lang="en-US" dirty="0" smtClean="0"/>
              <a:t>that objective</a:t>
            </a:r>
            <a:endParaRPr lang="en-US" dirty="0"/>
          </a:p>
          <a:p>
            <a:pPr lvl="1"/>
            <a:r>
              <a:rPr lang="en-US" dirty="0" smtClean="0"/>
              <a:t>When resource </a:t>
            </a:r>
            <a:r>
              <a:rPr lang="en-US" dirty="0"/>
              <a:t>owners </a:t>
            </a:r>
            <a:r>
              <a:rPr lang="en-US" dirty="0" smtClean="0"/>
              <a:t>submit retirement bids and demand </a:t>
            </a:r>
            <a:r>
              <a:rPr lang="en-US" dirty="0"/>
              <a:t>bids in the </a:t>
            </a:r>
            <a:r>
              <a:rPr lang="en-US" dirty="0" smtClean="0"/>
              <a:t>FCA, they are indicating </a:t>
            </a:r>
            <a:r>
              <a:rPr lang="en-US" dirty="0"/>
              <a:t>their economic decision to exit the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Out-of-market retentions should be limited in scope and timing </a:t>
            </a:r>
          </a:p>
          <a:p>
            <a:r>
              <a:rPr lang="en-US" dirty="0" smtClean="0"/>
              <a:t>To the extent the provision may cause uncertainty regarding the Greater Boston Needs Assessment, the ISO seeks clarity ahead of the solicitation of competitive transmission</a:t>
            </a:r>
          </a:p>
          <a:p>
            <a:pPr lvl="1"/>
            <a:r>
              <a:rPr lang="en-US" dirty="0" smtClean="0"/>
              <a:t>The ISO </a:t>
            </a:r>
            <a:r>
              <a:rPr lang="en-US" dirty="0"/>
              <a:t>is requesting that the change become effective prior to the issuance of the Order 1000 RFP in December of 2019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9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Compliance Filing 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Fuel Security Reliability Standard, FERC Docket Nos. ER18-2364-000 and EL18-182-000 (filed on August 31, 2018), established the Fuel Security Reliability Review authority (i.e., Section III.13.2.5.2.5A)</a:t>
            </a:r>
          </a:p>
          <a:p>
            <a:r>
              <a:rPr lang="en-US" dirty="0" smtClean="0"/>
              <a:t>Subsection III.13.2.5.2.5A(j) defines the annual reevaluation of the resource and notes that after the fuel security need is met, the resource exits the markets </a:t>
            </a:r>
          </a:p>
          <a:p>
            <a:r>
              <a:rPr lang="en-US" dirty="0" smtClean="0"/>
              <a:t>Additional language in that clause implies that a resource no longer needed for fuel security may be retained for another reliability reason if necessary, which could possibly extend the two-year retention </a:t>
            </a:r>
          </a:p>
          <a:p>
            <a:r>
              <a:rPr lang="en-US" dirty="0" smtClean="0"/>
              <a:t>Application of this provision could potentially prevent the anticipated retirement of the resource after two years</a:t>
            </a:r>
          </a:p>
          <a:p>
            <a:r>
              <a:rPr lang="en-US" dirty="0" smtClean="0"/>
              <a:t>If the provision is not removed, it could potentially expand the retention of such resources, which is contrary to the ISO’s preferred approach of procuring reliability services through competitive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ISO is proposing to delete the phrase in </a:t>
            </a:r>
            <a:r>
              <a:rPr lang="en-US" dirty="0" smtClean="0"/>
              <a:t>subsection III.13.2.5.2.5A(j</a:t>
            </a:r>
            <a:r>
              <a:rPr lang="en-US" dirty="0"/>
              <a:t>) concerning </a:t>
            </a:r>
            <a:r>
              <a:rPr lang="en-US" dirty="0" smtClean="0"/>
              <a:t>a </a:t>
            </a:r>
            <a:r>
              <a:rPr lang="en-US" dirty="0"/>
              <a:t>resource </a:t>
            </a:r>
            <a:r>
              <a:rPr lang="en-US" dirty="0" smtClean="0"/>
              <a:t>being needed for </a:t>
            </a:r>
            <a:r>
              <a:rPr lang="en-US" dirty="0"/>
              <a:t>“another reliability </a:t>
            </a:r>
            <a:r>
              <a:rPr lang="en-US" dirty="0" smtClean="0"/>
              <a:t>reason”</a:t>
            </a:r>
            <a:endParaRPr lang="en-US" dirty="0"/>
          </a:p>
          <a:p>
            <a:r>
              <a:rPr lang="en-US" dirty="0" smtClean="0"/>
              <a:t>The deletion of this phrase would remove the potential for a fuel-security resource to be retained in the FCM for more than the two-year period</a:t>
            </a:r>
          </a:p>
        </p:txBody>
      </p:sp>
    </p:spTree>
    <p:extLst>
      <p:ext uri="{BB962C8B-B14F-4D97-AF65-F5344CB8AC3E}">
        <p14:creationId xmlns:p14="http://schemas.microsoft.com/office/powerpoint/2010/main" val="38327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Proposed Tariff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Section 13.2.5.2.5A(j)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ISO shall perform an annual reevaluation of any Existing Generating Capacity Resources retained for reliability under this provision. If a resource associated with a Retirement De-List Bid that was rejected for reliability reasons pursuant to this section, is found to no longer be needed for fuel security</a:t>
            </a:r>
            <a:r>
              <a:rPr lang="en-US" i="1" strike="sngStrike" dirty="0">
                <a:solidFill>
                  <a:schemeClr val="accent6"/>
                </a:solidFill>
              </a:rPr>
              <a:t>, and is not needed for another reliability reason pursuant to Section III.13.2.5.2.5</a:t>
            </a:r>
            <a:r>
              <a:rPr lang="en-US" i="1" dirty="0"/>
              <a:t>, the resource will be retired from the system as described in Section III.13.2.5.2.5.3(a)(1). In no case will a resource retained for fuel security be retained for fuel security beyond June 1, 2025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revision is required in Section III.13.2.5.2.5A(j) to limit the retention of resources needed for fuel security to a two-year maximum time frame</a:t>
            </a:r>
          </a:p>
          <a:p>
            <a:r>
              <a:rPr lang="en-US" dirty="0" smtClean="0"/>
              <a:t>Without a change, a resource retained for fuel security could potentially be retained beyond the intended Capacity Commitment Period, which further impacts the competitive processes in New England</a:t>
            </a:r>
          </a:p>
          <a:p>
            <a:r>
              <a:rPr lang="en-US" dirty="0" smtClean="0"/>
              <a:t>The </a:t>
            </a:r>
            <a:r>
              <a:rPr lang="en-US" dirty="0"/>
              <a:t>ISO is requesting that the change become effective prior to the issuance of the Order 1000 RFP in December of 2019</a:t>
            </a:r>
          </a:p>
        </p:txBody>
      </p:sp>
    </p:spTree>
    <p:extLst>
      <p:ext uri="{BB962C8B-B14F-4D97-AF65-F5344CB8AC3E}">
        <p14:creationId xmlns:p14="http://schemas.microsoft.com/office/powerpoint/2010/main" val="3599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10854268"/>
              </p:ext>
            </p:extLst>
          </p:nvPr>
        </p:nvGraphicFramePr>
        <p:xfrm>
          <a:off x="457200" y="1600200"/>
          <a:ext cx="8229600" cy="301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Markets Committee</a:t>
                      </a:r>
                    </a:p>
                    <a:p>
                      <a:r>
                        <a:rPr lang="en-US" sz="1800" b="1" dirty="0" smtClean="0"/>
                        <a:t>July 30, 2019</a:t>
                      </a:r>
                      <a:endParaRPr lang="en-US" sz="1800" b="1" dirty="0"/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Initial meeting: Topic introduction and review of proposed Tariff change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August</a:t>
                      </a:r>
                      <a:r>
                        <a:rPr lang="en-US" b="1" baseline="0" dirty="0" smtClean="0"/>
                        <a:t> 13-15, 2019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meeting: Further discussion and final review of proposed Tariff revisions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97925987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baseline="0" dirty="0" smtClean="0"/>
                        <a:t>September 18-19, 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Committee</a:t>
                      </a:r>
                    </a:p>
                    <a:p>
                      <a:r>
                        <a:rPr lang="en-US" b="1" dirty="0" smtClean="0"/>
                        <a:t>October</a:t>
                      </a:r>
                      <a:r>
                        <a:rPr lang="en-US" b="1" baseline="0" dirty="0" smtClean="0"/>
                        <a:t> 4,</a:t>
                      </a:r>
                      <a:r>
                        <a:rPr lang="en-US" b="1" dirty="0" smtClean="0"/>
                        <a:t> 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534400" y="6365875"/>
            <a:ext cx="381000" cy="2635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Presentation - NEPOOL Technical Committees</vt:lpstr>
      <vt:lpstr>PowerPoint Presentation</vt:lpstr>
      <vt:lpstr>PowerPoint Presentation</vt:lpstr>
      <vt:lpstr>Problem Statement</vt:lpstr>
      <vt:lpstr>Proposal</vt:lpstr>
      <vt:lpstr>Summary of Proposed Tariff Changes</vt:lpstr>
      <vt:lpstr>Conclusion</vt:lpstr>
      <vt:lpstr>Stakeholder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2019-07-02T20:01:30Z</dcterms:created>
  <dcterms:modified xsi:type="dcterms:W3CDTF">2019-07-25T13:35:13Z</dcterms:modified>
</cp:coreProperties>
</file>