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ags/tag2.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 id="2147483708" r:id="rId2"/>
  </p:sldMasterIdLst>
  <p:notesMasterIdLst>
    <p:notesMasterId r:id="rId18"/>
  </p:notesMasterIdLst>
  <p:handoutMasterIdLst>
    <p:handoutMasterId r:id="rId19"/>
  </p:handoutMasterIdLst>
  <p:sldIdLst>
    <p:sldId id="263" r:id="rId3"/>
    <p:sldId id="264" r:id="rId4"/>
    <p:sldId id="266" r:id="rId5"/>
    <p:sldId id="267" r:id="rId6"/>
    <p:sldId id="272" r:id="rId7"/>
    <p:sldId id="271" r:id="rId8"/>
    <p:sldId id="270" r:id="rId9"/>
    <p:sldId id="273" r:id="rId10"/>
    <p:sldId id="282" r:id="rId11"/>
    <p:sldId id="274" r:id="rId12"/>
    <p:sldId id="275" r:id="rId13"/>
    <p:sldId id="283" r:id="rId14"/>
    <p:sldId id="284" r:id="rId15"/>
    <p:sldId id="276" r:id="rId16"/>
    <p:sldId id="285" r:id="rId17"/>
  </p:sldIdLst>
  <p:sldSz cx="9144000" cy="6858000" type="screen4x3"/>
  <p:notesSz cx="7010400" cy="92964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C7AEA852-5EC7-4875-A9E6-EB147A33ECD4}">
          <p14:sldIdLst>
            <p14:sldId id="263"/>
            <p14:sldId id="264"/>
            <p14:sldId id="266"/>
            <p14:sldId id="267"/>
            <p14:sldId id="272"/>
            <p14:sldId id="271"/>
            <p14:sldId id="270"/>
            <p14:sldId id="273"/>
            <p14:sldId id="282"/>
            <p14:sldId id="274"/>
            <p14:sldId id="275"/>
            <p14:sldId id="283"/>
            <p14:sldId id="284"/>
            <p14:sldId id="276"/>
            <p14:sldId id="28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orient="horz" pos="816">
          <p15:clr>
            <a:srgbClr val="A4A3A4"/>
          </p15:clr>
        </p15:guide>
        <p15:guide id="4" pos="480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guide id="3" orient="horz" pos="2928">
          <p15:clr>
            <a:srgbClr val="A4A3A4"/>
          </p15:clr>
        </p15:guide>
        <p15:guide id="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79"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C1F25"/>
    <a:srgbClr val="A1DCF2"/>
    <a:srgbClr val="FFFFFF"/>
    <a:srgbClr val="FBB92F"/>
    <a:srgbClr val="77BD2A"/>
    <a:srgbClr val="62777F"/>
    <a:srgbClr val="6FA943"/>
    <a:srgbClr val="B9D257"/>
    <a:srgbClr val="F689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07" autoAdjust="0"/>
    <p:restoredTop sz="79540" autoAdjust="0"/>
  </p:normalViewPr>
  <p:slideViewPr>
    <p:cSldViewPr>
      <p:cViewPr varScale="1">
        <p:scale>
          <a:sx n="116" d="100"/>
          <a:sy n="116" d="100"/>
        </p:scale>
        <p:origin x="1548" y="102"/>
      </p:cViewPr>
      <p:guideLst>
        <p:guide orient="horz" pos="2160"/>
        <p:guide pos="2880"/>
        <p:guide orient="horz" pos="816"/>
        <p:guide pos="4800"/>
      </p:guideLst>
    </p:cSldViewPr>
  </p:slideViewPr>
  <p:outlineViewPr>
    <p:cViewPr>
      <p:scale>
        <a:sx n="33" d="100"/>
        <a:sy n="33" d="100"/>
      </p:scale>
      <p:origin x="0" y="0"/>
    </p:cViewPr>
  </p:outlineViewPr>
  <p:notesTextViewPr>
    <p:cViewPr>
      <p:scale>
        <a:sx n="3" d="2"/>
        <a:sy n="3" d="2"/>
      </p:scale>
      <p:origin x="0" y="0"/>
    </p:cViewPr>
  </p:notesTextViewPr>
  <p:sorterViewPr>
    <p:cViewPr>
      <p:scale>
        <a:sx n="110" d="100"/>
        <a:sy n="110" d="100"/>
      </p:scale>
      <p:origin x="0" y="2820"/>
    </p:cViewPr>
  </p:sorterViewPr>
  <p:notesViewPr>
    <p:cSldViewPr>
      <p:cViewPr varScale="1">
        <p:scale>
          <a:sx n="64" d="100"/>
          <a:sy n="64" d="100"/>
        </p:scale>
        <p:origin x="-3130" y="-86"/>
      </p:cViewPr>
      <p:guideLst>
        <p:guide orient="horz" pos="2909"/>
        <p:guide pos="2189"/>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627" cy="464980"/>
          </a:xfrm>
          <a:prstGeom prst="rect">
            <a:avLst/>
          </a:prstGeom>
        </p:spPr>
        <p:txBody>
          <a:bodyPr vert="horz" lIns="92111" tIns="46055" rIns="92111" bIns="46055" rtlCol="0"/>
          <a:lstStyle>
            <a:lvl1pPr algn="l">
              <a:defRPr sz="1200"/>
            </a:lvl1pPr>
          </a:lstStyle>
          <a:p>
            <a:endParaRPr lang="en-US" dirty="0"/>
          </a:p>
        </p:txBody>
      </p:sp>
      <p:sp>
        <p:nvSpPr>
          <p:cNvPr id="3" name="Date Placeholder 2"/>
          <p:cNvSpPr>
            <a:spLocks noGrp="1"/>
          </p:cNvSpPr>
          <p:nvPr>
            <p:ph type="dt" sz="quarter" idx="1"/>
          </p:nvPr>
        </p:nvSpPr>
        <p:spPr>
          <a:xfrm>
            <a:off x="3971172" y="2"/>
            <a:ext cx="3037627" cy="464980"/>
          </a:xfrm>
          <a:prstGeom prst="rect">
            <a:avLst/>
          </a:prstGeom>
        </p:spPr>
        <p:txBody>
          <a:bodyPr vert="horz" lIns="92111" tIns="46055" rIns="92111" bIns="46055" rtlCol="0"/>
          <a:lstStyle>
            <a:lvl1pPr algn="r">
              <a:defRPr sz="1200"/>
            </a:lvl1pPr>
          </a:lstStyle>
          <a:p>
            <a:fld id="{F87AAE7F-D37E-4830-9F5E-F36A5F180179}" type="datetimeFigureOut">
              <a:rPr lang="en-US" smtClean="0"/>
              <a:t>7/2/2019</a:t>
            </a:fld>
            <a:endParaRPr lang="en-US" dirty="0"/>
          </a:p>
        </p:txBody>
      </p:sp>
      <p:sp>
        <p:nvSpPr>
          <p:cNvPr id="4" name="Footer Placeholder 3"/>
          <p:cNvSpPr>
            <a:spLocks noGrp="1"/>
          </p:cNvSpPr>
          <p:nvPr>
            <p:ph type="ftr" sz="quarter" idx="2"/>
          </p:nvPr>
        </p:nvSpPr>
        <p:spPr>
          <a:xfrm>
            <a:off x="0" y="8829823"/>
            <a:ext cx="3037627" cy="464980"/>
          </a:xfrm>
          <a:prstGeom prst="rect">
            <a:avLst/>
          </a:prstGeom>
        </p:spPr>
        <p:txBody>
          <a:bodyPr vert="horz" lIns="92111" tIns="46055" rIns="92111" bIns="4605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1172" y="8829823"/>
            <a:ext cx="3037627" cy="464980"/>
          </a:xfrm>
          <a:prstGeom prst="rect">
            <a:avLst/>
          </a:prstGeom>
        </p:spPr>
        <p:txBody>
          <a:bodyPr vert="horz" lIns="92111" tIns="46055" rIns="92111" bIns="46055" rtlCol="0" anchor="b"/>
          <a:lstStyle>
            <a:lvl1pPr algn="r">
              <a:defRPr sz="1200"/>
            </a:lvl1pPr>
          </a:lstStyle>
          <a:p>
            <a:fld id="{8FE02180-CD27-4473-AA37-00085480B5FA}" type="slidenum">
              <a:rPr lang="en-US" smtClean="0"/>
              <a:t>‹#›</a:t>
            </a:fld>
            <a:endParaRPr lang="en-US" dirty="0"/>
          </a:p>
        </p:txBody>
      </p:sp>
    </p:spTree>
    <p:extLst>
      <p:ext uri="{BB962C8B-B14F-4D97-AF65-F5344CB8AC3E}">
        <p14:creationId xmlns:p14="http://schemas.microsoft.com/office/powerpoint/2010/main" val="1506111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0" tIns="46585" rIns="93170" bIns="46585" rtlCol="0"/>
          <a:lstStyle>
            <a:lvl1pPr algn="l">
              <a:defRPr sz="1200"/>
            </a:lvl1pPr>
          </a:lstStyle>
          <a:p>
            <a:endParaRPr lang="en-US" dirty="0"/>
          </a:p>
        </p:txBody>
      </p:sp>
      <p:sp>
        <p:nvSpPr>
          <p:cNvPr id="3" name="Date Placeholder 2"/>
          <p:cNvSpPr>
            <a:spLocks noGrp="1"/>
          </p:cNvSpPr>
          <p:nvPr>
            <p:ph type="dt" idx="1"/>
          </p:nvPr>
        </p:nvSpPr>
        <p:spPr>
          <a:xfrm>
            <a:off x="3970941" y="0"/>
            <a:ext cx="3037840" cy="464820"/>
          </a:xfrm>
          <a:prstGeom prst="rect">
            <a:avLst/>
          </a:prstGeom>
        </p:spPr>
        <p:txBody>
          <a:bodyPr vert="horz" lIns="93170" tIns="46585" rIns="93170" bIns="46585" rtlCol="0"/>
          <a:lstStyle>
            <a:lvl1pPr algn="r">
              <a:defRPr sz="1200"/>
            </a:lvl1pPr>
          </a:lstStyle>
          <a:p>
            <a:fld id="{9EDDEDB6-CD57-44C2-AB19-AC7D3BB8FF8E}" type="datetimeFigureOut">
              <a:rPr lang="en-US" smtClean="0"/>
              <a:pPr/>
              <a:t>7/2/2019</a:t>
            </a:fld>
            <a:endParaRPr lang="en-US" dirty="0"/>
          </a:p>
        </p:txBody>
      </p:sp>
      <p:sp>
        <p:nvSpPr>
          <p:cNvPr id="4" name="Slide Image Placeholder 3"/>
          <p:cNvSpPr>
            <a:spLocks noGrp="1" noRot="1" noChangeAspect="1"/>
          </p:cNvSpPr>
          <p:nvPr>
            <p:ph type="sldImg" idx="2"/>
          </p:nvPr>
        </p:nvSpPr>
        <p:spPr>
          <a:xfrm>
            <a:off x="1182688" y="696913"/>
            <a:ext cx="4645025" cy="3484562"/>
          </a:xfrm>
          <a:prstGeom prst="rect">
            <a:avLst/>
          </a:prstGeom>
          <a:noFill/>
          <a:ln w="12700">
            <a:solidFill>
              <a:prstClr val="black"/>
            </a:solidFill>
          </a:ln>
        </p:spPr>
        <p:txBody>
          <a:bodyPr vert="horz" lIns="93170" tIns="46585" rIns="93170" bIns="46585" rtlCol="0" anchor="ctr"/>
          <a:lstStyle/>
          <a:p>
            <a:endParaRPr lang="en-US" dirty="0"/>
          </a:p>
        </p:txBody>
      </p:sp>
      <p:sp>
        <p:nvSpPr>
          <p:cNvPr id="5" name="Notes Placeholder 4"/>
          <p:cNvSpPr>
            <a:spLocks noGrp="1"/>
          </p:cNvSpPr>
          <p:nvPr>
            <p:ph type="body" sz="quarter" idx="3"/>
          </p:nvPr>
        </p:nvSpPr>
        <p:spPr>
          <a:xfrm>
            <a:off x="701041" y="4415792"/>
            <a:ext cx="5608320" cy="4183380"/>
          </a:xfrm>
          <a:prstGeom prst="rect">
            <a:avLst/>
          </a:prstGeom>
        </p:spPr>
        <p:txBody>
          <a:bodyPr vert="horz" lIns="93170" tIns="46585" rIns="93170" bIns="4658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3170" tIns="46585" rIns="93170" bIns="4658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1" y="8829967"/>
            <a:ext cx="3037840" cy="464820"/>
          </a:xfrm>
          <a:prstGeom prst="rect">
            <a:avLst/>
          </a:prstGeom>
        </p:spPr>
        <p:txBody>
          <a:bodyPr vert="horz" lIns="93170" tIns="46585" rIns="93170" bIns="46585" rtlCol="0" anchor="b"/>
          <a:lstStyle>
            <a:lvl1pPr algn="r">
              <a:defRPr sz="1200"/>
            </a:lvl1pPr>
          </a:lstStyle>
          <a:p>
            <a:fld id="{530677A1-BB48-42A6-9D40-5F3F87EA9D2F}" type="slidenum">
              <a:rPr lang="en-US" smtClean="0"/>
              <a:pPr/>
              <a:t>‹#›</a:t>
            </a:fld>
            <a:endParaRPr lang="en-US" dirty="0"/>
          </a:p>
        </p:txBody>
      </p:sp>
    </p:spTree>
    <p:extLst>
      <p:ext uri="{BB962C8B-B14F-4D97-AF65-F5344CB8AC3E}">
        <p14:creationId xmlns:p14="http://schemas.microsoft.com/office/powerpoint/2010/main" val="2874805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a:t>
            </a:fld>
            <a:endParaRPr lang="en-US" dirty="0"/>
          </a:p>
        </p:txBody>
      </p:sp>
    </p:spTree>
    <p:extLst>
      <p:ext uri="{BB962C8B-B14F-4D97-AF65-F5344CB8AC3E}">
        <p14:creationId xmlns:p14="http://schemas.microsoft.com/office/powerpoint/2010/main" val="1900940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2</a:t>
            </a:fld>
            <a:endParaRPr lang="en-US" dirty="0"/>
          </a:p>
        </p:txBody>
      </p:sp>
    </p:spTree>
    <p:extLst>
      <p:ext uri="{BB962C8B-B14F-4D97-AF65-F5344CB8AC3E}">
        <p14:creationId xmlns:p14="http://schemas.microsoft.com/office/powerpoint/2010/main" val="36561556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hyperlink" Target="http://www.iso-ne.com/about/news-media/newswire" TargetMode="External"/><Relationship Id="rId3" Type="http://schemas.openxmlformats.org/officeDocument/2006/relationships/image" Target="../media/image7.png"/><Relationship Id="rId7" Type="http://schemas.openxmlformats.org/officeDocument/2006/relationships/image" Target="../media/image9.jpeg"/><Relationship Id="rId12" Type="http://schemas.openxmlformats.org/officeDocument/2006/relationships/image" Target="../media/image12.png"/><Relationship Id="rId2" Type="http://schemas.openxmlformats.org/officeDocument/2006/relationships/hyperlink" Target="http://www.iso-ne.com/about/news-media/tweets" TargetMode="External"/><Relationship Id="rId1" Type="http://schemas.openxmlformats.org/officeDocument/2006/relationships/slideMaster" Target="../slideMasters/slideMaster1.xml"/><Relationship Id="rId6" Type="http://schemas.openxmlformats.org/officeDocument/2006/relationships/hyperlink" Target="http://www.iso-ne.com/about/news-media/iso-to-go" TargetMode="External"/><Relationship Id="rId11" Type="http://schemas.openxmlformats.org/officeDocument/2006/relationships/hyperlink" Target="https://itunes.apple.com/us/app/iso-to-go/id555114876" TargetMode="External"/><Relationship Id="rId5" Type="http://schemas.openxmlformats.org/officeDocument/2006/relationships/image" Target="../media/image8.jpeg"/><Relationship Id="rId15" Type="http://schemas.openxmlformats.org/officeDocument/2006/relationships/hyperlink" Target="https://twitter.com/isonewengland" TargetMode="External"/><Relationship Id="rId10" Type="http://schemas.openxmlformats.org/officeDocument/2006/relationships/image" Target="../media/image11.png"/><Relationship Id="rId4" Type="http://schemas.openxmlformats.org/officeDocument/2006/relationships/hyperlink" Target="http://www.isonewswire.com/" TargetMode="External"/><Relationship Id="rId9" Type="http://schemas.openxmlformats.org/officeDocument/2006/relationships/hyperlink" Target="https://play.google.com/store/apps/details?id=com.isone.iso.to.go&amp;feature=search_result" TargetMode="External"/><Relationship Id="rId14" Type="http://schemas.openxmlformats.org/officeDocument/2006/relationships/hyperlink" Target="http://www.iso-ne.com/isoexpress/"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000000"/>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cxnSp>
        <p:nvCxnSpPr>
          <p:cNvPr id="13" name="Straight Connector 12"/>
          <p:cNvCxnSpPr/>
          <p:nvPr userDrawn="1"/>
        </p:nvCxnSpPr>
        <p:spPr>
          <a:xfrm>
            <a:off x="3303533" y="3247660"/>
            <a:ext cx="5559552"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000000"/>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pic>
        <p:nvPicPr>
          <p:cNvPr id="16" name="Picture 15"/>
          <p:cNvPicPr>
            <a:picLocks noChangeAspect="1"/>
          </p:cNvPicPr>
          <p:nvPr userDrawn="1"/>
        </p:nvPicPr>
        <p:blipFill>
          <a:blip r:embed="rId2" cstate="print"/>
          <a:stretch>
            <a:fillRect/>
          </a:stretch>
        </p:blipFill>
        <p:spPr>
          <a:xfrm>
            <a:off x="378979" y="2523277"/>
            <a:ext cx="2586158" cy="1220048"/>
          </a:xfrm>
          <a:prstGeom prst="rect">
            <a:avLst/>
          </a:prstGeom>
        </p:spPr>
      </p:pic>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000000"/>
                </a:solidFill>
                <a:latin typeface="+mj-lt"/>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latin typeface="+mj-lt"/>
              </a:defRPr>
            </a:lvl1pPr>
            <a:lvl2pPr marL="0" indent="0">
              <a:buFontTx/>
              <a:buNone/>
              <a:defRPr/>
            </a:lvl2pPr>
            <a:lvl3pPr marL="0" indent="0">
              <a:buFontTx/>
              <a:buNone/>
              <a:defRPr/>
            </a:lvl3pPr>
          </a:lstStyle>
          <a:p>
            <a:pPr lvl="0"/>
            <a:r>
              <a:rPr lang="en-US" dirty="0" smtClean="0"/>
              <a:t>Title of Presentation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so question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8600" y="838200"/>
            <a:ext cx="5334000" cy="5334000"/>
          </a:xfrm>
          <a:prstGeom prst="rect">
            <a:avLst/>
          </a:prstGeom>
        </p:spPr>
      </p:pic>
      <p:sp>
        <p:nvSpPr>
          <p:cNvPr id="2" name="Slide Number Placeholder 1"/>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3299" y="3200400"/>
            <a:ext cx="3880514" cy="847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so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05128"/>
            <a:ext cx="4038600" cy="4767072"/>
          </a:xfrm>
        </p:spPr>
        <p:txBody>
          <a:bodyPr>
            <a:norm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iso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73274"/>
            <a:ext cx="4040188" cy="4098925"/>
          </a:xfrm>
        </p:spPr>
        <p:txBody>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08176"/>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73274"/>
            <a:ext cx="4041775" cy="4098925"/>
          </a:xfrm>
        </p:spPr>
        <p:txBody>
          <a:bodyPr>
            <a:normAutofit/>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10"/>
          </p:nvPr>
        </p:nvSpPr>
        <p:spPr>
          <a:xfrm>
            <a:off x="8534400" y="6365882"/>
            <a:ext cx="381000" cy="263518"/>
          </a:xfrm>
          <a:prstGeom prst="rect">
            <a:avLst/>
          </a:prstGeom>
        </p:spPr>
        <p:txBody>
          <a:body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so title and chart">
    <p:spTree>
      <p:nvGrpSpPr>
        <p:cNvPr id="1" name=""/>
        <p:cNvGrpSpPr/>
        <p:nvPr/>
      </p:nvGrpSpPr>
      <p:grpSpPr>
        <a:xfrm>
          <a:off x="0" y="0"/>
          <a:ext cx="0" cy="0"/>
          <a:chOff x="0" y="0"/>
          <a:chExt cx="0" cy="0"/>
        </a:xfrm>
      </p:grpSpPr>
      <p:sp>
        <p:nvSpPr>
          <p:cNvPr id="7" name="Chart Placeholder 6"/>
          <p:cNvSpPr>
            <a:spLocks noGrp="1"/>
          </p:cNvSpPr>
          <p:nvPr>
            <p:ph type="chart" sz="quarter" idx="11"/>
          </p:nvPr>
        </p:nvSpPr>
        <p:spPr>
          <a:xfrm>
            <a:off x="457200" y="1408176"/>
            <a:ext cx="8229600" cy="4762500"/>
          </a:xfrm>
        </p:spPr>
        <p:txBody>
          <a:bodyPr/>
          <a:lstStyle>
            <a:lvl1pPr>
              <a:defRPr>
                <a:solidFill>
                  <a:srgbClr val="000000"/>
                </a:solidFill>
              </a:defRPr>
            </a:lvl1pPr>
          </a:lstStyle>
          <a:p>
            <a:r>
              <a:rPr lang="en-US" dirty="0" smtClean="0"/>
              <a:t>Click icon to add chart</a:t>
            </a:r>
            <a:endParaRPr lang="en-US" dirty="0"/>
          </a:p>
        </p:txBody>
      </p:sp>
      <p:sp>
        <p:nvSpPr>
          <p:cNvPr id="2" name="Slide Number Placeholder 1"/>
          <p:cNvSpPr>
            <a:spLocks noGrp="1"/>
          </p:cNvSpPr>
          <p:nvPr>
            <p:ph type="sldNum" sz="quarter" idx="12"/>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so title and smart art graphic">
    <p:spTree>
      <p:nvGrpSpPr>
        <p:cNvPr id="1" name=""/>
        <p:cNvGrpSpPr/>
        <p:nvPr/>
      </p:nvGrpSpPr>
      <p:grpSpPr>
        <a:xfrm>
          <a:off x="0" y="0"/>
          <a:ext cx="0" cy="0"/>
          <a:chOff x="0" y="0"/>
          <a:chExt cx="0" cy="0"/>
        </a:xfrm>
      </p:grpSpPr>
      <p:sp>
        <p:nvSpPr>
          <p:cNvPr id="8" name="SmartArt Placeholder 7"/>
          <p:cNvSpPr>
            <a:spLocks noGrp="1"/>
          </p:cNvSpPr>
          <p:nvPr>
            <p:ph type="dgm" sz="quarter" idx="11"/>
          </p:nvPr>
        </p:nvSpPr>
        <p:spPr>
          <a:xfrm>
            <a:off x="457200" y="1405128"/>
            <a:ext cx="8229600" cy="4767072"/>
          </a:xfrm>
        </p:spPr>
        <p:txBody>
          <a:bodyPr/>
          <a:lstStyle>
            <a:lvl1pPr>
              <a:defRPr>
                <a:solidFill>
                  <a:srgbClr val="000000"/>
                </a:solidFill>
              </a:defRPr>
            </a:lvl1pPr>
          </a:lstStyle>
          <a:p>
            <a:r>
              <a:rPr lang="en-US" dirty="0" smtClean="0"/>
              <a:t>Click icon to add SmartArt graphic</a:t>
            </a:r>
            <a:endParaRPr lang="en-US" dirty="0"/>
          </a:p>
        </p:txBody>
      </p:sp>
      <p:sp>
        <p:nvSpPr>
          <p:cNvPr id="2" name="Slide Number Placeholder 1"/>
          <p:cNvSpPr>
            <a:spLocks noGrp="1"/>
          </p:cNvSpPr>
          <p:nvPr>
            <p:ph type="sldNum" sz="quarter" idx="12"/>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9"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so title and table">
    <p:spTree>
      <p:nvGrpSpPr>
        <p:cNvPr id="1" name=""/>
        <p:cNvGrpSpPr/>
        <p:nvPr/>
      </p:nvGrpSpPr>
      <p:grpSpPr>
        <a:xfrm>
          <a:off x="0" y="0"/>
          <a:ext cx="0" cy="0"/>
          <a:chOff x="0" y="0"/>
          <a:chExt cx="0" cy="0"/>
        </a:xfrm>
      </p:grpSpPr>
      <p:sp>
        <p:nvSpPr>
          <p:cNvPr id="6" name="Table Placeholder 5"/>
          <p:cNvSpPr>
            <a:spLocks noGrp="1"/>
          </p:cNvSpPr>
          <p:nvPr>
            <p:ph type="tbl" sz="quarter" idx="10"/>
          </p:nvPr>
        </p:nvSpPr>
        <p:spPr>
          <a:xfrm>
            <a:off x="457200" y="1405128"/>
            <a:ext cx="8229600" cy="4767072"/>
          </a:xfrm>
        </p:spPr>
        <p:txBody>
          <a:bodyPr/>
          <a:lstStyle>
            <a:lvl1pPr>
              <a:defRPr>
                <a:solidFill>
                  <a:srgbClr val="000000"/>
                </a:solidFill>
              </a:defRPr>
            </a:lvl1pPr>
          </a:lstStyle>
          <a:p>
            <a:r>
              <a:rPr lang="en-US" dirty="0" smtClean="0"/>
              <a:t>Click icon to add table</a:t>
            </a:r>
            <a:endParaRPr lang="en-US" dirty="0"/>
          </a:p>
        </p:txBody>
      </p:sp>
      <p:sp>
        <p:nvSpPr>
          <p:cNvPr id="2" name="Slide Number Placeholder 1"/>
          <p:cNvSpPr>
            <a:spLocks noGrp="1"/>
          </p:cNvSpPr>
          <p:nvPr>
            <p:ph type="sldNum" sz="quarter" idx="11"/>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so content (L) &amp; pictur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645152" y="1408176"/>
            <a:ext cx="4041648" cy="4767072"/>
          </a:xfrm>
        </p:spPr>
        <p:txBody>
          <a:bodyPr/>
          <a:lstStyle>
            <a:lvl1pPr>
              <a:defRPr>
                <a:solidFill>
                  <a:srgbClr val="000000"/>
                </a:solidFill>
              </a:defRPr>
            </a:lvl1pPr>
          </a:lstStyle>
          <a:p>
            <a:r>
              <a:rPr lang="en-US" dirty="0" smtClean="0"/>
              <a:t>Click icon to add picture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so picture (L) &amp; content (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8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57200" y="1405128"/>
            <a:ext cx="4041648" cy="4767406"/>
          </a:xfrm>
        </p:spPr>
        <p:txBody>
          <a:bodyPr/>
          <a:lstStyle>
            <a:lvl1pPr>
              <a:defRPr>
                <a:solidFill>
                  <a:srgbClr val="000000"/>
                </a:solidFill>
              </a:defRPr>
            </a:lvl1pPr>
          </a:lstStyle>
          <a:p>
            <a:r>
              <a:rPr lang="en-US" dirty="0" smtClean="0"/>
              <a:t>Click icon to add picture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so content (L) &amp; ch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645152" y="1408176"/>
            <a:ext cx="4041648" cy="4764024"/>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so ch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3560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57200" y="1435608"/>
            <a:ext cx="4041648" cy="4765399"/>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so transitional slide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12"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14" name="Rectangle 13"/>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accent1"/>
                </a:solidFill>
              </a:rPr>
              <a:t>ISO-NE  Public</a:t>
            </a:r>
            <a:endParaRPr lang="en-US" sz="700" b="1" dirty="0">
              <a:solidFill>
                <a:schemeClr val="accent1"/>
              </a:solidFill>
            </a:endParaRPr>
          </a:p>
        </p:txBody>
      </p:sp>
      <p:sp>
        <p:nvSpPr>
          <p:cNvPr id="15"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so content (L) &amp; tabl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645152" y="1408176"/>
            <a:ext cx="4041648" cy="4767072"/>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so tabl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57200" y="1408176"/>
            <a:ext cx="4041648" cy="4767406"/>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so content (L) &amp; smart art graphic (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645152" y="1408176"/>
            <a:ext cx="4041648" cy="4764024"/>
          </a:xfrm>
        </p:spPr>
        <p:txBody>
          <a:bodyPr/>
          <a:lstStyle>
            <a:lvl1pPr>
              <a:defRPr>
                <a:solidFill>
                  <a:srgbClr val="000000"/>
                </a:solidFill>
              </a:defRPr>
            </a:lvl1pPr>
          </a:lstStyle>
          <a:p>
            <a:r>
              <a:rPr lang="en-US" dirty="0" smtClean="0"/>
              <a:t>Click icon to add SmartArt graphic</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so smart art graphic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57200" y="1408176"/>
            <a:ext cx="4041648" cy="4764358"/>
          </a:xfrm>
        </p:spPr>
        <p:txBody>
          <a:bodyPr/>
          <a:lstStyle>
            <a:lvl1pPr>
              <a:defRPr>
                <a:solidFill>
                  <a:srgbClr val="000000"/>
                </a:solidFill>
              </a:defRPr>
            </a:lvl1pPr>
          </a:lstStyle>
          <a:p>
            <a:r>
              <a:rPr lang="en-US" dirty="0" smtClean="0"/>
              <a:t>Click icon to add SmartArt graphic</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so content (L) &amp; media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645152" y="1408176"/>
            <a:ext cx="4041648" cy="4764024"/>
          </a:xfrm>
        </p:spPr>
        <p:txBody>
          <a:bodyPr/>
          <a:lstStyle>
            <a:lvl1pPr>
              <a:defRPr>
                <a:solidFill>
                  <a:srgbClr val="000000"/>
                </a:solidFill>
              </a:defRPr>
            </a:lvl1pPr>
          </a:lstStyle>
          <a:p>
            <a:r>
              <a:rPr lang="en-US" dirty="0" smtClean="0"/>
              <a:t>Click icon to add media</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so media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57200" y="1408176"/>
            <a:ext cx="4041648" cy="4764358"/>
          </a:xfrm>
        </p:spPr>
        <p:txBody>
          <a:bodyPr/>
          <a:lstStyle>
            <a:lvl1pPr>
              <a:defRPr>
                <a:solidFill>
                  <a:srgbClr val="000000"/>
                </a:solidFill>
              </a:defRPr>
            </a:lvl1pPr>
          </a:lstStyle>
          <a:p>
            <a:r>
              <a:rPr lang="en-US" dirty="0" smtClean="0"/>
              <a:t>Click icon to add media</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so content (L) &amp; clip 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645152" y="1408176"/>
            <a:ext cx="4041648" cy="4764024"/>
          </a:xfrm>
        </p:spPr>
        <p:txBody>
          <a:bodyPr/>
          <a:lstStyle>
            <a:lvl1pPr>
              <a:defRPr>
                <a:solidFill>
                  <a:srgbClr val="000000"/>
                </a:solidFill>
              </a:defRPr>
            </a:lvl1pPr>
          </a:lstStyle>
          <a:p>
            <a:r>
              <a:rPr lang="en-US" dirty="0" smtClean="0"/>
              <a:t>Click icon to add clip 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so clip 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57200" y="1408176"/>
            <a:ext cx="4041648" cy="4762352"/>
          </a:xfrm>
        </p:spPr>
        <p:txBody>
          <a:bodyPr/>
          <a:lstStyle>
            <a:lvl1pPr>
              <a:defRPr>
                <a:solidFill>
                  <a:srgbClr val="000000"/>
                </a:solidFill>
              </a:defRPr>
            </a:lvl1pPr>
          </a:lstStyle>
          <a:p>
            <a:r>
              <a:rPr lang="en-US" dirty="0" smtClean="0"/>
              <a:t>Click icon to add clip 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opic">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85800" y="2209801"/>
            <a:ext cx="7772400" cy="1362075"/>
          </a:xfrm>
          <a:prstGeom prst="rect">
            <a:avLst/>
          </a:prstGeom>
        </p:spPr>
        <p:txBody>
          <a:bodyPr anchor="b">
            <a:normAutofit/>
          </a:bodyPr>
          <a:lstStyle>
            <a:lvl1pPr algn="l">
              <a:defRPr sz="3600" b="1" cap="none" baseline="0">
                <a:solidFill>
                  <a:srgbClr val="000000"/>
                </a:solidFill>
              </a:defRPr>
            </a:lvl1pPr>
          </a:lstStyle>
          <a:p>
            <a:r>
              <a:rPr lang="en-US" dirty="0" smtClean="0"/>
              <a:t>Topic Title (36pt)</a:t>
            </a:r>
            <a:endParaRPr lang="en-US" dirty="0"/>
          </a:p>
        </p:txBody>
      </p:sp>
      <p:sp>
        <p:nvSpPr>
          <p:cNvPr id="5" name="Subtitle 1.5"/>
          <p:cNvSpPr>
            <a:spLocks noGrp="1"/>
          </p:cNvSpPr>
          <p:nvPr>
            <p:ph type="body" idx="1" hasCustomPrompt="1"/>
          </p:nvPr>
        </p:nvSpPr>
        <p:spPr>
          <a:xfrm>
            <a:off x="685800" y="3581401"/>
            <a:ext cx="7772400" cy="1500187"/>
          </a:xfrm>
          <a:prstGeom prst="rect">
            <a:avLst/>
          </a:prstGeom>
        </p:spPr>
        <p:txBody>
          <a:bodyPr anchor="t"/>
          <a:lstStyle>
            <a:lvl1pPr marL="0" indent="0">
              <a:buNone/>
              <a:defRPr sz="2400" i="1" baseline="0">
                <a:solidFill>
                  <a:srgbClr val="000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Subtitle of Topic (optional)</a:t>
            </a:r>
          </a:p>
        </p:txBody>
      </p:sp>
      <p:sp>
        <p:nvSpPr>
          <p:cNvPr id="12" name="Footer Placeholder 11"/>
          <p:cNvSpPr>
            <a:spLocks noGrp="1"/>
          </p:cNvSpPr>
          <p:nvPr>
            <p:ph type="ftr" sz="quarter" idx="11"/>
          </p:nvPr>
        </p:nvSpPr>
        <p:spPr>
          <a:xfrm>
            <a:off x="1706880" y="5943600"/>
            <a:ext cx="7360920" cy="387191"/>
          </a:xfrm>
          <a:prstGeom prst="roundRect">
            <a:avLst>
              <a:gd name="adj" fmla="val 8861"/>
            </a:avLst>
          </a:prstGeom>
        </p:spPr>
        <p:txBody>
          <a:bodyPr/>
          <a:lstStyle>
            <a:lvl1pPr algn="r">
              <a:defRPr i="1">
                <a:solidFill>
                  <a:srgbClr val="000000"/>
                </a:solidFill>
              </a:defRPr>
            </a:lvl1pPr>
          </a:lstStyle>
          <a:p>
            <a:r>
              <a:rPr lang="en-US" dirty="0" smtClean="0"/>
              <a:t>Optional: use this for references or other footnotes (18pt )</a:t>
            </a:r>
            <a:endParaRPr lang="en-US" dirty="0"/>
          </a:p>
        </p:txBody>
      </p:sp>
      <p:sp>
        <p:nvSpPr>
          <p:cNvPr id="6"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ustDataLst>
      <p:tags r:id="rId1"/>
    </p:custDataLst>
    <p:extLst>
      <p:ext uri="{BB962C8B-B14F-4D97-AF65-F5344CB8AC3E}">
        <p14:creationId xmlns:p14="http://schemas.microsoft.com/office/powerpoint/2010/main" val="382457549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253094898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o transitional slide 2">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5"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9" name="Picture 8" descr="ISO049-PowerPoint-d1-revised-0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00216"/>
            <a:ext cx="9144000" cy="567350"/>
          </a:xfrm>
          <a:prstGeom prst="rect">
            <a:avLst/>
          </a:prstGeom>
        </p:spPr>
      </p:pic>
      <p:sp>
        <p:nvSpPr>
          <p:cNvPr id="11" name="Rectangle 10"/>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accent1"/>
                </a:solidFill>
              </a:rPr>
              <a:t>ISO-NE Public</a:t>
            </a:r>
            <a:endParaRPr lang="en-US" sz="700" b="1" dirty="0">
              <a:solidFill>
                <a:schemeClr val="accent1"/>
              </a:solidFill>
            </a:endParaRPr>
          </a:p>
        </p:txBody>
      </p:sp>
      <p:sp>
        <p:nvSpPr>
          <p:cNvPr id="12"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99496596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84602875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so transitional slide 3">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12" name="Rectangle 11"/>
          <p:cNvSpPr/>
          <p:nvPr userDrawn="1"/>
        </p:nvSpPr>
        <p:spPr>
          <a:xfrm>
            <a:off x="3900856" y="6345241"/>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accent4">
                    <a:lumMod val="75000"/>
                  </a:schemeClr>
                </a:solidFill>
              </a:rPr>
              <a:t>ISO-NE Public</a:t>
            </a:r>
            <a:endParaRPr lang="en-US" sz="700" b="1" dirty="0">
              <a:solidFill>
                <a:schemeClr val="accent4">
                  <a:lumMod val="75000"/>
                </a:schemeClr>
              </a:solidFill>
            </a:endParaRPr>
          </a:p>
        </p:txBody>
      </p:sp>
      <p:sp>
        <p:nvSpPr>
          <p:cNvPr id="14"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42604884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so transitional slide 4">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6300216"/>
            <a:ext cx="9143992" cy="567349"/>
          </a:xfrm>
          <a:prstGeom prst="rect">
            <a:avLst/>
          </a:prstGeom>
        </p:spPr>
      </p:pic>
      <p:sp>
        <p:nvSpPr>
          <p:cNvPr id="12" name="Rectangle 11"/>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accent3">
                    <a:lumMod val="75000"/>
                  </a:schemeClr>
                </a:solidFill>
              </a:rPr>
              <a:t>ISO-NE Public</a:t>
            </a:r>
            <a:endParaRPr lang="en-US" sz="700" b="1" dirty="0">
              <a:solidFill>
                <a:schemeClr val="accent3">
                  <a:lumMod val="75000"/>
                </a:schemeClr>
              </a:solidFill>
            </a:endParaRPr>
          </a:p>
        </p:txBody>
      </p:sp>
      <p:sp>
        <p:nvSpPr>
          <p:cNvPr id="14"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3065225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so 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
        <p:nvSpPr>
          <p:cNvPr id="7" name="Text Placeholder 2"/>
          <p:cNvSpPr>
            <a:spLocks noGrp="1"/>
          </p:cNvSpPr>
          <p:nvPr>
            <p:ph idx="1"/>
          </p:nvPr>
        </p:nvSpPr>
        <p:spPr>
          <a:xfrm>
            <a:off x="457200" y="1401762"/>
            <a:ext cx="8229600" cy="4812688"/>
          </a:xfrm>
          <a:prstGeom prst="rect">
            <a:avLst/>
          </a:prstGeom>
        </p:spPr>
        <p:txBody>
          <a:bodyPr vert="horz" lIns="91440" tIns="45720" rIns="91440" bIns="4572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for more inf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534400" y="6365882"/>
            <a:ext cx="381000" cy="263518"/>
          </a:xfrm>
          <a:prstGeom prst="rect">
            <a:avLst/>
          </a:prstGeom>
        </p:spPr>
        <p:txBody>
          <a:bodyPr/>
          <a:lstStyle/>
          <a:p>
            <a:fld id="{10C7F894-2A36-495D-AB7C-1055F7AC0F9D}" type="slidenum">
              <a:rPr lang="en-US" smtClean="0"/>
              <a:pPr/>
              <a:t>‹#›</a:t>
            </a:fld>
            <a:endParaRPr lang="en-US" dirty="0"/>
          </a:p>
        </p:txBody>
      </p:sp>
      <p:pic>
        <p:nvPicPr>
          <p:cNvPr id="5" name="Picture 4" descr="twitter-icon.png">
            <a:hlinkClick r:id="rId2"/>
          </p:cNvPr>
          <p:cNvPicPr>
            <a:picLocks noChangeAspect="1"/>
          </p:cNvPicPr>
          <p:nvPr userDrawn="1"/>
        </p:nvPicPr>
        <p:blipFill>
          <a:blip r:embed="rId3" cstate="print"/>
          <a:stretch>
            <a:fillRect/>
          </a:stretch>
        </p:blipFill>
        <p:spPr>
          <a:xfrm>
            <a:off x="6934200" y="381000"/>
            <a:ext cx="1752600" cy="1752600"/>
          </a:xfrm>
          <a:prstGeom prst="rect">
            <a:avLst/>
          </a:prstGeom>
        </p:spPr>
      </p:pic>
      <p:pic>
        <p:nvPicPr>
          <p:cNvPr id="6" name="Picture 4" descr="ISO Newswire">
            <a:hlinkClick r:id="rId4"/>
          </p:cNvPr>
          <p:cNvPicPr>
            <a:picLocks noChangeAspect="1" noChangeArrowheads="1"/>
          </p:cNvPicPr>
          <p:nvPr userDrawn="1"/>
        </p:nvPicPr>
        <p:blipFill>
          <a:blip r:embed="rId5" cstate="print"/>
          <a:srcRect/>
          <a:stretch>
            <a:fillRect/>
          </a:stretch>
        </p:blipFill>
        <p:spPr bwMode="auto">
          <a:xfrm>
            <a:off x="4953000" y="381000"/>
            <a:ext cx="1752599" cy="1752600"/>
          </a:xfrm>
          <a:prstGeom prst="rect">
            <a:avLst/>
          </a:prstGeom>
          <a:noFill/>
        </p:spPr>
      </p:pic>
      <p:pic>
        <p:nvPicPr>
          <p:cNvPr id="7" name="Picture 6" descr="iso-to-go-screenshot-1.jpg">
            <a:hlinkClick r:id="rId6"/>
          </p:cNvPr>
          <p:cNvPicPr>
            <a:picLocks noChangeAspect="1"/>
          </p:cNvPicPr>
          <p:nvPr userDrawn="1"/>
        </p:nvPicPr>
        <p:blipFill>
          <a:blip r:embed="rId7" cstate="print"/>
          <a:stretch>
            <a:fillRect/>
          </a:stretch>
        </p:blipFill>
        <p:spPr>
          <a:xfrm>
            <a:off x="5105400" y="2362200"/>
            <a:ext cx="2228850" cy="3205205"/>
          </a:xfrm>
          <a:prstGeom prst="rect">
            <a:avLst/>
          </a:prstGeom>
        </p:spPr>
      </p:pic>
      <p:pic>
        <p:nvPicPr>
          <p:cNvPr id="8" name="Picture 7" descr="iso-to-go-screenshot-6.jpg">
            <a:hlinkClick r:id="rId6"/>
          </p:cNvPr>
          <p:cNvPicPr>
            <a:picLocks noChangeAspect="1"/>
          </p:cNvPicPr>
          <p:nvPr userDrawn="1"/>
        </p:nvPicPr>
        <p:blipFill>
          <a:blip r:embed="rId8" cstate="print"/>
          <a:stretch>
            <a:fillRect/>
          </a:stretch>
        </p:blipFill>
        <p:spPr>
          <a:xfrm>
            <a:off x="6324600" y="2971800"/>
            <a:ext cx="2228850" cy="3205205"/>
          </a:xfrm>
          <a:prstGeom prst="rect">
            <a:avLst/>
          </a:prstGeom>
        </p:spPr>
      </p:pic>
      <p:pic>
        <p:nvPicPr>
          <p:cNvPr id="9" name="Picture 8" descr="google-play-badge.png">
            <a:hlinkClick r:id="rId9"/>
          </p:cNvPr>
          <p:cNvPicPr>
            <a:picLocks noChangeAspect="1"/>
          </p:cNvPicPr>
          <p:nvPr userDrawn="1"/>
        </p:nvPicPr>
        <p:blipFill>
          <a:blip r:embed="rId10" cstate="print"/>
          <a:stretch>
            <a:fillRect/>
          </a:stretch>
        </p:blipFill>
        <p:spPr>
          <a:xfrm>
            <a:off x="1066800" y="5619750"/>
            <a:ext cx="1238250" cy="409575"/>
          </a:xfrm>
          <a:prstGeom prst="rect">
            <a:avLst/>
          </a:prstGeom>
        </p:spPr>
      </p:pic>
      <p:pic>
        <p:nvPicPr>
          <p:cNvPr id="10" name="Picture 9" descr="app-store-badge.png">
            <a:hlinkClick r:id="rId11"/>
          </p:cNvPr>
          <p:cNvPicPr>
            <a:picLocks noChangeAspect="1"/>
          </p:cNvPicPr>
          <p:nvPr userDrawn="1"/>
        </p:nvPicPr>
        <p:blipFill>
          <a:blip r:embed="rId12" cstate="print"/>
          <a:stretch>
            <a:fillRect/>
          </a:stretch>
        </p:blipFill>
        <p:spPr>
          <a:xfrm>
            <a:off x="2667000" y="5619750"/>
            <a:ext cx="1276350" cy="409575"/>
          </a:xfrm>
          <a:prstGeom prst="rect">
            <a:avLst/>
          </a:prstGeom>
        </p:spPr>
      </p:pic>
      <p:sp>
        <p:nvSpPr>
          <p:cNvPr id="11" name="TextBox 10"/>
          <p:cNvSpPr txBox="1"/>
          <p:nvPr userDrawn="1"/>
        </p:nvSpPr>
        <p:spPr>
          <a:xfrm>
            <a:off x="457200" y="1457325"/>
            <a:ext cx="4495800" cy="42165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000000"/>
                </a:solidFill>
              </a:rPr>
              <a:t>Subscribe to the </a:t>
            </a:r>
            <a:r>
              <a:rPr lang="en-US" sz="2000" b="1" i="1" dirty="0" smtClean="0">
                <a:solidFill>
                  <a:srgbClr val="000000"/>
                </a:solidFill>
              </a:rPr>
              <a:t>ISO Newswire</a:t>
            </a:r>
            <a:endParaRPr lang="en-US" sz="1400" b="1" i="0" dirty="0" smtClean="0">
              <a:solidFill>
                <a:srgbClr val="000000"/>
              </a:solidFill>
            </a:endParaRP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3"/>
              </a:rPr>
              <a:t>ISO Newswire</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your source for regular news about ISO New England and the wholesale electricity industry within the six-state region </a:t>
            </a:r>
          </a:p>
          <a:p>
            <a:pPr marL="342900" indent="-342900">
              <a:spcBef>
                <a:spcPts val="1200"/>
              </a:spcBef>
              <a:buFont typeface="Arial" panose="020B0604020202020204" pitchFamily="34" charset="0"/>
              <a:buChar char="•"/>
            </a:pPr>
            <a:r>
              <a:rPr lang="en-US" sz="2000" dirty="0" smtClean="0">
                <a:solidFill>
                  <a:srgbClr val="000000"/>
                </a:solidFill>
              </a:rPr>
              <a:t>Log on to </a:t>
            </a:r>
            <a:r>
              <a:rPr lang="en-US" sz="2000" b="1" dirty="0" smtClean="0">
                <a:solidFill>
                  <a:srgbClr val="000000"/>
                </a:solidFill>
              </a:rPr>
              <a:t>ISO Express </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4"/>
              </a:rPr>
              <a:t>ISO Express</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provides real-time data on New England’s wholesale electricity markets and power system operations</a:t>
            </a:r>
          </a:p>
          <a:p>
            <a:pPr marL="342900" indent="-342900">
              <a:spcBef>
                <a:spcPts val="1200"/>
              </a:spcBef>
              <a:buFont typeface="Arial" panose="020B0604020202020204" pitchFamily="34" charset="0"/>
              <a:buChar char="•"/>
            </a:pPr>
            <a:r>
              <a:rPr lang="en-US" sz="2000" dirty="0" smtClean="0">
                <a:solidFill>
                  <a:srgbClr val="000000"/>
                </a:solidFill>
              </a:rPr>
              <a:t>Follow the ISO on </a:t>
            </a:r>
            <a:r>
              <a:rPr lang="en-US" sz="2000" b="1" dirty="0" smtClean="0">
                <a:solidFill>
                  <a:srgbClr val="000000"/>
                </a:solidFill>
              </a:rPr>
              <a:t>Twitter</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5"/>
              </a:rPr>
              <a:t>@isonewengland</a:t>
            </a:r>
            <a:endParaRPr lang="en-US" sz="1400" i="1" kern="1200" baseline="0" dirty="0" smtClean="0">
              <a:solidFill>
                <a:srgbClr val="000000"/>
              </a:solidFill>
              <a:latin typeface="+mn-lt"/>
              <a:ea typeface="+mn-ea"/>
              <a:cs typeface="+mn-cs"/>
            </a:endParaRPr>
          </a:p>
          <a:p>
            <a:pPr marL="342900" indent="-342900">
              <a:spcBef>
                <a:spcPts val="1200"/>
              </a:spcBef>
              <a:buFont typeface="Arial" panose="020B0604020202020204" pitchFamily="34" charset="0"/>
              <a:buChar char="•"/>
            </a:pPr>
            <a:r>
              <a:rPr lang="en-US" sz="2000" dirty="0" smtClean="0">
                <a:solidFill>
                  <a:srgbClr val="000000"/>
                </a:solidFill>
              </a:rPr>
              <a:t>Download the </a:t>
            </a:r>
            <a:r>
              <a:rPr lang="en-US" sz="2000" b="1" dirty="0" smtClean="0">
                <a:solidFill>
                  <a:srgbClr val="000000"/>
                </a:solidFill>
              </a:rPr>
              <a:t>ISO to Go App</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6"/>
              </a:rPr>
              <a:t>ISO to Go</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a free mobile application that puts real-time wholesale electricity pricing and power grid information in the palm of your hand </a:t>
            </a:r>
          </a:p>
          <a:p>
            <a:pPr lvl="1"/>
            <a:endParaRPr lang="en-US" dirty="0" smtClean="0"/>
          </a:p>
        </p:txBody>
      </p:sp>
      <p:sp>
        <p:nvSpPr>
          <p:cNvPr id="12" name="TextBox 11"/>
          <p:cNvSpPr txBox="1"/>
          <p:nvPr userDrawn="1"/>
        </p:nvSpPr>
        <p:spPr>
          <a:xfrm>
            <a:off x="457200" y="358200"/>
            <a:ext cx="8229600" cy="584775"/>
          </a:xfrm>
          <a:prstGeom prst="rect">
            <a:avLst/>
          </a:prstGeom>
          <a:noFill/>
        </p:spPr>
        <p:txBody>
          <a:bodyPr wrap="square" rtlCol="0">
            <a:spAutoFit/>
          </a:bodyPr>
          <a:lstStyle/>
          <a:p>
            <a:r>
              <a:rPr lang="en-US" sz="3200" b="1" dirty="0" smtClean="0">
                <a:solidFill>
                  <a:srgbClr val="000000"/>
                </a:solidFill>
                <a:latin typeface="+mj-lt"/>
              </a:rPr>
              <a:t>For More Information…</a:t>
            </a:r>
            <a:endParaRPr lang="en-US" sz="3200" b="1" dirty="0">
              <a:solidFill>
                <a:srgbClr val="000000"/>
              </a:solidFill>
              <a:latin typeface="+mj-lt"/>
            </a:endParaRPr>
          </a:p>
        </p:txBody>
      </p:sp>
    </p:spTree>
    <p:extLst>
      <p:ext uri="{BB962C8B-B14F-4D97-AF65-F5344CB8AC3E}">
        <p14:creationId xmlns:p14="http://schemas.microsoft.com/office/powerpoint/2010/main" val="125364213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0.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81268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4" y="6290650"/>
            <a:ext cx="9143992" cy="567350"/>
          </a:xfrm>
          <a:prstGeom prst="rect">
            <a:avLst/>
          </a:prstGeom>
        </p:spPr>
      </p:pic>
      <p:sp>
        <p:nvSpPr>
          <p:cNvPr id="9"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
        <p:nvSpPr>
          <p:cNvPr id="10" name="Rectangle 9"/>
          <p:cNvSpPr/>
          <p:nvPr/>
        </p:nvSpPr>
        <p:spPr>
          <a:xfrm>
            <a:off x="3905987" y="6303824"/>
            <a:ext cx="1342288" cy="2028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p>
        </p:txBody>
      </p:sp>
    </p:spTree>
  </p:cSld>
  <p:clrMap bg1="lt1" tx1="dk1" bg2="lt2" tx2="dk2" accent1="accent1" accent2="accent2" accent3="accent3" accent4="accent4" accent5="accent5" accent6="accent6" hlink="hlink" folHlink="folHlink"/>
  <p:sldLayoutIdLst>
    <p:sldLayoutId id="2147483707" r:id="rId1"/>
    <p:sldLayoutId id="2147483683" r:id="rId2"/>
    <p:sldLayoutId id="2147483714" r:id="rId3"/>
    <p:sldLayoutId id="2147483715" r:id="rId4"/>
    <p:sldLayoutId id="2147483716" r:id="rId5"/>
    <p:sldLayoutId id="2147483675" r:id="rId6"/>
    <p:sldLayoutId id="2147483650" r:id="rId7"/>
    <p:sldLayoutId id="2147483664" r:id="rId8"/>
    <p:sldLayoutId id="2147483720" r:id="rId9"/>
    <p:sldLayoutId id="2147483684"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17" r:id="rId28"/>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08176"/>
            <a:ext cx="8229600" cy="46942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
        <p:nvSpPr>
          <p:cNvPr id="8" name="Rectangle 7"/>
          <p:cNvSpPr/>
          <p:nvPr/>
        </p:nvSpPr>
        <p:spPr>
          <a:xfrm>
            <a:off x="3905987" y="6574972"/>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a:t>
            </a:r>
            <a:r>
              <a:rPr lang="en-US" sz="700" b="1" baseline="0" dirty="0" smtClean="0">
                <a:solidFill>
                  <a:schemeClr val="tx1"/>
                </a:solidFill>
              </a:rPr>
              <a:t> Public</a:t>
            </a:r>
            <a:endParaRPr lang="en-US" sz="700" b="1" dirty="0">
              <a:solidFill>
                <a:schemeClr val="tx1"/>
              </a:solidFill>
            </a:endParaRPr>
          </a:p>
        </p:txBody>
      </p:sp>
    </p:spTree>
    <p:extLst>
      <p:ext uri="{BB962C8B-B14F-4D97-AF65-F5344CB8AC3E}">
        <p14:creationId xmlns:p14="http://schemas.microsoft.com/office/powerpoint/2010/main" val="3189846755"/>
      </p:ext>
    </p:extLst>
  </p:cSld>
  <p:clrMap bg1="lt1" tx1="dk1" bg2="lt2" tx2="dk2" accent1="accent1" accent2="accent2" accent3="accent3" accent4="accent4" accent5="accent5" accent6="accent6" hlink="hlink" folHlink="folHlink"/>
  <p:sldLayoutIdLst>
    <p:sldLayoutId id="2147483712" r:id="rId1"/>
    <p:sldLayoutId id="2147483713" r:id="rId2"/>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geissler@iso-ne.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July 8, 2019| Markets committee</a:t>
            </a:r>
            <a:endParaRPr lang="en-US" dirty="0"/>
          </a:p>
        </p:txBody>
      </p:sp>
      <p:sp>
        <p:nvSpPr>
          <p:cNvPr id="6" name="Text Placeholder 5"/>
          <p:cNvSpPr>
            <a:spLocks noGrp="1"/>
          </p:cNvSpPr>
          <p:nvPr>
            <p:ph type="body" sz="quarter" idx="17"/>
          </p:nvPr>
        </p:nvSpPr>
        <p:spPr/>
        <p:txBody>
          <a:bodyPr/>
          <a:lstStyle/>
          <a:p>
            <a:r>
              <a:rPr lang="en-US" dirty="0" smtClean="0"/>
              <a:t>Chris Geissler</a:t>
            </a:r>
            <a:endParaRPr lang="en-US" dirty="0"/>
          </a:p>
        </p:txBody>
      </p:sp>
      <p:sp>
        <p:nvSpPr>
          <p:cNvPr id="7" name="Text Placeholder 6"/>
          <p:cNvSpPr>
            <a:spLocks noGrp="1"/>
          </p:cNvSpPr>
          <p:nvPr>
            <p:ph type="body" sz="quarter" idx="18"/>
          </p:nvPr>
        </p:nvSpPr>
        <p:spPr>
          <a:xfrm>
            <a:off x="3289002" y="5582096"/>
            <a:ext cx="5559552" cy="684032"/>
          </a:xfrm>
        </p:spPr>
        <p:txBody>
          <a:bodyPr>
            <a:normAutofit/>
          </a:bodyPr>
          <a:lstStyle/>
          <a:p>
            <a:r>
              <a:rPr lang="en-US" dirty="0" smtClean="0"/>
              <a:t>413.535.4367</a:t>
            </a:r>
          </a:p>
          <a:p>
            <a:r>
              <a:rPr lang="en-US" dirty="0" smtClean="0">
                <a:hlinkClick r:id="rId3"/>
              </a:rPr>
              <a:t>cgeissler@iso-ne.com</a:t>
            </a:r>
            <a:endParaRPr lang="en-US" dirty="0"/>
          </a:p>
        </p:txBody>
      </p:sp>
      <p:sp>
        <p:nvSpPr>
          <p:cNvPr id="9" name="Text Placeholder 4"/>
          <p:cNvSpPr>
            <a:spLocks noGrp="1"/>
          </p:cNvSpPr>
          <p:nvPr>
            <p:ph type="body" sz="quarter" idx="16"/>
          </p:nvPr>
        </p:nvSpPr>
        <p:spPr/>
        <p:txBody>
          <a:bodyPr/>
          <a:lstStyle/>
          <a:p>
            <a:r>
              <a:rPr lang="en-US" dirty="0" smtClean="0"/>
              <a:t>Impact on entry/exit decisions and FCA outcomes</a:t>
            </a:r>
            <a:endParaRPr lang="en-US" dirty="0"/>
          </a:p>
        </p:txBody>
      </p:sp>
      <p:sp>
        <p:nvSpPr>
          <p:cNvPr id="8" name="Text Placeholder 7"/>
          <p:cNvSpPr>
            <a:spLocks noGrp="1"/>
          </p:cNvSpPr>
          <p:nvPr>
            <p:ph type="body" sz="quarter" idx="19"/>
          </p:nvPr>
        </p:nvSpPr>
        <p:spPr/>
        <p:txBody>
          <a:bodyPr/>
          <a:lstStyle/>
          <a:p>
            <a:r>
              <a:rPr lang="en-US" dirty="0" smtClean="0"/>
              <a:t>Energy </a:t>
            </a:r>
            <a:r>
              <a:rPr lang="en-US" dirty="0"/>
              <a:t>Security </a:t>
            </a:r>
            <a:r>
              <a:rPr lang="en-US" dirty="0" smtClean="0"/>
              <a:t>Improvements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10</a:t>
            </a:fld>
            <a:endParaRPr lang="en-US" dirty="0"/>
          </a:p>
        </p:txBody>
      </p:sp>
      <p:sp>
        <p:nvSpPr>
          <p:cNvPr id="2" name="Title 1"/>
          <p:cNvSpPr>
            <a:spLocks noGrp="1"/>
          </p:cNvSpPr>
          <p:nvPr>
            <p:ph type="title"/>
          </p:nvPr>
        </p:nvSpPr>
        <p:spPr/>
        <p:txBody>
          <a:bodyPr/>
          <a:lstStyle/>
          <a:p>
            <a:r>
              <a:rPr lang="en-US" dirty="0" smtClean="0"/>
              <a:t>Example 1: Takeaways</a:t>
            </a:r>
            <a:endParaRPr lang="en-US" dirty="0"/>
          </a:p>
        </p:txBody>
      </p:sp>
      <p:sp>
        <p:nvSpPr>
          <p:cNvPr id="3" name="Text Placeholder 2"/>
          <p:cNvSpPr>
            <a:spLocks noGrp="1"/>
          </p:cNvSpPr>
          <p:nvPr>
            <p:ph type="body" sz="quarter" idx="1"/>
          </p:nvPr>
        </p:nvSpPr>
        <p:spPr>
          <a:xfrm>
            <a:off x="457200" y="1401762"/>
            <a:ext cx="8229600" cy="4812688"/>
          </a:xfrm>
        </p:spPr>
        <p:txBody>
          <a:bodyPr>
            <a:normAutofit/>
          </a:bodyPr>
          <a:lstStyle/>
          <a:p>
            <a:r>
              <a:rPr lang="en-US" dirty="0" smtClean="0"/>
              <a:t>Under BAU, R2 continues to operate while R1 exits the market</a:t>
            </a:r>
          </a:p>
          <a:p>
            <a:r>
              <a:rPr lang="en-US" dirty="0" smtClean="0"/>
              <a:t>Under ESI, R1 reduces its bid price to account for the expected net revenues from selling DA ancillary services, and this leads it to displace R2</a:t>
            </a:r>
          </a:p>
          <a:p>
            <a:r>
              <a:rPr lang="en-US" dirty="0" smtClean="0"/>
              <a:t>This improves the region’s energy security, as R1 makes fuel arrangements under ESI that allow it to provide energy on call during stressed conditions, whereas R2 would not make such arrangements if it continued operating</a:t>
            </a:r>
          </a:p>
          <a:p>
            <a:endParaRPr lang="en-US" dirty="0" smtClean="0"/>
          </a:p>
        </p:txBody>
      </p:sp>
    </p:spTree>
    <p:extLst>
      <p:ext uri="{BB962C8B-B14F-4D97-AF65-F5344CB8AC3E}">
        <p14:creationId xmlns:p14="http://schemas.microsoft.com/office/powerpoint/2010/main" val="30600141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11</a:t>
            </a:fld>
            <a:endParaRPr lang="en-US" dirty="0"/>
          </a:p>
        </p:txBody>
      </p:sp>
      <p:sp>
        <p:nvSpPr>
          <p:cNvPr id="2" name="Title 1"/>
          <p:cNvSpPr>
            <a:spLocks noGrp="1"/>
          </p:cNvSpPr>
          <p:nvPr>
            <p:ph type="title"/>
          </p:nvPr>
        </p:nvSpPr>
        <p:spPr>
          <a:xfrm>
            <a:off x="457200" y="152400"/>
            <a:ext cx="8229600" cy="1143000"/>
          </a:xfrm>
        </p:spPr>
        <p:txBody>
          <a:bodyPr/>
          <a:lstStyle/>
          <a:p>
            <a:r>
              <a:rPr lang="en-US" dirty="0" smtClean="0"/>
              <a:t>ESI’s impact on broader FCA outcomes, including prices, is harder to determine</a:t>
            </a:r>
            <a:endParaRPr lang="en-US" dirty="0"/>
          </a:p>
        </p:txBody>
      </p:sp>
      <p:sp>
        <p:nvSpPr>
          <p:cNvPr id="3" name="Text Placeholder 2"/>
          <p:cNvSpPr>
            <a:spLocks noGrp="1"/>
          </p:cNvSpPr>
          <p:nvPr>
            <p:ph type="body" sz="quarter" idx="1"/>
          </p:nvPr>
        </p:nvSpPr>
        <p:spPr>
          <a:xfrm>
            <a:off x="457200" y="1371600"/>
            <a:ext cx="8229600" cy="4812688"/>
          </a:xfrm>
        </p:spPr>
        <p:txBody>
          <a:bodyPr>
            <a:normAutofit/>
          </a:bodyPr>
          <a:lstStyle/>
          <a:p>
            <a:r>
              <a:rPr lang="en-US" dirty="0" smtClean="0"/>
              <a:t>In example 1, the introduction of ESI decreases the FCA clearing price relative to BAU</a:t>
            </a:r>
          </a:p>
          <a:p>
            <a:r>
              <a:rPr lang="en-US" dirty="0" smtClean="0"/>
              <a:t>This outcome is dependent on numerous factors, including:</a:t>
            </a:r>
          </a:p>
          <a:p>
            <a:pPr lvl="1"/>
            <a:r>
              <a:rPr lang="en-US" dirty="0" smtClean="0"/>
              <a:t>R1 is larger than R2</a:t>
            </a:r>
          </a:p>
          <a:p>
            <a:pPr lvl="1"/>
            <a:r>
              <a:rPr lang="en-US" dirty="0" smtClean="0"/>
              <a:t>R2’s bid price does not change between BAU and ESI</a:t>
            </a:r>
          </a:p>
          <a:p>
            <a:r>
              <a:rPr lang="en-US" dirty="0" smtClean="0"/>
              <a:t>As a result, when R1 displaces R2 under ESI, the total quantity of capacity sold increases</a:t>
            </a:r>
          </a:p>
          <a:p>
            <a:r>
              <a:rPr lang="en-US" dirty="0" smtClean="0"/>
              <a:t>However, any number of reasonable changes to the example’s assumptions could lead the FCA price to increase under ESI</a:t>
            </a:r>
          </a:p>
          <a:p>
            <a:r>
              <a:rPr lang="en-US" dirty="0" smtClean="0"/>
              <a:t>Illustrate one such change (</a:t>
            </a:r>
            <a:r>
              <a:rPr lang="en-US" i="1" dirty="0" smtClean="0"/>
              <a:t>next</a:t>
            </a:r>
            <a:r>
              <a:rPr lang="en-US" dirty="0" smtClean="0"/>
              <a:t>)</a:t>
            </a:r>
          </a:p>
          <a:p>
            <a:pPr marL="0" indent="0">
              <a:buNone/>
            </a:pPr>
            <a:endParaRPr lang="en-US" dirty="0" smtClean="0"/>
          </a:p>
        </p:txBody>
      </p:sp>
    </p:spTree>
    <p:extLst>
      <p:ext uri="{BB962C8B-B14F-4D97-AF65-F5344CB8AC3E}">
        <p14:creationId xmlns:p14="http://schemas.microsoft.com/office/powerpoint/2010/main" val="18997265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12</a:t>
            </a:fld>
            <a:endParaRPr lang="en-US" dirty="0"/>
          </a:p>
        </p:txBody>
      </p:sp>
      <p:sp>
        <p:nvSpPr>
          <p:cNvPr id="2" name="Title 1"/>
          <p:cNvSpPr>
            <a:spLocks noGrp="1"/>
          </p:cNvSpPr>
          <p:nvPr>
            <p:ph type="title"/>
          </p:nvPr>
        </p:nvSpPr>
        <p:spPr/>
        <p:txBody>
          <a:bodyPr/>
          <a:lstStyle/>
          <a:p>
            <a:r>
              <a:rPr lang="en-US" dirty="0" smtClean="0"/>
              <a:t>Example 2: FCM clearing under BAU</a:t>
            </a:r>
            <a:endParaRPr lang="en-US" dirty="0"/>
          </a:p>
        </p:txBody>
      </p:sp>
      <p:sp>
        <p:nvSpPr>
          <p:cNvPr id="3" name="Text Placeholder 2"/>
          <p:cNvSpPr>
            <a:spLocks noGrp="1"/>
          </p:cNvSpPr>
          <p:nvPr>
            <p:ph type="body" sz="quarter" idx="1"/>
          </p:nvPr>
        </p:nvSpPr>
        <p:spPr>
          <a:xfrm>
            <a:off x="457200" y="1600200"/>
            <a:ext cx="4724400" cy="4614250"/>
          </a:xfrm>
        </p:spPr>
        <p:txBody>
          <a:bodyPr>
            <a:normAutofit/>
          </a:bodyPr>
          <a:lstStyle/>
          <a:p>
            <a:r>
              <a:rPr lang="en-US" dirty="0" smtClean="0"/>
              <a:t>R1’s bid price again does not include any net revenues from ESI</a:t>
            </a:r>
          </a:p>
          <a:p>
            <a:r>
              <a:rPr lang="en-US" dirty="0" smtClean="0"/>
              <a:t>As a result, R1 is not awarded a CSO and chooses to exit, whereas R2 is awarded a CSO and continues operating</a:t>
            </a:r>
          </a:p>
          <a:p>
            <a:r>
              <a:rPr lang="en-US" dirty="0" smtClean="0"/>
              <a:t>Observe: R1 is now assumed to be smaller than R2</a:t>
            </a:r>
            <a:endParaRPr lang="en-US"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5379720" y="1962150"/>
            <a:ext cx="3535680" cy="2933700"/>
          </a:xfrm>
          <a:prstGeom prst="rect">
            <a:avLst/>
          </a:prstGeom>
          <a:noFill/>
          <a:ln>
            <a:noFill/>
          </a:ln>
        </p:spPr>
      </p:pic>
    </p:spTree>
    <p:extLst>
      <p:ext uri="{BB962C8B-B14F-4D97-AF65-F5344CB8AC3E}">
        <p14:creationId xmlns:p14="http://schemas.microsoft.com/office/powerpoint/2010/main" val="18367056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13</a:t>
            </a:fld>
            <a:endParaRPr lang="en-US" dirty="0"/>
          </a:p>
        </p:txBody>
      </p:sp>
      <p:sp>
        <p:nvSpPr>
          <p:cNvPr id="2" name="Title 1"/>
          <p:cNvSpPr>
            <a:spLocks noGrp="1"/>
          </p:cNvSpPr>
          <p:nvPr>
            <p:ph type="title"/>
          </p:nvPr>
        </p:nvSpPr>
        <p:spPr/>
        <p:txBody>
          <a:bodyPr/>
          <a:lstStyle/>
          <a:p>
            <a:r>
              <a:rPr lang="en-US" dirty="0" smtClean="0"/>
              <a:t>Example 2: FCM clearing under ESI</a:t>
            </a:r>
            <a:endParaRPr lang="en-US" dirty="0"/>
          </a:p>
        </p:txBody>
      </p:sp>
      <p:sp>
        <p:nvSpPr>
          <p:cNvPr id="3" name="Text Placeholder 2"/>
          <p:cNvSpPr>
            <a:spLocks noGrp="1"/>
          </p:cNvSpPr>
          <p:nvPr>
            <p:ph type="body" sz="quarter" idx="1"/>
          </p:nvPr>
        </p:nvSpPr>
        <p:spPr>
          <a:xfrm>
            <a:off x="457200" y="1295400"/>
            <a:ext cx="4876800" cy="4614250"/>
          </a:xfrm>
        </p:spPr>
        <p:txBody>
          <a:bodyPr>
            <a:normAutofit lnSpcReduction="10000"/>
          </a:bodyPr>
          <a:lstStyle/>
          <a:p>
            <a:r>
              <a:rPr lang="en-US" dirty="0" smtClean="0"/>
              <a:t>R2’s bid price is unchanged from BAU</a:t>
            </a:r>
          </a:p>
          <a:p>
            <a:r>
              <a:rPr lang="en-US" dirty="0" smtClean="0"/>
              <a:t>R1’s bid price decreases to reflect additional net revenues under ESI</a:t>
            </a:r>
          </a:p>
          <a:p>
            <a:r>
              <a:rPr lang="en-US" dirty="0" smtClean="0"/>
              <a:t>R1’s bid price is now lower than R2’s, and it is awarded a CSO</a:t>
            </a:r>
            <a:r>
              <a:rPr lang="en-US" dirty="0"/>
              <a:t> </a:t>
            </a:r>
            <a:r>
              <a:rPr lang="en-US" dirty="0" smtClean="0"/>
              <a:t>while R2 is not</a:t>
            </a:r>
          </a:p>
          <a:p>
            <a:r>
              <a:rPr lang="en-US" dirty="0" smtClean="0"/>
              <a:t>Because R2 is bigger than R1 and both resources are lumpy, reduces the total quantity of capacity sold</a:t>
            </a:r>
          </a:p>
          <a:p>
            <a:r>
              <a:rPr lang="en-US" dirty="0" smtClean="0"/>
              <a:t>Capacity clearing price increases</a:t>
            </a: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962150"/>
            <a:ext cx="3520440" cy="2933700"/>
          </a:xfrm>
          <a:prstGeom prst="rect">
            <a:avLst/>
          </a:prstGeom>
          <a:noFill/>
          <a:ln>
            <a:noFill/>
          </a:ln>
        </p:spPr>
      </p:pic>
    </p:spTree>
    <p:extLst>
      <p:ext uri="{BB962C8B-B14F-4D97-AF65-F5344CB8AC3E}">
        <p14:creationId xmlns:p14="http://schemas.microsoft.com/office/powerpoint/2010/main" val="20394738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14</a:t>
            </a:fld>
            <a:endParaRPr lang="en-US" dirty="0"/>
          </a:p>
        </p:txBody>
      </p:sp>
      <p:sp>
        <p:nvSpPr>
          <p:cNvPr id="2" name="Title 1"/>
          <p:cNvSpPr>
            <a:spLocks noGrp="1"/>
          </p:cNvSpPr>
          <p:nvPr>
            <p:ph type="title"/>
          </p:nvPr>
        </p:nvSpPr>
        <p:spPr/>
        <p:txBody>
          <a:bodyPr/>
          <a:lstStyle/>
          <a:p>
            <a:r>
              <a:rPr lang="en-US" dirty="0" smtClean="0"/>
              <a:t>Generalizing the examples</a:t>
            </a:r>
            <a:endParaRPr lang="en-US" dirty="0"/>
          </a:p>
        </p:txBody>
      </p:sp>
      <p:sp>
        <p:nvSpPr>
          <p:cNvPr id="3" name="Text Placeholder 2"/>
          <p:cNvSpPr>
            <a:spLocks noGrp="1"/>
          </p:cNvSpPr>
          <p:nvPr>
            <p:ph type="body" sz="quarter" idx="1"/>
          </p:nvPr>
        </p:nvSpPr>
        <p:spPr/>
        <p:txBody>
          <a:bodyPr>
            <a:normAutofit/>
          </a:bodyPr>
          <a:lstStyle/>
          <a:p>
            <a:r>
              <a:rPr lang="en-US" dirty="0" smtClean="0"/>
              <a:t>In each example, R1 displaces R2 when ESI is introduced </a:t>
            </a:r>
          </a:p>
          <a:p>
            <a:r>
              <a:rPr lang="en-US" dirty="0" smtClean="0"/>
              <a:t>Generally, expect the introduction of ESI to lead to a resource mix that improves energy security</a:t>
            </a:r>
          </a:p>
          <a:p>
            <a:r>
              <a:rPr lang="en-US" dirty="0" smtClean="0"/>
              <a:t>However, the magnitude of this effect, and the impact of ESI on FCA prices depends on various factors, including:</a:t>
            </a:r>
          </a:p>
          <a:p>
            <a:pPr lvl="1"/>
            <a:r>
              <a:rPr lang="en-US" dirty="0" smtClean="0"/>
              <a:t>The extent to which resources that are marginal or ‘nearly marginal’ under BAU increase/decrease their FCA bid prices under ESI</a:t>
            </a:r>
          </a:p>
          <a:p>
            <a:pPr lvl="1"/>
            <a:r>
              <a:rPr lang="en-US" dirty="0" smtClean="0"/>
              <a:t>The degree to which resources that sell capacity under ESI provide more energy security than those they displace</a:t>
            </a:r>
          </a:p>
          <a:p>
            <a:pPr lvl="1"/>
            <a:r>
              <a:rPr lang="en-US" dirty="0" smtClean="0"/>
              <a:t>Resource lumpiness</a:t>
            </a:r>
          </a:p>
          <a:p>
            <a:pPr marL="0" indent="0">
              <a:buNone/>
            </a:pPr>
            <a:endParaRPr lang="en-US" dirty="0" smtClean="0"/>
          </a:p>
        </p:txBody>
      </p:sp>
    </p:spTree>
    <p:extLst>
      <p:ext uri="{BB962C8B-B14F-4D97-AF65-F5344CB8AC3E}">
        <p14:creationId xmlns:p14="http://schemas.microsoft.com/office/powerpoint/2010/main" val="20247138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15</a:t>
            </a:fld>
            <a:endParaRPr lang="en-US" dirty="0"/>
          </a:p>
        </p:txBody>
      </p:sp>
      <p:sp>
        <p:nvSpPr>
          <p:cNvPr id="2" name="Title 1"/>
          <p:cNvSpPr>
            <a:spLocks noGrp="1"/>
          </p:cNvSpPr>
          <p:nvPr>
            <p:ph type="title"/>
          </p:nvPr>
        </p:nvSpPr>
        <p:spPr/>
        <p:txBody>
          <a:bodyPr/>
          <a:lstStyle/>
          <a:p>
            <a:r>
              <a:rPr lang="en-US" dirty="0" smtClean="0"/>
              <a:t>Interaction between impact analysis and FCA outcomes</a:t>
            </a:r>
            <a:endParaRPr lang="en-US" dirty="0"/>
          </a:p>
        </p:txBody>
      </p:sp>
      <p:sp>
        <p:nvSpPr>
          <p:cNvPr id="3" name="Text Placeholder 2"/>
          <p:cNvSpPr>
            <a:spLocks noGrp="1"/>
          </p:cNvSpPr>
          <p:nvPr>
            <p:ph type="body" sz="quarter" idx="1"/>
          </p:nvPr>
        </p:nvSpPr>
        <p:spPr>
          <a:xfrm>
            <a:off x="457200" y="1219200"/>
            <a:ext cx="8229600" cy="5105400"/>
          </a:xfrm>
        </p:spPr>
        <p:txBody>
          <a:bodyPr>
            <a:normAutofit/>
          </a:bodyPr>
          <a:lstStyle/>
          <a:p>
            <a:r>
              <a:rPr lang="en-US" dirty="0" smtClean="0"/>
              <a:t>The impact analysis does not directly consider how ESI would impact resource entry and exit decisions, or FCA outcomes</a:t>
            </a:r>
          </a:p>
          <a:p>
            <a:pPr lvl="1"/>
            <a:r>
              <a:rPr lang="en-US" dirty="0" smtClean="0"/>
              <a:t>Would require a model that estimates the expected missing money under BAU and ESI for all potential resources, build capacity supply curves, and determine entry/exit decisions</a:t>
            </a:r>
          </a:p>
          <a:p>
            <a:pPr lvl="1"/>
            <a:r>
              <a:rPr lang="en-US" dirty="0" smtClean="0"/>
              <a:t>Entry/exit decisions would determine resource mix used in production cost model for delivery period</a:t>
            </a:r>
          </a:p>
          <a:p>
            <a:pPr lvl="1"/>
            <a:r>
              <a:rPr lang="en-US" dirty="0" smtClean="0"/>
              <a:t>It is not feasible to build such a model before the 10/15 filing deadline</a:t>
            </a:r>
          </a:p>
          <a:p>
            <a:r>
              <a:rPr lang="en-US" dirty="0" smtClean="0"/>
              <a:t>Rather, each scenario considered will evaluate outcomes under BAU and ESI using a static set of resources</a:t>
            </a:r>
          </a:p>
          <a:p>
            <a:r>
              <a:rPr lang="en-US" dirty="0" smtClean="0"/>
              <a:t>If ESI impacts entry/exit decisions and leads to a set of resource that improve energy security relative to BAU, the impact analysis may understate its reliability benefits</a:t>
            </a:r>
          </a:p>
        </p:txBody>
      </p:sp>
    </p:spTree>
    <p:extLst>
      <p:ext uri="{BB962C8B-B14F-4D97-AF65-F5344CB8AC3E}">
        <p14:creationId xmlns:p14="http://schemas.microsoft.com/office/powerpoint/2010/main" val="14929076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2</a:t>
            </a:fld>
            <a:endParaRPr lang="en-US" dirty="0"/>
          </a:p>
        </p:txBody>
      </p:sp>
      <p:sp>
        <p:nvSpPr>
          <p:cNvPr id="2" name="Title 1"/>
          <p:cNvSpPr>
            <a:spLocks noGrp="1"/>
          </p:cNvSpPr>
          <p:nvPr>
            <p:ph type="title"/>
          </p:nvPr>
        </p:nvSpPr>
        <p:spPr/>
        <p:txBody>
          <a:bodyPr/>
          <a:lstStyle/>
          <a:p>
            <a:r>
              <a:rPr lang="en-US" dirty="0" smtClean="0"/>
              <a:t>ESI may improve the region’s energy security through multiple mechanisms</a:t>
            </a:r>
            <a:endParaRPr lang="en-US" dirty="0"/>
          </a:p>
        </p:txBody>
      </p:sp>
      <p:sp>
        <p:nvSpPr>
          <p:cNvPr id="3" name="Text Placeholder 2"/>
          <p:cNvSpPr>
            <a:spLocks noGrp="1"/>
          </p:cNvSpPr>
          <p:nvPr>
            <p:ph type="body" sz="quarter" idx="1"/>
          </p:nvPr>
        </p:nvSpPr>
        <p:spPr/>
        <p:txBody>
          <a:bodyPr>
            <a:normAutofit/>
          </a:bodyPr>
          <a:lstStyle/>
          <a:p>
            <a:r>
              <a:rPr lang="en-US" dirty="0" smtClean="0"/>
              <a:t>ESI may incent resources to take actions that improve their ability to deliver incremental energy in real-time</a:t>
            </a:r>
          </a:p>
          <a:p>
            <a:pPr lvl="1"/>
            <a:r>
              <a:rPr lang="en-US" dirty="0" smtClean="0"/>
              <a:t>These actions are considered </a:t>
            </a:r>
            <a:r>
              <a:rPr lang="en-US" dirty="0"/>
              <a:t>in the impact </a:t>
            </a:r>
            <a:r>
              <a:rPr lang="en-US" dirty="0" smtClean="0"/>
              <a:t>analysis</a:t>
            </a:r>
          </a:p>
          <a:p>
            <a:pPr lvl="1"/>
            <a:r>
              <a:rPr lang="en-US" dirty="0" smtClean="0"/>
              <a:t>E.g., sign a contract for gas, increase quantity of oil held in tank</a:t>
            </a:r>
          </a:p>
          <a:p>
            <a:pPr lvl="1"/>
            <a:r>
              <a:rPr lang="en-US" dirty="0" smtClean="0"/>
              <a:t>Such resources may sell the DA ancillary services introduced by ESI</a:t>
            </a:r>
          </a:p>
          <a:p>
            <a:r>
              <a:rPr lang="en-US" dirty="0" smtClean="0"/>
              <a:t>ESI may also impact entry/exit decisions of resources that contribute to energy security</a:t>
            </a:r>
          </a:p>
          <a:p>
            <a:pPr lvl="1"/>
            <a:r>
              <a:rPr lang="en-US" dirty="0" smtClean="0"/>
              <a:t>Not explicitly considered in the impact analysis</a:t>
            </a:r>
          </a:p>
          <a:p>
            <a:pPr lvl="1"/>
            <a:r>
              <a:rPr lang="en-US" dirty="0" smtClean="0"/>
              <a:t>Remainder of this presentation discusses the potential qualitative effects of this mechanism</a:t>
            </a:r>
            <a:endParaRPr lang="en-US" dirty="0"/>
          </a:p>
        </p:txBody>
      </p:sp>
    </p:spTree>
    <p:extLst>
      <p:ext uri="{BB962C8B-B14F-4D97-AF65-F5344CB8AC3E}">
        <p14:creationId xmlns:p14="http://schemas.microsoft.com/office/powerpoint/2010/main" val="24790829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ESI’s impact on entry/exit decisions and FCA outcomes</a:t>
            </a:r>
            <a:endParaRPr lang="en-US" dirty="0"/>
          </a:p>
        </p:txBody>
      </p:sp>
      <p:sp>
        <p:nvSpPr>
          <p:cNvPr id="6" name="Text Placeholder 5"/>
          <p:cNvSpPr>
            <a:spLocks noGrp="1"/>
          </p:cNvSpPr>
          <p:nvPr>
            <p:ph type="body" idx="1"/>
          </p:nvPr>
        </p:nvSpPr>
        <p:spPr/>
        <p:txBody>
          <a:bodyPr/>
          <a:lstStyle/>
          <a:p>
            <a:endParaRPr lang="en-US" dirty="0"/>
          </a:p>
        </p:txBody>
      </p:sp>
      <p:sp>
        <p:nvSpPr>
          <p:cNvPr id="2" name="Slide Number Placeholder 1"/>
          <p:cNvSpPr>
            <a:spLocks noGrp="1"/>
          </p:cNvSpPr>
          <p:nvPr>
            <p:ph type="sldNum" sz="quarter" idx="4"/>
          </p:nvPr>
        </p:nvSpPr>
        <p:spPr/>
        <p:txBody>
          <a:bodyPr/>
          <a:lstStyle/>
          <a:p>
            <a:fld id="{10C7F894-2A36-495D-AB7C-1055F7AC0F9D}" type="slidenum">
              <a:rPr lang="en-US" smtClean="0"/>
              <a:pPr/>
              <a:t>3</a:t>
            </a:fld>
            <a:endParaRPr lang="en-US" dirty="0"/>
          </a:p>
        </p:txBody>
      </p:sp>
    </p:spTree>
    <p:extLst>
      <p:ext uri="{BB962C8B-B14F-4D97-AF65-F5344CB8AC3E}">
        <p14:creationId xmlns:p14="http://schemas.microsoft.com/office/powerpoint/2010/main" val="17428026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4</a:t>
            </a:fld>
            <a:endParaRPr lang="en-US" dirty="0"/>
          </a:p>
        </p:txBody>
      </p:sp>
      <p:sp>
        <p:nvSpPr>
          <p:cNvPr id="2" name="Title 1"/>
          <p:cNvSpPr>
            <a:spLocks noGrp="1"/>
          </p:cNvSpPr>
          <p:nvPr>
            <p:ph type="title"/>
          </p:nvPr>
        </p:nvSpPr>
        <p:spPr/>
        <p:txBody>
          <a:bodyPr/>
          <a:lstStyle/>
          <a:p>
            <a:r>
              <a:rPr lang="en-US" dirty="0" smtClean="0"/>
              <a:t>Entry and exit decisions are informed by capacity awards</a:t>
            </a:r>
            <a:endParaRPr lang="en-US" dirty="0"/>
          </a:p>
        </p:txBody>
      </p:sp>
      <p:sp>
        <p:nvSpPr>
          <p:cNvPr id="3" name="Text Placeholder 2"/>
          <p:cNvSpPr>
            <a:spLocks noGrp="1"/>
          </p:cNvSpPr>
          <p:nvPr>
            <p:ph type="body" sz="quarter" idx="1"/>
          </p:nvPr>
        </p:nvSpPr>
        <p:spPr>
          <a:xfrm>
            <a:off x="457200" y="1329350"/>
            <a:ext cx="8229600" cy="4995250"/>
          </a:xfrm>
        </p:spPr>
        <p:txBody>
          <a:bodyPr>
            <a:normAutofit/>
          </a:bodyPr>
          <a:lstStyle/>
          <a:p>
            <a:r>
              <a:rPr lang="en-US" dirty="0" smtClean="0"/>
              <a:t>When participating in the FCA, a resource’s competitive bid will consider its expected net revenues from the energy and ancillary service markets</a:t>
            </a:r>
          </a:p>
          <a:p>
            <a:r>
              <a:rPr lang="en-US" dirty="0" smtClean="0"/>
              <a:t>As this net revenue increases, the ‘missing money’ that must be recovered via the FCM to continue operating decreases</a:t>
            </a:r>
          </a:p>
          <a:p>
            <a:r>
              <a:rPr lang="en-US" dirty="0" smtClean="0"/>
              <a:t>Holding all else equal, if a resource’s net revenue increases, it would be expected to submit a lower bid price in the FCA</a:t>
            </a:r>
          </a:p>
          <a:p>
            <a:pPr lvl="1"/>
            <a:r>
              <a:rPr lang="en-US" dirty="0" smtClean="0"/>
              <a:t>This lower price increases the likelihood that it acquires a CSO and continues operating</a:t>
            </a:r>
          </a:p>
          <a:p>
            <a:pPr marL="0" indent="0">
              <a:buNone/>
            </a:pPr>
            <a:endParaRPr lang="en-US" dirty="0"/>
          </a:p>
        </p:txBody>
      </p:sp>
    </p:spTree>
    <p:extLst>
      <p:ext uri="{BB962C8B-B14F-4D97-AF65-F5344CB8AC3E}">
        <p14:creationId xmlns:p14="http://schemas.microsoft.com/office/powerpoint/2010/main" val="7384428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5</a:t>
            </a:fld>
            <a:endParaRPr lang="en-US" dirty="0"/>
          </a:p>
        </p:txBody>
      </p:sp>
      <p:sp>
        <p:nvSpPr>
          <p:cNvPr id="2" name="Title 1"/>
          <p:cNvSpPr>
            <a:spLocks noGrp="1"/>
          </p:cNvSpPr>
          <p:nvPr>
            <p:ph type="title"/>
          </p:nvPr>
        </p:nvSpPr>
        <p:spPr/>
        <p:txBody>
          <a:bodyPr/>
          <a:lstStyle/>
          <a:p>
            <a:r>
              <a:rPr lang="en-US" dirty="0" smtClean="0"/>
              <a:t>ESI is likely to impact net revenues through several mechanisms</a:t>
            </a:r>
            <a:endParaRPr lang="en-US" dirty="0"/>
          </a:p>
        </p:txBody>
      </p:sp>
      <p:sp>
        <p:nvSpPr>
          <p:cNvPr id="3" name="Text Placeholder 2"/>
          <p:cNvSpPr>
            <a:spLocks noGrp="1"/>
          </p:cNvSpPr>
          <p:nvPr>
            <p:ph type="body" sz="quarter" idx="1"/>
          </p:nvPr>
        </p:nvSpPr>
        <p:spPr>
          <a:xfrm>
            <a:off x="457200" y="1401762"/>
            <a:ext cx="8305800" cy="4812688"/>
          </a:xfrm>
        </p:spPr>
        <p:txBody>
          <a:bodyPr>
            <a:normAutofit/>
          </a:bodyPr>
          <a:lstStyle/>
          <a:p>
            <a:r>
              <a:rPr lang="en-US" dirty="0" smtClean="0"/>
              <a:t>Sale of new day ahead ancillary services</a:t>
            </a:r>
          </a:p>
          <a:p>
            <a:pPr lvl="1"/>
            <a:r>
              <a:rPr lang="en-US" dirty="0" smtClean="0"/>
              <a:t>ESI provides a new revenue stream via sale of these products [+]</a:t>
            </a:r>
            <a:endParaRPr lang="en-US" dirty="0"/>
          </a:p>
          <a:p>
            <a:r>
              <a:rPr lang="en-US" dirty="0" smtClean="0"/>
              <a:t>Impacts on energy prices</a:t>
            </a:r>
          </a:p>
          <a:p>
            <a:pPr lvl="1"/>
            <a:r>
              <a:rPr lang="en-US" dirty="0" smtClean="0"/>
              <a:t>Day ahead co-optimization may lead ancillary service prices to cascade into energy price, thereby increasing the day ahead energy price paid to generators [+]</a:t>
            </a:r>
          </a:p>
          <a:p>
            <a:pPr lvl="1"/>
            <a:r>
              <a:rPr lang="en-US" dirty="0" smtClean="0"/>
              <a:t>If ESI incents resources to take actions to improve energy security, ESI could reduce likelihood/size of positive real-time price spikes that may otherwise occur because of limited available energy [-]</a:t>
            </a:r>
          </a:p>
          <a:p>
            <a:r>
              <a:rPr lang="en-US" dirty="0" smtClean="0"/>
              <a:t>Costs of taking actions to improve energy security</a:t>
            </a:r>
          </a:p>
          <a:p>
            <a:pPr lvl="1"/>
            <a:r>
              <a:rPr lang="en-US" dirty="0" smtClean="0"/>
              <a:t>Such costs are netted against incremental revenues [-]</a:t>
            </a:r>
          </a:p>
          <a:p>
            <a:pPr marL="457200" lvl="1" indent="0">
              <a:buNone/>
            </a:pPr>
            <a:endParaRPr lang="en-US" dirty="0" smtClean="0"/>
          </a:p>
          <a:p>
            <a:pPr marL="57150" indent="0">
              <a:buNone/>
            </a:pPr>
            <a:r>
              <a:rPr lang="en-US" sz="1600" dirty="0" smtClean="0"/>
              <a:t>[+] represents an increase it net revenues, whereas [-] represents a decrease in net revenues</a:t>
            </a:r>
          </a:p>
        </p:txBody>
      </p:sp>
    </p:spTree>
    <p:extLst>
      <p:ext uri="{BB962C8B-B14F-4D97-AF65-F5344CB8AC3E}">
        <p14:creationId xmlns:p14="http://schemas.microsoft.com/office/powerpoint/2010/main" val="34800586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6</a:t>
            </a:fld>
            <a:endParaRPr lang="en-US" dirty="0"/>
          </a:p>
        </p:txBody>
      </p:sp>
      <p:sp>
        <p:nvSpPr>
          <p:cNvPr id="2" name="Title 1"/>
          <p:cNvSpPr>
            <a:spLocks noGrp="1"/>
          </p:cNvSpPr>
          <p:nvPr>
            <p:ph type="title"/>
          </p:nvPr>
        </p:nvSpPr>
        <p:spPr>
          <a:xfrm>
            <a:off x="457200" y="76200"/>
            <a:ext cx="8229600" cy="990600"/>
          </a:xfrm>
        </p:spPr>
        <p:txBody>
          <a:bodyPr>
            <a:normAutofit fontScale="90000"/>
          </a:bodyPr>
          <a:lstStyle/>
          <a:p>
            <a:r>
              <a:rPr lang="en-US" dirty="0" smtClean="0"/>
              <a:t>ESI may shift resource mix towards those that improve energy security</a:t>
            </a:r>
            <a:endParaRPr lang="en-US" dirty="0"/>
          </a:p>
        </p:txBody>
      </p:sp>
      <p:sp>
        <p:nvSpPr>
          <p:cNvPr id="3" name="Text Placeholder 2"/>
          <p:cNvSpPr>
            <a:spLocks noGrp="1"/>
          </p:cNvSpPr>
          <p:nvPr>
            <p:ph type="body" sz="quarter" idx="1"/>
          </p:nvPr>
        </p:nvSpPr>
        <p:spPr>
          <a:xfrm>
            <a:off x="457200" y="1176950"/>
            <a:ext cx="8229600" cy="5300050"/>
          </a:xfrm>
        </p:spPr>
        <p:txBody>
          <a:bodyPr>
            <a:normAutofit/>
          </a:bodyPr>
          <a:lstStyle/>
          <a:p>
            <a:r>
              <a:rPr lang="en-US" dirty="0" smtClean="0"/>
              <a:t>ESI’s heterogeneous impact on net revenues may re-order FCA supply curve</a:t>
            </a:r>
          </a:p>
          <a:p>
            <a:r>
              <a:rPr lang="en-US" dirty="0" smtClean="0"/>
              <a:t>Resources most likely to ‘move down’ supply curve because of ESI are those that expect largest increase in net revenues from the proposal</a:t>
            </a:r>
          </a:p>
          <a:p>
            <a:r>
              <a:rPr lang="en-US" dirty="0" smtClean="0"/>
              <a:t>Resources may therefore ‘move down’ the supply curve if they expect to:</a:t>
            </a:r>
          </a:p>
          <a:p>
            <a:pPr lvl="1"/>
            <a:r>
              <a:rPr lang="en-US" dirty="0" smtClean="0"/>
              <a:t>Sell the new ancillary service</a:t>
            </a:r>
          </a:p>
          <a:p>
            <a:pPr lvl="1"/>
            <a:r>
              <a:rPr lang="en-US" dirty="0" smtClean="0"/>
              <a:t>Sell day ahead energy when the corresponding price incorporates an adder for the new ancillary service</a:t>
            </a:r>
          </a:p>
          <a:p>
            <a:pPr lvl="1"/>
            <a:r>
              <a:rPr lang="en-US" dirty="0" smtClean="0"/>
              <a:t>Incur low costs to provide the new ancillary services</a:t>
            </a:r>
          </a:p>
          <a:p>
            <a:r>
              <a:rPr lang="en-US" dirty="0" smtClean="0"/>
              <a:t>This is demonstrated with a simple numerical example (</a:t>
            </a:r>
            <a:r>
              <a:rPr lang="en-US" i="1" dirty="0" smtClean="0"/>
              <a:t>next</a:t>
            </a:r>
            <a:r>
              <a:rPr lang="en-US" dirty="0" smtClean="0"/>
              <a:t>)</a:t>
            </a:r>
          </a:p>
        </p:txBody>
      </p:sp>
    </p:spTree>
    <p:extLst>
      <p:ext uri="{BB962C8B-B14F-4D97-AF65-F5344CB8AC3E}">
        <p14:creationId xmlns:p14="http://schemas.microsoft.com/office/powerpoint/2010/main" val="40451554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7</a:t>
            </a:fld>
            <a:endParaRPr lang="en-US" dirty="0"/>
          </a:p>
        </p:txBody>
      </p:sp>
      <p:sp>
        <p:nvSpPr>
          <p:cNvPr id="2" name="Title 1"/>
          <p:cNvSpPr>
            <a:spLocks noGrp="1"/>
          </p:cNvSpPr>
          <p:nvPr>
            <p:ph type="title"/>
          </p:nvPr>
        </p:nvSpPr>
        <p:spPr/>
        <p:txBody>
          <a:bodyPr/>
          <a:lstStyle/>
          <a:p>
            <a:r>
              <a:rPr lang="en-US" dirty="0" smtClean="0"/>
              <a:t>Example 1: Setup</a:t>
            </a:r>
            <a:endParaRPr lang="en-US" dirty="0"/>
          </a:p>
        </p:txBody>
      </p:sp>
      <p:sp>
        <p:nvSpPr>
          <p:cNvPr id="3" name="Text Placeholder 2"/>
          <p:cNvSpPr>
            <a:spLocks noGrp="1"/>
          </p:cNvSpPr>
          <p:nvPr>
            <p:ph type="body" sz="quarter" idx="1"/>
          </p:nvPr>
        </p:nvSpPr>
        <p:spPr>
          <a:xfrm>
            <a:off x="457200" y="1219200"/>
            <a:ext cx="8229600" cy="4953000"/>
          </a:xfrm>
        </p:spPr>
        <p:txBody>
          <a:bodyPr>
            <a:normAutofit/>
          </a:bodyPr>
          <a:lstStyle/>
          <a:p>
            <a:r>
              <a:rPr lang="en-US" dirty="0" smtClean="0"/>
              <a:t>Consider two peaking resources, R1 and R2, that submit </a:t>
            </a:r>
            <a:r>
              <a:rPr lang="en-US" dirty="0" err="1" smtClean="0"/>
              <a:t>nonrational</a:t>
            </a:r>
            <a:r>
              <a:rPr lang="en-US" dirty="0" smtClean="0"/>
              <a:t> bids to sell capacity in the FCA</a:t>
            </a:r>
          </a:p>
          <a:p>
            <a:r>
              <a:rPr lang="en-US" dirty="0" smtClean="0"/>
              <a:t>Compare FCA outcomes under two cases: business as usual (BAU) and ESI</a:t>
            </a:r>
          </a:p>
          <a:p>
            <a:pPr marL="0" indent="0">
              <a:buNone/>
            </a:pPr>
            <a:r>
              <a:rPr lang="en-US" b="1" u="sng" dirty="0" smtClean="0"/>
              <a:t>R1</a:t>
            </a:r>
          </a:p>
          <a:p>
            <a:pPr lvl="1"/>
            <a:r>
              <a:rPr lang="en-US" dirty="0" smtClean="0"/>
              <a:t>Must recover more missing money than R2 under BAU to continue operation</a:t>
            </a:r>
          </a:p>
          <a:p>
            <a:pPr lvl="1"/>
            <a:r>
              <a:rPr lang="en-US" dirty="0" smtClean="0"/>
              <a:t>With ESI, makes fuel arrangements and earn positive net revenues from selling new ancillary service</a:t>
            </a:r>
          </a:p>
          <a:p>
            <a:pPr marL="0" indent="0">
              <a:buNone/>
            </a:pPr>
            <a:r>
              <a:rPr lang="en-US" b="1" u="sng" dirty="0" smtClean="0"/>
              <a:t>R2</a:t>
            </a:r>
          </a:p>
          <a:p>
            <a:pPr lvl="1"/>
            <a:r>
              <a:rPr lang="en-US" dirty="0" smtClean="0"/>
              <a:t>With ESI, does not make fuel arrangements or sell new ancillary service because corresponding costs exceed incremental revenues</a:t>
            </a:r>
          </a:p>
          <a:p>
            <a:pPr lvl="1"/>
            <a:r>
              <a:rPr lang="en-US" dirty="0" smtClean="0"/>
              <a:t>Expects same net revenues under BAU and ESI</a:t>
            </a:r>
          </a:p>
        </p:txBody>
      </p:sp>
    </p:spTree>
    <p:extLst>
      <p:ext uri="{BB962C8B-B14F-4D97-AF65-F5344CB8AC3E}">
        <p14:creationId xmlns:p14="http://schemas.microsoft.com/office/powerpoint/2010/main" val="20197965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8</a:t>
            </a:fld>
            <a:endParaRPr lang="en-US" dirty="0"/>
          </a:p>
        </p:txBody>
      </p:sp>
      <p:sp>
        <p:nvSpPr>
          <p:cNvPr id="2" name="Title 1"/>
          <p:cNvSpPr>
            <a:spLocks noGrp="1"/>
          </p:cNvSpPr>
          <p:nvPr>
            <p:ph type="title"/>
          </p:nvPr>
        </p:nvSpPr>
        <p:spPr/>
        <p:txBody>
          <a:bodyPr/>
          <a:lstStyle/>
          <a:p>
            <a:r>
              <a:rPr lang="en-US" dirty="0" smtClean="0"/>
              <a:t>Example 1: FCM clearing under BAU</a:t>
            </a:r>
            <a:endParaRPr lang="en-US" dirty="0"/>
          </a:p>
        </p:txBody>
      </p:sp>
      <p:sp>
        <p:nvSpPr>
          <p:cNvPr id="3" name="Text Placeholder 2"/>
          <p:cNvSpPr>
            <a:spLocks noGrp="1"/>
          </p:cNvSpPr>
          <p:nvPr>
            <p:ph type="body" sz="quarter" idx="1"/>
          </p:nvPr>
        </p:nvSpPr>
        <p:spPr>
          <a:xfrm>
            <a:off x="457200" y="1371600"/>
            <a:ext cx="4724400" cy="4614250"/>
          </a:xfrm>
        </p:spPr>
        <p:txBody>
          <a:bodyPr>
            <a:normAutofit/>
          </a:bodyPr>
          <a:lstStyle/>
          <a:p>
            <a:r>
              <a:rPr lang="en-US" dirty="0" smtClean="0"/>
              <a:t>R1’s bid price does not include any net revenues from ESI, and it therefore must recover more missing money in FCA than R2</a:t>
            </a:r>
          </a:p>
          <a:p>
            <a:r>
              <a:rPr lang="en-US" dirty="0" smtClean="0"/>
              <a:t>R1 is not awarded a CSO and chooses to exit, whereas R2 is awarded a CSO and continues operating</a:t>
            </a:r>
          </a:p>
          <a:p>
            <a:r>
              <a:rPr lang="en-US" dirty="0" smtClean="0"/>
              <a:t>FCA procures capacity from the resource that contributes less to energy security</a:t>
            </a:r>
            <a:endParaRPr 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5379720" y="1866900"/>
            <a:ext cx="3535680" cy="2933700"/>
          </a:xfrm>
          <a:prstGeom prst="rect">
            <a:avLst/>
          </a:prstGeom>
          <a:noFill/>
          <a:ln>
            <a:noFill/>
          </a:ln>
        </p:spPr>
      </p:pic>
    </p:spTree>
    <p:extLst>
      <p:ext uri="{BB962C8B-B14F-4D97-AF65-F5344CB8AC3E}">
        <p14:creationId xmlns:p14="http://schemas.microsoft.com/office/powerpoint/2010/main" val="31702820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9</a:t>
            </a:fld>
            <a:endParaRPr lang="en-US" dirty="0"/>
          </a:p>
        </p:txBody>
      </p:sp>
      <p:sp>
        <p:nvSpPr>
          <p:cNvPr id="2" name="Title 1"/>
          <p:cNvSpPr>
            <a:spLocks noGrp="1"/>
          </p:cNvSpPr>
          <p:nvPr>
            <p:ph type="title"/>
          </p:nvPr>
        </p:nvSpPr>
        <p:spPr/>
        <p:txBody>
          <a:bodyPr/>
          <a:lstStyle/>
          <a:p>
            <a:r>
              <a:rPr lang="en-US" dirty="0" smtClean="0"/>
              <a:t>Example 1: FCM clearing under ESI</a:t>
            </a:r>
            <a:endParaRPr lang="en-US" dirty="0"/>
          </a:p>
        </p:txBody>
      </p:sp>
      <p:sp>
        <p:nvSpPr>
          <p:cNvPr id="3" name="Text Placeholder 2"/>
          <p:cNvSpPr>
            <a:spLocks noGrp="1"/>
          </p:cNvSpPr>
          <p:nvPr>
            <p:ph type="body" sz="quarter" idx="1"/>
          </p:nvPr>
        </p:nvSpPr>
        <p:spPr>
          <a:xfrm>
            <a:off x="457200" y="1143000"/>
            <a:ext cx="4884420" cy="4995250"/>
          </a:xfrm>
        </p:spPr>
        <p:txBody>
          <a:bodyPr>
            <a:normAutofit/>
          </a:bodyPr>
          <a:lstStyle/>
          <a:p>
            <a:r>
              <a:rPr lang="en-US" dirty="0" smtClean="0"/>
              <a:t>R2’s net revenues and bid price are unchanged from BAU</a:t>
            </a:r>
          </a:p>
          <a:p>
            <a:r>
              <a:rPr lang="en-US" dirty="0" smtClean="0"/>
              <a:t>R1’s bid price decreases to reflect additional net revenues it expects under ESI</a:t>
            </a:r>
          </a:p>
          <a:p>
            <a:r>
              <a:rPr lang="en-US" dirty="0" smtClean="0"/>
              <a:t>R1’s bid price is now lower than R2’s and it is awarded a CSO, whereas R2 is not</a:t>
            </a:r>
          </a:p>
          <a:p>
            <a:r>
              <a:rPr lang="en-US" dirty="0" smtClean="0"/>
              <a:t>ESI therefore leads the FCA to procure capacity from the resource that contributes more significantly to energy security</a:t>
            </a:r>
            <a:endParaRPr lang="en-US"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5341620" y="1962150"/>
            <a:ext cx="3497580" cy="2933700"/>
          </a:xfrm>
          <a:prstGeom prst="rect">
            <a:avLst/>
          </a:prstGeom>
          <a:noFill/>
          <a:ln>
            <a:noFill/>
          </a:ln>
        </p:spPr>
      </p:pic>
    </p:spTree>
    <p:extLst>
      <p:ext uri="{BB962C8B-B14F-4D97-AF65-F5344CB8AC3E}">
        <p14:creationId xmlns:p14="http://schemas.microsoft.com/office/powerpoint/2010/main" val="1357454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ISO-PPT-Template-Confidential">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ISO-PPT-Template-Confidential</Template>
  <TotalTime>0</TotalTime>
  <Words>1207</Words>
  <Application>Microsoft Office PowerPoint</Application>
  <PresentationFormat>On-screen Show (4:3)</PresentationFormat>
  <Paragraphs>108</Paragraphs>
  <Slides>15</Slides>
  <Notes>2</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15</vt:i4>
      </vt:variant>
    </vt:vector>
  </HeadingPairs>
  <TitlesOfParts>
    <vt:vector size="19" baseType="lpstr">
      <vt:lpstr>Arial</vt:lpstr>
      <vt:lpstr>Calibri</vt:lpstr>
      <vt:lpstr>ISO-PPT-Template-Confidential</vt:lpstr>
      <vt:lpstr>blank</vt:lpstr>
      <vt:lpstr>PowerPoint Presentation</vt:lpstr>
      <vt:lpstr>ESI may improve the region’s energy security through multiple mechanisms</vt:lpstr>
      <vt:lpstr>ESI’s impact on entry/exit decisions and FCA outcomes</vt:lpstr>
      <vt:lpstr>Entry and exit decisions are informed by capacity awards</vt:lpstr>
      <vt:lpstr>ESI is likely to impact net revenues through several mechanisms</vt:lpstr>
      <vt:lpstr>ESI may shift resource mix towards those that improve energy security</vt:lpstr>
      <vt:lpstr>Example 1: Setup</vt:lpstr>
      <vt:lpstr>Example 1: FCM clearing under BAU</vt:lpstr>
      <vt:lpstr>Example 1: FCM clearing under ESI</vt:lpstr>
      <vt:lpstr>Example 1: Takeaways</vt:lpstr>
      <vt:lpstr>ESI’s impact on broader FCA outcomes, including prices, is harder to determine</vt:lpstr>
      <vt:lpstr>Example 2: FCM clearing under BAU</vt:lpstr>
      <vt:lpstr>Example 2: FCM clearing under ESI</vt:lpstr>
      <vt:lpstr>Generalizing the examples</vt:lpstr>
      <vt:lpstr>Interaction between impact analysis and FCA outcomes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2018-06-15T20:36:20Z</dcterms:created>
  <dcterms:modified xsi:type="dcterms:W3CDTF">2019-07-03T00:57:18Z</dcterms:modified>
</cp:coreProperties>
</file>