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19"/>
  </p:notesMasterIdLst>
  <p:handoutMasterIdLst>
    <p:handoutMasterId r:id="rId20"/>
  </p:handoutMasterIdLst>
  <p:sldIdLst>
    <p:sldId id="257" r:id="rId6"/>
    <p:sldId id="258" r:id="rId7"/>
    <p:sldId id="296" r:id="rId8"/>
    <p:sldId id="306" r:id="rId9"/>
    <p:sldId id="307" r:id="rId10"/>
    <p:sldId id="301" r:id="rId11"/>
    <p:sldId id="302" r:id="rId12"/>
    <p:sldId id="305" r:id="rId13"/>
    <p:sldId id="308" r:id="rId14"/>
    <p:sldId id="268" r:id="rId15"/>
    <p:sldId id="269" r:id="rId16"/>
    <p:sldId id="270" r:id="rId17"/>
    <p:sldId id="271" r:id="rId18"/>
  </p:sldIdLst>
  <p:sldSz cx="9144000" cy="6858000" type="screen4x3"/>
  <p:notesSz cx="7010400" cy="9296400"/>
  <p:custDataLst>
    <p:tags r:id="rId2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EW" initials="MEW" lastIdx="8" clrIdx="0"/>
  <p:cmAuthor id="1" name="Winkler, Mariah" initials="WM" lastIdx="7" clrIdx="1">
    <p:extLst>
      <p:ext uri="{19B8F6BF-5375-455C-9EA6-DF929625EA0E}">
        <p15:presenceInfo xmlns:p15="http://schemas.microsoft.com/office/powerpoint/2012/main" userId="S-1-5-21-1715567821-1275210071-682003330-18141" providerId="AD"/>
      </p:ext>
    </p:extLst>
  </p:cmAuthor>
  <p:cmAuthor id="2" name="Dwyer, Jay" initials="DJ" lastIdx="2" clrIdx="2">
    <p:extLst>
      <p:ext uri="{19B8F6BF-5375-455C-9EA6-DF929625EA0E}">
        <p15:presenceInfo xmlns:p15="http://schemas.microsoft.com/office/powerpoint/2012/main" userId="S-1-5-21-1715567821-1275210071-682003330-2064" providerId="AD"/>
      </p:ext>
    </p:extLst>
  </p:cmAuthor>
  <p:cmAuthor id="3" name="Pearson, John" initials="PJ" lastIdx="2" clrIdx="3">
    <p:extLst>
      <p:ext uri="{19B8F6BF-5375-455C-9EA6-DF929625EA0E}">
        <p15:presenceInfo xmlns:p15="http://schemas.microsoft.com/office/powerpoint/2012/main" userId="S-1-5-21-1715567821-1275210071-682003330-2591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6FA943"/>
    <a:srgbClr val="EC1F25"/>
    <a:srgbClr val="C4E3FC"/>
    <a:srgbClr val="FBB92F"/>
    <a:srgbClr val="77BD2A"/>
    <a:srgbClr val="62777F"/>
    <a:srgbClr val="B9D257"/>
    <a:srgbClr val="F68920"/>
    <a:srgbClr val="8555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58" autoAdjust="0"/>
    <p:restoredTop sz="94662" autoAdjust="0"/>
  </p:normalViewPr>
  <p:slideViewPr>
    <p:cSldViewPr>
      <p:cViewPr varScale="1">
        <p:scale>
          <a:sx n="122" d="100"/>
          <a:sy n="122" d="100"/>
        </p:scale>
        <p:origin x="1680" y="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139" y="-9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tags" Target="tags/tag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627" cy="464981"/>
          </a:xfrm>
          <a:prstGeom prst="rect">
            <a:avLst/>
          </a:prstGeom>
        </p:spPr>
        <p:txBody>
          <a:bodyPr vert="horz" lIns="92114" tIns="46057" rIns="92114" bIns="46057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1172" y="0"/>
            <a:ext cx="3037627" cy="464981"/>
          </a:xfrm>
          <a:prstGeom prst="rect">
            <a:avLst/>
          </a:prstGeom>
        </p:spPr>
        <p:txBody>
          <a:bodyPr vert="horz" lIns="92114" tIns="46057" rIns="92114" bIns="46057" rtlCol="0"/>
          <a:lstStyle>
            <a:lvl1pPr algn="r">
              <a:defRPr sz="1300"/>
            </a:lvl1pPr>
          </a:lstStyle>
          <a:p>
            <a:fld id="{F87AAE7F-D37E-4830-9F5E-F36A5F180179}" type="datetimeFigureOut">
              <a:rPr lang="en-US" smtClean="0"/>
              <a:t>7/5/2019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822"/>
            <a:ext cx="3037627" cy="464981"/>
          </a:xfrm>
          <a:prstGeom prst="rect">
            <a:avLst/>
          </a:prstGeom>
        </p:spPr>
        <p:txBody>
          <a:bodyPr vert="horz" lIns="92114" tIns="46057" rIns="92114" bIns="46057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1172" y="8829822"/>
            <a:ext cx="3037627" cy="464981"/>
          </a:xfrm>
          <a:prstGeom prst="rect">
            <a:avLst/>
          </a:prstGeom>
        </p:spPr>
        <p:txBody>
          <a:bodyPr vert="horz" lIns="92114" tIns="46057" rIns="92114" bIns="46057" rtlCol="0" anchor="b"/>
          <a:lstStyle>
            <a:lvl1pPr algn="r">
              <a:defRPr sz="1300"/>
            </a:lvl1pPr>
          </a:lstStyle>
          <a:p>
            <a:fld id="{8FE02180-CD27-4473-AA37-00085480B5F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1113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3" tIns="46587" rIns="93173" bIns="46587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3" tIns="46587" rIns="93173" bIns="46587" rtlCol="0"/>
          <a:lstStyle>
            <a:lvl1pPr algn="r">
              <a:defRPr sz="1300"/>
            </a:lvl1pPr>
          </a:lstStyle>
          <a:p>
            <a:fld id="{9EDDEDB6-CD57-44C2-AB19-AC7D3BB8FF8E}" type="datetimeFigureOut">
              <a:rPr lang="en-US" smtClean="0"/>
              <a:pPr/>
              <a:t>7/5/2019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3" tIns="46587" rIns="93173" bIns="46587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1"/>
            <a:ext cx="5608320" cy="4183380"/>
          </a:xfrm>
          <a:prstGeom prst="rect">
            <a:avLst/>
          </a:prstGeom>
        </p:spPr>
        <p:txBody>
          <a:bodyPr vert="horz" lIns="93173" tIns="46587" rIns="93173" bIns="4658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6"/>
            <a:ext cx="3037840" cy="464820"/>
          </a:xfrm>
          <a:prstGeom prst="rect">
            <a:avLst/>
          </a:prstGeom>
        </p:spPr>
        <p:txBody>
          <a:bodyPr vert="horz" lIns="93173" tIns="46587" rIns="93173" bIns="46587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6"/>
            <a:ext cx="3037840" cy="464820"/>
          </a:xfrm>
          <a:prstGeom prst="rect">
            <a:avLst/>
          </a:prstGeom>
        </p:spPr>
        <p:txBody>
          <a:bodyPr vert="horz" lIns="93173" tIns="46587" rIns="93173" bIns="46587" rtlCol="0" anchor="b"/>
          <a:lstStyle>
            <a:lvl1pPr algn="r">
              <a:defRPr sz="1300"/>
            </a:lvl1pPr>
          </a:lstStyle>
          <a:p>
            <a:fld id="{530677A1-BB48-42A6-9D40-5F3F87EA9D2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805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5132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7642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1598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35634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30677A1-BB48-42A6-9D40-5F3F87EA9D2F}" type="slidenum">
              <a:rPr kumimoji="0" lang="en-US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19815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30677A1-BB48-42A6-9D40-5F3F87EA9D2F}" type="slidenum">
              <a:rPr kumimoji="0" lang="en-US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8215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30677A1-BB48-42A6-9D40-5F3F87EA9D2F}" type="slidenum">
              <a:rPr kumimoji="0" lang="en-US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45802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30677A1-BB48-42A6-9D40-5F3F87EA9D2F}" type="slidenum">
              <a:rPr kumimoji="0" lang="en-US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40217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30677A1-BB48-42A6-9D40-5F3F87EA9D2F}" type="slidenum">
              <a:rPr kumimoji="0" lang="en-US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614685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30677A1-BB48-42A6-9D40-5F3F87EA9D2F}" type="slidenum">
              <a:rPr kumimoji="0" lang="en-US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88078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35634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hyperlink" Target="http://www.iso-ne.com/about/news-media/newswire" TargetMode="External"/><Relationship Id="rId3" Type="http://schemas.openxmlformats.org/officeDocument/2006/relationships/image" Target="../media/image4.png"/><Relationship Id="rId7" Type="http://schemas.openxmlformats.org/officeDocument/2006/relationships/image" Target="../media/image6.jpeg"/><Relationship Id="rId12" Type="http://schemas.openxmlformats.org/officeDocument/2006/relationships/image" Target="../media/image9.png"/><Relationship Id="rId2" Type="http://schemas.openxmlformats.org/officeDocument/2006/relationships/hyperlink" Target="http://www.iso-ne.com/about/news-media/tweets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iso-ne.com/about/news-media/iso-to-go" TargetMode="External"/><Relationship Id="rId11" Type="http://schemas.openxmlformats.org/officeDocument/2006/relationships/hyperlink" Target="https://itunes.apple.com/us/app/iso-to-go/id555114876" TargetMode="External"/><Relationship Id="rId5" Type="http://schemas.openxmlformats.org/officeDocument/2006/relationships/image" Target="../media/image5.jpeg"/><Relationship Id="rId15" Type="http://schemas.openxmlformats.org/officeDocument/2006/relationships/hyperlink" Target="https://twitter.com/isonewengland" TargetMode="External"/><Relationship Id="rId10" Type="http://schemas.openxmlformats.org/officeDocument/2006/relationships/image" Target="../media/image8.png"/><Relationship Id="rId4" Type="http://schemas.openxmlformats.org/officeDocument/2006/relationships/hyperlink" Target="http://www.isonewswire.com/" TargetMode="External"/><Relationship Id="rId9" Type="http://schemas.openxmlformats.org/officeDocument/2006/relationships/hyperlink" Target="https://play.google.com/store/apps/details?id=com.isone.iso.to.go&amp;feature=search_result" TargetMode="External"/><Relationship Id="rId14" Type="http://schemas.openxmlformats.org/officeDocument/2006/relationships/hyperlink" Target="http://www.iso-ne.com/isoexpress/" TargetMode="Externa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and location"/>
          <p:cNvSpPr>
            <a:spLocks noGrp="1"/>
          </p:cNvSpPr>
          <p:nvPr>
            <p:ph type="body" sz="quarter" idx="13" hasCustomPrompt="1"/>
          </p:nvPr>
        </p:nvSpPr>
        <p:spPr>
          <a:xfrm>
            <a:off x="3289002" y="262268"/>
            <a:ext cx="5559552" cy="304800"/>
          </a:xfrm>
        </p:spPr>
        <p:txBody>
          <a:bodyPr anchor="ctr">
            <a:noAutofit/>
          </a:bodyPr>
          <a:lstStyle>
            <a:lvl1pPr algn="r">
              <a:buNone/>
              <a:defRPr sz="1100" kern="0" cap="all" spc="300" baseline="0">
                <a:solidFill>
                  <a:srgbClr val="000000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DATE ALL CAPS  |   LOCATION ALL CAPS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3303533" y="3247660"/>
            <a:ext cx="5559552" cy="0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27"/>
          <p:cNvSpPr>
            <a:spLocks noGrp="1"/>
          </p:cNvSpPr>
          <p:nvPr>
            <p:ph type="body" sz="quarter" idx="17" hasCustomPrompt="1"/>
          </p:nvPr>
        </p:nvSpPr>
        <p:spPr>
          <a:xfrm>
            <a:off x="3289002" y="5114264"/>
            <a:ext cx="5559552" cy="381000"/>
          </a:xfrm>
        </p:spPr>
        <p:txBody>
          <a:bodyPr wrap="none" lIns="0" tIns="0" rIns="0" bIns="0">
            <a:normAutofit/>
          </a:bodyPr>
          <a:lstStyle>
            <a:lvl1pPr algn="r">
              <a:buNone/>
              <a:defRPr sz="2400" i="0" baseline="0">
                <a:solidFill>
                  <a:schemeClr val="accent1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 smtClean="0"/>
              <a:t>Presenter Name</a:t>
            </a:r>
          </a:p>
        </p:txBody>
      </p:sp>
      <p:sp>
        <p:nvSpPr>
          <p:cNvPr id="20" name="Text Placeholder 27"/>
          <p:cNvSpPr>
            <a:spLocks noGrp="1"/>
          </p:cNvSpPr>
          <p:nvPr>
            <p:ph type="body" sz="quarter" idx="18" hasCustomPrompt="1"/>
          </p:nvPr>
        </p:nvSpPr>
        <p:spPr>
          <a:xfrm>
            <a:off x="3289002" y="5582097"/>
            <a:ext cx="5559552" cy="381000"/>
          </a:xfrm>
        </p:spPr>
        <p:txBody>
          <a:bodyPr wrap="none" lIns="0" tIns="0" rIns="0" bIns="0">
            <a:normAutofit/>
          </a:bodyPr>
          <a:lstStyle>
            <a:lvl1pPr algn="r">
              <a:buNone/>
              <a:defRPr sz="1050" i="0" kern="0" cap="all" spc="300" baseline="0">
                <a:solidFill>
                  <a:srgbClr val="000000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 smtClean="0"/>
              <a:t>PRESENTER TITLE ALL CAPS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78979" y="2523277"/>
            <a:ext cx="2586158" cy="1220048"/>
          </a:xfrm>
          <a:prstGeom prst="rect">
            <a:avLst/>
          </a:prstGeom>
        </p:spPr>
      </p:pic>
      <p:sp>
        <p:nvSpPr>
          <p:cNvPr id="17" name="Text Placeholder 27"/>
          <p:cNvSpPr>
            <a:spLocks noGrp="1"/>
          </p:cNvSpPr>
          <p:nvPr>
            <p:ph type="body" sz="quarter" idx="16" hasCustomPrompt="1"/>
          </p:nvPr>
        </p:nvSpPr>
        <p:spPr>
          <a:xfrm>
            <a:off x="3289002" y="3475680"/>
            <a:ext cx="5559552" cy="867720"/>
          </a:xfrm>
        </p:spPr>
        <p:txBody>
          <a:bodyPr wrap="square" lIns="0" tIns="0" rIns="0" bIns="0">
            <a:normAutofit/>
          </a:bodyPr>
          <a:lstStyle>
            <a:lvl1pPr marL="0" indent="0" algn="l">
              <a:buNone/>
              <a:defRPr sz="2400" i="1" baseline="0">
                <a:solidFill>
                  <a:srgbClr val="000000"/>
                </a:solidFill>
                <a:latin typeface="+mj-lt"/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 smtClean="0"/>
              <a:t>Subtitle of Presentation</a:t>
            </a: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9" hasCustomPrompt="1"/>
          </p:nvPr>
        </p:nvSpPr>
        <p:spPr>
          <a:xfrm>
            <a:off x="3276600" y="1419439"/>
            <a:ext cx="5562600" cy="1600200"/>
          </a:xfrm>
        </p:spPr>
        <p:txBody>
          <a:bodyPr lIns="0" tIns="0" rIns="0" bIns="0" anchor="b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3400" baseline="0">
                <a:solidFill>
                  <a:schemeClr val="accent1"/>
                </a:solidFill>
                <a:latin typeface="+mj-lt"/>
              </a:defRPr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</a:lstStyle>
          <a:p>
            <a:pPr lvl="0"/>
            <a:r>
              <a:rPr lang="en-US" dirty="0" smtClean="0"/>
              <a:t>Title of Presentation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hart Placeholder 6"/>
          <p:cNvSpPr>
            <a:spLocks noGrp="1"/>
          </p:cNvSpPr>
          <p:nvPr>
            <p:ph type="chart" sz="quarter" idx="11"/>
          </p:nvPr>
        </p:nvSpPr>
        <p:spPr>
          <a:xfrm>
            <a:off x="457200" y="1408176"/>
            <a:ext cx="8229600" cy="47625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chart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 and smart art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martArt Placeholder 7"/>
          <p:cNvSpPr>
            <a:spLocks noGrp="1"/>
          </p:cNvSpPr>
          <p:nvPr>
            <p:ph type="dgm" sz="quarter" idx="11"/>
          </p:nvPr>
        </p:nvSpPr>
        <p:spPr>
          <a:xfrm>
            <a:off x="457200" y="1405128"/>
            <a:ext cx="8229600" cy="476707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SmartArt graphic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>
            <a:lvl1pPr algn="l"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able Placeholder 5"/>
          <p:cNvSpPr>
            <a:spLocks noGrp="1"/>
          </p:cNvSpPr>
          <p:nvPr>
            <p:ph type="tbl" sz="quarter" idx="10"/>
          </p:nvPr>
        </p:nvSpPr>
        <p:spPr>
          <a:xfrm>
            <a:off x="457200" y="1405128"/>
            <a:ext cx="8229600" cy="476707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table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>
            <a:lvl1pPr algn="l"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picture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6738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4645152" y="1408176"/>
            <a:ext cx="4041648" cy="476707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picture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05128"/>
            <a:ext cx="4038600" cy="4767072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457200" y="1405128"/>
            <a:ext cx="4041648" cy="4767406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>
            <a:lvl1pPr algn="l"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char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5696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hart Placeholder 8"/>
          <p:cNvSpPr>
            <a:spLocks noGrp="1"/>
          </p:cNvSpPr>
          <p:nvPr>
            <p:ph type="chart" sz="quarter" idx="13"/>
          </p:nvPr>
        </p:nvSpPr>
        <p:spPr>
          <a:xfrm>
            <a:off x="4645152" y="1408176"/>
            <a:ext cx="4041648" cy="4764024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chart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hart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35608"/>
            <a:ext cx="4038600" cy="4767072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hart Placeholder 8"/>
          <p:cNvSpPr>
            <a:spLocks noGrp="1"/>
          </p:cNvSpPr>
          <p:nvPr>
            <p:ph type="chart" sz="quarter" idx="13"/>
          </p:nvPr>
        </p:nvSpPr>
        <p:spPr>
          <a:xfrm>
            <a:off x="457200" y="1435608"/>
            <a:ext cx="4041648" cy="4765399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chart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table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6738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3"/>
          </p:nvPr>
        </p:nvSpPr>
        <p:spPr>
          <a:xfrm>
            <a:off x="4645152" y="1408176"/>
            <a:ext cx="4041648" cy="476707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table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able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08176"/>
            <a:ext cx="4038600" cy="4767072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3"/>
          </p:nvPr>
        </p:nvSpPr>
        <p:spPr>
          <a:xfrm>
            <a:off x="457200" y="1408176"/>
            <a:ext cx="4041648" cy="4767406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table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smart art graphic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3690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martArt Placeholder 8"/>
          <p:cNvSpPr>
            <a:spLocks noGrp="1"/>
          </p:cNvSpPr>
          <p:nvPr>
            <p:ph type="dgm" sz="quarter" idx="13"/>
          </p:nvPr>
        </p:nvSpPr>
        <p:spPr>
          <a:xfrm>
            <a:off x="4645152" y="1408176"/>
            <a:ext cx="4041648" cy="4764024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SmartArt graphic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996440"/>
            <a:ext cx="7924800" cy="156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8200" y="3505200"/>
            <a:ext cx="7772400" cy="1500187"/>
          </a:xfrm>
        </p:spPr>
        <p:txBody>
          <a:bodyPr anchor="t"/>
          <a:lstStyle>
            <a:lvl1pPr marL="0" indent="0">
              <a:buNone/>
              <a:defRPr sz="2400" i="1" baseline="0">
                <a:solidFill>
                  <a:srgbClr val="000000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Transitional Slide Subtitle</a:t>
            </a:r>
          </a:p>
        </p:txBody>
      </p:sp>
    </p:spTree>
    <p:extLst>
      <p:ext uri="{BB962C8B-B14F-4D97-AF65-F5344CB8AC3E}">
        <p14:creationId xmlns:p14="http://schemas.microsoft.com/office/powerpoint/2010/main" val="26780944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smart art graphic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08176"/>
            <a:ext cx="4038600" cy="4764024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martArt Placeholder 8"/>
          <p:cNvSpPr>
            <a:spLocks noGrp="1"/>
          </p:cNvSpPr>
          <p:nvPr>
            <p:ph type="dgm" sz="quarter" idx="13"/>
          </p:nvPr>
        </p:nvSpPr>
        <p:spPr>
          <a:xfrm>
            <a:off x="457200" y="1408176"/>
            <a:ext cx="4041648" cy="4764358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SmartArt graphic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media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3690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4645152" y="1408176"/>
            <a:ext cx="4041648" cy="4764024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media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media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08176"/>
            <a:ext cx="4038600" cy="4764024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457200" y="1408176"/>
            <a:ext cx="4041648" cy="4764358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media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clip ar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5696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lipArt Placeholder 8"/>
          <p:cNvSpPr>
            <a:spLocks noGrp="1"/>
          </p:cNvSpPr>
          <p:nvPr>
            <p:ph type="clipArt" sz="quarter" idx="13"/>
          </p:nvPr>
        </p:nvSpPr>
        <p:spPr>
          <a:xfrm>
            <a:off x="4645152" y="1408176"/>
            <a:ext cx="4041648" cy="4764024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clip art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lip art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08176"/>
            <a:ext cx="4038600" cy="4764024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lipArt Placeholder 8"/>
          <p:cNvSpPr>
            <a:spLocks noGrp="1"/>
          </p:cNvSpPr>
          <p:nvPr>
            <p:ph type="clipArt" sz="quarter" idx="13"/>
          </p:nvPr>
        </p:nvSpPr>
        <p:spPr>
          <a:xfrm>
            <a:off x="457200" y="1408176"/>
            <a:ext cx="4041648" cy="476235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clip art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o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2209801"/>
            <a:ext cx="7772400" cy="13620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1" cap="none" baseline="0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Topic Title (36pt)</a:t>
            </a:r>
            <a:endParaRPr lang="en-US" dirty="0"/>
          </a:p>
        </p:txBody>
      </p:sp>
      <p:sp>
        <p:nvSpPr>
          <p:cNvPr id="5" name="Subtitle 1.5"/>
          <p:cNvSpPr>
            <a:spLocks noGrp="1"/>
          </p:cNvSpPr>
          <p:nvPr>
            <p:ph type="body" idx="1" hasCustomPrompt="1"/>
          </p:nvPr>
        </p:nvSpPr>
        <p:spPr>
          <a:xfrm>
            <a:off x="685800" y="3581401"/>
            <a:ext cx="7772400" cy="150018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i="1" baseline="0">
                <a:solidFill>
                  <a:srgbClr val="000000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Subtitle of Topic (optional)</a:t>
            </a: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1706880" y="5943600"/>
            <a:ext cx="7360920" cy="387191"/>
          </a:xfrm>
          <a:prstGeom prst="roundRect">
            <a:avLst>
              <a:gd name="adj" fmla="val 8861"/>
            </a:avLst>
          </a:prstGeom>
        </p:spPr>
        <p:txBody>
          <a:bodyPr/>
          <a:lstStyle>
            <a:lvl1pPr algn="r">
              <a:defRPr i="1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Optional: use this for references or other footnotes (18pt )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4"/>
          </p:nvPr>
        </p:nvSpPr>
        <p:spPr>
          <a:xfrm>
            <a:off x="8534400" y="6365882"/>
            <a:ext cx="381000" cy="26351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245754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mplate Instru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2"/>
          <p:cNvSpPr txBox="1">
            <a:spLocks/>
          </p:cNvSpPr>
          <p:nvPr userDrawn="1"/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rgbClr val="637E8E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0D2C783-583D-47C4-9F33-9EB4B47B6128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068" y="1037170"/>
            <a:ext cx="3063875" cy="96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val 8"/>
          <p:cNvSpPr/>
          <p:nvPr userDrawn="1"/>
        </p:nvSpPr>
        <p:spPr>
          <a:xfrm>
            <a:off x="2988734" y="931337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1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0" name="Oval 9"/>
          <p:cNvSpPr/>
          <p:nvPr userDrawn="1"/>
        </p:nvSpPr>
        <p:spPr>
          <a:xfrm>
            <a:off x="464610" y="1257832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2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1" name="Text Placeholder 8"/>
          <p:cNvSpPr txBox="1">
            <a:spLocks/>
          </p:cNvSpPr>
          <p:nvPr userDrawn="1"/>
        </p:nvSpPr>
        <p:spPr>
          <a:xfrm>
            <a:off x="787401" y="2032000"/>
            <a:ext cx="2759075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Click the </a:t>
            </a:r>
            <a:r>
              <a:rPr lang="en-US" sz="1400" b="1" i="1" dirty="0" smtClean="0">
                <a:solidFill>
                  <a:srgbClr val="000000"/>
                </a:solidFill>
              </a:rPr>
              <a:t>View</a:t>
            </a:r>
            <a:r>
              <a:rPr lang="en-US" sz="1400" dirty="0" smtClean="0">
                <a:solidFill>
                  <a:srgbClr val="000000"/>
                </a:solidFill>
              </a:rPr>
              <a:t> tab</a:t>
            </a:r>
          </a:p>
          <a:p>
            <a:pPr marL="0" indent="0">
              <a:buFont typeface="Arial" pitchFamily="34" charset="0"/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Click the </a:t>
            </a:r>
            <a:r>
              <a:rPr lang="en-US" sz="1400" b="1" i="1" dirty="0" smtClean="0">
                <a:solidFill>
                  <a:srgbClr val="000000"/>
                </a:solidFill>
              </a:rPr>
              <a:t>Slide Master </a:t>
            </a:r>
            <a:r>
              <a:rPr lang="en-US" sz="1400" dirty="0" smtClean="0">
                <a:solidFill>
                  <a:srgbClr val="000000"/>
                </a:solidFill>
              </a:rPr>
              <a:t>button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2" name="Oval 11"/>
          <p:cNvSpPr/>
          <p:nvPr userDrawn="1"/>
        </p:nvSpPr>
        <p:spPr>
          <a:xfrm>
            <a:off x="584204" y="2065875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1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3" name="Oval 12"/>
          <p:cNvSpPr/>
          <p:nvPr userDrawn="1"/>
        </p:nvSpPr>
        <p:spPr>
          <a:xfrm>
            <a:off x="584204" y="2434171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2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510"/>
          <a:stretch/>
        </p:blipFill>
        <p:spPr bwMode="auto">
          <a:xfrm>
            <a:off x="464610" y="2827870"/>
            <a:ext cx="1676399" cy="1267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Placeholder 8"/>
          <p:cNvSpPr txBox="1">
            <a:spLocks/>
          </p:cNvSpPr>
          <p:nvPr userDrawn="1"/>
        </p:nvSpPr>
        <p:spPr>
          <a:xfrm>
            <a:off x="2426230" y="2836596"/>
            <a:ext cx="1951038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In the left-hand pane scroll up to the first and largest of the slides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7" name="Oval 16"/>
          <p:cNvSpPr/>
          <p:nvPr userDrawn="1"/>
        </p:nvSpPr>
        <p:spPr>
          <a:xfrm>
            <a:off x="2223033" y="2866234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3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279932" y="125581"/>
            <a:ext cx="40973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This template is intended for content considered </a:t>
            </a:r>
            <a:r>
              <a:rPr lang="en-US" sz="1600" b="1" dirty="0" smtClean="0">
                <a:solidFill>
                  <a:srgbClr val="000000"/>
                </a:solidFill>
              </a:rPr>
              <a:t>ISO-NE PUBLIC</a:t>
            </a:r>
            <a:r>
              <a:rPr lang="en-US" sz="1600" dirty="0" smtClean="0">
                <a:solidFill>
                  <a:srgbClr val="000000"/>
                </a:solidFill>
              </a:rPr>
              <a:t>. If at any point you need to change the label within the footer: 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21" name="Text Placeholder 8"/>
          <p:cNvSpPr txBox="1">
            <a:spLocks/>
          </p:cNvSpPr>
          <p:nvPr userDrawn="1"/>
        </p:nvSpPr>
        <p:spPr>
          <a:xfrm>
            <a:off x="2421467" y="4233335"/>
            <a:ext cx="1955801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Edit the footer to reflect the appropriate label</a:t>
            </a:r>
            <a:r>
              <a:rPr lang="en-US" sz="1400" baseline="0" dirty="0" smtClean="0">
                <a:solidFill>
                  <a:srgbClr val="000000"/>
                </a:solidFill>
              </a:rPr>
              <a:t> </a:t>
            </a:r>
          </a:p>
          <a:p>
            <a:pPr marL="0" indent="0">
              <a:buFont typeface="Arial" pitchFamily="34" charset="0"/>
              <a:buNone/>
            </a:pP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22" name="Oval 21"/>
          <p:cNvSpPr/>
          <p:nvPr userDrawn="1"/>
        </p:nvSpPr>
        <p:spPr>
          <a:xfrm>
            <a:off x="2218270" y="4262973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4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968" y="5071535"/>
            <a:ext cx="5715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 Placeholder 8"/>
          <p:cNvSpPr txBox="1">
            <a:spLocks/>
          </p:cNvSpPr>
          <p:nvPr userDrawn="1"/>
        </p:nvSpPr>
        <p:spPr>
          <a:xfrm>
            <a:off x="2422525" y="5071535"/>
            <a:ext cx="2030943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On the </a:t>
            </a:r>
            <a:r>
              <a:rPr lang="en-US" sz="1400" i="1" dirty="0" smtClean="0">
                <a:solidFill>
                  <a:srgbClr val="000000"/>
                </a:solidFill>
              </a:rPr>
              <a:t>Slide Maste</a:t>
            </a:r>
            <a:r>
              <a:rPr lang="en-US" sz="1400" dirty="0" smtClean="0">
                <a:solidFill>
                  <a:srgbClr val="000000"/>
                </a:solidFill>
              </a:rPr>
              <a:t>r ribbon, click</a:t>
            </a:r>
            <a:r>
              <a:rPr lang="en-US" sz="1400" baseline="0" dirty="0" smtClean="0">
                <a:solidFill>
                  <a:srgbClr val="000000"/>
                </a:solidFill>
              </a:rPr>
              <a:t> the </a:t>
            </a:r>
            <a:r>
              <a:rPr lang="en-US" sz="1400" b="1" i="1" baseline="0" dirty="0" smtClean="0">
                <a:solidFill>
                  <a:srgbClr val="000000"/>
                </a:solidFill>
              </a:rPr>
              <a:t>Close Master View</a:t>
            </a:r>
            <a:r>
              <a:rPr lang="en-US" sz="1400" baseline="0" dirty="0" smtClean="0">
                <a:solidFill>
                  <a:srgbClr val="000000"/>
                </a:solidFill>
              </a:rPr>
              <a:t> button</a:t>
            </a:r>
          </a:p>
          <a:p>
            <a:pPr marL="0" indent="0">
              <a:buFont typeface="Arial" pitchFamily="34" charset="0"/>
              <a:buNone/>
            </a:pP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25" name="Oval 24"/>
          <p:cNvSpPr/>
          <p:nvPr userDrawn="1"/>
        </p:nvSpPr>
        <p:spPr>
          <a:xfrm>
            <a:off x="2219328" y="5101173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5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110068" y="125581"/>
            <a:ext cx="4419600" cy="619901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7" name="Rectangle 26"/>
          <p:cNvSpPr/>
          <p:nvPr userDrawn="1"/>
        </p:nvSpPr>
        <p:spPr>
          <a:xfrm>
            <a:off x="4758268" y="125580"/>
            <a:ext cx="4267200" cy="619902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186268" y="5862935"/>
            <a:ext cx="436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solidFill>
                  <a:srgbClr val="000000"/>
                </a:solidFill>
              </a:rPr>
              <a:t>Note: If using transitional slides,</a:t>
            </a:r>
            <a:r>
              <a:rPr lang="en-US" sz="1200" i="1" baseline="0" dirty="0" smtClean="0">
                <a:solidFill>
                  <a:srgbClr val="000000"/>
                </a:solidFill>
              </a:rPr>
              <a:t> you must also locate these within the Slide Master and edit the footer label accordingly</a:t>
            </a:r>
            <a:endParaRPr lang="en-US" sz="1200" i="1" dirty="0">
              <a:solidFill>
                <a:srgbClr val="000000"/>
              </a:solidFill>
            </a:endParaRPr>
          </a:p>
        </p:txBody>
      </p:sp>
      <p:sp>
        <p:nvSpPr>
          <p:cNvPr id="30" name="TextBox 29"/>
          <p:cNvSpPr txBox="1"/>
          <p:nvPr userDrawn="1"/>
        </p:nvSpPr>
        <p:spPr>
          <a:xfrm>
            <a:off x="5029200" y="135466"/>
            <a:ext cx="3886200" cy="2487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This template</a:t>
            </a:r>
            <a:r>
              <a:rPr lang="en-US" sz="1600" baseline="0" dirty="0" smtClean="0">
                <a:solidFill>
                  <a:srgbClr val="000000"/>
                </a:solidFill>
              </a:rPr>
              <a:t> contains a variety of slide options to support your presentation needs.  </a:t>
            </a:r>
          </a:p>
          <a:p>
            <a:endParaRPr lang="en-US" sz="1400" baseline="0" dirty="0" smtClean="0">
              <a:solidFill>
                <a:srgbClr val="000000"/>
              </a:solidFill>
            </a:endParaRPr>
          </a:p>
          <a:p>
            <a:r>
              <a:rPr lang="en-US" sz="1400" baseline="0" dirty="0" smtClean="0">
                <a:solidFill>
                  <a:srgbClr val="000000"/>
                </a:solidFill>
              </a:rPr>
              <a:t>To change a slide layout:</a:t>
            </a:r>
          </a:p>
          <a:p>
            <a:pPr marL="457200" lvl="1" indent="0">
              <a:spcBef>
                <a:spcPts val="200"/>
              </a:spcBef>
              <a:spcAft>
                <a:spcPts val="200"/>
              </a:spcAft>
              <a:buNone/>
            </a:pPr>
            <a:r>
              <a:rPr lang="en-US" sz="1400" baseline="0" dirty="0" smtClean="0">
                <a:solidFill>
                  <a:srgbClr val="000000"/>
                </a:solidFill>
              </a:rPr>
              <a:t>Select the </a:t>
            </a:r>
            <a:r>
              <a:rPr lang="en-US" sz="1400" b="1" i="1" baseline="0" dirty="0" smtClean="0">
                <a:solidFill>
                  <a:srgbClr val="000000"/>
                </a:solidFill>
              </a:rPr>
              <a:t>slide</a:t>
            </a:r>
            <a:r>
              <a:rPr lang="en-US" sz="1400" baseline="0" dirty="0" smtClean="0">
                <a:solidFill>
                  <a:srgbClr val="000000"/>
                </a:solidFill>
              </a:rPr>
              <a:t> you wish to change.</a:t>
            </a:r>
          </a:p>
          <a:p>
            <a:pPr marL="457200" lvl="1" indent="0">
              <a:spcBef>
                <a:spcPts val="200"/>
              </a:spcBef>
              <a:spcAft>
                <a:spcPts val="200"/>
              </a:spcAft>
              <a:buNone/>
            </a:pPr>
            <a:r>
              <a:rPr lang="en-US" sz="1400" baseline="0" dirty="0" smtClean="0">
                <a:solidFill>
                  <a:srgbClr val="000000"/>
                </a:solidFill>
              </a:rPr>
              <a:t>In the PowerPoint ribbon, click to view the </a:t>
            </a:r>
            <a:r>
              <a:rPr lang="en-US" sz="1400" b="1" i="1" baseline="0" dirty="0" smtClean="0">
                <a:solidFill>
                  <a:srgbClr val="000000"/>
                </a:solidFill>
              </a:rPr>
              <a:t>Home</a:t>
            </a:r>
            <a:r>
              <a:rPr lang="en-US" sz="1400" baseline="0" dirty="0" smtClean="0">
                <a:solidFill>
                  <a:srgbClr val="000000"/>
                </a:solidFill>
              </a:rPr>
              <a:t> tab.</a:t>
            </a:r>
          </a:p>
          <a:p>
            <a:pPr marL="457200" lvl="1" indent="0">
              <a:spcBef>
                <a:spcPts val="200"/>
              </a:spcBef>
              <a:spcAft>
                <a:spcPts val="200"/>
              </a:spcAft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Click the </a:t>
            </a:r>
            <a:r>
              <a:rPr lang="en-US" sz="1400" b="1" i="1" dirty="0" smtClean="0">
                <a:solidFill>
                  <a:srgbClr val="000000"/>
                </a:solidFill>
              </a:rPr>
              <a:t>Layout</a:t>
            </a:r>
            <a:r>
              <a:rPr lang="en-US" sz="1400" dirty="0" smtClean="0">
                <a:solidFill>
                  <a:srgbClr val="000000"/>
                </a:solidFill>
              </a:rPr>
              <a:t> button.</a:t>
            </a:r>
          </a:p>
          <a:p>
            <a:pPr marL="457200" lvl="1" indent="0">
              <a:spcBef>
                <a:spcPts val="200"/>
              </a:spcBef>
              <a:spcAft>
                <a:spcPts val="200"/>
              </a:spcAft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From</a:t>
            </a:r>
            <a:r>
              <a:rPr lang="en-US" sz="1400" baseline="0" dirty="0" smtClean="0">
                <a:solidFill>
                  <a:srgbClr val="000000"/>
                </a:solidFill>
              </a:rPr>
              <a:t> the window of layout options that appears, choose the </a:t>
            </a:r>
            <a:r>
              <a:rPr lang="en-US" sz="1400" b="1" i="1" baseline="0" dirty="0" smtClean="0">
                <a:solidFill>
                  <a:srgbClr val="000000"/>
                </a:solidFill>
              </a:rPr>
              <a:t>desired layout</a:t>
            </a:r>
            <a:r>
              <a:rPr lang="en-US" sz="1400" baseline="0" dirty="0" smtClean="0">
                <a:solidFill>
                  <a:srgbClr val="000000"/>
                </a:solidFill>
              </a:rPr>
              <a:t>.</a:t>
            </a:r>
            <a:endParaRPr lang="en-US" sz="1400" dirty="0" smtClean="0">
              <a:solidFill>
                <a:srgbClr val="000000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9341" y="2891357"/>
            <a:ext cx="3632192" cy="1748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Oval 44"/>
          <p:cNvSpPr/>
          <p:nvPr userDrawn="1"/>
        </p:nvSpPr>
        <p:spPr>
          <a:xfrm>
            <a:off x="5249342" y="1406000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2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47" name="Oval 46"/>
          <p:cNvSpPr/>
          <p:nvPr userDrawn="1"/>
        </p:nvSpPr>
        <p:spPr>
          <a:xfrm>
            <a:off x="5249341" y="1866896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3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48" name="Oval 47"/>
          <p:cNvSpPr/>
          <p:nvPr userDrawn="1"/>
        </p:nvSpPr>
        <p:spPr>
          <a:xfrm>
            <a:off x="5249342" y="2133600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4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49" name="Oval 48"/>
          <p:cNvSpPr/>
          <p:nvPr userDrawn="1"/>
        </p:nvSpPr>
        <p:spPr>
          <a:xfrm>
            <a:off x="5249341" y="1110197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1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50" name="Oval 49"/>
          <p:cNvSpPr/>
          <p:nvPr userDrawn="1"/>
        </p:nvSpPr>
        <p:spPr>
          <a:xfrm>
            <a:off x="5477942" y="2743200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2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51" name="Oval 50"/>
          <p:cNvSpPr/>
          <p:nvPr userDrawn="1"/>
        </p:nvSpPr>
        <p:spPr>
          <a:xfrm>
            <a:off x="6400800" y="2941900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3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52" name="Oval 51"/>
          <p:cNvSpPr/>
          <p:nvPr userDrawn="1"/>
        </p:nvSpPr>
        <p:spPr>
          <a:xfrm>
            <a:off x="7772400" y="3949703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4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 userDrawn="1"/>
        </p:nvSpPr>
        <p:spPr>
          <a:xfrm>
            <a:off x="5029200" y="4812695"/>
            <a:ext cx="3886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Note:</a:t>
            </a:r>
            <a:r>
              <a:rPr lang="en-US" sz="1600" baseline="0" dirty="0" smtClean="0">
                <a:solidFill>
                  <a:srgbClr val="000000"/>
                </a:solidFill>
              </a:rPr>
              <a:t> these same layout options are available to you when inserting a new slide.</a:t>
            </a:r>
            <a:endParaRPr lang="en-US" sz="1600" dirty="0" smtClean="0">
              <a:solidFill>
                <a:srgbClr val="0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066" y="4179125"/>
            <a:ext cx="1736725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74260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mplate Instru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2"/>
          <p:cNvSpPr txBox="1">
            <a:spLocks/>
          </p:cNvSpPr>
          <p:nvPr userDrawn="1"/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rgbClr val="637E8E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0D2C783-583D-47C4-9F33-9EB4B47B6128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110068" y="125581"/>
            <a:ext cx="4419600" cy="619901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0" name="TextBox 29"/>
          <p:cNvSpPr txBox="1"/>
          <p:nvPr userDrawn="1"/>
        </p:nvSpPr>
        <p:spPr>
          <a:xfrm>
            <a:off x="152400" y="135466"/>
            <a:ext cx="26289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This template contains approved ISO-NE colors,</a:t>
            </a:r>
            <a:r>
              <a:rPr lang="en-US" sz="1400" baseline="0" dirty="0" smtClean="0">
                <a:solidFill>
                  <a:srgbClr val="000000"/>
                </a:solidFill>
              </a:rPr>
              <a:t> which can be accessed from any color palette (e.g., font color, shape fill):</a:t>
            </a:r>
            <a:endParaRPr lang="en-US" sz="1400" dirty="0">
              <a:solidFill>
                <a:srgbClr val="000000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8600" y="330200"/>
            <a:ext cx="15621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709699927"/>
              </p:ext>
            </p:extLst>
          </p:nvPr>
        </p:nvGraphicFramePr>
        <p:xfrm>
          <a:off x="228600" y="1092200"/>
          <a:ext cx="4165068" cy="521208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8122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67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860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Color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RGB Value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Description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23.149.210</a:t>
                      </a:r>
                    </a:p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Blue: Use as primary color for headers and accents</a:t>
                      </a:r>
                      <a:endParaRPr lang="en-US" sz="12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251.185.47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Yellow: Use as an accent color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246.137.32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Orange: Use as an accent color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236.51.37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Red: Use as an accent color</a:t>
                      </a:r>
                    </a:p>
                    <a:p>
                      <a:pPr algn="l"/>
                      <a:endParaRPr lang="en-US" sz="12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133.85.161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Purple: Use as an accent color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119.189.42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Green: Use as an accent color</a:t>
                      </a:r>
                    </a:p>
                    <a:p>
                      <a:pPr algn="l"/>
                      <a:endParaRPr lang="en-US" sz="1200" b="0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109.207.246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Light Blue: Use as an accent color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30.106.154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</a:t>
                      </a:r>
                      <a:r>
                        <a:rPr lang="en-US" sz="1200" b="0" kern="1200" baseline="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 Dark Blue: </a:t>
                      </a:r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Use as an accent color</a:t>
                      </a:r>
                      <a:endParaRPr lang="en-US" sz="12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98.119.127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Gray: Use as a secondary font color</a:t>
                      </a:r>
                      <a:endParaRPr lang="en-US" sz="12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0.0.0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Black: Use as a primary font color</a:t>
                      </a:r>
                    </a:p>
                    <a:p>
                      <a:pPr algn="l"/>
                      <a:endParaRPr lang="en-US" sz="1200" b="0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255.255.255</a:t>
                      </a:r>
                      <a:endParaRPr lang="en-US" sz="12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White: Use as needed</a:t>
                      </a:r>
                      <a:endParaRPr lang="en-US" sz="12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13" name="Rectangle 12"/>
          <p:cNvSpPr/>
          <p:nvPr userDrawn="1"/>
        </p:nvSpPr>
        <p:spPr>
          <a:xfrm>
            <a:off x="4758268" y="125581"/>
            <a:ext cx="4267200" cy="406541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4851402" y="152400"/>
            <a:ext cx="4097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This template contains approved font</a:t>
            </a:r>
            <a:r>
              <a:rPr lang="en-US" sz="1600" baseline="0" dirty="0" smtClean="0">
                <a:solidFill>
                  <a:srgbClr val="000000"/>
                </a:solidFill>
              </a:rPr>
              <a:t> size and style which will be automatically applied. 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4969937" y="685800"/>
            <a:ext cx="4038070" cy="2438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r">
              <a:spcBef>
                <a:spcPts val="600"/>
              </a:spcBef>
            </a:pPr>
            <a:r>
              <a:rPr lang="en-US" sz="2800" b="1" baseline="0" dirty="0" smtClean="0">
                <a:solidFill>
                  <a:srgbClr val="000000"/>
                </a:solidFill>
              </a:rPr>
              <a:t>Slide Title – Calibri 28</a:t>
            </a:r>
          </a:p>
          <a:p>
            <a:pPr algn="r">
              <a:spcBef>
                <a:spcPts val="600"/>
              </a:spcBef>
            </a:pPr>
            <a:r>
              <a:rPr lang="en-US" sz="2400" baseline="0" dirty="0" smtClean="0">
                <a:solidFill>
                  <a:srgbClr val="000000"/>
                </a:solidFill>
              </a:rPr>
              <a:t>Content Title/Bullet 1 – Calibri 24</a:t>
            </a:r>
            <a:endParaRPr lang="en-US" baseline="0" dirty="0" smtClean="0">
              <a:solidFill>
                <a:srgbClr val="000000"/>
              </a:solidFill>
            </a:endParaRPr>
          </a:p>
          <a:p>
            <a:pPr algn="r">
              <a:spcBef>
                <a:spcPts val="600"/>
              </a:spcBef>
            </a:pPr>
            <a:r>
              <a:rPr lang="en-US" sz="2000" baseline="0" dirty="0" smtClean="0">
                <a:solidFill>
                  <a:srgbClr val="000000"/>
                </a:solidFill>
              </a:rPr>
              <a:t>Content Text/Bullet 2 – Calibri 20</a:t>
            </a:r>
            <a:endParaRPr lang="en-US" baseline="0" dirty="0" smtClean="0">
              <a:solidFill>
                <a:srgbClr val="000000"/>
              </a:solidFill>
            </a:endParaRPr>
          </a:p>
          <a:p>
            <a:pPr algn="r">
              <a:spcBef>
                <a:spcPts val="600"/>
              </a:spcBef>
            </a:pPr>
            <a:r>
              <a:rPr lang="en-US" baseline="0" dirty="0" smtClean="0">
                <a:solidFill>
                  <a:srgbClr val="000000"/>
                </a:solidFill>
              </a:rPr>
              <a:t>Chart Content/Bullet 3 – Calibri18</a:t>
            </a:r>
          </a:p>
          <a:p>
            <a:pPr algn="r">
              <a:spcBef>
                <a:spcPts val="600"/>
              </a:spcBef>
            </a:pPr>
            <a:r>
              <a:rPr lang="en-US" sz="1600" baseline="0" dirty="0" smtClean="0">
                <a:solidFill>
                  <a:srgbClr val="000000"/>
                </a:solidFill>
              </a:rPr>
              <a:t>Bullet 4 &amp; Bullet 5 – Calibri 16</a:t>
            </a:r>
            <a:endParaRPr lang="en-US" baseline="0" dirty="0" smtClean="0">
              <a:solidFill>
                <a:srgbClr val="000000"/>
              </a:solidFill>
            </a:endParaRPr>
          </a:p>
          <a:p>
            <a:pPr algn="r">
              <a:spcBef>
                <a:spcPts val="600"/>
              </a:spcBef>
            </a:pPr>
            <a:r>
              <a:rPr lang="en-US" sz="1600" b="0" baseline="0" dirty="0" smtClean="0">
                <a:solidFill>
                  <a:srgbClr val="000000"/>
                </a:solidFill>
              </a:rPr>
              <a:t>Slide Number – Calibri 14</a:t>
            </a:r>
          </a:p>
          <a:p>
            <a:pPr algn="r">
              <a:spcBef>
                <a:spcPts val="600"/>
              </a:spcBef>
            </a:pPr>
            <a:endParaRPr lang="en-US" sz="1600" b="0" baseline="0" dirty="0" smtClean="0">
              <a:solidFill>
                <a:srgbClr val="000000"/>
              </a:solidFill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4876800" y="3200400"/>
            <a:ext cx="4191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ts val="600"/>
              </a:spcBef>
            </a:pPr>
            <a:r>
              <a:rPr lang="en-US" sz="1600" b="0" baseline="0" dirty="0" smtClean="0">
                <a:solidFill>
                  <a:srgbClr val="000000"/>
                </a:solidFill>
              </a:rPr>
              <a:t>Font within the presentation will appear black by default, but may be changed to ISO gray if desired.</a:t>
            </a:r>
            <a:endParaRPr lang="en-US" sz="1600" b="0" dirty="0">
              <a:solidFill>
                <a:srgbClr val="000000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4757058" y="4267200"/>
            <a:ext cx="4267200" cy="20574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4800600" y="4293275"/>
            <a:ext cx="4114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TIP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: If you experience issues with page numbering:</a:t>
            </a:r>
          </a:p>
          <a:p>
            <a:pPr marL="571500" lvl="0" indent="-342900">
              <a:buFont typeface="+mj-lt"/>
              <a:buAutoNum type="arabicPeriod"/>
            </a:pP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Click to view the </a:t>
            </a:r>
            <a:r>
              <a:rPr lang="en-US" sz="1400" b="1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Insert</a:t>
            </a:r>
            <a:r>
              <a:rPr lang="en-US" sz="1400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tab.</a:t>
            </a:r>
          </a:p>
          <a:p>
            <a:pPr marL="571500" lvl="0" indent="-342900">
              <a:buFont typeface="+mj-lt"/>
              <a:buAutoNum type="arabicPeriod"/>
            </a:pP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Click the </a:t>
            </a:r>
            <a:r>
              <a:rPr lang="en-US" sz="1400" b="1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Header &amp; Footer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button.</a:t>
            </a:r>
          </a:p>
          <a:p>
            <a:pPr marL="571500" lvl="0" indent="-342900">
              <a:buFont typeface="+mj-lt"/>
              <a:buAutoNum type="arabicPeriod"/>
            </a:pP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In the dialog box that opens, uncheck the </a:t>
            </a:r>
            <a:r>
              <a:rPr lang="en-US" sz="1400" b="1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Slide number</a:t>
            </a:r>
            <a:r>
              <a:rPr lang="en-US" sz="1400" b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checkbox. </a:t>
            </a:r>
          </a:p>
          <a:p>
            <a:pPr marL="571500" lvl="0" indent="-342900">
              <a:buFont typeface="+mj-lt"/>
              <a:buAutoNum type="arabicPeriod"/>
            </a:pP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Click the </a:t>
            </a:r>
            <a:r>
              <a:rPr lang="en-US" sz="1400" b="1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Apply to All</a:t>
            </a:r>
            <a:r>
              <a:rPr lang="en-US" sz="1400" b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button.</a:t>
            </a:r>
          </a:p>
          <a:p>
            <a:pPr marL="571500" lvl="0" indent="-342900">
              <a:buFont typeface="+mj-lt"/>
              <a:buAutoNum type="arabicPeriod"/>
            </a:pP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Return to the Header and Footer dialog</a:t>
            </a:r>
            <a:r>
              <a:rPr lang="en-US" sz="1400" kern="1200" baseline="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 box and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recheck the </a:t>
            </a:r>
            <a:r>
              <a:rPr lang="en-US" sz="1400" b="1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Slide number</a:t>
            </a:r>
            <a:r>
              <a:rPr lang="en-US" sz="1400" b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checkbox.</a:t>
            </a:r>
          </a:p>
          <a:p>
            <a:pPr marL="571500" lvl="0" indent="-342900">
              <a:buFont typeface="+mj-lt"/>
              <a:buAutoNum type="arabicPeriod"/>
            </a:pP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Click the </a:t>
            </a:r>
            <a:r>
              <a:rPr lang="en-US" sz="1400" b="1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Apply to All</a:t>
            </a:r>
            <a:r>
              <a:rPr lang="en-US" sz="1400" b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button.</a:t>
            </a:r>
            <a:endParaRPr lang="en-US" sz="1400" kern="1200" dirty="0">
              <a:solidFill>
                <a:srgbClr val="000000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5283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iso ques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question_text cop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54100" y="3057175"/>
            <a:ext cx="3718253" cy="743651"/>
          </a:xfrm>
          <a:prstGeom prst="rect">
            <a:avLst/>
          </a:prstGeom>
        </p:spPr>
      </p:pic>
      <p:pic>
        <p:nvPicPr>
          <p:cNvPr id="13" name="Picture 12" descr="blue_questi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10200" y="1200429"/>
            <a:ext cx="2895238" cy="4457143"/>
          </a:xfrm>
          <a:prstGeom prst="rect">
            <a:avLst/>
          </a:prstGeom>
        </p:spPr>
      </p:pic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70289" y="6448508"/>
            <a:ext cx="313326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900">
                <a:solidFill>
                  <a:srgbClr val="595959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27"/>
          <p:cNvSpPr>
            <a:spLocks noGrp="1"/>
          </p:cNvSpPr>
          <p:nvPr>
            <p:ph type="body" sz="quarter" idx="17" hasCustomPrompt="1"/>
          </p:nvPr>
        </p:nvSpPr>
        <p:spPr>
          <a:xfrm>
            <a:off x="1066800" y="4343400"/>
            <a:ext cx="5105400" cy="381000"/>
          </a:xfrm>
        </p:spPr>
        <p:txBody>
          <a:bodyPr wrap="none" lIns="0" tIns="0" rIns="0" bIns="0">
            <a:normAutofit/>
          </a:bodyPr>
          <a:lstStyle>
            <a:lvl1pPr algn="l">
              <a:buNone/>
              <a:defRPr sz="2400" i="0" baseline="0">
                <a:solidFill>
                  <a:schemeClr val="accent1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 smtClean="0"/>
              <a:t>Presenter Name</a:t>
            </a:r>
          </a:p>
        </p:txBody>
      </p:sp>
      <p:sp>
        <p:nvSpPr>
          <p:cNvPr id="9" name="Text Placeholder 27"/>
          <p:cNvSpPr>
            <a:spLocks noGrp="1"/>
          </p:cNvSpPr>
          <p:nvPr>
            <p:ph type="body" sz="quarter" idx="18" hasCustomPrompt="1"/>
          </p:nvPr>
        </p:nvSpPr>
        <p:spPr>
          <a:xfrm>
            <a:off x="1066800" y="4800600"/>
            <a:ext cx="5105400" cy="381000"/>
          </a:xfrm>
        </p:spPr>
        <p:txBody>
          <a:bodyPr wrap="none" lIns="0" tIns="0" rIns="0" bIns="0">
            <a:normAutofit/>
          </a:bodyPr>
          <a:lstStyle>
            <a:lvl1pPr algn="l">
              <a:buNone/>
              <a:defRPr sz="1050" i="0" u="none" kern="0" cap="all" spc="300" baseline="0">
                <a:solidFill>
                  <a:srgbClr val="595959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 smtClean="0"/>
              <a:t>(413) 540-XXXX | Apresenter@iso-ne.com</a:t>
            </a:r>
          </a:p>
        </p:txBody>
      </p:sp>
    </p:spTree>
    <p:extLst>
      <p:ext uri="{BB962C8B-B14F-4D97-AF65-F5344CB8AC3E}">
        <p14:creationId xmlns:p14="http://schemas.microsoft.com/office/powerpoint/2010/main" val="1008289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57200" y="1401762"/>
            <a:ext cx="8229600" cy="48126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 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for more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twitter-icon.png">
            <a:hlinkClick r:id="rId2"/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934200" y="381000"/>
            <a:ext cx="1752600" cy="1752600"/>
          </a:xfrm>
          <a:prstGeom prst="rect">
            <a:avLst/>
          </a:prstGeom>
        </p:spPr>
      </p:pic>
      <p:pic>
        <p:nvPicPr>
          <p:cNvPr id="6" name="Picture 4" descr="ISO Newswire">
            <a:hlinkClick r:id="rId4"/>
          </p:cNvPr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381000"/>
            <a:ext cx="1752599" cy="1752600"/>
          </a:xfrm>
          <a:prstGeom prst="rect">
            <a:avLst/>
          </a:prstGeom>
          <a:noFill/>
        </p:spPr>
      </p:pic>
      <p:pic>
        <p:nvPicPr>
          <p:cNvPr id="7" name="Picture 6" descr="iso-to-go-screenshot-1.jpg">
            <a:hlinkClick r:id="rId6"/>
          </p:cNvPr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5105400" y="2362200"/>
            <a:ext cx="2228850" cy="3205205"/>
          </a:xfrm>
          <a:prstGeom prst="rect">
            <a:avLst/>
          </a:prstGeom>
        </p:spPr>
      </p:pic>
      <p:pic>
        <p:nvPicPr>
          <p:cNvPr id="8" name="Picture 7" descr="iso-to-go-screenshot-6.jpg">
            <a:hlinkClick r:id="rId6"/>
          </p:cNvPr>
          <p:cNvPicPr>
            <a:picLocks noChangeAspect="1"/>
          </p:cNvPicPr>
          <p:nvPr userDrawn="1"/>
        </p:nvPicPr>
        <p:blipFill>
          <a:blip r:embed="rId8" cstate="print"/>
          <a:stretch>
            <a:fillRect/>
          </a:stretch>
        </p:blipFill>
        <p:spPr>
          <a:xfrm>
            <a:off x="6324600" y="2971800"/>
            <a:ext cx="2228850" cy="3205205"/>
          </a:xfrm>
          <a:prstGeom prst="rect">
            <a:avLst/>
          </a:prstGeom>
        </p:spPr>
      </p:pic>
      <p:pic>
        <p:nvPicPr>
          <p:cNvPr id="9" name="Picture 8" descr="google-play-badge.png">
            <a:hlinkClick r:id="rId9"/>
          </p:cNvPr>
          <p:cNvPicPr>
            <a:picLocks noChangeAspect="1"/>
          </p:cNvPicPr>
          <p:nvPr userDrawn="1"/>
        </p:nvPicPr>
        <p:blipFill>
          <a:blip r:embed="rId10" cstate="print"/>
          <a:stretch>
            <a:fillRect/>
          </a:stretch>
        </p:blipFill>
        <p:spPr>
          <a:xfrm>
            <a:off x="1066800" y="5619750"/>
            <a:ext cx="1238250" cy="409575"/>
          </a:xfrm>
          <a:prstGeom prst="rect">
            <a:avLst/>
          </a:prstGeom>
        </p:spPr>
      </p:pic>
      <p:pic>
        <p:nvPicPr>
          <p:cNvPr id="10" name="Picture 9" descr="app-store-badge.png">
            <a:hlinkClick r:id="rId11"/>
          </p:cNvPr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2667000" y="5619750"/>
            <a:ext cx="1276350" cy="409575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57200" y="1457325"/>
            <a:ext cx="4495800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Subscribe to the </a:t>
            </a:r>
            <a:r>
              <a:rPr lang="en-US" sz="2000" b="1" i="1" dirty="0" smtClean="0">
                <a:solidFill>
                  <a:srgbClr val="000000"/>
                </a:solidFill>
              </a:rPr>
              <a:t>ISO Newswire</a:t>
            </a:r>
            <a:endParaRPr lang="en-US" sz="1400" b="1" i="0" dirty="0" smtClean="0">
              <a:solidFill>
                <a:srgbClr val="000000"/>
              </a:solidFill>
            </a:endParaRPr>
          </a:p>
          <a:p>
            <a:pPr marL="742950" lvl="1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</a:pP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  <a:hlinkClick r:id="rId13"/>
              </a:rPr>
              <a:t>ISO Newswire</a:t>
            </a: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400" i="0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is your source for regular news about ISO New England and the wholesale electricity industry within the six-state region 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Log on to </a:t>
            </a:r>
            <a:r>
              <a:rPr lang="en-US" sz="2000" b="1" dirty="0" smtClean="0">
                <a:solidFill>
                  <a:srgbClr val="000000"/>
                </a:solidFill>
              </a:rPr>
              <a:t>ISO Express </a:t>
            </a:r>
          </a:p>
          <a:p>
            <a:pPr marL="742950" lvl="1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</a:pP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  <a:hlinkClick r:id="rId14"/>
              </a:rPr>
              <a:t>ISO Express</a:t>
            </a: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400" i="0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provides real-time data on New England’s wholesale electricity markets and power system operations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Follow the ISO on </a:t>
            </a:r>
            <a:r>
              <a:rPr lang="en-US" sz="2000" b="1" dirty="0" smtClean="0">
                <a:solidFill>
                  <a:srgbClr val="000000"/>
                </a:solidFill>
              </a:rPr>
              <a:t>Twitter</a:t>
            </a:r>
          </a:p>
          <a:p>
            <a:pPr marL="742950" lvl="1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</a:pP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  <a:hlinkClick r:id="rId15"/>
              </a:rPr>
              <a:t>@isonewengland</a:t>
            </a:r>
            <a:endParaRPr lang="en-US" sz="1400" i="1" kern="1200" baseline="0" dirty="0" smtClean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Download the </a:t>
            </a:r>
            <a:r>
              <a:rPr lang="en-US" sz="2000" b="1" dirty="0" smtClean="0">
                <a:solidFill>
                  <a:srgbClr val="000000"/>
                </a:solidFill>
              </a:rPr>
              <a:t>ISO to Go App</a:t>
            </a:r>
          </a:p>
          <a:p>
            <a:pPr marL="742950" lvl="1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</a:pP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  <a:hlinkClick r:id="rId6"/>
              </a:rPr>
              <a:t>ISO to Go</a:t>
            </a: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400" i="0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is a free mobile application that puts real-time wholesale electricity pricing and power grid information in the palm of your hand </a:t>
            </a:r>
          </a:p>
          <a:p>
            <a:pPr lvl="1"/>
            <a:endParaRPr lang="en-US" dirty="0" smtClean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457200" y="358200"/>
            <a:ext cx="822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0000"/>
                </a:solidFill>
                <a:latin typeface="+mj-lt"/>
              </a:rPr>
              <a:t>For More Information…</a:t>
            </a:r>
            <a:endParaRPr lang="en-US" sz="3200" b="1" dirty="0">
              <a:solidFill>
                <a:srgbClr val="0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98613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ques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775855"/>
            <a:ext cx="5334000" cy="5334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299" y="3200400"/>
            <a:ext cx="3880514" cy="847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5128"/>
            <a:ext cx="4038600" cy="4767072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05128"/>
            <a:ext cx="4038600" cy="4767072"/>
          </a:xfrm>
        </p:spPr>
        <p:txBody>
          <a:bodyPr>
            <a:normAutofit/>
          </a:bodyPr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>
            <a:lvl1pPr algn="l"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iso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08176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73274"/>
            <a:ext cx="4040188" cy="4098925"/>
          </a:xfrm>
        </p:spPr>
        <p:txBody>
          <a:bodyPr/>
          <a:lstStyle>
            <a:lvl1pPr>
              <a:defRPr sz="2000">
                <a:solidFill>
                  <a:srgbClr val="000000"/>
                </a:solidFill>
              </a:defRPr>
            </a:lvl1pPr>
            <a:lvl2pPr>
              <a:defRPr sz="1800">
                <a:solidFill>
                  <a:srgbClr val="000000"/>
                </a:solidFill>
              </a:defRPr>
            </a:lvl2pPr>
            <a:lvl3pPr>
              <a:defRPr sz="1600">
                <a:solidFill>
                  <a:srgbClr val="000000"/>
                </a:solidFill>
              </a:defRPr>
            </a:lvl3pPr>
            <a:lvl4pPr>
              <a:defRPr sz="1400">
                <a:solidFill>
                  <a:srgbClr val="000000"/>
                </a:solidFill>
              </a:defRPr>
            </a:lvl4pPr>
            <a:lvl5pPr>
              <a:defRPr sz="1400">
                <a:solidFill>
                  <a:srgbClr val="00000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08176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73274"/>
            <a:ext cx="4041775" cy="4098925"/>
          </a:xfrm>
        </p:spPr>
        <p:txBody>
          <a:bodyPr>
            <a:normAutofit/>
          </a:bodyPr>
          <a:lstStyle>
            <a:lvl1pPr>
              <a:defRPr sz="2000">
                <a:solidFill>
                  <a:srgbClr val="000000"/>
                </a:solidFill>
              </a:defRPr>
            </a:lvl1pPr>
            <a:lvl2pPr>
              <a:defRPr sz="1800">
                <a:solidFill>
                  <a:srgbClr val="000000"/>
                </a:solidFill>
              </a:defRPr>
            </a:lvl2pPr>
            <a:lvl3pPr>
              <a:defRPr sz="1600">
                <a:solidFill>
                  <a:srgbClr val="000000"/>
                </a:solidFill>
              </a:defRPr>
            </a:lvl3pPr>
            <a:lvl4pPr>
              <a:defRPr sz="1400">
                <a:solidFill>
                  <a:srgbClr val="000000"/>
                </a:solidFill>
              </a:defRPr>
            </a:lvl4pPr>
            <a:lvl5pPr>
              <a:defRPr sz="1400">
                <a:solidFill>
                  <a:srgbClr val="00000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" y="6290650"/>
            <a:ext cx="9143992" cy="5673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48126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900856" y="6329046"/>
            <a:ext cx="1342288" cy="15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 smtClean="0">
                <a:solidFill>
                  <a:schemeClr val="tx1"/>
                </a:solidFill>
              </a:rPr>
              <a:t>ISO-NE PUBLIC</a:t>
            </a:r>
            <a:endParaRPr lang="en-US" sz="700" b="1" dirty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23" r:id="rId2"/>
    <p:sldLayoutId id="2147483675" r:id="rId3"/>
    <p:sldLayoutId id="2147483650" r:id="rId4"/>
    <p:sldLayoutId id="2147483664" r:id="rId5"/>
    <p:sldLayoutId id="2147483720" r:id="rId6"/>
    <p:sldLayoutId id="2147483684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3" r:id="rId14"/>
    <p:sldLayoutId id="2147483694" r:id="rId15"/>
    <p:sldLayoutId id="2147483695" r:id="rId16"/>
    <p:sldLayoutId id="2147483696" r:id="rId17"/>
    <p:sldLayoutId id="2147483697" r:id="rId18"/>
    <p:sldLayoutId id="2147483698" r:id="rId19"/>
    <p:sldLayoutId id="2147483699" r:id="rId20"/>
    <p:sldLayoutId id="2147483700" r:id="rId21"/>
    <p:sldLayoutId id="2147483701" r:id="rId22"/>
    <p:sldLayoutId id="2147483702" r:id="rId23"/>
    <p:sldLayoutId id="2147483703" r:id="rId24"/>
    <p:sldLayoutId id="2147483717" r:id="rId25"/>
    <p:sldLayoutId id="2147483718" r:id="rId26"/>
    <p:sldLayoutId id="2147483719" r:id="rId27"/>
    <p:sldLayoutId id="2147483721" r:id="rId28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 baseline="0">
          <a:solidFill>
            <a:srgbClr val="00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1200"/>
        </a:spcBef>
        <a:buFont typeface="Arial" pitchFamily="34" charset="0"/>
        <a:buChar char="•"/>
        <a:defRPr sz="2400" kern="1200" baseline="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0"/>
        </a:spcBef>
        <a:buFont typeface="Arial" pitchFamily="34" charset="0"/>
        <a:buChar char="–"/>
        <a:defRPr sz="2000" kern="1200" baseline="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ts val="0"/>
        </a:spcBef>
        <a:buFont typeface="Arial" pitchFamily="34" charset="0"/>
        <a:buChar char="•"/>
        <a:defRPr sz="1800" kern="1200" baseline="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ts val="0"/>
        </a:spcBef>
        <a:buFont typeface="Arial" pitchFamily="34" charset="0"/>
        <a:buChar char="–"/>
        <a:defRPr sz="1600" kern="1200" baseline="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ts val="0"/>
        </a:spcBef>
        <a:buFont typeface="Arial" pitchFamily="34" charset="0"/>
        <a:buChar char="»"/>
        <a:defRPr sz="1600" kern="1200" baseline="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July 16-17, 2019 │ Stowe, VT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smtClean="0"/>
              <a:t>Jerry Elliott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/>
          </a:bodyPr>
          <a:lstStyle/>
          <a:p>
            <a:r>
              <a:rPr lang="en-US" dirty="0"/>
              <a:t>(413) 535-4123 | gelliott@iso-ne.com</a:t>
            </a:r>
          </a:p>
          <a:p>
            <a:pPr lvl="0"/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3272118" y="3433148"/>
            <a:ext cx="5559552" cy="86772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Biennial Review: General clean-up, revision of Section 2 to add Energy Storage as ARD type, and revisions to delete duplicate definitions for defined terms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3296922" y="1600200"/>
            <a:ext cx="5562600" cy="1600200"/>
          </a:xfrm>
        </p:spPr>
        <p:txBody>
          <a:bodyPr/>
          <a:lstStyle/>
          <a:p>
            <a:r>
              <a:rPr lang="en-US" sz="2800" dirty="0" smtClean="0"/>
              <a:t>Proposed Revisions to OP-14, Appendix E (Explanation of Terms and Instructions for Preparation of ISO-NE Form NX-12E ─ Asset Related Demands Technical Data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133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en-US" sz="1400" b="0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077200" cy="4343400"/>
          </a:xfrm>
          <a:prstGeom prst="rect">
            <a:avLst/>
          </a:prstGeo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457200" y="1219200"/>
            <a:ext cx="8229600" cy="5029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0000"/>
                </a:solidFill>
              </a:rPr>
              <a:t>The proposed revisions to </a:t>
            </a:r>
            <a:r>
              <a:rPr lang="en-US" dirty="0" smtClean="0">
                <a:solidFill>
                  <a:srgbClr val="000000"/>
                </a:solidFill>
              </a:rPr>
              <a:t>OP-14E </a:t>
            </a:r>
            <a:r>
              <a:rPr lang="en-US" dirty="0" smtClean="0">
                <a:solidFill>
                  <a:srgbClr val="000000"/>
                </a:solidFill>
              </a:rPr>
              <a:t>add </a:t>
            </a:r>
            <a:r>
              <a:rPr lang="en-US" dirty="0" smtClean="0">
                <a:solidFill>
                  <a:srgbClr val="000000"/>
                </a:solidFill>
              </a:rPr>
              <a:t>Energy Storage DARDs as a DARD type for NX-12E submission and </a:t>
            </a:r>
            <a:r>
              <a:rPr lang="en-US" dirty="0" smtClean="0">
                <a:solidFill>
                  <a:srgbClr val="000000"/>
                </a:solidFill>
              </a:rPr>
              <a:t>delete </a:t>
            </a:r>
            <a:r>
              <a:rPr lang="en-US" dirty="0" smtClean="0">
                <a:solidFill>
                  <a:srgbClr val="000000"/>
                </a:solidFill>
              </a:rPr>
              <a:t>definitions of terms already defined in the Tariff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In addition, OP-14E has been revised to capitalize or uncapitalize terms as appropriate, fix grammar, and clarify language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 </a:t>
            </a:r>
            <a:r>
              <a:rPr lang="en-US" dirty="0">
                <a:solidFill>
                  <a:srgbClr val="000000"/>
                </a:solidFill>
              </a:rPr>
              <a:t>vote </a:t>
            </a:r>
            <a:r>
              <a:rPr lang="en-US" dirty="0" smtClean="0">
                <a:solidFill>
                  <a:srgbClr val="000000"/>
                </a:solidFill>
              </a:rPr>
              <a:t>for these revisions is scheduled </a:t>
            </a:r>
            <a:r>
              <a:rPr lang="en-US" dirty="0">
                <a:solidFill>
                  <a:srgbClr val="000000"/>
                </a:solidFill>
              </a:rPr>
              <a:t>for the </a:t>
            </a:r>
            <a:r>
              <a:rPr lang="en-US" dirty="0" smtClean="0">
                <a:solidFill>
                  <a:srgbClr val="000000"/>
                </a:solidFill>
              </a:rPr>
              <a:t>August 20, </a:t>
            </a:r>
            <a:r>
              <a:rPr lang="en-US" dirty="0">
                <a:solidFill>
                  <a:srgbClr val="000000"/>
                </a:solidFill>
              </a:rPr>
              <a:t>2019 RC </a:t>
            </a:r>
            <a:r>
              <a:rPr lang="en-US" dirty="0" smtClean="0">
                <a:solidFill>
                  <a:srgbClr val="000000"/>
                </a:solidFill>
              </a:rPr>
              <a:t>meeting </a:t>
            </a:r>
            <a:endParaRPr lang="en-US" strike="sngStrike" dirty="0">
              <a:solidFill>
                <a:srgbClr val="000000"/>
              </a:solidFill>
            </a:endParaRPr>
          </a:p>
          <a:p>
            <a:r>
              <a:rPr lang="en-US" dirty="0">
                <a:solidFill>
                  <a:srgbClr val="000000"/>
                </a:solidFill>
              </a:rPr>
              <a:t>The ISO will be seeking a vote on these revisions at the </a:t>
            </a:r>
            <a:r>
              <a:rPr lang="en-US" dirty="0" smtClean="0">
                <a:solidFill>
                  <a:srgbClr val="000000"/>
                </a:solidFill>
              </a:rPr>
              <a:t>September 13, </a:t>
            </a:r>
            <a:r>
              <a:rPr lang="en-US" dirty="0">
                <a:solidFill>
                  <a:srgbClr val="000000"/>
                </a:solidFill>
              </a:rPr>
              <a:t>2019 NEPOOL Participants Committee </a:t>
            </a:r>
            <a:r>
              <a:rPr lang="en-US" dirty="0" smtClean="0">
                <a:solidFill>
                  <a:srgbClr val="000000"/>
                </a:solidFill>
              </a:rPr>
              <a:t>meeting</a:t>
            </a: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/>
          <a:lstStyle/>
          <a:p>
            <a:fld id="{10C7F894-2A36-495D-AB7C-1055F7AC0F9D}" type="slidenum">
              <a:rPr lang="en-US" sz="1400" smtClean="0">
                <a:solidFill>
                  <a:srgbClr val="000000"/>
                </a:solidFill>
              </a:rPr>
              <a:pPr/>
              <a:t>10</a:t>
            </a:fld>
            <a:endParaRPr lang="en-US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872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Placeholder 6"/>
          <p:cNvGraphicFramePr>
            <a:graphicFrameLocks noGrp="1"/>
          </p:cNvGraphicFramePr>
          <p:nvPr>
            <p:ph type="tbl" sz="quarter" idx="10"/>
            <p:extLst>
              <p:ext uri="{D42A27DB-BD31-4B8C-83A1-F6EECF244321}">
                <p14:modId xmlns:p14="http://schemas.microsoft.com/office/powerpoint/2010/main" val="1296569602"/>
              </p:ext>
            </p:extLst>
          </p:nvPr>
        </p:nvGraphicFramePr>
        <p:xfrm>
          <a:off x="457200" y="1645920"/>
          <a:ext cx="8229600" cy="24384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429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00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0960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Stakeholder Committee and</a:t>
                      </a:r>
                      <a:r>
                        <a:rPr lang="en-US" b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Date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82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Scheduled</a:t>
                      </a:r>
                      <a:r>
                        <a:rPr lang="en-US" b="1" baseline="0" dirty="0" smtClean="0">
                          <a:solidFill>
                            <a:schemeClr val="bg1"/>
                          </a:solidFill>
                        </a:rPr>
                        <a:t> Project Milestone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82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0000"/>
                          </a:solidFill>
                        </a:rPr>
                        <a:t>Reliability Committee</a:t>
                      </a:r>
                    </a:p>
                    <a:p>
                      <a:r>
                        <a:rPr lang="en-US" sz="1600" b="1" dirty="0" smtClean="0">
                          <a:solidFill>
                            <a:srgbClr val="000000"/>
                          </a:solidFill>
                        </a:rPr>
                        <a:t>July 16-17, 2019</a:t>
                      </a:r>
                      <a:endParaRPr lang="en-US" sz="16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rgbClr val="C4E3F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Review proposed revisions to OP-14E 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rgbClr val="C4E3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0000"/>
                          </a:solidFill>
                        </a:rPr>
                        <a:t>Reliability Committee</a:t>
                      </a:r>
                    </a:p>
                    <a:p>
                      <a:r>
                        <a:rPr lang="en-US" sz="1600" b="1" dirty="0" smtClean="0">
                          <a:solidFill>
                            <a:srgbClr val="000000"/>
                          </a:solidFill>
                        </a:rPr>
                        <a:t>August 20, 2019</a:t>
                      </a:r>
                      <a:endParaRPr lang="en-US" sz="16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rgbClr val="C4E3F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Vote on proposed revisions to OP-14E 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rgbClr val="C4E3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0000"/>
                          </a:solidFill>
                        </a:rPr>
                        <a:t>Participants</a:t>
                      </a:r>
                      <a:r>
                        <a:rPr lang="en-US" sz="1600" b="1" baseline="0" dirty="0" smtClean="0">
                          <a:solidFill>
                            <a:srgbClr val="000000"/>
                          </a:solidFill>
                        </a:rPr>
                        <a:t> Committee</a:t>
                      </a:r>
                    </a:p>
                    <a:p>
                      <a:r>
                        <a:rPr lang="en-US" sz="1600" b="1" dirty="0" smtClean="0">
                          <a:solidFill>
                            <a:srgbClr val="000000"/>
                          </a:solidFill>
                        </a:rPr>
                        <a:t>September 13, 2019</a:t>
                      </a:r>
                      <a:endParaRPr lang="en-US" sz="16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rgbClr val="C4E3F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Vote on proposed revisions to OP-14E 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rgbClr val="C4E3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Stakeholder Schedule</a:t>
            </a:r>
            <a:endParaRPr lang="en-US" b="0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/>
          <a:lstStyle/>
          <a:p>
            <a:fld id="{10C7F894-2A36-495D-AB7C-1055F7AC0F9D}" type="slidenum">
              <a:rPr lang="en-US" sz="1400" smtClean="0">
                <a:solidFill>
                  <a:srgbClr val="000000"/>
                </a:solidFill>
              </a:rPr>
              <a:pPr/>
              <a:t>11</a:t>
            </a:fld>
            <a:endParaRPr lang="en-US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70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7"/>
          <p:cNvSpPr>
            <a:spLocks noGrp="1"/>
          </p:cNvSpPr>
          <p:nvPr>
            <p:ph type="body" sz="quarter" idx="17"/>
          </p:nvPr>
        </p:nvSpPr>
        <p:spPr>
          <a:xfrm>
            <a:off x="1066800" y="4800600"/>
            <a:ext cx="5105400" cy="381000"/>
          </a:xfrm>
        </p:spPr>
        <p:txBody>
          <a:bodyPr wrap="none" lIns="0" tIns="0" rIns="0" bIns="0">
            <a:normAutofit/>
          </a:bodyPr>
          <a:lstStyle>
            <a:lvl1pPr algn="l">
              <a:buNone/>
              <a:defRPr sz="2400" i="0" baseline="0">
                <a:solidFill>
                  <a:schemeClr val="accent1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 smtClean="0"/>
              <a:t>Jerry Elliott</a:t>
            </a:r>
          </a:p>
        </p:txBody>
      </p:sp>
      <p:sp>
        <p:nvSpPr>
          <p:cNvPr id="8" name="Text Placeholder 27"/>
          <p:cNvSpPr>
            <a:spLocks noGrp="1"/>
          </p:cNvSpPr>
          <p:nvPr>
            <p:ph type="body" sz="quarter" idx="18"/>
          </p:nvPr>
        </p:nvSpPr>
        <p:spPr>
          <a:xfrm>
            <a:off x="1066800" y="5257800"/>
            <a:ext cx="5105400" cy="381000"/>
          </a:xfrm>
        </p:spPr>
        <p:txBody>
          <a:bodyPr wrap="none" lIns="0" tIns="0" rIns="0" bIns="0">
            <a:normAutofit/>
          </a:bodyPr>
          <a:lstStyle>
            <a:lvl1pPr algn="l">
              <a:buNone/>
              <a:defRPr sz="1050" i="0" u="none" kern="0" cap="all" spc="300" baseline="0">
                <a:solidFill>
                  <a:srgbClr val="595959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r>
              <a:rPr lang="en-US" dirty="0" smtClean="0"/>
              <a:t>(</a:t>
            </a:r>
            <a:r>
              <a:rPr lang="en-US" dirty="0"/>
              <a:t>413) 535-4123 | gelliott@iso-ne.com</a:t>
            </a:r>
          </a:p>
          <a:p>
            <a:pPr lvl="0"/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/>
          <a:lstStyle/>
          <a:p>
            <a:fld id="{10C7F894-2A36-495D-AB7C-1055F7AC0F9D}" type="slidenum">
              <a:rPr lang="en-US" sz="1400" smtClean="0">
                <a:solidFill>
                  <a:srgbClr val="000000"/>
                </a:solidFill>
              </a:rPr>
              <a:pPr/>
              <a:t>12</a:t>
            </a:fld>
            <a:endParaRPr lang="en-US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90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Acronyms Used in this Presentation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1960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dirty="0" smtClean="0"/>
              <a:t>ARD: Asset Related Demand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 smtClean="0"/>
          </a:p>
          <a:p>
            <a:pPr>
              <a:spcBef>
                <a:spcPts val="0"/>
              </a:spcBef>
            </a:pPr>
            <a:r>
              <a:rPr lang="en-US" dirty="0" smtClean="0"/>
              <a:t>DARD: Dispatchable Asset Related Demand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 smtClean="0"/>
          </a:p>
          <a:p>
            <a:pPr>
              <a:spcBef>
                <a:spcPts val="0"/>
              </a:spcBef>
            </a:pPr>
            <a:r>
              <a:rPr lang="en-US" dirty="0" smtClean="0"/>
              <a:t>ISO: ISO New England Inc.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 smtClean="0"/>
          </a:p>
          <a:p>
            <a:pPr>
              <a:spcBef>
                <a:spcPts val="0"/>
              </a:spcBef>
            </a:pPr>
            <a:r>
              <a:rPr lang="en-US" dirty="0" smtClean="0"/>
              <a:t>NEPOOL: New England Power Pool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 smtClean="0"/>
          </a:p>
          <a:p>
            <a:pPr>
              <a:spcBef>
                <a:spcPts val="0"/>
              </a:spcBef>
            </a:pPr>
            <a:r>
              <a:rPr lang="en-US" dirty="0" smtClean="0"/>
              <a:t>OP: ISO New England Operating Procedure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 smtClean="0"/>
          </a:p>
          <a:p>
            <a:pPr>
              <a:spcBef>
                <a:spcPts val="0"/>
              </a:spcBef>
            </a:pPr>
            <a:r>
              <a:rPr lang="en-US" dirty="0" smtClean="0"/>
              <a:t>RC: NEPOOL Reliability Committee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/>
          <a:lstStyle/>
          <a:p>
            <a:fld id="{10C7F894-2A36-495D-AB7C-1055F7AC0F9D}" type="slidenum">
              <a:rPr lang="en-US" sz="1400" smtClean="0">
                <a:solidFill>
                  <a:srgbClr val="000000"/>
                </a:solidFill>
              </a:rPr>
              <a:pPr/>
              <a:t>13</a:t>
            </a:fld>
            <a:endParaRPr lang="en-US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464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4039206"/>
              </p:ext>
            </p:extLst>
          </p:nvPr>
        </p:nvGraphicFramePr>
        <p:xfrm>
          <a:off x="457200" y="533400"/>
          <a:ext cx="8077200" cy="9088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77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0481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Proposed Revisions to OP-14, Appendix E (OP-14E)</a:t>
                      </a:r>
                      <a:endParaRPr lang="en-US" sz="2400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05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0000"/>
                          </a:solidFill>
                        </a:rPr>
                        <a:t>Proposed Effective Date: September 13</a:t>
                      </a:r>
                      <a:r>
                        <a:rPr lang="en-US" sz="1600" b="1" baseline="0" dirty="0" smtClean="0">
                          <a:solidFill>
                            <a:srgbClr val="000000"/>
                          </a:solidFill>
                        </a:rPr>
                        <a:t>, 2019</a:t>
                      </a:r>
                      <a:endParaRPr lang="en-US" sz="16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Text Placeholder 4"/>
          <p:cNvSpPr txBox="1">
            <a:spLocks/>
          </p:cNvSpPr>
          <p:nvPr/>
        </p:nvSpPr>
        <p:spPr>
          <a:xfrm>
            <a:off x="457200" y="1676400"/>
            <a:ext cx="8229600" cy="3810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000000"/>
                </a:solidFill>
              </a:rPr>
              <a:t>The proposed revisions to OP-14, Appendix E (OP-14E) add Energy Storage to the list of Asset Related Demand types in Section 2 and </a:t>
            </a:r>
            <a:r>
              <a:rPr lang="en-US" dirty="0" smtClean="0">
                <a:solidFill>
                  <a:srgbClr val="000000"/>
                </a:solidFill>
              </a:rPr>
              <a:t>delete </a:t>
            </a:r>
            <a:r>
              <a:rPr lang="en-US" dirty="0" smtClean="0">
                <a:solidFill>
                  <a:srgbClr val="000000"/>
                </a:solidFill>
              </a:rPr>
              <a:t>definitions for terms already defined in Section I.2.2 of the Tariff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Grammar and style changes are also included throughout the OP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The ISO is presenting these revisions for review at today’s meeting with a vote scheduled for the August 20, 2019 RC meeting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The </a:t>
            </a:r>
            <a:r>
              <a:rPr lang="en-US" dirty="0">
                <a:solidFill>
                  <a:srgbClr val="000000"/>
                </a:solidFill>
              </a:rPr>
              <a:t>ISO will be seeking a vote on these revisions at the </a:t>
            </a:r>
            <a:r>
              <a:rPr lang="en-US" dirty="0" smtClean="0">
                <a:solidFill>
                  <a:srgbClr val="000000"/>
                </a:solidFill>
              </a:rPr>
              <a:t>September 13, </a:t>
            </a:r>
            <a:r>
              <a:rPr lang="en-US" dirty="0">
                <a:solidFill>
                  <a:srgbClr val="000000"/>
                </a:solidFill>
              </a:rPr>
              <a:t>2019 NEPOOL Participants Committee meeting</a:t>
            </a:r>
          </a:p>
          <a:p>
            <a:pPr marL="0" indent="0">
              <a:buNone/>
            </a:pPr>
            <a:endParaRPr lang="en-US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33557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Proposed Changes to OP-14E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95250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en-US" dirty="0" smtClean="0"/>
              <a:t>OP-14E has been revised to:</a:t>
            </a:r>
          </a:p>
          <a:p>
            <a:pPr>
              <a:spcBef>
                <a:spcPts val="600"/>
              </a:spcBef>
            </a:pPr>
            <a:r>
              <a:rPr lang="en-US" dirty="0"/>
              <a:t>Remove or replace </a:t>
            </a:r>
            <a:r>
              <a:rPr lang="en-US" dirty="0" smtClean="0"/>
              <a:t>with correct </a:t>
            </a:r>
            <a:r>
              <a:rPr lang="en-US" dirty="0"/>
              <a:t>references </a:t>
            </a:r>
            <a:r>
              <a:rPr lang="en-US" dirty="0" smtClean="0"/>
              <a:t>terms already defined </a:t>
            </a:r>
            <a:r>
              <a:rPr lang="en-US" dirty="0"/>
              <a:t>in Section I.2.2 of the Tariff or ISO-New England Manuals</a:t>
            </a:r>
          </a:p>
          <a:p>
            <a:pPr>
              <a:spcBef>
                <a:spcPts val="600"/>
              </a:spcBef>
            </a:pPr>
            <a:r>
              <a:rPr lang="en-US" dirty="0"/>
              <a:t>Add Energy Storage to the list of DARD types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Replace Nominated Consumption Level with the defined term Nominated Consumption Limit throughout the document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Correct a reference to Market Rule 1 in References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Correct grammar and update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244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Summary of Proposed OP-14E Revisions</a:t>
            </a:r>
            <a:br>
              <a:rPr lang="en-US" dirty="0" smtClean="0"/>
            </a:br>
            <a:r>
              <a:rPr lang="en-US" dirty="0" smtClean="0"/>
              <a:t>to Add Energy Storage DARDs and Delete Definitions of Defined Terms </a:t>
            </a:r>
            <a:endParaRPr lang="en-US" sz="1200" b="0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0C7F894-2A36-495D-AB7C-1055F7AC0F9D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62777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62777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5" name="Table Placeholder 4"/>
          <p:cNvGraphicFramePr>
            <a:graphicFrameLocks noGrp="1"/>
          </p:cNvGraphicFramePr>
          <p:nvPr>
            <p:ph type="tbl" sz="quarter" idx="10"/>
            <p:extLst>
              <p:ext uri="{D42A27DB-BD31-4B8C-83A1-F6EECF244321}">
                <p14:modId xmlns:p14="http://schemas.microsoft.com/office/powerpoint/2010/main" val="2364079175"/>
              </p:ext>
            </p:extLst>
          </p:nvPr>
        </p:nvGraphicFramePr>
        <p:xfrm>
          <a:off x="497541" y="1676400"/>
          <a:ext cx="8077200" cy="441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37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23692">
                  <a:extLst>
                    <a:ext uri="{9D8B030D-6E8A-4147-A177-3AD203B41FA5}">
                      <a16:colId xmlns:a16="http://schemas.microsoft.com/office/drawing/2014/main" val="3055727976"/>
                    </a:ext>
                  </a:extLst>
                </a:gridCol>
                <a:gridCol w="2209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05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Section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Proposed Change 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Reason for Change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92011"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Specific Information: Section 2 – Basic Information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Adds Energy Storage to DARD types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8698928"/>
                  </a:ext>
                </a:extLst>
              </a:tr>
              <a:tr h="1633437"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Specific Information: Section 2 – Basic Information</a:t>
                      </a:r>
                    </a:p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Replaces re-stated definition and reference to Manual M-35 with a reference to the Section of Manual M-28 that states the definition of this term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0086438"/>
                  </a:ext>
                </a:extLst>
              </a:tr>
              <a:tr h="1358872"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Specific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 Information: Section 3 – Minimum Consumption Limit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Deletes duplicative definition of term defined in Section I.2.2 of the Tariff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49946409"/>
                  </a:ext>
                </a:extLst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0130" y="2089582"/>
            <a:ext cx="3840480" cy="95186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80130" y="3179598"/>
            <a:ext cx="3840480" cy="14543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80130" y="4800600"/>
            <a:ext cx="3840480" cy="1128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326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4034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Summary of Proposed OP-14E Revisions</a:t>
            </a:r>
            <a:br>
              <a:rPr lang="en-US" dirty="0" smtClean="0"/>
            </a:br>
            <a:r>
              <a:rPr lang="en-US" dirty="0" smtClean="0"/>
              <a:t>to Add Energy Storage DARDs and Delete Definitions of Defined Terms </a:t>
            </a:r>
            <a:endParaRPr lang="en-US" sz="1200" b="0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0C7F894-2A36-495D-AB7C-1055F7AC0F9D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62777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62777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5" name="Table Placeholder 4"/>
          <p:cNvGraphicFramePr>
            <a:graphicFrameLocks noGrp="1"/>
          </p:cNvGraphicFramePr>
          <p:nvPr>
            <p:ph type="tbl" sz="quarter" idx="10"/>
            <p:extLst>
              <p:ext uri="{D42A27DB-BD31-4B8C-83A1-F6EECF244321}">
                <p14:modId xmlns:p14="http://schemas.microsoft.com/office/powerpoint/2010/main" val="3171794624"/>
              </p:ext>
            </p:extLst>
          </p:nvPr>
        </p:nvGraphicFramePr>
        <p:xfrm>
          <a:off x="497541" y="1676400"/>
          <a:ext cx="8077200" cy="30607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37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23692">
                  <a:extLst>
                    <a:ext uri="{9D8B030D-6E8A-4147-A177-3AD203B41FA5}">
                      <a16:colId xmlns:a16="http://schemas.microsoft.com/office/drawing/2014/main" val="3055727976"/>
                    </a:ext>
                  </a:extLst>
                </a:gridCol>
                <a:gridCol w="2209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05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Section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Proposed Change 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Reason for Change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92011"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Specific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 Information: Section 4 –  Maximum Consumption Limit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Deletes duplicative definition of term defined in Section I.2.2 of the Tariff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baseline="0" dirty="0" smtClean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8698928"/>
                  </a:ext>
                </a:extLst>
              </a:tr>
              <a:tr h="1633437"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Specific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 Information: Section 5 –  Nominated Consumption Limit</a:t>
                      </a: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Deletes duplicative definition of term defined in Section I.2.2 of the Tariff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baseline="0" dirty="0" smtClean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0086438"/>
                  </a:ext>
                </a:extLst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8400" y="2133600"/>
            <a:ext cx="3840480" cy="609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07024" y="3236259"/>
            <a:ext cx="3840480" cy="64994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07024" y="3886200"/>
            <a:ext cx="3840480" cy="680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151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40341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Summary of Proposed OP-14E Clean-Up </a:t>
            </a:r>
            <a:br>
              <a:rPr lang="en-US" dirty="0" smtClean="0"/>
            </a:br>
            <a:r>
              <a:rPr lang="en-US" dirty="0" smtClean="0"/>
              <a:t>Revisions</a:t>
            </a:r>
            <a:endParaRPr lang="en-US" sz="1200" b="0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0C7F894-2A36-495D-AB7C-1055F7AC0F9D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62777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62777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5" name="Table Placeholder 4"/>
          <p:cNvGraphicFramePr>
            <a:graphicFrameLocks noGrp="1"/>
          </p:cNvGraphicFramePr>
          <p:nvPr>
            <p:ph type="tbl" sz="quarter" idx="10"/>
            <p:extLst>
              <p:ext uri="{D42A27DB-BD31-4B8C-83A1-F6EECF244321}">
                <p14:modId xmlns:p14="http://schemas.microsoft.com/office/powerpoint/2010/main" val="2124078704"/>
              </p:ext>
            </p:extLst>
          </p:nvPr>
        </p:nvGraphicFramePr>
        <p:xfrm>
          <a:off x="571500" y="1371600"/>
          <a:ext cx="8077200" cy="480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37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24031">
                  <a:extLst>
                    <a:ext uri="{9D8B030D-6E8A-4147-A177-3AD203B41FA5}">
                      <a16:colId xmlns:a16="http://schemas.microsoft.com/office/drawing/2014/main" val="3055727976"/>
                    </a:ext>
                  </a:extLst>
                </a:gridCol>
                <a:gridCol w="28094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087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Section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Proposed Change 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Reason for Change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4967"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Table of Contents and throughout the document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Replace Nominated Consumption Level with Nominated Consumption Limit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Correct use of the defined term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8698928"/>
                  </a:ext>
                </a:extLst>
              </a:tr>
              <a:tr h="948035"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References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Correct title of referenced document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0086438"/>
                  </a:ext>
                </a:extLst>
              </a:tr>
              <a:tr h="1248318"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General Information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Re-word for clarity and to reflect current ISO usage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49946409"/>
                  </a:ext>
                </a:extLst>
              </a:tr>
              <a:tr h="1524000"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General Information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Re-word for clarity and to reflect current ISO usage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400" baseline="0" dirty="0" smtClean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75415580"/>
                  </a:ext>
                </a:extLst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4600" y="2743200"/>
            <a:ext cx="3246120" cy="53339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4600" y="3602910"/>
            <a:ext cx="3246120" cy="96908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60320" y="4760251"/>
            <a:ext cx="3200400" cy="1343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45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40341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Summary of Proposed OP-14E </a:t>
            </a:r>
            <a:r>
              <a:rPr lang="en-US" dirty="0"/>
              <a:t>Clean-Up </a:t>
            </a:r>
            <a:br>
              <a:rPr lang="en-US" dirty="0"/>
            </a:br>
            <a:r>
              <a:rPr lang="en-US" dirty="0"/>
              <a:t>Revisions </a:t>
            </a:r>
            <a:r>
              <a:rPr lang="en-US" dirty="0" smtClean="0"/>
              <a:t>(cont.) </a:t>
            </a:r>
            <a:endParaRPr lang="en-US" sz="1200" b="0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0C7F894-2A36-495D-AB7C-1055F7AC0F9D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62777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62777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5" name="Table Placeholder 4"/>
          <p:cNvGraphicFramePr>
            <a:graphicFrameLocks noGrp="1"/>
          </p:cNvGraphicFramePr>
          <p:nvPr>
            <p:ph type="tbl" sz="quarter" idx="10"/>
            <p:extLst>
              <p:ext uri="{D42A27DB-BD31-4B8C-83A1-F6EECF244321}">
                <p14:modId xmlns:p14="http://schemas.microsoft.com/office/powerpoint/2010/main" val="3799180912"/>
              </p:ext>
            </p:extLst>
          </p:nvPr>
        </p:nvGraphicFramePr>
        <p:xfrm>
          <a:off x="457200" y="1371600"/>
          <a:ext cx="8077200" cy="4835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37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24031">
                  <a:extLst>
                    <a:ext uri="{9D8B030D-6E8A-4147-A177-3AD203B41FA5}">
                      <a16:colId xmlns:a16="http://schemas.microsoft.com/office/drawing/2014/main" val="3055727976"/>
                    </a:ext>
                  </a:extLst>
                </a:gridCol>
                <a:gridCol w="28094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1021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Section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Proposed Change 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Reason for Change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0779"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General Information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Simplify reference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8698928"/>
                  </a:ext>
                </a:extLst>
              </a:tr>
              <a:tr h="764543"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General Information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400" strike="noStrike" baseline="0" dirty="0" smtClean="0">
                          <a:solidFill>
                            <a:srgbClr val="000000"/>
                          </a:solidFill>
                        </a:rPr>
                        <a:t>P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lace 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acronym after first use of term; uncapitalize undefined terms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0086438"/>
                  </a:ext>
                </a:extLst>
              </a:tr>
              <a:tr h="676834"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General Information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Uncapitalized undefined term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49946409"/>
                  </a:ext>
                </a:extLst>
              </a:tr>
              <a:tr h="1229030"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General Information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Uncapitalize undefined term and clarify language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75415580"/>
                  </a:ext>
                </a:extLst>
              </a:tr>
              <a:tr h="1229030"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General Information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400" strike="noStrike" baseline="0" dirty="0" smtClean="0">
                          <a:solidFill>
                            <a:srgbClr val="000000"/>
                          </a:solidFill>
                        </a:rPr>
                        <a:t>P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lace acronym after first use of term; capitalize defined term and clarify language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99260924"/>
                  </a:ext>
                </a:extLst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4600" y="1828800"/>
            <a:ext cx="3200400" cy="457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6809" y="2455133"/>
            <a:ext cx="3200400" cy="5334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91784" y="3340996"/>
            <a:ext cx="3291840" cy="2667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14196" y="4086677"/>
            <a:ext cx="3291840" cy="62985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91784" y="5105400"/>
            <a:ext cx="3291840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754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40341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Summary of Proposed OP-14E </a:t>
            </a:r>
            <a:r>
              <a:rPr lang="en-US" dirty="0"/>
              <a:t>Clean-Up </a:t>
            </a:r>
            <a:br>
              <a:rPr lang="en-US" dirty="0"/>
            </a:br>
            <a:r>
              <a:rPr lang="en-US" dirty="0"/>
              <a:t>Revisions </a:t>
            </a:r>
            <a:r>
              <a:rPr lang="en-US" dirty="0" smtClean="0"/>
              <a:t>(cont.) </a:t>
            </a:r>
            <a:endParaRPr lang="en-US" sz="1200" b="0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0C7F894-2A36-495D-AB7C-1055F7AC0F9D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62777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62777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5" name="Table Placeholder 4"/>
          <p:cNvGraphicFramePr>
            <a:graphicFrameLocks noGrp="1"/>
          </p:cNvGraphicFramePr>
          <p:nvPr>
            <p:ph type="tbl" sz="quarter" idx="10"/>
            <p:extLst>
              <p:ext uri="{D42A27DB-BD31-4B8C-83A1-F6EECF244321}">
                <p14:modId xmlns:p14="http://schemas.microsoft.com/office/powerpoint/2010/main" val="1137084064"/>
              </p:ext>
            </p:extLst>
          </p:nvPr>
        </p:nvGraphicFramePr>
        <p:xfrm>
          <a:off x="457200" y="1371600"/>
          <a:ext cx="8077200" cy="487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37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24031">
                  <a:extLst>
                    <a:ext uri="{9D8B030D-6E8A-4147-A177-3AD203B41FA5}">
                      <a16:colId xmlns:a16="http://schemas.microsoft.com/office/drawing/2014/main" val="3055727976"/>
                    </a:ext>
                  </a:extLst>
                </a:gridCol>
                <a:gridCol w="28094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761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Section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Proposed Change 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Reason for Change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2882"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General Information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Use of active voice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8698928"/>
                  </a:ext>
                </a:extLst>
              </a:tr>
              <a:tr h="1873625"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Specific Information: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 Section 1 – Data Revision Information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Clarify language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0086438"/>
                  </a:ext>
                </a:extLst>
              </a:tr>
              <a:tr h="758432"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Specific Information: Section 1 – Data Revision Information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Use of active voice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49946409"/>
                  </a:ext>
                </a:extLst>
              </a:tr>
              <a:tr h="1274246"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Specific Information: Section 1 – Data Revision Information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Improve grammar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75415580"/>
                  </a:ext>
                </a:extLst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2200" y="1752600"/>
            <a:ext cx="3200400" cy="4572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89094" y="2398059"/>
            <a:ext cx="3200400" cy="171674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62200" y="4319133"/>
            <a:ext cx="3200400" cy="40526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89094" y="4988859"/>
            <a:ext cx="3200400" cy="1194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72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40341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Summary of Proposed OP-14E </a:t>
            </a:r>
            <a:r>
              <a:rPr lang="en-US" dirty="0"/>
              <a:t>Clean-Up </a:t>
            </a:r>
            <a:br>
              <a:rPr lang="en-US" dirty="0"/>
            </a:br>
            <a:r>
              <a:rPr lang="en-US" dirty="0"/>
              <a:t>Revisions </a:t>
            </a:r>
            <a:r>
              <a:rPr lang="en-US" dirty="0" smtClean="0"/>
              <a:t>(cont.) </a:t>
            </a:r>
            <a:endParaRPr lang="en-US" sz="1200" b="0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0C7F894-2A36-495D-AB7C-1055F7AC0F9D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62777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62777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5" name="Table Placeholder 4"/>
          <p:cNvGraphicFramePr>
            <a:graphicFrameLocks noGrp="1"/>
          </p:cNvGraphicFramePr>
          <p:nvPr>
            <p:ph type="tbl" sz="quarter" idx="10"/>
            <p:extLst>
              <p:ext uri="{D42A27DB-BD31-4B8C-83A1-F6EECF244321}">
                <p14:modId xmlns:p14="http://schemas.microsoft.com/office/powerpoint/2010/main" val="2007844030"/>
              </p:ext>
            </p:extLst>
          </p:nvPr>
        </p:nvGraphicFramePr>
        <p:xfrm>
          <a:off x="457200" y="1371600"/>
          <a:ext cx="8077200" cy="312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37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24031">
                  <a:extLst>
                    <a:ext uri="{9D8B030D-6E8A-4147-A177-3AD203B41FA5}">
                      <a16:colId xmlns:a16="http://schemas.microsoft.com/office/drawing/2014/main" val="3055727976"/>
                    </a:ext>
                  </a:extLst>
                </a:gridCol>
                <a:gridCol w="28094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761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Section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Proposed Change 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Reason for Change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28785"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Specific Information: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 Section 2 – Basic Information</a:t>
                      </a: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Uncapitalize undefined term; clarify 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language</a:t>
                      </a:r>
                      <a:endParaRPr lang="en-US" sz="1400" baseline="0" dirty="0" smtClean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8698928"/>
                  </a:ext>
                </a:extLst>
              </a:tr>
              <a:tr h="1447800"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Specific Information: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 Section 6 – Additional Information</a:t>
                      </a: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Uncapitalize undefined term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0086438"/>
                  </a:ext>
                </a:extLst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6960" y="1806835"/>
            <a:ext cx="3291840" cy="117565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6960" y="3276601"/>
            <a:ext cx="3291840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016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Presentation - NEPOOL Technical Committees">
  <a:themeElements>
    <a:clrScheme name="ISO-NE">
      <a:dk1>
        <a:srgbClr val="62777F"/>
      </a:dk1>
      <a:lt1>
        <a:srgbClr val="FFFFFF"/>
      </a:lt1>
      <a:dk2>
        <a:srgbClr val="1E6A9A"/>
      </a:dk2>
      <a:lt2>
        <a:srgbClr val="6DCFF6"/>
      </a:lt2>
      <a:accent1>
        <a:srgbClr val="1795D2"/>
      </a:accent1>
      <a:accent2>
        <a:srgbClr val="8555A1"/>
      </a:accent2>
      <a:accent3>
        <a:srgbClr val="77BD2A"/>
      </a:accent3>
      <a:accent4>
        <a:srgbClr val="FBB92F"/>
      </a:accent4>
      <a:accent5>
        <a:srgbClr val="F68920"/>
      </a:accent5>
      <a:accent6>
        <a:srgbClr val="EC1F25"/>
      </a:accent6>
      <a:hlink>
        <a:srgbClr val="1795D2"/>
      </a:hlink>
      <a:folHlink>
        <a:srgbClr val="8555A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4886CF1DC48C74D80CCF2C4CB025A64" ma:contentTypeVersion="2" ma:contentTypeDescription="Create a new document." ma:contentTypeScope="" ma:versionID="e01f0b3c3db63f57da685470974fd0dd">
  <xsd:schema xmlns:xsd="http://www.w3.org/2001/XMLSchema" xmlns:xs="http://www.w3.org/2001/XMLSchema" xmlns:p="http://schemas.microsoft.com/office/2006/metadata/properties" xmlns:ns1="http://schemas.microsoft.com/sharepoint/v3" xmlns:ns2="3de4f9ef-1d57-44b3-81d3-183fbc526244" targetNamespace="http://schemas.microsoft.com/office/2006/metadata/properties" ma:root="true" ma:fieldsID="8762ef2f11a8f1912459afdf98c20689" ns1:_="" ns2:_="">
    <xsd:import namespace="http://schemas.microsoft.com/sharepoint/v3"/>
    <xsd:import namespace="3de4f9ef-1d57-44b3-81d3-183fbc526244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1:AverageRating" minOccurs="0"/>
                <xsd:element ref="ns1:Rating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AverageRating" ma:index="11" nillable="true" ma:displayName="Rating (0-5)" ma:decimals="2" ma:description="Average value of all the ratings that have been submitted" ma:indexed="true" ma:internalName="AverageRating" ma:readOnly="true">
      <xsd:simpleType>
        <xsd:restriction base="dms:Number"/>
      </xsd:simpleType>
    </xsd:element>
    <xsd:element name="RatingCount" ma:index="12" nillable="true" ma:displayName="Number of Ratings" ma:decimals="0" ma:description="Number of ratings submitted" ma:internalName="RatingCount" ma:readOnly="true">
      <xsd:simpleType>
        <xsd:restriction base="dms:Number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e4f9ef-1d57-44b3-81d3-183fbc526244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>
  <documentManagement>
    <_dlc_DocId xmlns="3de4f9ef-1d57-44b3-81d3-183fbc526244">YUNHWM7W3KQU-3-8</_dlc_DocId>
    <_dlc_DocIdUrl xmlns="3de4f9ef-1d57-44b3-81d3-183fbc526244">
      <Url>https://moss.iso-ne.com/sites/nr/_layouts/DocIdRedir.aspx?ID=YUNHWM7W3KQU-3-8</Url>
      <Description>YUNHWM7W3KQU-3-8</Description>
    </_dlc_DocIdUrl>
    <AverageRating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4C2127ED-FAA1-4946-8066-875DAC2331E8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73F9FFE1-E39A-4986-80AF-74E646B51B7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00F6D19-1832-4E16-8917-FC10FEF9F58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3de4f9ef-1d57-44b3-81d3-183fbc52624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492C4249-20D8-47F2-8381-3B28026D8BF6}">
  <ds:schemaRefs>
    <ds:schemaRef ds:uri="http://purl.org/dc/elements/1.1/"/>
    <ds:schemaRef ds:uri="http://schemas.microsoft.com/sharepoint/v3"/>
    <ds:schemaRef ds:uri="3de4f9ef-1d57-44b3-81d3-183fbc526244"/>
    <ds:schemaRef ds:uri="http://schemas.microsoft.com/office/infopath/2007/PartnerControls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purl.org/dc/terms/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8030</TotalTime>
  <Words>782</Words>
  <Application>Microsoft Office PowerPoint</Application>
  <PresentationFormat>On-screen Show (4:3)</PresentationFormat>
  <Paragraphs>141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Presentation - NEPOOL Technical Committees</vt:lpstr>
      <vt:lpstr>PowerPoint Presentation</vt:lpstr>
      <vt:lpstr>PowerPoint Presentation</vt:lpstr>
      <vt:lpstr>Overview of Proposed Changes to OP-14E</vt:lpstr>
      <vt:lpstr>Summary of Proposed OP-14E Revisions to Add Energy Storage DARDs and Delete Definitions of Defined Terms </vt:lpstr>
      <vt:lpstr>Summary of Proposed OP-14E Revisions to Add Energy Storage DARDs and Delete Definitions of Defined Terms </vt:lpstr>
      <vt:lpstr>Summary of Proposed OP-14E Clean-Up  Revisions</vt:lpstr>
      <vt:lpstr>Summary of Proposed OP-14E Clean-Up  Revisions (cont.) </vt:lpstr>
      <vt:lpstr>Summary of Proposed OP-14E Clean-Up  Revisions (cont.) </vt:lpstr>
      <vt:lpstr>Summary of Proposed OP-14E Clean-Up  Revisions (cont.) </vt:lpstr>
      <vt:lpstr>Conclusion</vt:lpstr>
      <vt:lpstr>Stakeholder Schedule</vt:lpstr>
      <vt:lpstr>PowerPoint Presentation</vt:lpstr>
      <vt:lpstr>Acronyms Used in this Presentation</vt:lpstr>
    </vt:vector>
  </TitlesOfParts>
  <Company>ISO New England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MKTDAN.0025.0010_RC_and_TC_Presentation_Template</dc:title>
  <dc:creator>MEW</dc:creator>
  <cp:lastModifiedBy>Elliott, Girard</cp:lastModifiedBy>
  <cp:revision>135</cp:revision>
  <cp:lastPrinted>2017-01-12T20:56:46Z</cp:lastPrinted>
  <dcterms:created xsi:type="dcterms:W3CDTF">2016-12-07T20:26:41Z</dcterms:created>
  <dcterms:modified xsi:type="dcterms:W3CDTF">2019-07-05T15:43:27Z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0x01010074886CF1DC48C74D80CCF2C4CB025A64</vt:lpwstr>
  </property>
  <property fmtid="{D5CDD505-2E9C-101B-9397-08002B2CF9AE}" pid="3" name="_dlc_DocIdItemGuid">
    <vt:lpwstr>72cc16b9-6e58-485f-b241-cf2ff9316854</vt:lpwstr>
  </property>
</Properties>
</file>