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400" r:id="rId4"/>
    <p:sldId id="436" r:id="rId5"/>
    <p:sldId id="443" r:id="rId6"/>
    <p:sldId id="444" r:id="rId7"/>
    <p:sldId id="445" r:id="rId8"/>
    <p:sldId id="437" r:id="rId9"/>
    <p:sldId id="446" r:id="rId10"/>
    <p:sldId id="438" r:id="rId11"/>
    <p:sldId id="439" r:id="rId12"/>
    <p:sldId id="440" r:id="rId13"/>
    <p:sldId id="447" r:id="rId14"/>
    <p:sldId id="448" r:id="rId15"/>
    <p:sldId id="449" r:id="rId16"/>
    <p:sldId id="450" r:id="rId17"/>
    <p:sldId id="455" r:id="rId18"/>
    <p:sldId id="454" r:id="rId19"/>
    <p:sldId id="453" r:id="rId20"/>
    <p:sldId id="452" r:id="rId21"/>
    <p:sldId id="451" r:id="rId22"/>
    <p:sldId id="456" r:id="rId23"/>
    <p:sldId id="457" r:id="rId24"/>
    <p:sldId id="459" r:id="rId25"/>
    <p:sldId id="373" r:id="rId26"/>
    <p:sldId id="425" r:id="rId27"/>
    <p:sldId id="270" r:id="rId28"/>
    <p:sldId id="271" r:id="rId29"/>
  </p:sldIdLst>
  <p:sldSz cx="9144000" cy="6858000" type="screen4x3"/>
  <p:notesSz cx="7010400" cy="92964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5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0000"/>
    <a:srgbClr val="EC1F25"/>
    <a:srgbClr val="FFFFCC"/>
    <a:srgbClr val="77BD2A"/>
    <a:srgbClr val="FBB92F"/>
    <a:srgbClr val="62777F"/>
    <a:srgbClr val="6FA943"/>
    <a:srgbClr val="B9D257"/>
    <a:srgbClr val="F68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4" autoAdjust="0"/>
    <p:restoredTop sz="86374" autoAdjust="0"/>
  </p:normalViewPr>
  <p:slideViewPr>
    <p:cSldViewPr>
      <p:cViewPr varScale="1">
        <p:scale>
          <a:sx n="90" d="100"/>
          <a:sy n="90" d="100"/>
        </p:scale>
        <p:origin x="107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2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39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6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6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5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6440"/>
            <a:ext cx="79248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35052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67809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43434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540-XXXX | Apresenter@iso-ne.com</a:t>
            </a:r>
          </a:p>
        </p:txBody>
      </p:sp>
    </p:spTree>
    <p:extLst>
      <p:ext uri="{BB962C8B-B14F-4D97-AF65-F5344CB8AC3E}">
        <p14:creationId xmlns:p14="http://schemas.microsoft.com/office/powerpoint/2010/main" val="100828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4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3" r:id="rId2"/>
    <p:sldLayoutId id="2147483675" r:id="rId3"/>
    <p:sldLayoutId id="2147483650" r:id="rId4"/>
    <p:sldLayoutId id="2147483664" r:id="rId5"/>
    <p:sldLayoutId id="2147483720" r:id="rId6"/>
    <p:sldLayoutId id="214748368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18" r:id="rId25"/>
    <p:sldLayoutId id="2147483719" r:id="rId26"/>
    <p:sldLayoutId id="2147483721" r:id="rId27"/>
    <p:sldLayoutId id="2147483722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o-ne.com/static-assets/documents/2019/06/a04_tc_2019_06_13_presentation_irol_cp_comp_cost.pptx" TargetMode="External"/><Relationship Id="rId3" Type="http://schemas.openxmlformats.org/officeDocument/2006/relationships/hyperlink" Target="https://www.iso-ne.com/static-assets/documents/2019/02/a03_tc_2019_02_cip_irol_present.pptx" TargetMode="External"/><Relationship Id="rId7" Type="http://schemas.openxmlformats.org/officeDocument/2006/relationships/hyperlink" Target="https://www.iso-ne.com/static-assets/documents/2019/05/a06_tc_2019_05_16_burns_mc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so-ne.com/static-assets/documents/2019/05/a06_tc_2019_05_16_iso_presentation.pptx" TargetMode="External"/><Relationship Id="rId5" Type="http://schemas.openxmlformats.org/officeDocument/2006/relationships/hyperlink" Target="https://www.iso-ne.com/static-assets/documents/2019/04/a06_tc_2019_04_17_iso_present.pptx" TargetMode="External"/><Relationship Id="rId4" Type="http://schemas.openxmlformats.org/officeDocument/2006/relationships/hyperlink" Target="https://www.iso-ne.com/static-assets/documents/2019/03/a05_tc_2019_03_27_present_cip_irol.ppt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august 21, 2019  |  WESTBOROUGH</a:t>
            </a:r>
            <a:r>
              <a:rPr lang="en-US" dirty="0"/>
              <a:t>, MA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Jonathan Lowell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/>
              <a:t>(</a:t>
            </a:r>
            <a:r>
              <a:rPr lang="en-US" dirty="0"/>
              <a:t>413) 540-4658 | jlowell@iso-ne.com</a:t>
            </a:r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Interconnection </a:t>
            </a:r>
            <a:r>
              <a:rPr lang="en-US" dirty="0"/>
              <a:t>Reliability Operating </a:t>
            </a:r>
            <a:r>
              <a:rPr lang="en-US" dirty="0" smtClean="0"/>
              <a:t>Limit</a:t>
            </a:r>
            <a:r>
              <a:rPr lang="en-US" dirty="0"/>
              <a:t> Critical Infrastructure Protection</a:t>
            </a:r>
            <a:r>
              <a:rPr lang="en-US" dirty="0" smtClean="0"/>
              <a:t> Cost </a:t>
            </a:r>
            <a:r>
              <a:rPr lang="en-US" dirty="0"/>
              <a:t>Recovery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441402" y="3628080"/>
            <a:ext cx="5559552" cy="86772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1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 proposal seeks to balance the feedback and  concerns expressed by stakeholders in previous discussions </a:t>
            </a:r>
            <a:endParaRPr lang="en-US" sz="2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9723"/>
          </a:xfrm>
        </p:spPr>
        <p:txBody>
          <a:bodyPr>
            <a:normAutofit/>
          </a:bodyPr>
          <a:lstStyle/>
          <a:p>
            <a:r>
              <a:rPr lang="en-US" dirty="0" smtClean="0"/>
              <a:t>Schedule 17 eligibility requirements attempt to encourage a measure of standardization in facilities’ 205 filings</a:t>
            </a:r>
          </a:p>
          <a:p>
            <a:pPr lvl="1"/>
            <a:r>
              <a:rPr lang="en-US" dirty="0" smtClean="0"/>
              <a:t>Pre-filing review encourages uncontested FERC filing</a:t>
            </a:r>
          </a:p>
          <a:p>
            <a:pPr lvl="1"/>
            <a:r>
              <a:rPr lang="en-US" dirty="0" smtClean="0"/>
              <a:t>Provides a definitive outcome/order that ISO can rely on for billing</a:t>
            </a:r>
          </a:p>
          <a:p>
            <a:pPr lvl="1"/>
            <a:r>
              <a:rPr lang="en-US" dirty="0" smtClean="0"/>
              <a:t>Standardized cost template will make subsequent 205 filings easier to contrast and compare during the pre-filing review</a:t>
            </a:r>
          </a:p>
          <a:p>
            <a:r>
              <a:rPr lang="en-US" dirty="0" smtClean="0"/>
              <a:t>Filing prep and cost review is facilitated because no projections, forecasts or estimates are required.  Actual costs can be more easily identified with specificity and precision</a:t>
            </a:r>
          </a:p>
          <a:p>
            <a:r>
              <a:rPr lang="en-US" dirty="0" smtClean="0"/>
              <a:t>The need to reconcile forecasts with actuals is eliminated</a:t>
            </a:r>
          </a:p>
          <a:p>
            <a:r>
              <a:rPr lang="en-US" dirty="0" smtClean="0"/>
              <a:t>Timing flexibility allows filings to occur at irregular intervals that are less frequent than annual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2220" y="960976"/>
            <a:ext cx="1313180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Modified - </a:t>
            </a:r>
            <a:r>
              <a:rPr lang="en-US" sz="1100" dirty="0"/>
              <a:t>8/21/19 </a:t>
            </a:r>
            <a:endParaRPr lang="en-US" sz="1100" dirty="0" smtClean="0"/>
          </a:p>
          <a:p>
            <a:r>
              <a:rPr lang="en-US" sz="1100" dirty="0" smtClean="0"/>
              <a:t>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6373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</a:t>
            </a:r>
            <a:r>
              <a:rPr lang="en-US" dirty="0" smtClean="0"/>
              <a:t> recommendation on cost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Cost Allocation - Key </a:t>
            </a:r>
            <a:r>
              <a:rPr lang="en-US" dirty="0" smtClean="0"/>
              <a:t>Points from March TC Meeting</a:t>
            </a:r>
            <a:endParaRPr lang="en-US" sz="2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2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NERC “medium impact” CIP standards that IROL-critical facilities must meet apply to a very limited set of resources:</a:t>
            </a:r>
          </a:p>
          <a:p>
            <a:pPr lvl="1"/>
            <a:r>
              <a:rPr lang="en-US" dirty="0" smtClean="0"/>
              <a:t>Enhances reliable operation of the grid, but does not directly benefit the facility itself</a:t>
            </a:r>
          </a:p>
          <a:p>
            <a:pPr lvl="1"/>
            <a:r>
              <a:rPr lang="en-US" dirty="0" smtClean="0"/>
              <a:t>Provides no competitive advantage</a:t>
            </a:r>
          </a:p>
          <a:p>
            <a:pPr lvl="1"/>
            <a:r>
              <a:rPr lang="en-US" dirty="0" smtClean="0"/>
              <a:t>Cannot be minimized or avoided by actions under the facility’s control</a:t>
            </a:r>
          </a:p>
          <a:p>
            <a:pPr lvl="1"/>
            <a:r>
              <a:rPr lang="en-US" dirty="0" smtClean="0"/>
              <a:t>Since non-designated facilities need only meet “low impact” requirements, IROL-designated facilities cannot recover “medium impact” costs through competitive markets</a:t>
            </a:r>
          </a:p>
          <a:p>
            <a:r>
              <a:rPr lang="en-US" dirty="0" smtClean="0"/>
              <a:t>Accurate IROLs allow the ISO to maximize reliable utilization of the transmission system</a:t>
            </a:r>
          </a:p>
          <a:p>
            <a:r>
              <a:rPr lang="en-US" dirty="0" smtClean="0"/>
              <a:t>Beneficiary Pays is the most relevant allocation principle</a:t>
            </a:r>
          </a:p>
          <a:p>
            <a:r>
              <a:rPr lang="en-US" dirty="0" smtClean="0"/>
              <a:t>Users of the transmission system, i.e. transmission customers, are the beneficiaries of a reliable, maximized transmission grid</a:t>
            </a:r>
          </a:p>
          <a:p>
            <a:pPr lvl="1"/>
            <a:r>
              <a:rPr lang="en-US" dirty="0" smtClean="0"/>
              <a:t>Transmission system usage in this context can best be measured by Monthly Regional Network Load and monthly average Through or Out Service</a:t>
            </a:r>
          </a:p>
          <a:p>
            <a:r>
              <a:rPr lang="en-US" dirty="0" smtClean="0"/>
              <a:t>Incremental CIP compliance costs are not a transmission cost, but it is correct and efficient to allocate these costs to transmission customers as beneficiaries</a:t>
            </a:r>
          </a:p>
          <a:p>
            <a:r>
              <a:rPr lang="en-US" dirty="0" smtClean="0"/>
              <a:t>Charges for incremental CIP compliance costs will be clearly labeled and separately identified on ISO customers’ Monthly Non-Hourly Charges statements.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5808" y="825419"/>
            <a:ext cx="1342034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Restated from </a:t>
            </a:r>
          </a:p>
          <a:p>
            <a:r>
              <a:rPr lang="en-US" sz="1100" dirty="0" smtClean="0"/>
              <a:t>3/27/19 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5404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schedule 17 tariff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17 - Introduction</a:t>
            </a:r>
            <a:endParaRPr lang="en-US" sz="2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87" y="1180667"/>
            <a:ext cx="6058425" cy="49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17 – Introduction (continued)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87" y="1493313"/>
            <a:ext cx="6058425" cy="2392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67" y="4228965"/>
            <a:ext cx="6073666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4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17 – Section 1 -  Designation and Notification</a:t>
            </a:r>
            <a:endParaRPr lang="en-US" sz="2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56" y="1836104"/>
            <a:ext cx="6081287" cy="3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99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17 – Section 2.1 – Pre-filing Obligations of the Facility Owner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36" y="1401660"/>
            <a:ext cx="6096528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1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17 </a:t>
            </a:r>
            <a:r>
              <a:rPr lang="en-US" dirty="0"/>
              <a:t>– Section </a:t>
            </a:r>
            <a:r>
              <a:rPr lang="en-US" dirty="0" smtClean="0"/>
              <a:t>2.1 (continued)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36" y="1741023"/>
            <a:ext cx="6096528" cy="33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48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Schedule 17 </a:t>
            </a:r>
            <a:r>
              <a:rPr lang="en-US" dirty="0"/>
              <a:t>– Section </a:t>
            </a:r>
            <a:r>
              <a:rPr lang="en-US" dirty="0" smtClean="0"/>
              <a:t>2.2 – Facility Owner’s 205 Rate Filing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75" y="1275512"/>
            <a:ext cx="5741025" cy="52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2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43838"/>
              </p:ext>
            </p:extLst>
          </p:nvPr>
        </p:nvGraphicFramePr>
        <p:xfrm>
          <a:off x="457200" y="533400"/>
          <a:ext cx="8077200" cy="122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Interconnection Reliability Operating Limit (IROL) Critical</a:t>
                      </a:r>
                      <a:r>
                        <a:rPr lang="en-US" sz="2400" baseline="0" dirty="0" smtClean="0"/>
                        <a:t> Infrastructure Protection (</a:t>
                      </a:r>
                      <a:r>
                        <a:rPr lang="en-US" sz="2400" dirty="0" smtClean="0"/>
                        <a:t>CIP) Cost Recovery</a:t>
                      </a:r>
                      <a:endParaRPr lang="en-US" sz="2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Proposed Effective Date:    January 1, 2020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Placeholder 4"/>
          <p:cNvSpPr txBox="1">
            <a:spLocks/>
          </p:cNvSpPr>
          <p:nvPr/>
        </p:nvSpPr>
        <p:spPr>
          <a:xfrm>
            <a:off x="457200" y="19812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Generators designated by the ISO as “critical” to the determination of Interconnection Reliability Operating Limits (IROL) must meet </a:t>
            </a:r>
            <a:r>
              <a:rPr lang="en-US" dirty="0">
                <a:solidFill>
                  <a:srgbClr val="000000"/>
                </a:solidFill>
              </a:rPr>
              <a:t>higher North American Electric Reliability Corporation (NERC) Critical Infrastructure Protection (CIP) standards than </a:t>
            </a:r>
            <a:r>
              <a:rPr lang="en-US" dirty="0" smtClean="0">
                <a:solidFill>
                  <a:srgbClr val="000000"/>
                </a:solidFill>
              </a:rPr>
              <a:t>“non-critical” generators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These costs cannot be competitively offered and recovered through the energy and capacity markets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ISO is proposing a new tariff mechanism to allow “IROL-critical” generators and </a:t>
            </a:r>
            <a:r>
              <a:rPr lang="en-US" dirty="0">
                <a:solidFill>
                  <a:srgbClr val="000000"/>
                </a:solidFill>
              </a:rPr>
              <a:t>similarly-situated transmission facilities to recover costs approved by FERC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Today’s discussion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Changes in the proposal to strike a balance between concerns expressed by stakeholders and features necessary to ensure a successful ISO implementation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35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17 – Section 3 – Invoicing and Collection of Costs by ISO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88" y="2243985"/>
            <a:ext cx="7566012" cy="29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5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17 – Section 3.1 - Monthly Payment to Facilities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07" y="2468796"/>
            <a:ext cx="7133793" cy="22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25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17 – Section 3.2 – IROL-CIP Charges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5513482" cy="53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17 – Attachment A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62000"/>
            <a:ext cx="5418290" cy="55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99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Compliance Costs - Suggested supporting templates</a:t>
            </a:r>
            <a:endParaRPr lang="en-US" sz="2300" i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343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95300" y="1535120"/>
            <a:ext cx="8229600" cy="45307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The suggested templates for reporting CIP compliance costs include four separate tables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Table 1 is a high level cost summary by primary categories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This is the only required table, and is part of Schedule 17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Tables 2, 3 and 4 provide greater cost detail, and are optional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 facility that chooses not to utilize the optional tables should plan to provide an alternate set of work papers that supports the costs shown in Table 1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These optional tables will not be part of Schedule 17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Feel free to adapt or modify the supporting tables to align them with accounting records, compliance documentation, etc.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 single Excel spreadsheet that includes all four tables will be made available to Participants on the ISO web site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400" smtClean="0">
                <a:solidFill>
                  <a:srgbClr val="000000"/>
                </a:solidFill>
              </a:rPr>
              <a:pPr/>
              <a:t>24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sz="2300" i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343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95300" y="1417638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The ISO is proposing a new OATT Schedule 17 where ISO acts as a billing agent for IROL-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ritical facilities’ incremental CIP costs </a:t>
            </a:r>
            <a:r>
              <a:rPr lang="en-US" dirty="0">
                <a:solidFill>
                  <a:srgbClr val="000000"/>
                </a:solidFill>
              </a:rPr>
              <a:t>accepted </a:t>
            </a:r>
            <a:r>
              <a:rPr lang="en-US" dirty="0" smtClean="0">
                <a:solidFill>
                  <a:srgbClr val="000000"/>
                </a:solidFill>
              </a:rPr>
              <a:t>by FERC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proposal seeks to: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Establish a requirement for a pre-filing </a:t>
            </a:r>
            <a:r>
              <a:rPr lang="en-US" dirty="0">
                <a:solidFill>
                  <a:srgbClr val="000000"/>
                </a:solidFill>
              </a:rPr>
              <a:t>review process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Support standardized </a:t>
            </a:r>
            <a:r>
              <a:rPr lang="en-US" dirty="0">
                <a:solidFill>
                  <a:srgbClr val="000000"/>
                </a:solidFill>
              </a:rPr>
              <a:t>direct cost </a:t>
            </a:r>
            <a:r>
              <a:rPr lang="en-US" dirty="0" smtClean="0">
                <a:solidFill>
                  <a:srgbClr val="000000"/>
                </a:solidFill>
              </a:rPr>
              <a:t>categories with flexibility for non-standard or indirect costs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Provide regulatory confirmation through Section 205 filings of costs to be recovered prior to billing payments and charges to Participants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Provide </a:t>
            </a:r>
            <a:r>
              <a:rPr lang="en-US" dirty="0">
                <a:solidFill>
                  <a:srgbClr val="000000"/>
                </a:solidFill>
              </a:rPr>
              <a:t>flexibility in the timing and frequency of 205 filings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ISO’s Schedule 17 205 filing will </a:t>
            </a:r>
            <a:r>
              <a:rPr lang="en-US" dirty="0">
                <a:solidFill>
                  <a:srgbClr val="000000"/>
                </a:solidFill>
              </a:rPr>
              <a:t>support, with independent expert </a:t>
            </a:r>
            <a:r>
              <a:rPr lang="en-US" dirty="0" smtClean="0">
                <a:solidFill>
                  <a:srgbClr val="000000"/>
                </a:solidFill>
              </a:rPr>
              <a:t>testimony,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categories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CIP compliance direct costs that must minimally be included in the facility’s 205 filing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Each </a:t>
            </a:r>
            <a:r>
              <a:rPr lang="en-US" dirty="0">
                <a:solidFill>
                  <a:srgbClr val="000000"/>
                </a:solidFill>
              </a:rPr>
              <a:t>IROL-critical </a:t>
            </a:r>
            <a:r>
              <a:rPr lang="en-US" dirty="0" smtClean="0">
                <a:solidFill>
                  <a:srgbClr val="000000"/>
                </a:solidFill>
              </a:rPr>
              <a:t>facilit</a:t>
            </a:r>
            <a:r>
              <a:rPr lang="en-US" sz="2500" dirty="0">
                <a:solidFill>
                  <a:srgbClr val="000000"/>
                </a:solidFill>
              </a:rPr>
              <a:t>y would need</a:t>
            </a:r>
            <a:r>
              <a:rPr lang="en-US" dirty="0" smtClean="0">
                <a:solidFill>
                  <a:srgbClr val="000000"/>
                </a:solidFill>
              </a:rPr>
              <a:t> to incorporate and support these categories in the facility’s individual Section 205 filing, plus any additional categories appropriate to that facility 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400" smtClean="0">
                <a:solidFill>
                  <a:srgbClr val="000000"/>
                </a:solidFill>
              </a:rPr>
              <a:pPr/>
              <a:t>25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719759882"/>
              </p:ext>
            </p:extLst>
          </p:nvPr>
        </p:nvGraphicFramePr>
        <p:xfrm>
          <a:off x="457200" y="914401"/>
          <a:ext cx="8394728" cy="54101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97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2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Stakeholder Committee and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2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Scheduled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Project Milestone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7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Transmission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February 20, 2019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hlinkClick r:id="rId3"/>
                        </a:rPr>
                        <a:t>Initial presentation of proposal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2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Transmission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March 27, 2019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hlinkClick r:id="rId4"/>
                        </a:rPr>
                        <a:t>Review proposal, respond to participant’s concerns, discuss alternatives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2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Transmission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April 17, 2019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hlinkClick r:id="rId5"/>
                        </a:rPr>
                        <a:t>Further discussion and Tariff review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02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Transmission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May 16, 2019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hlinkClick r:id="rId6"/>
                        </a:rPr>
                        <a:t>Discussion of formula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hlinkClick r:id="rId6"/>
                        </a:rPr>
                        <a:t> rate template</a:t>
                      </a:r>
                      <a:endParaRPr lang="en-US" sz="14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  <a:hlinkClick r:id="rId7"/>
                        </a:rPr>
                        <a:t>BMcD’s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hlinkClick r:id="rId7"/>
                        </a:rPr>
                        <a:t> recommendations for the formula rate</a:t>
                      </a: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19565"/>
                  </a:ext>
                </a:extLst>
              </a:tr>
              <a:tr h="524874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Transmission Committee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June 13, 2019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hlinkClick r:id="rId8"/>
                        </a:rPr>
                        <a:t>Discussion of modified proposal and pre-filing review process</a:t>
                      </a:r>
                      <a:endParaRPr lang="en-US" sz="140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270459"/>
                  </a:ext>
                </a:extLst>
              </a:tr>
              <a:tr h="558023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Transmission Committee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August 21, 2019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Discussion of proposal modifications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Tariff language review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884263"/>
                  </a:ext>
                </a:extLst>
              </a:tr>
              <a:tr h="558023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Transmission Committee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September 17, 2019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Further discussion and tariff review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747826"/>
                  </a:ext>
                </a:extLst>
              </a:tr>
              <a:tr h="558023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Transmission Committee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October 10, 2019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585445"/>
                  </a:ext>
                </a:extLst>
              </a:tr>
              <a:tr h="558023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Participants Committee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November 1, 2019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05886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Stakeholder Schedule</a:t>
            </a:r>
            <a:endParaRPr lang="en-US" b="0" strike="sngStrike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400" smtClean="0">
                <a:solidFill>
                  <a:srgbClr val="000000"/>
                </a:solidFill>
              </a:rPr>
              <a:pPr/>
              <a:t>26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Jon Lowell</a:t>
            </a:r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066800" y="52578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413) 540-4658 | jlowell@iso-ne.com</a:t>
            </a:r>
          </a:p>
          <a:p>
            <a:pPr lvl="0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400" smtClean="0">
                <a:solidFill>
                  <a:srgbClr val="000000"/>
                </a:solidFill>
              </a:rPr>
              <a:pPr/>
              <a:t>27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Used in this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BES = Bulk Electric System</a:t>
            </a:r>
          </a:p>
          <a:p>
            <a:r>
              <a:rPr lang="en-US" dirty="0" smtClean="0"/>
              <a:t>CIP </a:t>
            </a:r>
            <a:r>
              <a:rPr lang="en-US" dirty="0"/>
              <a:t>= Critical Infrastructure Protection</a:t>
            </a:r>
          </a:p>
          <a:p>
            <a:r>
              <a:rPr lang="en-US" dirty="0" smtClean="0"/>
              <a:t>IROL = Interconnection Reliability Operating Limit</a:t>
            </a:r>
          </a:p>
          <a:p>
            <a:r>
              <a:rPr lang="en-US" dirty="0" smtClean="0"/>
              <a:t>NERC = North American Electric Reliability Council</a:t>
            </a:r>
          </a:p>
          <a:p>
            <a:r>
              <a:rPr lang="en-US" dirty="0" smtClean="0"/>
              <a:t>NPCC = Northeast Power Coordinating Council</a:t>
            </a:r>
          </a:p>
          <a:p>
            <a:r>
              <a:rPr lang="en-US" dirty="0" smtClean="0"/>
              <a:t>OATT = Open Access Transmission Tariff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400" smtClean="0">
                <a:solidFill>
                  <a:srgbClr val="000000"/>
                </a:solidFill>
              </a:rPr>
              <a:pPr/>
              <a:t>28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recovery framework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505200"/>
            <a:ext cx="7772400" cy="1500187"/>
          </a:xfrm>
        </p:spPr>
        <p:txBody>
          <a:bodyPr>
            <a:normAutofit/>
          </a:bodyPr>
          <a:lstStyle/>
          <a:p>
            <a:r>
              <a:rPr lang="en-US" dirty="0" smtClean="0"/>
              <a:t>Pre-filing reviews, Section 205 filings, FERC orders, and filing flexibility enhancements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ISO’s design goals for IROL-CIP compensation, based on stakeholder feedback received</a:t>
            </a:r>
            <a:endParaRPr lang="en-US" sz="2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3279" y="1524000"/>
            <a:ext cx="82296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Reduce the time and expense involved to prepare and review the CIP cost filings</a:t>
            </a:r>
          </a:p>
          <a:p>
            <a:r>
              <a:rPr lang="en-US" dirty="0" smtClean="0"/>
              <a:t>Provide some timing flexibility to mitigate the need for reviews and filings every year</a:t>
            </a:r>
          </a:p>
          <a:p>
            <a:r>
              <a:rPr lang="en-US" dirty="0" smtClean="0"/>
              <a:t>Provide guidance on cost identification and categorization</a:t>
            </a:r>
          </a:p>
          <a:p>
            <a:pPr lvl="1"/>
            <a:r>
              <a:rPr lang="en-US" dirty="0" smtClean="0"/>
              <a:t>Facilitate standardization of filings to simplify review and future CIP compliance cost updates</a:t>
            </a:r>
          </a:p>
          <a:p>
            <a:pPr lvl="1"/>
            <a:r>
              <a:rPr lang="en-US" dirty="0" smtClean="0"/>
              <a:t>Allow for differences in how different facilities identify and track incurred costs</a:t>
            </a:r>
          </a:p>
          <a:p>
            <a:pPr lvl="1"/>
            <a:r>
              <a:rPr lang="en-US" dirty="0" smtClean="0"/>
              <a:t>Emulate a “formula rate” construct as much as possible</a:t>
            </a:r>
          </a:p>
          <a:p>
            <a:r>
              <a:rPr lang="en-US" dirty="0" smtClean="0"/>
              <a:t>Avoid the need for reconciliation and true-up procedures</a:t>
            </a:r>
          </a:p>
          <a:p>
            <a:r>
              <a:rPr lang="en-US" dirty="0" smtClean="0"/>
              <a:t>Ensure regulatory acceptance of costs to be recovered prior to initiation of ISO billing</a:t>
            </a:r>
          </a:p>
          <a:p>
            <a:pPr lvl="1"/>
            <a:r>
              <a:rPr lang="en-US" dirty="0" smtClean="0"/>
              <a:t>Approved costs recovered over a simple, clearly defined period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772400" y="864513"/>
            <a:ext cx="1056700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New - 8/21/19 </a:t>
            </a:r>
          </a:p>
          <a:p>
            <a:r>
              <a:rPr lang="en-US" sz="1100" dirty="0" smtClean="0"/>
              <a:t>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1917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High level outline of revised IROL-CIP cost recovery filings</a:t>
            </a:r>
            <a:endParaRPr lang="en-US" sz="2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3279" y="1524000"/>
            <a:ext cx="8229600" cy="4724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ISO makes a 205 filing to implement a new Schedule 17 for incremental CIP cost recovery.  Schedule 17 will include:</a:t>
            </a:r>
          </a:p>
          <a:p>
            <a:pPr lvl="1"/>
            <a:r>
              <a:rPr lang="en-US" dirty="0" smtClean="0"/>
              <a:t>Provisions </a:t>
            </a:r>
            <a:r>
              <a:rPr lang="en-US" dirty="0"/>
              <a:t>for ISO’s role as billing and collection agent for IROL-CIP </a:t>
            </a:r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Eligibility conditions for Schedule 17 compensation including:</a:t>
            </a:r>
          </a:p>
          <a:p>
            <a:pPr lvl="2"/>
            <a:r>
              <a:rPr lang="en-US" dirty="0" smtClean="0"/>
              <a:t>pre-filing review process</a:t>
            </a:r>
          </a:p>
          <a:p>
            <a:pPr lvl="2"/>
            <a:r>
              <a:rPr lang="en-US" dirty="0" smtClean="0"/>
              <a:t>Section 205 FERC filing using standardized cost categories</a:t>
            </a:r>
          </a:p>
          <a:p>
            <a:pPr lvl="1"/>
            <a:r>
              <a:rPr lang="en-US" dirty="0" smtClean="0"/>
              <a:t>Cost allocation</a:t>
            </a:r>
          </a:p>
          <a:p>
            <a:pPr lvl="1"/>
            <a:r>
              <a:rPr lang="en-US" dirty="0" smtClean="0"/>
              <a:t>Cost summary template with standardized categories</a:t>
            </a:r>
          </a:p>
          <a:p>
            <a:r>
              <a:rPr lang="en-US" dirty="0"/>
              <a:t>IROL-critical facility </a:t>
            </a:r>
            <a:r>
              <a:rPr lang="en-US" dirty="0" smtClean="0"/>
              <a:t>cost recovery filings - summary of steps:</a:t>
            </a:r>
          </a:p>
          <a:p>
            <a:pPr lvl="1"/>
            <a:r>
              <a:rPr lang="en-US" dirty="0" smtClean="0"/>
              <a:t>Provide an initial draft 205 filing to the ISO for posting on the ISO web site</a:t>
            </a:r>
          </a:p>
          <a:p>
            <a:pPr lvl="1"/>
            <a:r>
              <a:rPr lang="en-US" dirty="0" smtClean="0"/>
              <a:t>ISO sends “new content” notification email to anyone self-subscribed to a Schedule 17 notification list</a:t>
            </a:r>
          </a:p>
          <a:p>
            <a:pPr lvl="1"/>
            <a:r>
              <a:rPr lang="en-US" dirty="0" smtClean="0"/>
              <a:t>The facility manages a pre-filing review process with interested parties requesting to participate</a:t>
            </a:r>
          </a:p>
          <a:p>
            <a:pPr lvl="1"/>
            <a:r>
              <a:rPr lang="en-US" dirty="0" smtClean="0"/>
              <a:t>The facility submits a finalized Section 205 filing to FERC</a:t>
            </a:r>
          </a:p>
          <a:p>
            <a:pPr lvl="1"/>
            <a:r>
              <a:rPr lang="en-US" dirty="0" smtClean="0"/>
              <a:t>Following a notice period, FERC issues an order indicating the costs approved for recovery</a:t>
            </a:r>
          </a:p>
          <a:p>
            <a:pPr lvl="1"/>
            <a:r>
              <a:rPr lang="en-US" dirty="0" smtClean="0"/>
              <a:t>Facility notifies ISO of the FERC order</a:t>
            </a:r>
          </a:p>
          <a:p>
            <a:pPr lvl="1"/>
            <a:r>
              <a:rPr lang="en-US" dirty="0" smtClean="0"/>
              <a:t>ISO commences billing of the approved costs in 12 equal monthly installments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864513"/>
            <a:ext cx="1289135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Updated - 8/21/19 </a:t>
            </a:r>
          </a:p>
          <a:p>
            <a:r>
              <a:rPr lang="en-US" sz="1100" dirty="0" smtClean="0"/>
              <a:t>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401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17 Eligibility Requirements</a:t>
            </a:r>
            <a:endParaRPr lang="en-US" sz="2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3279" y="1524000"/>
            <a:ext cx="82296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be eligible for compensation under Schedule </a:t>
            </a:r>
            <a:r>
              <a:rPr lang="en-US" dirty="0" smtClean="0"/>
              <a:t>17, the facility’s Section 205 filing to FERC would need to include, at a minimum: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“direct cost” </a:t>
            </a:r>
            <a:r>
              <a:rPr lang="en-US" dirty="0" smtClean="0"/>
              <a:t>categories identified in the Schedule 17 cost summary template</a:t>
            </a:r>
          </a:p>
          <a:p>
            <a:pPr lvl="1"/>
            <a:r>
              <a:rPr lang="en-US" dirty="0" smtClean="0"/>
              <a:t>“Direct costs” are those expenditures necessary to comply with the NERC CIP medium impact standards</a:t>
            </a:r>
          </a:p>
          <a:p>
            <a:r>
              <a:rPr lang="en-US" dirty="0" smtClean="0"/>
              <a:t>A designated facility may add cost categories, as necessary, to the Schedule 17 cost summary template to reflect costs that do not fit into the ISO-identified  categories</a:t>
            </a:r>
          </a:p>
          <a:p>
            <a:pPr lvl="1"/>
            <a:r>
              <a:rPr lang="en-US" dirty="0" smtClean="0"/>
              <a:t>Of course, additions </a:t>
            </a:r>
            <a:r>
              <a:rPr lang="en-US" dirty="0"/>
              <a:t>would need to </a:t>
            </a:r>
            <a:r>
              <a:rPr lang="en-US" dirty="0" smtClean="0"/>
              <a:t>be described in sufficient detail to allow for FERC to accept o</a:t>
            </a:r>
            <a:r>
              <a:rPr lang="en-US" dirty="0"/>
              <a:t>r reject their inclu</a:t>
            </a:r>
            <a:r>
              <a:rPr lang="en-US" dirty="0" smtClean="0"/>
              <a:t>sion</a:t>
            </a:r>
            <a:endParaRPr lang="en-US" strike="sngStrike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864513"/>
            <a:ext cx="1289135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Updated - 8/21/19 </a:t>
            </a:r>
          </a:p>
          <a:p>
            <a:r>
              <a:rPr lang="en-US" sz="1100" dirty="0" smtClean="0"/>
              <a:t>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762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Pre-filing review requirements</a:t>
            </a:r>
            <a:endParaRPr lang="en-US" sz="2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3279" y="1524000"/>
            <a:ext cx="82296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Initial dr</a:t>
            </a:r>
            <a:r>
              <a:rPr lang="en-US" dirty="0"/>
              <a:t>aft 205 filing posted on ISO website with notification to NEPOOL Participants, NESCOE and sub</a:t>
            </a:r>
            <a:r>
              <a:rPr lang="en-US" dirty="0" smtClean="0"/>
              <a:t>scriber list</a:t>
            </a:r>
          </a:p>
          <a:p>
            <a:r>
              <a:rPr lang="en-US" dirty="0" err="1" smtClean="0"/>
              <a:t>Webex</a:t>
            </a:r>
            <a:r>
              <a:rPr lang="en-US" dirty="0" smtClean="0"/>
              <a:t>-style and/or in-person briefing provided for parties requesting to participate in the pre-filing review</a:t>
            </a:r>
          </a:p>
          <a:p>
            <a:pPr lvl="1"/>
            <a:r>
              <a:rPr lang="en-US" dirty="0" smtClean="0"/>
              <a:t>At least 15 days after draft posting on ISO website</a:t>
            </a:r>
          </a:p>
          <a:p>
            <a:r>
              <a:rPr lang="en-US" dirty="0" smtClean="0"/>
              <a:t>Review process</a:t>
            </a:r>
          </a:p>
          <a:p>
            <a:pPr lvl="1"/>
            <a:r>
              <a:rPr lang="en-US" dirty="0" smtClean="0"/>
              <a:t>Developed by the IROL-critical facility to be responsive to interested party concerns</a:t>
            </a:r>
          </a:p>
          <a:p>
            <a:pPr lvl="1"/>
            <a:r>
              <a:rPr lang="en-US" dirty="0" smtClean="0"/>
              <a:t>Communicat</a:t>
            </a:r>
            <a:r>
              <a:rPr lang="en-US" dirty="0"/>
              <a:t>ion and logistics managed by the IROL-critical facility owner</a:t>
            </a:r>
          </a:p>
          <a:p>
            <a:pPr lvl="1"/>
            <a:r>
              <a:rPr lang="en-US" dirty="0" smtClean="0"/>
              <a:t>At least 60 days, with opportunities for interested parties to request additional information and clarification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4222" y="763370"/>
            <a:ext cx="1056700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New - 8/21/19 </a:t>
            </a:r>
          </a:p>
          <a:p>
            <a:r>
              <a:rPr lang="en-US" sz="1100" dirty="0" smtClean="0"/>
              <a:t>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1121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205 cost recovery filing</a:t>
            </a:r>
            <a:endParaRPr lang="en-US" sz="2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023" y="1295398"/>
            <a:ext cx="8229600" cy="49530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Includes only actual incurred costs (no forecast or projected costs) for </a:t>
            </a:r>
            <a:r>
              <a:rPr lang="en-US" dirty="0"/>
              <a:t>a </a:t>
            </a:r>
            <a:r>
              <a:rPr lang="en-US" dirty="0" smtClean="0"/>
              <a:t>historical period defined by the facility</a:t>
            </a:r>
          </a:p>
          <a:p>
            <a:pPr lvl="1"/>
            <a:r>
              <a:rPr lang="en-US" dirty="0" smtClean="0"/>
              <a:t>Avoids </a:t>
            </a:r>
            <a:r>
              <a:rPr lang="en-US" dirty="0"/>
              <a:t>the additional complexity of a reconciliation or true-up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Eliminates the need to administratively allocate common costs to individual units</a:t>
            </a:r>
          </a:p>
          <a:p>
            <a:pPr lvl="1"/>
            <a:r>
              <a:rPr lang="en-US" dirty="0" smtClean="0"/>
              <a:t>Schedule 17 will include a standardized cost template that identifies CIP compliance direct cost categories, as well as “Other” costs</a:t>
            </a:r>
          </a:p>
          <a:p>
            <a:pPr lvl="1"/>
            <a:r>
              <a:rPr lang="en-US" dirty="0" smtClean="0"/>
              <a:t>No need to segregate costs into “recurring” or “non-recurring” categories, as was originally proposed</a:t>
            </a:r>
          </a:p>
          <a:p>
            <a:r>
              <a:rPr lang="en-US" dirty="0"/>
              <a:t>Limiting recovery to costs already incurred also simplifies treatment of retirements and ISO “</a:t>
            </a:r>
            <a:r>
              <a:rPr lang="en-US" dirty="0" err="1"/>
              <a:t>undesignation</a:t>
            </a:r>
            <a:r>
              <a:rPr lang="en-US" dirty="0"/>
              <a:t>” of facilities</a:t>
            </a:r>
          </a:p>
          <a:p>
            <a:pPr lvl="1"/>
            <a:r>
              <a:rPr lang="en-US" dirty="0"/>
              <a:t>Facilities no longer designated as IROL-critical may still file to seek compensation of costs incurred while designated, but </a:t>
            </a:r>
            <a:r>
              <a:rPr lang="en-US" dirty="0" smtClean="0"/>
              <a:t>not-yet-recovered</a:t>
            </a:r>
          </a:p>
          <a:p>
            <a:r>
              <a:rPr lang="en-US" dirty="0"/>
              <a:t>205 filings may be made at a time convenient to the facility</a:t>
            </a:r>
          </a:p>
          <a:p>
            <a:pPr lvl="1"/>
            <a:r>
              <a:rPr lang="en-US" dirty="0"/>
              <a:t>May occur at intervals 12 months or greater</a:t>
            </a:r>
          </a:p>
          <a:p>
            <a:pPr lvl="1"/>
            <a:r>
              <a:rPr lang="en-US" dirty="0"/>
              <a:t>Not tied to calendar years or any specific starting period month </a:t>
            </a:r>
          </a:p>
          <a:p>
            <a:pPr lvl="1"/>
            <a:r>
              <a:rPr lang="en-US" dirty="0"/>
              <a:t>Flexible timing will reduce the risk of “filing pileups” at year end</a:t>
            </a:r>
          </a:p>
          <a:p>
            <a:r>
              <a:rPr lang="en-US" dirty="0" smtClean="0"/>
              <a:t>A filing’s defined </a:t>
            </a:r>
            <a:r>
              <a:rPr lang="en-US" dirty="0"/>
              <a:t>period may not overlap with defined periods of prior or subsequent 205 </a:t>
            </a:r>
            <a:r>
              <a:rPr lang="en-US" dirty="0" smtClean="0"/>
              <a:t>filings</a:t>
            </a:r>
          </a:p>
          <a:p>
            <a:pPr lvl="1"/>
            <a:r>
              <a:rPr lang="en-US" dirty="0" smtClean="0"/>
              <a:t>May include more or less than 12 months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508456"/>
            <a:ext cx="1056700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New - </a:t>
            </a:r>
            <a:r>
              <a:rPr lang="en-US" sz="1100" dirty="0"/>
              <a:t>8/21/19</a:t>
            </a:r>
            <a:r>
              <a:rPr lang="en-US" sz="1100" dirty="0" smtClean="0"/>
              <a:t> </a:t>
            </a:r>
          </a:p>
          <a:p>
            <a:r>
              <a:rPr lang="en-US" sz="1100" dirty="0" smtClean="0"/>
              <a:t>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9594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after FERC approval of costs for recovery?</a:t>
            </a:r>
            <a:endParaRPr lang="en-US" sz="2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023" y="1523999"/>
            <a:ext cx="8229600" cy="46894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IR</a:t>
            </a:r>
            <a:r>
              <a:rPr lang="en-US" dirty="0"/>
              <a:t>OL-critical facility </a:t>
            </a:r>
            <a:r>
              <a:rPr lang="en-US" dirty="0" smtClean="0"/>
              <a:t>notifies the ISO and provides the order and the approved amount.</a:t>
            </a:r>
          </a:p>
          <a:p>
            <a:r>
              <a:rPr lang="en-US" dirty="0" smtClean="0"/>
              <a:t>ISO initiates the billing process in the following month</a:t>
            </a:r>
          </a:p>
          <a:p>
            <a:pPr lvl="1"/>
            <a:r>
              <a:rPr lang="en-US" dirty="0" smtClean="0"/>
              <a:t>Approved costs are billed (payments and charges) over 12 months in 12 equal monthly amounts</a:t>
            </a:r>
          </a:p>
          <a:p>
            <a:r>
              <a:rPr lang="en-US" dirty="0" smtClean="0"/>
              <a:t>Billing period is always 12 months, regardless of the period over which costs were incurred</a:t>
            </a:r>
          </a:p>
          <a:p>
            <a:pPr lvl="1"/>
            <a:r>
              <a:rPr lang="en-US" dirty="0" smtClean="0"/>
              <a:t>Billing continues for full 12 months, even if the facility is no longer des</a:t>
            </a:r>
            <a:r>
              <a:rPr lang="en-US" dirty="0"/>
              <a:t>ignated as IROL-critical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24-month and 36-month amortization periods have been </a:t>
            </a:r>
            <a:r>
              <a:rPr lang="en-US" dirty="0" smtClean="0"/>
              <a:t>eliminated</a:t>
            </a:r>
          </a:p>
          <a:p>
            <a:r>
              <a:rPr lang="en-US" dirty="0" smtClean="0"/>
              <a:t>Additional compliance costs incurred after the 205 filing’s defined period would be included in a subsequent 205 filing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788315"/>
            <a:ext cx="1056700" cy="430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New - </a:t>
            </a:r>
            <a:r>
              <a:rPr lang="en-US" sz="1100" dirty="0"/>
              <a:t>8/21/19 </a:t>
            </a:r>
            <a:endParaRPr lang="en-US" sz="1100" dirty="0" smtClean="0"/>
          </a:p>
          <a:p>
            <a:r>
              <a:rPr lang="en-US" sz="1100" dirty="0" smtClean="0"/>
              <a:t>TC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46456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 - NEPOOL Technical Committees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1873</Words>
  <Application>Microsoft Office PowerPoint</Application>
  <PresentationFormat>On-screen Show (4:3)</PresentationFormat>
  <Paragraphs>219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Presentation - NEPOOL Technical Committees</vt:lpstr>
      <vt:lpstr>PowerPoint Presentation</vt:lpstr>
      <vt:lpstr>PowerPoint Presentation</vt:lpstr>
      <vt:lpstr>Cost recovery framework</vt:lpstr>
      <vt:lpstr>ISO’s design goals for IROL-CIP compensation, based on stakeholder feedback received</vt:lpstr>
      <vt:lpstr>High level outline of revised IROL-CIP cost recovery filings</vt:lpstr>
      <vt:lpstr>Schedule 17 Eligibility Requirements</vt:lpstr>
      <vt:lpstr>Pre-filing review requirements</vt:lpstr>
      <vt:lpstr>Section 205 cost recovery filing</vt:lpstr>
      <vt:lpstr>What happens after FERC approval of costs for recovery?</vt:lpstr>
      <vt:lpstr>ISO proposal seeks to balance the feedback and  concerns expressed by stakeholders in previous discussions </vt:lpstr>
      <vt:lpstr>Iso recommendation on cost allocation</vt:lpstr>
      <vt:lpstr>Cost Allocation - Key Points from March TC Meeting</vt:lpstr>
      <vt:lpstr>Proposed schedule 17 tariff language</vt:lpstr>
      <vt:lpstr>Schedule 17 - Introduction</vt:lpstr>
      <vt:lpstr>Schedule 17 – Introduction (continued)</vt:lpstr>
      <vt:lpstr>Schedule 17 – Section 1 -  Designation and Notification</vt:lpstr>
      <vt:lpstr>Schedule 17 – Section 2.1 – Pre-filing Obligations of the Facility Owner</vt:lpstr>
      <vt:lpstr>Schedule 17 – Section 2.1 (continued)</vt:lpstr>
      <vt:lpstr>Schedule 17 – Section 2.2 – Facility Owner’s 205 Rate Filing</vt:lpstr>
      <vt:lpstr>Schedule 17 – Section 3 – Invoicing and Collection of Costs by ISO</vt:lpstr>
      <vt:lpstr>Schedule 17 – Section 3.1 - Monthly Payment to Facilities</vt:lpstr>
      <vt:lpstr>Schedule 17 – Section 3.2 – IROL-CIP Charges</vt:lpstr>
      <vt:lpstr>Schedule 17 – Attachment A</vt:lpstr>
      <vt:lpstr>Compliance Costs - Suggested supporting templates</vt:lpstr>
      <vt:lpstr>Conclusion</vt:lpstr>
      <vt:lpstr>Stakeholder Schedule</vt:lpstr>
      <vt:lpstr>PowerPoint Presentation</vt:lpstr>
      <vt:lpstr>Acronyms Used in this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2018-06-12T20:31:22Z</dcterms:created>
  <dcterms:modified xsi:type="dcterms:W3CDTF">2019-08-15T18:21:33Z</dcterms:modified>
</cp:coreProperties>
</file>