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8"/>
  </p:notesMasterIdLst>
  <p:sldIdLst>
    <p:sldId id="256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675950-438C-4D47-BABA-F1B2C9B671C0}" v="38" dt="2019-08-12T14:51:30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rnham, David J" userId="b53119d4-de17-4aad-a405-f8220535a530" providerId="ADAL" clId="{0E675950-438C-4D47-BABA-F1B2C9B671C0}"/>
    <pc:docChg chg="delSld modSld">
      <pc:chgData name="Burnham, David J" userId="b53119d4-de17-4aad-a405-f8220535a530" providerId="ADAL" clId="{0E675950-438C-4D47-BABA-F1B2C9B671C0}" dt="2019-08-12T14:51:30.450" v="37" actId="2696"/>
      <pc:docMkLst>
        <pc:docMk/>
      </pc:docMkLst>
      <pc:sldChg chg="del">
        <pc:chgData name="Burnham, David J" userId="b53119d4-de17-4aad-a405-f8220535a530" providerId="ADAL" clId="{0E675950-438C-4D47-BABA-F1B2C9B671C0}" dt="2019-08-12T14:50:13.207" v="0" actId="2696"/>
        <pc:sldMkLst>
          <pc:docMk/>
          <pc:sldMk cId="4158444141" sldId="257"/>
        </pc:sldMkLst>
      </pc:sldChg>
      <pc:sldChg chg="modSp">
        <pc:chgData name="Burnham, David J" userId="b53119d4-de17-4aad-a405-f8220535a530" providerId="ADAL" clId="{0E675950-438C-4D47-BABA-F1B2C9B671C0}" dt="2019-08-12T14:51:00.420" v="33" actId="13926"/>
        <pc:sldMkLst>
          <pc:docMk/>
          <pc:sldMk cId="436670831" sldId="259"/>
        </pc:sldMkLst>
        <pc:spChg chg="mod">
          <ac:chgData name="Burnham, David J" userId="b53119d4-de17-4aad-a405-f8220535a530" providerId="ADAL" clId="{0E675950-438C-4D47-BABA-F1B2C9B671C0}" dt="2019-08-12T14:51:00.420" v="33" actId="13926"/>
          <ac:spMkLst>
            <pc:docMk/>
            <pc:sldMk cId="436670831" sldId="259"/>
            <ac:spMk id="3" creationId="{A864BF18-4616-4203-A5D0-5D16FE6D8934}"/>
          </ac:spMkLst>
        </pc:spChg>
      </pc:sldChg>
      <pc:sldChg chg="del">
        <pc:chgData name="Burnham, David J" userId="b53119d4-de17-4aad-a405-f8220535a530" providerId="ADAL" clId="{0E675950-438C-4D47-BABA-F1B2C9B671C0}" dt="2019-08-12T14:51:30.419" v="34" actId="2696"/>
        <pc:sldMkLst>
          <pc:docMk/>
          <pc:sldMk cId="1015595164" sldId="260"/>
        </pc:sldMkLst>
      </pc:sldChg>
      <pc:sldChg chg="del">
        <pc:chgData name="Burnham, David J" userId="b53119d4-de17-4aad-a405-f8220535a530" providerId="ADAL" clId="{0E675950-438C-4D47-BABA-F1B2C9B671C0}" dt="2019-08-12T14:51:30.434" v="35" actId="2696"/>
        <pc:sldMkLst>
          <pc:docMk/>
          <pc:sldMk cId="354841506" sldId="264"/>
        </pc:sldMkLst>
      </pc:sldChg>
      <pc:sldChg chg="del">
        <pc:chgData name="Burnham, David J" userId="b53119d4-de17-4aad-a405-f8220535a530" providerId="ADAL" clId="{0E675950-438C-4D47-BABA-F1B2C9B671C0}" dt="2019-08-12T14:51:30.441" v="36" actId="2696"/>
        <pc:sldMkLst>
          <pc:docMk/>
          <pc:sldMk cId="609084141" sldId="265"/>
        </pc:sldMkLst>
      </pc:sldChg>
      <pc:sldChg chg="del">
        <pc:chgData name="Burnham, David J" userId="b53119d4-de17-4aad-a405-f8220535a530" providerId="ADAL" clId="{0E675950-438C-4D47-BABA-F1B2C9B671C0}" dt="2019-08-12T14:51:30.450" v="37" actId="2696"/>
        <pc:sldMkLst>
          <pc:docMk/>
          <pc:sldMk cId="1215852680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0DF77-E92D-4C4A-A1F6-F88B9DDE2527}" type="datetimeFigureOut">
              <a:rPr lang="en-US" smtClean="0"/>
              <a:t>08/12/2019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EA67D-BBC6-4F07-B206-F7E4BD98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11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80D6-3C62-438D-A750-92F4E4E3E476}" type="datetime1">
              <a:rPr lang="en-US" smtClean="0"/>
              <a:t>08/12/2019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1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5F0A8-2F2C-4864-BA5C-EFA85D33D384}" type="datetime1">
              <a:rPr lang="en-US" smtClean="0"/>
              <a:t>08/12/2019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40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532A4-F28E-423F-A201-60FE05E2FF69}" type="datetime1">
              <a:rPr lang="en-US" smtClean="0"/>
              <a:t>08/12/2019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297AB-5F00-49B2-AC80-4DF285F1809C}" type="datetime1">
              <a:rPr lang="en-US" smtClean="0"/>
              <a:t>08/12/2019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5A05E-E321-455D-B3E8-2CC9788F634C}" type="datetime1">
              <a:rPr lang="en-US" smtClean="0"/>
              <a:t>08/12/2019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7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04FC6-D844-4F4B-99D2-463D890A6058}" type="datetime1">
              <a:rPr lang="en-US" smtClean="0"/>
              <a:t>08/12/2019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339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87E6-2972-4F87-B0BC-4EBEE6812703}" type="datetime1">
              <a:rPr lang="en-US" smtClean="0"/>
              <a:t>08/12/2019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8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801D0-BB23-4B27-93C7-96D5F18857F5}" type="datetime1">
              <a:rPr lang="en-US" smtClean="0"/>
              <a:t>08/12/2019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3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360D8-CA18-4E45-9407-E1A4E832D2A2}" type="datetime1">
              <a:rPr lang="en-US" smtClean="0"/>
              <a:t>08/12/2019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32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4CE94-B6A6-4FEC-966C-9B5C9F3B3256}" type="datetime1">
              <a:rPr lang="en-US" smtClean="0"/>
              <a:t>08/12/2019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458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DB7A9-EBE8-4873-8A73-B104EE490786}" type="datetime1">
              <a:rPr lang="en-US" smtClean="0"/>
              <a:t>08/12/2019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32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5750" y="284164"/>
            <a:ext cx="7307263" cy="858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92226"/>
            <a:ext cx="7886700" cy="4884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6339E-5FF4-4906-ADB1-CCA81717BDBF}" type="datetime1">
              <a:rPr lang="en-US" smtClean="0"/>
              <a:t>08/12/2019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9287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56D2A-B752-4C93-A94B-17583F1017B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A443559C-E83F-48B8-A9F0-4451671CB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5788" y="134938"/>
            <a:ext cx="4545012" cy="152400"/>
          </a:xfrm>
          <a:prstGeom prst="rect">
            <a:avLst/>
          </a:prstGeom>
          <a:solidFill>
            <a:srgbClr val="00AE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" name="Rectangle 41">
            <a:extLst>
              <a:ext uri="{FF2B5EF4-FFF2-40B4-BE49-F238E27FC236}">
                <a16:creationId xmlns:a16="http://schemas.microsoft.com/office/drawing/2014/main" id="{85C03EF0-459F-41F3-B968-FC3B6607F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" y="138113"/>
            <a:ext cx="3900488" cy="146050"/>
          </a:xfrm>
          <a:prstGeom prst="rect">
            <a:avLst/>
          </a:prstGeom>
          <a:solidFill>
            <a:srgbClr val="00B14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9" name="Picture 42" descr="slide_Eversource_energy_rgb">
            <a:extLst>
              <a:ext uri="{FF2B5EF4-FFF2-40B4-BE49-F238E27FC236}">
                <a16:creationId xmlns:a16="http://schemas.microsoft.com/office/drawing/2014/main" id="{EF19EE98-D696-4902-B2E0-7B56103CA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3013" y="554038"/>
            <a:ext cx="1331912" cy="27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687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accent6">
              <a:lumMod val="50000"/>
            </a:schemeClr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8B823-83DC-4C9C-8732-4918E03CBF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Cost Allocation for IROL Critical Generator CIP Costs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871F9-DB6C-4C0B-8DC7-1524E9619C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Transmission Committee – August 21, 2019</a:t>
            </a:r>
          </a:p>
        </p:txBody>
      </p:sp>
    </p:spTree>
    <p:extLst>
      <p:ext uri="{BB962C8B-B14F-4D97-AF65-F5344CB8AC3E}">
        <p14:creationId xmlns:p14="http://schemas.microsoft.com/office/powerpoint/2010/main" val="296504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63B7D-59F9-4AD1-AB10-1BBFF0053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Considerations for Cost Recovery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23456-E6A8-4609-8814-721942507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For most businesses, compliance with new regulations is a cost of doing business </a:t>
            </a:r>
          </a:p>
          <a:p>
            <a:pPr lvl="1"/>
            <a:r>
              <a:rPr lang="en-US"/>
              <a:t>Because only some generators are designated as IROL-critical and market-base cost recovery for these expenses, there may some justification for cost-based recovery.</a:t>
            </a:r>
          </a:p>
          <a:p>
            <a:pPr lvl="0"/>
            <a:r>
              <a:rPr lang="en-US"/>
              <a:t>Assuming that CIP costs for IROL critical generators are appropriately eligible for cost-based recovery, recovering these costs through transmission charges is inappropriate.</a:t>
            </a:r>
          </a:p>
          <a:p>
            <a:pPr lvl="0"/>
            <a:r>
              <a:rPr lang="en-US"/>
              <a:t>Transmission charges should primarily reflect the costs of building, operating, maintaining and ensuring the reliability of the transmission system.</a:t>
            </a:r>
          </a:p>
          <a:p>
            <a:pPr lvl="0"/>
            <a:r>
              <a:rPr lang="en-US"/>
              <a:t>Other rate mechanisms should be used to recover the costs of generation equipment or generator expenses.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9D25FF-021B-41C4-A28D-EFA6B69E4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32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698BA-58B4-4FD9-B6E8-8FFF24024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Alternative Cost Allocation Options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4BF18-4616-4203-A5D0-5D16FE6D8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Cost allocation options exist other than Network Load.</a:t>
            </a:r>
          </a:p>
          <a:p>
            <a:pPr lvl="1"/>
            <a:r>
              <a:rPr lang="en-US" dirty="0"/>
              <a:t>Real-Time Load Obligation (RTLO), used for:</a:t>
            </a:r>
          </a:p>
          <a:p>
            <a:pPr lvl="2"/>
            <a:r>
              <a:rPr lang="en-US" dirty="0"/>
              <a:t>Winter fuel reliability programs and fuel security cost-of-service agreements (i.e. Mystic contracts)</a:t>
            </a:r>
          </a:p>
          <a:p>
            <a:pPr lvl="2"/>
            <a:r>
              <a:rPr lang="en-US" dirty="0"/>
              <a:t>Generator performance audit payments</a:t>
            </a:r>
          </a:p>
          <a:p>
            <a:pPr lvl="1"/>
            <a:r>
              <a:rPr lang="en-US" dirty="0"/>
              <a:t>Capacity Load Obligation</a:t>
            </a:r>
          </a:p>
          <a:p>
            <a:pPr lvl="2"/>
            <a:r>
              <a:rPr lang="en-US" dirty="0"/>
              <a:t>Primary mechanism for recovery of generator costs not covered by energy market (i.e. “missing money”)</a:t>
            </a:r>
          </a:p>
          <a:p>
            <a:pPr lvl="1"/>
            <a:r>
              <a:rPr lang="en-US" dirty="0"/>
              <a:t>Real-Time Non-Coincident Peak Load Obligations</a:t>
            </a:r>
          </a:p>
          <a:p>
            <a:pPr lvl="2"/>
            <a:r>
              <a:rPr lang="en-US" dirty="0"/>
              <a:t>Used for ISO Schedule 3 Reliability Administration Service (RAS) to provide other reliability and informational services.</a:t>
            </a:r>
          </a:p>
          <a:p>
            <a:pPr lvl="0"/>
            <a:r>
              <a:rPr lang="en-US" dirty="0"/>
              <a:t>Eversource proposes IROL CIP-related generation expenses be allocated to Real-Time Load Obligations (RTLO) as most appropriate</a:t>
            </a:r>
          </a:p>
          <a:p>
            <a:r>
              <a:rPr lang="en-US" dirty="0"/>
              <a:t>No matter the allocator, we support the creation a separate billing item to facilitate transparency of these costs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0E8A6-1D0A-496E-A1CE-8E2630E1D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56D2A-B752-4C93-A94B-17583F1017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70831"/>
      </p:ext>
    </p:extLst>
  </p:cSld>
  <p:clrMapOvr>
    <a:masterClrMapping/>
  </p:clrMapOvr>
</p:sld>
</file>

<file path=ppt/theme/theme1.xml><?xml version="1.0" encoding="utf-8"?>
<a:theme xmlns:a="http://schemas.openxmlformats.org/drawingml/2006/main" name="Combined T&amp;D Advocacy Deck v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54F05A578F8744B05B0202A93AE94F" ma:contentTypeVersion="7" ma:contentTypeDescription="Create a new document." ma:contentTypeScope="" ma:versionID="93e8a38641020a0660798e8146d8f818">
  <xsd:schema xmlns:xsd="http://www.w3.org/2001/XMLSchema" xmlns:xs="http://www.w3.org/2001/XMLSchema" xmlns:p="http://schemas.microsoft.com/office/2006/metadata/properties" xmlns:ns2="76b1b992-829d-423b-a33b-6bc28f8e491c" xmlns:ns3="6e61b9df-3660-435e-a675-36b5a626d2ae" targetNamespace="http://schemas.microsoft.com/office/2006/metadata/properties" ma:root="true" ma:fieldsID="a31c7259c2e92fde276b1eb0a8448109" ns2:_="" ns3:_="">
    <xsd:import namespace="76b1b992-829d-423b-a33b-6bc28f8e491c"/>
    <xsd:import namespace="6e61b9df-3660-435e-a675-36b5a626d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1b992-829d-423b-a33b-6bc28f8e49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61b9df-3660-435e-a675-36b5a626d2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F2CF8C1-E182-48F8-A9FD-DD36223723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DF8424-81B1-4E19-8B85-0B2E68777B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b1b992-829d-423b-a33b-6bc28f8e491c"/>
    <ds:schemaRef ds:uri="6e61b9df-3660-435e-a675-36b5a626d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39797ED-2B17-46BD-B6B8-FEDD383C6949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76b1b992-829d-423b-a33b-6bc28f8e491c"/>
    <ds:schemaRef ds:uri="http://schemas.microsoft.com/office/2006/documentManagement/types"/>
    <ds:schemaRef ds:uri="http://purl.org/dc/terms/"/>
    <ds:schemaRef ds:uri="6e61b9df-3660-435e-a675-36b5a626d2ae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Combined T&amp;D Advocacy Deck v7</Template>
  <TotalTime>365</TotalTime>
  <Words>250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Wingdings</vt:lpstr>
      <vt:lpstr>Combined T&amp;D Advocacy Deck v7</vt:lpstr>
      <vt:lpstr>Cost Allocation for IROL Critical Generator CIP Costs</vt:lpstr>
      <vt:lpstr>Considerations for Cost Recovery</vt:lpstr>
      <vt:lpstr>Alternative Cost Allocation Options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Allocation for Generator CIP Costs</dc:title>
  <dc:creator>Bowie, Calvin A</dc:creator>
  <cp:lastModifiedBy>Paul H Krawczyk</cp:lastModifiedBy>
  <cp:revision>11</cp:revision>
  <dcterms:created xsi:type="dcterms:W3CDTF">2019-03-19T20:59:31Z</dcterms:created>
  <dcterms:modified xsi:type="dcterms:W3CDTF">2019-08-12T19:51:49Z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0x0101004554F05A578F8744B05B0202A93AE94F</vt:lpwstr>
  </property>
  <property fmtid="{D5CDD505-2E9C-101B-9397-08002B2CF9AE}" pid="3" name="_AdHocReviewCycleID">
    <vt:i4>681926078</vt:i4>
  </property>
  <property fmtid="{D5CDD505-2E9C-101B-9397-08002B2CF9AE}" pid="4" name="_NewReviewCycle">
    <vt:lpwstr/>
  </property>
  <property fmtid="{D5CDD505-2E9C-101B-9397-08002B2CF9AE}" pid="5" name="_EmailSubject">
    <vt:lpwstr>Material August TC postings</vt:lpwstr>
  </property>
  <property fmtid="{D5CDD505-2E9C-101B-9397-08002B2CF9AE}" pid="6" name="_AuthorEmail">
    <vt:lpwstr>paul.krawczyk@eversource.com</vt:lpwstr>
  </property>
  <property fmtid="{D5CDD505-2E9C-101B-9397-08002B2CF9AE}" pid="7" name="_AuthorEmailDisplayName">
    <vt:lpwstr>Krawczyk, Paul H</vt:lpwstr>
  </property>
</Properties>
</file>