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tags/tag3.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191" r:id="rId1"/>
    <p:sldMasterId id="2147484219" r:id="rId2"/>
    <p:sldMasterId id="2147484253" r:id="rId3"/>
    <p:sldMasterId id="2147484256" r:id="rId4"/>
    <p:sldMasterId id="2147484259" r:id="rId5"/>
    <p:sldMasterId id="2147484262" r:id="rId6"/>
    <p:sldMasterId id="2147484293" r:id="rId7"/>
    <p:sldMasterId id="2147484296" r:id="rId8"/>
    <p:sldMasterId id="2147484330" r:id="rId9"/>
    <p:sldMasterId id="2147484333" r:id="rId10"/>
    <p:sldMasterId id="2147484364" r:id="rId11"/>
  </p:sldMasterIdLst>
  <p:notesMasterIdLst>
    <p:notesMasterId r:id="rId126"/>
  </p:notesMasterIdLst>
  <p:handoutMasterIdLst>
    <p:handoutMasterId r:id="rId127"/>
  </p:handoutMasterIdLst>
  <p:sldIdLst>
    <p:sldId id="256" r:id="rId12"/>
    <p:sldId id="797" r:id="rId13"/>
    <p:sldId id="798" r:id="rId14"/>
    <p:sldId id="799" r:id="rId15"/>
    <p:sldId id="795" r:id="rId16"/>
    <p:sldId id="788" r:id="rId17"/>
    <p:sldId id="824" r:id="rId18"/>
    <p:sldId id="790" r:id="rId19"/>
    <p:sldId id="792" r:id="rId20"/>
    <p:sldId id="846" r:id="rId21"/>
    <p:sldId id="793" r:id="rId22"/>
    <p:sldId id="794" r:id="rId23"/>
    <p:sldId id="806" r:id="rId24"/>
    <p:sldId id="807" r:id="rId25"/>
    <p:sldId id="808" r:id="rId26"/>
    <p:sldId id="809" r:id="rId27"/>
    <p:sldId id="810" r:id="rId28"/>
    <p:sldId id="811" r:id="rId29"/>
    <p:sldId id="822" r:id="rId30"/>
    <p:sldId id="819" r:id="rId31"/>
    <p:sldId id="796" r:id="rId32"/>
    <p:sldId id="800" r:id="rId33"/>
    <p:sldId id="729" r:id="rId34"/>
    <p:sldId id="694" r:id="rId35"/>
    <p:sldId id="802" r:id="rId36"/>
    <p:sldId id="801" r:id="rId37"/>
    <p:sldId id="847" r:id="rId38"/>
    <p:sldId id="613" r:id="rId39"/>
    <p:sldId id="722" r:id="rId40"/>
    <p:sldId id="723" r:id="rId41"/>
    <p:sldId id="724" r:id="rId42"/>
    <p:sldId id="691" r:id="rId43"/>
    <p:sldId id="817" r:id="rId44"/>
    <p:sldId id="820" r:id="rId45"/>
    <p:sldId id="823" r:id="rId46"/>
    <p:sldId id="551" r:id="rId47"/>
    <p:sldId id="675" r:id="rId48"/>
    <p:sldId id="699" r:id="rId49"/>
    <p:sldId id="701" r:id="rId50"/>
    <p:sldId id="702" r:id="rId51"/>
    <p:sldId id="703" r:id="rId52"/>
    <p:sldId id="704" r:id="rId53"/>
    <p:sldId id="705" r:id="rId54"/>
    <p:sldId id="706" r:id="rId55"/>
    <p:sldId id="707" r:id="rId56"/>
    <p:sldId id="708" r:id="rId57"/>
    <p:sldId id="709" r:id="rId58"/>
    <p:sldId id="710" r:id="rId59"/>
    <p:sldId id="711" r:id="rId60"/>
    <p:sldId id="712" r:id="rId61"/>
    <p:sldId id="727" r:id="rId62"/>
    <p:sldId id="714" r:id="rId63"/>
    <p:sldId id="715" r:id="rId64"/>
    <p:sldId id="716" r:id="rId65"/>
    <p:sldId id="717" r:id="rId66"/>
    <p:sldId id="718" r:id="rId67"/>
    <p:sldId id="719" r:id="rId68"/>
    <p:sldId id="741" r:id="rId69"/>
    <p:sldId id="721" r:id="rId70"/>
    <p:sldId id="776" r:id="rId71"/>
    <p:sldId id="749" r:id="rId72"/>
    <p:sldId id="750" r:id="rId73"/>
    <p:sldId id="786" r:id="rId74"/>
    <p:sldId id="779" r:id="rId75"/>
    <p:sldId id="780" r:id="rId76"/>
    <p:sldId id="781" r:id="rId77"/>
    <p:sldId id="782" r:id="rId78"/>
    <p:sldId id="783" r:id="rId79"/>
    <p:sldId id="784" r:id="rId80"/>
    <p:sldId id="785" r:id="rId81"/>
    <p:sldId id="787" r:id="rId82"/>
    <p:sldId id="751" r:id="rId83"/>
    <p:sldId id="752" r:id="rId84"/>
    <p:sldId id="753" r:id="rId85"/>
    <p:sldId id="754" r:id="rId86"/>
    <p:sldId id="755" r:id="rId87"/>
    <p:sldId id="756" r:id="rId88"/>
    <p:sldId id="757" r:id="rId89"/>
    <p:sldId id="758" r:id="rId90"/>
    <p:sldId id="759" r:id="rId91"/>
    <p:sldId id="760" r:id="rId92"/>
    <p:sldId id="761" r:id="rId93"/>
    <p:sldId id="762" r:id="rId94"/>
    <p:sldId id="777" r:id="rId95"/>
    <p:sldId id="764" r:id="rId96"/>
    <p:sldId id="848" r:id="rId97"/>
    <p:sldId id="766" r:id="rId98"/>
    <p:sldId id="849" r:id="rId99"/>
    <p:sldId id="768" r:id="rId100"/>
    <p:sldId id="825" r:id="rId101"/>
    <p:sldId id="826" r:id="rId102"/>
    <p:sldId id="827" r:id="rId103"/>
    <p:sldId id="828" r:id="rId104"/>
    <p:sldId id="829" r:id="rId105"/>
    <p:sldId id="830" r:id="rId106"/>
    <p:sldId id="831" r:id="rId107"/>
    <p:sldId id="832" r:id="rId108"/>
    <p:sldId id="833" r:id="rId109"/>
    <p:sldId id="834" r:id="rId110"/>
    <p:sldId id="835" r:id="rId111"/>
    <p:sldId id="836" r:id="rId112"/>
    <p:sldId id="837" r:id="rId113"/>
    <p:sldId id="838" r:id="rId114"/>
    <p:sldId id="839" r:id="rId115"/>
    <p:sldId id="840" r:id="rId116"/>
    <p:sldId id="841" r:id="rId117"/>
    <p:sldId id="842" r:id="rId118"/>
    <p:sldId id="843" r:id="rId119"/>
    <p:sldId id="844" r:id="rId120"/>
    <p:sldId id="745" r:id="rId121"/>
    <p:sldId id="746" r:id="rId122"/>
    <p:sldId id="747" r:id="rId123"/>
    <p:sldId id="845" r:id="rId124"/>
    <p:sldId id="376" r:id="rId12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7" userDrawn="1">
          <p15:clr>
            <a:srgbClr val="A4A3A4"/>
          </p15:clr>
        </p15:guide>
        <p15:guide id="2" pos="2227"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3B84"/>
    <a:srgbClr val="A1DC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4" autoAdjust="0"/>
    <p:restoredTop sz="91092" autoAdjust="0"/>
  </p:normalViewPr>
  <p:slideViewPr>
    <p:cSldViewPr>
      <p:cViewPr varScale="1">
        <p:scale>
          <a:sx n="136" d="100"/>
          <a:sy n="136" d="100"/>
        </p:scale>
        <p:origin x="528" y="12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536" y="-300"/>
      </p:cViewPr>
      <p:guideLst>
        <p:guide orient="horz" pos="2947"/>
        <p:guide pos="2227"/>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commentAuthors" Target="commentAuthors.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13" Type="http://schemas.openxmlformats.org/officeDocument/2006/relationships/slide" Target="slides/slide102.xml"/><Relationship Id="rId118" Type="http://schemas.openxmlformats.org/officeDocument/2006/relationships/slide" Target="slides/slide107.xml"/><Relationship Id="rId12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slide" Target="slides/slide105.xml"/><Relationship Id="rId124" Type="http://schemas.openxmlformats.org/officeDocument/2006/relationships/slide" Target="slides/slide113.xml"/><Relationship Id="rId129"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slide" Target="slides/slide103.xml"/><Relationship Id="rId119" Type="http://schemas.openxmlformats.org/officeDocument/2006/relationships/slide" Target="slides/slide108.xml"/><Relationship Id="rId12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3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theme" Target="theme/theme1.xml"/><Relationship Id="rId61" Type="http://schemas.openxmlformats.org/officeDocument/2006/relationships/slide" Target="slides/slide50.xml"/><Relationship Id="rId82" Type="http://schemas.openxmlformats.org/officeDocument/2006/relationships/slide" Target="slides/slide7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fzeng\Documents\ISO_STUDIES\FCM\MRI%20Developments\FCA14\2019%20Load%20Forecast%20Impacts\WH%20Load%20Distribution%20Comparison_2018CELT_vs_2019CELT_yr2023.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Sheet1!$T$13:$AC$13</c:f>
              <c:strCache>
                <c:ptCount val="10"/>
                <c:pt idx="0">
                  <c:v>10/90</c:v>
                </c:pt>
                <c:pt idx="1">
                  <c:v>20/80</c:v>
                </c:pt>
                <c:pt idx="2">
                  <c:v>30/70</c:v>
                </c:pt>
                <c:pt idx="3">
                  <c:v>40/60</c:v>
                </c:pt>
                <c:pt idx="4">
                  <c:v>50/50</c:v>
                </c:pt>
                <c:pt idx="5">
                  <c:v>60/40</c:v>
                </c:pt>
                <c:pt idx="6">
                  <c:v>70/30</c:v>
                </c:pt>
                <c:pt idx="7">
                  <c:v>80/20</c:v>
                </c:pt>
                <c:pt idx="8">
                  <c:v>90/10</c:v>
                </c:pt>
                <c:pt idx="9">
                  <c:v>95/5</c:v>
                </c:pt>
              </c:strCache>
            </c:strRef>
          </c:cat>
          <c:val>
            <c:numRef>
              <c:f>Sheet1!$T$14:$AC$14</c:f>
              <c:numCache>
                <c:formatCode>0%</c:formatCode>
                <c:ptCount val="10"/>
                <c:pt idx="0">
                  <c:v>1</c:v>
                </c:pt>
                <c:pt idx="1">
                  <c:v>1</c:v>
                </c:pt>
                <c:pt idx="2">
                  <c:v>1</c:v>
                </c:pt>
                <c:pt idx="3">
                  <c:v>1</c:v>
                </c:pt>
                <c:pt idx="4">
                  <c:v>1</c:v>
                </c:pt>
                <c:pt idx="5">
                  <c:v>1</c:v>
                </c:pt>
                <c:pt idx="6">
                  <c:v>1</c:v>
                </c:pt>
                <c:pt idx="7">
                  <c:v>1</c:v>
                </c:pt>
                <c:pt idx="8">
                  <c:v>1</c:v>
                </c:pt>
                <c:pt idx="9">
                  <c:v>1</c:v>
                </c:pt>
              </c:numCache>
            </c:numRef>
          </c:val>
          <c:smooth val="0"/>
          <c:extLst>
            <c:ext xmlns:c16="http://schemas.microsoft.com/office/drawing/2014/chart" uri="{C3380CC4-5D6E-409C-BE32-E72D297353CC}">
              <c16:uniqueId val="{00000000-4514-48AE-AF3A-138C76C9C793}"/>
            </c:ext>
          </c:extLst>
        </c:ser>
        <c:ser>
          <c:idx val="1"/>
          <c:order val="1"/>
          <c:tx>
            <c:strRef>
              <c:f>Sheet1!$B$4</c:f>
              <c:strCache>
                <c:ptCount val="1"/>
                <c:pt idx="0">
                  <c:v>2015</c:v>
                </c:pt>
              </c:strCache>
            </c:strRef>
          </c:tx>
          <c:spPr>
            <a:ln w="28575" cap="rnd">
              <a:solidFill>
                <a:schemeClr val="accent2"/>
              </a:solidFill>
              <a:round/>
            </a:ln>
            <a:effectLst/>
          </c:spPr>
          <c:marker>
            <c:symbol val="none"/>
          </c:marker>
          <c:cat>
            <c:strRef>
              <c:f>Sheet1!$T$13:$AC$13</c:f>
              <c:strCache>
                <c:ptCount val="10"/>
                <c:pt idx="0">
                  <c:v>10/90</c:v>
                </c:pt>
                <c:pt idx="1">
                  <c:v>20/80</c:v>
                </c:pt>
                <c:pt idx="2">
                  <c:v>30/70</c:v>
                </c:pt>
                <c:pt idx="3">
                  <c:v>40/60</c:v>
                </c:pt>
                <c:pt idx="4">
                  <c:v>50/50</c:v>
                </c:pt>
                <c:pt idx="5">
                  <c:v>60/40</c:v>
                </c:pt>
                <c:pt idx="6">
                  <c:v>70/30</c:v>
                </c:pt>
                <c:pt idx="7">
                  <c:v>80/20</c:v>
                </c:pt>
                <c:pt idx="8">
                  <c:v>90/10</c:v>
                </c:pt>
                <c:pt idx="9">
                  <c:v>95/5</c:v>
                </c:pt>
              </c:strCache>
            </c:strRef>
          </c:cat>
          <c:val>
            <c:numRef>
              <c:f>Sheet1!$D$5:$M$5</c:f>
              <c:numCache>
                <c:formatCode>0.00</c:formatCode>
                <c:ptCount val="10"/>
                <c:pt idx="0">
                  <c:v>0.96048954418425359</c:v>
                </c:pt>
                <c:pt idx="1">
                  <c:v>0.96948379428865117</c:v>
                </c:pt>
                <c:pt idx="2">
                  <c:v>0.97108991037872217</c:v>
                </c:pt>
                <c:pt idx="3">
                  <c:v>0.98474189714432558</c:v>
                </c:pt>
                <c:pt idx="4">
                  <c:v>1</c:v>
                </c:pt>
                <c:pt idx="5">
                  <c:v>1.01606116090071</c:v>
                </c:pt>
                <c:pt idx="6">
                  <c:v>1.0326041566284412</c:v>
                </c:pt>
                <c:pt idx="7">
                  <c:v>1.0563746747614917</c:v>
                </c:pt>
                <c:pt idx="8">
                  <c:v>1.0839998715107129</c:v>
                </c:pt>
                <c:pt idx="9">
                  <c:v>1.1079310012527706</c:v>
                </c:pt>
              </c:numCache>
            </c:numRef>
          </c:val>
          <c:smooth val="0"/>
          <c:extLst>
            <c:ext xmlns:c16="http://schemas.microsoft.com/office/drawing/2014/chart" uri="{C3380CC4-5D6E-409C-BE32-E72D297353CC}">
              <c16:uniqueId val="{00000001-4514-48AE-AF3A-138C76C9C793}"/>
            </c:ext>
          </c:extLst>
        </c:ser>
        <c:ser>
          <c:idx val="2"/>
          <c:order val="2"/>
          <c:tx>
            <c:strRef>
              <c:f>Sheet1!$B$6</c:f>
              <c:strCache>
                <c:ptCount val="1"/>
                <c:pt idx="0">
                  <c:v>2016</c:v>
                </c:pt>
              </c:strCache>
            </c:strRef>
          </c:tx>
          <c:spPr>
            <a:ln w="28575" cap="rnd">
              <a:solidFill>
                <a:schemeClr val="accent3"/>
              </a:solidFill>
              <a:round/>
            </a:ln>
            <a:effectLst/>
          </c:spPr>
          <c:marker>
            <c:symbol val="none"/>
          </c:marker>
          <c:cat>
            <c:strRef>
              <c:f>Sheet1!$T$13:$AC$13</c:f>
              <c:strCache>
                <c:ptCount val="10"/>
                <c:pt idx="0">
                  <c:v>10/90</c:v>
                </c:pt>
                <c:pt idx="1">
                  <c:v>20/80</c:v>
                </c:pt>
                <c:pt idx="2">
                  <c:v>30/70</c:v>
                </c:pt>
                <c:pt idx="3">
                  <c:v>40/60</c:v>
                </c:pt>
                <c:pt idx="4">
                  <c:v>50/50</c:v>
                </c:pt>
                <c:pt idx="5">
                  <c:v>60/40</c:v>
                </c:pt>
                <c:pt idx="6">
                  <c:v>70/30</c:v>
                </c:pt>
                <c:pt idx="7">
                  <c:v>80/20</c:v>
                </c:pt>
                <c:pt idx="8">
                  <c:v>90/10</c:v>
                </c:pt>
                <c:pt idx="9">
                  <c:v>95/5</c:v>
                </c:pt>
              </c:strCache>
            </c:strRef>
          </c:cat>
          <c:val>
            <c:numRef>
              <c:f>Sheet1!$D$7:$M$7</c:f>
              <c:numCache>
                <c:formatCode>0.00</c:formatCode>
                <c:ptCount val="10"/>
                <c:pt idx="0">
                  <c:v>0.94920269603813912</c:v>
                </c:pt>
                <c:pt idx="1">
                  <c:v>0.95827716587210254</c:v>
                </c:pt>
                <c:pt idx="2">
                  <c:v>0.970573730067401</c:v>
                </c:pt>
                <c:pt idx="3">
                  <c:v>0.98448134144336674</c:v>
                </c:pt>
                <c:pt idx="4">
                  <c:v>1</c:v>
                </c:pt>
                <c:pt idx="5">
                  <c:v>1.016439256945586</c:v>
                </c:pt>
                <c:pt idx="6">
                  <c:v>1.0332730560578662</c:v>
                </c:pt>
                <c:pt idx="7">
                  <c:v>1.0573401282262043</c:v>
                </c:pt>
                <c:pt idx="8">
                  <c:v>1.0850567154364623</c:v>
                </c:pt>
                <c:pt idx="9">
                  <c:v>1.1092881801742562</c:v>
                </c:pt>
              </c:numCache>
            </c:numRef>
          </c:val>
          <c:smooth val="0"/>
          <c:extLst>
            <c:ext xmlns:c16="http://schemas.microsoft.com/office/drawing/2014/chart" uri="{C3380CC4-5D6E-409C-BE32-E72D297353CC}">
              <c16:uniqueId val="{00000002-4514-48AE-AF3A-138C76C9C793}"/>
            </c:ext>
          </c:extLst>
        </c:ser>
        <c:ser>
          <c:idx val="3"/>
          <c:order val="3"/>
          <c:tx>
            <c:strRef>
              <c:f>Sheet1!$B$8</c:f>
              <c:strCache>
                <c:ptCount val="1"/>
                <c:pt idx="0">
                  <c:v>2017</c:v>
                </c:pt>
              </c:strCache>
            </c:strRef>
          </c:tx>
          <c:spPr>
            <a:ln w="28575" cap="rnd">
              <a:solidFill>
                <a:schemeClr val="accent4"/>
              </a:solidFill>
              <a:round/>
            </a:ln>
            <a:effectLst/>
          </c:spPr>
          <c:marker>
            <c:symbol val="none"/>
          </c:marker>
          <c:cat>
            <c:strRef>
              <c:f>Sheet1!$T$13:$AC$13</c:f>
              <c:strCache>
                <c:ptCount val="10"/>
                <c:pt idx="0">
                  <c:v>10/90</c:v>
                </c:pt>
                <c:pt idx="1">
                  <c:v>20/80</c:v>
                </c:pt>
                <c:pt idx="2">
                  <c:v>30/70</c:v>
                </c:pt>
                <c:pt idx="3">
                  <c:v>40/60</c:v>
                </c:pt>
                <c:pt idx="4">
                  <c:v>50/50</c:v>
                </c:pt>
                <c:pt idx="5">
                  <c:v>60/40</c:v>
                </c:pt>
                <c:pt idx="6">
                  <c:v>70/30</c:v>
                </c:pt>
                <c:pt idx="7">
                  <c:v>80/20</c:v>
                </c:pt>
                <c:pt idx="8">
                  <c:v>90/10</c:v>
                </c:pt>
                <c:pt idx="9">
                  <c:v>95/5</c:v>
                </c:pt>
              </c:strCache>
            </c:strRef>
          </c:cat>
          <c:val>
            <c:numRef>
              <c:f>Sheet1!$D$9:$M$9</c:f>
              <c:numCache>
                <c:formatCode>0.00</c:formatCode>
                <c:ptCount val="10"/>
                <c:pt idx="0">
                  <c:v>0.94813026447855531</c:v>
                </c:pt>
                <c:pt idx="1">
                  <c:v>0.957676432019825</c:v>
                </c:pt>
                <c:pt idx="2">
                  <c:v>0.9700263690487404</c:v>
                </c:pt>
                <c:pt idx="3">
                  <c:v>0.98451251140157636</c:v>
                </c:pt>
                <c:pt idx="4">
                  <c:v>1</c:v>
                </c:pt>
                <c:pt idx="5">
                  <c:v>1.0169895079668052</c:v>
                </c:pt>
                <c:pt idx="6">
                  <c:v>1.0342460415991006</c:v>
                </c:pt>
                <c:pt idx="7">
                  <c:v>1.0585453771586963</c:v>
                </c:pt>
                <c:pt idx="8">
                  <c:v>1.086850097700643</c:v>
                </c:pt>
                <c:pt idx="9">
                  <c:v>1.1118503756321501</c:v>
                </c:pt>
              </c:numCache>
            </c:numRef>
          </c:val>
          <c:smooth val="0"/>
          <c:extLst>
            <c:ext xmlns:c16="http://schemas.microsoft.com/office/drawing/2014/chart" uri="{C3380CC4-5D6E-409C-BE32-E72D297353CC}">
              <c16:uniqueId val="{00000003-4514-48AE-AF3A-138C76C9C793}"/>
            </c:ext>
          </c:extLst>
        </c:ser>
        <c:ser>
          <c:idx val="4"/>
          <c:order val="4"/>
          <c:tx>
            <c:strRef>
              <c:f>Sheet1!$B$10</c:f>
              <c:strCache>
                <c:ptCount val="1"/>
                <c:pt idx="0">
                  <c:v>2018</c:v>
                </c:pt>
              </c:strCache>
            </c:strRef>
          </c:tx>
          <c:spPr>
            <a:ln w="28575" cap="rnd">
              <a:solidFill>
                <a:schemeClr val="accent5"/>
              </a:solidFill>
              <a:round/>
            </a:ln>
            <a:effectLst/>
          </c:spPr>
          <c:marker>
            <c:symbol val="none"/>
          </c:marker>
          <c:cat>
            <c:strRef>
              <c:f>Sheet1!$T$13:$AC$13</c:f>
              <c:strCache>
                <c:ptCount val="10"/>
                <c:pt idx="0">
                  <c:v>10/90</c:v>
                </c:pt>
                <c:pt idx="1">
                  <c:v>20/80</c:v>
                </c:pt>
                <c:pt idx="2">
                  <c:v>30/70</c:v>
                </c:pt>
                <c:pt idx="3">
                  <c:v>40/60</c:v>
                </c:pt>
                <c:pt idx="4">
                  <c:v>50/50</c:v>
                </c:pt>
                <c:pt idx="5">
                  <c:v>60/40</c:v>
                </c:pt>
                <c:pt idx="6">
                  <c:v>70/30</c:v>
                </c:pt>
                <c:pt idx="7">
                  <c:v>80/20</c:v>
                </c:pt>
                <c:pt idx="8">
                  <c:v>90/10</c:v>
                </c:pt>
                <c:pt idx="9">
                  <c:v>95/5</c:v>
                </c:pt>
              </c:strCache>
            </c:strRef>
          </c:cat>
          <c:val>
            <c:numRef>
              <c:f>Sheet1!$D$11:$M$11</c:f>
              <c:numCache>
                <c:formatCode>0.00</c:formatCode>
                <c:ptCount val="10"/>
                <c:pt idx="0">
                  <c:v>0.94846684067572262</c:v>
                </c:pt>
                <c:pt idx="1">
                  <c:v>0.95793750950401579</c:v>
                </c:pt>
                <c:pt idx="2">
                  <c:v>0.97020589590997808</c:v>
                </c:pt>
                <c:pt idx="3">
                  <c:v>0.98459547211652776</c:v>
                </c:pt>
                <c:pt idx="4">
                  <c:v>1</c:v>
                </c:pt>
                <c:pt idx="5">
                  <c:v>1.0168616707883906</c:v>
                </c:pt>
                <c:pt idx="6">
                  <c:v>1.0340056015102657</c:v>
                </c:pt>
                <c:pt idx="7">
                  <c:v>1.0581445862299894</c:v>
                </c:pt>
                <c:pt idx="8">
                  <c:v>1.0862678523237279</c:v>
                </c:pt>
                <c:pt idx="9">
                  <c:v>1.1111170471992173</c:v>
                </c:pt>
              </c:numCache>
            </c:numRef>
          </c:val>
          <c:smooth val="0"/>
          <c:extLst>
            <c:ext xmlns:c16="http://schemas.microsoft.com/office/drawing/2014/chart" uri="{C3380CC4-5D6E-409C-BE32-E72D297353CC}">
              <c16:uniqueId val="{00000004-4514-48AE-AF3A-138C76C9C793}"/>
            </c:ext>
          </c:extLst>
        </c:ser>
        <c:ser>
          <c:idx val="5"/>
          <c:order val="5"/>
          <c:tx>
            <c:strRef>
              <c:f>Sheet1!$B$12</c:f>
              <c:strCache>
                <c:ptCount val="1"/>
                <c:pt idx="0">
                  <c:v>2019</c:v>
                </c:pt>
              </c:strCache>
            </c:strRef>
          </c:tx>
          <c:spPr>
            <a:ln w="28575" cap="rnd">
              <a:solidFill>
                <a:schemeClr val="accent6"/>
              </a:solidFill>
              <a:round/>
            </a:ln>
            <a:effectLst/>
          </c:spPr>
          <c:marker>
            <c:symbol val="none"/>
          </c:marker>
          <c:cat>
            <c:strRef>
              <c:f>Sheet1!$T$13:$AC$13</c:f>
              <c:strCache>
                <c:ptCount val="10"/>
                <c:pt idx="0">
                  <c:v>10/90</c:v>
                </c:pt>
                <c:pt idx="1">
                  <c:v>20/80</c:v>
                </c:pt>
                <c:pt idx="2">
                  <c:v>30/70</c:v>
                </c:pt>
                <c:pt idx="3">
                  <c:v>40/60</c:v>
                </c:pt>
                <c:pt idx="4">
                  <c:v>50/50</c:v>
                </c:pt>
                <c:pt idx="5">
                  <c:v>60/40</c:v>
                </c:pt>
                <c:pt idx="6">
                  <c:v>70/30</c:v>
                </c:pt>
                <c:pt idx="7">
                  <c:v>80/20</c:v>
                </c:pt>
                <c:pt idx="8">
                  <c:v>90/10</c:v>
                </c:pt>
                <c:pt idx="9">
                  <c:v>95/5</c:v>
                </c:pt>
              </c:strCache>
            </c:strRef>
          </c:cat>
          <c:val>
            <c:numRef>
              <c:f>Sheet1!$D$13:$M$13</c:f>
              <c:numCache>
                <c:formatCode>0.00</c:formatCode>
                <c:ptCount val="10"/>
                <c:pt idx="0">
                  <c:v>0.94851659509888742</c:v>
                </c:pt>
                <c:pt idx="1">
                  <c:v>0.96266162914003728</c:v>
                </c:pt>
                <c:pt idx="2">
                  <c:v>0.97531655025748787</c:v>
                </c:pt>
                <c:pt idx="3">
                  <c:v>0.9860054472380716</c:v>
                </c:pt>
                <c:pt idx="4">
                  <c:v>1</c:v>
                </c:pt>
                <c:pt idx="5">
                  <c:v>1.0194151829626477</c:v>
                </c:pt>
                <c:pt idx="6">
                  <c:v>1.0310520456591834</c:v>
                </c:pt>
                <c:pt idx="7">
                  <c:v>1.0438246532552546</c:v>
                </c:pt>
                <c:pt idx="8">
                  <c:v>1.0697950994878416</c:v>
                </c:pt>
                <c:pt idx="9">
                  <c:v>1.0863132064122294</c:v>
                </c:pt>
              </c:numCache>
            </c:numRef>
          </c:val>
          <c:smooth val="0"/>
          <c:extLst>
            <c:ext xmlns:c16="http://schemas.microsoft.com/office/drawing/2014/chart" uri="{C3380CC4-5D6E-409C-BE32-E72D297353CC}">
              <c16:uniqueId val="{00000005-4514-48AE-AF3A-138C76C9C793}"/>
            </c:ext>
          </c:extLst>
        </c:ser>
        <c:dLbls>
          <c:showLegendKey val="0"/>
          <c:showVal val="0"/>
          <c:showCatName val="0"/>
          <c:showSerName val="0"/>
          <c:showPercent val="0"/>
          <c:showBubbleSize val="0"/>
        </c:dLbls>
        <c:smooth val="0"/>
        <c:axId val="546384400"/>
        <c:axId val="539543216"/>
      </c:lineChart>
      <c:catAx>
        <c:axId val="54638440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539543216"/>
        <c:crosses val="autoZero"/>
        <c:auto val="1"/>
        <c:lblAlgn val="ctr"/>
        <c:lblOffset val="100"/>
        <c:noMultiLvlLbl val="0"/>
      </c:catAx>
      <c:valAx>
        <c:axId val="539543216"/>
        <c:scaling>
          <c:orientation val="minMax"/>
          <c:max val="1.1200000000000001"/>
          <c:min val="0.94000000000000006"/>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546384400"/>
        <c:crosses val="autoZero"/>
        <c:crossBetween val="between"/>
      </c:valAx>
      <c:spPr>
        <a:noFill/>
        <a:ln>
          <a:solidFill>
            <a:schemeClr val="tx1"/>
          </a:solid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9809006924982"/>
          <c:y val="0.16372193549265598"/>
          <c:w val="0.82544093005323482"/>
          <c:h val="0.69879239413344274"/>
        </c:manualLayout>
      </c:layout>
      <c:scatterChart>
        <c:scatterStyle val="smoothMarker"/>
        <c:varyColors val="0"/>
        <c:ser>
          <c:idx val="1"/>
          <c:order val="0"/>
          <c:tx>
            <c:v>2018CELT_Y2023</c:v>
          </c:tx>
          <c:spPr>
            <a:ln w="38100">
              <a:solidFill>
                <a:schemeClr val="accent4"/>
              </a:solidFill>
            </a:ln>
          </c:spPr>
          <c:marker>
            <c:symbol val="none"/>
          </c:marker>
          <c:xVal>
            <c:numRef>
              <c:f>'2018CELT_y2023'!$B$17:$B$417</c:f>
              <c:numCache>
                <c:formatCode>0</c:formatCode>
                <c:ptCount val="401"/>
                <c:pt idx="0">
                  <c:v>20000</c:v>
                </c:pt>
                <c:pt idx="1">
                  <c:v>20050</c:v>
                </c:pt>
                <c:pt idx="2">
                  <c:v>20100</c:v>
                </c:pt>
                <c:pt idx="3">
                  <c:v>20150</c:v>
                </c:pt>
                <c:pt idx="4">
                  <c:v>20200</c:v>
                </c:pt>
                <c:pt idx="5">
                  <c:v>20250</c:v>
                </c:pt>
                <c:pt idx="6">
                  <c:v>20300</c:v>
                </c:pt>
                <c:pt idx="7">
                  <c:v>20350</c:v>
                </c:pt>
                <c:pt idx="8">
                  <c:v>20400</c:v>
                </c:pt>
                <c:pt idx="9">
                  <c:v>20450</c:v>
                </c:pt>
                <c:pt idx="10">
                  <c:v>20500</c:v>
                </c:pt>
                <c:pt idx="11">
                  <c:v>20550</c:v>
                </c:pt>
                <c:pt idx="12">
                  <c:v>20600</c:v>
                </c:pt>
                <c:pt idx="13">
                  <c:v>20650</c:v>
                </c:pt>
                <c:pt idx="14">
                  <c:v>20700</c:v>
                </c:pt>
                <c:pt idx="15">
                  <c:v>20750</c:v>
                </c:pt>
                <c:pt idx="16">
                  <c:v>20800</c:v>
                </c:pt>
                <c:pt idx="17">
                  <c:v>20850</c:v>
                </c:pt>
                <c:pt idx="18">
                  <c:v>20900</c:v>
                </c:pt>
                <c:pt idx="19">
                  <c:v>20950</c:v>
                </c:pt>
                <c:pt idx="20">
                  <c:v>21000</c:v>
                </c:pt>
                <c:pt idx="21">
                  <c:v>21050</c:v>
                </c:pt>
                <c:pt idx="22">
                  <c:v>21100</c:v>
                </c:pt>
                <c:pt idx="23">
                  <c:v>21150</c:v>
                </c:pt>
                <c:pt idx="24">
                  <c:v>21200</c:v>
                </c:pt>
                <c:pt idx="25">
                  <c:v>21250</c:v>
                </c:pt>
                <c:pt idx="26">
                  <c:v>21300</c:v>
                </c:pt>
                <c:pt idx="27">
                  <c:v>21350</c:v>
                </c:pt>
                <c:pt idx="28">
                  <c:v>21400</c:v>
                </c:pt>
                <c:pt idx="29">
                  <c:v>21450</c:v>
                </c:pt>
                <c:pt idx="30">
                  <c:v>21500</c:v>
                </c:pt>
                <c:pt idx="31">
                  <c:v>21550</c:v>
                </c:pt>
                <c:pt idx="32">
                  <c:v>21600</c:v>
                </c:pt>
                <c:pt idx="33">
                  <c:v>21650</c:v>
                </c:pt>
                <c:pt idx="34">
                  <c:v>21700</c:v>
                </c:pt>
                <c:pt idx="35">
                  <c:v>21750</c:v>
                </c:pt>
                <c:pt idx="36">
                  <c:v>21800</c:v>
                </c:pt>
                <c:pt idx="37">
                  <c:v>21850</c:v>
                </c:pt>
                <c:pt idx="38">
                  <c:v>21900</c:v>
                </c:pt>
                <c:pt idx="39">
                  <c:v>21950</c:v>
                </c:pt>
                <c:pt idx="40">
                  <c:v>22000</c:v>
                </c:pt>
                <c:pt idx="41">
                  <c:v>22050</c:v>
                </c:pt>
                <c:pt idx="42">
                  <c:v>22100</c:v>
                </c:pt>
                <c:pt idx="43">
                  <c:v>22150</c:v>
                </c:pt>
                <c:pt idx="44">
                  <c:v>22200</c:v>
                </c:pt>
                <c:pt idx="45">
                  <c:v>22250</c:v>
                </c:pt>
                <c:pt idx="46">
                  <c:v>22300</c:v>
                </c:pt>
                <c:pt idx="47">
                  <c:v>22350</c:v>
                </c:pt>
                <c:pt idx="48">
                  <c:v>22400</c:v>
                </c:pt>
                <c:pt idx="49">
                  <c:v>22450</c:v>
                </c:pt>
                <c:pt idx="50">
                  <c:v>22500</c:v>
                </c:pt>
                <c:pt idx="51">
                  <c:v>22550</c:v>
                </c:pt>
                <c:pt idx="52">
                  <c:v>22600</c:v>
                </c:pt>
                <c:pt idx="53">
                  <c:v>22650</c:v>
                </c:pt>
                <c:pt idx="54">
                  <c:v>22700</c:v>
                </c:pt>
                <c:pt idx="55">
                  <c:v>22750</c:v>
                </c:pt>
                <c:pt idx="56">
                  <c:v>22800</c:v>
                </c:pt>
                <c:pt idx="57">
                  <c:v>22850</c:v>
                </c:pt>
                <c:pt idx="58">
                  <c:v>22900</c:v>
                </c:pt>
                <c:pt idx="59">
                  <c:v>22950</c:v>
                </c:pt>
                <c:pt idx="60">
                  <c:v>23000</c:v>
                </c:pt>
                <c:pt idx="61">
                  <c:v>23050</c:v>
                </c:pt>
                <c:pt idx="62">
                  <c:v>23100</c:v>
                </c:pt>
                <c:pt idx="63">
                  <c:v>23150</c:v>
                </c:pt>
                <c:pt idx="64">
                  <c:v>23200</c:v>
                </c:pt>
                <c:pt idx="65">
                  <c:v>23250</c:v>
                </c:pt>
                <c:pt idx="66">
                  <c:v>23300</c:v>
                </c:pt>
                <c:pt idx="67">
                  <c:v>23350</c:v>
                </c:pt>
                <c:pt idx="68">
                  <c:v>23400</c:v>
                </c:pt>
                <c:pt idx="69">
                  <c:v>23450</c:v>
                </c:pt>
                <c:pt idx="70">
                  <c:v>23500</c:v>
                </c:pt>
                <c:pt idx="71">
                  <c:v>23550</c:v>
                </c:pt>
                <c:pt idx="72">
                  <c:v>23600</c:v>
                </c:pt>
                <c:pt idx="73">
                  <c:v>23650</c:v>
                </c:pt>
                <c:pt idx="74">
                  <c:v>23700</c:v>
                </c:pt>
                <c:pt idx="75">
                  <c:v>23750</c:v>
                </c:pt>
                <c:pt idx="76">
                  <c:v>23800</c:v>
                </c:pt>
                <c:pt idx="77">
                  <c:v>23850</c:v>
                </c:pt>
                <c:pt idx="78">
                  <c:v>23900</c:v>
                </c:pt>
                <c:pt idx="79">
                  <c:v>23950</c:v>
                </c:pt>
                <c:pt idx="80">
                  <c:v>24000</c:v>
                </c:pt>
                <c:pt idx="81">
                  <c:v>24050</c:v>
                </c:pt>
                <c:pt idx="82">
                  <c:v>24100</c:v>
                </c:pt>
                <c:pt idx="83">
                  <c:v>24150</c:v>
                </c:pt>
                <c:pt idx="84">
                  <c:v>24200</c:v>
                </c:pt>
                <c:pt idx="85">
                  <c:v>24250</c:v>
                </c:pt>
                <c:pt idx="86">
                  <c:v>24300</c:v>
                </c:pt>
                <c:pt idx="87">
                  <c:v>24350</c:v>
                </c:pt>
                <c:pt idx="88">
                  <c:v>24400</c:v>
                </c:pt>
                <c:pt idx="89">
                  <c:v>24450</c:v>
                </c:pt>
                <c:pt idx="90">
                  <c:v>24500</c:v>
                </c:pt>
                <c:pt idx="91">
                  <c:v>24550</c:v>
                </c:pt>
                <c:pt idx="92">
                  <c:v>24600</c:v>
                </c:pt>
                <c:pt idx="93">
                  <c:v>24650</c:v>
                </c:pt>
                <c:pt idx="94">
                  <c:v>24700</c:v>
                </c:pt>
                <c:pt idx="95">
                  <c:v>24750</c:v>
                </c:pt>
                <c:pt idx="96">
                  <c:v>24800</c:v>
                </c:pt>
                <c:pt idx="97">
                  <c:v>24850</c:v>
                </c:pt>
                <c:pt idx="98">
                  <c:v>24900</c:v>
                </c:pt>
                <c:pt idx="99">
                  <c:v>24950</c:v>
                </c:pt>
                <c:pt idx="100">
                  <c:v>25000</c:v>
                </c:pt>
                <c:pt idx="101">
                  <c:v>25050</c:v>
                </c:pt>
                <c:pt idx="102">
                  <c:v>25100</c:v>
                </c:pt>
                <c:pt idx="103">
                  <c:v>25150</c:v>
                </c:pt>
                <c:pt idx="104">
                  <c:v>25200</c:v>
                </c:pt>
                <c:pt idx="105">
                  <c:v>25250</c:v>
                </c:pt>
                <c:pt idx="106">
                  <c:v>25300</c:v>
                </c:pt>
                <c:pt idx="107">
                  <c:v>25350</c:v>
                </c:pt>
                <c:pt idx="108">
                  <c:v>25400</c:v>
                </c:pt>
                <c:pt idx="109">
                  <c:v>25450</c:v>
                </c:pt>
                <c:pt idx="110">
                  <c:v>25500</c:v>
                </c:pt>
                <c:pt idx="111">
                  <c:v>25550</c:v>
                </c:pt>
                <c:pt idx="112">
                  <c:v>25600</c:v>
                </c:pt>
                <c:pt idx="113">
                  <c:v>25650</c:v>
                </c:pt>
                <c:pt idx="114">
                  <c:v>25700</c:v>
                </c:pt>
                <c:pt idx="115">
                  <c:v>25750</c:v>
                </c:pt>
                <c:pt idx="116">
                  <c:v>25800</c:v>
                </c:pt>
                <c:pt idx="117">
                  <c:v>25850</c:v>
                </c:pt>
                <c:pt idx="118">
                  <c:v>25900</c:v>
                </c:pt>
                <c:pt idx="119">
                  <c:v>25950</c:v>
                </c:pt>
                <c:pt idx="120">
                  <c:v>26000</c:v>
                </c:pt>
                <c:pt idx="121">
                  <c:v>26050</c:v>
                </c:pt>
                <c:pt idx="122">
                  <c:v>26100</c:v>
                </c:pt>
                <c:pt idx="123">
                  <c:v>26150</c:v>
                </c:pt>
                <c:pt idx="124">
                  <c:v>26200</c:v>
                </c:pt>
                <c:pt idx="125">
                  <c:v>26250</c:v>
                </c:pt>
                <c:pt idx="126">
                  <c:v>26300</c:v>
                </c:pt>
                <c:pt idx="127">
                  <c:v>26350</c:v>
                </c:pt>
                <c:pt idx="128">
                  <c:v>26400</c:v>
                </c:pt>
                <c:pt idx="129">
                  <c:v>26450</c:v>
                </c:pt>
                <c:pt idx="130">
                  <c:v>26500</c:v>
                </c:pt>
                <c:pt idx="131">
                  <c:v>26550</c:v>
                </c:pt>
                <c:pt idx="132">
                  <c:v>26600</c:v>
                </c:pt>
                <c:pt idx="133">
                  <c:v>26650</c:v>
                </c:pt>
                <c:pt idx="134">
                  <c:v>26700</c:v>
                </c:pt>
                <c:pt idx="135">
                  <c:v>26750</c:v>
                </c:pt>
                <c:pt idx="136">
                  <c:v>26800</c:v>
                </c:pt>
                <c:pt idx="137">
                  <c:v>26850</c:v>
                </c:pt>
                <c:pt idx="138">
                  <c:v>26900</c:v>
                </c:pt>
                <c:pt idx="139">
                  <c:v>26950</c:v>
                </c:pt>
                <c:pt idx="140">
                  <c:v>27000</c:v>
                </c:pt>
                <c:pt idx="141">
                  <c:v>27050</c:v>
                </c:pt>
                <c:pt idx="142">
                  <c:v>27100</c:v>
                </c:pt>
                <c:pt idx="143">
                  <c:v>27150</c:v>
                </c:pt>
                <c:pt idx="144">
                  <c:v>27200</c:v>
                </c:pt>
                <c:pt idx="145">
                  <c:v>27250</c:v>
                </c:pt>
                <c:pt idx="146">
                  <c:v>27300</c:v>
                </c:pt>
                <c:pt idx="147">
                  <c:v>27350</c:v>
                </c:pt>
                <c:pt idx="148">
                  <c:v>27400</c:v>
                </c:pt>
                <c:pt idx="149">
                  <c:v>27450</c:v>
                </c:pt>
                <c:pt idx="150">
                  <c:v>27500</c:v>
                </c:pt>
                <c:pt idx="151">
                  <c:v>27550</c:v>
                </c:pt>
                <c:pt idx="152">
                  <c:v>27600</c:v>
                </c:pt>
                <c:pt idx="153">
                  <c:v>27650</c:v>
                </c:pt>
                <c:pt idx="154">
                  <c:v>27700</c:v>
                </c:pt>
                <c:pt idx="155">
                  <c:v>27750</c:v>
                </c:pt>
                <c:pt idx="156">
                  <c:v>27800</c:v>
                </c:pt>
                <c:pt idx="157">
                  <c:v>27850</c:v>
                </c:pt>
                <c:pt idx="158">
                  <c:v>27900</c:v>
                </c:pt>
                <c:pt idx="159">
                  <c:v>27950</c:v>
                </c:pt>
                <c:pt idx="160">
                  <c:v>28000</c:v>
                </c:pt>
                <c:pt idx="161">
                  <c:v>28050</c:v>
                </c:pt>
                <c:pt idx="162">
                  <c:v>28100</c:v>
                </c:pt>
                <c:pt idx="163">
                  <c:v>28150</c:v>
                </c:pt>
                <c:pt idx="164">
                  <c:v>28200</c:v>
                </c:pt>
                <c:pt idx="165">
                  <c:v>28250</c:v>
                </c:pt>
                <c:pt idx="166">
                  <c:v>28300</c:v>
                </c:pt>
                <c:pt idx="167">
                  <c:v>28350</c:v>
                </c:pt>
                <c:pt idx="168">
                  <c:v>28400</c:v>
                </c:pt>
                <c:pt idx="169">
                  <c:v>28450</c:v>
                </c:pt>
                <c:pt idx="170">
                  <c:v>28500</c:v>
                </c:pt>
                <c:pt idx="171">
                  <c:v>28550</c:v>
                </c:pt>
                <c:pt idx="172">
                  <c:v>28600</c:v>
                </c:pt>
                <c:pt idx="173">
                  <c:v>28650</c:v>
                </c:pt>
                <c:pt idx="174">
                  <c:v>28700</c:v>
                </c:pt>
                <c:pt idx="175">
                  <c:v>28750</c:v>
                </c:pt>
                <c:pt idx="176">
                  <c:v>28800</c:v>
                </c:pt>
                <c:pt idx="177">
                  <c:v>28850</c:v>
                </c:pt>
                <c:pt idx="178">
                  <c:v>28900</c:v>
                </c:pt>
                <c:pt idx="179">
                  <c:v>28950</c:v>
                </c:pt>
                <c:pt idx="180">
                  <c:v>29000</c:v>
                </c:pt>
                <c:pt idx="181">
                  <c:v>29050</c:v>
                </c:pt>
                <c:pt idx="182">
                  <c:v>29100</c:v>
                </c:pt>
                <c:pt idx="183">
                  <c:v>29150</c:v>
                </c:pt>
                <c:pt idx="184">
                  <c:v>29200</c:v>
                </c:pt>
                <c:pt idx="185">
                  <c:v>29250</c:v>
                </c:pt>
                <c:pt idx="186">
                  <c:v>29300</c:v>
                </c:pt>
                <c:pt idx="187">
                  <c:v>29350</c:v>
                </c:pt>
                <c:pt idx="188">
                  <c:v>29400</c:v>
                </c:pt>
                <c:pt idx="189">
                  <c:v>29450</c:v>
                </c:pt>
                <c:pt idx="190">
                  <c:v>29500</c:v>
                </c:pt>
                <c:pt idx="191">
                  <c:v>29550</c:v>
                </c:pt>
                <c:pt idx="192">
                  <c:v>29600</c:v>
                </c:pt>
                <c:pt idx="193">
                  <c:v>29650</c:v>
                </c:pt>
                <c:pt idx="194">
                  <c:v>29700</c:v>
                </c:pt>
                <c:pt idx="195">
                  <c:v>29750</c:v>
                </c:pt>
                <c:pt idx="196">
                  <c:v>29800</c:v>
                </c:pt>
                <c:pt idx="197">
                  <c:v>29850</c:v>
                </c:pt>
                <c:pt idx="198">
                  <c:v>29900</c:v>
                </c:pt>
                <c:pt idx="199">
                  <c:v>29950</c:v>
                </c:pt>
                <c:pt idx="200">
                  <c:v>30000</c:v>
                </c:pt>
                <c:pt idx="201">
                  <c:v>30050</c:v>
                </c:pt>
                <c:pt idx="202">
                  <c:v>30100</c:v>
                </c:pt>
                <c:pt idx="203">
                  <c:v>30150</c:v>
                </c:pt>
                <c:pt idx="204">
                  <c:v>30200</c:v>
                </c:pt>
                <c:pt idx="205">
                  <c:v>30250</c:v>
                </c:pt>
                <c:pt idx="206">
                  <c:v>30300</c:v>
                </c:pt>
                <c:pt idx="207">
                  <c:v>30350</c:v>
                </c:pt>
                <c:pt idx="208">
                  <c:v>30400</c:v>
                </c:pt>
                <c:pt idx="209">
                  <c:v>30450</c:v>
                </c:pt>
                <c:pt idx="210">
                  <c:v>30500</c:v>
                </c:pt>
                <c:pt idx="211">
                  <c:v>30550</c:v>
                </c:pt>
                <c:pt idx="212">
                  <c:v>30600</c:v>
                </c:pt>
                <c:pt idx="213">
                  <c:v>30650</c:v>
                </c:pt>
                <c:pt idx="214">
                  <c:v>30700</c:v>
                </c:pt>
                <c:pt idx="215">
                  <c:v>30750</c:v>
                </c:pt>
                <c:pt idx="216">
                  <c:v>30800</c:v>
                </c:pt>
                <c:pt idx="217">
                  <c:v>30850</c:v>
                </c:pt>
                <c:pt idx="218">
                  <c:v>30900</c:v>
                </c:pt>
                <c:pt idx="219">
                  <c:v>30950</c:v>
                </c:pt>
                <c:pt idx="220">
                  <c:v>31000</c:v>
                </c:pt>
                <c:pt idx="221">
                  <c:v>31050</c:v>
                </c:pt>
                <c:pt idx="222">
                  <c:v>31100</c:v>
                </c:pt>
                <c:pt idx="223">
                  <c:v>31150</c:v>
                </c:pt>
                <c:pt idx="224">
                  <c:v>31200</c:v>
                </c:pt>
                <c:pt idx="225">
                  <c:v>31250</c:v>
                </c:pt>
                <c:pt idx="226">
                  <c:v>31300</c:v>
                </c:pt>
                <c:pt idx="227">
                  <c:v>31350</c:v>
                </c:pt>
                <c:pt idx="228">
                  <c:v>31400</c:v>
                </c:pt>
                <c:pt idx="229">
                  <c:v>31450</c:v>
                </c:pt>
                <c:pt idx="230">
                  <c:v>31500</c:v>
                </c:pt>
                <c:pt idx="231">
                  <c:v>31550</c:v>
                </c:pt>
                <c:pt idx="232">
                  <c:v>31600</c:v>
                </c:pt>
                <c:pt idx="233">
                  <c:v>31650</c:v>
                </c:pt>
                <c:pt idx="234">
                  <c:v>31700</c:v>
                </c:pt>
                <c:pt idx="235">
                  <c:v>31750</c:v>
                </c:pt>
                <c:pt idx="236">
                  <c:v>31800</c:v>
                </c:pt>
                <c:pt idx="237">
                  <c:v>31850</c:v>
                </c:pt>
                <c:pt idx="238">
                  <c:v>31900</c:v>
                </c:pt>
                <c:pt idx="239">
                  <c:v>31950</c:v>
                </c:pt>
                <c:pt idx="240">
                  <c:v>32000</c:v>
                </c:pt>
                <c:pt idx="241">
                  <c:v>32050</c:v>
                </c:pt>
                <c:pt idx="242">
                  <c:v>32100</c:v>
                </c:pt>
                <c:pt idx="243">
                  <c:v>32150</c:v>
                </c:pt>
                <c:pt idx="244">
                  <c:v>32200</c:v>
                </c:pt>
                <c:pt idx="245">
                  <c:v>32250</c:v>
                </c:pt>
                <c:pt idx="246">
                  <c:v>32300</c:v>
                </c:pt>
                <c:pt idx="247">
                  <c:v>32350</c:v>
                </c:pt>
                <c:pt idx="248">
                  <c:v>32400</c:v>
                </c:pt>
                <c:pt idx="249">
                  <c:v>32450</c:v>
                </c:pt>
                <c:pt idx="250">
                  <c:v>32500</c:v>
                </c:pt>
                <c:pt idx="251">
                  <c:v>32550</c:v>
                </c:pt>
                <c:pt idx="252">
                  <c:v>32600</c:v>
                </c:pt>
                <c:pt idx="253">
                  <c:v>32650</c:v>
                </c:pt>
                <c:pt idx="254">
                  <c:v>32700</c:v>
                </c:pt>
                <c:pt idx="255">
                  <c:v>32750</c:v>
                </c:pt>
                <c:pt idx="256">
                  <c:v>32800</c:v>
                </c:pt>
                <c:pt idx="257">
                  <c:v>32850</c:v>
                </c:pt>
                <c:pt idx="258">
                  <c:v>32900</c:v>
                </c:pt>
                <c:pt idx="259">
                  <c:v>32950</c:v>
                </c:pt>
                <c:pt idx="260">
                  <c:v>33000</c:v>
                </c:pt>
                <c:pt idx="261">
                  <c:v>33050</c:v>
                </c:pt>
                <c:pt idx="262">
                  <c:v>33100</c:v>
                </c:pt>
                <c:pt idx="263">
                  <c:v>33150</c:v>
                </c:pt>
                <c:pt idx="264">
                  <c:v>33200</c:v>
                </c:pt>
                <c:pt idx="265">
                  <c:v>33250</c:v>
                </c:pt>
                <c:pt idx="266">
                  <c:v>33300</c:v>
                </c:pt>
                <c:pt idx="267">
                  <c:v>33350</c:v>
                </c:pt>
                <c:pt idx="268">
                  <c:v>33400</c:v>
                </c:pt>
                <c:pt idx="269">
                  <c:v>33450</c:v>
                </c:pt>
                <c:pt idx="270">
                  <c:v>33500</c:v>
                </c:pt>
                <c:pt idx="271">
                  <c:v>33550</c:v>
                </c:pt>
                <c:pt idx="272">
                  <c:v>33600</c:v>
                </c:pt>
                <c:pt idx="273">
                  <c:v>33650</c:v>
                </c:pt>
                <c:pt idx="274">
                  <c:v>33700</c:v>
                </c:pt>
                <c:pt idx="275">
                  <c:v>33750</c:v>
                </c:pt>
                <c:pt idx="276">
                  <c:v>33800</c:v>
                </c:pt>
                <c:pt idx="277">
                  <c:v>33850</c:v>
                </c:pt>
                <c:pt idx="278">
                  <c:v>33900</c:v>
                </c:pt>
                <c:pt idx="279">
                  <c:v>33950</c:v>
                </c:pt>
                <c:pt idx="280">
                  <c:v>34000</c:v>
                </c:pt>
                <c:pt idx="281">
                  <c:v>34050</c:v>
                </c:pt>
                <c:pt idx="282">
                  <c:v>34100</c:v>
                </c:pt>
                <c:pt idx="283">
                  <c:v>34150</c:v>
                </c:pt>
                <c:pt idx="284">
                  <c:v>34200</c:v>
                </c:pt>
                <c:pt idx="285">
                  <c:v>34250</c:v>
                </c:pt>
                <c:pt idx="286">
                  <c:v>34300</c:v>
                </c:pt>
                <c:pt idx="287">
                  <c:v>34350</c:v>
                </c:pt>
                <c:pt idx="288">
                  <c:v>34400</c:v>
                </c:pt>
                <c:pt idx="289">
                  <c:v>34450</c:v>
                </c:pt>
                <c:pt idx="290">
                  <c:v>34500</c:v>
                </c:pt>
                <c:pt idx="291">
                  <c:v>34550</c:v>
                </c:pt>
                <c:pt idx="292">
                  <c:v>34600</c:v>
                </c:pt>
                <c:pt idx="293">
                  <c:v>34650</c:v>
                </c:pt>
                <c:pt idx="294">
                  <c:v>34700</c:v>
                </c:pt>
                <c:pt idx="295">
                  <c:v>34750</c:v>
                </c:pt>
                <c:pt idx="296">
                  <c:v>34800</c:v>
                </c:pt>
                <c:pt idx="297">
                  <c:v>34850</c:v>
                </c:pt>
                <c:pt idx="298">
                  <c:v>34900</c:v>
                </c:pt>
                <c:pt idx="299">
                  <c:v>34950</c:v>
                </c:pt>
                <c:pt idx="300">
                  <c:v>35000</c:v>
                </c:pt>
                <c:pt idx="301">
                  <c:v>35050</c:v>
                </c:pt>
                <c:pt idx="302">
                  <c:v>35100</c:v>
                </c:pt>
                <c:pt idx="303">
                  <c:v>35150</c:v>
                </c:pt>
                <c:pt idx="304">
                  <c:v>35200</c:v>
                </c:pt>
                <c:pt idx="305">
                  <c:v>35250</c:v>
                </c:pt>
                <c:pt idx="306">
                  <c:v>35300</c:v>
                </c:pt>
                <c:pt idx="307">
                  <c:v>35350</c:v>
                </c:pt>
                <c:pt idx="308">
                  <c:v>35400</c:v>
                </c:pt>
                <c:pt idx="309">
                  <c:v>35450</c:v>
                </c:pt>
                <c:pt idx="310">
                  <c:v>35500</c:v>
                </c:pt>
                <c:pt idx="311">
                  <c:v>35550</c:v>
                </c:pt>
                <c:pt idx="312">
                  <c:v>35600</c:v>
                </c:pt>
                <c:pt idx="313">
                  <c:v>35650</c:v>
                </c:pt>
                <c:pt idx="314">
                  <c:v>35700</c:v>
                </c:pt>
                <c:pt idx="315">
                  <c:v>35750</c:v>
                </c:pt>
                <c:pt idx="316">
                  <c:v>35800</c:v>
                </c:pt>
                <c:pt idx="317">
                  <c:v>35850</c:v>
                </c:pt>
                <c:pt idx="318">
                  <c:v>35900</c:v>
                </c:pt>
                <c:pt idx="319">
                  <c:v>35950</c:v>
                </c:pt>
                <c:pt idx="320">
                  <c:v>36000</c:v>
                </c:pt>
                <c:pt idx="321">
                  <c:v>36050</c:v>
                </c:pt>
                <c:pt idx="322">
                  <c:v>36100</c:v>
                </c:pt>
                <c:pt idx="323">
                  <c:v>36150</c:v>
                </c:pt>
                <c:pt idx="324">
                  <c:v>36200</c:v>
                </c:pt>
                <c:pt idx="325">
                  <c:v>36250</c:v>
                </c:pt>
                <c:pt idx="326">
                  <c:v>36300</c:v>
                </c:pt>
                <c:pt idx="327">
                  <c:v>36350</c:v>
                </c:pt>
                <c:pt idx="328">
                  <c:v>36400</c:v>
                </c:pt>
                <c:pt idx="329">
                  <c:v>36450</c:v>
                </c:pt>
                <c:pt idx="330">
                  <c:v>36500</c:v>
                </c:pt>
                <c:pt idx="331">
                  <c:v>36550</c:v>
                </c:pt>
                <c:pt idx="332">
                  <c:v>36600</c:v>
                </c:pt>
                <c:pt idx="333">
                  <c:v>36650</c:v>
                </c:pt>
                <c:pt idx="334">
                  <c:v>36700</c:v>
                </c:pt>
                <c:pt idx="335">
                  <c:v>36750</c:v>
                </c:pt>
                <c:pt idx="336">
                  <c:v>36800</c:v>
                </c:pt>
                <c:pt idx="337">
                  <c:v>36850</c:v>
                </c:pt>
                <c:pt idx="338">
                  <c:v>36900</c:v>
                </c:pt>
                <c:pt idx="339">
                  <c:v>36950</c:v>
                </c:pt>
                <c:pt idx="340">
                  <c:v>37000</c:v>
                </c:pt>
                <c:pt idx="341">
                  <c:v>37050</c:v>
                </c:pt>
                <c:pt idx="342">
                  <c:v>37100</c:v>
                </c:pt>
                <c:pt idx="343">
                  <c:v>37150</c:v>
                </c:pt>
                <c:pt idx="344">
                  <c:v>37200</c:v>
                </c:pt>
                <c:pt idx="345">
                  <c:v>37250</c:v>
                </c:pt>
                <c:pt idx="346">
                  <c:v>37300</c:v>
                </c:pt>
                <c:pt idx="347">
                  <c:v>37350</c:v>
                </c:pt>
                <c:pt idx="348">
                  <c:v>37400</c:v>
                </c:pt>
                <c:pt idx="349">
                  <c:v>37450</c:v>
                </c:pt>
                <c:pt idx="350">
                  <c:v>37500</c:v>
                </c:pt>
                <c:pt idx="351">
                  <c:v>37550</c:v>
                </c:pt>
                <c:pt idx="352">
                  <c:v>37600</c:v>
                </c:pt>
                <c:pt idx="353">
                  <c:v>37650</c:v>
                </c:pt>
                <c:pt idx="354">
                  <c:v>37700</c:v>
                </c:pt>
                <c:pt idx="355">
                  <c:v>37750</c:v>
                </c:pt>
                <c:pt idx="356">
                  <c:v>37800</c:v>
                </c:pt>
                <c:pt idx="357">
                  <c:v>37850</c:v>
                </c:pt>
                <c:pt idx="358">
                  <c:v>37900</c:v>
                </c:pt>
                <c:pt idx="359">
                  <c:v>37950</c:v>
                </c:pt>
                <c:pt idx="360">
                  <c:v>38000</c:v>
                </c:pt>
                <c:pt idx="361">
                  <c:v>38050</c:v>
                </c:pt>
                <c:pt idx="362">
                  <c:v>38100</c:v>
                </c:pt>
                <c:pt idx="363">
                  <c:v>38150</c:v>
                </c:pt>
                <c:pt idx="364">
                  <c:v>38200</c:v>
                </c:pt>
                <c:pt idx="365">
                  <c:v>38250</c:v>
                </c:pt>
                <c:pt idx="366">
                  <c:v>38300</c:v>
                </c:pt>
                <c:pt idx="367">
                  <c:v>38350</c:v>
                </c:pt>
                <c:pt idx="368">
                  <c:v>38400</c:v>
                </c:pt>
                <c:pt idx="369">
                  <c:v>38450</c:v>
                </c:pt>
                <c:pt idx="370">
                  <c:v>38500</c:v>
                </c:pt>
                <c:pt idx="371">
                  <c:v>38550</c:v>
                </c:pt>
                <c:pt idx="372">
                  <c:v>38600</c:v>
                </c:pt>
                <c:pt idx="373">
                  <c:v>38650</c:v>
                </c:pt>
                <c:pt idx="374">
                  <c:v>38700</c:v>
                </c:pt>
                <c:pt idx="375">
                  <c:v>38750</c:v>
                </c:pt>
                <c:pt idx="376">
                  <c:v>38800</c:v>
                </c:pt>
                <c:pt idx="377">
                  <c:v>38850</c:v>
                </c:pt>
                <c:pt idx="378">
                  <c:v>38900</c:v>
                </c:pt>
                <c:pt idx="379">
                  <c:v>38950</c:v>
                </c:pt>
                <c:pt idx="380">
                  <c:v>39000</c:v>
                </c:pt>
                <c:pt idx="381">
                  <c:v>39050</c:v>
                </c:pt>
                <c:pt idx="382">
                  <c:v>39100</c:v>
                </c:pt>
                <c:pt idx="383">
                  <c:v>39150</c:v>
                </c:pt>
                <c:pt idx="384">
                  <c:v>39200</c:v>
                </c:pt>
                <c:pt idx="385">
                  <c:v>39250</c:v>
                </c:pt>
                <c:pt idx="386">
                  <c:v>39300</c:v>
                </c:pt>
                <c:pt idx="387">
                  <c:v>39350</c:v>
                </c:pt>
                <c:pt idx="388">
                  <c:v>39400</c:v>
                </c:pt>
                <c:pt idx="389">
                  <c:v>39450</c:v>
                </c:pt>
                <c:pt idx="390">
                  <c:v>39500</c:v>
                </c:pt>
                <c:pt idx="391">
                  <c:v>39550</c:v>
                </c:pt>
                <c:pt idx="392">
                  <c:v>39600</c:v>
                </c:pt>
                <c:pt idx="393">
                  <c:v>39650</c:v>
                </c:pt>
                <c:pt idx="394">
                  <c:v>39700</c:v>
                </c:pt>
                <c:pt idx="395">
                  <c:v>39750</c:v>
                </c:pt>
                <c:pt idx="396">
                  <c:v>39800</c:v>
                </c:pt>
                <c:pt idx="397">
                  <c:v>39850</c:v>
                </c:pt>
                <c:pt idx="398">
                  <c:v>39900</c:v>
                </c:pt>
                <c:pt idx="399">
                  <c:v>39950</c:v>
                </c:pt>
                <c:pt idx="400">
                  <c:v>40000</c:v>
                </c:pt>
              </c:numCache>
            </c:numRef>
          </c:xVal>
          <c:yVal>
            <c:numRef>
              <c:f>'2018CELT_y2023'!$U$17:$U$417</c:f>
              <c:numCache>
                <c:formatCode>0.0000</c:formatCode>
                <c:ptCount val="401"/>
                <c:pt idx="0">
                  <c:v>57.795203288357406</c:v>
                </c:pt>
                <c:pt idx="1">
                  <c:v>57.311384308324733</c:v>
                </c:pt>
                <c:pt idx="2">
                  <c:v>56.826419486113977</c:v>
                </c:pt>
                <c:pt idx="3">
                  <c:v>56.340373146992221</c:v>
                </c:pt>
                <c:pt idx="4">
                  <c:v>55.853311860976675</c:v>
                </c:pt>
                <c:pt idx="5">
                  <c:v>55.36530443384494</c:v>
                </c:pt>
                <c:pt idx="6">
                  <c:v>54.876421870162638</c:v>
                </c:pt>
                <c:pt idx="7">
                  <c:v>54.38673731025898</c:v>
                </c:pt>
                <c:pt idx="8">
                  <c:v>53.8963259432877</c:v>
                </c:pt>
                <c:pt idx="9">
                  <c:v>53.405264898680194</c:v>
                </c:pt>
                <c:pt idx="10">
                  <c:v>52.913633118432777</c:v>
                </c:pt>
                <c:pt idx="11">
                  <c:v>52.42151121276838</c:v>
                </c:pt>
                <c:pt idx="12">
                  <c:v>51.928981301775252</c:v>
                </c:pt>
                <c:pt idx="13">
                  <c:v>51.436126845653249</c:v>
                </c:pt>
                <c:pt idx="14">
                  <c:v>50.94303246619149</c:v>
                </c:pt>
                <c:pt idx="15">
                  <c:v>50.449783762062694</c:v>
                </c:pt>
                <c:pt idx="16">
                  <c:v>49.95646712044941</c:v>
                </c:pt>
                <c:pt idx="17">
                  <c:v>49.463169527420902</c:v>
                </c:pt>
                <c:pt idx="18">
                  <c:v>48.969978379354615</c:v>
                </c:pt>
                <c:pt idx="19">
                  <c:v>48.476981297551056</c:v>
                </c:pt>
                <c:pt idx="20">
                  <c:v>47.984265948022994</c:v>
                </c:pt>
                <c:pt idx="21">
                  <c:v>47.491919868257398</c:v>
                </c:pt>
                <c:pt idx="22">
                  <c:v>47.000030302550286</c:v>
                </c:pt>
                <c:pt idx="23">
                  <c:v>46.508684047306694</c:v>
                </c:pt>
                <c:pt idx="24">
                  <c:v>46.017967307482586</c:v>
                </c:pt>
                <c:pt idx="25">
                  <c:v>45.527965565125008</c:v>
                </c:pt>
                <c:pt idx="26">
                  <c:v>45.038763460746615</c:v>
                </c:pt>
                <c:pt idx="27">
                  <c:v>44.550444688050568</c:v>
                </c:pt>
                <c:pt idx="28">
                  <c:v>44.063091902307477</c:v>
                </c:pt>
                <c:pt idx="29">
                  <c:v>43.576786642478886</c:v>
                </c:pt>
                <c:pt idx="30">
                  <c:v>43.091609266983362</c:v>
                </c:pt>
                <c:pt idx="31">
                  <c:v>42.607638902815737</c:v>
                </c:pt>
                <c:pt idx="32">
                  <c:v>42.124953407557548</c:v>
                </c:pt>
                <c:pt idx="33">
                  <c:v>41.643629343659818</c:v>
                </c:pt>
                <c:pt idx="34">
                  <c:v>41.163741964238902</c:v>
                </c:pt>
                <c:pt idx="35">
                  <c:v>40.685365209504091</c:v>
                </c:pt>
                <c:pt idx="36">
                  <c:v>40.208571712830988</c:v>
                </c:pt>
                <c:pt idx="37">
                  <c:v>39.733432815410758</c:v>
                </c:pt>
                <c:pt idx="38">
                  <c:v>39.26001858833849</c:v>
                </c:pt>
                <c:pt idx="39">
                  <c:v>38.788397860958753</c:v>
                </c:pt>
                <c:pt idx="40">
                  <c:v>38.318638254257685</c:v>
                </c:pt>
                <c:pt idx="41">
                  <c:v>37.850806218082376</c:v>
                </c:pt>
                <c:pt idx="42">
                  <c:v>37.384967070976309</c:v>
                </c:pt>
                <c:pt idx="43">
                  <c:v>36.921185041444488</c:v>
                </c:pt>
                <c:pt idx="44">
                  <c:v>36.459523309502003</c:v>
                </c:pt>
                <c:pt idx="45">
                  <c:v>36.000044047414747</c:v>
                </c:pt>
                <c:pt idx="46">
                  <c:v>35.542808458607055</c:v>
                </c:pt>
                <c:pt idx="47">
                  <c:v>35.087876813790594</c:v>
                </c:pt>
                <c:pt idx="48">
                  <c:v>34.635308483455674</c:v>
                </c:pt>
                <c:pt idx="49">
                  <c:v>34.18516196596272</c:v>
                </c:pt>
                <c:pt idx="50">
                  <c:v>33.737494910573346</c:v>
                </c:pt>
                <c:pt idx="51">
                  <c:v>33.292364134867618</c:v>
                </c:pt>
                <c:pt idx="52">
                  <c:v>32.849825636103553</c:v>
                </c:pt>
                <c:pt idx="53">
                  <c:v>32.409934596186282</c:v>
                </c:pt>
                <c:pt idx="54">
                  <c:v>31.972745380025344</c:v>
                </c:pt>
                <c:pt idx="55">
                  <c:v>31.538311527167778</c:v>
                </c:pt>
                <c:pt idx="56">
                  <c:v>31.10668573670155</c:v>
                </c:pt>
                <c:pt idx="57">
                  <c:v>30.677919845525686</c:v>
                </c:pt>
                <c:pt idx="58">
                  <c:v>30.252064800180996</c:v>
                </c:pt>
                <c:pt idx="59">
                  <c:v>29.829170622525311</c:v>
                </c:pt>
                <c:pt idx="60">
                  <c:v>29.409286369621157</c:v>
                </c:pt>
                <c:pt idx="61">
                  <c:v>28.992460088278939</c:v>
                </c:pt>
                <c:pt idx="62">
                  <c:v>28.578738764765944</c:v>
                </c:pt>
                <c:pt idx="63">
                  <c:v>28.168168270249325</c:v>
                </c:pt>
                <c:pt idx="64">
                  <c:v>27.760793302590333</c:v>
                </c:pt>
                <c:pt idx="65">
                  <c:v>27.356657325146113</c:v>
                </c:pt>
                <c:pt idx="66">
                  <c:v>26.955802503265428</c:v>
                </c:pt>
                <c:pt idx="67">
                  <c:v>26.558269639185088</c:v>
                </c:pt>
                <c:pt idx="68">
                  <c:v>26.164098106044928</c:v>
                </c:pt>
                <c:pt idx="69">
                  <c:v>25.773325781741875</c:v>
                </c:pt>
                <c:pt idx="70">
                  <c:v>25.38598898333688</c:v>
                </c:pt>
                <c:pt idx="71">
                  <c:v>25.002122402714502</c:v>
                </c:pt>
                <c:pt idx="72">
                  <c:v>24.621759044172986</c:v>
                </c:pt>
                <c:pt idx="73">
                  <c:v>24.244930164593907</c:v>
                </c:pt>
                <c:pt idx="74">
                  <c:v>23.871665216805319</c:v>
                </c:pt>
                <c:pt idx="75">
                  <c:v>23.50199179671187</c:v>
                </c:pt>
                <c:pt idx="76">
                  <c:v>23.135935594719903</c:v>
                </c:pt>
                <c:pt idx="77">
                  <c:v>22.773520351935787</c:v>
                </c:pt>
                <c:pt idx="78">
                  <c:v>22.414767821563135</c:v>
                </c:pt>
                <c:pt idx="79">
                  <c:v>22.059697735868902</c:v>
                </c:pt>
                <c:pt idx="80">
                  <c:v>21.7083277790308</c:v>
                </c:pt>
                <c:pt idx="81">
                  <c:v>21.360673566120379</c:v>
                </c:pt>
                <c:pt idx="82">
                  <c:v>21.01674862841665</c:v>
                </c:pt>
                <c:pt idx="83">
                  <c:v>20.676564405186568</c:v>
                </c:pt>
                <c:pt idx="84">
                  <c:v>20.340130242010606</c:v>
                </c:pt>
                <c:pt idx="85">
                  <c:v>20.007453395674958</c:v>
                </c:pt>
                <c:pt idx="86">
                  <c:v>19.678539045597116</c:v>
                </c:pt>
                <c:pt idx="87">
                  <c:v>19.3533903116993</c:v>
                </c:pt>
                <c:pt idx="88">
                  <c:v>19.032008278594205</c:v>
                </c:pt>
                <c:pt idx="89">
                  <c:v>18.714392025901493</c:v>
                </c:pt>
                <c:pt idx="90">
                  <c:v>18.400538664469867</c:v>
                </c:pt>
                <c:pt idx="91">
                  <c:v>18.090443378240614</c:v>
                </c:pt>
                <c:pt idx="92">
                  <c:v>17.784099471452631</c:v>
                </c:pt>
                <c:pt idx="93">
                  <c:v>17.481498420857704</c:v>
                </c:pt>
                <c:pt idx="94">
                  <c:v>17.182629932587229</c:v>
                </c:pt>
                <c:pt idx="95">
                  <c:v>16.887482003288699</c:v>
                </c:pt>
                <c:pt idx="96">
                  <c:v>16.596040985130692</c:v>
                </c:pt>
                <c:pt idx="97">
                  <c:v>16.308291654260891</c:v>
                </c:pt>
                <c:pt idx="98">
                  <c:v>16.02421728229006</c:v>
                </c:pt>
                <c:pt idx="99">
                  <c:v>15.743799710368567</c:v>
                </c:pt>
                <c:pt idx="100">
                  <c:v>15.467019425418389</c:v>
                </c:pt>
                <c:pt idx="101">
                  <c:v>15.193855638084251</c:v>
                </c:pt>
                <c:pt idx="102">
                  <c:v>14.924286361971269</c:v>
                </c:pt>
                <c:pt idx="103">
                  <c:v>14.658288493743285</c:v>
                </c:pt>
                <c:pt idx="104">
                  <c:v>14.395837893666382</c:v>
                </c:pt>
                <c:pt idx="105">
                  <c:v>14.136909466194204</c:v>
                </c:pt>
                <c:pt idx="106">
                  <c:v>13.881477240207206</c:v>
                </c:pt>
                <c:pt idx="107">
                  <c:v>13.629514448534831</c:v>
                </c:pt>
                <c:pt idx="108">
                  <c:v>13.380993606408856</c:v>
                </c:pt>
                <c:pt idx="109">
                  <c:v>13.13588658851698</c:v>
                </c:pt>
                <c:pt idx="110">
                  <c:v>12.894164704347686</c:v>
                </c:pt>
                <c:pt idx="111">
                  <c:v>12.655798771540692</c:v>
                </c:pt>
                <c:pt idx="112">
                  <c:v>12.420759186981572</c:v>
                </c:pt>
                <c:pt idx="113">
                  <c:v>12.189015995403526</c:v>
                </c:pt>
                <c:pt idx="114">
                  <c:v>11.960538955284708</c:v>
                </c:pt>
                <c:pt idx="115">
                  <c:v>11.735297601854629</c:v>
                </c:pt>
                <c:pt idx="116">
                  <c:v>11.513261307048424</c:v>
                </c:pt>
                <c:pt idx="117">
                  <c:v>11.294399336272903</c:v>
                </c:pt>
                <c:pt idx="118">
                  <c:v>11.07868090187284</c:v>
                </c:pt>
                <c:pt idx="119">
                  <c:v>10.866075213210085</c:v>
                </c:pt>
                <c:pt idx="120">
                  <c:v>10.656551523291498</c:v>
                </c:pt>
                <c:pt idx="121">
                  <c:v>10.450079171904207</c:v>
                </c:pt>
                <c:pt idx="122">
                  <c:v>10.246627625238327</c:v>
                </c:pt>
                <c:pt idx="123">
                  <c:v>10.046166511997896</c:v>
                </c:pt>
                <c:pt idx="124">
                  <c:v>9.8486656560202075</c:v>
                </c:pt>
                <c:pt idx="125">
                  <c:v>9.6540951054419448</c:v>
                </c:pt>
                <c:pt idx="126">
                  <c:v>9.4624251584676387</c:v>
                </c:pt>
                <c:pt idx="127">
                  <c:v>9.2736263858116939</c:v>
                </c:pt>
                <c:pt idx="128">
                  <c:v>9.0876696498995919</c:v>
                </c:pt>
                <c:pt idx="129">
                  <c:v>8.9045261209270912</c:v>
                </c:pt>
                <c:pt idx="130">
                  <c:v>8.7241672898879692</c:v>
                </c:pt>
                <c:pt idx="131">
                  <c:v>8.5465649786912898</c:v>
                </c:pt>
                <c:pt idx="132">
                  <c:v>8.371691347498416</c:v>
                </c:pt>
                <c:pt idx="133">
                  <c:v>8.1995188994176953</c:v>
                </c:pt>
                <c:pt idx="134">
                  <c:v>8.0300204827015165</c:v>
                </c:pt>
                <c:pt idx="135">
                  <c:v>7.8631692905956694</c:v>
                </c:pt>
                <c:pt idx="136">
                  <c:v>7.6989388589952457</c:v>
                </c:pt>
                <c:pt idx="137">
                  <c:v>7.5373030620643791</c:v>
                </c:pt>
                <c:pt idx="138">
                  <c:v>7.3782361059790382</c:v>
                </c:pt>
                <c:pt idx="139">
                  <c:v>7.2217125209532371</c:v>
                </c:pt>
                <c:pt idx="140">
                  <c:v>7.0677071517089036</c:v>
                </c:pt>
                <c:pt idx="141">
                  <c:v>6.9161951465488407</c:v>
                </c:pt>
                <c:pt idx="142">
                  <c:v>6.7671519451905313</c:v>
                </c:pt>
                <c:pt idx="143">
                  <c:v>6.6205532655160191</c:v>
                </c:pt>
                <c:pt idx="144">
                  <c:v>6.4763750893899186</c:v>
                </c:pt>
                <c:pt idx="145">
                  <c:v>6.3345936476938203</c:v>
                </c:pt>
                <c:pt idx="146">
                  <c:v>6.1951854047209292</c:v>
                </c:pt>
                <c:pt idx="147">
                  <c:v>6.0581270420698496</c:v>
                </c:pt>
                <c:pt idx="148">
                  <c:v>5.9233954421710617</c:v>
                </c:pt>
                <c:pt idx="149">
                  <c:v>5.7909676715739247</c:v>
                </c:pt>
                <c:pt idx="150">
                  <c:v>5.6608209641158442</c:v>
                </c:pt>
                <c:pt idx="151">
                  <c:v>5.5329327040889442</c:v>
                </c:pt>
                <c:pt idx="152">
                  <c:v>5.4072804095129845</c:v>
                </c:pt>
                <c:pt idx="153">
                  <c:v>5.2838417156163739</c:v>
                </c:pt>
                <c:pt idx="154">
                  <c:v>5.1625943586204439</c:v>
                </c:pt>
                <c:pt idx="155">
                  <c:v>5.0435161599149234</c:v>
                </c:pt>
                <c:pt idx="156">
                  <c:v>4.9265850107057094</c:v>
                </c:pt>
                <c:pt idx="157">
                  <c:v>4.8117788572089681</c:v>
                </c:pt>
                <c:pt idx="158">
                  <c:v>4.6990756864586096</c:v>
                </c:pt>
                <c:pt idx="159">
                  <c:v>4.5884535127873276</c:v>
                </c:pt>
                <c:pt idx="160">
                  <c:v>4.4798903650345441</c:v>
                </c:pt>
                <c:pt idx="161">
                  <c:v>4.3733642745280621</c:v>
                </c:pt>
                <c:pt idx="162">
                  <c:v>4.2688532638796159</c:v>
                </c:pt>
                <c:pt idx="163">
                  <c:v>4.1663353366282943</c:v>
                </c:pt>
                <c:pt idx="164">
                  <c:v>4.0657884677596972</c:v>
                </c:pt>
                <c:pt idx="165">
                  <c:v>3.9671905951227968</c:v>
                </c:pt>
                <c:pt idx="166">
                  <c:v>3.8705196117608516</c:v>
                </c:pt>
                <c:pt idx="167">
                  <c:v>3.7757533591673695</c:v>
                </c:pt>
                <c:pt idx="168">
                  <c:v>3.6828696214729155</c:v>
                </c:pt>
                <c:pt idx="169">
                  <c:v>3.5918461205638552</c:v>
                </c:pt>
                <c:pt idx="170">
                  <c:v>3.5026605121293581</c:v>
                </c:pt>
                <c:pt idx="171">
                  <c:v>3.4152903826289096</c:v>
                </c:pt>
                <c:pt idx="172">
                  <c:v>3.3297132471683848</c:v>
                </c:pt>
                <c:pt idx="173">
                  <c:v>3.2459065482691525</c:v>
                </c:pt>
                <c:pt idx="174">
                  <c:v>3.1638476555111517</c:v>
                </c:pt>
                <c:pt idx="175">
                  <c:v>3.0835138660278085</c:v>
                </c:pt>
                <c:pt idx="176">
                  <c:v>3.0048824058276677</c:v>
                </c:pt>
                <c:pt idx="177">
                  <c:v>2.9279304319151827</c:v>
                </c:pt>
                <c:pt idx="178">
                  <c:v>2.8526350351805654</c:v>
                </c:pt>
                <c:pt idx="179">
                  <c:v>2.778973244026731</c:v>
                </c:pt>
                <c:pt idx="180">
                  <c:v>2.70692202869939</c:v>
                </c:pt>
                <c:pt idx="181">
                  <c:v>2.6364583062848808</c:v>
                </c:pt>
                <c:pt idx="182">
                  <c:v>2.5675589463389255</c:v>
                </c:pt>
                <c:pt idx="183">
                  <c:v>2.5002007771084611</c:v>
                </c:pt>
                <c:pt idx="184">
                  <c:v>2.4343605923077254</c:v>
                </c:pt>
                <c:pt idx="185">
                  <c:v>2.3700151584091929</c:v>
                </c:pt>
                <c:pt idx="186">
                  <c:v>2.3071412224093946</c:v>
                </c:pt>
                <c:pt idx="187">
                  <c:v>2.2457155200294245</c:v>
                </c:pt>
                <c:pt idx="188">
                  <c:v>2.1857147843097833</c:v>
                </c:pt>
                <c:pt idx="189">
                  <c:v>2.1271157545593065</c:v>
                </c:pt>
                <c:pt idx="190">
                  <c:v>2.069895185618059</c:v>
                </c:pt>
                <c:pt idx="191">
                  <c:v>2.0140298573945619</c:v>
                </c:pt>
                <c:pt idx="192">
                  <c:v>1.9594965846380448</c:v>
                </c:pt>
                <c:pt idx="193">
                  <c:v>1.9062722269071894</c:v>
                </c:pt>
                <c:pt idx="194">
                  <c:v>1.854333698697471</c:v>
                </c:pt>
                <c:pt idx="195">
                  <c:v>1.8036579796900432</c:v>
                </c:pt>
                <c:pt idx="196">
                  <c:v>1.754222125086129</c:v>
                </c:pt>
                <c:pt idx="197">
                  <c:v>1.7060032759917787</c:v>
                </c:pt>
                <c:pt idx="198">
                  <c:v>1.6589786698190592</c:v>
                </c:pt>
                <c:pt idx="199">
                  <c:v>1.6131256506708702</c:v>
                </c:pt>
                <c:pt idx="200">
                  <c:v>1.5684216796777697</c:v>
                </c:pt>
                <c:pt idx="201">
                  <c:v>1.5248443452565652</c:v>
                </c:pt>
                <c:pt idx="202">
                  <c:v>1.4823713732616661</c:v>
                </c:pt>
                <c:pt idx="203">
                  <c:v>1.4409806370016198</c:v>
                </c:pt>
                <c:pt idx="204">
                  <c:v>1.4006501670946068</c:v>
                </c:pt>
                <c:pt idx="205">
                  <c:v>1.3613581611381278</c:v>
                </c:pt>
                <c:pt idx="206">
                  <c:v>1.3230829931695505</c:v>
                </c:pt>
                <c:pt idx="207">
                  <c:v>1.2858032228956011</c:v>
                </c:pt>
                <c:pt idx="208">
                  <c:v>1.2494976046704107</c:v>
                </c:pt>
                <c:pt idx="209">
                  <c:v>1.2141450962031162</c:v>
                </c:pt>
                <c:pt idx="210">
                  <c:v>1.1797248669775504</c:v>
                </c:pt>
                <c:pt idx="211">
                  <c:v>1.1462163063679482</c:v>
                </c:pt>
                <c:pt idx="212">
                  <c:v>1.1135990314360709</c:v>
                </c:pt>
                <c:pt idx="213">
                  <c:v>1.0818528943965551</c:v>
                </c:pt>
                <c:pt idx="214">
                  <c:v>1.0509579897387193</c:v>
                </c:pt>
                <c:pt idx="215">
                  <c:v>1.020894660994458</c:v>
                </c:pt>
                <c:pt idx="216">
                  <c:v>0.99164350714314153</c:v>
                </c:pt>
                <c:pt idx="217">
                  <c:v>0.96318538864586911</c:v>
                </c:pt>
                <c:pt idx="218">
                  <c:v>0.935501433102641</c:v>
                </c:pt>
                <c:pt idx="219">
                  <c:v>0.90857304052731347</c:v>
                </c:pt>
                <c:pt idx="220">
                  <c:v>0.88238188823646413</c:v>
                </c:pt>
                <c:pt idx="221">
                  <c:v>0.85690993534937987</c:v>
                </c:pt>
                <c:pt idx="222">
                  <c:v>0.83213942689768383</c:v>
                </c:pt>
                <c:pt idx="223">
                  <c:v>0.80805289754408238</c:v>
                </c:pt>
                <c:pt idx="224">
                  <c:v>0.78463317491087825</c:v>
                </c:pt>
                <c:pt idx="225">
                  <c:v>0.76186338251989827</c:v>
                </c:pt>
                <c:pt idx="226">
                  <c:v>0.73972694234641279</c:v>
                </c:pt>
                <c:pt idx="227">
                  <c:v>0.71820757699066617</c:v>
                </c:pt>
                <c:pt idx="228">
                  <c:v>0.69728931147139184</c:v>
                </c:pt>
                <c:pt idx="229">
                  <c:v>0.67695647464665509</c:v>
                </c:pt>
                <c:pt idx="230">
                  <c:v>0.65719370026805934</c:v>
                </c:pt>
                <c:pt idx="231">
                  <c:v>0.63798592767517137</c:v>
                </c:pt>
                <c:pt idx="232">
                  <c:v>0.61931840213765732</c:v>
                </c:pt>
                <c:pt idx="233">
                  <c:v>0.60117667485335269</c:v>
                </c:pt>
                <c:pt idx="234">
                  <c:v>0.58354660261098801</c:v>
                </c:pt>
                <c:pt idx="235">
                  <c:v>0.56641434712693395</c:v>
                </c:pt>
                <c:pt idx="236">
                  <c:v>0.54976637406582363</c:v>
                </c:pt>
                <c:pt idx="237">
                  <c:v>0.53358945175530947</c:v>
                </c:pt>
                <c:pt idx="238">
                  <c:v>0.51787064960572682</c:v>
                </c:pt>
                <c:pt idx="239">
                  <c:v>0.502597336245724</c:v>
                </c:pt>
                <c:pt idx="240">
                  <c:v>0.4877571773852708</c:v>
                </c:pt>
                <c:pt idx="241">
                  <c:v>0.47333813341777842</c:v>
                </c:pt>
                <c:pt idx="242">
                  <c:v>0.45932845677323053</c:v>
                </c:pt>
                <c:pt idx="243">
                  <c:v>0.44571668903446326</c:v>
                </c:pt>
                <c:pt idx="244">
                  <c:v>0.43249165782893595</c:v>
                </c:pt>
                <c:pt idx="245">
                  <c:v>0.41964247350830108</c:v>
                </c:pt>
                <c:pt idx="246">
                  <c:v>0.4071585256283613</c:v>
                </c:pt>
                <c:pt idx="247">
                  <c:v>0.39502947924185527</c:v>
                </c:pt>
                <c:pt idx="248">
                  <c:v>0.38324527101665512</c:v>
                </c:pt>
                <c:pt idx="249">
                  <c:v>0.37179610519183665</c:v>
                </c:pt>
                <c:pt idx="250">
                  <c:v>0.36067244938408771</c:v>
                </c:pt>
                <c:pt idx="251">
                  <c:v>0.3498650302567573</c:v>
                </c:pt>
                <c:pt idx="252">
                  <c:v>0.33936482906379772</c:v>
                </c:pt>
                <c:pt idx="253">
                  <c:v>0.32916307708063552</c:v>
                </c:pt>
                <c:pt idx="254">
                  <c:v>0.3192512509338592</c:v>
                </c:pt>
                <c:pt idx="255">
                  <c:v>0.30962106784139454</c:v>
                </c:pt>
                <c:pt idx="256">
                  <c:v>0.30026448077461709</c:v>
                </c:pt>
                <c:pt idx="257">
                  <c:v>0.29117367355358781</c:v>
                </c:pt>
                <c:pt idx="258">
                  <c:v>0.28234105588632463</c:v>
                </c:pt>
                <c:pt idx="259">
                  <c:v>0.27375925836275955</c:v>
                </c:pt>
                <c:pt idx="260">
                  <c:v>0.26542112741367885</c:v>
                </c:pt>
                <c:pt idx="261">
                  <c:v>0.25731972024463262</c:v>
                </c:pt>
                <c:pt idx="262">
                  <c:v>0.24944829975450503</c:v>
                </c:pt>
                <c:pt idx="263">
                  <c:v>0.24180032944801216</c:v>
                </c:pt>
                <c:pt idx="264">
                  <c:v>0.23436946835107858</c:v>
                </c:pt>
                <c:pt idx="265">
                  <c:v>0.22714956593767907</c:v>
                </c:pt>
                <c:pt idx="266">
                  <c:v>0.22013465707632107</c:v>
                </c:pt>
                <c:pt idx="267">
                  <c:v>0.21331895700396047</c:v>
                </c:pt>
                <c:pt idx="268">
                  <c:v>0.2066968563347957</c:v>
                </c:pt>
                <c:pt idx="269">
                  <c:v>0.20026291611093161</c:v>
                </c:pt>
                <c:pt idx="270">
                  <c:v>0.1940118629015477</c:v>
                </c:pt>
                <c:pt idx="271">
                  <c:v>0.18793858395678878</c:v>
                </c:pt>
                <c:pt idx="272">
                  <c:v>0.18203812242220374</c:v>
                </c:pt>
                <c:pt idx="273">
                  <c:v>0.17630567261917282</c:v>
                </c:pt>
                <c:pt idx="274">
                  <c:v>0.17073657539634796</c:v>
                </c:pt>
                <c:pt idx="275">
                  <c:v>0.16532631355674801</c:v>
                </c:pt>
                <c:pt idx="276">
                  <c:v>0.16007050736479039</c:v>
                </c:pt>
                <c:pt idx="277">
                  <c:v>0.15496491013711744</c:v>
                </c:pt>
                <c:pt idx="278">
                  <c:v>0.15000540392074385</c:v>
                </c:pt>
                <c:pt idx="279">
                  <c:v>0.1451879952616445</c:v>
                </c:pt>
                <c:pt idx="280">
                  <c:v>0.1405088110666082</c:v>
                </c:pt>
                <c:pt idx="281">
                  <c:v>0.13596409456073302</c:v>
                </c:pt>
                <c:pt idx="282">
                  <c:v>0.13155020134273179</c:v>
                </c:pt>
                <c:pt idx="283">
                  <c:v>0.12726359553974148</c:v>
                </c:pt>
                <c:pt idx="284">
                  <c:v>0.12310084606316279</c:v>
                </c:pt>
                <c:pt idx="285">
                  <c:v>0.11905862296660091</c:v>
                </c:pt>
                <c:pt idx="286">
                  <c:v>0.11513369390682174</c:v>
                </c:pt>
                <c:pt idx="287">
                  <c:v>0.11132292070822425</c:v>
                </c:pt>
                <c:pt idx="288">
                  <c:v>0.10762325603117537</c:v>
                </c:pt>
                <c:pt idx="289">
                  <c:v>0.1040317401442197</c:v>
                </c:pt>
                <c:pt idx="290">
                  <c:v>0.10054549779994876</c:v>
                </c:pt>
                <c:pt idx="291">
                  <c:v>9.7161735214096961E-2</c:v>
                </c:pt>
                <c:pt idx="292">
                  <c:v>9.3877737147190152E-2</c:v>
                </c:pt>
                <c:pt idx="293">
                  <c:v>9.0690864087889678E-2</c:v>
                </c:pt>
                <c:pt idx="294">
                  <c:v>8.7598549536959266E-2</c:v>
                </c:pt>
                <c:pt idx="295">
                  <c:v>8.4598297390602123E-2</c:v>
                </c:pt>
                <c:pt idx="296">
                  <c:v>8.1687679421763776E-2</c:v>
                </c:pt>
                <c:pt idx="297">
                  <c:v>7.8864332857842528E-2</c:v>
                </c:pt>
                <c:pt idx="298">
                  <c:v>7.6125958053057968E-2</c:v>
                </c:pt>
                <c:pt idx="299">
                  <c:v>7.3470316253691909E-2</c:v>
                </c:pt>
                <c:pt idx="300">
                  <c:v>7.0895227454172455E-2</c:v>
                </c:pt>
                <c:pt idx="301">
                  <c:v>6.8398568342004806E-2</c:v>
                </c:pt>
                <c:pt idx="302">
                  <c:v>6.5978270329336397E-2</c:v>
                </c:pt>
                <c:pt idx="303">
                  <c:v>6.3632317668928642E-2</c:v>
                </c:pt>
                <c:pt idx="304">
                  <c:v>6.135874565222605E-2</c:v>
                </c:pt>
                <c:pt idx="305">
                  <c:v>5.9155638887131712E-2</c:v>
                </c:pt>
                <c:pt idx="306">
                  <c:v>5.7021129653062594E-2</c:v>
                </c:pt>
                <c:pt idx="307">
                  <c:v>5.4953396330809423E-2</c:v>
                </c:pt>
                <c:pt idx="308">
                  <c:v>5.2950661904721245E-2</c:v>
                </c:pt>
                <c:pt idx="309">
                  <c:v>5.1011192534626278E-2</c:v>
                </c:pt>
                <c:pt idx="310">
                  <c:v>4.9133296195031061E-2</c:v>
                </c:pt>
                <c:pt idx="311">
                  <c:v>4.731532137897447E-2</c:v>
                </c:pt>
                <c:pt idx="312">
                  <c:v>4.555565586403542E-2</c:v>
                </c:pt>
                <c:pt idx="313">
                  <c:v>4.3852725537941672E-2</c:v>
                </c:pt>
                <c:pt idx="314">
                  <c:v>4.2204993281247452E-2</c:v>
                </c:pt>
                <c:pt idx="315">
                  <c:v>4.0610957904608169E-2</c:v>
                </c:pt>
                <c:pt idx="316">
                  <c:v>3.9069153138136706E-2</c:v>
                </c:pt>
                <c:pt idx="317">
                  <c:v>3.7578146670458869E-2</c:v>
                </c:pt>
                <c:pt idx="318">
                  <c:v>3.6136539235010159E-2</c:v>
                </c:pt>
                <c:pt idx="319">
                  <c:v>3.47429637412658E-2</c:v>
                </c:pt>
                <c:pt idx="320">
                  <c:v>3.3396084448571971E-2</c:v>
                </c:pt>
                <c:pt idx="321">
                  <c:v>3.2094596180319165E-2</c:v>
                </c:pt>
                <c:pt idx="322">
                  <c:v>3.0837223576277932E-2</c:v>
                </c:pt>
                <c:pt idx="323">
                  <c:v>2.9622720380936451E-2</c:v>
                </c:pt>
                <c:pt idx="324">
                  <c:v>2.8449868765775665E-2</c:v>
                </c:pt>
                <c:pt idx="325">
                  <c:v>2.7317478683435495E-2</c:v>
                </c:pt>
                <c:pt idx="326">
                  <c:v>2.6224387251866384E-2</c:v>
                </c:pt>
                <c:pt idx="327">
                  <c:v>2.5169458166541619E-2</c:v>
                </c:pt>
                <c:pt idx="328">
                  <c:v>2.4151581138938012E-2</c:v>
                </c:pt>
                <c:pt idx="329">
                  <c:v>2.316967135953505E-2</c:v>
                </c:pt>
                <c:pt idx="330">
                  <c:v>2.2222668983653483E-2</c:v>
                </c:pt>
                <c:pt idx="331">
                  <c:v>2.13095386385409E-2</c:v>
                </c:pt>
                <c:pt idx="332">
                  <c:v>2.0429268950161887E-2</c:v>
                </c:pt>
                <c:pt idx="333">
                  <c:v>1.9580872088241476E-2</c:v>
                </c:pt>
                <c:pt idx="334">
                  <c:v>1.8763383328162183E-2</c:v>
                </c:pt>
                <c:pt idx="335">
                  <c:v>1.7975860628413803E-2</c:v>
                </c:pt>
                <c:pt idx="336">
                  <c:v>1.7217384222328418E-2</c:v>
                </c:pt>
                <c:pt idx="337">
                  <c:v>1.6487056222936437E-2</c:v>
                </c:pt>
                <c:pt idx="338">
                  <c:v>1.5784000239818137E-2</c:v>
                </c:pt>
                <c:pt idx="339">
                  <c:v>1.5107361006923352E-2</c:v>
                </c:pt>
                <c:pt idx="340">
                  <c:v>1.4456304020368472E-2</c:v>
                </c:pt>
                <c:pt idx="341">
                  <c:v>1.3830015185302386E-2</c:v>
                </c:pt>
                <c:pt idx="342">
                  <c:v>1.3227700470972416E-2</c:v>
                </c:pt>
                <c:pt idx="343">
                  <c:v>1.2648585573236091E-2</c:v>
                </c:pt>
                <c:pt idx="344">
                  <c:v>1.20919155837398E-2</c:v>
                </c:pt>
                <c:pt idx="345">
                  <c:v>1.1556954665122082E-2</c:v>
                </c:pt>
                <c:pt idx="346">
                  <c:v>1.1042985731607039E-2</c:v>
                </c:pt>
                <c:pt idx="347">
                  <c:v>1.0549310134412924E-2</c:v>
                </c:pt>
                <c:pt idx="348">
                  <c:v>1.0075247351493148E-2</c:v>
                </c:pt>
                <c:pt idx="349">
                  <c:v>9.620134681079251E-3</c:v>
                </c:pt>
                <c:pt idx="350">
                  <c:v>9.1833269386709642E-3</c:v>
                </c:pt>
                <c:pt idx="351">
                  <c:v>8.7641961570541493E-3</c:v>
                </c:pt>
                <c:pt idx="352">
                  <c:v>8.3621312890290733E-3</c:v>
                </c:pt>
                <c:pt idx="353">
                  <c:v>7.9765379125333932E-3</c:v>
                </c:pt>
                <c:pt idx="354">
                  <c:v>7.6068379379429915E-3</c:v>
                </c:pt>
                <c:pt idx="355">
                  <c:v>7.2524693172901647E-3</c:v>
                </c:pt>
                <c:pt idx="356">
                  <c:v>6.9128857552292981E-3</c:v>
                </c:pt>
                <c:pt idx="357">
                  <c:v>6.5875564215944413E-3</c:v>
                </c:pt>
                <c:pt idx="358">
                  <c:v>6.2759656654263613E-3</c:v>
                </c:pt>
                <c:pt idx="359">
                  <c:v>5.9776127303520247E-3</c:v>
                </c:pt>
                <c:pt idx="360">
                  <c:v>5.6920114712849098E-3</c:v>
                </c:pt>
                <c:pt idx="361">
                  <c:v>5.4186900723296166E-3</c:v>
                </c:pt>
                <c:pt idx="362">
                  <c:v>5.1571907659419504E-3</c:v>
                </c:pt>
                <c:pt idx="363">
                  <c:v>4.9070695532787015E-3</c:v>
                </c:pt>
                <c:pt idx="364">
                  <c:v>4.6678959257721742E-3</c:v>
                </c:pt>
                <c:pt idx="365">
                  <c:v>4.4392525879453819E-3</c:v>
                </c:pt>
                <c:pt idx="366">
                  <c:v>4.2207351815452578E-3</c:v>
                </c:pt>
                <c:pt idx="367">
                  <c:v>4.0119520109749935E-3</c:v>
                </c:pt>
                <c:pt idx="368">
                  <c:v>3.8125237701786088E-3</c:v>
                </c:pt>
                <c:pt idx="369">
                  <c:v>3.6220832710054749E-3</c:v>
                </c:pt>
                <c:pt idx="370">
                  <c:v>3.4402751731303421E-3</c:v>
                </c:pt>
                <c:pt idx="371">
                  <c:v>3.2667557156707467E-3</c:v>
                </c:pt>
                <c:pt idx="372">
                  <c:v>3.1011924505565266E-3</c:v>
                </c:pt>
                <c:pt idx="373">
                  <c:v>2.9432639777805694E-3</c:v>
                </c:pt>
                <c:pt idx="374">
                  <c:v>2.7926596826319218E-3</c:v>
                </c:pt>
                <c:pt idx="375">
                  <c:v>2.6490794750274904E-3</c:v>
                </c:pt>
                <c:pt idx="376">
                  <c:v>2.5122335310448106E-3</c:v>
                </c:pt>
                <c:pt idx="377">
                  <c:v>2.3818420368028515E-3</c:v>
                </c:pt>
                <c:pt idx="378">
                  <c:v>2.2576349347552204E-3</c:v>
                </c:pt>
                <c:pt idx="379">
                  <c:v>2.139351672565409E-3</c:v>
                </c:pt>
                <c:pt idx="380">
                  <c:v>2.0267409546429428E-3</c:v>
                </c:pt>
                <c:pt idx="381">
                  <c:v>1.9195604964546246E-3</c:v>
                </c:pt>
                <c:pt idx="382">
                  <c:v>1.8175767817468543E-3</c:v>
                </c:pt>
                <c:pt idx="383">
                  <c:v>1.7205648227504302E-3</c:v>
                </c:pt>
                <c:pt idx="384">
                  <c:v>1.6283079234957502E-3</c:v>
                </c:pt>
                <c:pt idx="385">
                  <c:v>1.5405974463280181E-3</c:v>
                </c:pt>
                <c:pt idx="386">
                  <c:v>1.4572325817211395E-3</c:v>
                </c:pt>
                <c:pt idx="387">
                  <c:v>1.3780201214640218E-3</c:v>
                </c:pt>
                <c:pt idx="388">
                  <c:v>1.3027742353469171E-3</c:v>
                </c:pt>
                <c:pt idx="389">
                  <c:v>1.231316251358357E-3</c:v>
                </c:pt>
                <c:pt idx="390">
                  <c:v>1.1634744395489429E-3</c:v>
                </c:pt>
                <c:pt idx="391">
                  <c:v>1.0990837995552348E-3</c:v>
                </c:pt>
                <c:pt idx="392">
                  <c:v>1.0379858519001563E-3</c:v>
                </c:pt>
                <c:pt idx="393">
                  <c:v>9.8002843310920603E-4</c:v>
                </c:pt>
                <c:pt idx="394">
                  <c:v>9.2506549466809314E-4</c:v>
                </c:pt>
                <c:pt idx="395">
                  <c:v>8.7295690592398127E-4</c:v>
                </c:pt>
                <c:pt idx="396">
                  <c:v>8.2356826090715862E-4</c:v>
                </c:pt>
                <c:pt idx="397">
                  <c:v>7.7677068916311045E-4</c:v>
                </c:pt>
                <c:pt idx="398">
                  <c:v>7.3244067056291759E-4</c:v>
                </c:pt>
                <c:pt idx="399">
                  <c:v>6.9045985418474251E-4</c:v>
                </c:pt>
                <c:pt idx="400">
                  <c:v>6.5071488120443564E-4</c:v>
                </c:pt>
              </c:numCache>
            </c:numRef>
          </c:yVal>
          <c:smooth val="1"/>
          <c:extLst>
            <c:ext xmlns:c16="http://schemas.microsoft.com/office/drawing/2014/chart" uri="{C3380CC4-5D6E-409C-BE32-E72D297353CC}">
              <c16:uniqueId val="{00000000-8CC3-4AF2-B474-797ABF83CCA0}"/>
            </c:ext>
          </c:extLst>
        </c:ser>
        <c:ser>
          <c:idx val="0"/>
          <c:order val="1"/>
          <c:tx>
            <c:v>2019CELT_Y2023</c:v>
          </c:tx>
          <c:spPr>
            <a:ln w="38100">
              <a:solidFill>
                <a:schemeClr val="tx2"/>
              </a:solidFill>
            </a:ln>
          </c:spPr>
          <c:marker>
            <c:symbol val="none"/>
          </c:marker>
          <c:xVal>
            <c:numRef>
              <c:f>'2019CELT_y2023'!$B$17:$B$417</c:f>
              <c:numCache>
                <c:formatCode>0</c:formatCode>
                <c:ptCount val="401"/>
                <c:pt idx="0">
                  <c:v>20000</c:v>
                </c:pt>
                <c:pt idx="1">
                  <c:v>20050</c:v>
                </c:pt>
                <c:pt idx="2">
                  <c:v>20100</c:v>
                </c:pt>
                <c:pt idx="3">
                  <c:v>20150</c:v>
                </c:pt>
                <c:pt idx="4">
                  <c:v>20200</c:v>
                </c:pt>
                <c:pt idx="5">
                  <c:v>20250</c:v>
                </c:pt>
                <c:pt idx="6">
                  <c:v>20300</c:v>
                </c:pt>
                <c:pt idx="7">
                  <c:v>20350</c:v>
                </c:pt>
                <c:pt idx="8">
                  <c:v>20400</c:v>
                </c:pt>
                <c:pt idx="9">
                  <c:v>20450</c:v>
                </c:pt>
                <c:pt idx="10">
                  <c:v>20500</c:v>
                </c:pt>
                <c:pt idx="11">
                  <c:v>20550</c:v>
                </c:pt>
                <c:pt idx="12">
                  <c:v>20600</c:v>
                </c:pt>
                <c:pt idx="13">
                  <c:v>20650</c:v>
                </c:pt>
                <c:pt idx="14">
                  <c:v>20700</c:v>
                </c:pt>
                <c:pt idx="15">
                  <c:v>20750</c:v>
                </c:pt>
                <c:pt idx="16">
                  <c:v>20800</c:v>
                </c:pt>
                <c:pt idx="17">
                  <c:v>20850</c:v>
                </c:pt>
                <c:pt idx="18">
                  <c:v>20900</c:v>
                </c:pt>
                <c:pt idx="19">
                  <c:v>20950</c:v>
                </c:pt>
                <c:pt idx="20">
                  <c:v>21000</c:v>
                </c:pt>
                <c:pt idx="21">
                  <c:v>21050</c:v>
                </c:pt>
                <c:pt idx="22">
                  <c:v>21100</c:v>
                </c:pt>
                <c:pt idx="23">
                  <c:v>21150</c:v>
                </c:pt>
                <c:pt idx="24">
                  <c:v>21200</c:v>
                </c:pt>
                <c:pt idx="25">
                  <c:v>21250</c:v>
                </c:pt>
                <c:pt idx="26">
                  <c:v>21300</c:v>
                </c:pt>
                <c:pt idx="27">
                  <c:v>21350</c:v>
                </c:pt>
                <c:pt idx="28">
                  <c:v>21400</c:v>
                </c:pt>
                <c:pt idx="29">
                  <c:v>21450</c:v>
                </c:pt>
                <c:pt idx="30">
                  <c:v>21500</c:v>
                </c:pt>
                <c:pt idx="31">
                  <c:v>21550</c:v>
                </c:pt>
                <c:pt idx="32">
                  <c:v>21600</c:v>
                </c:pt>
                <c:pt idx="33">
                  <c:v>21650</c:v>
                </c:pt>
                <c:pt idx="34">
                  <c:v>21700</c:v>
                </c:pt>
                <c:pt idx="35">
                  <c:v>21750</c:v>
                </c:pt>
                <c:pt idx="36">
                  <c:v>21800</c:v>
                </c:pt>
                <c:pt idx="37">
                  <c:v>21850</c:v>
                </c:pt>
                <c:pt idx="38">
                  <c:v>21900</c:v>
                </c:pt>
                <c:pt idx="39">
                  <c:v>21950</c:v>
                </c:pt>
                <c:pt idx="40">
                  <c:v>22000</c:v>
                </c:pt>
                <c:pt idx="41">
                  <c:v>22050</c:v>
                </c:pt>
                <c:pt idx="42">
                  <c:v>22100</c:v>
                </c:pt>
                <c:pt idx="43">
                  <c:v>22150</c:v>
                </c:pt>
                <c:pt idx="44">
                  <c:v>22200</c:v>
                </c:pt>
                <c:pt idx="45">
                  <c:v>22250</c:v>
                </c:pt>
                <c:pt idx="46">
                  <c:v>22300</c:v>
                </c:pt>
                <c:pt idx="47">
                  <c:v>22350</c:v>
                </c:pt>
                <c:pt idx="48">
                  <c:v>22400</c:v>
                </c:pt>
                <c:pt idx="49">
                  <c:v>22450</c:v>
                </c:pt>
                <c:pt idx="50">
                  <c:v>22500</c:v>
                </c:pt>
                <c:pt idx="51">
                  <c:v>22550</c:v>
                </c:pt>
                <c:pt idx="52">
                  <c:v>22600</c:v>
                </c:pt>
                <c:pt idx="53">
                  <c:v>22650</c:v>
                </c:pt>
                <c:pt idx="54">
                  <c:v>22700</c:v>
                </c:pt>
                <c:pt idx="55">
                  <c:v>22750</c:v>
                </c:pt>
                <c:pt idx="56">
                  <c:v>22800</c:v>
                </c:pt>
                <c:pt idx="57">
                  <c:v>22850</c:v>
                </c:pt>
                <c:pt idx="58">
                  <c:v>22900</c:v>
                </c:pt>
                <c:pt idx="59">
                  <c:v>22950</c:v>
                </c:pt>
                <c:pt idx="60">
                  <c:v>23000</c:v>
                </c:pt>
                <c:pt idx="61">
                  <c:v>23050</c:v>
                </c:pt>
                <c:pt idx="62">
                  <c:v>23100</c:v>
                </c:pt>
                <c:pt idx="63">
                  <c:v>23150</c:v>
                </c:pt>
                <c:pt idx="64">
                  <c:v>23200</c:v>
                </c:pt>
                <c:pt idx="65">
                  <c:v>23250</c:v>
                </c:pt>
                <c:pt idx="66">
                  <c:v>23300</c:v>
                </c:pt>
                <c:pt idx="67">
                  <c:v>23350</c:v>
                </c:pt>
                <c:pt idx="68">
                  <c:v>23400</c:v>
                </c:pt>
                <c:pt idx="69">
                  <c:v>23450</c:v>
                </c:pt>
                <c:pt idx="70">
                  <c:v>23500</c:v>
                </c:pt>
                <c:pt idx="71">
                  <c:v>23550</c:v>
                </c:pt>
                <c:pt idx="72">
                  <c:v>23600</c:v>
                </c:pt>
                <c:pt idx="73">
                  <c:v>23650</c:v>
                </c:pt>
                <c:pt idx="74">
                  <c:v>23700</c:v>
                </c:pt>
                <c:pt idx="75">
                  <c:v>23750</c:v>
                </c:pt>
                <c:pt idx="76">
                  <c:v>23800</c:v>
                </c:pt>
                <c:pt idx="77">
                  <c:v>23850</c:v>
                </c:pt>
                <c:pt idx="78">
                  <c:v>23900</c:v>
                </c:pt>
                <c:pt idx="79">
                  <c:v>23950</c:v>
                </c:pt>
                <c:pt idx="80">
                  <c:v>24000</c:v>
                </c:pt>
                <c:pt idx="81">
                  <c:v>24050</c:v>
                </c:pt>
                <c:pt idx="82">
                  <c:v>24100</c:v>
                </c:pt>
                <c:pt idx="83">
                  <c:v>24150</c:v>
                </c:pt>
                <c:pt idx="84">
                  <c:v>24200</c:v>
                </c:pt>
                <c:pt idx="85">
                  <c:v>24250</c:v>
                </c:pt>
                <c:pt idx="86">
                  <c:v>24300</c:v>
                </c:pt>
                <c:pt idx="87">
                  <c:v>24350</c:v>
                </c:pt>
                <c:pt idx="88">
                  <c:v>24400</c:v>
                </c:pt>
                <c:pt idx="89">
                  <c:v>24450</c:v>
                </c:pt>
                <c:pt idx="90">
                  <c:v>24500</c:v>
                </c:pt>
                <c:pt idx="91">
                  <c:v>24550</c:v>
                </c:pt>
                <c:pt idx="92">
                  <c:v>24600</c:v>
                </c:pt>
                <c:pt idx="93">
                  <c:v>24650</c:v>
                </c:pt>
                <c:pt idx="94">
                  <c:v>24700</c:v>
                </c:pt>
                <c:pt idx="95">
                  <c:v>24750</c:v>
                </c:pt>
                <c:pt idx="96">
                  <c:v>24800</c:v>
                </c:pt>
                <c:pt idx="97">
                  <c:v>24850</c:v>
                </c:pt>
                <c:pt idx="98">
                  <c:v>24900</c:v>
                </c:pt>
                <c:pt idx="99">
                  <c:v>24950</c:v>
                </c:pt>
                <c:pt idx="100">
                  <c:v>25000</c:v>
                </c:pt>
                <c:pt idx="101">
                  <c:v>25050</c:v>
                </c:pt>
                <c:pt idx="102">
                  <c:v>25100</c:v>
                </c:pt>
                <c:pt idx="103">
                  <c:v>25150</c:v>
                </c:pt>
                <c:pt idx="104">
                  <c:v>25200</c:v>
                </c:pt>
                <c:pt idx="105">
                  <c:v>25250</c:v>
                </c:pt>
                <c:pt idx="106">
                  <c:v>25300</c:v>
                </c:pt>
                <c:pt idx="107">
                  <c:v>25350</c:v>
                </c:pt>
                <c:pt idx="108">
                  <c:v>25400</c:v>
                </c:pt>
                <c:pt idx="109">
                  <c:v>25450</c:v>
                </c:pt>
                <c:pt idx="110">
                  <c:v>25500</c:v>
                </c:pt>
                <c:pt idx="111">
                  <c:v>25550</c:v>
                </c:pt>
                <c:pt idx="112">
                  <c:v>25600</c:v>
                </c:pt>
                <c:pt idx="113">
                  <c:v>25650</c:v>
                </c:pt>
                <c:pt idx="114">
                  <c:v>25700</c:v>
                </c:pt>
                <c:pt idx="115">
                  <c:v>25750</c:v>
                </c:pt>
                <c:pt idx="116">
                  <c:v>25800</c:v>
                </c:pt>
                <c:pt idx="117">
                  <c:v>25850</c:v>
                </c:pt>
                <c:pt idx="118">
                  <c:v>25900</c:v>
                </c:pt>
                <c:pt idx="119">
                  <c:v>25950</c:v>
                </c:pt>
                <c:pt idx="120">
                  <c:v>26000</c:v>
                </c:pt>
                <c:pt idx="121">
                  <c:v>26050</c:v>
                </c:pt>
                <c:pt idx="122">
                  <c:v>26100</c:v>
                </c:pt>
                <c:pt idx="123">
                  <c:v>26150</c:v>
                </c:pt>
                <c:pt idx="124">
                  <c:v>26200</c:v>
                </c:pt>
                <c:pt idx="125">
                  <c:v>26250</c:v>
                </c:pt>
                <c:pt idx="126">
                  <c:v>26300</c:v>
                </c:pt>
                <c:pt idx="127">
                  <c:v>26350</c:v>
                </c:pt>
                <c:pt idx="128">
                  <c:v>26400</c:v>
                </c:pt>
                <c:pt idx="129">
                  <c:v>26450</c:v>
                </c:pt>
                <c:pt idx="130">
                  <c:v>26500</c:v>
                </c:pt>
                <c:pt idx="131">
                  <c:v>26550</c:v>
                </c:pt>
                <c:pt idx="132">
                  <c:v>26600</c:v>
                </c:pt>
                <c:pt idx="133">
                  <c:v>26650</c:v>
                </c:pt>
                <c:pt idx="134">
                  <c:v>26700</c:v>
                </c:pt>
                <c:pt idx="135">
                  <c:v>26750</c:v>
                </c:pt>
                <c:pt idx="136">
                  <c:v>26800</c:v>
                </c:pt>
                <c:pt idx="137">
                  <c:v>26850</c:v>
                </c:pt>
                <c:pt idx="138">
                  <c:v>26900</c:v>
                </c:pt>
                <c:pt idx="139">
                  <c:v>26950</c:v>
                </c:pt>
                <c:pt idx="140">
                  <c:v>27000</c:v>
                </c:pt>
                <c:pt idx="141">
                  <c:v>27050</c:v>
                </c:pt>
                <c:pt idx="142">
                  <c:v>27100</c:v>
                </c:pt>
                <c:pt idx="143">
                  <c:v>27150</c:v>
                </c:pt>
                <c:pt idx="144">
                  <c:v>27200</c:v>
                </c:pt>
                <c:pt idx="145">
                  <c:v>27250</c:v>
                </c:pt>
                <c:pt idx="146">
                  <c:v>27300</c:v>
                </c:pt>
                <c:pt idx="147">
                  <c:v>27350</c:v>
                </c:pt>
                <c:pt idx="148">
                  <c:v>27400</c:v>
                </c:pt>
                <c:pt idx="149">
                  <c:v>27450</c:v>
                </c:pt>
                <c:pt idx="150">
                  <c:v>27500</c:v>
                </c:pt>
                <c:pt idx="151">
                  <c:v>27550</c:v>
                </c:pt>
                <c:pt idx="152">
                  <c:v>27600</c:v>
                </c:pt>
                <c:pt idx="153">
                  <c:v>27650</c:v>
                </c:pt>
                <c:pt idx="154">
                  <c:v>27700</c:v>
                </c:pt>
                <c:pt idx="155">
                  <c:v>27750</c:v>
                </c:pt>
                <c:pt idx="156">
                  <c:v>27800</c:v>
                </c:pt>
                <c:pt idx="157">
                  <c:v>27850</c:v>
                </c:pt>
                <c:pt idx="158">
                  <c:v>27900</c:v>
                </c:pt>
                <c:pt idx="159">
                  <c:v>27950</c:v>
                </c:pt>
                <c:pt idx="160">
                  <c:v>28000</c:v>
                </c:pt>
                <c:pt idx="161">
                  <c:v>28050</c:v>
                </c:pt>
                <c:pt idx="162">
                  <c:v>28100</c:v>
                </c:pt>
                <c:pt idx="163">
                  <c:v>28150</c:v>
                </c:pt>
                <c:pt idx="164">
                  <c:v>28200</c:v>
                </c:pt>
                <c:pt idx="165">
                  <c:v>28250</c:v>
                </c:pt>
                <c:pt idx="166">
                  <c:v>28300</c:v>
                </c:pt>
                <c:pt idx="167">
                  <c:v>28350</c:v>
                </c:pt>
                <c:pt idx="168">
                  <c:v>28400</c:v>
                </c:pt>
                <c:pt idx="169">
                  <c:v>28450</c:v>
                </c:pt>
                <c:pt idx="170">
                  <c:v>28500</c:v>
                </c:pt>
                <c:pt idx="171">
                  <c:v>28550</c:v>
                </c:pt>
                <c:pt idx="172">
                  <c:v>28600</c:v>
                </c:pt>
                <c:pt idx="173">
                  <c:v>28650</c:v>
                </c:pt>
                <c:pt idx="174">
                  <c:v>28700</c:v>
                </c:pt>
                <c:pt idx="175">
                  <c:v>28750</c:v>
                </c:pt>
                <c:pt idx="176">
                  <c:v>28800</c:v>
                </c:pt>
                <c:pt idx="177">
                  <c:v>28850</c:v>
                </c:pt>
                <c:pt idx="178">
                  <c:v>28900</c:v>
                </c:pt>
                <c:pt idx="179">
                  <c:v>28950</c:v>
                </c:pt>
                <c:pt idx="180">
                  <c:v>29000</c:v>
                </c:pt>
                <c:pt idx="181">
                  <c:v>29050</c:v>
                </c:pt>
                <c:pt idx="182">
                  <c:v>29100</c:v>
                </c:pt>
                <c:pt idx="183">
                  <c:v>29150</c:v>
                </c:pt>
                <c:pt idx="184">
                  <c:v>29200</c:v>
                </c:pt>
                <c:pt idx="185">
                  <c:v>29250</c:v>
                </c:pt>
                <c:pt idx="186">
                  <c:v>29300</c:v>
                </c:pt>
                <c:pt idx="187">
                  <c:v>29350</c:v>
                </c:pt>
                <c:pt idx="188">
                  <c:v>29400</c:v>
                </c:pt>
                <c:pt idx="189">
                  <c:v>29450</c:v>
                </c:pt>
                <c:pt idx="190">
                  <c:v>29500</c:v>
                </c:pt>
                <c:pt idx="191">
                  <c:v>29550</c:v>
                </c:pt>
                <c:pt idx="192">
                  <c:v>29600</c:v>
                </c:pt>
                <c:pt idx="193">
                  <c:v>29650</c:v>
                </c:pt>
                <c:pt idx="194">
                  <c:v>29700</c:v>
                </c:pt>
                <c:pt idx="195">
                  <c:v>29750</c:v>
                </c:pt>
                <c:pt idx="196">
                  <c:v>29800</c:v>
                </c:pt>
                <c:pt idx="197">
                  <c:v>29850</c:v>
                </c:pt>
                <c:pt idx="198">
                  <c:v>29900</c:v>
                </c:pt>
                <c:pt idx="199">
                  <c:v>29950</c:v>
                </c:pt>
                <c:pt idx="200">
                  <c:v>30000</c:v>
                </c:pt>
                <c:pt idx="201">
                  <c:v>30050</c:v>
                </c:pt>
                <c:pt idx="202">
                  <c:v>30100</c:v>
                </c:pt>
                <c:pt idx="203">
                  <c:v>30150</c:v>
                </c:pt>
                <c:pt idx="204">
                  <c:v>30200</c:v>
                </c:pt>
                <c:pt idx="205">
                  <c:v>30250</c:v>
                </c:pt>
                <c:pt idx="206">
                  <c:v>30300</c:v>
                </c:pt>
                <c:pt idx="207">
                  <c:v>30350</c:v>
                </c:pt>
                <c:pt idx="208">
                  <c:v>30400</c:v>
                </c:pt>
                <c:pt idx="209">
                  <c:v>30450</c:v>
                </c:pt>
                <c:pt idx="210">
                  <c:v>30500</c:v>
                </c:pt>
                <c:pt idx="211">
                  <c:v>30550</c:v>
                </c:pt>
                <c:pt idx="212">
                  <c:v>30600</c:v>
                </c:pt>
                <c:pt idx="213">
                  <c:v>30650</c:v>
                </c:pt>
                <c:pt idx="214">
                  <c:v>30700</c:v>
                </c:pt>
                <c:pt idx="215">
                  <c:v>30750</c:v>
                </c:pt>
                <c:pt idx="216">
                  <c:v>30800</c:v>
                </c:pt>
                <c:pt idx="217">
                  <c:v>30850</c:v>
                </c:pt>
                <c:pt idx="218">
                  <c:v>30900</c:v>
                </c:pt>
                <c:pt idx="219">
                  <c:v>30950</c:v>
                </c:pt>
                <c:pt idx="220">
                  <c:v>31000</c:v>
                </c:pt>
                <c:pt idx="221">
                  <c:v>31050</c:v>
                </c:pt>
                <c:pt idx="222">
                  <c:v>31100</c:v>
                </c:pt>
                <c:pt idx="223">
                  <c:v>31150</c:v>
                </c:pt>
                <c:pt idx="224">
                  <c:v>31200</c:v>
                </c:pt>
                <c:pt idx="225">
                  <c:v>31250</c:v>
                </c:pt>
                <c:pt idx="226">
                  <c:v>31300</c:v>
                </c:pt>
                <c:pt idx="227">
                  <c:v>31350</c:v>
                </c:pt>
                <c:pt idx="228">
                  <c:v>31400</c:v>
                </c:pt>
                <c:pt idx="229">
                  <c:v>31450</c:v>
                </c:pt>
                <c:pt idx="230">
                  <c:v>31500</c:v>
                </c:pt>
                <c:pt idx="231">
                  <c:v>31550</c:v>
                </c:pt>
                <c:pt idx="232">
                  <c:v>31600</c:v>
                </c:pt>
                <c:pt idx="233">
                  <c:v>31650</c:v>
                </c:pt>
                <c:pt idx="234">
                  <c:v>31700</c:v>
                </c:pt>
                <c:pt idx="235">
                  <c:v>31750</c:v>
                </c:pt>
                <c:pt idx="236">
                  <c:v>31800</c:v>
                </c:pt>
                <c:pt idx="237">
                  <c:v>31850</c:v>
                </c:pt>
                <c:pt idx="238">
                  <c:v>31900</c:v>
                </c:pt>
                <c:pt idx="239">
                  <c:v>31950</c:v>
                </c:pt>
                <c:pt idx="240">
                  <c:v>32000</c:v>
                </c:pt>
                <c:pt idx="241">
                  <c:v>32050</c:v>
                </c:pt>
                <c:pt idx="242">
                  <c:v>32100</c:v>
                </c:pt>
                <c:pt idx="243">
                  <c:v>32150</c:v>
                </c:pt>
                <c:pt idx="244">
                  <c:v>32200</c:v>
                </c:pt>
                <c:pt idx="245">
                  <c:v>32250</c:v>
                </c:pt>
                <c:pt idx="246">
                  <c:v>32300</c:v>
                </c:pt>
                <c:pt idx="247">
                  <c:v>32350</c:v>
                </c:pt>
                <c:pt idx="248">
                  <c:v>32400</c:v>
                </c:pt>
                <c:pt idx="249">
                  <c:v>32450</c:v>
                </c:pt>
                <c:pt idx="250">
                  <c:v>32500</c:v>
                </c:pt>
                <c:pt idx="251">
                  <c:v>32550</c:v>
                </c:pt>
                <c:pt idx="252">
                  <c:v>32600</c:v>
                </c:pt>
                <c:pt idx="253">
                  <c:v>32650</c:v>
                </c:pt>
                <c:pt idx="254">
                  <c:v>32700</c:v>
                </c:pt>
                <c:pt idx="255">
                  <c:v>32750</c:v>
                </c:pt>
                <c:pt idx="256">
                  <c:v>32800</c:v>
                </c:pt>
                <c:pt idx="257">
                  <c:v>32850</c:v>
                </c:pt>
                <c:pt idx="258">
                  <c:v>32900</c:v>
                </c:pt>
                <c:pt idx="259">
                  <c:v>32950</c:v>
                </c:pt>
                <c:pt idx="260">
                  <c:v>33000</c:v>
                </c:pt>
                <c:pt idx="261">
                  <c:v>33050</c:v>
                </c:pt>
                <c:pt idx="262">
                  <c:v>33100</c:v>
                </c:pt>
                <c:pt idx="263">
                  <c:v>33150</c:v>
                </c:pt>
                <c:pt idx="264">
                  <c:v>33200</c:v>
                </c:pt>
                <c:pt idx="265">
                  <c:v>33250</c:v>
                </c:pt>
                <c:pt idx="266">
                  <c:v>33300</c:v>
                </c:pt>
                <c:pt idx="267">
                  <c:v>33350</c:v>
                </c:pt>
                <c:pt idx="268">
                  <c:v>33400</c:v>
                </c:pt>
                <c:pt idx="269">
                  <c:v>33450</c:v>
                </c:pt>
                <c:pt idx="270">
                  <c:v>33500</c:v>
                </c:pt>
                <c:pt idx="271">
                  <c:v>33550</c:v>
                </c:pt>
                <c:pt idx="272">
                  <c:v>33600</c:v>
                </c:pt>
                <c:pt idx="273">
                  <c:v>33650</c:v>
                </c:pt>
                <c:pt idx="274">
                  <c:v>33700</c:v>
                </c:pt>
                <c:pt idx="275">
                  <c:v>33750</c:v>
                </c:pt>
                <c:pt idx="276">
                  <c:v>33800</c:v>
                </c:pt>
                <c:pt idx="277">
                  <c:v>33850</c:v>
                </c:pt>
                <c:pt idx="278">
                  <c:v>33900</c:v>
                </c:pt>
                <c:pt idx="279">
                  <c:v>33950</c:v>
                </c:pt>
                <c:pt idx="280">
                  <c:v>34000</c:v>
                </c:pt>
                <c:pt idx="281">
                  <c:v>34050</c:v>
                </c:pt>
                <c:pt idx="282">
                  <c:v>34100</c:v>
                </c:pt>
                <c:pt idx="283">
                  <c:v>34150</c:v>
                </c:pt>
                <c:pt idx="284">
                  <c:v>34200</c:v>
                </c:pt>
                <c:pt idx="285">
                  <c:v>34250</c:v>
                </c:pt>
                <c:pt idx="286">
                  <c:v>34300</c:v>
                </c:pt>
                <c:pt idx="287">
                  <c:v>34350</c:v>
                </c:pt>
                <c:pt idx="288">
                  <c:v>34400</c:v>
                </c:pt>
                <c:pt idx="289">
                  <c:v>34450</c:v>
                </c:pt>
                <c:pt idx="290">
                  <c:v>34500</c:v>
                </c:pt>
                <c:pt idx="291">
                  <c:v>34550</c:v>
                </c:pt>
                <c:pt idx="292">
                  <c:v>34600</c:v>
                </c:pt>
                <c:pt idx="293">
                  <c:v>34650</c:v>
                </c:pt>
                <c:pt idx="294">
                  <c:v>34700</c:v>
                </c:pt>
                <c:pt idx="295">
                  <c:v>34750</c:v>
                </c:pt>
                <c:pt idx="296">
                  <c:v>34800</c:v>
                </c:pt>
                <c:pt idx="297">
                  <c:v>34850</c:v>
                </c:pt>
                <c:pt idx="298">
                  <c:v>34900</c:v>
                </c:pt>
                <c:pt idx="299">
                  <c:v>34950</c:v>
                </c:pt>
                <c:pt idx="300">
                  <c:v>35000</c:v>
                </c:pt>
                <c:pt idx="301">
                  <c:v>35050</c:v>
                </c:pt>
                <c:pt idx="302">
                  <c:v>35100</c:v>
                </c:pt>
                <c:pt idx="303">
                  <c:v>35150</c:v>
                </c:pt>
                <c:pt idx="304">
                  <c:v>35200</c:v>
                </c:pt>
                <c:pt idx="305">
                  <c:v>35250</c:v>
                </c:pt>
                <c:pt idx="306">
                  <c:v>35300</c:v>
                </c:pt>
                <c:pt idx="307">
                  <c:v>35350</c:v>
                </c:pt>
                <c:pt idx="308">
                  <c:v>35400</c:v>
                </c:pt>
                <c:pt idx="309">
                  <c:v>35450</c:v>
                </c:pt>
                <c:pt idx="310">
                  <c:v>35500</c:v>
                </c:pt>
                <c:pt idx="311">
                  <c:v>35550</c:v>
                </c:pt>
                <c:pt idx="312">
                  <c:v>35600</c:v>
                </c:pt>
                <c:pt idx="313">
                  <c:v>35650</c:v>
                </c:pt>
                <c:pt idx="314">
                  <c:v>35700</c:v>
                </c:pt>
                <c:pt idx="315">
                  <c:v>35750</c:v>
                </c:pt>
                <c:pt idx="316">
                  <c:v>35800</c:v>
                </c:pt>
                <c:pt idx="317">
                  <c:v>35850</c:v>
                </c:pt>
                <c:pt idx="318">
                  <c:v>35900</c:v>
                </c:pt>
                <c:pt idx="319">
                  <c:v>35950</c:v>
                </c:pt>
                <c:pt idx="320">
                  <c:v>36000</c:v>
                </c:pt>
                <c:pt idx="321">
                  <c:v>36050</c:v>
                </c:pt>
                <c:pt idx="322">
                  <c:v>36100</c:v>
                </c:pt>
                <c:pt idx="323">
                  <c:v>36150</c:v>
                </c:pt>
                <c:pt idx="324">
                  <c:v>36200</c:v>
                </c:pt>
                <c:pt idx="325">
                  <c:v>36250</c:v>
                </c:pt>
                <c:pt idx="326">
                  <c:v>36300</c:v>
                </c:pt>
                <c:pt idx="327">
                  <c:v>36350</c:v>
                </c:pt>
                <c:pt idx="328">
                  <c:v>36400</c:v>
                </c:pt>
                <c:pt idx="329">
                  <c:v>36450</c:v>
                </c:pt>
                <c:pt idx="330">
                  <c:v>36500</c:v>
                </c:pt>
                <c:pt idx="331">
                  <c:v>36550</c:v>
                </c:pt>
                <c:pt idx="332">
                  <c:v>36600</c:v>
                </c:pt>
                <c:pt idx="333">
                  <c:v>36650</c:v>
                </c:pt>
                <c:pt idx="334">
                  <c:v>36700</c:v>
                </c:pt>
                <c:pt idx="335">
                  <c:v>36750</c:v>
                </c:pt>
                <c:pt idx="336">
                  <c:v>36800</c:v>
                </c:pt>
                <c:pt idx="337">
                  <c:v>36850</c:v>
                </c:pt>
                <c:pt idx="338">
                  <c:v>36900</c:v>
                </c:pt>
                <c:pt idx="339">
                  <c:v>36950</c:v>
                </c:pt>
                <c:pt idx="340">
                  <c:v>37000</c:v>
                </c:pt>
                <c:pt idx="341">
                  <c:v>37050</c:v>
                </c:pt>
                <c:pt idx="342">
                  <c:v>37100</c:v>
                </c:pt>
                <c:pt idx="343">
                  <c:v>37150</c:v>
                </c:pt>
                <c:pt idx="344">
                  <c:v>37200</c:v>
                </c:pt>
                <c:pt idx="345">
                  <c:v>37250</c:v>
                </c:pt>
                <c:pt idx="346">
                  <c:v>37300</c:v>
                </c:pt>
                <c:pt idx="347">
                  <c:v>37350</c:v>
                </c:pt>
                <c:pt idx="348">
                  <c:v>37400</c:v>
                </c:pt>
                <c:pt idx="349">
                  <c:v>37450</c:v>
                </c:pt>
                <c:pt idx="350">
                  <c:v>37500</c:v>
                </c:pt>
                <c:pt idx="351">
                  <c:v>37550</c:v>
                </c:pt>
                <c:pt idx="352">
                  <c:v>37600</c:v>
                </c:pt>
                <c:pt idx="353">
                  <c:v>37650</c:v>
                </c:pt>
                <c:pt idx="354">
                  <c:v>37700</c:v>
                </c:pt>
                <c:pt idx="355">
                  <c:v>37750</c:v>
                </c:pt>
                <c:pt idx="356">
                  <c:v>37800</c:v>
                </c:pt>
                <c:pt idx="357">
                  <c:v>37850</c:v>
                </c:pt>
                <c:pt idx="358">
                  <c:v>37900</c:v>
                </c:pt>
                <c:pt idx="359">
                  <c:v>37950</c:v>
                </c:pt>
                <c:pt idx="360">
                  <c:v>38000</c:v>
                </c:pt>
                <c:pt idx="361">
                  <c:v>38050</c:v>
                </c:pt>
                <c:pt idx="362">
                  <c:v>38100</c:v>
                </c:pt>
                <c:pt idx="363">
                  <c:v>38150</c:v>
                </c:pt>
                <c:pt idx="364">
                  <c:v>38200</c:v>
                </c:pt>
                <c:pt idx="365">
                  <c:v>38250</c:v>
                </c:pt>
                <c:pt idx="366">
                  <c:v>38300</c:v>
                </c:pt>
                <c:pt idx="367">
                  <c:v>38350</c:v>
                </c:pt>
                <c:pt idx="368">
                  <c:v>38400</c:v>
                </c:pt>
                <c:pt idx="369">
                  <c:v>38450</c:v>
                </c:pt>
                <c:pt idx="370">
                  <c:v>38500</c:v>
                </c:pt>
                <c:pt idx="371">
                  <c:v>38550</c:v>
                </c:pt>
                <c:pt idx="372">
                  <c:v>38600</c:v>
                </c:pt>
                <c:pt idx="373">
                  <c:v>38650</c:v>
                </c:pt>
                <c:pt idx="374">
                  <c:v>38700</c:v>
                </c:pt>
                <c:pt idx="375">
                  <c:v>38750</c:v>
                </c:pt>
                <c:pt idx="376">
                  <c:v>38800</c:v>
                </c:pt>
                <c:pt idx="377">
                  <c:v>38850</c:v>
                </c:pt>
                <c:pt idx="378">
                  <c:v>38900</c:v>
                </c:pt>
                <c:pt idx="379">
                  <c:v>38950</c:v>
                </c:pt>
                <c:pt idx="380">
                  <c:v>39000</c:v>
                </c:pt>
                <c:pt idx="381">
                  <c:v>39050</c:v>
                </c:pt>
                <c:pt idx="382">
                  <c:v>39100</c:v>
                </c:pt>
                <c:pt idx="383">
                  <c:v>39150</c:v>
                </c:pt>
                <c:pt idx="384">
                  <c:v>39200</c:v>
                </c:pt>
                <c:pt idx="385">
                  <c:v>39250</c:v>
                </c:pt>
                <c:pt idx="386">
                  <c:v>39300</c:v>
                </c:pt>
                <c:pt idx="387">
                  <c:v>39350</c:v>
                </c:pt>
                <c:pt idx="388">
                  <c:v>39400</c:v>
                </c:pt>
                <c:pt idx="389">
                  <c:v>39450</c:v>
                </c:pt>
                <c:pt idx="390">
                  <c:v>39500</c:v>
                </c:pt>
                <c:pt idx="391">
                  <c:v>39550</c:v>
                </c:pt>
                <c:pt idx="392">
                  <c:v>39600</c:v>
                </c:pt>
                <c:pt idx="393">
                  <c:v>39650</c:v>
                </c:pt>
                <c:pt idx="394">
                  <c:v>39700</c:v>
                </c:pt>
                <c:pt idx="395">
                  <c:v>39750</c:v>
                </c:pt>
                <c:pt idx="396">
                  <c:v>39800</c:v>
                </c:pt>
                <c:pt idx="397">
                  <c:v>39850</c:v>
                </c:pt>
                <c:pt idx="398">
                  <c:v>39900</c:v>
                </c:pt>
                <c:pt idx="399">
                  <c:v>39950</c:v>
                </c:pt>
                <c:pt idx="400">
                  <c:v>40000</c:v>
                </c:pt>
              </c:numCache>
            </c:numRef>
          </c:xVal>
          <c:yVal>
            <c:numRef>
              <c:f>'2019CELT_y2023'!$U$17:$U$417</c:f>
              <c:numCache>
                <c:formatCode>0.0000</c:formatCode>
                <c:ptCount val="401"/>
                <c:pt idx="0">
                  <c:v>57.407691063318033</c:v>
                </c:pt>
                <c:pt idx="1">
                  <c:v>56.929087506277725</c:v>
                </c:pt>
                <c:pt idx="2">
                  <c:v>56.448114353079049</c:v>
                </c:pt>
                <c:pt idx="3">
                  <c:v>55.96483429622598</c:v>
                </c:pt>
                <c:pt idx="4">
                  <c:v>55.479320205727888</c:v>
                </c:pt>
                <c:pt idx="5">
                  <c:v>54.991654651925089</c:v>
                </c:pt>
                <c:pt idx="6">
                  <c:v>54.501929348525024</c:v>
                </c:pt>
                <c:pt idx="7">
                  <c:v>54.010244525810911</c:v>
                </c:pt>
                <c:pt idx="8">
                  <c:v>53.516708244400412</c:v>
                </c:pt>
                <c:pt idx="9">
                  <c:v>53.021435660196744</c:v>
                </c:pt>
                <c:pt idx="10">
                  <c:v>52.524548251291861</c:v>
                </c:pt>
                <c:pt idx="11">
                  <c:v>52.026173017553468</c:v>
                </c:pt>
                <c:pt idx="12">
                  <c:v>51.526441663462862</c:v>
                </c:pt>
                <c:pt idx="13">
                  <c:v>51.025489774474778</c:v>
                </c:pt>
                <c:pt idx="14">
                  <c:v>50.52345599675435</c:v>
                </c:pt>
                <c:pt idx="15">
                  <c:v>50.02048122961935</c:v>
                </c:pt>
                <c:pt idx="16">
                  <c:v>49.516707839392431</c:v>
                </c:pt>
                <c:pt idx="17">
                  <c:v>49.012278902657378</c:v>
                </c:pt>
                <c:pt idx="18">
                  <c:v>48.507337486133025</c:v>
                </c:pt>
                <c:pt idx="19">
                  <c:v>48.002025969538494</c:v>
                </c:pt>
                <c:pt idx="20">
                  <c:v>47.49648541694215</c:v>
                </c:pt>
                <c:pt idx="21">
                  <c:v>46.990855001174424</c:v>
                </c:pt>
                <c:pt idx="22">
                  <c:v>46.485271484958076</c:v>
                </c:pt>
                <c:pt idx="23">
                  <c:v>45.979868761481761</c:v>
                </c:pt>
                <c:pt idx="24">
                  <c:v>45.474777456225823</c:v>
                </c:pt>
                <c:pt idx="25">
                  <c:v>44.970124590956601</c:v>
                </c:pt>
                <c:pt idx="26">
                  <c:v>44.466033309947136</c:v>
                </c:pt>
                <c:pt idx="27">
                  <c:v>43.962622667670345</c:v>
                </c:pt>
                <c:pt idx="28">
                  <c:v>43.460007476451565</c:v>
                </c:pt>
                <c:pt idx="29">
                  <c:v>42.958298211871636</c:v>
                </c:pt>
                <c:pt idx="30">
                  <c:v>42.457600973083501</c:v>
                </c:pt>
                <c:pt idx="31">
                  <c:v>41.958017494652104</c:v>
                </c:pt>
                <c:pt idx="32">
                  <c:v>41.459645206049757</c:v>
                </c:pt>
                <c:pt idx="33">
                  <c:v>40.962577334544072</c:v>
                </c:pt>
                <c:pt idx="34">
                  <c:v>40.466903046898992</c:v>
                </c:pt>
                <c:pt idx="35">
                  <c:v>39.972707625076119</c:v>
                </c:pt>
                <c:pt idx="36">
                  <c:v>39.480072670968347</c:v>
                </c:pt>
                <c:pt idx="37">
                  <c:v>38.989076335121013</c:v>
                </c:pt>
                <c:pt idx="38">
                  <c:v>38.499793564392249</c:v>
                </c:pt>
                <c:pt idx="39">
                  <c:v>38.012296363570705</c:v>
                </c:pt>
                <c:pt idx="40">
                  <c:v>37.526654066099539</c:v>
                </c:pt>
                <c:pt idx="41">
                  <c:v>37.042933609245722</c:v>
                </c:pt>
                <c:pt idx="42">
                  <c:v>36.561199809295317</c:v>
                </c:pt>
                <c:pt idx="43">
                  <c:v>36.081515632644575</c:v>
                </c:pt>
                <c:pt idx="44">
                  <c:v>35.603942458982793</c:v>
                </c:pt>
                <c:pt idx="45">
                  <c:v>35.128540333123077</c:v>
                </c:pt>
                <c:pt idx="46">
                  <c:v>34.655368202420235</c:v>
                </c:pt>
                <c:pt idx="47">
                  <c:v>34.184484137117174</c:v>
                </c:pt>
                <c:pt idx="48">
                  <c:v>33.715945531373649</c:v>
                </c:pt>
                <c:pt idx="49">
                  <c:v>33.249809283148089</c:v>
                </c:pt>
                <c:pt idx="50">
                  <c:v>32.786131951518406</c:v>
                </c:pt>
                <c:pt idx="51">
                  <c:v>32.324969890435263</c:v>
                </c:pt>
                <c:pt idx="52">
                  <c:v>31.86637935829549</c:v>
                </c:pt>
                <c:pt idx="53">
                  <c:v>31.41041660310087</c:v>
                </c:pt>
                <c:pt idx="54">
                  <c:v>30.957137923321994</c:v>
                </c:pt>
                <c:pt idx="55">
                  <c:v>30.506599704917278</c:v>
                </c:pt>
                <c:pt idx="56">
                  <c:v>30.058858435258394</c:v>
                </c:pt>
                <c:pt idx="57">
                  <c:v>29.613970694984491</c:v>
                </c:pt>
                <c:pt idx="58">
                  <c:v>29.17199312904609</c:v>
                </c:pt>
                <c:pt idx="59">
                  <c:v>28.732982398405152</c:v>
                </c:pt>
                <c:pt idx="60">
                  <c:v>28.296995114028704</c:v>
                </c:pt>
                <c:pt idx="61">
                  <c:v>27.864087754951168</c:v>
                </c:pt>
                <c:pt idx="62">
                  <c:v>27.434316572284327</c:v>
                </c:pt>
                <c:pt idx="63">
                  <c:v>27.007737481125545</c:v>
                </c:pt>
                <c:pt idx="64">
                  <c:v>26.584405942355041</c:v>
                </c:pt>
                <c:pt idx="65">
                  <c:v>26.164376836324159</c:v>
                </c:pt>
                <c:pt idx="66">
                  <c:v>25.747704330419886</c:v>
                </c:pt>
                <c:pt idx="67">
                  <c:v>25.334441742449684</c:v>
                </c:pt>
                <c:pt idx="68">
                  <c:v>24.924641401725999</c:v>
                </c:pt>
                <c:pt idx="69">
                  <c:v>24.518354509645597</c:v>
                </c:pt>
                <c:pt idx="70">
                  <c:v>24.11563100145716</c:v>
                </c:pt>
                <c:pt idx="71">
                  <c:v>23.716519410793715</c:v>
                </c:pt>
                <c:pt idx="72">
                  <c:v>23.321066738418455</c:v>
                </c:pt>
                <c:pt idx="73">
                  <c:v>22.929318326494162</c:v>
                </c:pt>
                <c:pt idx="74">
                  <c:v>22.541317739542226</c:v>
                </c:pt>
                <c:pt idx="75">
                  <c:v>22.157106653108592</c:v>
                </c:pt>
                <c:pt idx="76">
                  <c:v>21.776724751002838</c:v>
                </c:pt>
                <c:pt idx="77">
                  <c:v>21.400209631826765</c:v>
                </c:pt>
                <c:pt idx="78">
                  <c:v>21.027596725360411</c:v>
                </c:pt>
                <c:pt idx="79">
                  <c:v>20.658919219229492</c:v>
                </c:pt>
                <c:pt idx="80">
                  <c:v>20.294207996139825</c:v>
                </c:pt>
                <c:pt idx="81">
                  <c:v>19.933491581832886</c:v>
                </c:pt>
                <c:pt idx="82">
                  <c:v>19.576796103793409</c:v>
                </c:pt>
                <c:pt idx="83">
                  <c:v>19.224145260625725</c:v>
                </c:pt>
                <c:pt idx="84">
                  <c:v>18.875560301911317</c:v>
                </c:pt>
                <c:pt idx="85">
                  <c:v>18.531060018265805</c:v>
                </c:pt>
                <c:pt idx="86">
                  <c:v>18.190660741230531</c:v>
                </c:pt>
                <c:pt idx="87">
                  <c:v>17.85437635256104</c:v>
                </c:pt>
                <c:pt idx="88">
                  <c:v>17.52221830241341</c:v>
                </c:pt>
                <c:pt idx="89">
                  <c:v>17.19419563587795</c:v>
                </c:pt>
                <c:pt idx="90">
                  <c:v>16.870315027269328</c:v>
                </c:pt>
                <c:pt idx="91">
                  <c:v>16.550580821551257</c:v>
                </c:pt>
                <c:pt idx="92">
                  <c:v>16.234995082252691</c:v>
                </c:pt>
                <c:pt idx="93">
                  <c:v>15.923557645219777</c:v>
                </c:pt>
                <c:pt idx="94">
                  <c:v>15.616266177543753</c:v>
                </c:pt>
                <c:pt idx="95">
                  <c:v>15.313116241008011</c:v>
                </c:pt>
                <c:pt idx="96">
                  <c:v>15.014101359407594</c:v>
                </c:pt>
                <c:pt idx="97">
                  <c:v>14.719213089110255</c:v>
                </c:pt>
                <c:pt idx="98">
                  <c:v>14.428441092249443</c:v>
                </c:pt>
                <c:pt idx="99">
                  <c:v>14.141773211965305</c:v>
                </c:pt>
                <c:pt idx="100">
                  <c:v>13.859195549138958</c:v>
                </c:pt>
                <c:pt idx="101">
                  <c:v>13.580692540097946</c:v>
                </c:pt>
                <c:pt idx="102">
                  <c:v>13.306247034805383</c:v>
                </c:pt>
                <c:pt idx="103">
                  <c:v>13.035840375081753</c:v>
                </c:pt>
                <c:pt idx="104">
                  <c:v>12.769452472445773</c:v>
                </c:pt>
                <c:pt idx="105">
                  <c:v>12.507061885199063</c:v>
                </c:pt>
                <c:pt idx="106">
                  <c:v>12.248645894417059</c:v>
                </c:pt>
                <c:pt idx="107">
                  <c:v>11.994180578546665</c:v>
                </c:pt>
                <c:pt idx="108">
                  <c:v>11.743640886347839</c:v>
                </c:pt>
                <c:pt idx="109">
                  <c:v>11.497000707952242</c:v>
                </c:pt>
                <c:pt idx="110">
                  <c:v>11.254232943846237</c:v>
                </c:pt>
                <c:pt idx="111">
                  <c:v>11.015309571618495</c:v>
                </c:pt>
                <c:pt idx="112">
                  <c:v>10.78020171034311</c:v>
                </c:pt>
                <c:pt idx="113">
                  <c:v>10.548879682498145</c:v>
                </c:pt>
                <c:pt idx="114">
                  <c:v>10.321313073346349</c:v>
                </c:pt>
                <c:pt idx="115">
                  <c:v>10.097470787729346</c:v>
                </c:pt>
                <c:pt idx="116">
                  <c:v>9.8773211042492779</c:v>
                </c:pt>
                <c:pt idx="117">
                  <c:v>9.6608317268321109</c:v>
                </c:pt>
                <c:pt idx="118">
                  <c:v>9.4479698336850326</c:v>
                </c:pt>
                <c:pt idx="119">
                  <c:v>9.2387021236765978</c:v>
                </c:pt>
                <c:pt idx="120">
                  <c:v>9.0329948601823737</c:v>
                </c:pt>
                <c:pt idx="121">
                  <c:v>8.8308139124510614</c:v>
                </c:pt>
                <c:pt idx="122">
                  <c:v>8.6321247945565123</c:v>
                </c:pt>
                <c:pt idx="123">
                  <c:v>8.4368927020098958</c:v>
                </c:pt>
                <c:pt idx="124">
                  <c:v>8.245082546113208</c:v>
                </c:pt>
                <c:pt idx="125">
                  <c:v>8.0566589861413842</c:v>
                </c:pt>
                <c:pt idx="126">
                  <c:v>7.8715864594442655</c:v>
                </c:pt>
                <c:pt idx="127">
                  <c:v>7.6898292095632295</c:v>
                </c:pt>
                <c:pt idx="128">
                  <c:v>7.5113513124591904</c:v>
                </c:pt>
                <c:pt idx="129">
                  <c:v>7.3361167009498782</c:v>
                </c:pt>
                <c:pt idx="130">
                  <c:v>7.1640891874547172</c:v>
                </c:pt>
                <c:pt idx="131">
                  <c:v>6.9952324851450136</c:v>
                </c:pt>
                <c:pt idx="132">
                  <c:v>6.8295102275962849</c:v>
                </c:pt>
                <c:pt idx="133">
                  <c:v>6.6668859870378485</c:v>
                </c:pt>
                <c:pt idx="134">
                  <c:v>6.5073232912927388</c:v>
                </c:pt>
                <c:pt idx="135">
                  <c:v>6.3507856394985946</c:v>
                </c:pt>
                <c:pt idx="136">
                  <c:v>6.1972365166973988</c:v>
                </c:pt>
                <c:pt idx="137">
                  <c:v>6.0466394073789527</c:v>
                </c:pt>
                <c:pt idx="138">
                  <c:v>5.8989578080597607</c:v>
                </c:pt>
                <c:pt idx="139">
                  <c:v>5.7541552389757111</c:v>
                </c:pt>
                <c:pt idx="140">
                  <c:v>5.6121952549634884</c:v>
                </c:pt>
                <c:pt idx="141">
                  <c:v>5.4730414556021145</c:v>
                </c:pt>
                <c:pt idx="142">
                  <c:v>5.3366574946826519</c:v>
                </c:pt>
                <c:pt idx="143">
                  <c:v>5.2030070890703044</c:v>
                </c:pt>
                <c:pt idx="144">
                  <c:v>5.0720540270199921</c:v>
                </c:pt>
                <c:pt idx="145">
                  <c:v>4.9437621760026564</c:v>
                </c:pt>
                <c:pt idx="146">
                  <c:v>4.8180954900963311</c:v>
                </c:pt>
                <c:pt idx="147">
                  <c:v>4.6950180169926137</c:v>
                </c:pt>
                <c:pt idx="148">
                  <c:v>4.5744939046657702</c:v>
                </c:pt>
                <c:pt idx="149">
                  <c:v>4.4564874077485666</c:v>
                </c:pt>
                <c:pt idx="150">
                  <c:v>4.3409628936557203</c:v>
                </c:pt>
                <c:pt idx="151">
                  <c:v>4.2278848484927707</c:v>
                </c:pt>
                <c:pt idx="152">
                  <c:v>4.1172178827851758</c:v>
                </c:pt>
                <c:pt idx="153">
                  <c:v>4.0089267370595651</c:v>
                </c:pt>
                <c:pt idx="154">
                  <c:v>3.9029762873061573</c:v>
                </c:pt>
                <c:pt idx="155">
                  <c:v>3.7993315503487124</c:v>
                </c:pt>
                <c:pt idx="156">
                  <c:v>3.6979576891456105</c:v>
                </c:pt>
                <c:pt idx="157">
                  <c:v>3.5988200180431744</c:v>
                </c:pt>
                <c:pt idx="158">
                  <c:v>3.5018840079997968</c:v>
                </c:pt>
                <c:pt idx="159">
                  <c:v>3.4071152917970475</c:v>
                </c:pt>
                <c:pt idx="160">
                  <c:v>3.314479669251635</c:v>
                </c:pt>
                <c:pt idx="161">
                  <c:v>3.2239431124398528</c:v>
                </c:pt>
                <c:pt idx="162">
                  <c:v>3.1354717709440183</c:v>
                </c:pt>
                <c:pt idx="163">
                  <c:v>3.0490319771283714</c:v>
                </c:pt>
                <c:pt idx="164">
                  <c:v>2.9645902514499296</c:v>
                </c:pt>
                <c:pt idx="165">
                  <c:v>2.8821133078079884</c:v>
                </c:pt>
                <c:pt idx="166">
                  <c:v>2.8015680589341678</c:v>
                </c:pt>
                <c:pt idx="167">
                  <c:v>2.7229216218232546</c:v>
                </c:pt>
                <c:pt idx="168">
                  <c:v>2.6461413232035436</c:v>
                </c:pt>
                <c:pt idx="169">
                  <c:v>2.5711947050439625</c:v>
                </c:pt>
                <c:pt idx="170">
                  <c:v>2.4980495300938252</c:v>
                </c:pt>
                <c:pt idx="171">
                  <c:v>2.4266737874499595</c:v>
                </c:pt>
                <c:pt idx="172">
                  <c:v>2.3570356981446614</c:v>
                </c:pt>
                <c:pt idx="173">
                  <c:v>2.2891037207470397</c:v>
                </c:pt>
                <c:pt idx="174">
                  <c:v>2.2228465569693041</c:v>
                </c:pt>
                <c:pt idx="175">
                  <c:v>2.1582331572687448</c:v>
                </c:pt>
                <c:pt idx="176">
                  <c:v>2.095232726435508</c:v>
                </c:pt>
                <c:pt idx="177">
                  <c:v>2.0338147291555626</c:v>
                </c:pt>
                <c:pt idx="178">
                  <c:v>1.9739488955378386</c:v>
                </c:pt>
                <c:pt idx="179">
                  <c:v>1.9156052265940502</c:v>
                </c:pt>
                <c:pt idx="180">
                  <c:v>1.8587539996594726</c:v>
                </c:pt>
                <c:pt idx="181">
                  <c:v>1.8033657737426871</c:v>
                </c:pt>
                <c:pt idx="182">
                  <c:v>1.7494113947921828</c:v>
                </c:pt>
                <c:pt idx="183">
                  <c:v>1.6968620008677657</c:v>
                </c:pt>
                <c:pt idx="184">
                  <c:v>1.6456890272046287</c:v>
                </c:pt>
                <c:pt idx="185">
                  <c:v>1.5958642111582506</c:v>
                </c:pt>
                <c:pt idx="186">
                  <c:v>1.5473595970183371</c:v>
                </c:pt>
                <c:pt idx="187">
                  <c:v>1.5001475406804436</c:v>
                </c:pt>
                <c:pt idx="188">
                  <c:v>1.4542007141641531</c:v>
                </c:pt>
                <c:pt idx="189">
                  <c:v>1.4094921099671791</c:v>
                </c:pt>
                <c:pt idx="190">
                  <c:v>1.3659950452451857</c:v>
                </c:pt>
                <c:pt idx="191">
                  <c:v>1.3236831658076196</c:v>
                </c:pt>
                <c:pt idx="192">
                  <c:v>1.2825304499204737</c:v>
                </c:pt>
                <c:pt idx="193">
                  <c:v>1.2425112119074204</c:v>
                </c:pt>
                <c:pt idx="194">
                  <c:v>1.2036001055414429</c:v>
                </c:pt>
                <c:pt idx="195">
                  <c:v>1.1657721272197357</c:v>
                </c:pt>
                <c:pt idx="196">
                  <c:v>1.1290026189153348</c:v>
                </c:pt>
                <c:pt idx="197">
                  <c:v>1.0932672708996287</c:v>
                </c:pt>
                <c:pt idx="198">
                  <c:v>1.0585421242306372</c:v>
                </c:pt>
                <c:pt idx="199">
                  <c:v>1.0248035730026623</c:v>
                </c:pt>
                <c:pt idx="200">
                  <c:v>0.99202836635362779</c:v>
                </c:pt>
                <c:pt idx="201">
                  <c:v>0.96019361022720218</c:v>
                </c:pt>
                <c:pt idx="202">
                  <c:v>0.92927676888743371</c:v>
                </c:pt>
                <c:pt idx="203">
                  <c:v>0.89925566618447139</c:v>
                </c:pt>
                <c:pt idx="204">
                  <c:v>0.8701084865705051</c:v>
                </c:pt>
                <c:pt idx="205">
                  <c:v>0.84181377586587947</c:v>
                </c:pt>
                <c:pt idx="206">
                  <c:v>0.81435044177589233</c:v>
                </c:pt>
                <c:pt idx="207">
                  <c:v>0.78769775415953913</c:v>
                </c:pt>
                <c:pt idx="208">
                  <c:v>0.76183534505202322</c:v>
                </c:pt>
                <c:pt idx="209">
                  <c:v>0.73674320844345942</c:v>
                </c:pt>
                <c:pt idx="210">
                  <c:v>0.7124016998168341</c:v>
                </c:pt>
                <c:pt idx="211">
                  <c:v>0.68879153544872995</c:v>
                </c:pt>
                <c:pt idx="212">
                  <c:v>0.66589379147693017</c:v>
                </c:pt>
                <c:pt idx="213">
                  <c:v>0.64368990273945004</c:v>
                </c:pt>
                <c:pt idx="214">
                  <c:v>0.62216166139001527</c:v>
                </c:pt>
                <c:pt idx="215">
                  <c:v>0.6012912152953982</c:v>
                </c:pt>
                <c:pt idx="216">
                  <c:v>0.58106106622044973</c:v>
                </c:pt>
                <c:pt idx="217">
                  <c:v>0.5614540678070008</c:v>
                </c:pt>
                <c:pt idx="218">
                  <c:v>0.54245342335309121</c:v>
                </c:pt>
                <c:pt idx="219">
                  <c:v>0.5240426833993227</c:v>
                </c:pt>
                <c:pt idx="220">
                  <c:v>0.50620574312936772</c:v>
                </c:pt>
                <c:pt idx="221">
                  <c:v>0.48892683959186645</c:v>
                </c:pt>
                <c:pt idx="222">
                  <c:v>0.47219054875114302</c:v>
                </c:pt>
                <c:pt idx="223">
                  <c:v>0.4559817823743697</c:v>
                </c:pt>
                <c:pt idx="224">
                  <c:v>0.440285784762871</c:v>
                </c:pt>
                <c:pt idx="225">
                  <c:v>0.42508812933539886</c:v>
                </c:pt>
                <c:pt idx="226">
                  <c:v>0.41037471507129158</c:v>
                </c:pt>
                <c:pt idx="227">
                  <c:v>0.39613176282143059</c:v>
                </c:pt>
                <c:pt idx="228">
                  <c:v>0.38234581149499303</c:v>
                </c:pt>
                <c:pt idx="229">
                  <c:v>0.36900371412990873</c:v>
                </c:pt>
                <c:pt idx="230">
                  <c:v>0.35609263385501128</c:v>
                </c:pt>
                <c:pt idx="231">
                  <c:v>0.34360003975170339</c:v>
                </c:pt>
                <c:pt idx="232">
                  <c:v>0.33151370262299651</c:v>
                </c:pt>
                <c:pt idx="233">
                  <c:v>0.31982169067762017</c:v>
                </c:pt>
                <c:pt idx="234">
                  <c:v>0.30851236513684077</c:v>
                </c:pt>
                <c:pt idx="235">
                  <c:v>0.29757437577146462</c:v>
                </c:pt>
                <c:pt idx="236">
                  <c:v>0.28699665637641136</c:v>
                </c:pt>
                <c:pt idx="237">
                  <c:v>0.27676842019003661</c:v>
                </c:pt>
                <c:pt idx="238">
                  <c:v>0.26687915526528849</c:v>
                </c:pt>
                <c:pt idx="239">
                  <c:v>0.25731861979954312</c:v>
                </c:pt>
                <c:pt idx="240">
                  <c:v>0.24807683742982592</c:v>
                </c:pt>
                <c:pt idx="241">
                  <c:v>0.23914409249990348</c:v>
                </c:pt>
                <c:pt idx="242">
                  <c:v>0.23051092530556594</c:v>
                </c:pt>
                <c:pt idx="243">
                  <c:v>0.22216812732417612</c:v>
                </c:pt>
                <c:pt idx="244">
                  <c:v>0.21410673643436429</c:v>
                </c:pt>
                <c:pt idx="245">
                  <c:v>0.20631803213155614</c:v>
                </c:pt>
                <c:pt idx="246">
                  <c:v>0.19879353074475464</c:v>
                </c:pt>
                <c:pt idx="247">
                  <c:v>0.19152498065980689</c:v>
                </c:pt>
                <c:pt idx="248">
                  <c:v>0.18450435755417743</c:v>
                </c:pt>
                <c:pt idx="249">
                  <c:v>0.1777238596479595</c:v>
                </c:pt>
                <c:pt idx="250">
                  <c:v>0.17117590297571747</c:v>
                </c:pt>
                <c:pt idx="251">
                  <c:v>0.1648531166834655</c:v>
                </c:pt>
                <c:pt idx="252">
                  <c:v>0.15874833835488145</c:v>
                </c:pt>
                <c:pt idx="253">
                  <c:v>0.15285460937063472</c:v>
                </c:pt>
                <c:pt idx="254">
                  <c:v>0.14716517030451962</c:v>
                </c:pt>
                <c:pt idx="255">
                  <c:v>0.14167345635978326</c:v>
                </c:pt>
                <c:pt idx="256">
                  <c:v>0.13637309284892912</c:v>
                </c:pt>
                <c:pt idx="257">
                  <c:v>0.13125789071998178</c:v>
                </c:pt>
                <c:pt idx="258">
                  <c:v>0.12632184213205191</c:v>
                </c:pt>
                <c:pt idx="259">
                  <c:v>0.12155911608279582</c:v>
                </c:pt>
                <c:pt idx="260">
                  <c:v>0.11696405409019073</c:v>
                </c:pt>
                <c:pt idx="261">
                  <c:v>0.11253116593085415</c:v>
                </c:pt>
                <c:pt idx="262">
                  <c:v>0.10825512543693352</c:v>
                </c:pt>
                <c:pt idx="263">
                  <c:v>0.10413076635343552</c:v>
                </c:pt>
                <c:pt idx="264">
                  <c:v>0.10015307825765712</c:v>
                </c:pt>
                <c:pt idx="265">
                  <c:v>9.6317202542236732E-2</c:v>
                </c:pt>
                <c:pt idx="266">
                  <c:v>9.2618428463164523E-2</c:v>
                </c:pt>
                <c:pt idx="267">
                  <c:v>8.9052189253942593E-2</c:v>
                </c:pt>
                <c:pt idx="268">
                  <c:v>8.5614058306904967E-2</c:v>
                </c:pt>
                <c:pt idx="269">
                  <c:v>8.229974542261656E-2</c:v>
                </c:pt>
                <c:pt idx="270">
                  <c:v>7.9105093128055012E-2</c:v>
                </c:pt>
                <c:pt idx="271">
                  <c:v>7.6026073064206626E-2</c:v>
                </c:pt>
                <c:pt idx="272">
                  <c:v>7.3058782443550713E-2</c:v>
                </c:pt>
                <c:pt idx="273">
                  <c:v>7.0199440577771874E-2</c:v>
                </c:pt>
                <c:pt idx="274">
                  <c:v>6.7444385475950691E-2</c:v>
                </c:pt>
                <c:pt idx="275">
                  <c:v>6.4790070513357334E-2</c:v>
                </c:pt>
                <c:pt idx="276">
                  <c:v>6.2233061170844935E-2</c:v>
                </c:pt>
                <c:pt idx="277">
                  <c:v>5.9770031844785881E-2</c:v>
                </c:pt>
                <c:pt idx="278">
                  <c:v>5.7397762727353745E-2</c:v>
                </c:pt>
                <c:pt idx="279">
                  <c:v>5.5113136756893583E-2</c:v>
                </c:pt>
                <c:pt idx="280">
                  <c:v>5.2913136638016237E-2</c:v>
                </c:pt>
                <c:pt idx="281">
                  <c:v>5.079484193099533E-2</c:v>
                </c:pt>
                <c:pt idx="282">
                  <c:v>4.8755426209944643E-2</c:v>
                </c:pt>
                <c:pt idx="283">
                  <c:v>4.6792154289229559E-2</c:v>
                </c:pt>
                <c:pt idx="284">
                  <c:v>4.4902379517429647E-2</c:v>
                </c:pt>
                <c:pt idx="285">
                  <c:v>4.3083541138197005E-2</c:v>
                </c:pt>
                <c:pt idx="286">
                  <c:v>4.1333161717208425E-2</c:v>
                </c:pt>
                <c:pt idx="287">
                  <c:v>3.9648844634448684E-2</c:v>
                </c:pt>
                <c:pt idx="288">
                  <c:v>3.8028271640937195E-2</c:v>
                </c:pt>
                <c:pt idx="289">
                  <c:v>3.6469200479026548E-2</c:v>
                </c:pt>
                <c:pt idx="290">
                  <c:v>3.4969462565310687E-2</c:v>
                </c:pt>
                <c:pt idx="291">
                  <c:v>3.3526960735205724E-2</c:v>
                </c:pt>
                <c:pt idx="292">
                  <c:v>3.2139667048177924E-2</c:v>
                </c:pt>
                <c:pt idx="293">
                  <c:v>3.0805620652595476E-2</c:v>
                </c:pt>
                <c:pt idx="294">
                  <c:v>2.9522925709156593E-2</c:v>
                </c:pt>
                <c:pt idx="295">
                  <c:v>2.828974937181513E-2</c:v>
                </c:pt>
                <c:pt idx="296">
                  <c:v>2.7104319825115734E-2</c:v>
                </c:pt>
                <c:pt idx="297">
                  <c:v>2.5964924376829054E-2</c:v>
                </c:pt>
                <c:pt idx="298">
                  <c:v>2.4869907604758733E-2</c:v>
                </c:pt>
                <c:pt idx="299">
                  <c:v>2.3817669556607472E-2</c:v>
                </c:pt>
                <c:pt idx="300">
                  <c:v>2.2806664001759278E-2</c:v>
                </c:pt>
                <c:pt idx="301">
                  <c:v>2.1835396733826604E-2</c:v>
                </c:pt>
                <c:pt idx="302">
                  <c:v>2.0902423922839721E-2</c:v>
                </c:pt>
                <c:pt idx="303">
                  <c:v>2.0006350515913877E-2</c:v>
                </c:pt>
                <c:pt idx="304">
                  <c:v>1.9145828685269702E-2</c:v>
                </c:pt>
                <c:pt idx="305">
                  <c:v>1.8319556322448288E-2</c:v>
                </c:pt>
                <c:pt idx="306">
                  <c:v>1.7526275577623544E-2</c:v>
                </c:pt>
                <c:pt idx="307">
                  <c:v>1.6764771442838885E-2</c:v>
                </c:pt>
                <c:pt idx="308">
                  <c:v>1.6033870378093684E-2</c:v>
                </c:pt>
                <c:pt idx="309">
                  <c:v>1.5332438979138753E-2</c:v>
                </c:pt>
                <c:pt idx="310">
                  <c:v>1.4659382685923478E-2</c:v>
                </c:pt>
                <c:pt idx="311">
                  <c:v>1.4013644530561611E-2</c:v>
                </c:pt>
                <c:pt idx="312">
                  <c:v>1.3394203923801673E-2</c:v>
                </c:pt>
                <c:pt idx="313">
                  <c:v>1.2800075478891278E-2</c:v>
                </c:pt>
                <c:pt idx="314">
                  <c:v>1.2230307871848558E-2</c:v>
                </c:pt>
                <c:pt idx="315">
                  <c:v>1.1683982737074841E-2</c:v>
                </c:pt>
                <c:pt idx="316">
                  <c:v>1.1160213597346851E-2</c:v>
                </c:pt>
                <c:pt idx="317">
                  <c:v>1.0658144827137941E-2</c:v>
                </c:pt>
                <c:pt idx="318">
                  <c:v>1.0176950648374618E-2</c:v>
                </c:pt>
                <c:pt idx="319">
                  <c:v>9.7158341576253637E-3</c:v>
                </c:pt>
                <c:pt idx="320">
                  <c:v>9.2740263838075841E-3</c:v>
                </c:pt>
                <c:pt idx="321">
                  <c:v>8.8507853755011665E-3</c:v>
                </c:pt>
                <c:pt idx="322">
                  <c:v>8.4453953169836751E-3</c:v>
                </c:pt>
                <c:pt idx="323">
                  <c:v>8.0571656721076992E-3</c:v>
                </c:pt>
                <c:pt idx="324">
                  <c:v>7.6854303551738799E-3</c:v>
                </c:pt>
                <c:pt idx="325">
                  <c:v>7.3295469279784425E-3</c:v>
                </c:pt>
                <c:pt idx="326">
                  <c:v>6.9888958222088593E-3</c:v>
                </c:pt>
                <c:pt idx="327">
                  <c:v>6.6628795864343577E-3</c:v>
                </c:pt>
                <c:pt idx="328">
                  <c:v>6.3509221568581976E-3</c:v>
                </c:pt>
                <c:pt idx="329">
                  <c:v>6.052468151182583E-3</c:v>
                </c:pt>
                <c:pt idx="330">
                  <c:v>5.7669821847626344E-3</c:v>
                </c:pt>
                <c:pt idx="331">
                  <c:v>5.4939482084137821E-3</c:v>
                </c:pt>
                <c:pt idx="332">
                  <c:v>5.2328688671551956E-3</c:v>
                </c:pt>
                <c:pt idx="333">
                  <c:v>4.983264879225539E-3</c:v>
                </c:pt>
                <c:pt idx="334">
                  <c:v>4.7446744347401674E-3</c:v>
                </c:pt>
                <c:pt idx="335">
                  <c:v>4.5166526133518792E-3</c:v>
                </c:pt>
                <c:pt idx="336">
                  <c:v>4.2987708203082332E-3</c:v>
                </c:pt>
                <c:pt idx="337">
                  <c:v>4.090616240330718E-3</c:v>
                </c:pt>
                <c:pt idx="338">
                  <c:v>3.8917913087221493E-3</c:v>
                </c:pt>
                <c:pt idx="339">
                  <c:v>3.7019131991904335E-3</c:v>
                </c:pt>
                <c:pt idx="340">
                  <c:v>3.5206133278000611E-3</c:v>
                </c:pt>
                <c:pt idx="341">
                  <c:v>3.347536872586928E-3</c:v>
                </c:pt>
                <c:pt idx="342">
                  <c:v>3.1823423083240654E-3</c:v>
                </c:pt>
                <c:pt idx="343">
                  <c:v>3.0247009559097302E-3</c:v>
                </c:pt>
                <c:pt idx="344">
                  <c:v>2.8742965460033581E-3</c:v>
                </c:pt>
                <c:pt idx="345">
                  <c:v>2.7308247963579516E-3</c:v>
                </c:pt>
                <c:pt idx="346">
                  <c:v>2.5939930024892126E-3</c:v>
                </c:pt>
                <c:pt idx="347">
                  <c:v>2.463519641224779E-3</c:v>
                </c:pt>
                <c:pt idx="348">
                  <c:v>2.3391339867294332E-3</c:v>
                </c:pt>
                <c:pt idx="349">
                  <c:v>2.2205757386191413E-3</c:v>
                </c:pt>
                <c:pt idx="350">
                  <c:v>2.1075946618014292E-3</c:v>
                </c:pt>
                <c:pt idx="351">
                  <c:v>1.9999502376346068E-3</c:v>
                </c:pt>
                <c:pt idx="352">
                  <c:v>1.897411326100279E-3</c:v>
                </c:pt>
                <c:pt idx="353">
                  <c:v>1.7997558386113434E-3</c:v>
                </c:pt>
                <c:pt idx="354">
                  <c:v>1.7067704211581672E-3</c:v>
                </c:pt>
                <c:pt idx="355">
                  <c:v>1.6182501474339725E-3</c:v>
                </c:pt>
                <c:pt idx="356">
                  <c:v>1.5339982216822047E-3</c:v>
                </c:pt>
                <c:pt idx="357">
                  <c:v>1.4538256909281929E-3</c:v>
                </c:pt>
                <c:pt idx="358">
                  <c:v>1.3775511663326257E-3</c:v>
                </c:pt>
                <c:pt idx="359">
                  <c:v>1.3050005533879402E-3</c:v>
                </c:pt>
                <c:pt idx="360">
                  <c:v>1.2360067906690567E-3</c:v>
                </c:pt>
                <c:pt idx="361">
                  <c:v>1.17040959692302E-3</c:v>
                </c:pt>
                <c:pt idx="362">
                  <c:v>1.108055226207627E-3</c:v>
                </c:pt>
                <c:pt idx="363">
                  <c:v>1.048796230855794E-3</c:v>
                </c:pt>
                <c:pt idx="364">
                  <c:v>9.9249123203629672E-4</c:v>
                </c:pt>
                <c:pt idx="365">
                  <c:v>9.3900469768402797E-4</c:v>
                </c:pt>
                <c:pt idx="366">
                  <c:v>8.8820672756475605E-4</c:v>
                </c:pt>
                <c:pt idx="367">
                  <c:v>8.3997284530750067E-4</c:v>
                </c:pt>
                <c:pt idx="368">
                  <c:v>7.9418379713314916E-4</c:v>
                </c:pt>
                <c:pt idx="369">
                  <c:v>7.5072535715729619E-4</c:v>
                </c:pt>
                <c:pt idx="370">
                  <c:v>7.0948813902042211E-4</c:v>
                </c:pt>
                <c:pt idx="371">
                  <c:v>6.7036741367482394E-4</c:v>
                </c:pt>
                <c:pt idx="372">
                  <c:v>6.332629331763179E-4</c:v>
                </c:pt>
                <c:pt idx="373">
                  <c:v>5.9807876025752939E-4</c:v>
                </c:pt>
                <c:pt idx="374">
                  <c:v>5.6472310356335759E-4</c:v>
                </c:pt>
                <c:pt idx="375">
                  <c:v>5.3310815835155346E-4</c:v>
                </c:pt>
                <c:pt idx="376">
                  <c:v>5.0314995250430106E-4</c:v>
                </c:pt>
                <c:pt idx="377">
                  <c:v>4.7476819771249631E-4</c:v>
                </c:pt>
                <c:pt idx="378">
                  <c:v>4.4788614568876074E-4</c:v>
                </c:pt>
                <c:pt idx="379">
                  <c:v>4.2243044920465601E-4</c:v>
                </c:pt>
                <c:pt idx="380">
                  <c:v>3.9833102789034312E-4</c:v>
                </c:pt>
                <c:pt idx="381">
                  <c:v>3.7552093862741284E-4</c:v>
                </c:pt>
                <c:pt idx="382">
                  <c:v>3.5393625036427495E-4</c:v>
                </c:pt>
                <c:pt idx="383">
                  <c:v>3.3351592327996756E-4</c:v>
                </c:pt>
                <c:pt idx="384">
                  <c:v>3.1420169215447995E-4</c:v>
                </c:pt>
                <c:pt idx="385">
                  <c:v>2.9593795378494086E-4</c:v>
                </c:pt>
                <c:pt idx="386">
                  <c:v>2.7867165838992025E-4</c:v>
                </c:pt>
                <c:pt idx="387">
                  <c:v>2.6235220482562048E-4</c:v>
                </c:pt>
                <c:pt idx="388">
                  <c:v>2.4693133955142293E-4</c:v>
                </c:pt>
                <c:pt idx="389">
                  <c:v>2.3236305918452994E-4</c:v>
                </c:pt>
                <c:pt idx="390">
                  <c:v>2.1860351658570086E-4</c:v>
                </c:pt>
                <c:pt idx="391">
                  <c:v>2.0561093032333698E-4</c:v>
                </c:pt>
                <c:pt idx="392">
                  <c:v>1.9334549745787073E-4</c:v>
                </c:pt>
                <c:pt idx="393">
                  <c:v>1.8176930949942904E-4</c:v>
                </c:pt>
                <c:pt idx="394">
                  <c:v>1.7084627149329835E-4</c:v>
                </c:pt>
                <c:pt idx="395">
                  <c:v>1.6054202408617366E-4</c:v>
                </c:pt>
                <c:pt idx="396">
                  <c:v>1.5082386852291913E-4</c:v>
                </c:pt>
                <c:pt idx="397">
                  <c:v>1.4166069445830501E-4</c:v>
                </c:pt>
                <c:pt idx="398">
                  <c:v>1.3302291050348153E-4</c:v>
                </c:pt>
                <c:pt idx="399">
                  <c:v>1.2488237742238392E-4</c:v>
                </c:pt>
                <c:pt idx="400">
                  <c:v>1.1721234388321604E-4</c:v>
                </c:pt>
              </c:numCache>
            </c:numRef>
          </c:yVal>
          <c:smooth val="1"/>
          <c:extLst>
            <c:ext xmlns:c16="http://schemas.microsoft.com/office/drawing/2014/chart" uri="{C3380CC4-5D6E-409C-BE32-E72D297353CC}">
              <c16:uniqueId val="{00000001-8CC3-4AF2-B474-797ABF83CCA0}"/>
            </c:ext>
          </c:extLst>
        </c:ser>
        <c:ser>
          <c:idx val="2"/>
          <c:order val="2"/>
          <c:tx>
            <c:v>50/50 PK - 2019CELT</c:v>
          </c:tx>
          <c:spPr>
            <a:ln w="38100">
              <a:solidFill>
                <a:schemeClr val="tx2"/>
              </a:solidFill>
              <a:prstDash val="lgDash"/>
            </a:ln>
          </c:spPr>
          <c:marker>
            <c:symbol val="none"/>
          </c:marker>
          <c:xVal>
            <c:numRef>
              <c:f>'2019CELT_y2023'!$V$7:$V$8</c:f>
              <c:numCache>
                <c:formatCode>0</c:formatCode>
                <c:ptCount val="2"/>
                <c:pt idx="0">
                  <c:v>29774</c:v>
                </c:pt>
                <c:pt idx="1">
                  <c:v>29774</c:v>
                </c:pt>
              </c:numCache>
            </c:numRef>
          </c:xVal>
          <c:yVal>
            <c:numRef>
              <c:f>'2019CELT_y2023'!$W$7:$W$8</c:f>
              <c:numCache>
                <c:formatCode>0</c:formatCode>
                <c:ptCount val="2"/>
                <c:pt idx="0">
                  <c:v>0</c:v>
                </c:pt>
                <c:pt idx="1">
                  <c:v>120</c:v>
                </c:pt>
              </c:numCache>
            </c:numRef>
          </c:yVal>
          <c:smooth val="1"/>
          <c:extLst>
            <c:ext xmlns:c16="http://schemas.microsoft.com/office/drawing/2014/chart" uri="{C3380CC4-5D6E-409C-BE32-E72D297353CC}">
              <c16:uniqueId val="{00000002-8CC3-4AF2-B474-797ABF83CCA0}"/>
            </c:ext>
          </c:extLst>
        </c:ser>
        <c:ser>
          <c:idx val="3"/>
          <c:order val="3"/>
          <c:tx>
            <c:v>50/50 PK - 2018CELT</c:v>
          </c:tx>
          <c:spPr>
            <a:ln w="38100">
              <a:prstDash val="lgDash"/>
            </a:ln>
          </c:spPr>
          <c:marker>
            <c:symbol val="none"/>
          </c:marker>
          <c:xVal>
            <c:numRef>
              <c:f>'2018CELT_y2023'!$V$7:$V$8</c:f>
              <c:numCache>
                <c:formatCode>0</c:formatCode>
                <c:ptCount val="2"/>
                <c:pt idx="0">
                  <c:v>30245</c:v>
                </c:pt>
                <c:pt idx="1">
                  <c:v>30245</c:v>
                </c:pt>
              </c:numCache>
            </c:numRef>
          </c:xVal>
          <c:yVal>
            <c:numRef>
              <c:f>'2018CELT_y2023'!$W$7:$W$8</c:f>
              <c:numCache>
                <c:formatCode>0</c:formatCode>
                <c:ptCount val="2"/>
                <c:pt idx="0">
                  <c:v>0</c:v>
                </c:pt>
                <c:pt idx="1">
                  <c:v>120</c:v>
                </c:pt>
              </c:numCache>
            </c:numRef>
          </c:yVal>
          <c:smooth val="1"/>
          <c:extLst>
            <c:ext xmlns:c16="http://schemas.microsoft.com/office/drawing/2014/chart" uri="{C3380CC4-5D6E-409C-BE32-E72D297353CC}">
              <c16:uniqueId val="{00000003-8CC3-4AF2-B474-797ABF83CCA0}"/>
            </c:ext>
          </c:extLst>
        </c:ser>
        <c:ser>
          <c:idx val="4"/>
          <c:order val="4"/>
          <c:tx>
            <c:v>90/10 PK - 2018CELT</c:v>
          </c:tx>
          <c:spPr>
            <a:ln>
              <a:solidFill>
                <a:schemeClr val="accent4"/>
              </a:solidFill>
              <a:prstDash val="sysDash"/>
            </a:ln>
          </c:spPr>
          <c:marker>
            <c:symbol val="none"/>
          </c:marker>
          <c:xVal>
            <c:numRef>
              <c:f>'2018CELT_y2023'!$V$10:$V$11</c:f>
              <c:numCache>
                <c:formatCode>0</c:formatCode>
                <c:ptCount val="2"/>
                <c:pt idx="0" formatCode="General">
                  <c:v>32773</c:v>
                </c:pt>
                <c:pt idx="1">
                  <c:v>32773</c:v>
                </c:pt>
              </c:numCache>
            </c:numRef>
          </c:xVal>
          <c:yVal>
            <c:numRef>
              <c:f>'2018CELT_y2023'!$W$10:$W$11</c:f>
              <c:numCache>
                <c:formatCode>0</c:formatCode>
                <c:ptCount val="2"/>
                <c:pt idx="0">
                  <c:v>0</c:v>
                </c:pt>
                <c:pt idx="1">
                  <c:v>120</c:v>
                </c:pt>
              </c:numCache>
            </c:numRef>
          </c:yVal>
          <c:smooth val="1"/>
          <c:extLst>
            <c:ext xmlns:c16="http://schemas.microsoft.com/office/drawing/2014/chart" uri="{C3380CC4-5D6E-409C-BE32-E72D297353CC}">
              <c16:uniqueId val="{00000004-8CC3-4AF2-B474-797ABF83CCA0}"/>
            </c:ext>
          </c:extLst>
        </c:ser>
        <c:ser>
          <c:idx val="5"/>
          <c:order val="5"/>
          <c:tx>
            <c:v>90/10 PK - 2019CELT</c:v>
          </c:tx>
          <c:spPr>
            <a:ln>
              <a:solidFill>
                <a:srgbClr val="002060"/>
              </a:solidFill>
              <a:prstDash val="sysDash"/>
            </a:ln>
          </c:spPr>
          <c:marker>
            <c:symbol val="none"/>
          </c:marker>
          <c:dPt>
            <c:idx val="1"/>
            <c:bubble3D val="0"/>
            <c:spPr>
              <a:ln>
                <a:solidFill>
                  <a:schemeClr val="tx2"/>
                </a:solidFill>
                <a:prstDash val="sysDash"/>
              </a:ln>
            </c:spPr>
            <c:extLst>
              <c:ext xmlns:c16="http://schemas.microsoft.com/office/drawing/2014/chart" uri="{C3380CC4-5D6E-409C-BE32-E72D297353CC}">
                <c16:uniqueId val="{00000006-8CC3-4AF2-B474-797ABF83CCA0}"/>
              </c:ext>
            </c:extLst>
          </c:dPt>
          <c:xVal>
            <c:numRef>
              <c:f>'2019CELT_y2023'!$V$10:$V$11</c:f>
              <c:numCache>
                <c:formatCode>0</c:formatCode>
                <c:ptCount val="2"/>
                <c:pt idx="0" formatCode="#,###;\(#\)">
                  <c:v>31786</c:v>
                </c:pt>
                <c:pt idx="1">
                  <c:v>31786</c:v>
                </c:pt>
              </c:numCache>
            </c:numRef>
          </c:xVal>
          <c:yVal>
            <c:numRef>
              <c:f>'2019CELT_y2023'!$W$10:$W$11</c:f>
              <c:numCache>
                <c:formatCode>0</c:formatCode>
                <c:ptCount val="2"/>
                <c:pt idx="0">
                  <c:v>0</c:v>
                </c:pt>
                <c:pt idx="1">
                  <c:v>120</c:v>
                </c:pt>
              </c:numCache>
            </c:numRef>
          </c:yVal>
          <c:smooth val="1"/>
          <c:extLst>
            <c:ext xmlns:c16="http://schemas.microsoft.com/office/drawing/2014/chart" uri="{C3380CC4-5D6E-409C-BE32-E72D297353CC}">
              <c16:uniqueId val="{00000007-8CC3-4AF2-B474-797ABF83CCA0}"/>
            </c:ext>
          </c:extLst>
        </c:ser>
        <c:dLbls>
          <c:showLegendKey val="0"/>
          <c:showVal val="0"/>
          <c:showCatName val="0"/>
          <c:showSerName val="0"/>
          <c:showPercent val="0"/>
          <c:showBubbleSize val="0"/>
        </c:dLbls>
        <c:axId val="168011648"/>
        <c:axId val="168296832"/>
      </c:scatterChart>
      <c:valAx>
        <c:axId val="168011648"/>
        <c:scaling>
          <c:orientation val="minMax"/>
          <c:max val="36000"/>
          <c:min val="29000"/>
        </c:scaling>
        <c:delete val="0"/>
        <c:axPos val="b"/>
        <c:title>
          <c:tx>
            <c:rich>
              <a:bodyPr/>
              <a:lstStyle/>
              <a:p>
                <a:pPr>
                  <a:defRPr>
                    <a:solidFill>
                      <a:srgbClr val="000000"/>
                    </a:solidFill>
                  </a:defRPr>
                </a:pPr>
                <a:r>
                  <a:rPr lang="en-US" sz="1400" b="1" i="0" u="none" strike="noStrike" baseline="0" dirty="0">
                    <a:solidFill>
                      <a:srgbClr val="000000"/>
                    </a:solidFill>
                    <a:effectLst/>
                  </a:rPr>
                  <a:t>Load (MW)</a:t>
                </a:r>
                <a:endParaRPr lang="en-US" sz="1400" dirty="0">
                  <a:solidFill>
                    <a:srgbClr val="000000"/>
                  </a:solidFill>
                </a:endParaRPr>
              </a:p>
            </c:rich>
          </c:tx>
          <c:layout/>
          <c:overlay val="0"/>
        </c:title>
        <c:numFmt formatCode="#,##0" sourceLinked="0"/>
        <c:majorTickMark val="none"/>
        <c:minorTickMark val="none"/>
        <c:tickLblPos val="nextTo"/>
        <c:txPr>
          <a:bodyPr/>
          <a:lstStyle/>
          <a:p>
            <a:pPr>
              <a:defRPr sz="1200">
                <a:solidFill>
                  <a:srgbClr val="000000"/>
                </a:solidFill>
              </a:defRPr>
            </a:pPr>
            <a:endParaRPr lang="en-US"/>
          </a:p>
        </c:txPr>
        <c:crossAx val="168296832"/>
        <c:crosses val="autoZero"/>
        <c:crossBetween val="midCat"/>
      </c:valAx>
      <c:valAx>
        <c:axId val="168296832"/>
        <c:scaling>
          <c:orientation val="minMax"/>
          <c:max val="3"/>
          <c:min val="0"/>
        </c:scaling>
        <c:delete val="0"/>
        <c:axPos val="l"/>
        <c:majorGridlines/>
        <c:title>
          <c:tx>
            <c:rich>
              <a:bodyPr rot="-5400000" vert="horz"/>
              <a:lstStyle/>
              <a:p>
                <a:pPr>
                  <a:defRPr>
                    <a:solidFill>
                      <a:srgbClr val="000000"/>
                    </a:solidFill>
                  </a:defRPr>
                </a:pPr>
                <a:r>
                  <a:rPr lang="en-US" sz="1400" b="1" i="0" baseline="0" dirty="0">
                    <a:solidFill>
                      <a:srgbClr val="000000"/>
                    </a:solidFill>
                    <a:effectLst/>
                  </a:rPr>
                  <a:t>Expected Days of </a:t>
                </a:r>
                <a:r>
                  <a:rPr lang="en-US" sz="1400" b="1" i="0" baseline="0" dirty="0" smtClean="0">
                    <a:solidFill>
                      <a:srgbClr val="000000"/>
                    </a:solidFill>
                    <a:effectLst/>
                  </a:rPr>
                  <a:t>Occurring</a:t>
                </a:r>
                <a:endParaRPr lang="en-US" sz="1400" dirty="0">
                  <a:solidFill>
                    <a:srgbClr val="000000"/>
                  </a:solidFill>
                  <a:effectLst/>
                </a:endParaRPr>
              </a:p>
            </c:rich>
          </c:tx>
          <c:layout/>
          <c:overlay val="0"/>
        </c:title>
        <c:numFmt formatCode="#,##0.0" sourceLinked="0"/>
        <c:majorTickMark val="none"/>
        <c:minorTickMark val="none"/>
        <c:tickLblPos val="nextTo"/>
        <c:txPr>
          <a:bodyPr/>
          <a:lstStyle/>
          <a:p>
            <a:pPr>
              <a:defRPr sz="1200">
                <a:solidFill>
                  <a:srgbClr val="000000"/>
                </a:solidFill>
              </a:defRPr>
            </a:pPr>
            <a:endParaRPr lang="en-US"/>
          </a:p>
        </c:txPr>
        <c:crossAx val="168011648"/>
        <c:crosses val="autoZero"/>
        <c:crossBetween val="midCat"/>
      </c:valAx>
    </c:plotArea>
    <c:legend>
      <c:legendPos val="r"/>
      <c:legendEntry>
        <c:idx val="2"/>
        <c:delete val="1"/>
      </c:legendEntry>
      <c:legendEntry>
        <c:idx val="3"/>
        <c:delete val="1"/>
      </c:legendEntry>
      <c:legendEntry>
        <c:idx val="4"/>
        <c:delete val="1"/>
      </c:legendEntry>
      <c:legendEntry>
        <c:idx val="5"/>
        <c:delete val="1"/>
      </c:legendEntry>
      <c:layout>
        <c:manualLayout>
          <c:xMode val="edge"/>
          <c:yMode val="edge"/>
          <c:x val="0.66610443753857751"/>
          <c:y val="0.21439555349698936"/>
          <c:w val="0.24970469143618354"/>
          <c:h val="0.15234245203885596"/>
        </c:manualLayout>
      </c:layout>
      <c:overlay val="1"/>
      <c:spPr>
        <a:solidFill>
          <a:schemeClr val="bg1"/>
        </a:solidFill>
        <a:ln>
          <a:solidFill>
            <a:srgbClr val="000000"/>
          </a:solidFill>
        </a:ln>
      </c:spPr>
      <c:txPr>
        <a:bodyPr/>
        <a:lstStyle/>
        <a:p>
          <a:pPr>
            <a:defRPr>
              <a:solidFill>
                <a:srgbClr val="000000"/>
              </a:solidFill>
            </a:defRPr>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39806657831137"/>
          <c:y val="0.12636550819078649"/>
          <c:w val="0.82544093005323482"/>
          <c:h val="0.69879239413344274"/>
        </c:manualLayout>
      </c:layout>
      <c:scatterChart>
        <c:scatterStyle val="smoothMarker"/>
        <c:varyColors val="0"/>
        <c:ser>
          <c:idx val="1"/>
          <c:order val="0"/>
          <c:tx>
            <c:v>2018CELT_Y2023</c:v>
          </c:tx>
          <c:spPr>
            <a:ln w="38100">
              <a:solidFill>
                <a:srgbClr val="FBB92F"/>
              </a:solidFill>
            </a:ln>
          </c:spPr>
          <c:marker>
            <c:symbol val="none"/>
          </c:marker>
          <c:xVal>
            <c:numRef>
              <c:f>'2018CELT_y2023'!$AA$17:$AA$417</c:f>
              <c:numCache>
                <c:formatCode>0</c:formatCode>
                <c:ptCount val="401"/>
                <c:pt idx="0">
                  <c:v>-10245</c:v>
                </c:pt>
                <c:pt idx="1">
                  <c:v>-10195</c:v>
                </c:pt>
                <c:pt idx="2">
                  <c:v>-10145</c:v>
                </c:pt>
                <c:pt idx="3">
                  <c:v>-10095</c:v>
                </c:pt>
                <c:pt idx="4">
                  <c:v>-10045</c:v>
                </c:pt>
                <c:pt idx="5">
                  <c:v>-9995</c:v>
                </c:pt>
                <c:pt idx="6">
                  <c:v>-9945</c:v>
                </c:pt>
                <c:pt idx="7">
                  <c:v>-9895</c:v>
                </c:pt>
                <c:pt idx="8">
                  <c:v>-9845</c:v>
                </c:pt>
                <c:pt idx="9">
                  <c:v>-9795</c:v>
                </c:pt>
                <c:pt idx="10">
                  <c:v>-9745</c:v>
                </c:pt>
                <c:pt idx="11">
                  <c:v>-9695</c:v>
                </c:pt>
                <c:pt idx="12">
                  <c:v>-9645</c:v>
                </c:pt>
                <c:pt idx="13">
                  <c:v>-9595</c:v>
                </c:pt>
                <c:pt idx="14">
                  <c:v>-9545</c:v>
                </c:pt>
                <c:pt idx="15">
                  <c:v>-9495</c:v>
                </c:pt>
                <c:pt idx="16">
                  <c:v>-9445</c:v>
                </c:pt>
                <c:pt idx="17">
                  <c:v>-9395</c:v>
                </c:pt>
                <c:pt idx="18">
                  <c:v>-9345</c:v>
                </c:pt>
                <c:pt idx="19">
                  <c:v>-9295</c:v>
                </c:pt>
                <c:pt idx="20">
                  <c:v>-9245</c:v>
                </c:pt>
                <c:pt idx="21">
                  <c:v>-9195</c:v>
                </c:pt>
                <c:pt idx="22">
                  <c:v>-9145</c:v>
                </c:pt>
                <c:pt idx="23">
                  <c:v>-9095</c:v>
                </c:pt>
                <c:pt idx="24">
                  <c:v>-9045</c:v>
                </c:pt>
                <c:pt idx="25">
                  <c:v>-8995</c:v>
                </c:pt>
                <c:pt idx="26">
                  <c:v>-8945</c:v>
                </c:pt>
                <c:pt idx="27">
                  <c:v>-8895</c:v>
                </c:pt>
                <c:pt idx="28">
                  <c:v>-8845</c:v>
                </c:pt>
                <c:pt idx="29">
                  <c:v>-8795</c:v>
                </c:pt>
                <c:pt idx="30">
                  <c:v>-8745</c:v>
                </c:pt>
                <c:pt idx="31">
                  <c:v>-8695</c:v>
                </c:pt>
                <c:pt idx="32">
                  <c:v>-8645</c:v>
                </c:pt>
                <c:pt idx="33">
                  <c:v>-8595</c:v>
                </c:pt>
                <c:pt idx="34">
                  <c:v>-8545</c:v>
                </c:pt>
                <c:pt idx="35">
                  <c:v>-8495</c:v>
                </c:pt>
                <c:pt idx="36">
                  <c:v>-8445</c:v>
                </c:pt>
                <c:pt idx="37">
                  <c:v>-8395</c:v>
                </c:pt>
                <c:pt idx="38">
                  <c:v>-8345</c:v>
                </c:pt>
                <c:pt idx="39">
                  <c:v>-8295</c:v>
                </c:pt>
                <c:pt idx="40">
                  <c:v>-8245</c:v>
                </c:pt>
                <c:pt idx="41">
                  <c:v>-8195</c:v>
                </c:pt>
                <c:pt idx="42">
                  <c:v>-8145</c:v>
                </c:pt>
                <c:pt idx="43">
                  <c:v>-8095</c:v>
                </c:pt>
                <c:pt idx="44">
                  <c:v>-8045</c:v>
                </c:pt>
                <c:pt idx="45">
                  <c:v>-7995</c:v>
                </c:pt>
                <c:pt idx="46">
                  <c:v>-7945</c:v>
                </c:pt>
                <c:pt idx="47">
                  <c:v>-7895</c:v>
                </c:pt>
                <c:pt idx="48">
                  <c:v>-7845</c:v>
                </c:pt>
                <c:pt idx="49">
                  <c:v>-7795</c:v>
                </c:pt>
                <c:pt idx="50">
                  <c:v>-7745</c:v>
                </c:pt>
                <c:pt idx="51">
                  <c:v>-7695</c:v>
                </c:pt>
                <c:pt idx="52">
                  <c:v>-7645</c:v>
                </c:pt>
                <c:pt idx="53">
                  <c:v>-7595</c:v>
                </c:pt>
                <c:pt idx="54">
                  <c:v>-7545</c:v>
                </c:pt>
                <c:pt idx="55">
                  <c:v>-7495</c:v>
                </c:pt>
                <c:pt idx="56">
                  <c:v>-7445</c:v>
                </c:pt>
                <c:pt idx="57">
                  <c:v>-7395</c:v>
                </c:pt>
                <c:pt idx="58">
                  <c:v>-7345</c:v>
                </c:pt>
                <c:pt idx="59">
                  <c:v>-7295</c:v>
                </c:pt>
                <c:pt idx="60">
                  <c:v>-7245</c:v>
                </c:pt>
                <c:pt idx="61">
                  <c:v>-7195</c:v>
                </c:pt>
                <c:pt idx="62">
                  <c:v>-7145</c:v>
                </c:pt>
                <c:pt idx="63">
                  <c:v>-7095</c:v>
                </c:pt>
                <c:pt idx="64">
                  <c:v>-7045</c:v>
                </c:pt>
                <c:pt idx="65">
                  <c:v>-6995</c:v>
                </c:pt>
                <c:pt idx="66">
                  <c:v>-6945</c:v>
                </c:pt>
                <c:pt idx="67">
                  <c:v>-6895</c:v>
                </c:pt>
                <c:pt idx="68">
                  <c:v>-6845</c:v>
                </c:pt>
                <c:pt idx="69">
                  <c:v>-6795</c:v>
                </c:pt>
                <c:pt idx="70">
                  <c:v>-6745</c:v>
                </c:pt>
                <c:pt idx="71">
                  <c:v>-6695</c:v>
                </c:pt>
                <c:pt idx="72">
                  <c:v>-6645</c:v>
                </c:pt>
                <c:pt idx="73">
                  <c:v>-6595</c:v>
                </c:pt>
                <c:pt idx="74">
                  <c:v>-6545</c:v>
                </c:pt>
                <c:pt idx="75">
                  <c:v>-6495</c:v>
                </c:pt>
                <c:pt idx="76">
                  <c:v>-6445</c:v>
                </c:pt>
                <c:pt idx="77">
                  <c:v>-6395</c:v>
                </c:pt>
                <c:pt idx="78">
                  <c:v>-6345</c:v>
                </c:pt>
                <c:pt idx="79">
                  <c:v>-6295</c:v>
                </c:pt>
                <c:pt idx="80">
                  <c:v>-6245</c:v>
                </c:pt>
                <c:pt idx="81">
                  <c:v>-6195</c:v>
                </c:pt>
                <c:pt idx="82">
                  <c:v>-6145</c:v>
                </c:pt>
                <c:pt idx="83">
                  <c:v>-6095</c:v>
                </c:pt>
                <c:pt idx="84">
                  <c:v>-6045</c:v>
                </c:pt>
                <c:pt idx="85">
                  <c:v>-5995</c:v>
                </c:pt>
                <c:pt idx="86">
                  <c:v>-5945</c:v>
                </c:pt>
                <c:pt idx="87">
                  <c:v>-5895</c:v>
                </c:pt>
                <c:pt idx="88">
                  <c:v>-5845</c:v>
                </c:pt>
                <c:pt idx="89">
                  <c:v>-5795</c:v>
                </c:pt>
                <c:pt idx="90">
                  <c:v>-5745</c:v>
                </c:pt>
                <c:pt idx="91">
                  <c:v>-5695</c:v>
                </c:pt>
                <c:pt idx="92">
                  <c:v>-5645</c:v>
                </c:pt>
                <c:pt idx="93">
                  <c:v>-5595</c:v>
                </c:pt>
                <c:pt idx="94">
                  <c:v>-5545</c:v>
                </c:pt>
                <c:pt idx="95">
                  <c:v>-5495</c:v>
                </c:pt>
                <c:pt idx="96">
                  <c:v>-5445</c:v>
                </c:pt>
                <c:pt idx="97">
                  <c:v>-5395</c:v>
                </c:pt>
                <c:pt idx="98">
                  <c:v>-5345</c:v>
                </c:pt>
                <c:pt idx="99">
                  <c:v>-5295</c:v>
                </c:pt>
                <c:pt idx="100">
                  <c:v>-5245</c:v>
                </c:pt>
                <c:pt idx="101">
                  <c:v>-5195</c:v>
                </c:pt>
                <c:pt idx="102">
                  <c:v>-5145</c:v>
                </c:pt>
                <c:pt idx="103">
                  <c:v>-5095</c:v>
                </c:pt>
                <c:pt idx="104">
                  <c:v>-5045</c:v>
                </c:pt>
                <c:pt idx="105">
                  <c:v>-4995</c:v>
                </c:pt>
                <c:pt idx="106">
                  <c:v>-4945</c:v>
                </c:pt>
                <c:pt idx="107">
                  <c:v>-4895</c:v>
                </c:pt>
                <c:pt idx="108">
                  <c:v>-4845</c:v>
                </c:pt>
                <c:pt idx="109">
                  <c:v>-4795</c:v>
                </c:pt>
                <c:pt idx="110">
                  <c:v>-4745</c:v>
                </c:pt>
                <c:pt idx="111">
                  <c:v>-4695</c:v>
                </c:pt>
                <c:pt idx="112">
                  <c:v>-4645</c:v>
                </c:pt>
                <c:pt idx="113">
                  <c:v>-4595</c:v>
                </c:pt>
                <c:pt idx="114">
                  <c:v>-4545</c:v>
                </c:pt>
                <c:pt idx="115">
                  <c:v>-4495</c:v>
                </c:pt>
                <c:pt idx="116">
                  <c:v>-4445</c:v>
                </c:pt>
                <c:pt idx="117">
                  <c:v>-4395</c:v>
                </c:pt>
                <c:pt idx="118">
                  <c:v>-4345</c:v>
                </c:pt>
                <c:pt idx="119">
                  <c:v>-4295</c:v>
                </c:pt>
                <c:pt idx="120">
                  <c:v>-4245</c:v>
                </c:pt>
                <c:pt idx="121">
                  <c:v>-4195</c:v>
                </c:pt>
                <c:pt idx="122">
                  <c:v>-4145</c:v>
                </c:pt>
                <c:pt idx="123">
                  <c:v>-4095</c:v>
                </c:pt>
                <c:pt idx="124">
                  <c:v>-4045</c:v>
                </c:pt>
                <c:pt idx="125">
                  <c:v>-3995</c:v>
                </c:pt>
                <c:pt idx="126">
                  <c:v>-3945</c:v>
                </c:pt>
                <c:pt idx="127">
                  <c:v>-3895</c:v>
                </c:pt>
                <c:pt idx="128">
                  <c:v>-3845</c:v>
                </c:pt>
                <c:pt idx="129">
                  <c:v>-3795</c:v>
                </c:pt>
                <c:pt idx="130">
                  <c:v>-3745</c:v>
                </c:pt>
                <c:pt idx="131">
                  <c:v>-3695</c:v>
                </c:pt>
                <c:pt idx="132">
                  <c:v>-3645</c:v>
                </c:pt>
                <c:pt idx="133">
                  <c:v>-3595</c:v>
                </c:pt>
                <c:pt idx="134">
                  <c:v>-3545</c:v>
                </c:pt>
                <c:pt idx="135">
                  <c:v>-3495</c:v>
                </c:pt>
                <c:pt idx="136">
                  <c:v>-3445</c:v>
                </c:pt>
                <c:pt idx="137">
                  <c:v>-3395</c:v>
                </c:pt>
                <c:pt idx="138">
                  <c:v>-3345</c:v>
                </c:pt>
                <c:pt idx="139">
                  <c:v>-3295</c:v>
                </c:pt>
                <c:pt idx="140">
                  <c:v>-3245</c:v>
                </c:pt>
                <c:pt idx="141">
                  <c:v>-3195</c:v>
                </c:pt>
                <c:pt idx="142">
                  <c:v>-3145</c:v>
                </c:pt>
                <c:pt idx="143">
                  <c:v>-3095</c:v>
                </c:pt>
                <c:pt idx="144">
                  <c:v>-3045</c:v>
                </c:pt>
                <c:pt idx="145">
                  <c:v>-2995</c:v>
                </c:pt>
                <c:pt idx="146">
                  <c:v>-2945</c:v>
                </c:pt>
                <c:pt idx="147">
                  <c:v>-2895</c:v>
                </c:pt>
                <c:pt idx="148">
                  <c:v>-2845</c:v>
                </c:pt>
                <c:pt idx="149">
                  <c:v>-2795</c:v>
                </c:pt>
                <c:pt idx="150">
                  <c:v>-2745</c:v>
                </c:pt>
                <c:pt idx="151">
                  <c:v>-2695</c:v>
                </c:pt>
                <c:pt idx="152">
                  <c:v>-2645</c:v>
                </c:pt>
                <c:pt idx="153">
                  <c:v>-2595</c:v>
                </c:pt>
                <c:pt idx="154">
                  <c:v>-2545</c:v>
                </c:pt>
                <c:pt idx="155">
                  <c:v>-2495</c:v>
                </c:pt>
                <c:pt idx="156">
                  <c:v>-2445</c:v>
                </c:pt>
                <c:pt idx="157">
                  <c:v>-2395</c:v>
                </c:pt>
                <c:pt idx="158">
                  <c:v>-2345</c:v>
                </c:pt>
                <c:pt idx="159">
                  <c:v>-2295</c:v>
                </c:pt>
                <c:pt idx="160">
                  <c:v>-2245</c:v>
                </c:pt>
                <c:pt idx="161">
                  <c:v>-2195</c:v>
                </c:pt>
                <c:pt idx="162">
                  <c:v>-2145</c:v>
                </c:pt>
                <c:pt idx="163">
                  <c:v>-2095</c:v>
                </c:pt>
                <c:pt idx="164">
                  <c:v>-2045</c:v>
                </c:pt>
                <c:pt idx="165">
                  <c:v>-1995</c:v>
                </c:pt>
                <c:pt idx="166">
                  <c:v>-1945</c:v>
                </c:pt>
                <c:pt idx="167">
                  <c:v>-1895</c:v>
                </c:pt>
                <c:pt idx="168">
                  <c:v>-1845</c:v>
                </c:pt>
                <c:pt idx="169">
                  <c:v>-1795</c:v>
                </c:pt>
                <c:pt idx="170">
                  <c:v>-1745</c:v>
                </c:pt>
                <c:pt idx="171">
                  <c:v>-1695</c:v>
                </c:pt>
                <c:pt idx="172">
                  <c:v>-1645</c:v>
                </c:pt>
                <c:pt idx="173">
                  <c:v>-1595</c:v>
                </c:pt>
                <c:pt idx="174">
                  <c:v>-1545</c:v>
                </c:pt>
                <c:pt idx="175">
                  <c:v>-1495</c:v>
                </c:pt>
                <c:pt idx="176">
                  <c:v>-1445</c:v>
                </c:pt>
                <c:pt idx="177">
                  <c:v>-1395</c:v>
                </c:pt>
                <c:pt idx="178">
                  <c:v>-1345</c:v>
                </c:pt>
                <c:pt idx="179">
                  <c:v>-1295</c:v>
                </c:pt>
                <c:pt idx="180">
                  <c:v>-1245</c:v>
                </c:pt>
                <c:pt idx="181">
                  <c:v>-1195</c:v>
                </c:pt>
                <c:pt idx="182">
                  <c:v>-1145</c:v>
                </c:pt>
                <c:pt idx="183">
                  <c:v>-1095</c:v>
                </c:pt>
                <c:pt idx="184">
                  <c:v>-1045</c:v>
                </c:pt>
                <c:pt idx="185">
                  <c:v>-995</c:v>
                </c:pt>
                <c:pt idx="186">
                  <c:v>-945</c:v>
                </c:pt>
                <c:pt idx="187">
                  <c:v>-895</c:v>
                </c:pt>
                <c:pt idx="188">
                  <c:v>-845</c:v>
                </c:pt>
                <c:pt idx="189">
                  <c:v>-795</c:v>
                </c:pt>
                <c:pt idx="190">
                  <c:v>-745</c:v>
                </c:pt>
                <c:pt idx="191">
                  <c:v>-695</c:v>
                </c:pt>
                <c:pt idx="192">
                  <c:v>-645</c:v>
                </c:pt>
                <c:pt idx="193">
                  <c:v>-595</c:v>
                </c:pt>
                <c:pt idx="194">
                  <c:v>-545</c:v>
                </c:pt>
                <c:pt idx="195">
                  <c:v>-495</c:v>
                </c:pt>
                <c:pt idx="196">
                  <c:v>-445</c:v>
                </c:pt>
                <c:pt idx="197">
                  <c:v>-395</c:v>
                </c:pt>
                <c:pt idx="198">
                  <c:v>-345</c:v>
                </c:pt>
                <c:pt idx="199">
                  <c:v>-295</c:v>
                </c:pt>
                <c:pt idx="200">
                  <c:v>-245</c:v>
                </c:pt>
                <c:pt idx="201">
                  <c:v>-195</c:v>
                </c:pt>
                <c:pt idx="202">
                  <c:v>-145</c:v>
                </c:pt>
                <c:pt idx="203">
                  <c:v>-95</c:v>
                </c:pt>
                <c:pt idx="204">
                  <c:v>-45</c:v>
                </c:pt>
                <c:pt idx="205">
                  <c:v>5</c:v>
                </c:pt>
                <c:pt idx="206">
                  <c:v>55</c:v>
                </c:pt>
                <c:pt idx="207">
                  <c:v>105</c:v>
                </c:pt>
                <c:pt idx="208">
                  <c:v>155</c:v>
                </c:pt>
                <c:pt idx="209">
                  <c:v>205</c:v>
                </c:pt>
                <c:pt idx="210">
                  <c:v>255</c:v>
                </c:pt>
                <c:pt idx="211">
                  <c:v>305</c:v>
                </c:pt>
                <c:pt idx="212">
                  <c:v>355</c:v>
                </c:pt>
                <c:pt idx="213">
                  <c:v>405</c:v>
                </c:pt>
                <c:pt idx="214">
                  <c:v>455</c:v>
                </c:pt>
                <c:pt idx="215">
                  <c:v>505</c:v>
                </c:pt>
                <c:pt idx="216">
                  <c:v>555</c:v>
                </c:pt>
                <c:pt idx="217">
                  <c:v>605</c:v>
                </c:pt>
                <c:pt idx="218">
                  <c:v>655</c:v>
                </c:pt>
                <c:pt idx="219">
                  <c:v>705</c:v>
                </c:pt>
                <c:pt idx="220">
                  <c:v>755</c:v>
                </c:pt>
                <c:pt idx="221">
                  <c:v>805</c:v>
                </c:pt>
                <c:pt idx="222">
                  <c:v>855</c:v>
                </c:pt>
                <c:pt idx="223">
                  <c:v>905</c:v>
                </c:pt>
                <c:pt idx="224">
                  <c:v>955</c:v>
                </c:pt>
                <c:pt idx="225">
                  <c:v>1005</c:v>
                </c:pt>
                <c:pt idx="226">
                  <c:v>1055</c:v>
                </c:pt>
                <c:pt idx="227">
                  <c:v>1105</c:v>
                </c:pt>
                <c:pt idx="228">
                  <c:v>1155</c:v>
                </c:pt>
                <c:pt idx="229">
                  <c:v>1205</c:v>
                </c:pt>
                <c:pt idx="230">
                  <c:v>1255</c:v>
                </c:pt>
                <c:pt idx="231">
                  <c:v>1305</c:v>
                </c:pt>
                <c:pt idx="232">
                  <c:v>1355</c:v>
                </c:pt>
                <c:pt idx="233">
                  <c:v>1405</c:v>
                </c:pt>
                <c:pt idx="234">
                  <c:v>1455</c:v>
                </c:pt>
                <c:pt idx="235">
                  <c:v>1505</c:v>
                </c:pt>
                <c:pt idx="236">
                  <c:v>1555</c:v>
                </c:pt>
                <c:pt idx="237">
                  <c:v>1605</c:v>
                </c:pt>
                <c:pt idx="238">
                  <c:v>1655</c:v>
                </c:pt>
                <c:pt idx="239">
                  <c:v>1705</c:v>
                </c:pt>
                <c:pt idx="240">
                  <c:v>1755</c:v>
                </c:pt>
                <c:pt idx="241">
                  <c:v>1805</c:v>
                </c:pt>
                <c:pt idx="242">
                  <c:v>1855</c:v>
                </c:pt>
                <c:pt idx="243">
                  <c:v>1905</c:v>
                </c:pt>
                <c:pt idx="244">
                  <c:v>1955</c:v>
                </c:pt>
                <c:pt idx="245">
                  <c:v>2005</c:v>
                </c:pt>
                <c:pt idx="246">
                  <c:v>2055</c:v>
                </c:pt>
                <c:pt idx="247">
                  <c:v>2105</c:v>
                </c:pt>
                <c:pt idx="248">
                  <c:v>2155</c:v>
                </c:pt>
                <c:pt idx="249">
                  <c:v>2205</c:v>
                </c:pt>
                <c:pt idx="250">
                  <c:v>2255</c:v>
                </c:pt>
                <c:pt idx="251">
                  <c:v>2305</c:v>
                </c:pt>
                <c:pt idx="252">
                  <c:v>2355</c:v>
                </c:pt>
                <c:pt idx="253">
                  <c:v>2405</c:v>
                </c:pt>
                <c:pt idx="254">
                  <c:v>2455</c:v>
                </c:pt>
                <c:pt idx="255">
                  <c:v>2505</c:v>
                </c:pt>
                <c:pt idx="256">
                  <c:v>2555</c:v>
                </c:pt>
                <c:pt idx="257">
                  <c:v>2605</c:v>
                </c:pt>
                <c:pt idx="258">
                  <c:v>2655</c:v>
                </c:pt>
                <c:pt idx="259">
                  <c:v>2705</c:v>
                </c:pt>
                <c:pt idx="260">
                  <c:v>2755</c:v>
                </c:pt>
                <c:pt idx="261">
                  <c:v>2805</c:v>
                </c:pt>
                <c:pt idx="262">
                  <c:v>2855</c:v>
                </c:pt>
                <c:pt idx="263">
                  <c:v>2905</c:v>
                </c:pt>
                <c:pt idx="264">
                  <c:v>2955</c:v>
                </c:pt>
                <c:pt idx="265">
                  <c:v>3005</c:v>
                </c:pt>
                <c:pt idx="266">
                  <c:v>3055</c:v>
                </c:pt>
                <c:pt idx="267">
                  <c:v>3105</c:v>
                </c:pt>
                <c:pt idx="268">
                  <c:v>3155</c:v>
                </c:pt>
                <c:pt idx="269">
                  <c:v>3205</c:v>
                </c:pt>
                <c:pt idx="270">
                  <c:v>3255</c:v>
                </c:pt>
                <c:pt idx="271">
                  <c:v>3305</c:v>
                </c:pt>
                <c:pt idx="272">
                  <c:v>3355</c:v>
                </c:pt>
                <c:pt idx="273">
                  <c:v>3405</c:v>
                </c:pt>
                <c:pt idx="274">
                  <c:v>3455</c:v>
                </c:pt>
                <c:pt idx="275">
                  <c:v>3505</c:v>
                </c:pt>
                <c:pt idx="276">
                  <c:v>3555</c:v>
                </c:pt>
                <c:pt idx="277">
                  <c:v>3605</c:v>
                </c:pt>
                <c:pt idx="278">
                  <c:v>3655</c:v>
                </c:pt>
                <c:pt idx="279">
                  <c:v>3705</c:v>
                </c:pt>
                <c:pt idx="280">
                  <c:v>3755</c:v>
                </c:pt>
                <c:pt idx="281">
                  <c:v>3805</c:v>
                </c:pt>
                <c:pt idx="282">
                  <c:v>3855</c:v>
                </c:pt>
                <c:pt idx="283">
                  <c:v>3905</c:v>
                </c:pt>
                <c:pt idx="284">
                  <c:v>3955</c:v>
                </c:pt>
                <c:pt idx="285">
                  <c:v>4005</c:v>
                </c:pt>
                <c:pt idx="286">
                  <c:v>4055</c:v>
                </c:pt>
                <c:pt idx="287">
                  <c:v>4105</c:v>
                </c:pt>
                <c:pt idx="288">
                  <c:v>4155</c:v>
                </c:pt>
                <c:pt idx="289">
                  <c:v>4205</c:v>
                </c:pt>
                <c:pt idx="290">
                  <c:v>4255</c:v>
                </c:pt>
                <c:pt idx="291">
                  <c:v>4305</c:v>
                </c:pt>
                <c:pt idx="292">
                  <c:v>4355</c:v>
                </c:pt>
                <c:pt idx="293">
                  <c:v>4405</c:v>
                </c:pt>
                <c:pt idx="294">
                  <c:v>4455</c:v>
                </c:pt>
                <c:pt idx="295">
                  <c:v>4505</c:v>
                </c:pt>
                <c:pt idx="296">
                  <c:v>4555</c:v>
                </c:pt>
                <c:pt idx="297">
                  <c:v>4605</c:v>
                </c:pt>
                <c:pt idx="298">
                  <c:v>4655</c:v>
                </c:pt>
                <c:pt idx="299">
                  <c:v>4705</c:v>
                </c:pt>
                <c:pt idx="300">
                  <c:v>4755</c:v>
                </c:pt>
                <c:pt idx="301">
                  <c:v>4805</c:v>
                </c:pt>
                <c:pt idx="302">
                  <c:v>4855</c:v>
                </c:pt>
                <c:pt idx="303">
                  <c:v>4905</c:v>
                </c:pt>
                <c:pt idx="304">
                  <c:v>4955</c:v>
                </c:pt>
                <c:pt idx="305">
                  <c:v>5005</c:v>
                </c:pt>
                <c:pt idx="306">
                  <c:v>5055</c:v>
                </c:pt>
                <c:pt idx="307">
                  <c:v>5105</c:v>
                </c:pt>
                <c:pt idx="308">
                  <c:v>5155</c:v>
                </c:pt>
                <c:pt idx="309">
                  <c:v>5205</c:v>
                </c:pt>
                <c:pt idx="310">
                  <c:v>5255</c:v>
                </c:pt>
                <c:pt idx="311">
                  <c:v>5305</c:v>
                </c:pt>
                <c:pt idx="312">
                  <c:v>5355</c:v>
                </c:pt>
                <c:pt idx="313">
                  <c:v>5405</c:v>
                </c:pt>
                <c:pt idx="314">
                  <c:v>5455</c:v>
                </c:pt>
                <c:pt idx="315">
                  <c:v>5505</c:v>
                </c:pt>
                <c:pt idx="316">
                  <c:v>5555</c:v>
                </c:pt>
                <c:pt idx="317">
                  <c:v>5605</c:v>
                </c:pt>
                <c:pt idx="318">
                  <c:v>5655</c:v>
                </c:pt>
                <c:pt idx="319">
                  <c:v>5705</c:v>
                </c:pt>
                <c:pt idx="320">
                  <c:v>5755</c:v>
                </c:pt>
                <c:pt idx="321">
                  <c:v>5805</c:v>
                </c:pt>
                <c:pt idx="322">
                  <c:v>5855</c:v>
                </c:pt>
                <c:pt idx="323">
                  <c:v>5905</c:v>
                </c:pt>
                <c:pt idx="324">
                  <c:v>5955</c:v>
                </c:pt>
                <c:pt idx="325">
                  <c:v>6005</c:v>
                </c:pt>
                <c:pt idx="326">
                  <c:v>6055</c:v>
                </c:pt>
                <c:pt idx="327">
                  <c:v>6105</c:v>
                </c:pt>
                <c:pt idx="328">
                  <c:v>6155</c:v>
                </c:pt>
                <c:pt idx="329">
                  <c:v>6205</c:v>
                </c:pt>
                <c:pt idx="330">
                  <c:v>6255</c:v>
                </c:pt>
                <c:pt idx="331">
                  <c:v>6305</c:v>
                </c:pt>
                <c:pt idx="332">
                  <c:v>6355</c:v>
                </c:pt>
                <c:pt idx="333">
                  <c:v>6405</c:v>
                </c:pt>
                <c:pt idx="334">
                  <c:v>6455</c:v>
                </c:pt>
                <c:pt idx="335">
                  <c:v>6505</c:v>
                </c:pt>
                <c:pt idx="336">
                  <c:v>6555</c:v>
                </c:pt>
                <c:pt idx="337">
                  <c:v>6605</c:v>
                </c:pt>
                <c:pt idx="338">
                  <c:v>6655</c:v>
                </c:pt>
                <c:pt idx="339">
                  <c:v>6705</c:v>
                </c:pt>
                <c:pt idx="340">
                  <c:v>6755</c:v>
                </c:pt>
                <c:pt idx="341">
                  <c:v>6805</c:v>
                </c:pt>
                <c:pt idx="342">
                  <c:v>6855</c:v>
                </c:pt>
                <c:pt idx="343">
                  <c:v>6905</c:v>
                </c:pt>
                <c:pt idx="344">
                  <c:v>6955</c:v>
                </c:pt>
                <c:pt idx="345">
                  <c:v>7005</c:v>
                </c:pt>
                <c:pt idx="346">
                  <c:v>7055</c:v>
                </c:pt>
                <c:pt idx="347">
                  <c:v>7105</c:v>
                </c:pt>
                <c:pt idx="348">
                  <c:v>7155</c:v>
                </c:pt>
                <c:pt idx="349">
                  <c:v>7205</c:v>
                </c:pt>
                <c:pt idx="350">
                  <c:v>7255</c:v>
                </c:pt>
                <c:pt idx="351">
                  <c:v>7305</c:v>
                </c:pt>
                <c:pt idx="352">
                  <c:v>7355</c:v>
                </c:pt>
                <c:pt idx="353">
                  <c:v>7405</c:v>
                </c:pt>
                <c:pt idx="354">
                  <c:v>7455</c:v>
                </c:pt>
                <c:pt idx="355">
                  <c:v>7505</c:v>
                </c:pt>
                <c:pt idx="356">
                  <c:v>7555</c:v>
                </c:pt>
                <c:pt idx="357">
                  <c:v>7605</c:v>
                </c:pt>
                <c:pt idx="358">
                  <c:v>7655</c:v>
                </c:pt>
                <c:pt idx="359">
                  <c:v>7705</c:v>
                </c:pt>
                <c:pt idx="360">
                  <c:v>7755</c:v>
                </c:pt>
                <c:pt idx="361">
                  <c:v>7805</c:v>
                </c:pt>
                <c:pt idx="362">
                  <c:v>7855</c:v>
                </c:pt>
                <c:pt idx="363">
                  <c:v>7905</c:v>
                </c:pt>
                <c:pt idx="364">
                  <c:v>7955</c:v>
                </c:pt>
                <c:pt idx="365">
                  <c:v>8005</c:v>
                </c:pt>
                <c:pt idx="366">
                  <c:v>8055</c:v>
                </c:pt>
                <c:pt idx="367">
                  <c:v>8105</c:v>
                </c:pt>
                <c:pt idx="368">
                  <c:v>8155</c:v>
                </c:pt>
                <c:pt idx="369">
                  <c:v>8205</c:v>
                </c:pt>
                <c:pt idx="370">
                  <c:v>8255</c:v>
                </c:pt>
                <c:pt idx="371">
                  <c:v>8305</c:v>
                </c:pt>
                <c:pt idx="372">
                  <c:v>8355</c:v>
                </c:pt>
                <c:pt idx="373">
                  <c:v>8405</c:v>
                </c:pt>
                <c:pt idx="374">
                  <c:v>8455</c:v>
                </c:pt>
                <c:pt idx="375">
                  <c:v>8505</c:v>
                </c:pt>
                <c:pt idx="376">
                  <c:v>8555</c:v>
                </c:pt>
                <c:pt idx="377">
                  <c:v>8605</c:v>
                </c:pt>
                <c:pt idx="378">
                  <c:v>8655</c:v>
                </c:pt>
                <c:pt idx="379">
                  <c:v>8705</c:v>
                </c:pt>
                <c:pt idx="380">
                  <c:v>8755</c:v>
                </c:pt>
                <c:pt idx="381">
                  <c:v>8805</c:v>
                </c:pt>
                <c:pt idx="382">
                  <c:v>8855</c:v>
                </c:pt>
                <c:pt idx="383">
                  <c:v>8905</c:v>
                </c:pt>
                <c:pt idx="384">
                  <c:v>8955</c:v>
                </c:pt>
                <c:pt idx="385">
                  <c:v>9005</c:v>
                </c:pt>
                <c:pt idx="386">
                  <c:v>9055</c:v>
                </c:pt>
                <c:pt idx="387">
                  <c:v>9105</c:v>
                </c:pt>
                <c:pt idx="388">
                  <c:v>9155</c:v>
                </c:pt>
                <c:pt idx="389">
                  <c:v>9205</c:v>
                </c:pt>
                <c:pt idx="390">
                  <c:v>9255</c:v>
                </c:pt>
                <c:pt idx="391">
                  <c:v>9305</c:v>
                </c:pt>
                <c:pt idx="392">
                  <c:v>9355</c:v>
                </c:pt>
                <c:pt idx="393">
                  <c:v>9405</c:v>
                </c:pt>
                <c:pt idx="394">
                  <c:v>9455</c:v>
                </c:pt>
                <c:pt idx="395">
                  <c:v>9505</c:v>
                </c:pt>
                <c:pt idx="396">
                  <c:v>9555</c:v>
                </c:pt>
                <c:pt idx="397">
                  <c:v>9605</c:v>
                </c:pt>
                <c:pt idx="398">
                  <c:v>9655</c:v>
                </c:pt>
                <c:pt idx="399">
                  <c:v>9705</c:v>
                </c:pt>
                <c:pt idx="400">
                  <c:v>9755</c:v>
                </c:pt>
              </c:numCache>
            </c:numRef>
          </c:xVal>
          <c:yVal>
            <c:numRef>
              <c:f>'2018CELT_y2023'!$U$17:$U$417</c:f>
              <c:numCache>
                <c:formatCode>0.0000</c:formatCode>
                <c:ptCount val="401"/>
                <c:pt idx="0">
                  <c:v>57.795203288357406</c:v>
                </c:pt>
                <c:pt idx="1">
                  <c:v>57.311384308324733</c:v>
                </c:pt>
                <c:pt idx="2">
                  <c:v>56.826419486113977</c:v>
                </c:pt>
                <c:pt idx="3">
                  <c:v>56.340373146992221</c:v>
                </c:pt>
                <c:pt idx="4">
                  <c:v>55.853311860976675</c:v>
                </c:pt>
                <c:pt idx="5">
                  <c:v>55.36530443384494</c:v>
                </c:pt>
                <c:pt idx="6">
                  <c:v>54.876421870162638</c:v>
                </c:pt>
                <c:pt idx="7">
                  <c:v>54.38673731025898</c:v>
                </c:pt>
                <c:pt idx="8">
                  <c:v>53.8963259432877</c:v>
                </c:pt>
                <c:pt idx="9">
                  <c:v>53.405264898680194</c:v>
                </c:pt>
                <c:pt idx="10">
                  <c:v>52.913633118432777</c:v>
                </c:pt>
                <c:pt idx="11">
                  <c:v>52.42151121276838</c:v>
                </c:pt>
                <c:pt idx="12">
                  <c:v>51.928981301775252</c:v>
                </c:pt>
                <c:pt idx="13">
                  <c:v>51.436126845653249</c:v>
                </c:pt>
                <c:pt idx="14">
                  <c:v>50.94303246619149</c:v>
                </c:pt>
                <c:pt idx="15">
                  <c:v>50.449783762062694</c:v>
                </c:pt>
                <c:pt idx="16">
                  <c:v>49.95646712044941</c:v>
                </c:pt>
                <c:pt idx="17">
                  <c:v>49.463169527420902</c:v>
                </c:pt>
                <c:pt idx="18">
                  <c:v>48.969978379354615</c:v>
                </c:pt>
                <c:pt idx="19">
                  <c:v>48.476981297551056</c:v>
                </c:pt>
                <c:pt idx="20">
                  <c:v>47.984265948022994</c:v>
                </c:pt>
                <c:pt idx="21">
                  <c:v>47.491919868257398</c:v>
                </c:pt>
                <c:pt idx="22">
                  <c:v>47.000030302550286</c:v>
                </c:pt>
                <c:pt idx="23">
                  <c:v>46.508684047306694</c:v>
                </c:pt>
                <c:pt idx="24">
                  <c:v>46.017967307482586</c:v>
                </c:pt>
                <c:pt idx="25">
                  <c:v>45.527965565125008</c:v>
                </c:pt>
                <c:pt idx="26">
                  <c:v>45.038763460746615</c:v>
                </c:pt>
                <c:pt idx="27">
                  <c:v>44.550444688050568</c:v>
                </c:pt>
                <c:pt idx="28">
                  <c:v>44.063091902307477</c:v>
                </c:pt>
                <c:pt idx="29">
                  <c:v>43.576786642478886</c:v>
                </c:pt>
                <c:pt idx="30">
                  <c:v>43.091609266983362</c:v>
                </c:pt>
                <c:pt idx="31">
                  <c:v>42.607638902815737</c:v>
                </c:pt>
                <c:pt idx="32">
                  <c:v>42.124953407557548</c:v>
                </c:pt>
                <c:pt idx="33">
                  <c:v>41.643629343659818</c:v>
                </c:pt>
                <c:pt idx="34">
                  <c:v>41.163741964238902</c:v>
                </c:pt>
                <c:pt idx="35">
                  <c:v>40.685365209504091</c:v>
                </c:pt>
                <c:pt idx="36">
                  <c:v>40.208571712830988</c:v>
                </c:pt>
                <c:pt idx="37">
                  <c:v>39.733432815410758</c:v>
                </c:pt>
                <c:pt idx="38">
                  <c:v>39.26001858833849</c:v>
                </c:pt>
                <c:pt idx="39">
                  <c:v>38.788397860958753</c:v>
                </c:pt>
                <c:pt idx="40">
                  <c:v>38.318638254257685</c:v>
                </c:pt>
                <c:pt idx="41">
                  <c:v>37.850806218082376</c:v>
                </c:pt>
                <c:pt idx="42">
                  <c:v>37.384967070976309</c:v>
                </c:pt>
                <c:pt idx="43">
                  <c:v>36.921185041444488</c:v>
                </c:pt>
                <c:pt idx="44">
                  <c:v>36.459523309502003</c:v>
                </c:pt>
                <c:pt idx="45">
                  <c:v>36.000044047414747</c:v>
                </c:pt>
                <c:pt idx="46">
                  <c:v>35.542808458607055</c:v>
                </c:pt>
                <c:pt idx="47">
                  <c:v>35.087876813790594</c:v>
                </c:pt>
                <c:pt idx="48">
                  <c:v>34.635308483455674</c:v>
                </c:pt>
                <c:pt idx="49">
                  <c:v>34.18516196596272</c:v>
                </c:pt>
                <c:pt idx="50">
                  <c:v>33.737494910573346</c:v>
                </c:pt>
                <c:pt idx="51">
                  <c:v>33.292364134867618</c:v>
                </c:pt>
                <c:pt idx="52">
                  <c:v>32.849825636103553</c:v>
                </c:pt>
                <c:pt idx="53">
                  <c:v>32.409934596186282</c:v>
                </c:pt>
                <c:pt idx="54">
                  <c:v>31.972745380025344</c:v>
                </c:pt>
                <c:pt idx="55">
                  <c:v>31.538311527167778</c:v>
                </c:pt>
                <c:pt idx="56">
                  <c:v>31.10668573670155</c:v>
                </c:pt>
                <c:pt idx="57">
                  <c:v>30.677919845525686</c:v>
                </c:pt>
                <c:pt idx="58">
                  <c:v>30.252064800180996</c:v>
                </c:pt>
                <c:pt idx="59">
                  <c:v>29.829170622525311</c:v>
                </c:pt>
                <c:pt idx="60">
                  <c:v>29.409286369621157</c:v>
                </c:pt>
                <c:pt idx="61">
                  <c:v>28.992460088278939</c:v>
                </c:pt>
                <c:pt idx="62">
                  <c:v>28.578738764765944</c:v>
                </c:pt>
                <c:pt idx="63">
                  <c:v>28.168168270249325</c:v>
                </c:pt>
                <c:pt idx="64">
                  <c:v>27.760793302590333</c:v>
                </c:pt>
                <c:pt idx="65">
                  <c:v>27.356657325146113</c:v>
                </c:pt>
                <c:pt idx="66">
                  <c:v>26.955802503265428</c:v>
                </c:pt>
                <c:pt idx="67">
                  <c:v>26.558269639185088</c:v>
                </c:pt>
                <c:pt idx="68">
                  <c:v>26.164098106044928</c:v>
                </c:pt>
                <c:pt idx="69">
                  <c:v>25.773325781741875</c:v>
                </c:pt>
                <c:pt idx="70">
                  <c:v>25.38598898333688</c:v>
                </c:pt>
                <c:pt idx="71">
                  <c:v>25.002122402714502</c:v>
                </c:pt>
                <c:pt idx="72">
                  <c:v>24.621759044172986</c:v>
                </c:pt>
                <c:pt idx="73">
                  <c:v>24.244930164593907</c:v>
                </c:pt>
                <c:pt idx="74">
                  <c:v>23.871665216805319</c:v>
                </c:pt>
                <c:pt idx="75">
                  <c:v>23.50199179671187</c:v>
                </c:pt>
                <c:pt idx="76">
                  <c:v>23.135935594719903</c:v>
                </c:pt>
                <c:pt idx="77">
                  <c:v>22.773520351935787</c:v>
                </c:pt>
                <c:pt idx="78">
                  <c:v>22.414767821563135</c:v>
                </c:pt>
                <c:pt idx="79">
                  <c:v>22.059697735868902</c:v>
                </c:pt>
                <c:pt idx="80">
                  <c:v>21.7083277790308</c:v>
                </c:pt>
                <c:pt idx="81">
                  <c:v>21.360673566120379</c:v>
                </c:pt>
                <c:pt idx="82">
                  <c:v>21.01674862841665</c:v>
                </c:pt>
                <c:pt idx="83">
                  <c:v>20.676564405186568</c:v>
                </c:pt>
                <c:pt idx="84">
                  <c:v>20.340130242010606</c:v>
                </c:pt>
                <c:pt idx="85">
                  <c:v>20.007453395674958</c:v>
                </c:pt>
                <c:pt idx="86">
                  <c:v>19.678539045597116</c:v>
                </c:pt>
                <c:pt idx="87">
                  <c:v>19.3533903116993</c:v>
                </c:pt>
                <c:pt idx="88">
                  <c:v>19.032008278594205</c:v>
                </c:pt>
                <c:pt idx="89">
                  <c:v>18.714392025901493</c:v>
                </c:pt>
                <c:pt idx="90">
                  <c:v>18.400538664469867</c:v>
                </c:pt>
                <c:pt idx="91">
                  <c:v>18.090443378240614</c:v>
                </c:pt>
                <c:pt idx="92">
                  <c:v>17.784099471452631</c:v>
                </c:pt>
                <c:pt idx="93">
                  <c:v>17.481498420857704</c:v>
                </c:pt>
                <c:pt idx="94">
                  <c:v>17.182629932587229</c:v>
                </c:pt>
                <c:pt idx="95">
                  <c:v>16.887482003288699</c:v>
                </c:pt>
                <c:pt idx="96">
                  <c:v>16.596040985130692</c:v>
                </c:pt>
                <c:pt idx="97">
                  <c:v>16.308291654260891</c:v>
                </c:pt>
                <c:pt idx="98">
                  <c:v>16.02421728229006</c:v>
                </c:pt>
                <c:pt idx="99">
                  <c:v>15.743799710368567</c:v>
                </c:pt>
                <c:pt idx="100">
                  <c:v>15.467019425418389</c:v>
                </c:pt>
                <c:pt idx="101">
                  <c:v>15.193855638084251</c:v>
                </c:pt>
                <c:pt idx="102">
                  <c:v>14.924286361971269</c:v>
                </c:pt>
                <c:pt idx="103">
                  <c:v>14.658288493743285</c:v>
                </c:pt>
                <c:pt idx="104">
                  <c:v>14.395837893666382</c:v>
                </c:pt>
                <c:pt idx="105">
                  <c:v>14.136909466194204</c:v>
                </c:pt>
                <c:pt idx="106">
                  <c:v>13.881477240207206</c:v>
                </c:pt>
                <c:pt idx="107">
                  <c:v>13.629514448534831</c:v>
                </c:pt>
                <c:pt idx="108">
                  <c:v>13.380993606408856</c:v>
                </c:pt>
                <c:pt idx="109">
                  <c:v>13.13588658851698</c:v>
                </c:pt>
                <c:pt idx="110">
                  <c:v>12.894164704347686</c:v>
                </c:pt>
                <c:pt idx="111">
                  <c:v>12.655798771540692</c:v>
                </c:pt>
                <c:pt idx="112">
                  <c:v>12.420759186981572</c:v>
                </c:pt>
                <c:pt idx="113">
                  <c:v>12.189015995403526</c:v>
                </c:pt>
                <c:pt idx="114">
                  <c:v>11.960538955284708</c:v>
                </c:pt>
                <c:pt idx="115">
                  <c:v>11.735297601854629</c:v>
                </c:pt>
                <c:pt idx="116">
                  <c:v>11.513261307048424</c:v>
                </c:pt>
                <c:pt idx="117">
                  <c:v>11.294399336272903</c:v>
                </c:pt>
                <c:pt idx="118">
                  <c:v>11.07868090187284</c:v>
                </c:pt>
                <c:pt idx="119">
                  <c:v>10.866075213210085</c:v>
                </c:pt>
                <c:pt idx="120">
                  <c:v>10.656551523291498</c:v>
                </c:pt>
                <c:pt idx="121">
                  <c:v>10.450079171904207</c:v>
                </c:pt>
                <c:pt idx="122">
                  <c:v>10.246627625238327</c:v>
                </c:pt>
                <c:pt idx="123">
                  <c:v>10.046166511997896</c:v>
                </c:pt>
                <c:pt idx="124">
                  <c:v>9.8486656560202075</c:v>
                </c:pt>
                <c:pt idx="125">
                  <c:v>9.6540951054419448</c:v>
                </c:pt>
                <c:pt idx="126">
                  <c:v>9.4624251584676387</c:v>
                </c:pt>
                <c:pt idx="127">
                  <c:v>9.2736263858116939</c:v>
                </c:pt>
                <c:pt idx="128">
                  <c:v>9.0876696498995919</c:v>
                </c:pt>
                <c:pt idx="129">
                  <c:v>8.9045261209270912</c:v>
                </c:pt>
                <c:pt idx="130">
                  <c:v>8.7241672898879692</c:v>
                </c:pt>
                <c:pt idx="131">
                  <c:v>8.5465649786912898</c:v>
                </c:pt>
                <c:pt idx="132">
                  <c:v>8.371691347498416</c:v>
                </c:pt>
                <c:pt idx="133">
                  <c:v>8.1995188994176953</c:v>
                </c:pt>
                <c:pt idx="134">
                  <c:v>8.0300204827015165</c:v>
                </c:pt>
                <c:pt idx="135">
                  <c:v>7.8631692905956694</c:v>
                </c:pt>
                <c:pt idx="136">
                  <c:v>7.6989388589952457</c:v>
                </c:pt>
                <c:pt idx="137">
                  <c:v>7.5373030620643791</c:v>
                </c:pt>
                <c:pt idx="138">
                  <c:v>7.3782361059790382</c:v>
                </c:pt>
                <c:pt idx="139">
                  <c:v>7.2217125209532371</c:v>
                </c:pt>
                <c:pt idx="140">
                  <c:v>7.0677071517089036</c:v>
                </c:pt>
                <c:pt idx="141">
                  <c:v>6.9161951465488407</c:v>
                </c:pt>
                <c:pt idx="142">
                  <c:v>6.7671519451905313</c:v>
                </c:pt>
                <c:pt idx="143">
                  <c:v>6.6205532655160191</c:v>
                </c:pt>
                <c:pt idx="144">
                  <c:v>6.4763750893899186</c:v>
                </c:pt>
                <c:pt idx="145">
                  <c:v>6.3345936476938203</c:v>
                </c:pt>
                <c:pt idx="146">
                  <c:v>6.1951854047209292</c:v>
                </c:pt>
                <c:pt idx="147">
                  <c:v>6.0581270420698496</c:v>
                </c:pt>
                <c:pt idx="148">
                  <c:v>5.9233954421710617</c:v>
                </c:pt>
                <c:pt idx="149">
                  <c:v>5.7909676715739247</c:v>
                </c:pt>
                <c:pt idx="150">
                  <c:v>5.6608209641158442</c:v>
                </c:pt>
                <c:pt idx="151">
                  <c:v>5.5329327040889442</c:v>
                </c:pt>
                <c:pt idx="152">
                  <c:v>5.4072804095129845</c:v>
                </c:pt>
                <c:pt idx="153">
                  <c:v>5.2838417156163739</c:v>
                </c:pt>
                <c:pt idx="154">
                  <c:v>5.1625943586204439</c:v>
                </c:pt>
                <c:pt idx="155">
                  <c:v>5.0435161599149234</c:v>
                </c:pt>
                <c:pt idx="156">
                  <c:v>4.9265850107057094</c:v>
                </c:pt>
                <c:pt idx="157">
                  <c:v>4.8117788572089681</c:v>
                </c:pt>
                <c:pt idx="158">
                  <c:v>4.6990756864586096</c:v>
                </c:pt>
                <c:pt idx="159">
                  <c:v>4.5884535127873276</c:v>
                </c:pt>
                <c:pt idx="160">
                  <c:v>4.4798903650345441</c:v>
                </c:pt>
                <c:pt idx="161">
                  <c:v>4.3733642745280621</c:v>
                </c:pt>
                <c:pt idx="162">
                  <c:v>4.2688532638796159</c:v>
                </c:pt>
                <c:pt idx="163">
                  <c:v>4.1663353366282943</c:v>
                </c:pt>
                <c:pt idx="164">
                  <c:v>4.0657884677596972</c:v>
                </c:pt>
                <c:pt idx="165">
                  <c:v>3.9671905951227968</c:v>
                </c:pt>
                <c:pt idx="166">
                  <c:v>3.8705196117608516</c:v>
                </c:pt>
                <c:pt idx="167">
                  <c:v>3.7757533591673695</c:v>
                </c:pt>
                <c:pt idx="168">
                  <c:v>3.6828696214729155</c:v>
                </c:pt>
                <c:pt idx="169">
                  <c:v>3.5918461205638552</c:v>
                </c:pt>
                <c:pt idx="170">
                  <c:v>3.5026605121293581</c:v>
                </c:pt>
                <c:pt idx="171">
                  <c:v>3.4152903826289096</c:v>
                </c:pt>
                <c:pt idx="172">
                  <c:v>3.3297132471683848</c:v>
                </c:pt>
                <c:pt idx="173">
                  <c:v>3.2459065482691525</c:v>
                </c:pt>
                <c:pt idx="174">
                  <c:v>3.1638476555111517</c:v>
                </c:pt>
                <c:pt idx="175">
                  <c:v>3.0835138660278085</c:v>
                </c:pt>
                <c:pt idx="176">
                  <c:v>3.0048824058276677</c:v>
                </c:pt>
                <c:pt idx="177">
                  <c:v>2.9279304319151827</c:v>
                </c:pt>
                <c:pt idx="178">
                  <c:v>2.8526350351805654</c:v>
                </c:pt>
                <c:pt idx="179">
                  <c:v>2.778973244026731</c:v>
                </c:pt>
                <c:pt idx="180">
                  <c:v>2.70692202869939</c:v>
                </c:pt>
                <c:pt idx="181">
                  <c:v>2.6364583062848808</c:v>
                </c:pt>
                <c:pt idx="182">
                  <c:v>2.5675589463389255</c:v>
                </c:pt>
                <c:pt idx="183">
                  <c:v>2.5002007771084611</c:v>
                </c:pt>
                <c:pt idx="184">
                  <c:v>2.4343605923077254</c:v>
                </c:pt>
                <c:pt idx="185">
                  <c:v>2.3700151584091929</c:v>
                </c:pt>
                <c:pt idx="186">
                  <c:v>2.3071412224093946</c:v>
                </c:pt>
                <c:pt idx="187">
                  <c:v>2.2457155200294245</c:v>
                </c:pt>
                <c:pt idx="188">
                  <c:v>2.1857147843097833</c:v>
                </c:pt>
                <c:pt idx="189">
                  <c:v>2.1271157545593065</c:v>
                </c:pt>
                <c:pt idx="190">
                  <c:v>2.069895185618059</c:v>
                </c:pt>
                <c:pt idx="191">
                  <c:v>2.0140298573945619</c:v>
                </c:pt>
                <c:pt idx="192">
                  <c:v>1.9594965846380448</c:v>
                </c:pt>
                <c:pt idx="193">
                  <c:v>1.9062722269071894</c:v>
                </c:pt>
                <c:pt idx="194">
                  <c:v>1.854333698697471</c:v>
                </c:pt>
                <c:pt idx="195">
                  <c:v>1.8036579796900432</c:v>
                </c:pt>
                <c:pt idx="196">
                  <c:v>1.754222125086129</c:v>
                </c:pt>
                <c:pt idx="197">
                  <c:v>1.7060032759917787</c:v>
                </c:pt>
                <c:pt idx="198">
                  <c:v>1.6589786698190592</c:v>
                </c:pt>
                <c:pt idx="199">
                  <c:v>1.6131256506708702</c:v>
                </c:pt>
                <c:pt idx="200">
                  <c:v>1.5684216796777697</c:v>
                </c:pt>
                <c:pt idx="201">
                  <c:v>1.5248443452565652</c:v>
                </c:pt>
                <c:pt idx="202">
                  <c:v>1.4823713732616661</c:v>
                </c:pt>
                <c:pt idx="203">
                  <c:v>1.4409806370016198</c:v>
                </c:pt>
                <c:pt idx="204">
                  <c:v>1.4006501670946068</c:v>
                </c:pt>
                <c:pt idx="205">
                  <c:v>1.3613581611381278</c:v>
                </c:pt>
                <c:pt idx="206">
                  <c:v>1.3230829931695505</c:v>
                </c:pt>
                <c:pt idx="207">
                  <c:v>1.2858032228956011</c:v>
                </c:pt>
                <c:pt idx="208">
                  <c:v>1.2494976046704107</c:v>
                </c:pt>
                <c:pt idx="209">
                  <c:v>1.2141450962031162</c:v>
                </c:pt>
                <c:pt idx="210">
                  <c:v>1.1797248669775504</c:v>
                </c:pt>
                <c:pt idx="211">
                  <c:v>1.1462163063679482</c:v>
                </c:pt>
                <c:pt idx="212">
                  <c:v>1.1135990314360709</c:v>
                </c:pt>
                <c:pt idx="213">
                  <c:v>1.0818528943965551</c:v>
                </c:pt>
                <c:pt idx="214">
                  <c:v>1.0509579897387193</c:v>
                </c:pt>
                <c:pt idx="215">
                  <c:v>1.020894660994458</c:v>
                </c:pt>
                <c:pt idx="216">
                  <c:v>0.99164350714314153</c:v>
                </c:pt>
                <c:pt idx="217">
                  <c:v>0.96318538864586911</c:v>
                </c:pt>
                <c:pt idx="218">
                  <c:v>0.935501433102641</c:v>
                </c:pt>
                <c:pt idx="219">
                  <c:v>0.90857304052731347</c:v>
                </c:pt>
                <c:pt idx="220">
                  <c:v>0.88238188823646413</c:v>
                </c:pt>
                <c:pt idx="221">
                  <c:v>0.85690993534937987</c:v>
                </c:pt>
                <c:pt idx="222">
                  <c:v>0.83213942689768383</c:v>
                </c:pt>
                <c:pt idx="223">
                  <c:v>0.80805289754408238</c:v>
                </c:pt>
                <c:pt idx="224">
                  <c:v>0.78463317491087825</c:v>
                </c:pt>
                <c:pt idx="225">
                  <c:v>0.76186338251989827</c:v>
                </c:pt>
                <c:pt idx="226">
                  <c:v>0.73972694234641279</c:v>
                </c:pt>
                <c:pt idx="227">
                  <c:v>0.71820757699066617</c:v>
                </c:pt>
                <c:pt idx="228">
                  <c:v>0.69728931147139184</c:v>
                </c:pt>
                <c:pt idx="229">
                  <c:v>0.67695647464665509</c:v>
                </c:pt>
                <c:pt idx="230">
                  <c:v>0.65719370026805934</c:v>
                </c:pt>
                <c:pt idx="231">
                  <c:v>0.63798592767517137</c:v>
                </c:pt>
                <c:pt idx="232">
                  <c:v>0.61931840213765732</c:v>
                </c:pt>
                <c:pt idx="233">
                  <c:v>0.60117667485335269</c:v>
                </c:pt>
                <c:pt idx="234">
                  <c:v>0.58354660261098801</c:v>
                </c:pt>
                <c:pt idx="235">
                  <c:v>0.56641434712693395</c:v>
                </c:pt>
                <c:pt idx="236">
                  <c:v>0.54976637406582363</c:v>
                </c:pt>
                <c:pt idx="237">
                  <c:v>0.53358945175530947</c:v>
                </c:pt>
                <c:pt idx="238">
                  <c:v>0.51787064960572682</c:v>
                </c:pt>
                <c:pt idx="239">
                  <c:v>0.502597336245724</c:v>
                </c:pt>
                <c:pt idx="240">
                  <c:v>0.4877571773852708</c:v>
                </c:pt>
                <c:pt idx="241">
                  <c:v>0.47333813341777842</c:v>
                </c:pt>
                <c:pt idx="242">
                  <c:v>0.45932845677323053</c:v>
                </c:pt>
                <c:pt idx="243">
                  <c:v>0.44571668903446326</c:v>
                </c:pt>
                <c:pt idx="244">
                  <c:v>0.43249165782893595</c:v>
                </c:pt>
                <c:pt idx="245">
                  <c:v>0.41964247350830108</c:v>
                </c:pt>
                <c:pt idx="246">
                  <c:v>0.4071585256283613</c:v>
                </c:pt>
                <c:pt idx="247">
                  <c:v>0.39502947924185527</c:v>
                </c:pt>
                <c:pt idx="248">
                  <c:v>0.38324527101665512</c:v>
                </c:pt>
                <c:pt idx="249">
                  <c:v>0.37179610519183665</c:v>
                </c:pt>
                <c:pt idx="250">
                  <c:v>0.36067244938408771</c:v>
                </c:pt>
                <c:pt idx="251">
                  <c:v>0.3498650302567573</c:v>
                </c:pt>
                <c:pt idx="252">
                  <c:v>0.33936482906379772</c:v>
                </c:pt>
                <c:pt idx="253">
                  <c:v>0.32916307708063552</c:v>
                </c:pt>
                <c:pt idx="254">
                  <c:v>0.3192512509338592</c:v>
                </c:pt>
                <c:pt idx="255">
                  <c:v>0.30962106784139454</c:v>
                </c:pt>
                <c:pt idx="256">
                  <c:v>0.30026448077461709</c:v>
                </c:pt>
                <c:pt idx="257">
                  <c:v>0.29117367355358781</c:v>
                </c:pt>
                <c:pt idx="258">
                  <c:v>0.28234105588632463</c:v>
                </c:pt>
                <c:pt idx="259">
                  <c:v>0.27375925836275955</c:v>
                </c:pt>
                <c:pt idx="260">
                  <c:v>0.26542112741367885</c:v>
                </c:pt>
                <c:pt idx="261">
                  <c:v>0.25731972024463262</c:v>
                </c:pt>
                <c:pt idx="262">
                  <c:v>0.24944829975450503</c:v>
                </c:pt>
                <c:pt idx="263">
                  <c:v>0.24180032944801216</c:v>
                </c:pt>
                <c:pt idx="264">
                  <c:v>0.23436946835107858</c:v>
                </c:pt>
                <c:pt idx="265">
                  <c:v>0.22714956593767907</c:v>
                </c:pt>
                <c:pt idx="266">
                  <c:v>0.22013465707632107</c:v>
                </c:pt>
                <c:pt idx="267">
                  <c:v>0.21331895700396047</c:v>
                </c:pt>
                <c:pt idx="268">
                  <c:v>0.2066968563347957</c:v>
                </c:pt>
                <c:pt idx="269">
                  <c:v>0.20026291611093161</c:v>
                </c:pt>
                <c:pt idx="270">
                  <c:v>0.1940118629015477</c:v>
                </c:pt>
                <c:pt idx="271">
                  <c:v>0.18793858395678878</c:v>
                </c:pt>
                <c:pt idx="272">
                  <c:v>0.18203812242220374</c:v>
                </c:pt>
                <c:pt idx="273">
                  <c:v>0.17630567261917282</c:v>
                </c:pt>
                <c:pt idx="274">
                  <c:v>0.17073657539634796</c:v>
                </c:pt>
                <c:pt idx="275">
                  <c:v>0.16532631355674801</c:v>
                </c:pt>
                <c:pt idx="276">
                  <c:v>0.16007050736479039</c:v>
                </c:pt>
                <c:pt idx="277">
                  <c:v>0.15496491013711744</c:v>
                </c:pt>
                <c:pt idx="278">
                  <c:v>0.15000540392074385</c:v>
                </c:pt>
                <c:pt idx="279">
                  <c:v>0.1451879952616445</c:v>
                </c:pt>
                <c:pt idx="280">
                  <c:v>0.1405088110666082</c:v>
                </c:pt>
                <c:pt idx="281">
                  <c:v>0.13596409456073302</c:v>
                </c:pt>
                <c:pt idx="282">
                  <c:v>0.13155020134273179</c:v>
                </c:pt>
                <c:pt idx="283">
                  <c:v>0.12726359553974148</c:v>
                </c:pt>
                <c:pt idx="284">
                  <c:v>0.12310084606316279</c:v>
                </c:pt>
                <c:pt idx="285">
                  <c:v>0.11905862296660091</c:v>
                </c:pt>
                <c:pt idx="286">
                  <c:v>0.11513369390682174</c:v>
                </c:pt>
                <c:pt idx="287">
                  <c:v>0.11132292070822425</c:v>
                </c:pt>
                <c:pt idx="288">
                  <c:v>0.10762325603117537</c:v>
                </c:pt>
                <c:pt idx="289">
                  <c:v>0.1040317401442197</c:v>
                </c:pt>
                <c:pt idx="290">
                  <c:v>0.10054549779994876</c:v>
                </c:pt>
                <c:pt idx="291">
                  <c:v>9.7161735214096961E-2</c:v>
                </c:pt>
                <c:pt idx="292">
                  <c:v>9.3877737147190152E-2</c:v>
                </c:pt>
                <c:pt idx="293">
                  <c:v>9.0690864087889678E-2</c:v>
                </c:pt>
                <c:pt idx="294">
                  <c:v>8.7598549536959266E-2</c:v>
                </c:pt>
                <c:pt idx="295">
                  <c:v>8.4598297390602123E-2</c:v>
                </c:pt>
                <c:pt idx="296">
                  <c:v>8.1687679421763776E-2</c:v>
                </c:pt>
                <c:pt idx="297">
                  <c:v>7.8864332857842528E-2</c:v>
                </c:pt>
                <c:pt idx="298">
                  <c:v>7.6125958053057968E-2</c:v>
                </c:pt>
                <c:pt idx="299">
                  <c:v>7.3470316253691909E-2</c:v>
                </c:pt>
                <c:pt idx="300">
                  <c:v>7.0895227454172455E-2</c:v>
                </c:pt>
                <c:pt idx="301">
                  <c:v>6.8398568342004806E-2</c:v>
                </c:pt>
                <c:pt idx="302">
                  <c:v>6.5978270329336397E-2</c:v>
                </c:pt>
                <c:pt idx="303">
                  <c:v>6.3632317668928642E-2</c:v>
                </c:pt>
                <c:pt idx="304">
                  <c:v>6.135874565222605E-2</c:v>
                </c:pt>
                <c:pt idx="305">
                  <c:v>5.9155638887131712E-2</c:v>
                </c:pt>
                <c:pt idx="306">
                  <c:v>5.7021129653062594E-2</c:v>
                </c:pt>
                <c:pt idx="307">
                  <c:v>5.4953396330809423E-2</c:v>
                </c:pt>
                <c:pt idx="308">
                  <c:v>5.2950661904721245E-2</c:v>
                </c:pt>
                <c:pt idx="309">
                  <c:v>5.1011192534626278E-2</c:v>
                </c:pt>
                <c:pt idx="310">
                  <c:v>4.9133296195031061E-2</c:v>
                </c:pt>
                <c:pt idx="311">
                  <c:v>4.731532137897447E-2</c:v>
                </c:pt>
                <c:pt idx="312">
                  <c:v>4.555565586403542E-2</c:v>
                </c:pt>
                <c:pt idx="313">
                  <c:v>4.3852725537941672E-2</c:v>
                </c:pt>
                <c:pt idx="314">
                  <c:v>4.2204993281247452E-2</c:v>
                </c:pt>
                <c:pt idx="315">
                  <c:v>4.0610957904608169E-2</c:v>
                </c:pt>
                <c:pt idx="316">
                  <c:v>3.9069153138136706E-2</c:v>
                </c:pt>
                <c:pt idx="317">
                  <c:v>3.7578146670458869E-2</c:v>
                </c:pt>
                <c:pt idx="318">
                  <c:v>3.6136539235010159E-2</c:v>
                </c:pt>
                <c:pt idx="319">
                  <c:v>3.47429637412658E-2</c:v>
                </c:pt>
                <c:pt idx="320">
                  <c:v>3.3396084448571971E-2</c:v>
                </c:pt>
                <c:pt idx="321">
                  <c:v>3.2094596180319165E-2</c:v>
                </c:pt>
                <c:pt idx="322">
                  <c:v>3.0837223576277932E-2</c:v>
                </c:pt>
                <c:pt idx="323">
                  <c:v>2.9622720380936451E-2</c:v>
                </c:pt>
                <c:pt idx="324">
                  <c:v>2.8449868765775665E-2</c:v>
                </c:pt>
                <c:pt idx="325">
                  <c:v>2.7317478683435495E-2</c:v>
                </c:pt>
                <c:pt idx="326">
                  <c:v>2.6224387251866384E-2</c:v>
                </c:pt>
                <c:pt idx="327">
                  <c:v>2.5169458166541619E-2</c:v>
                </c:pt>
                <c:pt idx="328">
                  <c:v>2.4151581138938012E-2</c:v>
                </c:pt>
                <c:pt idx="329">
                  <c:v>2.316967135953505E-2</c:v>
                </c:pt>
                <c:pt idx="330">
                  <c:v>2.2222668983653483E-2</c:v>
                </c:pt>
                <c:pt idx="331">
                  <c:v>2.13095386385409E-2</c:v>
                </c:pt>
                <c:pt idx="332">
                  <c:v>2.0429268950161887E-2</c:v>
                </c:pt>
                <c:pt idx="333">
                  <c:v>1.9580872088241476E-2</c:v>
                </c:pt>
                <c:pt idx="334">
                  <c:v>1.8763383328162183E-2</c:v>
                </c:pt>
                <c:pt idx="335">
                  <c:v>1.7975860628413803E-2</c:v>
                </c:pt>
                <c:pt idx="336">
                  <c:v>1.7217384222328418E-2</c:v>
                </c:pt>
                <c:pt idx="337">
                  <c:v>1.6487056222936437E-2</c:v>
                </c:pt>
                <c:pt idx="338">
                  <c:v>1.5784000239818137E-2</c:v>
                </c:pt>
                <c:pt idx="339">
                  <c:v>1.5107361006923352E-2</c:v>
                </c:pt>
                <c:pt idx="340">
                  <c:v>1.4456304020368472E-2</c:v>
                </c:pt>
                <c:pt idx="341">
                  <c:v>1.3830015185302386E-2</c:v>
                </c:pt>
                <c:pt idx="342">
                  <c:v>1.3227700470972416E-2</c:v>
                </c:pt>
                <c:pt idx="343">
                  <c:v>1.2648585573236091E-2</c:v>
                </c:pt>
                <c:pt idx="344">
                  <c:v>1.20919155837398E-2</c:v>
                </c:pt>
                <c:pt idx="345">
                  <c:v>1.1556954665122082E-2</c:v>
                </c:pt>
                <c:pt idx="346">
                  <c:v>1.1042985731607039E-2</c:v>
                </c:pt>
                <c:pt idx="347">
                  <c:v>1.0549310134412924E-2</c:v>
                </c:pt>
                <c:pt idx="348">
                  <c:v>1.0075247351493148E-2</c:v>
                </c:pt>
                <c:pt idx="349">
                  <c:v>9.620134681079251E-3</c:v>
                </c:pt>
                <c:pt idx="350">
                  <c:v>9.1833269386709642E-3</c:v>
                </c:pt>
                <c:pt idx="351">
                  <c:v>8.7641961570541493E-3</c:v>
                </c:pt>
                <c:pt idx="352">
                  <c:v>8.3621312890290733E-3</c:v>
                </c:pt>
                <c:pt idx="353">
                  <c:v>7.9765379125333932E-3</c:v>
                </c:pt>
                <c:pt idx="354">
                  <c:v>7.6068379379429915E-3</c:v>
                </c:pt>
                <c:pt idx="355">
                  <c:v>7.2524693172901647E-3</c:v>
                </c:pt>
                <c:pt idx="356">
                  <c:v>6.9128857552292981E-3</c:v>
                </c:pt>
                <c:pt idx="357">
                  <c:v>6.5875564215944413E-3</c:v>
                </c:pt>
                <c:pt idx="358">
                  <c:v>6.2759656654263613E-3</c:v>
                </c:pt>
                <c:pt idx="359">
                  <c:v>5.9776127303520247E-3</c:v>
                </c:pt>
                <c:pt idx="360">
                  <c:v>5.6920114712849098E-3</c:v>
                </c:pt>
                <c:pt idx="361">
                  <c:v>5.4186900723296166E-3</c:v>
                </c:pt>
                <c:pt idx="362">
                  <c:v>5.1571907659419504E-3</c:v>
                </c:pt>
                <c:pt idx="363">
                  <c:v>4.9070695532787015E-3</c:v>
                </c:pt>
                <c:pt idx="364">
                  <c:v>4.6678959257721742E-3</c:v>
                </c:pt>
                <c:pt idx="365">
                  <c:v>4.4392525879453819E-3</c:v>
                </c:pt>
                <c:pt idx="366">
                  <c:v>4.2207351815452578E-3</c:v>
                </c:pt>
                <c:pt idx="367">
                  <c:v>4.0119520109749935E-3</c:v>
                </c:pt>
                <c:pt idx="368">
                  <c:v>3.8125237701786088E-3</c:v>
                </c:pt>
                <c:pt idx="369">
                  <c:v>3.6220832710054749E-3</c:v>
                </c:pt>
                <c:pt idx="370">
                  <c:v>3.4402751731303421E-3</c:v>
                </c:pt>
                <c:pt idx="371">
                  <c:v>3.2667557156707467E-3</c:v>
                </c:pt>
                <c:pt idx="372">
                  <c:v>3.1011924505565266E-3</c:v>
                </c:pt>
                <c:pt idx="373">
                  <c:v>2.9432639777805694E-3</c:v>
                </c:pt>
                <c:pt idx="374">
                  <c:v>2.7926596826319218E-3</c:v>
                </c:pt>
                <c:pt idx="375">
                  <c:v>2.6490794750274904E-3</c:v>
                </c:pt>
                <c:pt idx="376">
                  <c:v>2.5122335310448106E-3</c:v>
                </c:pt>
                <c:pt idx="377">
                  <c:v>2.3818420368028515E-3</c:v>
                </c:pt>
                <c:pt idx="378">
                  <c:v>2.2576349347552204E-3</c:v>
                </c:pt>
                <c:pt idx="379">
                  <c:v>2.139351672565409E-3</c:v>
                </c:pt>
                <c:pt idx="380">
                  <c:v>2.0267409546429428E-3</c:v>
                </c:pt>
                <c:pt idx="381">
                  <c:v>1.9195604964546246E-3</c:v>
                </c:pt>
                <c:pt idx="382">
                  <c:v>1.8175767817468543E-3</c:v>
                </c:pt>
                <c:pt idx="383">
                  <c:v>1.7205648227504302E-3</c:v>
                </c:pt>
                <c:pt idx="384">
                  <c:v>1.6283079234957502E-3</c:v>
                </c:pt>
                <c:pt idx="385">
                  <c:v>1.5405974463280181E-3</c:v>
                </c:pt>
                <c:pt idx="386">
                  <c:v>1.4572325817211395E-3</c:v>
                </c:pt>
                <c:pt idx="387">
                  <c:v>1.3780201214640218E-3</c:v>
                </c:pt>
                <c:pt idx="388">
                  <c:v>1.3027742353469171E-3</c:v>
                </c:pt>
                <c:pt idx="389">
                  <c:v>1.231316251358357E-3</c:v>
                </c:pt>
                <c:pt idx="390">
                  <c:v>1.1634744395489429E-3</c:v>
                </c:pt>
                <c:pt idx="391">
                  <c:v>1.0990837995552348E-3</c:v>
                </c:pt>
                <c:pt idx="392">
                  <c:v>1.0379858519001563E-3</c:v>
                </c:pt>
                <c:pt idx="393">
                  <c:v>9.8002843310920603E-4</c:v>
                </c:pt>
                <c:pt idx="394">
                  <c:v>9.2506549466809314E-4</c:v>
                </c:pt>
                <c:pt idx="395">
                  <c:v>8.7295690592398127E-4</c:v>
                </c:pt>
                <c:pt idx="396">
                  <c:v>8.2356826090715862E-4</c:v>
                </c:pt>
                <c:pt idx="397">
                  <c:v>7.7677068916311045E-4</c:v>
                </c:pt>
                <c:pt idx="398">
                  <c:v>7.3244067056291759E-4</c:v>
                </c:pt>
                <c:pt idx="399">
                  <c:v>6.9045985418474251E-4</c:v>
                </c:pt>
                <c:pt idx="400">
                  <c:v>6.5071488120443564E-4</c:v>
                </c:pt>
              </c:numCache>
            </c:numRef>
          </c:yVal>
          <c:smooth val="1"/>
          <c:extLst>
            <c:ext xmlns:c16="http://schemas.microsoft.com/office/drawing/2014/chart" uri="{C3380CC4-5D6E-409C-BE32-E72D297353CC}">
              <c16:uniqueId val="{00000000-BA59-4955-89B3-43C40C02CB39}"/>
            </c:ext>
          </c:extLst>
        </c:ser>
        <c:ser>
          <c:idx val="0"/>
          <c:order val="1"/>
          <c:tx>
            <c:v>2019CELT_Y2023</c:v>
          </c:tx>
          <c:spPr>
            <a:ln w="38100">
              <a:solidFill>
                <a:srgbClr val="1795D2">
                  <a:lumMod val="75000"/>
                </a:srgbClr>
              </a:solidFill>
            </a:ln>
          </c:spPr>
          <c:marker>
            <c:symbol val="none"/>
          </c:marker>
          <c:xVal>
            <c:numRef>
              <c:f>'2019CELT_y2023'!$AA$17:$AA$417</c:f>
              <c:numCache>
                <c:formatCode>0</c:formatCode>
                <c:ptCount val="401"/>
                <c:pt idx="0">
                  <c:v>-9774</c:v>
                </c:pt>
                <c:pt idx="1">
                  <c:v>-9724</c:v>
                </c:pt>
                <c:pt idx="2">
                  <c:v>-9674</c:v>
                </c:pt>
                <c:pt idx="3">
                  <c:v>-9624</c:v>
                </c:pt>
                <c:pt idx="4">
                  <c:v>-9574</c:v>
                </c:pt>
                <c:pt idx="5">
                  <c:v>-9524</c:v>
                </c:pt>
                <c:pt idx="6">
                  <c:v>-9474</c:v>
                </c:pt>
                <c:pt idx="7">
                  <c:v>-9424</c:v>
                </c:pt>
                <c:pt idx="8">
                  <c:v>-9374</c:v>
                </c:pt>
                <c:pt idx="9">
                  <c:v>-9324</c:v>
                </c:pt>
                <c:pt idx="10">
                  <c:v>-9274</c:v>
                </c:pt>
                <c:pt idx="11">
                  <c:v>-9224</c:v>
                </c:pt>
                <c:pt idx="12">
                  <c:v>-9174</c:v>
                </c:pt>
                <c:pt idx="13">
                  <c:v>-9124</c:v>
                </c:pt>
                <c:pt idx="14">
                  <c:v>-9074</c:v>
                </c:pt>
                <c:pt idx="15">
                  <c:v>-9024</c:v>
                </c:pt>
                <c:pt idx="16">
                  <c:v>-8974</c:v>
                </c:pt>
                <c:pt idx="17">
                  <c:v>-8924</c:v>
                </c:pt>
                <c:pt idx="18">
                  <c:v>-8874</c:v>
                </c:pt>
                <c:pt idx="19">
                  <c:v>-8824</c:v>
                </c:pt>
                <c:pt idx="20">
                  <c:v>-8774</c:v>
                </c:pt>
                <c:pt idx="21">
                  <c:v>-8724</c:v>
                </c:pt>
                <c:pt idx="22">
                  <c:v>-8674</c:v>
                </c:pt>
                <c:pt idx="23">
                  <c:v>-8624</c:v>
                </c:pt>
                <c:pt idx="24">
                  <c:v>-8574</c:v>
                </c:pt>
                <c:pt idx="25">
                  <c:v>-8524</c:v>
                </c:pt>
                <c:pt idx="26">
                  <c:v>-8474</c:v>
                </c:pt>
                <c:pt idx="27">
                  <c:v>-8424</c:v>
                </c:pt>
                <c:pt idx="28">
                  <c:v>-8374</c:v>
                </c:pt>
                <c:pt idx="29">
                  <c:v>-8324</c:v>
                </c:pt>
                <c:pt idx="30">
                  <c:v>-8274</c:v>
                </c:pt>
                <c:pt idx="31">
                  <c:v>-8224</c:v>
                </c:pt>
                <c:pt idx="32">
                  <c:v>-8174</c:v>
                </c:pt>
                <c:pt idx="33">
                  <c:v>-8124</c:v>
                </c:pt>
                <c:pt idx="34">
                  <c:v>-8074</c:v>
                </c:pt>
                <c:pt idx="35">
                  <c:v>-8024</c:v>
                </c:pt>
                <c:pt idx="36">
                  <c:v>-7974</c:v>
                </c:pt>
                <c:pt idx="37">
                  <c:v>-7924</c:v>
                </c:pt>
                <c:pt idx="38">
                  <c:v>-7874</c:v>
                </c:pt>
                <c:pt idx="39">
                  <c:v>-7824</c:v>
                </c:pt>
                <c:pt idx="40">
                  <c:v>-7774</c:v>
                </c:pt>
                <c:pt idx="41">
                  <c:v>-7724</c:v>
                </c:pt>
                <c:pt idx="42">
                  <c:v>-7674</c:v>
                </c:pt>
                <c:pt idx="43">
                  <c:v>-7624</c:v>
                </c:pt>
                <c:pt idx="44">
                  <c:v>-7574</c:v>
                </c:pt>
                <c:pt idx="45">
                  <c:v>-7524</c:v>
                </c:pt>
                <c:pt idx="46">
                  <c:v>-7474</c:v>
                </c:pt>
                <c:pt idx="47">
                  <c:v>-7424</c:v>
                </c:pt>
                <c:pt idx="48">
                  <c:v>-7374</c:v>
                </c:pt>
                <c:pt idx="49">
                  <c:v>-7324</c:v>
                </c:pt>
                <c:pt idx="50">
                  <c:v>-7274</c:v>
                </c:pt>
                <c:pt idx="51">
                  <c:v>-7224</c:v>
                </c:pt>
                <c:pt idx="52">
                  <c:v>-7174</c:v>
                </c:pt>
                <c:pt idx="53">
                  <c:v>-7124</c:v>
                </c:pt>
                <c:pt idx="54">
                  <c:v>-7074</c:v>
                </c:pt>
                <c:pt idx="55">
                  <c:v>-7024</c:v>
                </c:pt>
                <c:pt idx="56">
                  <c:v>-6974</c:v>
                </c:pt>
                <c:pt idx="57">
                  <c:v>-6924</c:v>
                </c:pt>
                <c:pt idx="58">
                  <c:v>-6874</c:v>
                </c:pt>
                <c:pt idx="59">
                  <c:v>-6824</c:v>
                </c:pt>
                <c:pt idx="60">
                  <c:v>-6774</c:v>
                </c:pt>
                <c:pt idx="61">
                  <c:v>-6724</c:v>
                </c:pt>
                <c:pt idx="62">
                  <c:v>-6674</c:v>
                </c:pt>
                <c:pt idx="63">
                  <c:v>-6624</c:v>
                </c:pt>
                <c:pt idx="64">
                  <c:v>-6574</c:v>
                </c:pt>
                <c:pt idx="65">
                  <c:v>-6524</c:v>
                </c:pt>
                <c:pt idx="66">
                  <c:v>-6474</c:v>
                </c:pt>
                <c:pt idx="67">
                  <c:v>-6424</c:v>
                </c:pt>
                <c:pt idx="68">
                  <c:v>-6374</c:v>
                </c:pt>
                <c:pt idx="69">
                  <c:v>-6324</c:v>
                </c:pt>
                <c:pt idx="70">
                  <c:v>-6274</c:v>
                </c:pt>
                <c:pt idx="71">
                  <c:v>-6224</c:v>
                </c:pt>
                <c:pt idx="72">
                  <c:v>-6174</c:v>
                </c:pt>
                <c:pt idx="73">
                  <c:v>-6124</c:v>
                </c:pt>
                <c:pt idx="74">
                  <c:v>-6074</c:v>
                </c:pt>
                <c:pt idx="75">
                  <c:v>-6024</c:v>
                </c:pt>
                <c:pt idx="76">
                  <c:v>-5974</c:v>
                </c:pt>
                <c:pt idx="77">
                  <c:v>-5924</c:v>
                </c:pt>
                <c:pt idx="78">
                  <c:v>-5874</c:v>
                </c:pt>
                <c:pt idx="79">
                  <c:v>-5824</c:v>
                </c:pt>
                <c:pt idx="80">
                  <c:v>-5774</c:v>
                </c:pt>
                <c:pt idx="81">
                  <c:v>-5724</c:v>
                </c:pt>
                <c:pt idx="82">
                  <c:v>-5674</c:v>
                </c:pt>
                <c:pt idx="83">
                  <c:v>-5624</c:v>
                </c:pt>
                <c:pt idx="84">
                  <c:v>-5574</c:v>
                </c:pt>
                <c:pt idx="85">
                  <c:v>-5524</c:v>
                </c:pt>
                <c:pt idx="86">
                  <c:v>-5474</c:v>
                </c:pt>
                <c:pt idx="87">
                  <c:v>-5424</c:v>
                </c:pt>
                <c:pt idx="88">
                  <c:v>-5374</c:v>
                </c:pt>
                <c:pt idx="89">
                  <c:v>-5324</c:v>
                </c:pt>
                <c:pt idx="90">
                  <c:v>-5274</c:v>
                </c:pt>
                <c:pt idx="91">
                  <c:v>-5224</c:v>
                </c:pt>
                <c:pt idx="92">
                  <c:v>-5174</c:v>
                </c:pt>
                <c:pt idx="93">
                  <c:v>-5124</c:v>
                </c:pt>
                <c:pt idx="94">
                  <c:v>-5074</c:v>
                </c:pt>
                <c:pt idx="95">
                  <c:v>-5024</c:v>
                </c:pt>
                <c:pt idx="96">
                  <c:v>-4974</c:v>
                </c:pt>
                <c:pt idx="97">
                  <c:v>-4924</c:v>
                </c:pt>
                <c:pt idx="98">
                  <c:v>-4874</c:v>
                </c:pt>
                <c:pt idx="99">
                  <c:v>-4824</c:v>
                </c:pt>
                <c:pt idx="100">
                  <c:v>-4774</c:v>
                </c:pt>
                <c:pt idx="101">
                  <c:v>-4724</c:v>
                </c:pt>
                <c:pt idx="102">
                  <c:v>-4674</c:v>
                </c:pt>
                <c:pt idx="103">
                  <c:v>-4624</c:v>
                </c:pt>
                <c:pt idx="104">
                  <c:v>-4574</c:v>
                </c:pt>
                <c:pt idx="105">
                  <c:v>-4524</c:v>
                </c:pt>
                <c:pt idx="106">
                  <c:v>-4474</c:v>
                </c:pt>
                <c:pt idx="107">
                  <c:v>-4424</c:v>
                </c:pt>
                <c:pt idx="108">
                  <c:v>-4374</c:v>
                </c:pt>
                <c:pt idx="109">
                  <c:v>-4324</c:v>
                </c:pt>
                <c:pt idx="110">
                  <c:v>-4274</c:v>
                </c:pt>
                <c:pt idx="111">
                  <c:v>-4224</c:v>
                </c:pt>
                <c:pt idx="112">
                  <c:v>-4174</c:v>
                </c:pt>
                <c:pt idx="113">
                  <c:v>-4124</c:v>
                </c:pt>
                <c:pt idx="114">
                  <c:v>-4074</c:v>
                </c:pt>
                <c:pt idx="115">
                  <c:v>-4024</c:v>
                </c:pt>
                <c:pt idx="116">
                  <c:v>-3974</c:v>
                </c:pt>
                <c:pt idx="117">
                  <c:v>-3924</c:v>
                </c:pt>
                <c:pt idx="118">
                  <c:v>-3874</c:v>
                </c:pt>
                <c:pt idx="119">
                  <c:v>-3824</c:v>
                </c:pt>
                <c:pt idx="120">
                  <c:v>-3774</c:v>
                </c:pt>
                <c:pt idx="121">
                  <c:v>-3724</c:v>
                </c:pt>
                <c:pt idx="122">
                  <c:v>-3674</c:v>
                </c:pt>
                <c:pt idx="123">
                  <c:v>-3624</c:v>
                </c:pt>
                <c:pt idx="124">
                  <c:v>-3574</c:v>
                </c:pt>
                <c:pt idx="125">
                  <c:v>-3524</c:v>
                </c:pt>
                <c:pt idx="126">
                  <c:v>-3474</c:v>
                </c:pt>
                <c:pt idx="127">
                  <c:v>-3424</c:v>
                </c:pt>
                <c:pt idx="128">
                  <c:v>-3374</c:v>
                </c:pt>
                <c:pt idx="129">
                  <c:v>-3324</c:v>
                </c:pt>
                <c:pt idx="130">
                  <c:v>-3274</c:v>
                </c:pt>
                <c:pt idx="131">
                  <c:v>-3224</c:v>
                </c:pt>
                <c:pt idx="132">
                  <c:v>-3174</c:v>
                </c:pt>
                <c:pt idx="133">
                  <c:v>-3124</c:v>
                </c:pt>
                <c:pt idx="134">
                  <c:v>-3074</c:v>
                </c:pt>
                <c:pt idx="135">
                  <c:v>-3024</c:v>
                </c:pt>
                <c:pt idx="136">
                  <c:v>-2974</c:v>
                </c:pt>
                <c:pt idx="137">
                  <c:v>-2924</c:v>
                </c:pt>
                <c:pt idx="138">
                  <c:v>-2874</c:v>
                </c:pt>
                <c:pt idx="139">
                  <c:v>-2824</c:v>
                </c:pt>
                <c:pt idx="140">
                  <c:v>-2774</c:v>
                </c:pt>
                <c:pt idx="141">
                  <c:v>-2724</c:v>
                </c:pt>
                <c:pt idx="142">
                  <c:v>-2674</c:v>
                </c:pt>
                <c:pt idx="143">
                  <c:v>-2624</c:v>
                </c:pt>
                <c:pt idx="144">
                  <c:v>-2574</c:v>
                </c:pt>
                <c:pt idx="145">
                  <c:v>-2524</c:v>
                </c:pt>
                <c:pt idx="146">
                  <c:v>-2474</c:v>
                </c:pt>
                <c:pt idx="147">
                  <c:v>-2424</c:v>
                </c:pt>
                <c:pt idx="148">
                  <c:v>-2374</c:v>
                </c:pt>
                <c:pt idx="149">
                  <c:v>-2324</c:v>
                </c:pt>
                <c:pt idx="150">
                  <c:v>-2274</c:v>
                </c:pt>
                <c:pt idx="151">
                  <c:v>-2224</c:v>
                </c:pt>
                <c:pt idx="152">
                  <c:v>-2174</c:v>
                </c:pt>
                <c:pt idx="153">
                  <c:v>-2124</c:v>
                </c:pt>
                <c:pt idx="154">
                  <c:v>-2074</c:v>
                </c:pt>
                <c:pt idx="155">
                  <c:v>-2024</c:v>
                </c:pt>
                <c:pt idx="156">
                  <c:v>-1974</c:v>
                </c:pt>
                <c:pt idx="157">
                  <c:v>-1924</c:v>
                </c:pt>
                <c:pt idx="158">
                  <c:v>-1874</c:v>
                </c:pt>
                <c:pt idx="159">
                  <c:v>-1824</c:v>
                </c:pt>
                <c:pt idx="160">
                  <c:v>-1774</c:v>
                </c:pt>
                <c:pt idx="161">
                  <c:v>-1724</c:v>
                </c:pt>
                <c:pt idx="162">
                  <c:v>-1674</c:v>
                </c:pt>
                <c:pt idx="163">
                  <c:v>-1624</c:v>
                </c:pt>
                <c:pt idx="164">
                  <c:v>-1574</c:v>
                </c:pt>
                <c:pt idx="165">
                  <c:v>-1524</c:v>
                </c:pt>
                <c:pt idx="166">
                  <c:v>-1474</c:v>
                </c:pt>
                <c:pt idx="167">
                  <c:v>-1424</c:v>
                </c:pt>
                <c:pt idx="168">
                  <c:v>-1374</c:v>
                </c:pt>
                <c:pt idx="169">
                  <c:v>-1324</c:v>
                </c:pt>
                <c:pt idx="170">
                  <c:v>-1274</c:v>
                </c:pt>
                <c:pt idx="171">
                  <c:v>-1224</c:v>
                </c:pt>
                <c:pt idx="172">
                  <c:v>-1174</c:v>
                </c:pt>
                <c:pt idx="173">
                  <c:v>-1124</c:v>
                </c:pt>
                <c:pt idx="174">
                  <c:v>-1074</c:v>
                </c:pt>
                <c:pt idx="175">
                  <c:v>-1024</c:v>
                </c:pt>
                <c:pt idx="176">
                  <c:v>-974</c:v>
                </c:pt>
                <c:pt idx="177">
                  <c:v>-924</c:v>
                </c:pt>
                <c:pt idx="178">
                  <c:v>-874</c:v>
                </c:pt>
                <c:pt idx="179">
                  <c:v>-824</c:v>
                </c:pt>
                <c:pt idx="180">
                  <c:v>-774</c:v>
                </c:pt>
                <c:pt idx="181">
                  <c:v>-724</c:v>
                </c:pt>
                <c:pt idx="182">
                  <c:v>-674</c:v>
                </c:pt>
                <c:pt idx="183">
                  <c:v>-624</c:v>
                </c:pt>
                <c:pt idx="184">
                  <c:v>-574</c:v>
                </c:pt>
                <c:pt idx="185">
                  <c:v>-524</c:v>
                </c:pt>
                <c:pt idx="186">
                  <c:v>-474</c:v>
                </c:pt>
                <c:pt idx="187">
                  <c:v>-424</c:v>
                </c:pt>
                <c:pt idx="188">
                  <c:v>-374</c:v>
                </c:pt>
                <c:pt idx="189">
                  <c:v>-324</c:v>
                </c:pt>
                <c:pt idx="190">
                  <c:v>-274</c:v>
                </c:pt>
                <c:pt idx="191">
                  <c:v>-224</c:v>
                </c:pt>
                <c:pt idx="192">
                  <c:v>-174</c:v>
                </c:pt>
                <c:pt idx="193">
                  <c:v>-124</c:v>
                </c:pt>
                <c:pt idx="194">
                  <c:v>-74</c:v>
                </c:pt>
                <c:pt idx="195">
                  <c:v>-24</c:v>
                </c:pt>
                <c:pt idx="196">
                  <c:v>26</c:v>
                </c:pt>
                <c:pt idx="197">
                  <c:v>76</c:v>
                </c:pt>
                <c:pt idx="198">
                  <c:v>126</c:v>
                </c:pt>
                <c:pt idx="199">
                  <c:v>176</c:v>
                </c:pt>
                <c:pt idx="200">
                  <c:v>226</c:v>
                </c:pt>
                <c:pt idx="201">
                  <c:v>276</c:v>
                </c:pt>
                <c:pt idx="202">
                  <c:v>326</c:v>
                </c:pt>
                <c:pt idx="203">
                  <c:v>376</c:v>
                </c:pt>
                <c:pt idx="204">
                  <c:v>426</c:v>
                </c:pt>
                <c:pt idx="205">
                  <c:v>476</c:v>
                </c:pt>
                <c:pt idx="206">
                  <c:v>526</c:v>
                </c:pt>
                <c:pt idx="207">
                  <c:v>576</c:v>
                </c:pt>
                <c:pt idx="208">
                  <c:v>626</c:v>
                </c:pt>
                <c:pt idx="209">
                  <c:v>676</c:v>
                </c:pt>
                <c:pt idx="210">
                  <c:v>726</c:v>
                </c:pt>
                <c:pt idx="211">
                  <c:v>776</c:v>
                </c:pt>
                <c:pt idx="212">
                  <c:v>826</c:v>
                </c:pt>
                <c:pt idx="213">
                  <c:v>876</c:v>
                </c:pt>
                <c:pt idx="214">
                  <c:v>926</c:v>
                </c:pt>
                <c:pt idx="215">
                  <c:v>976</c:v>
                </c:pt>
                <c:pt idx="216">
                  <c:v>1026</c:v>
                </c:pt>
                <c:pt idx="217">
                  <c:v>1076</c:v>
                </c:pt>
                <c:pt idx="218">
                  <c:v>1126</c:v>
                </c:pt>
                <c:pt idx="219">
                  <c:v>1176</c:v>
                </c:pt>
                <c:pt idx="220">
                  <c:v>1226</c:v>
                </c:pt>
                <c:pt idx="221">
                  <c:v>1276</c:v>
                </c:pt>
                <c:pt idx="222">
                  <c:v>1326</c:v>
                </c:pt>
                <c:pt idx="223">
                  <c:v>1376</c:v>
                </c:pt>
                <c:pt idx="224">
                  <c:v>1426</c:v>
                </c:pt>
                <c:pt idx="225">
                  <c:v>1476</c:v>
                </c:pt>
                <c:pt idx="226">
                  <c:v>1526</c:v>
                </c:pt>
                <c:pt idx="227">
                  <c:v>1576</c:v>
                </c:pt>
                <c:pt idx="228">
                  <c:v>1626</c:v>
                </c:pt>
                <c:pt idx="229">
                  <c:v>1676</c:v>
                </c:pt>
                <c:pt idx="230">
                  <c:v>1726</c:v>
                </c:pt>
                <c:pt idx="231">
                  <c:v>1776</c:v>
                </c:pt>
                <c:pt idx="232">
                  <c:v>1826</c:v>
                </c:pt>
                <c:pt idx="233">
                  <c:v>1876</c:v>
                </c:pt>
                <c:pt idx="234">
                  <c:v>1926</c:v>
                </c:pt>
                <c:pt idx="235">
                  <c:v>1976</c:v>
                </c:pt>
                <c:pt idx="236">
                  <c:v>2026</c:v>
                </c:pt>
                <c:pt idx="237">
                  <c:v>2076</c:v>
                </c:pt>
                <c:pt idx="238">
                  <c:v>2126</c:v>
                </c:pt>
                <c:pt idx="239">
                  <c:v>2176</c:v>
                </c:pt>
                <c:pt idx="240">
                  <c:v>2226</c:v>
                </c:pt>
                <c:pt idx="241">
                  <c:v>2276</c:v>
                </c:pt>
                <c:pt idx="242">
                  <c:v>2326</c:v>
                </c:pt>
                <c:pt idx="243">
                  <c:v>2376</c:v>
                </c:pt>
                <c:pt idx="244">
                  <c:v>2426</c:v>
                </c:pt>
                <c:pt idx="245">
                  <c:v>2476</c:v>
                </c:pt>
                <c:pt idx="246">
                  <c:v>2526</c:v>
                </c:pt>
                <c:pt idx="247">
                  <c:v>2576</c:v>
                </c:pt>
                <c:pt idx="248">
                  <c:v>2626</c:v>
                </c:pt>
                <c:pt idx="249">
                  <c:v>2676</c:v>
                </c:pt>
                <c:pt idx="250">
                  <c:v>2726</c:v>
                </c:pt>
                <c:pt idx="251">
                  <c:v>2776</c:v>
                </c:pt>
                <c:pt idx="252">
                  <c:v>2826</c:v>
                </c:pt>
                <c:pt idx="253">
                  <c:v>2876</c:v>
                </c:pt>
                <c:pt idx="254">
                  <c:v>2926</c:v>
                </c:pt>
                <c:pt idx="255">
                  <c:v>2976</c:v>
                </c:pt>
                <c:pt idx="256">
                  <c:v>3026</c:v>
                </c:pt>
                <c:pt idx="257">
                  <c:v>3076</c:v>
                </c:pt>
                <c:pt idx="258">
                  <c:v>3126</c:v>
                </c:pt>
                <c:pt idx="259">
                  <c:v>3176</c:v>
                </c:pt>
                <c:pt idx="260">
                  <c:v>3226</c:v>
                </c:pt>
                <c:pt idx="261">
                  <c:v>3276</c:v>
                </c:pt>
                <c:pt idx="262">
                  <c:v>3326</c:v>
                </c:pt>
                <c:pt idx="263">
                  <c:v>3376</c:v>
                </c:pt>
                <c:pt idx="264">
                  <c:v>3426</c:v>
                </c:pt>
                <c:pt idx="265">
                  <c:v>3476</c:v>
                </c:pt>
                <c:pt idx="266">
                  <c:v>3526</c:v>
                </c:pt>
                <c:pt idx="267">
                  <c:v>3576</c:v>
                </c:pt>
                <c:pt idx="268">
                  <c:v>3626</c:v>
                </c:pt>
                <c:pt idx="269">
                  <c:v>3676</c:v>
                </c:pt>
                <c:pt idx="270">
                  <c:v>3726</c:v>
                </c:pt>
                <c:pt idx="271">
                  <c:v>3776</c:v>
                </c:pt>
                <c:pt idx="272">
                  <c:v>3826</c:v>
                </c:pt>
                <c:pt idx="273">
                  <c:v>3876</c:v>
                </c:pt>
                <c:pt idx="274">
                  <c:v>3926</c:v>
                </c:pt>
                <c:pt idx="275">
                  <c:v>3976</c:v>
                </c:pt>
                <c:pt idx="276">
                  <c:v>4026</c:v>
                </c:pt>
                <c:pt idx="277">
                  <c:v>4076</c:v>
                </c:pt>
                <c:pt idx="278">
                  <c:v>4126</c:v>
                </c:pt>
                <c:pt idx="279">
                  <c:v>4176</c:v>
                </c:pt>
                <c:pt idx="280">
                  <c:v>4226</c:v>
                </c:pt>
                <c:pt idx="281">
                  <c:v>4276</c:v>
                </c:pt>
                <c:pt idx="282">
                  <c:v>4326</c:v>
                </c:pt>
                <c:pt idx="283">
                  <c:v>4376</c:v>
                </c:pt>
                <c:pt idx="284">
                  <c:v>4426</c:v>
                </c:pt>
                <c:pt idx="285">
                  <c:v>4476</c:v>
                </c:pt>
                <c:pt idx="286">
                  <c:v>4526</c:v>
                </c:pt>
                <c:pt idx="287">
                  <c:v>4576</c:v>
                </c:pt>
                <c:pt idx="288">
                  <c:v>4626</c:v>
                </c:pt>
                <c:pt idx="289">
                  <c:v>4676</c:v>
                </c:pt>
                <c:pt idx="290">
                  <c:v>4726</c:v>
                </c:pt>
                <c:pt idx="291">
                  <c:v>4776</c:v>
                </c:pt>
                <c:pt idx="292">
                  <c:v>4826</c:v>
                </c:pt>
                <c:pt idx="293">
                  <c:v>4876</c:v>
                </c:pt>
                <c:pt idx="294">
                  <c:v>4926</c:v>
                </c:pt>
                <c:pt idx="295">
                  <c:v>4976</c:v>
                </c:pt>
                <c:pt idx="296">
                  <c:v>5026</c:v>
                </c:pt>
                <c:pt idx="297">
                  <c:v>5076</c:v>
                </c:pt>
                <c:pt idx="298">
                  <c:v>5126</c:v>
                </c:pt>
                <c:pt idx="299">
                  <c:v>5176</c:v>
                </c:pt>
                <c:pt idx="300">
                  <c:v>5226</c:v>
                </c:pt>
                <c:pt idx="301">
                  <c:v>5276</c:v>
                </c:pt>
                <c:pt idx="302">
                  <c:v>5326</c:v>
                </c:pt>
                <c:pt idx="303">
                  <c:v>5376</c:v>
                </c:pt>
                <c:pt idx="304">
                  <c:v>5426</c:v>
                </c:pt>
                <c:pt idx="305">
                  <c:v>5476</c:v>
                </c:pt>
                <c:pt idx="306">
                  <c:v>5526</c:v>
                </c:pt>
                <c:pt idx="307">
                  <c:v>5576</c:v>
                </c:pt>
                <c:pt idx="308">
                  <c:v>5626</c:v>
                </c:pt>
                <c:pt idx="309">
                  <c:v>5676</c:v>
                </c:pt>
                <c:pt idx="310">
                  <c:v>5726</c:v>
                </c:pt>
                <c:pt idx="311">
                  <c:v>5776</c:v>
                </c:pt>
                <c:pt idx="312">
                  <c:v>5826</c:v>
                </c:pt>
                <c:pt idx="313">
                  <c:v>5876</c:v>
                </c:pt>
                <c:pt idx="314">
                  <c:v>5926</c:v>
                </c:pt>
                <c:pt idx="315">
                  <c:v>5976</c:v>
                </c:pt>
                <c:pt idx="316">
                  <c:v>6026</c:v>
                </c:pt>
                <c:pt idx="317">
                  <c:v>6076</c:v>
                </c:pt>
                <c:pt idx="318">
                  <c:v>6126</c:v>
                </c:pt>
                <c:pt idx="319">
                  <c:v>6176</c:v>
                </c:pt>
                <c:pt idx="320">
                  <c:v>6226</c:v>
                </c:pt>
                <c:pt idx="321">
                  <c:v>6276</c:v>
                </c:pt>
                <c:pt idx="322">
                  <c:v>6326</c:v>
                </c:pt>
                <c:pt idx="323">
                  <c:v>6376</c:v>
                </c:pt>
                <c:pt idx="324">
                  <c:v>6426</c:v>
                </c:pt>
                <c:pt idx="325">
                  <c:v>6476</c:v>
                </c:pt>
                <c:pt idx="326">
                  <c:v>6526</c:v>
                </c:pt>
                <c:pt idx="327">
                  <c:v>6576</c:v>
                </c:pt>
                <c:pt idx="328">
                  <c:v>6626</c:v>
                </c:pt>
                <c:pt idx="329">
                  <c:v>6676</c:v>
                </c:pt>
                <c:pt idx="330">
                  <c:v>6726</c:v>
                </c:pt>
                <c:pt idx="331">
                  <c:v>6776</c:v>
                </c:pt>
                <c:pt idx="332">
                  <c:v>6826</c:v>
                </c:pt>
                <c:pt idx="333">
                  <c:v>6876</c:v>
                </c:pt>
                <c:pt idx="334">
                  <c:v>6926</c:v>
                </c:pt>
                <c:pt idx="335">
                  <c:v>6976</c:v>
                </c:pt>
                <c:pt idx="336">
                  <c:v>7026</c:v>
                </c:pt>
                <c:pt idx="337">
                  <c:v>7076</c:v>
                </c:pt>
                <c:pt idx="338">
                  <c:v>7126</c:v>
                </c:pt>
                <c:pt idx="339">
                  <c:v>7176</c:v>
                </c:pt>
                <c:pt idx="340">
                  <c:v>7226</c:v>
                </c:pt>
                <c:pt idx="341">
                  <c:v>7276</c:v>
                </c:pt>
                <c:pt idx="342">
                  <c:v>7326</c:v>
                </c:pt>
                <c:pt idx="343">
                  <c:v>7376</c:v>
                </c:pt>
                <c:pt idx="344">
                  <c:v>7426</c:v>
                </c:pt>
                <c:pt idx="345">
                  <c:v>7476</c:v>
                </c:pt>
                <c:pt idx="346">
                  <c:v>7526</c:v>
                </c:pt>
                <c:pt idx="347">
                  <c:v>7576</c:v>
                </c:pt>
                <c:pt idx="348">
                  <c:v>7626</c:v>
                </c:pt>
                <c:pt idx="349">
                  <c:v>7676</c:v>
                </c:pt>
                <c:pt idx="350">
                  <c:v>7726</c:v>
                </c:pt>
                <c:pt idx="351">
                  <c:v>7776</c:v>
                </c:pt>
                <c:pt idx="352">
                  <c:v>7826</c:v>
                </c:pt>
                <c:pt idx="353">
                  <c:v>7876</c:v>
                </c:pt>
                <c:pt idx="354">
                  <c:v>7926</c:v>
                </c:pt>
                <c:pt idx="355">
                  <c:v>7976</c:v>
                </c:pt>
                <c:pt idx="356">
                  <c:v>8026</c:v>
                </c:pt>
                <c:pt idx="357">
                  <c:v>8076</c:v>
                </c:pt>
                <c:pt idx="358">
                  <c:v>8126</c:v>
                </c:pt>
                <c:pt idx="359">
                  <c:v>8176</c:v>
                </c:pt>
                <c:pt idx="360">
                  <c:v>8226</c:v>
                </c:pt>
                <c:pt idx="361">
                  <c:v>8276</c:v>
                </c:pt>
                <c:pt idx="362">
                  <c:v>8326</c:v>
                </c:pt>
                <c:pt idx="363">
                  <c:v>8376</c:v>
                </c:pt>
                <c:pt idx="364">
                  <c:v>8426</c:v>
                </c:pt>
                <c:pt idx="365">
                  <c:v>8476</c:v>
                </c:pt>
                <c:pt idx="366">
                  <c:v>8526</c:v>
                </c:pt>
                <c:pt idx="367">
                  <c:v>8576</c:v>
                </c:pt>
                <c:pt idx="368">
                  <c:v>8626</c:v>
                </c:pt>
                <c:pt idx="369">
                  <c:v>8676</c:v>
                </c:pt>
                <c:pt idx="370">
                  <c:v>8726</c:v>
                </c:pt>
                <c:pt idx="371">
                  <c:v>8776</c:v>
                </c:pt>
                <c:pt idx="372">
                  <c:v>8826</c:v>
                </c:pt>
                <c:pt idx="373">
                  <c:v>8876</c:v>
                </c:pt>
                <c:pt idx="374">
                  <c:v>8926</c:v>
                </c:pt>
                <c:pt idx="375">
                  <c:v>8976</c:v>
                </c:pt>
                <c:pt idx="376">
                  <c:v>9026</c:v>
                </c:pt>
                <c:pt idx="377">
                  <c:v>9076</c:v>
                </c:pt>
                <c:pt idx="378">
                  <c:v>9126</c:v>
                </c:pt>
                <c:pt idx="379">
                  <c:v>9176</c:v>
                </c:pt>
                <c:pt idx="380">
                  <c:v>9226</c:v>
                </c:pt>
                <c:pt idx="381">
                  <c:v>9276</c:v>
                </c:pt>
                <c:pt idx="382">
                  <c:v>9326</c:v>
                </c:pt>
                <c:pt idx="383">
                  <c:v>9376</c:v>
                </c:pt>
                <c:pt idx="384">
                  <c:v>9426</c:v>
                </c:pt>
                <c:pt idx="385">
                  <c:v>9476</c:v>
                </c:pt>
                <c:pt idx="386">
                  <c:v>9526</c:v>
                </c:pt>
                <c:pt idx="387">
                  <c:v>9576</c:v>
                </c:pt>
                <c:pt idx="388">
                  <c:v>9626</c:v>
                </c:pt>
                <c:pt idx="389">
                  <c:v>9676</c:v>
                </c:pt>
                <c:pt idx="390">
                  <c:v>9726</c:v>
                </c:pt>
                <c:pt idx="391">
                  <c:v>9776</c:v>
                </c:pt>
                <c:pt idx="392">
                  <c:v>9826</c:v>
                </c:pt>
                <c:pt idx="393">
                  <c:v>9876</c:v>
                </c:pt>
                <c:pt idx="394">
                  <c:v>9926</c:v>
                </c:pt>
                <c:pt idx="395">
                  <c:v>9976</c:v>
                </c:pt>
                <c:pt idx="396">
                  <c:v>10026</c:v>
                </c:pt>
                <c:pt idx="397">
                  <c:v>10076</c:v>
                </c:pt>
                <c:pt idx="398">
                  <c:v>10126</c:v>
                </c:pt>
                <c:pt idx="399">
                  <c:v>10176</c:v>
                </c:pt>
                <c:pt idx="400">
                  <c:v>10226</c:v>
                </c:pt>
              </c:numCache>
            </c:numRef>
          </c:xVal>
          <c:yVal>
            <c:numRef>
              <c:f>'2019CELT_y2023'!$U$17:$U$417</c:f>
              <c:numCache>
                <c:formatCode>0.0000</c:formatCode>
                <c:ptCount val="401"/>
                <c:pt idx="0">
                  <c:v>57.407691063318033</c:v>
                </c:pt>
                <c:pt idx="1">
                  <c:v>56.929087506277725</c:v>
                </c:pt>
                <c:pt idx="2">
                  <c:v>56.448114353079049</c:v>
                </c:pt>
                <c:pt idx="3">
                  <c:v>55.96483429622598</c:v>
                </c:pt>
                <c:pt idx="4">
                  <c:v>55.479320205727888</c:v>
                </c:pt>
                <c:pt idx="5">
                  <c:v>54.991654651925089</c:v>
                </c:pt>
                <c:pt idx="6">
                  <c:v>54.501929348525024</c:v>
                </c:pt>
                <c:pt idx="7">
                  <c:v>54.010244525810911</c:v>
                </c:pt>
                <c:pt idx="8">
                  <c:v>53.516708244400412</c:v>
                </c:pt>
                <c:pt idx="9">
                  <c:v>53.021435660196744</c:v>
                </c:pt>
                <c:pt idx="10">
                  <c:v>52.524548251291861</c:v>
                </c:pt>
                <c:pt idx="11">
                  <c:v>52.026173017553468</c:v>
                </c:pt>
                <c:pt idx="12">
                  <c:v>51.526441663462862</c:v>
                </c:pt>
                <c:pt idx="13">
                  <c:v>51.025489774474778</c:v>
                </c:pt>
                <c:pt idx="14">
                  <c:v>50.52345599675435</c:v>
                </c:pt>
                <c:pt idx="15">
                  <c:v>50.02048122961935</c:v>
                </c:pt>
                <c:pt idx="16">
                  <c:v>49.516707839392431</c:v>
                </c:pt>
                <c:pt idx="17">
                  <c:v>49.012278902657378</c:v>
                </c:pt>
                <c:pt idx="18">
                  <c:v>48.507337486133025</c:v>
                </c:pt>
                <c:pt idx="19">
                  <c:v>48.002025969538494</c:v>
                </c:pt>
                <c:pt idx="20">
                  <c:v>47.49648541694215</c:v>
                </c:pt>
                <c:pt idx="21">
                  <c:v>46.990855001174424</c:v>
                </c:pt>
                <c:pt idx="22">
                  <c:v>46.485271484958076</c:v>
                </c:pt>
                <c:pt idx="23">
                  <c:v>45.979868761481761</c:v>
                </c:pt>
                <c:pt idx="24">
                  <c:v>45.474777456225823</c:v>
                </c:pt>
                <c:pt idx="25">
                  <c:v>44.970124590956601</c:v>
                </c:pt>
                <c:pt idx="26">
                  <c:v>44.466033309947136</c:v>
                </c:pt>
                <c:pt idx="27">
                  <c:v>43.962622667670345</c:v>
                </c:pt>
                <c:pt idx="28">
                  <c:v>43.460007476451565</c:v>
                </c:pt>
                <c:pt idx="29">
                  <c:v>42.958298211871636</c:v>
                </c:pt>
                <c:pt idx="30">
                  <c:v>42.457600973083501</c:v>
                </c:pt>
                <c:pt idx="31">
                  <c:v>41.958017494652104</c:v>
                </c:pt>
                <c:pt idx="32">
                  <c:v>41.459645206049757</c:v>
                </c:pt>
                <c:pt idx="33">
                  <c:v>40.962577334544072</c:v>
                </c:pt>
                <c:pt idx="34">
                  <c:v>40.466903046898992</c:v>
                </c:pt>
                <c:pt idx="35">
                  <c:v>39.972707625076119</c:v>
                </c:pt>
                <c:pt idx="36">
                  <c:v>39.480072670968347</c:v>
                </c:pt>
                <c:pt idx="37">
                  <c:v>38.989076335121013</c:v>
                </c:pt>
                <c:pt idx="38">
                  <c:v>38.499793564392249</c:v>
                </c:pt>
                <c:pt idx="39">
                  <c:v>38.012296363570705</c:v>
                </c:pt>
                <c:pt idx="40">
                  <c:v>37.526654066099539</c:v>
                </c:pt>
                <c:pt idx="41">
                  <c:v>37.042933609245722</c:v>
                </c:pt>
                <c:pt idx="42">
                  <c:v>36.561199809295317</c:v>
                </c:pt>
                <c:pt idx="43">
                  <c:v>36.081515632644575</c:v>
                </c:pt>
                <c:pt idx="44">
                  <c:v>35.603942458982793</c:v>
                </c:pt>
                <c:pt idx="45">
                  <c:v>35.128540333123077</c:v>
                </c:pt>
                <c:pt idx="46">
                  <c:v>34.655368202420235</c:v>
                </c:pt>
                <c:pt idx="47">
                  <c:v>34.184484137117174</c:v>
                </c:pt>
                <c:pt idx="48">
                  <c:v>33.715945531373649</c:v>
                </c:pt>
                <c:pt idx="49">
                  <c:v>33.249809283148089</c:v>
                </c:pt>
                <c:pt idx="50">
                  <c:v>32.786131951518406</c:v>
                </c:pt>
                <c:pt idx="51">
                  <c:v>32.324969890435263</c:v>
                </c:pt>
                <c:pt idx="52">
                  <c:v>31.86637935829549</c:v>
                </c:pt>
                <c:pt idx="53">
                  <c:v>31.41041660310087</c:v>
                </c:pt>
                <c:pt idx="54">
                  <c:v>30.957137923321994</c:v>
                </c:pt>
                <c:pt idx="55">
                  <c:v>30.506599704917278</c:v>
                </c:pt>
                <c:pt idx="56">
                  <c:v>30.058858435258394</c:v>
                </c:pt>
                <c:pt idx="57">
                  <c:v>29.613970694984491</c:v>
                </c:pt>
                <c:pt idx="58">
                  <c:v>29.17199312904609</c:v>
                </c:pt>
                <c:pt idx="59">
                  <c:v>28.732982398405152</c:v>
                </c:pt>
                <c:pt idx="60">
                  <c:v>28.296995114028704</c:v>
                </c:pt>
                <c:pt idx="61">
                  <c:v>27.864087754951168</c:v>
                </c:pt>
                <c:pt idx="62">
                  <c:v>27.434316572284327</c:v>
                </c:pt>
                <c:pt idx="63">
                  <c:v>27.007737481125545</c:v>
                </c:pt>
                <c:pt idx="64">
                  <c:v>26.584405942355041</c:v>
                </c:pt>
                <c:pt idx="65">
                  <c:v>26.164376836324159</c:v>
                </c:pt>
                <c:pt idx="66">
                  <c:v>25.747704330419886</c:v>
                </c:pt>
                <c:pt idx="67">
                  <c:v>25.334441742449684</c:v>
                </c:pt>
                <c:pt idx="68">
                  <c:v>24.924641401725999</c:v>
                </c:pt>
                <c:pt idx="69">
                  <c:v>24.518354509645597</c:v>
                </c:pt>
                <c:pt idx="70">
                  <c:v>24.11563100145716</c:v>
                </c:pt>
                <c:pt idx="71">
                  <c:v>23.716519410793715</c:v>
                </c:pt>
                <c:pt idx="72">
                  <c:v>23.321066738418455</c:v>
                </c:pt>
                <c:pt idx="73">
                  <c:v>22.929318326494162</c:v>
                </c:pt>
                <c:pt idx="74">
                  <c:v>22.541317739542226</c:v>
                </c:pt>
                <c:pt idx="75">
                  <c:v>22.157106653108592</c:v>
                </c:pt>
                <c:pt idx="76">
                  <c:v>21.776724751002838</c:v>
                </c:pt>
                <c:pt idx="77">
                  <c:v>21.400209631826765</c:v>
                </c:pt>
                <c:pt idx="78">
                  <c:v>21.027596725360411</c:v>
                </c:pt>
                <c:pt idx="79">
                  <c:v>20.658919219229492</c:v>
                </c:pt>
                <c:pt idx="80">
                  <c:v>20.294207996139825</c:v>
                </c:pt>
                <c:pt idx="81">
                  <c:v>19.933491581832886</c:v>
                </c:pt>
                <c:pt idx="82">
                  <c:v>19.576796103793409</c:v>
                </c:pt>
                <c:pt idx="83">
                  <c:v>19.224145260625725</c:v>
                </c:pt>
                <c:pt idx="84">
                  <c:v>18.875560301911317</c:v>
                </c:pt>
                <c:pt idx="85">
                  <c:v>18.531060018265805</c:v>
                </c:pt>
                <c:pt idx="86">
                  <c:v>18.190660741230531</c:v>
                </c:pt>
                <c:pt idx="87">
                  <c:v>17.85437635256104</c:v>
                </c:pt>
                <c:pt idx="88">
                  <c:v>17.52221830241341</c:v>
                </c:pt>
                <c:pt idx="89">
                  <c:v>17.19419563587795</c:v>
                </c:pt>
                <c:pt idx="90">
                  <c:v>16.870315027269328</c:v>
                </c:pt>
                <c:pt idx="91">
                  <c:v>16.550580821551257</c:v>
                </c:pt>
                <c:pt idx="92">
                  <c:v>16.234995082252691</c:v>
                </c:pt>
                <c:pt idx="93">
                  <c:v>15.923557645219777</c:v>
                </c:pt>
                <c:pt idx="94">
                  <c:v>15.616266177543753</c:v>
                </c:pt>
                <c:pt idx="95">
                  <c:v>15.313116241008011</c:v>
                </c:pt>
                <c:pt idx="96">
                  <c:v>15.014101359407594</c:v>
                </c:pt>
                <c:pt idx="97">
                  <c:v>14.719213089110255</c:v>
                </c:pt>
                <c:pt idx="98">
                  <c:v>14.428441092249443</c:v>
                </c:pt>
                <c:pt idx="99">
                  <c:v>14.141773211965305</c:v>
                </c:pt>
                <c:pt idx="100">
                  <c:v>13.859195549138958</c:v>
                </c:pt>
                <c:pt idx="101">
                  <c:v>13.580692540097946</c:v>
                </c:pt>
                <c:pt idx="102">
                  <c:v>13.306247034805383</c:v>
                </c:pt>
                <c:pt idx="103">
                  <c:v>13.035840375081753</c:v>
                </c:pt>
                <c:pt idx="104">
                  <c:v>12.769452472445773</c:v>
                </c:pt>
                <c:pt idx="105">
                  <c:v>12.507061885199063</c:v>
                </c:pt>
                <c:pt idx="106">
                  <c:v>12.248645894417059</c:v>
                </c:pt>
                <c:pt idx="107">
                  <c:v>11.994180578546665</c:v>
                </c:pt>
                <c:pt idx="108">
                  <c:v>11.743640886347839</c:v>
                </c:pt>
                <c:pt idx="109">
                  <c:v>11.497000707952242</c:v>
                </c:pt>
                <c:pt idx="110">
                  <c:v>11.254232943846237</c:v>
                </c:pt>
                <c:pt idx="111">
                  <c:v>11.015309571618495</c:v>
                </c:pt>
                <c:pt idx="112">
                  <c:v>10.78020171034311</c:v>
                </c:pt>
                <c:pt idx="113">
                  <c:v>10.548879682498145</c:v>
                </c:pt>
                <c:pt idx="114">
                  <c:v>10.321313073346349</c:v>
                </c:pt>
                <c:pt idx="115">
                  <c:v>10.097470787729346</c:v>
                </c:pt>
                <c:pt idx="116">
                  <c:v>9.8773211042492779</c:v>
                </c:pt>
                <c:pt idx="117">
                  <c:v>9.6608317268321109</c:v>
                </c:pt>
                <c:pt idx="118">
                  <c:v>9.4479698336850326</c:v>
                </c:pt>
                <c:pt idx="119">
                  <c:v>9.2387021236765978</c:v>
                </c:pt>
                <c:pt idx="120">
                  <c:v>9.0329948601823737</c:v>
                </c:pt>
                <c:pt idx="121">
                  <c:v>8.8308139124510614</c:v>
                </c:pt>
                <c:pt idx="122">
                  <c:v>8.6321247945565123</c:v>
                </c:pt>
                <c:pt idx="123">
                  <c:v>8.4368927020098958</c:v>
                </c:pt>
                <c:pt idx="124">
                  <c:v>8.245082546113208</c:v>
                </c:pt>
                <c:pt idx="125">
                  <c:v>8.0566589861413842</c:v>
                </c:pt>
                <c:pt idx="126">
                  <c:v>7.8715864594442655</c:v>
                </c:pt>
                <c:pt idx="127">
                  <c:v>7.6898292095632295</c:v>
                </c:pt>
                <c:pt idx="128">
                  <c:v>7.5113513124591904</c:v>
                </c:pt>
                <c:pt idx="129">
                  <c:v>7.3361167009498782</c:v>
                </c:pt>
                <c:pt idx="130">
                  <c:v>7.1640891874547172</c:v>
                </c:pt>
                <c:pt idx="131">
                  <c:v>6.9952324851450136</c:v>
                </c:pt>
                <c:pt idx="132">
                  <c:v>6.8295102275962849</c:v>
                </c:pt>
                <c:pt idx="133">
                  <c:v>6.6668859870378485</c:v>
                </c:pt>
                <c:pt idx="134">
                  <c:v>6.5073232912927388</c:v>
                </c:pt>
                <c:pt idx="135">
                  <c:v>6.3507856394985946</c:v>
                </c:pt>
                <c:pt idx="136">
                  <c:v>6.1972365166973988</c:v>
                </c:pt>
                <c:pt idx="137">
                  <c:v>6.0466394073789527</c:v>
                </c:pt>
                <c:pt idx="138">
                  <c:v>5.8989578080597607</c:v>
                </c:pt>
                <c:pt idx="139">
                  <c:v>5.7541552389757111</c:v>
                </c:pt>
                <c:pt idx="140">
                  <c:v>5.6121952549634884</c:v>
                </c:pt>
                <c:pt idx="141">
                  <c:v>5.4730414556021145</c:v>
                </c:pt>
                <c:pt idx="142">
                  <c:v>5.3366574946826519</c:v>
                </c:pt>
                <c:pt idx="143">
                  <c:v>5.2030070890703044</c:v>
                </c:pt>
                <c:pt idx="144">
                  <c:v>5.0720540270199921</c:v>
                </c:pt>
                <c:pt idx="145">
                  <c:v>4.9437621760026564</c:v>
                </c:pt>
                <c:pt idx="146">
                  <c:v>4.8180954900963311</c:v>
                </c:pt>
                <c:pt idx="147">
                  <c:v>4.6950180169926137</c:v>
                </c:pt>
                <c:pt idx="148">
                  <c:v>4.5744939046657702</c:v>
                </c:pt>
                <c:pt idx="149">
                  <c:v>4.4564874077485666</c:v>
                </c:pt>
                <c:pt idx="150">
                  <c:v>4.3409628936557203</c:v>
                </c:pt>
                <c:pt idx="151">
                  <c:v>4.2278848484927707</c:v>
                </c:pt>
                <c:pt idx="152">
                  <c:v>4.1172178827851758</c:v>
                </c:pt>
                <c:pt idx="153">
                  <c:v>4.0089267370595651</c:v>
                </c:pt>
                <c:pt idx="154">
                  <c:v>3.9029762873061573</c:v>
                </c:pt>
                <c:pt idx="155">
                  <c:v>3.7993315503487124</c:v>
                </c:pt>
                <c:pt idx="156">
                  <c:v>3.6979576891456105</c:v>
                </c:pt>
                <c:pt idx="157">
                  <c:v>3.5988200180431744</c:v>
                </c:pt>
                <c:pt idx="158">
                  <c:v>3.5018840079997968</c:v>
                </c:pt>
                <c:pt idx="159">
                  <c:v>3.4071152917970475</c:v>
                </c:pt>
                <c:pt idx="160">
                  <c:v>3.314479669251635</c:v>
                </c:pt>
                <c:pt idx="161">
                  <c:v>3.2239431124398528</c:v>
                </c:pt>
                <c:pt idx="162">
                  <c:v>3.1354717709440183</c:v>
                </c:pt>
                <c:pt idx="163">
                  <c:v>3.0490319771283714</c:v>
                </c:pt>
                <c:pt idx="164">
                  <c:v>2.9645902514499296</c:v>
                </c:pt>
                <c:pt idx="165">
                  <c:v>2.8821133078079884</c:v>
                </c:pt>
                <c:pt idx="166">
                  <c:v>2.8015680589341678</c:v>
                </c:pt>
                <c:pt idx="167">
                  <c:v>2.7229216218232546</c:v>
                </c:pt>
                <c:pt idx="168">
                  <c:v>2.6461413232035436</c:v>
                </c:pt>
                <c:pt idx="169">
                  <c:v>2.5711947050439625</c:v>
                </c:pt>
                <c:pt idx="170">
                  <c:v>2.4980495300938252</c:v>
                </c:pt>
                <c:pt idx="171">
                  <c:v>2.4266737874499595</c:v>
                </c:pt>
                <c:pt idx="172">
                  <c:v>2.3570356981446614</c:v>
                </c:pt>
                <c:pt idx="173">
                  <c:v>2.2891037207470397</c:v>
                </c:pt>
                <c:pt idx="174">
                  <c:v>2.2228465569693041</c:v>
                </c:pt>
                <c:pt idx="175">
                  <c:v>2.1582331572687448</c:v>
                </c:pt>
                <c:pt idx="176">
                  <c:v>2.095232726435508</c:v>
                </c:pt>
                <c:pt idx="177">
                  <c:v>2.0338147291555626</c:v>
                </c:pt>
                <c:pt idx="178">
                  <c:v>1.9739488955378386</c:v>
                </c:pt>
                <c:pt idx="179">
                  <c:v>1.9156052265940502</c:v>
                </c:pt>
                <c:pt idx="180">
                  <c:v>1.8587539996594726</c:v>
                </c:pt>
                <c:pt idx="181">
                  <c:v>1.8033657737426871</c:v>
                </c:pt>
                <c:pt idx="182">
                  <c:v>1.7494113947921828</c:v>
                </c:pt>
                <c:pt idx="183">
                  <c:v>1.6968620008677657</c:v>
                </c:pt>
                <c:pt idx="184">
                  <c:v>1.6456890272046287</c:v>
                </c:pt>
                <c:pt idx="185">
                  <c:v>1.5958642111582506</c:v>
                </c:pt>
                <c:pt idx="186">
                  <c:v>1.5473595970183371</c:v>
                </c:pt>
                <c:pt idx="187">
                  <c:v>1.5001475406804436</c:v>
                </c:pt>
                <c:pt idx="188">
                  <c:v>1.4542007141641531</c:v>
                </c:pt>
                <c:pt idx="189">
                  <c:v>1.4094921099671791</c:v>
                </c:pt>
                <c:pt idx="190">
                  <c:v>1.3659950452451857</c:v>
                </c:pt>
                <c:pt idx="191">
                  <c:v>1.3236831658076196</c:v>
                </c:pt>
                <c:pt idx="192">
                  <c:v>1.2825304499204737</c:v>
                </c:pt>
                <c:pt idx="193">
                  <c:v>1.2425112119074204</c:v>
                </c:pt>
                <c:pt idx="194">
                  <c:v>1.2036001055414429</c:v>
                </c:pt>
                <c:pt idx="195">
                  <c:v>1.1657721272197357</c:v>
                </c:pt>
                <c:pt idx="196">
                  <c:v>1.1290026189153348</c:v>
                </c:pt>
                <c:pt idx="197">
                  <c:v>1.0932672708996287</c:v>
                </c:pt>
                <c:pt idx="198">
                  <c:v>1.0585421242306372</c:v>
                </c:pt>
                <c:pt idx="199">
                  <c:v>1.0248035730026623</c:v>
                </c:pt>
                <c:pt idx="200">
                  <c:v>0.99202836635362779</c:v>
                </c:pt>
                <c:pt idx="201">
                  <c:v>0.96019361022720218</c:v>
                </c:pt>
                <c:pt idx="202">
                  <c:v>0.92927676888743371</c:v>
                </c:pt>
                <c:pt idx="203">
                  <c:v>0.89925566618447139</c:v>
                </c:pt>
                <c:pt idx="204">
                  <c:v>0.8701084865705051</c:v>
                </c:pt>
                <c:pt idx="205">
                  <c:v>0.84181377586587947</c:v>
                </c:pt>
                <c:pt idx="206">
                  <c:v>0.81435044177589233</c:v>
                </c:pt>
                <c:pt idx="207">
                  <c:v>0.78769775415953913</c:v>
                </c:pt>
                <c:pt idx="208">
                  <c:v>0.76183534505202322</c:v>
                </c:pt>
                <c:pt idx="209">
                  <c:v>0.73674320844345942</c:v>
                </c:pt>
                <c:pt idx="210">
                  <c:v>0.7124016998168341</c:v>
                </c:pt>
                <c:pt idx="211">
                  <c:v>0.68879153544872995</c:v>
                </c:pt>
                <c:pt idx="212">
                  <c:v>0.66589379147693017</c:v>
                </c:pt>
                <c:pt idx="213">
                  <c:v>0.64368990273945004</c:v>
                </c:pt>
                <c:pt idx="214">
                  <c:v>0.62216166139001527</c:v>
                </c:pt>
                <c:pt idx="215">
                  <c:v>0.6012912152953982</c:v>
                </c:pt>
                <c:pt idx="216">
                  <c:v>0.58106106622044973</c:v>
                </c:pt>
                <c:pt idx="217">
                  <c:v>0.5614540678070008</c:v>
                </c:pt>
                <c:pt idx="218">
                  <c:v>0.54245342335309121</c:v>
                </c:pt>
                <c:pt idx="219">
                  <c:v>0.5240426833993227</c:v>
                </c:pt>
                <c:pt idx="220">
                  <c:v>0.50620574312936772</c:v>
                </c:pt>
                <c:pt idx="221">
                  <c:v>0.48892683959186645</c:v>
                </c:pt>
                <c:pt idx="222">
                  <c:v>0.47219054875114302</c:v>
                </c:pt>
                <c:pt idx="223">
                  <c:v>0.4559817823743697</c:v>
                </c:pt>
                <c:pt idx="224">
                  <c:v>0.440285784762871</c:v>
                </c:pt>
                <c:pt idx="225">
                  <c:v>0.42508812933539886</c:v>
                </c:pt>
                <c:pt idx="226">
                  <c:v>0.41037471507129158</c:v>
                </c:pt>
                <c:pt idx="227">
                  <c:v>0.39613176282143059</c:v>
                </c:pt>
                <c:pt idx="228">
                  <c:v>0.38234581149499303</c:v>
                </c:pt>
                <c:pt idx="229">
                  <c:v>0.36900371412990873</c:v>
                </c:pt>
                <c:pt idx="230">
                  <c:v>0.35609263385501128</c:v>
                </c:pt>
                <c:pt idx="231">
                  <c:v>0.34360003975170339</c:v>
                </c:pt>
                <c:pt idx="232">
                  <c:v>0.33151370262299651</c:v>
                </c:pt>
                <c:pt idx="233">
                  <c:v>0.31982169067762017</c:v>
                </c:pt>
                <c:pt idx="234">
                  <c:v>0.30851236513684077</c:v>
                </c:pt>
                <c:pt idx="235">
                  <c:v>0.29757437577146462</c:v>
                </c:pt>
                <c:pt idx="236">
                  <c:v>0.28699665637641136</c:v>
                </c:pt>
                <c:pt idx="237">
                  <c:v>0.27676842019003661</c:v>
                </c:pt>
                <c:pt idx="238">
                  <c:v>0.26687915526528849</c:v>
                </c:pt>
                <c:pt idx="239">
                  <c:v>0.25731861979954312</c:v>
                </c:pt>
                <c:pt idx="240">
                  <c:v>0.24807683742982592</c:v>
                </c:pt>
                <c:pt idx="241">
                  <c:v>0.23914409249990348</c:v>
                </c:pt>
                <c:pt idx="242">
                  <c:v>0.23051092530556594</c:v>
                </c:pt>
                <c:pt idx="243">
                  <c:v>0.22216812732417612</c:v>
                </c:pt>
                <c:pt idx="244">
                  <c:v>0.21410673643436429</c:v>
                </c:pt>
                <c:pt idx="245">
                  <c:v>0.20631803213155614</c:v>
                </c:pt>
                <c:pt idx="246">
                  <c:v>0.19879353074475464</c:v>
                </c:pt>
                <c:pt idx="247">
                  <c:v>0.19152498065980689</c:v>
                </c:pt>
                <c:pt idx="248">
                  <c:v>0.18450435755417743</c:v>
                </c:pt>
                <c:pt idx="249">
                  <c:v>0.1777238596479595</c:v>
                </c:pt>
                <c:pt idx="250">
                  <c:v>0.17117590297571747</c:v>
                </c:pt>
                <c:pt idx="251">
                  <c:v>0.1648531166834655</c:v>
                </c:pt>
                <c:pt idx="252">
                  <c:v>0.15874833835488145</c:v>
                </c:pt>
                <c:pt idx="253">
                  <c:v>0.15285460937063472</c:v>
                </c:pt>
                <c:pt idx="254">
                  <c:v>0.14716517030451962</c:v>
                </c:pt>
                <c:pt idx="255">
                  <c:v>0.14167345635978326</c:v>
                </c:pt>
                <c:pt idx="256">
                  <c:v>0.13637309284892912</c:v>
                </c:pt>
                <c:pt idx="257">
                  <c:v>0.13125789071998178</c:v>
                </c:pt>
                <c:pt idx="258">
                  <c:v>0.12632184213205191</c:v>
                </c:pt>
                <c:pt idx="259">
                  <c:v>0.12155911608279582</c:v>
                </c:pt>
                <c:pt idx="260">
                  <c:v>0.11696405409019073</c:v>
                </c:pt>
                <c:pt idx="261">
                  <c:v>0.11253116593085415</c:v>
                </c:pt>
                <c:pt idx="262">
                  <c:v>0.10825512543693352</c:v>
                </c:pt>
                <c:pt idx="263">
                  <c:v>0.10413076635343552</c:v>
                </c:pt>
                <c:pt idx="264">
                  <c:v>0.10015307825765712</c:v>
                </c:pt>
                <c:pt idx="265">
                  <c:v>9.6317202542236732E-2</c:v>
                </c:pt>
                <c:pt idx="266">
                  <c:v>9.2618428463164523E-2</c:v>
                </c:pt>
                <c:pt idx="267">
                  <c:v>8.9052189253942593E-2</c:v>
                </c:pt>
                <c:pt idx="268">
                  <c:v>8.5614058306904967E-2</c:v>
                </c:pt>
                <c:pt idx="269">
                  <c:v>8.229974542261656E-2</c:v>
                </c:pt>
                <c:pt idx="270">
                  <c:v>7.9105093128055012E-2</c:v>
                </c:pt>
                <c:pt idx="271">
                  <c:v>7.6026073064206626E-2</c:v>
                </c:pt>
                <c:pt idx="272">
                  <c:v>7.3058782443550713E-2</c:v>
                </c:pt>
                <c:pt idx="273">
                  <c:v>7.0199440577771874E-2</c:v>
                </c:pt>
                <c:pt idx="274">
                  <c:v>6.7444385475950691E-2</c:v>
                </c:pt>
                <c:pt idx="275">
                  <c:v>6.4790070513357334E-2</c:v>
                </c:pt>
                <c:pt idx="276">
                  <c:v>6.2233061170844935E-2</c:v>
                </c:pt>
                <c:pt idx="277">
                  <c:v>5.9770031844785881E-2</c:v>
                </c:pt>
                <c:pt idx="278">
                  <c:v>5.7397762727353745E-2</c:v>
                </c:pt>
                <c:pt idx="279">
                  <c:v>5.5113136756893583E-2</c:v>
                </c:pt>
                <c:pt idx="280">
                  <c:v>5.2913136638016237E-2</c:v>
                </c:pt>
                <c:pt idx="281">
                  <c:v>5.079484193099533E-2</c:v>
                </c:pt>
                <c:pt idx="282">
                  <c:v>4.8755426209944643E-2</c:v>
                </c:pt>
                <c:pt idx="283">
                  <c:v>4.6792154289229559E-2</c:v>
                </c:pt>
                <c:pt idx="284">
                  <c:v>4.4902379517429647E-2</c:v>
                </c:pt>
                <c:pt idx="285">
                  <c:v>4.3083541138197005E-2</c:v>
                </c:pt>
                <c:pt idx="286">
                  <c:v>4.1333161717208425E-2</c:v>
                </c:pt>
                <c:pt idx="287">
                  <c:v>3.9648844634448684E-2</c:v>
                </c:pt>
                <c:pt idx="288">
                  <c:v>3.8028271640937195E-2</c:v>
                </c:pt>
                <c:pt idx="289">
                  <c:v>3.6469200479026548E-2</c:v>
                </c:pt>
                <c:pt idx="290">
                  <c:v>3.4969462565310687E-2</c:v>
                </c:pt>
                <c:pt idx="291">
                  <c:v>3.3526960735205724E-2</c:v>
                </c:pt>
                <c:pt idx="292">
                  <c:v>3.2139667048177924E-2</c:v>
                </c:pt>
                <c:pt idx="293">
                  <c:v>3.0805620652595476E-2</c:v>
                </c:pt>
                <c:pt idx="294">
                  <c:v>2.9522925709156593E-2</c:v>
                </c:pt>
                <c:pt idx="295">
                  <c:v>2.828974937181513E-2</c:v>
                </c:pt>
                <c:pt idx="296">
                  <c:v>2.7104319825115734E-2</c:v>
                </c:pt>
                <c:pt idx="297">
                  <c:v>2.5964924376829054E-2</c:v>
                </c:pt>
                <c:pt idx="298">
                  <c:v>2.4869907604758733E-2</c:v>
                </c:pt>
                <c:pt idx="299">
                  <c:v>2.3817669556607472E-2</c:v>
                </c:pt>
                <c:pt idx="300">
                  <c:v>2.2806664001759278E-2</c:v>
                </c:pt>
                <c:pt idx="301">
                  <c:v>2.1835396733826604E-2</c:v>
                </c:pt>
                <c:pt idx="302">
                  <c:v>2.0902423922839721E-2</c:v>
                </c:pt>
                <c:pt idx="303">
                  <c:v>2.0006350515913877E-2</c:v>
                </c:pt>
                <c:pt idx="304">
                  <c:v>1.9145828685269702E-2</c:v>
                </c:pt>
                <c:pt idx="305">
                  <c:v>1.8319556322448288E-2</c:v>
                </c:pt>
                <c:pt idx="306">
                  <c:v>1.7526275577623544E-2</c:v>
                </c:pt>
                <c:pt idx="307">
                  <c:v>1.6764771442838885E-2</c:v>
                </c:pt>
                <c:pt idx="308">
                  <c:v>1.6033870378093684E-2</c:v>
                </c:pt>
                <c:pt idx="309">
                  <c:v>1.5332438979138753E-2</c:v>
                </c:pt>
                <c:pt idx="310">
                  <c:v>1.4659382685923478E-2</c:v>
                </c:pt>
                <c:pt idx="311">
                  <c:v>1.4013644530561611E-2</c:v>
                </c:pt>
                <c:pt idx="312">
                  <c:v>1.3394203923801673E-2</c:v>
                </c:pt>
                <c:pt idx="313">
                  <c:v>1.2800075478891278E-2</c:v>
                </c:pt>
                <c:pt idx="314">
                  <c:v>1.2230307871848558E-2</c:v>
                </c:pt>
                <c:pt idx="315">
                  <c:v>1.1683982737074841E-2</c:v>
                </c:pt>
                <c:pt idx="316">
                  <c:v>1.1160213597346851E-2</c:v>
                </c:pt>
                <c:pt idx="317">
                  <c:v>1.0658144827137941E-2</c:v>
                </c:pt>
                <c:pt idx="318">
                  <c:v>1.0176950648374618E-2</c:v>
                </c:pt>
                <c:pt idx="319">
                  <c:v>9.7158341576253637E-3</c:v>
                </c:pt>
                <c:pt idx="320">
                  <c:v>9.2740263838075841E-3</c:v>
                </c:pt>
                <c:pt idx="321">
                  <c:v>8.8507853755011665E-3</c:v>
                </c:pt>
                <c:pt idx="322">
                  <c:v>8.4453953169836751E-3</c:v>
                </c:pt>
                <c:pt idx="323">
                  <c:v>8.0571656721076992E-3</c:v>
                </c:pt>
                <c:pt idx="324">
                  <c:v>7.6854303551738799E-3</c:v>
                </c:pt>
                <c:pt idx="325">
                  <c:v>7.3295469279784425E-3</c:v>
                </c:pt>
                <c:pt idx="326">
                  <c:v>6.9888958222088593E-3</c:v>
                </c:pt>
                <c:pt idx="327">
                  <c:v>6.6628795864343577E-3</c:v>
                </c:pt>
                <c:pt idx="328">
                  <c:v>6.3509221568581976E-3</c:v>
                </c:pt>
                <c:pt idx="329">
                  <c:v>6.052468151182583E-3</c:v>
                </c:pt>
                <c:pt idx="330">
                  <c:v>5.7669821847626344E-3</c:v>
                </c:pt>
                <c:pt idx="331">
                  <c:v>5.4939482084137821E-3</c:v>
                </c:pt>
                <c:pt idx="332">
                  <c:v>5.2328688671551956E-3</c:v>
                </c:pt>
                <c:pt idx="333">
                  <c:v>4.983264879225539E-3</c:v>
                </c:pt>
                <c:pt idx="334">
                  <c:v>4.7446744347401674E-3</c:v>
                </c:pt>
                <c:pt idx="335">
                  <c:v>4.5166526133518792E-3</c:v>
                </c:pt>
                <c:pt idx="336">
                  <c:v>4.2987708203082332E-3</c:v>
                </c:pt>
                <c:pt idx="337">
                  <c:v>4.090616240330718E-3</c:v>
                </c:pt>
                <c:pt idx="338">
                  <c:v>3.8917913087221493E-3</c:v>
                </c:pt>
                <c:pt idx="339">
                  <c:v>3.7019131991904335E-3</c:v>
                </c:pt>
                <c:pt idx="340">
                  <c:v>3.5206133278000611E-3</c:v>
                </c:pt>
                <c:pt idx="341">
                  <c:v>3.347536872586928E-3</c:v>
                </c:pt>
                <c:pt idx="342">
                  <c:v>3.1823423083240654E-3</c:v>
                </c:pt>
                <c:pt idx="343">
                  <c:v>3.0247009559097302E-3</c:v>
                </c:pt>
                <c:pt idx="344">
                  <c:v>2.8742965460033581E-3</c:v>
                </c:pt>
                <c:pt idx="345">
                  <c:v>2.7308247963579516E-3</c:v>
                </c:pt>
                <c:pt idx="346">
                  <c:v>2.5939930024892126E-3</c:v>
                </c:pt>
                <c:pt idx="347">
                  <c:v>2.463519641224779E-3</c:v>
                </c:pt>
                <c:pt idx="348">
                  <c:v>2.3391339867294332E-3</c:v>
                </c:pt>
                <c:pt idx="349">
                  <c:v>2.2205757386191413E-3</c:v>
                </c:pt>
                <c:pt idx="350">
                  <c:v>2.1075946618014292E-3</c:v>
                </c:pt>
                <c:pt idx="351">
                  <c:v>1.9999502376346068E-3</c:v>
                </c:pt>
                <c:pt idx="352">
                  <c:v>1.897411326100279E-3</c:v>
                </c:pt>
                <c:pt idx="353">
                  <c:v>1.7997558386113434E-3</c:v>
                </c:pt>
                <c:pt idx="354">
                  <c:v>1.7067704211581672E-3</c:v>
                </c:pt>
                <c:pt idx="355">
                  <c:v>1.6182501474339725E-3</c:v>
                </c:pt>
                <c:pt idx="356">
                  <c:v>1.5339982216822047E-3</c:v>
                </c:pt>
                <c:pt idx="357">
                  <c:v>1.4538256909281929E-3</c:v>
                </c:pt>
                <c:pt idx="358">
                  <c:v>1.3775511663326257E-3</c:v>
                </c:pt>
                <c:pt idx="359">
                  <c:v>1.3050005533879402E-3</c:v>
                </c:pt>
                <c:pt idx="360">
                  <c:v>1.2360067906690567E-3</c:v>
                </c:pt>
                <c:pt idx="361">
                  <c:v>1.17040959692302E-3</c:v>
                </c:pt>
                <c:pt idx="362">
                  <c:v>1.108055226207627E-3</c:v>
                </c:pt>
                <c:pt idx="363">
                  <c:v>1.048796230855794E-3</c:v>
                </c:pt>
                <c:pt idx="364">
                  <c:v>9.9249123203629672E-4</c:v>
                </c:pt>
                <c:pt idx="365">
                  <c:v>9.3900469768402797E-4</c:v>
                </c:pt>
                <c:pt idx="366">
                  <c:v>8.8820672756475605E-4</c:v>
                </c:pt>
                <c:pt idx="367">
                  <c:v>8.3997284530750067E-4</c:v>
                </c:pt>
                <c:pt idx="368">
                  <c:v>7.9418379713314916E-4</c:v>
                </c:pt>
                <c:pt idx="369">
                  <c:v>7.5072535715729619E-4</c:v>
                </c:pt>
                <c:pt idx="370">
                  <c:v>7.0948813902042211E-4</c:v>
                </c:pt>
                <c:pt idx="371">
                  <c:v>6.7036741367482394E-4</c:v>
                </c:pt>
                <c:pt idx="372">
                  <c:v>6.332629331763179E-4</c:v>
                </c:pt>
                <c:pt idx="373">
                  <c:v>5.9807876025752939E-4</c:v>
                </c:pt>
                <c:pt idx="374">
                  <c:v>5.6472310356335759E-4</c:v>
                </c:pt>
                <c:pt idx="375">
                  <c:v>5.3310815835155346E-4</c:v>
                </c:pt>
                <c:pt idx="376">
                  <c:v>5.0314995250430106E-4</c:v>
                </c:pt>
                <c:pt idx="377">
                  <c:v>4.7476819771249631E-4</c:v>
                </c:pt>
                <c:pt idx="378">
                  <c:v>4.4788614568876074E-4</c:v>
                </c:pt>
                <c:pt idx="379">
                  <c:v>4.2243044920465601E-4</c:v>
                </c:pt>
                <c:pt idx="380">
                  <c:v>3.9833102789034312E-4</c:v>
                </c:pt>
                <c:pt idx="381">
                  <c:v>3.7552093862741284E-4</c:v>
                </c:pt>
                <c:pt idx="382">
                  <c:v>3.5393625036427495E-4</c:v>
                </c:pt>
                <c:pt idx="383">
                  <c:v>3.3351592327996756E-4</c:v>
                </c:pt>
                <c:pt idx="384">
                  <c:v>3.1420169215447995E-4</c:v>
                </c:pt>
                <c:pt idx="385">
                  <c:v>2.9593795378494086E-4</c:v>
                </c:pt>
                <c:pt idx="386">
                  <c:v>2.7867165838992025E-4</c:v>
                </c:pt>
                <c:pt idx="387">
                  <c:v>2.6235220482562048E-4</c:v>
                </c:pt>
                <c:pt idx="388">
                  <c:v>2.4693133955142293E-4</c:v>
                </c:pt>
                <c:pt idx="389">
                  <c:v>2.3236305918452994E-4</c:v>
                </c:pt>
                <c:pt idx="390">
                  <c:v>2.1860351658570086E-4</c:v>
                </c:pt>
                <c:pt idx="391">
                  <c:v>2.0561093032333698E-4</c:v>
                </c:pt>
                <c:pt idx="392">
                  <c:v>1.9334549745787073E-4</c:v>
                </c:pt>
                <c:pt idx="393">
                  <c:v>1.8176930949942904E-4</c:v>
                </c:pt>
                <c:pt idx="394">
                  <c:v>1.7084627149329835E-4</c:v>
                </c:pt>
                <c:pt idx="395">
                  <c:v>1.6054202408617366E-4</c:v>
                </c:pt>
                <c:pt idx="396">
                  <c:v>1.5082386852291913E-4</c:v>
                </c:pt>
                <c:pt idx="397">
                  <c:v>1.4166069445830501E-4</c:v>
                </c:pt>
                <c:pt idx="398">
                  <c:v>1.3302291050348153E-4</c:v>
                </c:pt>
                <c:pt idx="399">
                  <c:v>1.2488237742238392E-4</c:v>
                </c:pt>
                <c:pt idx="400">
                  <c:v>1.1721234388321604E-4</c:v>
                </c:pt>
              </c:numCache>
            </c:numRef>
          </c:yVal>
          <c:smooth val="1"/>
          <c:extLst>
            <c:ext xmlns:c16="http://schemas.microsoft.com/office/drawing/2014/chart" uri="{C3380CC4-5D6E-409C-BE32-E72D297353CC}">
              <c16:uniqueId val="{00000001-BA59-4955-89B3-43C40C02CB39}"/>
            </c:ext>
          </c:extLst>
        </c:ser>
        <c:ser>
          <c:idx val="2"/>
          <c:order val="2"/>
          <c:tx>
            <c:v>peak</c:v>
          </c:tx>
          <c:marker>
            <c:symbol val="none"/>
          </c:marker>
          <c:xVal>
            <c:numRef>
              <c:f>'2018CELT_y2023'!$Y$7:$Y$8</c:f>
              <c:numCache>
                <c:formatCode>0.0000</c:formatCode>
                <c:ptCount val="2"/>
                <c:pt idx="0">
                  <c:v>0</c:v>
                </c:pt>
                <c:pt idx="1">
                  <c:v>0</c:v>
                </c:pt>
              </c:numCache>
            </c:numRef>
          </c:xVal>
          <c:yVal>
            <c:numRef>
              <c:f>'2018CELT_y2023'!$Z$7:$Z$8</c:f>
              <c:numCache>
                <c:formatCode>0.0000</c:formatCode>
                <c:ptCount val="2"/>
                <c:pt idx="0">
                  <c:v>0</c:v>
                </c:pt>
                <c:pt idx="1">
                  <c:v>120</c:v>
                </c:pt>
              </c:numCache>
            </c:numRef>
          </c:yVal>
          <c:smooth val="1"/>
          <c:extLst>
            <c:ext xmlns:c16="http://schemas.microsoft.com/office/drawing/2014/chart" uri="{C3380CC4-5D6E-409C-BE32-E72D297353CC}">
              <c16:uniqueId val="{00000002-BA59-4955-89B3-43C40C02CB39}"/>
            </c:ext>
          </c:extLst>
        </c:ser>
        <c:dLbls>
          <c:showLegendKey val="0"/>
          <c:showVal val="0"/>
          <c:showCatName val="0"/>
          <c:showSerName val="0"/>
          <c:showPercent val="0"/>
          <c:showBubbleSize val="0"/>
        </c:dLbls>
        <c:axId val="168011648"/>
        <c:axId val="168296832"/>
      </c:scatterChart>
      <c:valAx>
        <c:axId val="168011648"/>
        <c:scaling>
          <c:orientation val="minMax"/>
          <c:max val="5000"/>
          <c:min val="-1000"/>
        </c:scaling>
        <c:delete val="0"/>
        <c:axPos val="b"/>
        <c:title>
          <c:tx>
            <c:rich>
              <a:bodyPr/>
              <a:lstStyle/>
              <a:p>
                <a:pPr>
                  <a:defRPr/>
                </a:pPr>
                <a:r>
                  <a:rPr lang="en-US" sz="1400" b="1" i="0" u="none" strike="noStrike" baseline="0">
                    <a:effectLst/>
                  </a:rPr>
                  <a:t>Load Level Relative to 50/50 Peak (MW)</a:t>
                </a:r>
                <a:endParaRPr lang="en-US" sz="1400"/>
              </a:p>
            </c:rich>
          </c:tx>
          <c:layout/>
          <c:overlay val="0"/>
        </c:title>
        <c:numFmt formatCode="#,##0" sourceLinked="0"/>
        <c:majorTickMark val="none"/>
        <c:minorTickMark val="none"/>
        <c:tickLblPos val="nextTo"/>
        <c:txPr>
          <a:bodyPr/>
          <a:lstStyle/>
          <a:p>
            <a:pPr>
              <a:defRPr sz="1200"/>
            </a:pPr>
            <a:endParaRPr lang="en-US"/>
          </a:p>
        </c:txPr>
        <c:crossAx val="168296832"/>
        <c:crosses val="autoZero"/>
        <c:crossBetween val="midCat"/>
      </c:valAx>
      <c:valAx>
        <c:axId val="168296832"/>
        <c:scaling>
          <c:orientation val="minMax"/>
          <c:max val="2.4"/>
          <c:min val="0"/>
        </c:scaling>
        <c:delete val="0"/>
        <c:axPos val="l"/>
        <c:majorGridlines/>
        <c:title>
          <c:tx>
            <c:rich>
              <a:bodyPr rot="-5400000" vert="horz"/>
              <a:lstStyle/>
              <a:p>
                <a:pPr>
                  <a:defRPr/>
                </a:pPr>
                <a:r>
                  <a:rPr lang="en-US" sz="1400" b="1" i="0" baseline="0" dirty="0">
                    <a:effectLst/>
                  </a:rPr>
                  <a:t>Expected Days of </a:t>
                </a:r>
                <a:r>
                  <a:rPr lang="en-US" sz="1400" b="1" i="0" baseline="0" dirty="0" smtClean="0">
                    <a:effectLst/>
                  </a:rPr>
                  <a:t>Occurring</a:t>
                </a:r>
                <a:endParaRPr lang="en-US" sz="1400" dirty="0">
                  <a:effectLst/>
                </a:endParaRPr>
              </a:p>
            </c:rich>
          </c:tx>
          <c:layout/>
          <c:overlay val="0"/>
        </c:title>
        <c:numFmt formatCode="#,##0.0" sourceLinked="0"/>
        <c:majorTickMark val="none"/>
        <c:minorTickMark val="none"/>
        <c:tickLblPos val="nextTo"/>
        <c:txPr>
          <a:bodyPr/>
          <a:lstStyle/>
          <a:p>
            <a:pPr>
              <a:defRPr sz="1200"/>
            </a:pPr>
            <a:endParaRPr lang="en-US"/>
          </a:p>
        </c:txPr>
        <c:crossAx val="168011648"/>
        <c:crosses val="autoZero"/>
        <c:crossBetween val="midCat"/>
      </c:valAx>
    </c:plotArea>
    <c:legend>
      <c:legendPos val="r"/>
      <c:legendEntry>
        <c:idx val="2"/>
        <c:delete val="1"/>
      </c:legendEntry>
      <c:layout>
        <c:manualLayout>
          <c:xMode val="edge"/>
          <c:yMode val="edge"/>
          <c:x val="0.68213326057015167"/>
          <c:y val="0.29529039046330663"/>
          <c:w val="0.22269158566234498"/>
          <c:h val="0.12428119165516681"/>
        </c:manualLayout>
      </c:layout>
      <c:overlay val="1"/>
      <c:spPr>
        <a:solidFill>
          <a:srgbClr val="FFFFFF"/>
        </a:solidFill>
        <a:ln>
          <a:solidFill>
            <a:srgbClr val="000000"/>
          </a:solidFill>
        </a:ln>
      </c:spPr>
    </c:legend>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93404868509084"/>
          <c:y val="0.15787756484460508"/>
          <c:w val="0.82544093005323482"/>
          <c:h val="0.69879239413344274"/>
        </c:manualLayout>
      </c:layout>
      <c:scatterChart>
        <c:scatterStyle val="smoothMarker"/>
        <c:varyColors val="0"/>
        <c:ser>
          <c:idx val="1"/>
          <c:order val="0"/>
          <c:tx>
            <c:v>2018CELT_Y2023</c:v>
          </c:tx>
          <c:spPr>
            <a:ln w="38100">
              <a:solidFill>
                <a:srgbClr val="FBB92F"/>
              </a:solidFill>
            </a:ln>
          </c:spPr>
          <c:marker>
            <c:symbol val="none"/>
          </c:marker>
          <c:xVal>
            <c:numRef>
              <c:f>'2018CELT_y2023'!$AB$17:$AB$417</c:f>
              <c:numCache>
                <c:formatCode>0</c:formatCode>
                <c:ptCount val="401"/>
                <c:pt idx="0">
                  <c:v>-12773</c:v>
                </c:pt>
                <c:pt idx="1">
                  <c:v>-12723</c:v>
                </c:pt>
                <c:pt idx="2">
                  <c:v>-12673</c:v>
                </c:pt>
                <c:pt idx="3">
                  <c:v>-12623</c:v>
                </c:pt>
                <c:pt idx="4">
                  <c:v>-12573</c:v>
                </c:pt>
                <c:pt idx="5">
                  <c:v>-12523</c:v>
                </c:pt>
                <c:pt idx="6">
                  <c:v>-12473</c:v>
                </c:pt>
                <c:pt idx="7">
                  <c:v>-12423</c:v>
                </c:pt>
                <c:pt idx="8">
                  <c:v>-12373</c:v>
                </c:pt>
                <c:pt idx="9">
                  <c:v>-12323</c:v>
                </c:pt>
                <c:pt idx="10">
                  <c:v>-12273</c:v>
                </c:pt>
                <c:pt idx="11">
                  <c:v>-12223</c:v>
                </c:pt>
                <c:pt idx="12">
                  <c:v>-12173</c:v>
                </c:pt>
                <c:pt idx="13">
                  <c:v>-12123</c:v>
                </c:pt>
                <c:pt idx="14">
                  <c:v>-12073</c:v>
                </c:pt>
                <c:pt idx="15">
                  <c:v>-12023</c:v>
                </c:pt>
                <c:pt idx="16">
                  <c:v>-11973</c:v>
                </c:pt>
                <c:pt idx="17">
                  <c:v>-11923</c:v>
                </c:pt>
                <c:pt idx="18">
                  <c:v>-11873</c:v>
                </c:pt>
                <c:pt idx="19">
                  <c:v>-11823</c:v>
                </c:pt>
                <c:pt idx="20">
                  <c:v>-11773</c:v>
                </c:pt>
                <c:pt idx="21">
                  <c:v>-11723</c:v>
                </c:pt>
                <c:pt idx="22">
                  <c:v>-11673</c:v>
                </c:pt>
                <c:pt idx="23">
                  <c:v>-11623</c:v>
                </c:pt>
                <c:pt idx="24">
                  <c:v>-11573</c:v>
                </c:pt>
                <c:pt idx="25">
                  <c:v>-11523</c:v>
                </c:pt>
                <c:pt idx="26">
                  <c:v>-11473</c:v>
                </c:pt>
                <c:pt idx="27">
                  <c:v>-11423</c:v>
                </c:pt>
                <c:pt idx="28">
                  <c:v>-11373</c:v>
                </c:pt>
                <c:pt idx="29">
                  <c:v>-11323</c:v>
                </c:pt>
                <c:pt idx="30">
                  <c:v>-11273</c:v>
                </c:pt>
                <c:pt idx="31">
                  <c:v>-11223</c:v>
                </c:pt>
                <c:pt idx="32">
                  <c:v>-11173</c:v>
                </c:pt>
                <c:pt idx="33">
                  <c:v>-11123</c:v>
                </c:pt>
                <c:pt idx="34">
                  <c:v>-11073</c:v>
                </c:pt>
                <c:pt idx="35">
                  <c:v>-11023</c:v>
                </c:pt>
                <c:pt idx="36">
                  <c:v>-10973</c:v>
                </c:pt>
                <c:pt idx="37">
                  <c:v>-10923</c:v>
                </c:pt>
                <c:pt idx="38">
                  <c:v>-10873</c:v>
                </c:pt>
                <c:pt idx="39">
                  <c:v>-10823</c:v>
                </c:pt>
                <c:pt idx="40">
                  <c:v>-10773</c:v>
                </c:pt>
                <c:pt idx="41">
                  <c:v>-10723</c:v>
                </c:pt>
                <c:pt idx="42">
                  <c:v>-10673</c:v>
                </c:pt>
                <c:pt idx="43">
                  <c:v>-10623</c:v>
                </c:pt>
                <c:pt idx="44">
                  <c:v>-10573</c:v>
                </c:pt>
                <c:pt idx="45">
                  <c:v>-10523</c:v>
                </c:pt>
                <c:pt idx="46">
                  <c:v>-10473</c:v>
                </c:pt>
                <c:pt idx="47">
                  <c:v>-10423</c:v>
                </c:pt>
                <c:pt idx="48">
                  <c:v>-10373</c:v>
                </c:pt>
                <c:pt idx="49">
                  <c:v>-10323</c:v>
                </c:pt>
                <c:pt idx="50">
                  <c:v>-10273</c:v>
                </c:pt>
                <c:pt idx="51">
                  <c:v>-10223</c:v>
                </c:pt>
                <c:pt idx="52">
                  <c:v>-10173</c:v>
                </c:pt>
                <c:pt idx="53">
                  <c:v>-10123</c:v>
                </c:pt>
                <c:pt idx="54">
                  <c:v>-10073</c:v>
                </c:pt>
                <c:pt idx="55">
                  <c:v>-10023</c:v>
                </c:pt>
                <c:pt idx="56">
                  <c:v>-9973</c:v>
                </c:pt>
                <c:pt idx="57">
                  <c:v>-9923</c:v>
                </c:pt>
                <c:pt idx="58">
                  <c:v>-9873</c:v>
                </c:pt>
                <c:pt idx="59">
                  <c:v>-9823</c:v>
                </c:pt>
                <c:pt idx="60">
                  <c:v>-9773</c:v>
                </c:pt>
                <c:pt idx="61">
                  <c:v>-9723</c:v>
                </c:pt>
                <c:pt idx="62">
                  <c:v>-9673</c:v>
                </c:pt>
                <c:pt idx="63">
                  <c:v>-9623</c:v>
                </c:pt>
                <c:pt idx="64">
                  <c:v>-9573</c:v>
                </c:pt>
                <c:pt idx="65">
                  <c:v>-9523</c:v>
                </c:pt>
                <c:pt idx="66">
                  <c:v>-9473</c:v>
                </c:pt>
                <c:pt idx="67">
                  <c:v>-9423</c:v>
                </c:pt>
                <c:pt idx="68">
                  <c:v>-9373</c:v>
                </c:pt>
                <c:pt idx="69">
                  <c:v>-9323</c:v>
                </c:pt>
                <c:pt idx="70">
                  <c:v>-9273</c:v>
                </c:pt>
                <c:pt idx="71">
                  <c:v>-9223</c:v>
                </c:pt>
                <c:pt idx="72">
                  <c:v>-9173</c:v>
                </c:pt>
                <c:pt idx="73">
                  <c:v>-9123</c:v>
                </c:pt>
                <c:pt idx="74">
                  <c:v>-9073</c:v>
                </c:pt>
                <c:pt idx="75">
                  <c:v>-9023</c:v>
                </c:pt>
                <c:pt idx="76">
                  <c:v>-8973</c:v>
                </c:pt>
                <c:pt idx="77">
                  <c:v>-8923</c:v>
                </c:pt>
                <c:pt idx="78">
                  <c:v>-8873</c:v>
                </c:pt>
                <c:pt idx="79">
                  <c:v>-8823</c:v>
                </c:pt>
                <c:pt idx="80">
                  <c:v>-8773</c:v>
                </c:pt>
                <c:pt idx="81">
                  <c:v>-8723</c:v>
                </c:pt>
                <c:pt idx="82">
                  <c:v>-8673</c:v>
                </c:pt>
                <c:pt idx="83">
                  <c:v>-8623</c:v>
                </c:pt>
                <c:pt idx="84">
                  <c:v>-8573</c:v>
                </c:pt>
                <c:pt idx="85">
                  <c:v>-8523</c:v>
                </c:pt>
                <c:pt idx="86">
                  <c:v>-8473</c:v>
                </c:pt>
                <c:pt idx="87">
                  <c:v>-8423</c:v>
                </c:pt>
                <c:pt idx="88">
                  <c:v>-8373</c:v>
                </c:pt>
                <c:pt idx="89">
                  <c:v>-8323</c:v>
                </c:pt>
                <c:pt idx="90">
                  <c:v>-8273</c:v>
                </c:pt>
                <c:pt idx="91">
                  <c:v>-8223</c:v>
                </c:pt>
                <c:pt idx="92">
                  <c:v>-8173</c:v>
                </c:pt>
                <c:pt idx="93">
                  <c:v>-8123</c:v>
                </c:pt>
                <c:pt idx="94">
                  <c:v>-8073</c:v>
                </c:pt>
                <c:pt idx="95">
                  <c:v>-8023</c:v>
                </c:pt>
                <c:pt idx="96">
                  <c:v>-7973</c:v>
                </c:pt>
                <c:pt idx="97">
                  <c:v>-7923</c:v>
                </c:pt>
                <c:pt idx="98">
                  <c:v>-7873</c:v>
                </c:pt>
                <c:pt idx="99">
                  <c:v>-7823</c:v>
                </c:pt>
                <c:pt idx="100">
                  <c:v>-7773</c:v>
                </c:pt>
                <c:pt idx="101">
                  <c:v>-7723</c:v>
                </c:pt>
                <c:pt idx="102">
                  <c:v>-7673</c:v>
                </c:pt>
                <c:pt idx="103">
                  <c:v>-7623</c:v>
                </c:pt>
                <c:pt idx="104">
                  <c:v>-7573</c:v>
                </c:pt>
                <c:pt idx="105">
                  <c:v>-7523</c:v>
                </c:pt>
                <c:pt idx="106">
                  <c:v>-7473</c:v>
                </c:pt>
                <c:pt idx="107">
                  <c:v>-7423</c:v>
                </c:pt>
                <c:pt idx="108">
                  <c:v>-7373</c:v>
                </c:pt>
                <c:pt idx="109">
                  <c:v>-7323</c:v>
                </c:pt>
                <c:pt idx="110">
                  <c:v>-7273</c:v>
                </c:pt>
                <c:pt idx="111">
                  <c:v>-7223</c:v>
                </c:pt>
                <c:pt idx="112">
                  <c:v>-7173</c:v>
                </c:pt>
                <c:pt idx="113">
                  <c:v>-7123</c:v>
                </c:pt>
                <c:pt idx="114">
                  <c:v>-7073</c:v>
                </c:pt>
                <c:pt idx="115">
                  <c:v>-7023</c:v>
                </c:pt>
                <c:pt idx="116">
                  <c:v>-6973</c:v>
                </c:pt>
                <c:pt idx="117">
                  <c:v>-6923</c:v>
                </c:pt>
                <c:pt idx="118">
                  <c:v>-6873</c:v>
                </c:pt>
                <c:pt idx="119">
                  <c:v>-6823</c:v>
                </c:pt>
                <c:pt idx="120">
                  <c:v>-6773</c:v>
                </c:pt>
                <c:pt idx="121">
                  <c:v>-6723</c:v>
                </c:pt>
                <c:pt idx="122">
                  <c:v>-6673</c:v>
                </c:pt>
                <c:pt idx="123">
                  <c:v>-6623</c:v>
                </c:pt>
                <c:pt idx="124">
                  <c:v>-6573</c:v>
                </c:pt>
                <c:pt idx="125">
                  <c:v>-6523</c:v>
                </c:pt>
                <c:pt idx="126">
                  <c:v>-6473</c:v>
                </c:pt>
                <c:pt idx="127">
                  <c:v>-6423</c:v>
                </c:pt>
                <c:pt idx="128">
                  <c:v>-6373</c:v>
                </c:pt>
                <c:pt idx="129">
                  <c:v>-6323</c:v>
                </c:pt>
                <c:pt idx="130">
                  <c:v>-6273</c:v>
                </c:pt>
                <c:pt idx="131">
                  <c:v>-6223</c:v>
                </c:pt>
                <c:pt idx="132">
                  <c:v>-6173</c:v>
                </c:pt>
                <c:pt idx="133">
                  <c:v>-6123</c:v>
                </c:pt>
                <c:pt idx="134">
                  <c:v>-6073</c:v>
                </c:pt>
                <c:pt idx="135">
                  <c:v>-6023</c:v>
                </c:pt>
                <c:pt idx="136">
                  <c:v>-5973</c:v>
                </c:pt>
                <c:pt idx="137">
                  <c:v>-5923</c:v>
                </c:pt>
                <c:pt idx="138">
                  <c:v>-5873</c:v>
                </c:pt>
                <c:pt idx="139">
                  <c:v>-5823</c:v>
                </c:pt>
                <c:pt idx="140">
                  <c:v>-5773</c:v>
                </c:pt>
                <c:pt idx="141">
                  <c:v>-5723</c:v>
                </c:pt>
                <c:pt idx="142">
                  <c:v>-5673</c:v>
                </c:pt>
                <c:pt idx="143">
                  <c:v>-5623</c:v>
                </c:pt>
                <c:pt idx="144">
                  <c:v>-5573</c:v>
                </c:pt>
                <c:pt idx="145">
                  <c:v>-5523</c:v>
                </c:pt>
                <c:pt idx="146">
                  <c:v>-5473</c:v>
                </c:pt>
                <c:pt idx="147">
                  <c:v>-5423</c:v>
                </c:pt>
                <c:pt idx="148">
                  <c:v>-5373</c:v>
                </c:pt>
                <c:pt idx="149">
                  <c:v>-5323</c:v>
                </c:pt>
                <c:pt idx="150">
                  <c:v>-5273</c:v>
                </c:pt>
                <c:pt idx="151">
                  <c:v>-5223</c:v>
                </c:pt>
                <c:pt idx="152">
                  <c:v>-5173</c:v>
                </c:pt>
                <c:pt idx="153">
                  <c:v>-5123</c:v>
                </c:pt>
                <c:pt idx="154">
                  <c:v>-5073</c:v>
                </c:pt>
                <c:pt idx="155">
                  <c:v>-5023</c:v>
                </c:pt>
                <c:pt idx="156">
                  <c:v>-4973</c:v>
                </c:pt>
                <c:pt idx="157">
                  <c:v>-4923</c:v>
                </c:pt>
                <c:pt idx="158">
                  <c:v>-4873</c:v>
                </c:pt>
                <c:pt idx="159">
                  <c:v>-4823</c:v>
                </c:pt>
                <c:pt idx="160">
                  <c:v>-4773</c:v>
                </c:pt>
                <c:pt idx="161">
                  <c:v>-4723</c:v>
                </c:pt>
                <c:pt idx="162">
                  <c:v>-4673</c:v>
                </c:pt>
                <c:pt idx="163">
                  <c:v>-4623</c:v>
                </c:pt>
                <c:pt idx="164">
                  <c:v>-4573</c:v>
                </c:pt>
                <c:pt idx="165">
                  <c:v>-4523</c:v>
                </c:pt>
                <c:pt idx="166">
                  <c:v>-4473</c:v>
                </c:pt>
                <c:pt idx="167">
                  <c:v>-4423</c:v>
                </c:pt>
                <c:pt idx="168">
                  <c:v>-4373</c:v>
                </c:pt>
                <c:pt idx="169">
                  <c:v>-4323</c:v>
                </c:pt>
                <c:pt idx="170">
                  <c:v>-4273</c:v>
                </c:pt>
                <c:pt idx="171">
                  <c:v>-4223</c:v>
                </c:pt>
                <c:pt idx="172">
                  <c:v>-4173</c:v>
                </c:pt>
                <c:pt idx="173">
                  <c:v>-4123</c:v>
                </c:pt>
                <c:pt idx="174">
                  <c:v>-4073</c:v>
                </c:pt>
                <c:pt idx="175">
                  <c:v>-4023</c:v>
                </c:pt>
                <c:pt idx="176">
                  <c:v>-3973</c:v>
                </c:pt>
                <c:pt idx="177">
                  <c:v>-3923</c:v>
                </c:pt>
                <c:pt idx="178">
                  <c:v>-3873</c:v>
                </c:pt>
                <c:pt idx="179">
                  <c:v>-3823</c:v>
                </c:pt>
                <c:pt idx="180">
                  <c:v>-3773</c:v>
                </c:pt>
                <c:pt idx="181">
                  <c:v>-3723</c:v>
                </c:pt>
                <c:pt idx="182">
                  <c:v>-3673</c:v>
                </c:pt>
                <c:pt idx="183">
                  <c:v>-3623</c:v>
                </c:pt>
                <c:pt idx="184">
                  <c:v>-3573</c:v>
                </c:pt>
                <c:pt idx="185">
                  <c:v>-3523</c:v>
                </c:pt>
                <c:pt idx="186">
                  <c:v>-3473</c:v>
                </c:pt>
                <c:pt idx="187">
                  <c:v>-3423</c:v>
                </c:pt>
                <c:pt idx="188">
                  <c:v>-3373</c:v>
                </c:pt>
                <c:pt idx="189">
                  <c:v>-3323</c:v>
                </c:pt>
                <c:pt idx="190">
                  <c:v>-3273</c:v>
                </c:pt>
                <c:pt idx="191">
                  <c:v>-3223</c:v>
                </c:pt>
                <c:pt idx="192">
                  <c:v>-3173</c:v>
                </c:pt>
                <c:pt idx="193">
                  <c:v>-3123</c:v>
                </c:pt>
                <c:pt idx="194">
                  <c:v>-3073</c:v>
                </c:pt>
                <c:pt idx="195">
                  <c:v>-3023</c:v>
                </c:pt>
                <c:pt idx="196">
                  <c:v>-2973</c:v>
                </c:pt>
                <c:pt idx="197">
                  <c:v>-2923</c:v>
                </c:pt>
                <c:pt idx="198">
                  <c:v>-2873</c:v>
                </c:pt>
                <c:pt idx="199">
                  <c:v>-2823</c:v>
                </c:pt>
                <c:pt idx="200">
                  <c:v>-2773</c:v>
                </c:pt>
                <c:pt idx="201">
                  <c:v>-2723</c:v>
                </c:pt>
                <c:pt idx="202">
                  <c:v>-2673</c:v>
                </c:pt>
                <c:pt idx="203">
                  <c:v>-2623</c:v>
                </c:pt>
                <c:pt idx="204">
                  <c:v>-2573</c:v>
                </c:pt>
                <c:pt idx="205">
                  <c:v>-2523</c:v>
                </c:pt>
                <c:pt idx="206">
                  <c:v>-2473</c:v>
                </c:pt>
                <c:pt idx="207">
                  <c:v>-2423</c:v>
                </c:pt>
                <c:pt idx="208">
                  <c:v>-2373</c:v>
                </c:pt>
                <c:pt idx="209">
                  <c:v>-2323</c:v>
                </c:pt>
                <c:pt idx="210">
                  <c:v>-2273</c:v>
                </c:pt>
                <c:pt idx="211">
                  <c:v>-2223</c:v>
                </c:pt>
                <c:pt idx="212">
                  <c:v>-2173</c:v>
                </c:pt>
                <c:pt idx="213">
                  <c:v>-2123</c:v>
                </c:pt>
                <c:pt idx="214">
                  <c:v>-2073</c:v>
                </c:pt>
                <c:pt idx="215">
                  <c:v>-2023</c:v>
                </c:pt>
                <c:pt idx="216">
                  <c:v>-1973</c:v>
                </c:pt>
                <c:pt idx="217">
                  <c:v>-1923</c:v>
                </c:pt>
                <c:pt idx="218">
                  <c:v>-1873</c:v>
                </c:pt>
                <c:pt idx="219">
                  <c:v>-1823</c:v>
                </c:pt>
                <c:pt idx="220">
                  <c:v>-1773</c:v>
                </c:pt>
                <c:pt idx="221">
                  <c:v>-1723</c:v>
                </c:pt>
                <c:pt idx="222">
                  <c:v>-1673</c:v>
                </c:pt>
                <c:pt idx="223">
                  <c:v>-1623</c:v>
                </c:pt>
                <c:pt idx="224">
                  <c:v>-1573</c:v>
                </c:pt>
                <c:pt idx="225">
                  <c:v>-1523</c:v>
                </c:pt>
                <c:pt idx="226">
                  <c:v>-1473</c:v>
                </c:pt>
                <c:pt idx="227">
                  <c:v>-1423</c:v>
                </c:pt>
                <c:pt idx="228">
                  <c:v>-1373</c:v>
                </c:pt>
                <c:pt idx="229">
                  <c:v>-1323</c:v>
                </c:pt>
                <c:pt idx="230">
                  <c:v>-1273</c:v>
                </c:pt>
                <c:pt idx="231">
                  <c:v>-1223</c:v>
                </c:pt>
                <c:pt idx="232">
                  <c:v>-1173</c:v>
                </c:pt>
                <c:pt idx="233">
                  <c:v>-1123</c:v>
                </c:pt>
                <c:pt idx="234">
                  <c:v>-1073</c:v>
                </c:pt>
                <c:pt idx="235">
                  <c:v>-1023</c:v>
                </c:pt>
                <c:pt idx="236">
                  <c:v>-973</c:v>
                </c:pt>
                <c:pt idx="237">
                  <c:v>-923</c:v>
                </c:pt>
                <c:pt idx="238">
                  <c:v>-873</c:v>
                </c:pt>
                <c:pt idx="239">
                  <c:v>-823</c:v>
                </c:pt>
                <c:pt idx="240">
                  <c:v>-773</c:v>
                </c:pt>
                <c:pt idx="241">
                  <c:v>-723</c:v>
                </c:pt>
                <c:pt idx="242">
                  <c:v>-673</c:v>
                </c:pt>
                <c:pt idx="243">
                  <c:v>-623</c:v>
                </c:pt>
                <c:pt idx="244">
                  <c:v>-573</c:v>
                </c:pt>
                <c:pt idx="245">
                  <c:v>-523</c:v>
                </c:pt>
                <c:pt idx="246">
                  <c:v>-473</c:v>
                </c:pt>
                <c:pt idx="247">
                  <c:v>-423</c:v>
                </c:pt>
                <c:pt idx="248">
                  <c:v>-373</c:v>
                </c:pt>
                <c:pt idx="249">
                  <c:v>-323</c:v>
                </c:pt>
                <c:pt idx="250">
                  <c:v>-273</c:v>
                </c:pt>
                <c:pt idx="251">
                  <c:v>-223</c:v>
                </c:pt>
                <c:pt idx="252">
                  <c:v>-173</c:v>
                </c:pt>
                <c:pt idx="253">
                  <c:v>-123</c:v>
                </c:pt>
                <c:pt idx="254">
                  <c:v>-73</c:v>
                </c:pt>
                <c:pt idx="255">
                  <c:v>-23</c:v>
                </c:pt>
                <c:pt idx="256">
                  <c:v>27</c:v>
                </c:pt>
                <c:pt idx="257">
                  <c:v>77</c:v>
                </c:pt>
                <c:pt idx="258">
                  <c:v>127</c:v>
                </c:pt>
                <c:pt idx="259">
                  <c:v>177</c:v>
                </c:pt>
                <c:pt idx="260">
                  <c:v>227</c:v>
                </c:pt>
                <c:pt idx="261">
                  <c:v>277</c:v>
                </c:pt>
                <c:pt idx="262">
                  <c:v>327</c:v>
                </c:pt>
                <c:pt idx="263">
                  <c:v>377</c:v>
                </c:pt>
                <c:pt idx="264">
                  <c:v>427</c:v>
                </c:pt>
                <c:pt idx="265">
                  <c:v>477</c:v>
                </c:pt>
                <c:pt idx="266">
                  <c:v>527</c:v>
                </c:pt>
                <c:pt idx="267">
                  <c:v>577</c:v>
                </c:pt>
                <c:pt idx="268">
                  <c:v>627</c:v>
                </c:pt>
                <c:pt idx="269">
                  <c:v>677</c:v>
                </c:pt>
                <c:pt idx="270">
                  <c:v>727</c:v>
                </c:pt>
                <c:pt idx="271">
                  <c:v>777</c:v>
                </c:pt>
                <c:pt idx="272">
                  <c:v>827</c:v>
                </c:pt>
                <c:pt idx="273">
                  <c:v>877</c:v>
                </c:pt>
                <c:pt idx="274">
                  <c:v>927</c:v>
                </c:pt>
                <c:pt idx="275">
                  <c:v>977</c:v>
                </c:pt>
                <c:pt idx="276">
                  <c:v>1027</c:v>
                </c:pt>
                <c:pt idx="277">
                  <c:v>1077</c:v>
                </c:pt>
                <c:pt idx="278">
                  <c:v>1127</c:v>
                </c:pt>
                <c:pt idx="279">
                  <c:v>1177</c:v>
                </c:pt>
                <c:pt idx="280">
                  <c:v>1227</c:v>
                </c:pt>
                <c:pt idx="281">
                  <c:v>1277</c:v>
                </c:pt>
                <c:pt idx="282">
                  <c:v>1327</c:v>
                </c:pt>
                <c:pt idx="283">
                  <c:v>1377</c:v>
                </c:pt>
                <c:pt idx="284">
                  <c:v>1427</c:v>
                </c:pt>
                <c:pt idx="285">
                  <c:v>1477</c:v>
                </c:pt>
                <c:pt idx="286">
                  <c:v>1527</c:v>
                </c:pt>
                <c:pt idx="287">
                  <c:v>1577</c:v>
                </c:pt>
                <c:pt idx="288">
                  <c:v>1627</c:v>
                </c:pt>
                <c:pt idx="289">
                  <c:v>1677</c:v>
                </c:pt>
                <c:pt idx="290">
                  <c:v>1727</c:v>
                </c:pt>
                <c:pt idx="291">
                  <c:v>1777</c:v>
                </c:pt>
                <c:pt idx="292">
                  <c:v>1827</c:v>
                </c:pt>
                <c:pt idx="293">
                  <c:v>1877</c:v>
                </c:pt>
                <c:pt idx="294">
                  <c:v>1927</c:v>
                </c:pt>
                <c:pt idx="295">
                  <c:v>1977</c:v>
                </c:pt>
                <c:pt idx="296">
                  <c:v>2027</c:v>
                </c:pt>
                <c:pt idx="297">
                  <c:v>2077</c:v>
                </c:pt>
                <c:pt idx="298">
                  <c:v>2127</c:v>
                </c:pt>
                <c:pt idx="299">
                  <c:v>2177</c:v>
                </c:pt>
                <c:pt idx="300">
                  <c:v>2227</c:v>
                </c:pt>
                <c:pt idx="301">
                  <c:v>2277</c:v>
                </c:pt>
                <c:pt idx="302">
                  <c:v>2327</c:v>
                </c:pt>
                <c:pt idx="303">
                  <c:v>2377</c:v>
                </c:pt>
                <c:pt idx="304">
                  <c:v>2427</c:v>
                </c:pt>
                <c:pt idx="305">
                  <c:v>2477</c:v>
                </c:pt>
                <c:pt idx="306">
                  <c:v>2527</c:v>
                </c:pt>
                <c:pt idx="307">
                  <c:v>2577</c:v>
                </c:pt>
                <c:pt idx="308">
                  <c:v>2627</c:v>
                </c:pt>
                <c:pt idx="309">
                  <c:v>2677</c:v>
                </c:pt>
                <c:pt idx="310">
                  <c:v>2727</c:v>
                </c:pt>
                <c:pt idx="311">
                  <c:v>2777</c:v>
                </c:pt>
                <c:pt idx="312">
                  <c:v>2827</c:v>
                </c:pt>
                <c:pt idx="313">
                  <c:v>2877</c:v>
                </c:pt>
                <c:pt idx="314">
                  <c:v>2927</c:v>
                </c:pt>
                <c:pt idx="315">
                  <c:v>2977</c:v>
                </c:pt>
                <c:pt idx="316">
                  <c:v>3027</c:v>
                </c:pt>
                <c:pt idx="317">
                  <c:v>3077</c:v>
                </c:pt>
                <c:pt idx="318">
                  <c:v>3127</c:v>
                </c:pt>
                <c:pt idx="319">
                  <c:v>3177</c:v>
                </c:pt>
                <c:pt idx="320">
                  <c:v>3227</c:v>
                </c:pt>
                <c:pt idx="321">
                  <c:v>3277</c:v>
                </c:pt>
                <c:pt idx="322">
                  <c:v>3327</c:v>
                </c:pt>
                <c:pt idx="323">
                  <c:v>3377</c:v>
                </c:pt>
                <c:pt idx="324">
                  <c:v>3427</c:v>
                </c:pt>
                <c:pt idx="325">
                  <c:v>3477</c:v>
                </c:pt>
                <c:pt idx="326">
                  <c:v>3527</c:v>
                </c:pt>
                <c:pt idx="327">
                  <c:v>3577</c:v>
                </c:pt>
                <c:pt idx="328">
                  <c:v>3627</c:v>
                </c:pt>
                <c:pt idx="329">
                  <c:v>3677</c:v>
                </c:pt>
                <c:pt idx="330">
                  <c:v>3727</c:v>
                </c:pt>
                <c:pt idx="331">
                  <c:v>3777</c:v>
                </c:pt>
                <c:pt idx="332">
                  <c:v>3827</c:v>
                </c:pt>
                <c:pt idx="333">
                  <c:v>3877</c:v>
                </c:pt>
                <c:pt idx="334">
                  <c:v>3927</c:v>
                </c:pt>
                <c:pt idx="335">
                  <c:v>3977</c:v>
                </c:pt>
                <c:pt idx="336">
                  <c:v>4027</c:v>
                </c:pt>
                <c:pt idx="337">
                  <c:v>4077</c:v>
                </c:pt>
                <c:pt idx="338">
                  <c:v>4127</c:v>
                </c:pt>
                <c:pt idx="339">
                  <c:v>4177</c:v>
                </c:pt>
                <c:pt idx="340">
                  <c:v>4227</c:v>
                </c:pt>
                <c:pt idx="341">
                  <c:v>4277</c:v>
                </c:pt>
                <c:pt idx="342">
                  <c:v>4327</c:v>
                </c:pt>
                <c:pt idx="343">
                  <c:v>4377</c:v>
                </c:pt>
                <c:pt idx="344">
                  <c:v>4427</c:v>
                </c:pt>
                <c:pt idx="345">
                  <c:v>4477</c:v>
                </c:pt>
                <c:pt idx="346">
                  <c:v>4527</c:v>
                </c:pt>
                <c:pt idx="347">
                  <c:v>4577</c:v>
                </c:pt>
                <c:pt idx="348">
                  <c:v>4627</c:v>
                </c:pt>
                <c:pt idx="349">
                  <c:v>4677</c:v>
                </c:pt>
                <c:pt idx="350">
                  <c:v>4727</c:v>
                </c:pt>
                <c:pt idx="351">
                  <c:v>4777</c:v>
                </c:pt>
                <c:pt idx="352">
                  <c:v>4827</c:v>
                </c:pt>
                <c:pt idx="353">
                  <c:v>4877</c:v>
                </c:pt>
                <c:pt idx="354">
                  <c:v>4927</c:v>
                </c:pt>
                <c:pt idx="355">
                  <c:v>4977</c:v>
                </c:pt>
                <c:pt idx="356">
                  <c:v>5027</c:v>
                </c:pt>
                <c:pt idx="357">
                  <c:v>5077</c:v>
                </c:pt>
                <c:pt idx="358">
                  <c:v>5127</c:v>
                </c:pt>
                <c:pt idx="359">
                  <c:v>5177</c:v>
                </c:pt>
                <c:pt idx="360">
                  <c:v>5227</c:v>
                </c:pt>
                <c:pt idx="361">
                  <c:v>5277</c:v>
                </c:pt>
                <c:pt idx="362">
                  <c:v>5327</c:v>
                </c:pt>
                <c:pt idx="363">
                  <c:v>5377</c:v>
                </c:pt>
                <c:pt idx="364">
                  <c:v>5427</c:v>
                </c:pt>
                <c:pt idx="365">
                  <c:v>5477</c:v>
                </c:pt>
                <c:pt idx="366">
                  <c:v>5527</c:v>
                </c:pt>
                <c:pt idx="367">
                  <c:v>5577</c:v>
                </c:pt>
                <c:pt idx="368">
                  <c:v>5627</c:v>
                </c:pt>
                <c:pt idx="369">
                  <c:v>5677</c:v>
                </c:pt>
                <c:pt idx="370">
                  <c:v>5727</c:v>
                </c:pt>
                <c:pt idx="371">
                  <c:v>5777</c:v>
                </c:pt>
                <c:pt idx="372">
                  <c:v>5827</c:v>
                </c:pt>
                <c:pt idx="373">
                  <c:v>5877</c:v>
                </c:pt>
                <c:pt idx="374">
                  <c:v>5927</c:v>
                </c:pt>
                <c:pt idx="375">
                  <c:v>5977</c:v>
                </c:pt>
                <c:pt idx="376">
                  <c:v>6027</c:v>
                </c:pt>
                <c:pt idx="377">
                  <c:v>6077</c:v>
                </c:pt>
                <c:pt idx="378">
                  <c:v>6127</c:v>
                </c:pt>
                <c:pt idx="379">
                  <c:v>6177</c:v>
                </c:pt>
                <c:pt idx="380">
                  <c:v>6227</c:v>
                </c:pt>
                <c:pt idx="381">
                  <c:v>6277</c:v>
                </c:pt>
                <c:pt idx="382">
                  <c:v>6327</c:v>
                </c:pt>
                <c:pt idx="383">
                  <c:v>6377</c:v>
                </c:pt>
                <c:pt idx="384">
                  <c:v>6427</c:v>
                </c:pt>
                <c:pt idx="385">
                  <c:v>6477</c:v>
                </c:pt>
                <c:pt idx="386">
                  <c:v>6527</c:v>
                </c:pt>
                <c:pt idx="387">
                  <c:v>6577</c:v>
                </c:pt>
                <c:pt idx="388">
                  <c:v>6627</c:v>
                </c:pt>
                <c:pt idx="389">
                  <c:v>6677</c:v>
                </c:pt>
                <c:pt idx="390">
                  <c:v>6727</c:v>
                </c:pt>
                <c:pt idx="391">
                  <c:v>6777</c:v>
                </c:pt>
                <c:pt idx="392">
                  <c:v>6827</c:v>
                </c:pt>
                <c:pt idx="393">
                  <c:v>6877</c:v>
                </c:pt>
                <c:pt idx="394">
                  <c:v>6927</c:v>
                </c:pt>
                <c:pt idx="395">
                  <c:v>6977</c:v>
                </c:pt>
                <c:pt idx="396">
                  <c:v>7027</c:v>
                </c:pt>
                <c:pt idx="397">
                  <c:v>7077</c:v>
                </c:pt>
                <c:pt idx="398">
                  <c:v>7127</c:v>
                </c:pt>
                <c:pt idx="399">
                  <c:v>7177</c:v>
                </c:pt>
                <c:pt idx="400">
                  <c:v>7227</c:v>
                </c:pt>
              </c:numCache>
            </c:numRef>
          </c:xVal>
          <c:yVal>
            <c:numRef>
              <c:f>'2018CELT_y2023'!$U$17:$U$417</c:f>
              <c:numCache>
                <c:formatCode>0.0000</c:formatCode>
                <c:ptCount val="401"/>
                <c:pt idx="0">
                  <c:v>57.795203288357406</c:v>
                </c:pt>
                <c:pt idx="1">
                  <c:v>57.311384308324733</c:v>
                </c:pt>
                <c:pt idx="2">
                  <c:v>56.826419486113977</c:v>
                </c:pt>
                <c:pt idx="3">
                  <c:v>56.340373146992221</c:v>
                </c:pt>
                <c:pt idx="4">
                  <c:v>55.853311860976675</c:v>
                </c:pt>
                <c:pt idx="5">
                  <c:v>55.36530443384494</c:v>
                </c:pt>
                <c:pt idx="6">
                  <c:v>54.876421870162638</c:v>
                </c:pt>
                <c:pt idx="7">
                  <c:v>54.38673731025898</c:v>
                </c:pt>
                <c:pt idx="8">
                  <c:v>53.8963259432877</c:v>
                </c:pt>
                <c:pt idx="9">
                  <c:v>53.405264898680194</c:v>
                </c:pt>
                <c:pt idx="10">
                  <c:v>52.913633118432777</c:v>
                </c:pt>
                <c:pt idx="11">
                  <c:v>52.42151121276838</c:v>
                </c:pt>
                <c:pt idx="12">
                  <c:v>51.928981301775252</c:v>
                </c:pt>
                <c:pt idx="13">
                  <c:v>51.436126845653249</c:v>
                </c:pt>
                <c:pt idx="14">
                  <c:v>50.94303246619149</c:v>
                </c:pt>
                <c:pt idx="15">
                  <c:v>50.449783762062694</c:v>
                </c:pt>
                <c:pt idx="16">
                  <c:v>49.95646712044941</c:v>
                </c:pt>
                <c:pt idx="17">
                  <c:v>49.463169527420902</c:v>
                </c:pt>
                <c:pt idx="18">
                  <c:v>48.969978379354615</c:v>
                </c:pt>
                <c:pt idx="19">
                  <c:v>48.476981297551056</c:v>
                </c:pt>
                <c:pt idx="20">
                  <c:v>47.984265948022994</c:v>
                </c:pt>
                <c:pt idx="21">
                  <c:v>47.491919868257398</c:v>
                </c:pt>
                <c:pt idx="22">
                  <c:v>47.000030302550286</c:v>
                </c:pt>
                <c:pt idx="23">
                  <c:v>46.508684047306694</c:v>
                </c:pt>
                <c:pt idx="24">
                  <c:v>46.017967307482586</c:v>
                </c:pt>
                <c:pt idx="25">
                  <c:v>45.527965565125008</c:v>
                </c:pt>
                <c:pt idx="26">
                  <c:v>45.038763460746615</c:v>
                </c:pt>
                <c:pt idx="27">
                  <c:v>44.550444688050568</c:v>
                </c:pt>
                <c:pt idx="28">
                  <c:v>44.063091902307477</c:v>
                </c:pt>
                <c:pt idx="29">
                  <c:v>43.576786642478886</c:v>
                </c:pt>
                <c:pt idx="30">
                  <c:v>43.091609266983362</c:v>
                </c:pt>
                <c:pt idx="31">
                  <c:v>42.607638902815737</c:v>
                </c:pt>
                <c:pt idx="32">
                  <c:v>42.124953407557548</c:v>
                </c:pt>
                <c:pt idx="33">
                  <c:v>41.643629343659818</c:v>
                </c:pt>
                <c:pt idx="34">
                  <c:v>41.163741964238902</c:v>
                </c:pt>
                <c:pt idx="35">
                  <c:v>40.685365209504091</c:v>
                </c:pt>
                <c:pt idx="36">
                  <c:v>40.208571712830988</c:v>
                </c:pt>
                <c:pt idx="37">
                  <c:v>39.733432815410758</c:v>
                </c:pt>
                <c:pt idx="38">
                  <c:v>39.26001858833849</c:v>
                </c:pt>
                <c:pt idx="39">
                  <c:v>38.788397860958753</c:v>
                </c:pt>
                <c:pt idx="40">
                  <c:v>38.318638254257685</c:v>
                </c:pt>
                <c:pt idx="41">
                  <c:v>37.850806218082376</c:v>
                </c:pt>
                <c:pt idx="42">
                  <c:v>37.384967070976309</c:v>
                </c:pt>
                <c:pt idx="43">
                  <c:v>36.921185041444488</c:v>
                </c:pt>
                <c:pt idx="44">
                  <c:v>36.459523309502003</c:v>
                </c:pt>
                <c:pt idx="45">
                  <c:v>36.000044047414747</c:v>
                </c:pt>
                <c:pt idx="46">
                  <c:v>35.542808458607055</c:v>
                </c:pt>
                <c:pt idx="47">
                  <c:v>35.087876813790594</c:v>
                </c:pt>
                <c:pt idx="48">
                  <c:v>34.635308483455674</c:v>
                </c:pt>
                <c:pt idx="49">
                  <c:v>34.18516196596272</c:v>
                </c:pt>
                <c:pt idx="50">
                  <c:v>33.737494910573346</c:v>
                </c:pt>
                <c:pt idx="51">
                  <c:v>33.292364134867618</c:v>
                </c:pt>
                <c:pt idx="52">
                  <c:v>32.849825636103553</c:v>
                </c:pt>
                <c:pt idx="53">
                  <c:v>32.409934596186282</c:v>
                </c:pt>
                <c:pt idx="54">
                  <c:v>31.972745380025344</c:v>
                </c:pt>
                <c:pt idx="55">
                  <c:v>31.538311527167778</c:v>
                </c:pt>
                <c:pt idx="56">
                  <c:v>31.10668573670155</c:v>
                </c:pt>
                <c:pt idx="57">
                  <c:v>30.677919845525686</c:v>
                </c:pt>
                <c:pt idx="58">
                  <c:v>30.252064800180996</c:v>
                </c:pt>
                <c:pt idx="59">
                  <c:v>29.829170622525311</c:v>
                </c:pt>
                <c:pt idx="60">
                  <c:v>29.409286369621157</c:v>
                </c:pt>
                <c:pt idx="61">
                  <c:v>28.992460088278939</c:v>
                </c:pt>
                <c:pt idx="62">
                  <c:v>28.578738764765944</c:v>
                </c:pt>
                <c:pt idx="63">
                  <c:v>28.168168270249325</c:v>
                </c:pt>
                <c:pt idx="64">
                  <c:v>27.760793302590333</c:v>
                </c:pt>
                <c:pt idx="65">
                  <c:v>27.356657325146113</c:v>
                </c:pt>
                <c:pt idx="66">
                  <c:v>26.955802503265428</c:v>
                </c:pt>
                <c:pt idx="67">
                  <c:v>26.558269639185088</c:v>
                </c:pt>
                <c:pt idx="68">
                  <c:v>26.164098106044928</c:v>
                </c:pt>
                <c:pt idx="69">
                  <c:v>25.773325781741875</c:v>
                </c:pt>
                <c:pt idx="70">
                  <c:v>25.38598898333688</c:v>
                </c:pt>
                <c:pt idx="71">
                  <c:v>25.002122402714502</c:v>
                </c:pt>
                <c:pt idx="72">
                  <c:v>24.621759044172986</c:v>
                </c:pt>
                <c:pt idx="73">
                  <c:v>24.244930164593907</c:v>
                </c:pt>
                <c:pt idx="74">
                  <c:v>23.871665216805319</c:v>
                </c:pt>
                <c:pt idx="75">
                  <c:v>23.50199179671187</c:v>
                </c:pt>
                <c:pt idx="76">
                  <c:v>23.135935594719903</c:v>
                </c:pt>
                <c:pt idx="77">
                  <c:v>22.773520351935787</c:v>
                </c:pt>
                <c:pt idx="78">
                  <c:v>22.414767821563135</c:v>
                </c:pt>
                <c:pt idx="79">
                  <c:v>22.059697735868902</c:v>
                </c:pt>
                <c:pt idx="80">
                  <c:v>21.7083277790308</c:v>
                </c:pt>
                <c:pt idx="81">
                  <c:v>21.360673566120379</c:v>
                </c:pt>
                <c:pt idx="82">
                  <c:v>21.01674862841665</c:v>
                </c:pt>
                <c:pt idx="83">
                  <c:v>20.676564405186568</c:v>
                </c:pt>
                <c:pt idx="84">
                  <c:v>20.340130242010606</c:v>
                </c:pt>
                <c:pt idx="85">
                  <c:v>20.007453395674958</c:v>
                </c:pt>
                <c:pt idx="86">
                  <c:v>19.678539045597116</c:v>
                </c:pt>
                <c:pt idx="87">
                  <c:v>19.3533903116993</c:v>
                </c:pt>
                <c:pt idx="88">
                  <c:v>19.032008278594205</c:v>
                </c:pt>
                <c:pt idx="89">
                  <c:v>18.714392025901493</c:v>
                </c:pt>
                <c:pt idx="90">
                  <c:v>18.400538664469867</c:v>
                </c:pt>
                <c:pt idx="91">
                  <c:v>18.090443378240614</c:v>
                </c:pt>
                <c:pt idx="92">
                  <c:v>17.784099471452631</c:v>
                </c:pt>
                <c:pt idx="93">
                  <c:v>17.481498420857704</c:v>
                </c:pt>
                <c:pt idx="94">
                  <c:v>17.182629932587229</c:v>
                </c:pt>
                <c:pt idx="95">
                  <c:v>16.887482003288699</c:v>
                </c:pt>
                <c:pt idx="96">
                  <c:v>16.596040985130692</c:v>
                </c:pt>
                <c:pt idx="97">
                  <c:v>16.308291654260891</c:v>
                </c:pt>
                <c:pt idx="98">
                  <c:v>16.02421728229006</c:v>
                </c:pt>
                <c:pt idx="99">
                  <c:v>15.743799710368567</c:v>
                </c:pt>
                <c:pt idx="100">
                  <c:v>15.467019425418389</c:v>
                </c:pt>
                <c:pt idx="101">
                  <c:v>15.193855638084251</c:v>
                </c:pt>
                <c:pt idx="102">
                  <c:v>14.924286361971269</c:v>
                </c:pt>
                <c:pt idx="103">
                  <c:v>14.658288493743285</c:v>
                </c:pt>
                <c:pt idx="104">
                  <c:v>14.395837893666382</c:v>
                </c:pt>
                <c:pt idx="105">
                  <c:v>14.136909466194204</c:v>
                </c:pt>
                <c:pt idx="106">
                  <c:v>13.881477240207206</c:v>
                </c:pt>
                <c:pt idx="107">
                  <c:v>13.629514448534831</c:v>
                </c:pt>
                <c:pt idx="108">
                  <c:v>13.380993606408856</c:v>
                </c:pt>
                <c:pt idx="109">
                  <c:v>13.13588658851698</c:v>
                </c:pt>
                <c:pt idx="110">
                  <c:v>12.894164704347686</c:v>
                </c:pt>
                <c:pt idx="111">
                  <c:v>12.655798771540692</c:v>
                </c:pt>
                <c:pt idx="112">
                  <c:v>12.420759186981572</c:v>
                </c:pt>
                <c:pt idx="113">
                  <c:v>12.189015995403526</c:v>
                </c:pt>
                <c:pt idx="114">
                  <c:v>11.960538955284708</c:v>
                </c:pt>
                <c:pt idx="115">
                  <c:v>11.735297601854629</c:v>
                </c:pt>
                <c:pt idx="116">
                  <c:v>11.513261307048424</c:v>
                </c:pt>
                <c:pt idx="117">
                  <c:v>11.294399336272903</c:v>
                </c:pt>
                <c:pt idx="118">
                  <c:v>11.07868090187284</c:v>
                </c:pt>
                <c:pt idx="119">
                  <c:v>10.866075213210085</c:v>
                </c:pt>
                <c:pt idx="120">
                  <c:v>10.656551523291498</c:v>
                </c:pt>
                <c:pt idx="121">
                  <c:v>10.450079171904207</c:v>
                </c:pt>
                <c:pt idx="122">
                  <c:v>10.246627625238327</c:v>
                </c:pt>
                <c:pt idx="123">
                  <c:v>10.046166511997896</c:v>
                </c:pt>
                <c:pt idx="124">
                  <c:v>9.8486656560202075</c:v>
                </c:pt>
                <c:pt idx="125">
                  <c:v>9.6540951054419448</c:v>
                </c:pt>
                <c:pt idx="126">
                  <c:v>9.4624251584676387</c:v>
                </c:pt>
                <c:pt idx="127">
                  <c:v>9.2736263858116939</c:v>
                </c:pt>
                <c:pt idx="128">
                  <c:v>9.0876696498995919</c:v>
                </c:pt>
                <c:pt idx="129">
                  <c:v>8.9045261209270912</c:v>
                </c:pt>
                <c:pt idx="130">
                  <c:v>8.7241672898879692</c:v>
                </c:pt>
                <c:pt idx="131">
                  <c:v>8.5465649786912898</c:v>
                </c:pt>
                <c:pt idx="132">
                  <c:v>8.371691347498416</c:v>
                </c:pt>
                <c:pt idx="133">
                  <c:v>8.1995188994176953</c:v>
                </c:pt>
                <c:pt idx="134">
                  <c:v>8.0300204827015165</c:v>
                </c:pt>
                <c:pt idx="135">
                  <c:v>7.8631692905956694</c:v>
                </c:pt>
                <c:pt idx="136">
                  <c:v>7.6989388589952457</c:v>
                </c:pt>
                <c:pt idx="137">
                  <c:v>7.5373030620643791</c:v>
                </c:pt>
                <c:pt idx="138">
                  <c:v>7.3782361059790382</c:v>
                </c:pt>
                <c:pt idx="139">
                  <c:v>7.2217125209532371</c:v>
                </c:pt>
                <c:pt idx="140">
                  <c:v>7.0677071517089036</c:v>
                </c:pt>
                <c:pt idx="141">
                  <c:v>6.9161951465488407</c:v>
                </c:pt>
                <c:pt idx="142">
                  <c:v>6.7671519451905313</c:v>
                </c:pt>
                <c:pt idx="143">
                  <c:v>6.6205532655160191</c:v>
                </c:pt>
                <c:pt idx="144">
                  <c:v>6.4763750893899186</c:v>
                </c:pt>
                <c:pt idx="145">
                  <c:v>6.3345936476938203</c:v>
                </c:pt>
                <c:pt idx="146">
                  <c:v>6.1951854047209292</c:v>
                </c:pt>
                <c:pt idx="147">
                  <c:v>6.0581270420698496</c:v>
                </c:pt>
                <c:pt idx="148">
                  <c:v>5.9233954421710617</c:v>
                </c:pt>
                <c:pt idx="149">
                  <c:v>5.7909676715739247</c:v>
                </c:pt>
                <c:pt idx="150">
                  <c:v>5.6608209641158442</c:v>
                </c:pt>
                <c:pt idx="151">
                  <c:v>5.5329327040889442</c:v>
                </c:pt>
                <c:pt idx="152">
                  <c:v>5.4072804095129845</c:v>
                </c:pt>
                <c:pt idx="153">
                  <c:v>5.2838417156163739</c:v>
                </c:pt>
                <c:pt idx="154">
                  <c:v>5.1625943586204439</c:v>
                </c:pt>
                <c:pt idx="155">
                  <c:v>5.0435161599149234</c:v>
                </c:pt>
                <c:pt idx="156">
                  <c:v>4.9265850107057094</c:v>
                </c:pt>
                <c:pt idx="157">
                  <c:v>4.8117788572089681</c:v>
                </c:pt>
                <c:pt idx="158">
                  <c:v>4.6990756864586096</c:v>
                </c:pt>
                <c:pt idx="159">
                  <c:v>4.5884535127873276</c:v>
                </c:pt>
                <c:pt idx="160">
                  <c:v>4.4798903650345441</c:v>
                </c:pt>
                <c:pt idx="161">
                  <c:v>4.3733642745280621</c:v>
                </c:pt>
                <c:pt idx="162">
                  <c:v>4.2688532638796159</c:v>
                </c:pt>
                <c:pt idx="163">
                  <c:v>4.1663353366282943</c:v>
                </c:pt>
                <c:pt idx="164">
                  <c:v>4.0657884677596972</c:v>
                </c:pt>
                <c:pt idx="165">
                  <c:v>3.9671905951227968</c:v>
                </c:pt>
                <c:pt idx="166">
                  <c:v>3.8705196117608516</c:v>
                </c:pt>
                <c:pt idx="167">
                  <c:v>3.7757533591673695</c:v>
                </c:pt>
                <c:pt idx="168">
                  <c:v>3.6828696214729155</c:v>
                </c:pt>
                <c:pt idx="169">
                  <c:v>3.5918461205638552</c:v>
                </c:pt>
                <c:pt idx="170">
                  <c:v>3.5026605121293581</c:v>
                </c:pt>
                <c:pt idx="171">
                  <c:v>3.4152903826289096</c:v>
                </c:pt>
                <c:pt idx="172">
                  <c:v>3.3297132471683848</c:v>
                </c:pt>
                <c:pt idx="173">
                  <c:v>3.2459065482691525</c:v>
                </c:pt>
                <c:pt idx="174">
                  <c:v>3.1638476555111517</c:v>
                </c:pt>
                <c:pt idx="175">
                  <c:v>3.0835138660278085</c:v>
                </c:pt>
                <c:pt idx="176">
                  <c:v>3.0048824058276677</c:v>
                </c:pt>
                <c:pt idx="177">
                  <c:v>2.9279304319151827</c:v>
                </c:pt>
                <c:pt idx="178">
                  <c:v>2.8526350351805654</c:v>
                </c:pt>
                <c:pt idx="179">
                  <c:v>2.778973244026731</c:v>
                </c:pt>
                <c:pt idx="180">
                  <c:v>2.70692202869939</c:v>
                </c:pt>
                <c:pt idx="181">
                  <c:v>2.6364583062848808</c:v>
                </c:pt>
                <c:pt idx="182">
                  <c:v>2.5675589463389255</c:v>
                </c:pt>
                <c:pt idx="183">
                  <c:v>2.5002007771084611</c:v>
                </c:pt>
                <c:pt idx="184">
                  <c:v>2.4343605923077254</c:v>
                </c:pt>
                <c:pt idx="185">
                  <c:v>2.3700151584091929</c:v>
                </c:pt>
                <c:pt idx="186">
                  <c:v>2.3071412224093946</c:v>
                </c:pt>
                <c:pt idx="187">
                  <c:v>2.2457155200294245</c:v>
                </c:pt>
                <c:pt idx="188">
                  <c:v>2.1857147843097833</c:v>
                </c:pt>
                <c:pt idx="189">
                  <c:v>2.1271157545593065</c:v>
                </c:pt>
                <c:pt idx="190">
                  <c:v>2.069895185618059</c:v>
                </c:pt>
                <c:pt idx="191">
                  <c:v>2.0140298573945619</c:v>
                </c:pt>
                <c:pt idx="192">
                  <c:v>1.9594965846380448</c:v>
                </c:pt>
                <c:pt idx="193">
                  <c:v>1.9062722269071894</c:v>
                </c:pt>
                <c:pt idx="194">
                  <c:v>1.854333698697471</c:v>
                </c:pt>
                <c:pt idx="195">
                  <c:v>1.8036579796900432</c:v>
                </c:pt>
                <c:pt idx="196">
                  <c:v>1.754222125086129</c:v>
                </c:pt>
                <c:pt idx="197">
                  <c:v>1.7060032759917787</c:v>
                </c:pt>
                <c:pt idx="198">
                  <c:v>1.6589786698190592</c:v>
                </c:pt>
                <c:pt idx="199">
                  <c:v>1.6131256506708702</c:v>
                </c:pt>
                <c:pt idx="200">
                  <c:v>1.5684216796777697</c:v>
                </c:pt>
                <c:pt idx="201">
                  <c:v>1.5248443452565652</c:v>
                </c:pt>
                <c:pt idx="202">
                  <c:v>1.4823713732616661</c:v>
                </c:pt>
                <c:pt idx="203">
                  <c:v>1.4409806370016198</c:v>
                </c:pt>
                <c:pt idx="204">
                  <c:v>1.4006501670946068</c:v>
                </c:pt>
                <c:pt idx="205">
                  <c:v>1.3613581611381278</c:v>
                </c:pt>
                <c:pt idx="206">
                  <c:v>1.3230829931695505</c:v>
                </c:pt>
                <c:pt idx="207">
                  <c:v>1.2858032228956011</c:v>
                </c:pt>
                <c:pt idx="208">
                  <c:v>1.2494976046704107</c:v>
                </c:pt>
                <c:pt idx="209">
                  <c:v>1.2141450962031162</c:v>
                </c:pt>
                <c:pt idx="210">
                  <c:v>1.1797248669775504</c:v>
                </c:pt>
                <c:pt idx="211">
                  <c:v>1.1462163063679482</c:v>
                </c:pt>
                <c:pt idx="212">
                  <c:v>1.1135990314360709</c:v>
                </c:pt>
                <c:pt idx="213">
                  <c:v>1.0818528943965551</c:v>
                </c:pt>
                <c:pt idx="214">
                  <c:v>1.0509579897387193</c:v>
                </c:pt>
                <c:pt idx="215">
                  <c:v>1.020894660994458</c:v>
                </c:pt>
                <c:pt idx="216">
                  <c:v>0.99164350714314153</c:v>
                </c:pt>
                <c:pt idx="217">
                  <c:v>0.96318538864586911</c:v>
                </c:pt>
                <c:pt idx="218">
                  <c:v>0.935501433102641</c:v>
                </c:pt>
                <c:pt idx="219">
                  <c:v>0.90857304052731347</c:v>
                </c:pt>
                <c:pt idx="220">
                  <c:v>0.88238188823646413</c:v>
                </c:pt>
                <c:pt idx="221">
                  <c:v>0.85690993534937987</c:v>
                </c:pt>
                <c:pt idx="222">
                  <c:v>0.83213942689768383</c:v>
                </c:pt>
                <c:pt idx="223">
                  <c:v>0.80805289754408238</c:v>
                </c:pt>
                <c:pt idx="224">
                  <c:v>0.78463317491087825</c:v>
                </c:pt>
                <c:pt idx="225">
                  <c:v>0.76186338251989827</c:v>
                </c:pt>
                <c:pt idx="226">
                  <c:v>0.73972694234641279</c:v>
                </c:pt>
                <c:pt idx="227">
                  <c:v>0.71820757699066617</c:v>
                </c:pt>
                <c:pt idx="228">
                  <c:v>0.69728931147139184</c:v>
                </c:pt>
                <c:pt idx="229">
                  <c:v>0.67695647464665509</c:v>
                </c:pt>
                <c:pt idx="230">
                  <c:v>0.65719370026805934</c:v>
                </c:pt>
                <c:pt idx="231">
                  <c:v>0.63798592767517137</c:v>
                </c:pt>
                <c:pt idx="232">
                  <c:v>0.61931840213765732</c:v>
                </c:pt>
                <c:pt idx="233">
                  <c:v>0.60117667485335269</c:v>
                </c:pt>
                <c:pt idx="234">
                  <c:v>0.58354660261098801</c:v>
                </c:pt>
                <c:pt idx="235">
                  <c:v>0.56641434712693395</c:v>
                </c:pt>
                <c:pt idx="236">
                  <c:v>0.54976637406582363</c:v>
                </c:pt>
                <c:pt idx="237">
                  <c:v>0.53358945175530947</c:v>
                </c:pt>
                <c:pt idx="238">
                  <c:v>0.51787064960572682</c:v>
                </c:pt>
                <c:pt idx="239">
                  <c:v>0.502597336245724</c:v>
                </c:pt>
                <c:pt idx="240">
                  <c:v>0.4877571773852708</c:v>
                </c:pt>
                <c:pt idx="241">
                  <c:v>0.47333813341777842</c:v>
                </c:pt>
                <c:pt idx="242">
                  <c:v>0.45932845677323053</c:v>
                </c:pt>
                <c:pt idx="243">
                  <c:v>0.44571668903446326</c:v>
                </c:pt>
                <c:pt idx="244">
                  <c:v>0.43249165782893595</c:v>
                </c:pt>
                <c:pt idx="245">
                  <c:v>0.41964247350830108</c:v>
                </c:pt>
                <c:pt idx="246">
                  <c:v>0.4071585256283613</c:v>
                </c:pt>
                <c:pt idx="247">
                  <c:v>0.39502947924185527</c:v>
                </c:pt>
                <c:pt idx="248">
                  <c:v>0.38324527101665512</c:v>
                </c:pt>
                <c:pt idx="249">
                  <c:v>0.37179610519183665</c:v>
                </c:pt>
                <c:pt idx="250">
                  <c:v>0.36067244938408771</c:v>
                </c:pt>
                <c:pt idx="251">
                  <c:v>0.3498650302567573</c:v>
                </c:pt>
                <c:pt idx="252">
                  <c:v>0.33936482906379772</c:v>
                </c:pt>
                <c:pt idx="253">
                  <c:v>0.32916307708063552</c:v>
                </c:pt>
                <c:pt idx="254">
                  <c:v>0.3192512509338592</c:v>
                </c:pt>
                <c:pt idx="255">
                  <c:v>0.30962106784139454</c:v>
                </c:pt>
                <c:pt idx="256">
                  <c:v>0.30026448077461709</c:v>
                </c:pt>
                <c:pt idx="257">
                  <c:v>0.29117367355358781</c:v>
                </c:pt>
                <c:pt idx="258">
                  <c:v>0.28234105588632463</c:v>
                </c:pt>
                <c:pt idx="259">
                  <c:v>0.27375925836275955</c:v>
                </c:pt>
                <c:pt idx="260">
                  <c:v>0.26542112741367885</c:v>
                </c:pt>
                <c:pt idx="261">
                  <c:v>0.25731972024463262</c:v>
                </c:pt>
                <c:pt idx="262">
                  <c:v>0.24944829975450503</c:v>
                </c:pt>
                <c:pt idx="263">
                  <c:v>0.24180032944801216</c:v>
                </c:pt>
                <c:pt idx="264">
                  <c:v>0.23436946835107858</c:v>
                </c:pt>
                <c:pt idx="265">
                  <c:v>0.22714956593767907</c:v>
                </c:pt>
                <c:pt idx="266">
                  <c:v>0.22013465707632107</c:v>
                </c:pt>
                <c:pt idx="267">
                  <c:v>0.21331895700396047</c:v>
                </c:pt>
                <c:pt idx="268">
                  <c:v>0.2066968563347957</c:v>
                </c:pt>
                <c:pt idx="269">
                  <c:v>0.20026291611093161</c:v>
                </c:pt>
                <c:pt idx="270">
                  <c:v>0.1940118629015477</c:v>
                </c:pt>
                <c:pt idx="271">
                  <c:v>0.18793858395678878</c:v>
                </c:pt>
                <c:pt idx="272">
                  <c:v>0.18203812242220374</c:v>
                </c:pt>
                <c:pt idx="273">
                  <c:v>0.17630567261917282</c:v>
                </c:pt>
                <c:pt idx="274">
                  <c:v>0.17073657539634796</c:v>
                </c:pt>
                <c:pt idx="275">
                  <c:v>0.16532631355674801</c:v>
                </c:pt>
                <c:pt idx="276">
                  <c:v>0.16007050736479039</c:v>
                </c:pt>
                <c:pt idx="277">
                  <c:v>0.15496491013711744</c:v>
                </c:pt>
                <c:pt idx="278">
                  <c:v>0.15000540392074385</c:v>
                </c:pt>
                <c:pt idx="279">
                  <c:v>0.1451879952616445</c:v>
                </c:pt>
                <c:pt idx="280">
                  <c:v>0.1405088110666082</c:v>
                </c:pt>
                <c:pt idx="281">
                  <c:v>0.13596409456073302</c:v>
                </c:pt>
                <c:pt idx="282">
                  <c:v>0.13155020134273179</c:v>
                </c:pt>
                <c:pt idx="283">
                  <c:v>0.12726359553974148</c:v>
                </c:pt>
                <c:pt idx="284">
                  <c:v>0.12310084606316279</c:v>
                </c:pt>
                <c:pt idx="285">
                  <c:v>0.11905862296660091</c:v>
                </c:pt>
                <c:pt idx="286">
                  <c:v>0.11513369390682174</c:v>
                </c:pt>
                <c:pt idx="287">
                  <c:v>0.11132292070822425</c:v>
                </c:pt>
                <c:pt idx="288">
                  <c:v>0.10762325603117537</c:v>
                </c:pt>
                <c:pt idx="289">
                  <c:v>0.1040317401442197</c:v>
                </c:pt>
                <c:pt idx="290">
                  <c:v>0.10054549779994876</c:v>
                </c:pt>
                <c:pt idx="291">
                  <c:v>9.7161735214096961E-2</c:v>
                </c:pt>
                <c:pt idx="292">
                  <c:v>9.3877737147190152E-2</c:v>
                </c:pt>
                <c:pt idx="293">
                  <c:v>9.0690864087889678E-2</c:v>
                </c:pt>
                <c:pt idx="294">
                  <c:v>8.7598549536959266E-2</c:v>
                </c:pt>
                <c:pt idx="295">
                  <c:v>8.4598297390602123E-2</c:v>
                </c:pt>
                <c:pt idx="296">
                  <c:v>8.1687679421763776E-2</c:v>
                </c:pt>
                <c:pt idx="297">
                  <c:v>7.8864332857842528E-2</c:v>
                </c:pt>
                <c:pt idx="298">
                  <c:v>7.6125958053057968E-2</c:v>
                </c:pt>
                <c:pt idx="299">
                  <c:v>7.3470316253691909E-2</c:v>
                </c:pt>
                <c:pt idx="300">
                  <c:v>7.0895227454172455E-2</c:v>
                </c:pt>
                <c:pt idx="301">
                  <c:v>6.8398568342004806E-2</c:v>
                </c:pt>
                <c:pt idx="302">
                  <c:v>6.5978270329336397E-2</c:v>
                </c:pt>
                <c:pt idx="303">
                  <c:v>6.3632317668928642E-2</c:v>
                </c:pt>
                <c:pt idx="304">
                  <c:v>6.135874565222605E-2</c:v>
                </c:pt>
                <c:pt idx="305">
                  <c:v>5.9155638887131712E-2</c:v>
                </c:pt>
                <c:pt idx="306">
                  <c:v>5.7021129653062594E-2</c:v>
                </c:pt>
                <c:pt idx="307">
                  <c:v>5.4953396330809423E-2</c:v>
                </c:pt>
                <c:pt idx="308">
                  <c:v>5.2950661904721245E-2</c:v>
                </c:pt>
                <c:pt idx="309">
                  <c:v>5.1011192534626278E-2</c:v>
                </c:pt>
                <c:pt idx="310">
                  <c:v>4.9133296195031061E-2</c:v>
                </c:pt>
                <c:pt idx="311">
                  <c:v>4.731532137897447E-2</c:v>
                </c:pt>
                <c:pt idx="312">
                  <c:v>4.555565586403542E-2</c:v>
                </c:pt>
                <c:pt idx="313">
                  <c:v>4.3852725537941672E-2</c:v>
                </c:pt>
                <c:pt idx="314">
                  <c:v>4.2204993281247452E-2</c:v>
                </c:pt>
                <c:pt idx="315">
                  <c:v>4.0610957904608169E-2</c:v>
                </c:pt>
                <c:pt idx="316">
                  <c:v>3.9069153138136706E-2</c:v>
                </c:pt>
                <c:pt idx="317">
                  <c:v>3.7578146670458869E-2</c:v>
                </c:pt>
                <c:pt idx="318">
                  <c:v>3.6136539235010159E-2</c:v>
                </c:pt>
                <c:pt idx="319">
                  <c:v>3.47429637412658E-2</c:v>
                </c:pt>
                <c:pt idx="320">
                  <c:v>3.3396084448571971E-2</c:v>
                </c:pt>
                <c:pt idx="321">
                  <c:v>3.2094596180319165E-2</c:v>
                </c:pt>
                <c:pt idx="322">
                  <c:v>3.0837223576277932E-2</c:v>
                </c:pt>
                <c:pt idx="323">
                  <c:v>2.9622720380936451E-2</c:v>
                </c:pt>
                <c:pt idx="324">
                  <c:v>2.8449868765775665E-2</c:v>
                </c:pt>
                <c:pt idx="325">
                  <c:v>2.7317478683435495E-2</c:v>
                </c:pt>
                <c:pt idx="326">
                  <c:v>2.6224387251866384E-2</c:v>
                </c:pt>
                <c:pt idx="327">
                  <c:v>2.5169458166541619E-2</c:v>
                </c:pt>
                <c:pt idx="328">
                  <c:v>2.4151581138938012E-2</c:v>
                </c:pt>
                <c:pt idx="329">
                  <c:v>2.316967135953505E-2</c:v>
                </c:pt>
                <c:pt idx="330">
                  <c:v>2.2222668983653483E-2</c:v>
                </c:pt>
                <c:pt idx="331">
                  <c:v>2.13095386385409E-2</c:v>
                </c:pt>
                <c:pt idx="332">
                  <c:v>2.0429268950161887E-2</c:v>
                </c:pt>
                <c:pt idx="333">
                  <c:v>1.9580872088241476E-2</c:v>
                </c:pt>
                <c:pt idx="334">
                  <c:v>1.8763383328162183E-2</c:v>
                </c:pt>
                <c:pt idx="335">
                  <c:v>1.7975860628413803E-2</c:v>
                </c:pt>
                <c:pt idx="336">
                  <c:v>1.7217384222328418E-2</c:v>
                </c:pt>
                <c:pt idx="337">
                  <c:v>1.6487056222936437E-2</c:v>
                </c:pt>
                <c:pt idx="338">
                  <c:v>1.5784000239818137E-2</c:v>
                </c:pt>
                <c:pt idx="339">
                  <c:v>1.5107361006923352E-2</c:v>
                </c:pt>
                <c:pt idx="340">
                  <c:v>1.4456304020368472E-2</c:v>
                </c:pt>
                <c:pt idx="341">
                  <c:v>1.3830015185302386E-2</c:v>
                </c:pt>
                <c:pt idx="342">
                  <c:v>1.3227700470972416E-2</c:v>
                </c:pt>
                <c:pt idx="343">
                  <c:v>1.2648585573236091E-2</c:v>
                </c:pt>
                <c:pt idx="344">
                  <c:v>1.20919155837398E-2</c:v>
                </c:pt>
                <c:pt idx="345">
                  <c:v>1.1556954665122082E-2</c:v>
                </c:pt>
                <c:pt idx="346">
                  <c:v>1.1042985731607039E-2</c:v>
                </c:pt>
                <c:pt idx="347">
                  <c:v>1.0549310134412924E-2</c:v>
                </c:pt>
                <c:pt idx="348">
                  <c:v>1.0075247351493148E-2</c:v>
                </c:pt>
                <c:pt idx="349">
                  <c:v>9.620134681079251E-3</c:v>
                </c:pt>
                <c:pt idx="350">
                  <c:v>9.1833269386709642E-3</c:v>
                </c:pt>
                <c:pt idx="351">
                  <c:v>8.7641961570541493E-3</c:v>
                </c:pt>
                <c:pt idx="352">
                  <c:v>8.3621312890290733E-3</c:v>
                </c:pt>
                <c:pt idx="353">
                  <c:v>7.9765379125333932E-3</c:v>
                </c:pt>
                <c:pt idx="354">
                  <c:v>7.6068379379429915E-3</c:v>
                </c:pt>
                <c:pt idx="355">
                  <c:v>7.2524693172901647E-3</c:v>
                </c:pt>
                <c:pt idx="356">
                  <c:v>6.9128857552292981E-3</c:v>
                </c:pt>
                <c:pt idx="357">
                  <c:v>6.5875564215944413E-3</c:v>
                </c:pt>
                <c:pt idx="358">
                  <c:v>6.2759656654263613E-3</c:v>
                </c:pt>
                <c:pt idx="359">
                  <c:v>5.9776127303520247E-3</c:v>
                </c:pt>
                <c:pt idx="360">
                  <c:v>5.6920114712849098E-3</c:v>
                </c:pt>
                <c:pt idx="361">
                  <c:v>5.4186900723296166E-3</c:v>
                </c:pt>
                <c:pt idx="362">
                  <c:v>5.1571907659419504E-3</c:v>
                </c:pt>
                <c:pt idx="363">
                  <c:v>4.9070695532787015E-3</c:v>
                </c:pt>
                <c:pt idx="364">
                  <c:v>4.6678959257721742E-3</c:v>
                </c:pt>
                <c:pt idx="365">
                  <c:v>4.4392525879453819E-3</c:v>
                </c:pt>
                <c:pt idx="366">
                  <c:v>4.2207351815452578E-3</c:v>
                </c:pt>
                <c:pt idx="367">
                  <c:v>4.0119520109749935E-3</c:v>
                </c:pt>
                <c:pt idx="368">
                  <c:v>3.8125237701786088E-3</c:v>
                </c:pt>
                <c:pt idx="369">
                  <c:v>3.6220832710054749E-3</c:v>
                </c:pt>
                <c:pt idx="370">
                  <c:v>3.4402751731303421E-3</c:v>
                </c:pt>
                <c:pt idx="371">
                  <c:v>3.2667557156707467E-3</c:v>
                </c:pt>
                <c:pt idx="372">
                  <c:v>3.1011924505565266E-3</c:v>
                </c:pt>
                <c:pt idx="373">
                  <c:v>2.9432639777805694E-3</c:v>
                </c:pt>
                <c:pt idx="374">
                  <c:v>2.7926596826319218E-3</c:v>
                </c:pt>
                <c:pt idx="375">
                  <c:v>2.6490794750274904E-3</c:v>
                </c:pt>
                <c:pt idx="376">
                  <c:v>2.5122335310448106E-3</c:v>
                </c:pt>
                <c:pt idx="377">
                  <c:v>2.3818420368028515E-3</c:v>
                </c:pt>
                <c:pt idx="378">
                  <c:v>2.2576349347552204E-3</c:v>
                </c:pt>
                <c:pt idx="379">
                  <c:v>2.139351672565409E-3</c:v>
                </c:pt>
                <c:pt idx="380">
                  <c:v>2.0267409546429428E-3</c:v>
                </c:pt>
                <c:pt idx="381">
                  <c:v>1.9195604964546246E-3</c:v>
                </c:pt>
                <c:pt idx="382">
                  <c:v>1.8175767817468543E-3</c:v>
                </c:pt>
                <c:pt idx="383">
                  <c:v>1.7205648227504302E-3</c:v>
                </c:pt>
                <c:pt idx="384">
                  <c:v>1.6283079234957502E-3</c:v>
                </c:pt>
                <c:pt idx="385">
                  <c:v>1.5405974463280181E-3</c:v>
                </c:pt>
                <c:pt idx="386">
                  <c:v>1.4572325817211395E-3</c:v>
                </c:pt>
                <c:pt idx="387">
                  <c:v>1.3780201214640218E-3</c:v>
                </c:pt>
                <c:pt idx="388">
                  <c:v>1.3027742353469171E-3</c:v>
                </c:pt>
                <c:pt idx="389">
                  <c:v>1.231316251358357E-3</c:v>
                </c:pt>
                <c:pt idx="390">
                  <c:v>1.1634744395489429E-3</c:v>
                </c:pt>
                <c:pt idx="391">
                  <c:v>1.0990837995552348E-3</c:v>
                </c:pt>
                <c:pt idx="392">
                  <c:v>1.0379858519001563E-3</c:v>
                </c:pt>
                <c:pt idx="393">
                  <c:v>9.8002843310920603E-4</c:v>
                </c:pt>
                <c:pt idx="394">
                  <c:v>9.2506549466809314E-4</c:v>
                </c:pt>
                <c:pt idx="395">
                  <c:v>8.7295690592398127E-4</c:v>
                </c:pt>
                <c:pt idx="396">
                  <c:v>8.2356826090715862E-4</c:v>
                </c:pt>
                <c:pt idx="397">
                  <c:v>7.7677068916311045E-4</c:v>
                </c:pt>
                <c:pt idx="398">
                  <c:v>7.3244067056291759E-4</c:v>
                </c:pt>
                <c:pt idx="399">
                  <c:v>6.9045985418474251E-4</c:v>
                </c:pt>
                <c:pt idx="400">
                  <c:v>6.5071488120443564E-4</c:v>
                </c:pt>
              </c:numCache>
            </c:numRef>
          </c:yVal>
          <c:smooth val="1"/>
          <c:extLst>
            <c:ext xmlns:c16="http://schemas.microsoft.com/office/drawing/2014/chart" uri="{C3380CC4-5D6E-409C-BE32-E72D297353CC}">
              <c16:uniqueId val="{00000000-4AFA-456E-A39B-2F1DB24822E8}"/>
            </c:ext>
          </c:extLst>
        </c:ser>
        <c:ser>
          <c:idx val="0"/>
          <c:order val="1"/>
          <c:tx>
            <c:v>2019CELT_Y2023</c:v>
          </c:tx>
          <c:spPr>
            <a:ln w="38100">
              <a:solidFill>
                <a:srgbClr val="1795D2">
                  <a:lumMod val="75000"/>
                </a:srgbClr>
              </a:solidFill>
            </a:ln>
          </c:spPr>
          <c:marker>
            <c:symbol val="none"/>
          </c:marker>
          <c:xVal>
            <c:numRef>
              <c:f>'2019CELT_y2023'!$AB$17:$AB$417</c:f>
              <c:numCache>
                <c:formatCode>0</c:formatCode>
                <c:ptCount val="401"/>
                <c:pt idx="0">
                  <c:v>-11786</c:v>
                </c:pt>
                <c:pt idx="1">
                  <c:v>-11736</c:v>
                </c:pt>
                <c:pt idx="2">
                  <c:v>-11686</c:v>
                </c:pt>
                <c:pt idx="3">
                  <c:v>-11636</c:v>
                </c:pt>
                <c:pt idx="4">
                  <c:v>-11586</c:v>
                </c:pt>
                <c:pt idx="5">
                  <c:v>-11536</c:v>
                </c:pt>
                <c:pt idx="6">
                  <c:v>-11486</c:v>
                </c:pt>
                <c:pt idx="7">
                  <c:v>-11436</c:v>
                </c:pt>
                <c:pt idx="8">
                  <c:v>-11386</c:v>
                </c:pt>
                <c:pt idx="9">
                  <c:v>-11336</c:v>
                </c:pt>
                <c:pt idx="10">
                  <c:v>-11286</c:v>
                </c:pt>
                <c:pt idx="11">
                  <c:v>-11236</c:v>
                </c:pt>
                <c:pt idx="12">
                  <c:v>-11186</c:v>
                </c:pt>
                <c:pt idx="13">
                  <c:v>-11136</c:v>
                </c:pt>
                <c:pt idx="14">
                  <c:v>-11086</c:v>
                </c:pt>
                <c:pt idx="15">
                  <c:v>-11036</c:v>
                </c:pt>
                <c:pt idx="16">
                  <c:v>-10986</c:v>
                </c:pt>
                <c:pt idx="17">
                  <c:v>-10936</c:v>
                </c:pt>
                <c:pt idx="18">
                  <c:v>-10886</c:v>
                </c:pt>
                <c:pt idx="19">
                  <c:v>-10836</c:v>
                </c:pt>
                <c:pt idx="20">
                  <c:v>-10786</c:v>
                </c:pt>
                <c:pt idx="21">
                  <c:v>-10736</c:v>
                </c:pt>
                <c:pt idx="22">
                  <c:v>-10686</c:v>
                </c:pt>
                <c:pt idx="23">
                  <c:v>-10636</c:v>
                </c:pt>
                <c:pt idx="24">
                  <c:v>-10586</c:v>
                </c:pt>
                <c:pt idx="25">
                  <c:v>-10536</c:v>
                </c:pt>
                <c:pt idx="26">
                  <c:v>-10486</c:v>
                </c:pt>
                <c:pt idx="27">
                  <c:v>-10436</c:v>
                </c:pt>
                <c:pt idx="28">
                  <c:v>-10386</c:v>
                </c:pt>
                <c:pt idx="29">
                  <c:v>-10336</c:v>
                </c:pt>
                <c:pt idx="30">
                  <c:v>-10286</c:v>
                </c:pt>
                <c:pt idx="31">
                  <c:v>-10236</c:v>
                </c:pt>
                <c:pt idx="32">
                  <c:v>-10186</c:v>
                </c:pt>
                <c:pt idx="33">
                  <c:v>-10136</c:v>
                </c:pt>
                <c:pt idx="34">
                  <c:v>-10086</c:v>
                </c:pt>
                <c:pt idx="35">
                  <c:v>-10036</c:v>
                </c:pt>
                <c:pt idx="36">
                  <c:v>-9986</c:v>
                </c:pt>
                <c:pt idx="37">
                  <c:v>-9936</c:v>
                </c:pt>
                <c:pt idx="38">
                  <c:v>-9886</c:v>
                </c:pt>
                <c:pt idx="39">
                  <c:v>-9836</c:v>
                </c:pt>
                <c:pt idx="40">
                  <c:v>-9786</c:v>
                </c:pt>
                <c:pt idx="41">
                  <c:v>-9736</c:v>
                </c:pt>
                <c:pt idx="42">
                  <c:v>-9686</c:v>
                </c:pt>
                <c:pt idx="43">
                  <c:v>-9636</c:v>
                </c:pt>
                <c:pt idx="44">
                  <c:v>-9586</c:v>
                </c:pt>
                <c:pt idx="45">
                  <c:v>-9536</c:v>
                </c:pt>
                <c:pt idx="46">
                  <c:v>-9486</c:v>
                </c:pt>
                <c:pt idx="47">
                  <c:v>-9436</c:v>
                </c:pt>
                <c:pt idx="48">
                  <c:v>-9386</c:v>
                </c:pt>
                <c:pt idx="49">
                  <c:v>-9336</c:v>
                </c:pt>
                <c:pt idx="50">
                  <c:v>-9286</c:v>
                </c:pt>
                <c:pt idx="51">
                  <c:v>-9236</c:v>
                </c:pt>
                <c:pt idx="52">
                  <c:v>-9186</c:v>
                </c:pt>
                <c:pt idx="53">
                  <c:v>-9136</c:v>
                </c:pt>
                <c:pt idx="54">
                  <c:v>-9086</c:v>
                </c:pt>
                <c:pt idx="55">
                  <c:v>-9036</c:v>
                </c:pt>
                <c:pt idx="56">
                  <c:v>-8986</c:v>
                </c:pt>
                <c:pt idx="57">
                  <c:v>-8936</c:v>
                </c:pt>
                <c:pt idx="58">
                  <c:v>-8886</c:v>
                </c:pt>
                <c:pt idx="59">
                  <c:v>-8836</c:v>
                </c:pt>
                <c:pt idx="60">
                  <c:v>-8786</c:v>
                </c:pt>
                <c:pt idx="61">
                  <c:v>-8736</c:v>
                </c:pt>
                <c:pt idx="62">
                  <c:v>-8686</c:v>
                </c:pt>
                <c:pt idx="63">
                  <c:v>-8636</c:v>
                </c:pt>
                <c:pt idx="64">
                  <c:v>-8586</c:v>
                </c:pt>
                <c:pt idx="65">
                  <c:v>-8536</c:v>
                </c:pt>
                <c:pt idx="66">
                  <c:v>-8486</c:v>
                </c:pt>
                <c:pt idx="67">
                  <c:v>-8436</c:v>
                </c:pt>
                <c:pt idx="68">
                  <c:v>-8386</c:v>
                </c:pt>
                <c:pt idx="69">
                  <c:v>-8336</c:v>
                </c:pt>
                <c:pt idx="70">
                  <c:v>-8286</c:v>
                </c:pt>
                <c:pt idx="71">
                  <c:v>-8236</c:v>
                </c:pt>
                <c:pt idx="72">
                  <c:v>-8186</c:v>
                </c:pt>
                <c:pt idx="73">
                  <c:v>-8136</c:v>
                </c:pt>
                <c:pt idx="74">
                  <c:v>-8086</c:v>
                </c:pt>
                <c:pt idx="75">
                  <c:v>-8036</c:v>
                </c:pt>
                <c:pt idx="76">
                  <c:v>-7986</c:v>
                </c:pt>
                <c:pt idx="77">
                  <c:v>-7936</c:v>
                </c:pt>
                <c:pt idx="78">
                  <c:v>-7886</c:v>
                </c:pt>
                <c:pt idx="79">
                  <c:v>-7836</c:v>
                </c:pt>
                <c:pt idx="80">
                  <c:v>-7786</c:v>
                </c:pt>
                <c:pt idx="81">
                  <c:v>-7736</c:v>
                </c:pt>
                <c:pt idx="82">
                  <c:v>-7686</c:v>
                </c:pt>
                <c:pt idx="83">
                  <c:v>-7636</c:v>
                </c:pt>
                <c:pt idx="84">
                  <c:v>-7586</c:v>
                </c:pt>
                <c:pt idx="85">
                  <c:v>-7536</c:v>
                </c:pt>
                <c:pt idx="86">
                  <c:v>-7486</c:v>
                </c:pt>
                <c:pt idx="87">
                  <c:v>-7436</c:v>
                </c:pt>
                <c:pt idx="88">
                  <c:v>-7386</c:v>
                </c:pt>
                <c:pt idx="89">
                  <c:v>-7336</c:v>
                </c:pt>
                <c:pt idx="90">
                  <c:v>-7286</c:v>
                </c:pt>
                <c:pt idx="91">
                  <c:v>-7236</c:v>
                </c:pt>
                <c:pt idx="92">
                  <c:v>-7186</c:v>
                </c:pt>
                <c:pt idx="93">
                  <c:v>-7136</c:v>
                </c:pt>
                <c:pt idx="94">
                  <c:v>-7086</c:v>
                </c:pt>
                <c:pt idx="95">
                  <c:v>-7036</c:v>
                </c:pt>
                <c:pt idx="96">
                  <c:v>-6986</c:v>
                </c:pt>
                <c:pt idx="97">
                  <c:v>-6936</c:v>
                </c:pt>
                <c:pt idx="98">
                  <c:v>-6886</c:v>
                </c:pt>
                <c:pt idx="99">
                  <c:v>-6836</c:v>
                </c:pt>
                <c:pt idx="100">
                  <c:v>-6786</c:v>
                </c:pt>
                <c:pt idx="101">
                  <c:v>-6736</c:v>
                </c:pt>
                <c:pt idx="102">
                  <c:v>-6686</c:v>
                </c:pt>
                <c:pt idx="103">
                  <c:v>-6636</c:v>
                </c:pt>
                <c:pt idx="104">
                  <c:v>-6586</c:v>
                </c:pt>
                <c:pt idx="105">
                  <c:v>-6536</c:v>
                </c:pt>
                <c:pt idx="106">
                  <c:v>-6486</c:v>
                </c:pt>
                <c:pt idx="107">
                  <c:v>-6436</c:v>
                </c:pt>
                <c:pt idx="108">
                  <c:v>-6386</c:v>
                </c:pt>
                <c:pt idx="109">
                  <c:v>-6336</c:v>
                </c:pt>
                <c:pt idx="110">
                  <c:v>-6286</c:v>
                </c:pt>
                <c:pt idx="111">
                  <c:v>-6236</c:v>
                </c:pt>
                <c:pt idx="112">
                  <c:v>-6186</c:v>
                </c:pt>
                <c:pt idx="113">
                  <c:v>-6136</c:v>
                </c:pt>
                <c:pt idx="114">
                  <c:v>-6086</c:v>
                </c:pt>
                <c:pt idx="115">
                  <c:v>-6036</c:v>
                </c:pt>
                <c:pt idx="116">
                  <c:v>-5986</c:v>
                </c:pt>
                <c:pt idx="117">
                  <c:v>-5936</c:v>
                </c:pt>
                <c:pt idx="118">
                  <c:v>-5886</c:v>
                </c:pt>
                <c:pt idx="119">
                  <c:v>-5836</c:v>
                </c:pt>
                <c:pt idx="120">
                  <c:v>-5786</c:v>
                </c:pt>
                <c:pt idx="121">
                  <c:v>-5736</c:v>
                </c:pt>
                <c:pt idx="122">
                  <c:v>-5686</c:v>
                </c:pt>
                <c:pt idx="123">
                  <c:v>-5636</c:v>
                </c:pt>
                <c:pt idx="124">
                  <c:v>-5586</c:v>
                </c:pt>
                <c:pt idx="125">
                  <c:v>-5536</c:v>
                </c:pt>
                <c:pt idx="126">
                  <c:v>-5486</c:v>
                </c:pt>
                <c:pt idx="127">
                  <c:v>-5436</c:v>
                </c:pt>
                <c:pt idx="128">
                  <c:v>-5386</c:v>
                </c:pt>
                <c:pt idx="129">
                  <c:v>-5336</c:v>
                </c:pt>
                <c:pt idx="130">
                  <c:v>-5286</c:v>
                </c:pt>
                <c:pt idx="131">
                  <c:v>-5236</c:v>
                </c:pt>
                <c:pt idx="132">
                  <c:v>-5186</c:v>
                </c:pt>
                <c:pt idx="133">
                  <c:v>-5136</c:v>
                </c:pt>
                <c:pt idx="134">
                  <c:v>-5086</c:v>
                </c:pt>
                <c:pt idx="135">
                  <c:v>-5036</c:v>
                </c:pt>
                <c:pt idx="136">
                  <c:v>-4986</c:v>
                </c:pt>
                <c:pt idx="137">
                  <c:v>-4936</c:v>
                </c:pt>
                <c:pt idx="138">
                  <c:v>-4886</c:v>
                </c:pt>
                <c:pt idx="139">
                  <c:v>-4836</c:v>
                </c:pt>
                <c:pt idx="140">
                  <c:v>-4786</c:v>
                </c:pt>
                <c:pt idx="141">
                  <c:v>-4736</c:v>
                </c:pt>
                <c:pt idx="142">
                  <c:v>-4686</c:v>
                </c:pt>
                <c:pt idx="143">
                  <c:v>-4636</c:v>
                </c:pt>
                <c:pt idx="144">
                  <c:v>-4586</c:v>
                </c:pt>
                <c:pt idx="145">
                  <c:v>-4536</c:v>
                </c:pt>
                <c:pt idx="146">
                  <c:v>-4486</c:v>
                </c:pt>
                <c:pt idx="147">
                  <c:v>-4436</c:v>
                </c:pt>
                <c:pt idx="148">
                  <c:v>-4386</c:v>
                </c:pt>
                <c:pt idx="149">
                  <c:v>-4336</c:v>
                </c:pt>
                <c:pt idx="150">
                  <c:v>-4286</c:v>
                </c:pt>
                <c:pt idx="151">
                  <c:v>-4236</c:v>
                </c:pt>
                <c:pt idx="152">
                  <c:v>-4186</c:v>
                </c:pt>
                <c:pt idx="153">
                  <c:v>-4136</c:v>
                </c:pt>
                <c:pt idx="154">
                  <c:v>-4086</c:v>
                </c:pt>
                <c:pt idx="155">
                  <c:v>-4036</c:v>
                </c:pt>
                <c:pt idx="156">
                  <c:v>-3986</c:v>
                </c:pt>
                <c:pt idx="157">
                  <c:v>-3936</c:v>
                </c:pt>
                <c:pt idx="158">
                  <c:v>-3886</c:v>
                </c:pt>
                <c:pt idx="159">
                  <c:v>-3836</c:v>
                </c:pt>
                <c:pt idx="160">
                  <c:v>-3786</c:v>
                </c:pt>
                <c:pt idx="161">
                  <c:v>-3736</c:v>
                </c:pt>
                <c:pt idx="162">
                  <c:v>-3686</c:v>
                </c:pt>
                <c:pt idx="163">
                  <c:v>-3636</c:v>
                </c:pt>
                <c:pt idx="164">
                  <c:v>-3586</c:v>
                </c:pt>
                <c:pt idx="165">
                  <c:v>-3536</c:v>
                </c:pt>
                <c:pt idx="166">
                  <c:v>-3486</c:v>
                </c:pt>
                <c:pt idx="167">
                  <c:v>-3436</c:v>
                </c:pt>
                <c:pt idx="168">
                  <c:v>-3386</c:v>
                </c:pt>
                <c:pt idx="169">
                  <c:v>-3336</c:v>
                </c:pt>
                <c:pt idx="170">
                  <c:v>-3286</c:v>
                </c:pt>
                <c:pt idx="171">
                  <c:v>-3236</c:v>
                </c:pt>
                <c:pt idx="172">
                  <c:v>-3186</c:v>
                </c:pt>
                <c:pt idx="173">
                  <c:v>-3136</c:v>
                </c:pt>
                <c:pt idx="174">
                  <c:v>-3086</c:v>
                </c:pt>
                <c:pt idx="175">
                  <c:v>-3036</c:v>
                </c:pt>
                <c:pt idx="176">
                  <c:v>-2986</c:v>
                </c:pt>
                <c:pt idx="177">
                  <c:v>-2936</c:v>
                </c:pt>
                <c:pt idx="178">
                  <c:v>-2886</c:v>
                </c:pt>
                <c:pt idx="179">
                  <c:v>-2836</c:v>
                </c:pt>
                <c:pt idx="180">
                  <c:v>-2786</c:v>
                </c:pt>
                <c:pt idx="181">
                  <c:v>-2736</c:v>
                </c:pt>
                <c:pt idx="182">
                  <c:v>-2686</c:v>
                </c:pt>
                <c:pt idx="183">
                  <c:v>-2636</c:v>
                </c:pt>
                <c:pt idx="184">
                  <c:v>-2586</c:v>
                </c:pt>
                <c:pt idx="185">
                  <c:v>-2536</c:v>
                </c:pt>
                <c:pt idx="186">
                  <c:v>-2486</c:v>
                </c:pt>
                <c:pt idx="187">
                  <c:v>-2436</c:v>
                </c:pt>
                <c:pt idx="188">
                  <c:v>-2386</c:v>
                </c:pt>
                <c:pt idx="189">
                  <c:v>-2336</c:v>
                </c:pt>
                <c:pt idx="190">
                  <c:v>-2286</c:v>
                </c:pt>
                <c:pt idx="191">
                  <c:v>-2236</c:v>
                </c:pt>
                <c:pt idx="192">
                  <c:v>-2186</c:v>
                </c:pt>
                <c:pt idx="193">
                  <c:v>-2136</c:v>
                </c:pt>
                <c:pt idx="194">
                  <c:v>-2086</c:v>
                </c:pt>
                <c:pt idx="195">
                  <c:v>-2036</c:v>
                </c:pt>
                <c:pt idx="196">
                  <c:v>-1986</c:v>
                </c:pt>
                <c:pt idx="197">
                  <c:v>-1936</c:v>
                </c:pt>
                <c:pt idx="198">
                  <c:v>-1886</c:v>
                </c:pt>
                <c:pt idx="199">
                  <c:v>-1836</c:v>
                </c:pt>
                <c:pt idx="200">
                  <c:v>-1786</c:v>
                </c:pt>
                <c:pt idx="201">
                  <c:v>-1736</c:v>
                </c:pt>
                <c:pt idx="202">
                  <c:v>-1686</c:v>
                </c:pt>
                <c:pt idx="203">
                  <c:v>-1636</c:v>
                </c:pt>
                <c:pt idx="204">
                  <c:v>-1586</c:v>
                </c:pt>
                <c:pt idx="205">
                  <c:v>-1536</c:v>
                </c:pt>
                <c:pt idx="206">
                  <c:v>-1486</c:v>
                </c:pt>
                <c:pt idx="207">
                  <c:v>-1436</c:v>
                </c:pt>
                <c:pt idx="208">
                  <c:v>-1386</c:v>
                </c:pt>
                <c:pt idx="209">
                  <c:v>-1336</c:v>
                </c:pt>
                <c:pt idx="210">
                  <c:v>-1286</c:v>
                </c:pt>
                <c:pt idx="211">
                  <c:v>-1236</c:v>
                </c:pt>
                <c:pt idx="212">
                  <c:v>-1186</c:v>
                </c:pt>
                <c:pt idx="213">
                  <c:v>-1136</c:v>
                </c:pt>
                <c:pt idx="214">
                  <c:v>-1086</c:v>
                </c:pt>
                <c:pt idx="215">
                  <c:v>-1036</c:v>
                </c:pt>
                <c:pt idx="216">
                  <c:v>-986</c:v>
                </c:pt>
                <c:pt idx="217">
                  <c:v>-936</c:v>
                </c:pt>
                <c:pt idx="218">
                  <c:v>-886</c:v>
                </c:pt>
                <c:pt idx="219">
                  <c:v>-836</c:v>
                </c:pt>
                <c:pt idx="220">
                  <c:v>-786</c:v>
                </c:pt>
                <c:pt idx="221">
                  <c:v>-736</c:v>
                </c:pt>
                <c:pt idx="222">
                  <c:v>-686</c:v>
                </c:pt>
                <c:pt idx="223">
                  <c:v>-636</c:v>
                </c:pt>
                <c:pt idx="224">
                  <c:v>-586</c:v>
                </c:pt>
                <c:pt idx="225">
                  <c:v>-536</c:v>
                </c:pt>
                <c:pt idx="226">
                  <c:v>-486</c:v>
                </c:pt>
                <c:pt idx="227">
                  <c:v>-436</c:v>
                </c:pt>
                <c:pt idx="228">
                  <c:v>-386</c:v>
                </c:pt>
                <c:pt idx="229">
                  <c:v>-336</c:v>
                </c:pt>
                <c:pt idx="230">
                  <c:v>-286</c:v>
                </c:pt>
                <c:pt idx="231">
                  <c:v>-236</c:v>
                </c:pt>
                <c:pt idx="232">
                  <c:v>-186</c:v>
                </c:pt>
                <c:pt idx="233">
                  <c:v>-136</c:v>
                </c:pt>
                <c:pt idx="234">
                  <c:v>-86</c:v>
                </c:pt>
                <c:pt idx="235">
                  <c:v>-36</c:v>
                </c:pt>
                <c:pt idx="236">
                  <c:v>14</c:v>
                </c:pt>
                <c:pt idx="237">
                  <c:v>64</c:v>
                </c:pt>
                <c:pt idx="238">
                  <c:v>114</c:v>
                </c:pt>
                <c:pt idx="239">
                  <c:v>164</c:v>
                </c:pt>
                <c:pt idx="240">
                  <c:v>214</c:v>
                </c:pt>
                <c:pt idx="241">
                  <c:v>264</c:v>
                </c:pt>
                <c:pt idx="242">
                  <c:v>314</c:v>
                </c:pt>
                <c:pt idx="243">
                  <c:v>364</c:v>
                </c:pt>
                <c:pt idx="244">
                  <c:v>414</c:v>
                </c:pt>
                <c:pt idx="245">
                  <c:v>464</c:v>
                </c:pt>
                <c:pt idx="246">
                  <c:v>514</c:v>
                </c:pt>
                <c:pt idx="247">
                  <c:v>564</c:v>
                </c:pt>
                <c:pt idx="248">
                  <c:v>614</c:v>
                </c:pt>
                <c:pt idx="249">
                  <c:v>664</c:v>
                </c:pt>
                <c:pt idx="250">
                  <c:v>714</c:v>
                </c:pt>
                <c:pt idx="251">
                  <c:v>764</c:v>
                </c:pt>
                <c:pt idx="252">
                  <c:v>814</c:v>
                </c:pt>
                <c:pt idx="253">
                  <c:v>864</c:v>
                </c:pt>
                <c:pt idx="254">
                  <c:v>914</c:v>
                </c:pt>
                <c:pt idx="255">
                  <c:v>964</c:v>
                </c:pt>
                <c:pt idx="256">
                  <c:v>1014</c:v>
                </c:pt>
                <c:pt idx="257">
                  <c:v>1064</c:v>
                </c:pt>
                <c:pt idx="258">
                  <c:v>1114</c:v>
                </c:pt>
                <c:pt idx="259">
                  <c:v>1164</c:v>
                </c:pt>
                <c:pt idx="260">
                  <c:v>1214</c:v>
                </c:pt>
                <c:pt idx="261">
                  <c:v>1264</c:v>
                </c:pt>
                <c:pt idx="262">
                  <c:v>1314</c:v>
                </c:pt>
                <c:pt idx="263">
                  <c:v>1364</c:v>
                </c:pt>
                <c:pt idx="264">
                  <c:v>1414</c:v>
                </c:pt>
                <c:pt idx="265">
                  <c:v>1464</c:v>
                </c:pt>
                <c:pt idx="266">
                  <c:v>1514</c:v>
                </c:pt>
                <c:pt idx="267">
                  <c:v>1564</c:v>
                </c:pt>
                <c:pt idx="268">
                  <c:v>1614</c:v>
                </c:pt>
                <c:pt idx="269">
                  <c:v>1664</c:v>
                </c:pt>
                <c:pt idx="270">
                  <c:v>1714</c:v>
                </c:pt>
                <c:pt idx="271">
                  <c:v>1764</c:v>
                </c:pt>
                <c:pt idx="272">
                  <c:v>1814</c:v>
                </c:pt>
                <c:pt idx="273">
                  <c:v>1864</c:v>
                </c:pt>
                <c:pt idx="274">
                  <c:v>1914</c:v>
                </c:pt>
                <c:pt idx="275">
                  <c:v>1964</c:v>
                </c:pt>
                <c:pt idx="276">
                  <c:v>2014</c:v>
                </c:pt>
                <c:pt idx="277">
                  <c:v>2064</c:v>
                </c:pt>
                <c:pt idx="278">
                  <c:v>2114</c:v>
                </c:pt>
                <c:pt idx="279">
                  <c:v>2164</c:v>
                </c:pt>
                <c:pt idx="280">
                  <c:v>2214</c:v>
                </c:pt>
                <c:pt idx="281">
                  <c:v>2264</c:v>
                </c:pt>
                <c:pt idx="282">
                  <c:v>2314</c:v>
                </c:pt>
                <c:pt idx="283">
                  <c:v>2364</c:v>
                </c:pt>
                <c:pt idx="284">
                  <c:v>2414</c:v>
                </c:pt>
                <c:pt idx="285">
                  <c:v>2464</c:v>
                </c:pt>
                <c:pt idx="286">
                  <c:v>2514</c:v>
                </c:pt>
                <c:pt idx="287">
                  <c:v>2564</c:v>
                </c:pt>
                <c:pt idx="288">
                  <c:v>2614</c:v>
                </c:pt>
                <c:pt idx="289">
                  <c:v>2664</c:v>
                </c:pt>
                <c:pt idx="290">
                  <c:v>2714</c:v>
                </c:pt>
                <c:pt idx="291">
                  <c:v>2764</c:v>
                </c:pt>
                <c:pt idx="292">
                  <c:v>2814</c:v>
                </c:pt>
                <c:pt idx="293">
                  <c:v>2864</c:v>
                </c:pt>
                <c:pt idx="294">
                  <c:v>2914</c:v>
                </c:pt>
                <c:pt idx="295">
                  <c:v>2964</c:v>
                </c:pt>
                <c:pt idx="296">
                  <c:v>3014</c:v>
                </c:pt>
                <c:pt idx="297">
                  <c:v>3064</c:v>
                </c:pt>
                <c:pt idx="298">
                  <c:v>3114</c:v>
                </c:pt>
                <c:pt idx="299">
                  <c:v>3164</c:v>
                </c:pt>
                <c:pt idx="300">
                  <c:v>3214</c:v>
                </c:pt>
                <c:pt idx="301">
                  <c:v>3264</c:v>
                </c:pt>
                <c:pt idx="302">
                  <c:v>3314</c:v>
                </c:pt>
                <c:pt idx="303">
                  <c:v>3364</c:v>
                </c:pt>
                <c:pt idx="304">
                  <c:v>3414</c:v>
                </c:pt>
                <c:pt idx="305">
                  <c:v>3464</c:v>
                </c:pt>
                <c:pt idx="306">
                  <c:v>3514</c:v>
                </c:pt>
                <c:pt idx="307">
                  <c:v>3564</c:v>
                </c:pt>
                <c:pt idx="308">
                  <c:v>3614</c:v>
                </c:pt>
                <c:pt idx="309">
                  <c:v>3664</c:v>
                </c:pt>
                <c:pt idx="310">
                  <c:v>3714</c:v>
                </c:pt>
                <c:pt idx="311">
                  <c:v>3764</c:v>
                </c:pt>
                <c:pt idx="312">
                  <c:v>3814</c:v>
                </c:pt>
                <c:pt idx="313">
                  <c:v>3864</c:v>
                </c:pt>
                <c:pt idx="314">
                  <c:v>3914</c:v>
                </c:pt>
                <c:pt idx="315">
                  <c:v>3964</c:v>
                </c:pt>
                <c:pt idx="316">
                  <c:v>4014</c:v>
                </c:pt>
                <c:pt idx="317">
                  <c:v>4064</c:v>
                </c:pt>
                <c:pt idx="318">
                  <c:v>4114</c:v>
                </c:pt>
                <c:pt idx="319">
                  <c:v>4164</c:v>
                </c:pt>
                <c:pt idx="320">
                  <c:v>4214</c:v>
                </c:pt>
                <c:pt idx="321">
                  <c:v>4264</c:v>
                </c:pt>
                <c:pt idx="322">
                  <c:v>4314</c:v>
                </c:pt>
                <c:pt idx="323">
                  <c:v>4364</c:v>
                </c:pt>
                <c:pt idx="324">
                  <c:v>4414</c:v>
                </c:pt>
                <c:pt idx="325">
                  <c:v>4464</c:v>
                </c:pt>
                <c:pt idx="326">
                  <c:v>4514</c:v>
                </c:pt>
                <c:pt idx="327">
                  <c:v>4564</c:v>
                </c:pt>
                <c:pt idx="328">
                  <c:v>4614</c:v>
                </c:pt>
                <c:pt idx="329">
                  <c:v>4664</c:v>
                </c:pt>
                <c:pt idx="330">
                  <c:v>4714</c:v>
                </c:pt>
                <c:pt idx="331">
                  <c:v>4764</c:v>
                </c:pt>
                <c:pt idx="332">
                  <c:v>4814</c:v>
                </c:pt>
                <c:pt idx="333">
                  <c:v>4864</c:v>
                </c:pt>
                <c:pt idx="334">
                  <c:v>4914</c:v>
                </c:pt>
                <c:pt idx="335">
                  <c:v>4964</c:v>
                </c:pt>
                <c:pt idx="336">
                  <c:v>5014</c:v>
                </c:pt>
                <c:pt idx="337">
                  <c:v>5064</c:v>
                </c:pt>
                <c:pt idx="338">
                  <c:v>5114</c:v>
                </c:pt>
                <c:pt idx="339">
                  <c:v>5164</c:v>
                </c:pt>
                <c:pt idx="340">
                  <c:v>5214</c:v>
                </c:pt>
                <c:pt idx="341">
                  <c:v>5264</c:v>
                </c:pt>
                <c:pt idx="342">
                  <c:v>5314</c:v>
                </c:pt>
                <c:pt idx="343">
                  <c:v>5364</c:v>
                </c:pt>
                <c:pt idx="344">
                  <c:v>5414</c:v>
                </c:pt>
                <c:pt idx="345">
                  <c:v>5464</c:v>
                </c:pt>
                <c:pt idx="346">
                  <c:v>5514</c:v>
                </c:pt>
                <c:pt idx="347">
                  <c:v>5564</c:v>
                </c:pt>
                <c:pt idx="348">
                  <c:v>5614</c:v>
                </c:pt>
                <c:pt idx="349">
                  <c:v>5664</c:v>
                </c:pt>
                <c:pt idx="350">
                  <c:v>5714</c:v>
                </c:pt>
                <c:pt idx="351">
                  <c:v>5764</c:v>
                </c:pt>
                <c:pt idx="352">
                  <c:v>5814</c:v>
                </c:pt>
                <c:pt idx="353">
                  <c:v>5864</c:v>
                </c:pt>
                <c:pt idx="354">
                  <c:v>5914</c:v>
                </c:pt>
                <c:pt idx="355">
                  <c:v>5964</c:v>
                </c:pt>
                <c:pt idx="356">
                  <c:v>6014</c:v>
                </c:pt>
                <c:pt idx="357">
                  <c:v>6064</c:v>
                </c:pt>
                <c:pt idx="358">
                  <c:v>6114</c:v>
                </c:pt>
                <c:pt idx="359">
                  <c:v>6164</c:v>
                </c:pt>
                <c:pt idx="360">
                  <c:v>6214</c:v>
                </c:pt>
                <c:pt idx="361">
                  <c:v>6264</c:v>
                </c:pt>
                <c:pt idx="362">
                  <c:v>6314</c:v>
                </c:pt>
                <c:pt idx="363">
                  <c:v>6364</c:v>
                </c:pt>
                <c:pt idx="364">
                  <c:v>6414</c:v>
                </c:pt>
                <c:pt idx="365">
                  <c:v>6464</c:v>
                </c:pt>
                <c:pt idx="366">
                  <c:v>6514</c:v>
                </c:pt>
                <c:pt idx="367">
                  <c:v>6564</c:v>
                </c:pt>
                <c:pt idx="368">
                  <c:v>6614</c:v>
                </c:pt>
                <c:pt idx="369">
                  <c:v>6664</c:v>
                </c:pt>
                <c:pt idx="370">
                  <c:v>6714</c:v>
                </c:pt>
                <c:pt idx="371">
                  <c:v>6764</c:v>
                </c:pt>
                <c:pt idx="372">
                  <c:v>6814</c:v>
                </c:pt>
                <c:pt idx="373">
                  <c:v>6864</c:v>
                </c:pt>
                <c:pt idx="374">
                  <c:v>6914</c:v>
                </c:pt>
                <c:pt idx="375">
                  <c:v>6964</c:v>
                </c:pt>
                <c:pt idx="376">
                  <c:v>7014</c:v>
                </c:pt>
                <c:pt idx="377">
                  <c:v>7064</c:v>
                </c:pt>
                <c:pt idx="378">
                  <c:v>7114</c:v>
                </c:pt>
                <c:pt idx="379">
                  <c:v>7164</c:v>
                </c:pt>
                <c:pt idx="380">
                  <c:v>7214</c:v>
                </c:pt>
                <c:pt idx="381">
                  <c:v>7264</c:v>
                </c:pt>
                <c:pt idx="382">
                  <c:v>7314</c:v>
                </c:pt>
                <c:pt idx="383">
                  <c:v>7364</c:v>
                </c:pt>
                <c:pt idx="384">
                  <c:v>7414</c:v>
                </c:pt>
                <c:pt idx="385">
                  <c:v>7464</c:v>
                </c:pt>
                <c:pt idx="386">
                  <c:v>7514</c:v>
                </c:pt>
                <c:pt idx="387">
                  <c:v>7564</c:v>
                </c:pt>
                <c:pt idx="388">
                  <c:v>7614</c:v>
                </c:pt>
                <c:pt idx="389">
                  <c:v>7664</c:v>
                </c:pt>
                <c:pt idx="390">
                  <c:v>7714</c:v>
                </c:pt>
                <c:pt idx="391">
                  <c:v>7764</c:v>
                </c:pt>
                <c:pt idx="392">
                  <c:v>7814</c:v>
                </c:pt>
                <c:pt idx="393">
                  <c:v>7864</c:v>
                </c:pt>
                <c:pt idx="394">
                  <c:v>7914</c:v>
                </c:pt>
                <c:pt idx="395">
                  <c:v>7964</c:v>
                </c:pt>
                <c:pt idx="396">
                  <c:v>8014</c:v>
                </c:pt>
                <c:pt idx="397">
                  <c:v>8064</c:v>
                </c:pt>
                <c:pt idx="398">
                  <c:v>8114</c:v>
                </c:pt>
                <c:pt idx="399">
                  <c:v>8164</c:v>
                </c:pt>
                <c:pt idx="400">
                  <c:v>8214</c:v>
                </c:pt>
              </c:numCache>
            </c:numRef>
          </c:xVal>
          <c:yVal>
            <c:numRef>
              <c:f>'2019CELT_y2023'!$U$17:$U$417</c:f>
              <c:numCache>
                <c:formatCode>0.0000</c:formatCode>
                <c:ptCount val="401"/>
                <c:pt idx="0">
                  <c:v>57.407691063318033</c:v>
                </c:pt>
                <c:pt idx="1">
                  <c:v>56.929087506277725</c:v>
                </c:pt>
                <c:pt idx="2">
                  <c:v>56.448114353079049</c:v>
                </c:pt>
                <c:pt idx="3">
                  <c:v>55.96483429622598</c:v>
                </c:pt>
                <c:pt idx="4">
                  <c:v>55.479320205727888</c:v>
                </c:pt>
                <c:pt idx="5">
                  <c:v>54.991654651925089</c:v>
                </c:pt>
                <c:pt idx="6">
                  <c:v>54.501929348525024</c:v>
                </c:pt>
                <c:pt idx="7">
                  <c:v>54.010244525810911</c:v>
                </c:pt>
                <c:pt idx="8">
                  <c:v>53.516708244400412</c:v>
                </c:pt>
                <c:pt idx="9">
                  <c:v>53.021435660196744</c:v>
                </c:pt>
                <c:pt idx="10">
                  <c:v>52.524548251291861</c:v>
                </c:pt>
                <c:pt idx="11">
                  <c:v>52.026173017553468</c:v>
                </c:pt>
                <c:pt idx="12">
                  <c:v>51.526441663462862</c:v>
                </c:pt>
                <c:pt idx="13">
                  <c:v>51.025489774474778</c:v>
                </c:pt>
                <c:pt idx="14">
                  <c:v>50.52345599675435</c:v>
                </c:pt>
                <c:pt idx="15">
                  <c:v>50.02048122961935</c:v>
                </c:pt>
                <c:pt idx="16">
                  <c:v>49.516707839392431</c:v>
                </c:pt>
                <c:pt idx="17">
                  <c:v>49.012278902657378</c:v>
                </c:pt>
                <c:pt idx="18">
                  <c:v>48.507337486133025</c:v>
                </c:pt>
                <c:pt idx="19">
                  <c:v>48.002025969538494</c:v>
                </c:pt>
                <c:pt idx="20">
                  <c:v>47.49648541694215</c:v>
                </c:pt>
                <c:pt idx="21">
                  <c:v>46.990855001174424</c:v>
                </c:pt>
                <c:pt idx="22">
                  <c:v>46.485271484958076</c:v>
                </c:pt>
                <c:pt idx="23">
                  <c:v>45.979868761481761</c:v>
                </c:pt>
                <c:pt idx="24">
                  <c:v>45.474777456225823</c:v>
                </c:pt>
                <c:pt idx="25">
                  <c:v>44.970124590956601</c:v>
                </c:pt>
                <c:pt idx="26">
                  <c:v>44.466033309947136</c:v>
                </c:pt>
                <c:pt idx="27">
                  <c:v>43.962622667670345</c:v>
                </c:pt>
                <c:pt idx="28">
                  <c:v>43.460007476451565</c:v>
                </c:pt>
                <c:pt idx="29">
                  <c:v>42.958298211871636</c:v>
                </c:pt>
                <c:pt idx="30">
                  <c:v>42.457600973083501</c:v>
                </c:pt>
                <c:pt idx="31">
                  <c:v>41.958017494652104</c:v>
                </c:pt>
                <c:pt idx="32">
                  <c:v>41.459645206049757</c:v>
                </c:pt>
                <c:pt idx="33">
                  <c:v>40.962577334544072</c:v>
                </c:pt>
                <c:pt idx="34">
                  <c:v>40.466903046898992</c:v>
                </c:pt>
                <c:pt idx="35">
                  <c:v>39.972707625076119</c:v>
                </c:pt>
                <c:pt idx="36">
                  <c:v>39.480072670968347</c:v>
                </c:pt>
                <c:pt idx="37">
                  <c:v>38.989076335121013</c:v>
                </c:pt>
                <c:pt idx="38">
                  <c:v>38.499793564392249</c:v>
                </c:pt>
                <c:pt idx="39">
                  <c:v>38.012296363570705</c:v>
                </c:pt>
                <c:pt idx="40">
                  <c:v>37.526654066099539</c:v>
                </c:pt>
                <c:pt idx="41">
                  <c:v>37.042933609245722</c:v>
                </c:pt>
                <c:pt idx="42">
                  <c:v>36.561199809295317</c:v>
                </c:pt>
                <c:pt idx="43">
                  <c:v>36.081515632644575</c:v>
                </c:pt>
                <c:pt idx="44">
                  <c:v>35.603942458982793</c:v>
                </c:pt>
                <c:pt idx="45">
                  <c:v>35.128540333123077</c:v>
                </c:pt>
                <c:pt idx="46">
                  <c:v>34.655368202420235</c:v>
                </c:pt>
                <c:pt idx="47">
                  <c:v>34.184484137117174</c:v>
                </c:pt>
                <c:pt idx="48">
                  <c:v>33.715945531373649</c:v>
                </c:pt>
                <c:pt idx="49">
                  <c:v>33.249809283148089</c:v>
                </c:pt>
                <c:pt idx="50">
                  <c:v>32.786131951518406</c:v>
                </c:pt>
                <c:pt idx="51">
                  <c:v>32.324969890435263</c:v>
                </c:pt>
                <c:pt idx="52">
                  <c:v>31.86637935829549</c:v>
                </c:pt>
                <c:pt idx="53">
                  <c:v>31.41041660310087</c:v>
                </c:pt>
                <c:pt idx="54">
                  <c:v>30.957137923321994</c:v>
                </c:pt>
                <c:pt idx="55">
                  <c:v>30.506599704917278</c:v>
                </c:pt>
                <c:pt idx="56">
                  <c:v>30.058858435258394</c:v>
                </c:pt>
                <c:pt idx="57">
                  <c:v>29.613970694984491</c:v>
                </c:pt>
                <c:pt idx="58">
                  <c:v>29.17199312904609</c:v>
                </c:pt>
                <c:pt idx="59">
                  <c:v>28.732982398405152</c:v>
                </c:pt>
                <c:pt idx="60">
                  <c:v>28.296995114028704</c:v>
                </c:pt>
                <c:pt idx="61">
                  <c:v>27.864087754951168</c:v>
                </c:pt>
                <c:pt idx="62">
                  <c:v>27.434316572284327</c:v>
                </c:pt>
                <c:pt idx="63">
                  <c:v>27.007737481125545</c:v>
                </c:pt>
                <c:pt idx="64">
                  <c:v>26.584405942355041</c:v>
                </c:pt>
                <c:pt idx="65">
                  <c:v>26.164376836324159</c:v>
                </c:pt>
                <c:pt idx="66">
                  <c:v>25.747704330419886</c:v>
                </c:pt>
                <c:pt idx="67">
                  <c:v>25.334441742449684</c:v>
                </c:pt>
                <c:pt idx="68">
                  <c:v>24.924641401725999</c:v>
                </c:pt>
                <c:pt idx="69">
                  <c:v>24.518354509645597</c:v>
                </c:pt>
                <c:pt idx="70">
                  <c:v>24.11563100145716</c:v>
                </c:pt>
                <c:pt idx="71">
                  <c:v>23.716519410793715</c:v>
                </c:pt>
                <c:pt idx="72">
                  <c:v>23.321066738418455</c:v>
                </c:pt>
                <c:pt idx="73">
                  <c:v>22.929318326494162</c:v>
                </c:pt>
                <c:pt idx="74">
                  <c:v>22.541317739542226</c:v>
                </c:pt>
                <c:pt idx="75">
                  <c:v>22.157106653108592</c:v>
                </c:pt>
                <c:pt idx="76">
                  <c:v>21.776724751002838</c:v>
                </c:pt>
                <c:pt idx="77">
                  <c:v>21.400209631826765</c:v>
                </c:pt>
                <c:pt idx="78">
                  <c:v>21.027596725360411</c:v>
                </c:pt>
                <c:pt idx="79">
                  <c:v>20.658919219229492</c:v>
                </c:pt>
                <c:pt idx="80">
                  <c:v>20.294207996139825</c:v>
                </c:pt>
                <c:pt idx="81">
                  <c:v>19.933491581832886</c:v>
                </c:pt>
                <c:pt idx="82">
                  <c:v>19.576796103793409</c:v>
                </c:pt>
                <c:pt idx="83">
                  <c:v>19.224145260625725</c:v>
                </c:pt>
                <c:pt idx="84">
                  <c:v>18.875560301911317</c:v>
                </c:pt>
                <c:pt idx="85">
                  <c:v>18.531060018265805</c:v>
                </c:pt>
                <c:pt idx="86">
                  <c:v>18.190660741230531</c:v>
                </c:pt>
                <c:pt idx="87">
                  <c:v>17.85437635256104</c:v>
                </c:pt>
                <c:pt idx="88">
                  <c:v>17.52221830241341</c:v>
                </c:pt>
                <c:pt idx="89">
                  <c:v>17.19419563587795</c:v>
                </c:pt>
                <c:pt idx="90">
                  <c:v>16.870315027269328</c:v>
                </c:pt>
                <c:pt idx="91">
                  <c:v>16.550580821551257</c:v>
                </c:pt>
                <c:pt idx="92">
                  <c:v>16.234995082252691</c:v>
                </c:pt>
                <c:pt idx="93">
                  <c:v>15.923557645219777</c:v>
                </c:pt>
                <c:pt idx="94">
                  <c:v>15.616266177543753</c:v>
                </c:pt>
                <c:pt idx="95">
                  <c:v>15.313116241008011</c:v>
                </c:pt>
                <c:pt idx="96">
                  <c:v>15.014101359407594</c:v>
                </c:pt>
                <c:pt idx="97">
                  <c:v>14.719213089110255</c:v>
                </c:pt>
                <c:pt idx="98">
                  <c:v>14.428441092249443</c:v>
                </c:pt>
                <c:pt idx="99">
                  <c:v>14.141773211965305</c:v>
                </c:pt>
                <c:pt idx="100">
                  <c:v>13.859195549138958</c:v>
                </c:pt>
                <c:pt idx="101">
                  <c:v>13.580692540097946</c:v>
                </c:pt>
                <c:pt idx="102">
                  <c:v>13.306247034805383</c:v>
                </c:pt>
                <c:pt idx="103">
                  <c:v>13.035840375081753</c:v>
                </c:pt>
                <c:pt idx="104">
                  <c:v>12.769452472445773</c:v>
                </c:pt>
                <c:pt idx="105">
                  <c:v>12.507061885199063</c:v>
                </c:pt>
                <c:pt idx="106">
                  <c:v>12.248645894417059</c:v>
                </c:pt>
                <c:pt idx="107">
                  <c:v>11.994180578546665</c:v>
                </c:pt>
                <c:pt idx="108">
                  <c:v>11.743640886347839</c:v>
                </c:pt>
                <c:pt idx="109">
                  <c:v>11.497000707952242</c:v>
                </c:pt>
                <c:pt idx="110">
                  <c:v>11.254232943846237</c:v>
                </c:pt>
                <c:pt idx="111">
                  <c:v>11.015309571618495</c:v>
                </c:pt>
                <c:pt idx="112">
                  <c:v>10.78020171034311</c:v>
                </c:pt>
                <c:pt idx="113">
                  <c:v>10.548879682498145</c:v>
                </c:pt>
                <c:pt idx="114">
                  <c:v>10.321313073346349</c:v>
                </c:pt>
                <c:pt idx="115">
                  <c:v>10.097470787729346</c:v>
                </c:pt>
                <c:pt idx="116">
                  <c:v>9.8773211042492779</c:v>
                </c:pt>
                <c:pt idx="117">
                  <c:v>9.6608317268321109</c:v>
                </c:pt>
                <c:pt idx="118">
                  <c:v>9.4479698336850326</c:v>
                </c:pt>
                <c:pt idx="119">
                  <c:v>9.2387021236765978</c:v>
                </c:pt>
                <c:pt idx="120">
                  <c:v>9.0329948601823737</c:v>
                </c:pt>
                <c:pt idx="121">
                  <c:v>8.8308139124510614</c:v>
                </c:pt>
                <c:pt idx="122">
                  <c:v>8.6321247945565123</c:v>
                </c:pt>
                <c:pt idx="123">
                  <c:v>8.4368927020098958</c:v>
                </c:pt>
                <c:pt idx="124">
                  <c:v>8.245082546113208</c:v>
                </c:pt>
                <c:pt idx="125">
                  <c:v>8.0566589861413842</c:v>
                </c:pt>
                <c:pt idx="126">
                  <c:v>7.8715864594442655</c:v>
                </c:pt>
                <c:pt idx="127">
                  <c:v>7.6898292095632295</c:v>
                </c:pt>
                <c:pt idx="128">
                  <c:v>7.5113513124591904</c:v>
                </c:pt>
                <c:pt idx="129">
                  <c:v>7.3361167009498782</c:v>
                </c:pt>
                <c:pt idx="130">
                  <c:v>7.1640891874547172</c:v>
                </c:pt>
                <c:pt idx="131">
                  <c:v>6.9952324851450136</c:v>
                </c:pt>
                <c:pt idx="132">
                  <c:v>6.8295102275962849</c:v>
                </c:pt>
                <c:pt idx="133">
                  <c:v>6.6668859870378485</c:v>
                </c:pt>
                <c:pt idx="134">
                  <c:v>6.5073232912927388</c:v>
                </c:pt>
                <c:pt idx="135">
                  <c:v>6.3507856394985946</c:v>
                </c:pt>
                <c:pt idx="136">
                  <c:v>6.1972365166973988</c:v>
                </c:pt>
                <c:pt idx="137">
                  <c:v>6.0466394073789527</c:v>
                </c:pt>
                <c:pt idx="138">
                  <c:v>5.8989578080597607</c:v>
                </c:pt>
                <c:pt idx="139">
                  <c:v>5.7541552389757111</c:v>
                </c:pt>
                <c:pt idx="140">
                  <c:v>5.6121952549634884</c:v>
                </c:pt>
                <c:pt idx="141">
                  <c:v>5.4730414556021145</c:v>
                </c:pt>
                <c:pt idx="142">
                  <c:v>5.3366574946826519</c:v>
                </c:pt>
                <c:pt idx="143">
                  <c:v>5.2030070890703044</c:v>
                </c:pt>
                <c:pt idx="144">
                  <c:v>5.0720540270199921</c:v>
                </c:pt>
                <c:pt idx="145">
                  <c:v>4.9437621760026564</c:v>
                </c:pt>
                <c:pt idx="146">
                  <c:v>4.8180954900963311</c:v>
                </c:pt>
                <c:pt idx="147">
                  <c:v>4.6950180169926137</c:v>
                </c:pt>
                <c:pt idx="148">
                  <c:v>4.5744939046657702</c:v>
                </c:pt>
                <c:pt idx="149">
                  <c:v>4.4564874077485666</c:v>
                </c:pt>
                <c:pt idx="150">
                  <c:v>4.3409628936557203</c:v>
                </c:pt>
                <c:pt idx="151">
                  <c:v>4.2278848484927707</c:v>
                </c:pt>
                <c:pt idx="152">
                  <c:v>4.1172178827851758</c:v>
                </c:pt>
                <c:pt idx="153">
                  <c:v>4.0089267370595651</c:v>
                </c:pt>
                <c:pt idx="154">
                  <c:v>3.9029762873061573</c:v>
                </c:pt>
                <c:pt idx="155">
                  <c:v>3.7993315503487124</c:v>
                </c:pt>
                <c:pt idx="156">
                  <c:v>3.6979576891456105</c:v>
                </c:pt>
                <c:pt idx="157">
                  <c:v>3.5988200180431744</c:v>
                </c:pt>
                <c:pt idx="158">
                  <c:v>3.5018840079997968</c:v>
                </c:pt>
                <c:pt idx="159">
                  <c:v>3.4071152917970475</c:v>
                </c:pt>
                <c:pt idx="160">
                  <c:v>3.314479669251635</c:v>
                </c:pt>
                <c:pt idx="161">
                  <c:v>3.2239431124398528</c:v>
                </c:pt>
                <c:pt idx="162">
                  <c:v>3.1354717709440183</c:v>
                </c:pt>
                <c:pt idx="163">
                  <c:v>3.0490319771283714</c:v>
                </c:pt>
                <c:pt idx="164">
                  <c:v>2.9645902514499296</c:v>
                </c:pt>
                <c:pt idx="165">
                  <c:v>2.8821133078079884</c:v>
                </c:pt>
                <c:pt idx="166">
                  <c:v>2.8015680589341678</c:v>
                </c:pt>
                <c:pt idx="167">
                  <c:v>2.7229216218232546</c:v>
                </c:pt>
                <c:pt idx="168">
                  <c:v>2.6461413232035436</c:v>
                </c:pt>
                <c:pt idx="169">
                  <c:v>2.5711947050439625</c:v>
                </c:pt>
                <c:pt idx="170">
                  <c:v>2.4980495300938252</c:v>
                </c:pt>
                <c:pt idx="171">
                  <c:v>2.4266737874499595</c:v>
                </c:pt>
                <c:pt idx="172">
                  <c:v>2.3570356981446614</c:v>
                </c:pt>
                <c:pt idx="173">
                  <c:v>2.2891037207470397</c:v>
                </c:pt>
                <c:pt idx="174">
                  <c:v>2.2228465569693041</c:v>
                </c:pt>
                <c:pt idx="175">
                  <c:v>2.1582331572687448</c:v>
                </c:pt>
                <c:pt idx="176">
                  <c:v>2.095232726435508</c:v>
                </c:pt>
                <c:pt idx="177">
                  <c:v>2.0338147291555626</c:v>
                </c:pt>
                <c:pt idx="178">
                  <c:v>1.9739488955378386</c:v>
                </c:pt>
                <c:pt idx="179">
                  <c:v>1.9156052265940502</c:v>
                </c:pt>
                <c:pt idx="180">
                  <c:v>1.8587539996594726</c:v>
                </c:pt>
                <c:pt idx="181">
                  <c:v>1.8033657737426871</c:v>
                </c:pt>
                <c:pt idx="182">
                  <c:v>1.7494113947921828</c:v>
                </c:pt>
                <c:pt idx="183">
                  <c:v>1.6968620008677657</c:v>
                </c:pt>
                <c:pt idx="184">
                  <c:v>1.6456890272046287</c:v>
                </c:pt>
                <c:pt idx="185">
                  <c:v>1.5958642111582506</c:v>
                </c:pt>
                <c:pt idx="186">
                  <c:v>1.5473595970183371</c:v>
                </c:pt>
                <c:pt idx="187">
                  <c:v>1.5001475406804436</c:v>
                </c:pt>
                <c:pt idx="188">
                  <c:v>1.4542007141641531</c:v>
                </c:pt>
                <c:pt idx="189">
                  <c:v>1.4094921099671791</c:v>
                </c:pt>
                <c:pt idx="190">
                  <c:v>1.3659950452451857</c:v>
                </c:pt>
                <c:pt idx="191">
                  <c:v>1.3236831658076196</c:v>
                </c:pt>
                <c:pt idx="192">
                  <c:v>1.2825304499204737</c:v>
                </c:pt>
                <c:pt idx="193">
                  <c:v>1.2425112119074204</c:v>
                </c:pt>
                <c:pt idx="194">
                  <c:v>1.2036001055414429</c:v>
                </c:pt>
                <c:pt idx="195">
                  <c:v>1.1657721272197357</c:v>
                </c:pt>
                <c:pt idx="196">
                  <c:v>1.1290026189153348</c:v>
                </c:pt>
                <c:pt idx="197">
                  <c:v>1.0932672708996287</c:v>
                </c:pt>
                <c:pt idx="198">
                  <c:v>1.0585421242306372</c:v>
                </c:pt>
                <c:pt idx="199">
                  <c:v>1.0248035730026623</c:v>
                </c:pt>
                <c:pt idx="200">
                  <c:v>0.99202836635362779</c:v>
                </c:pt>
                <c:pt idx="201">
                  <c:v>0.96019361022720218</c:v>
                </c:pt>
                <c:pt idx="202">
                  <c:v>0.92927676888743371</c:v>
                </c:pt>
                <c:pt idx="203">
                  <c:v>0.89925566618447139</c:v>
                </c:pt>
                <c:pt idx="204">
                  <c:v>0.8701084865705051</c:v>
                </c:pt>
                <c:pt idx="205">
                  <c:v>0.84181377586587947</c:v>
                </c:pt>
                <c:pt idx="206">
                  <c:v>0.81435044177589233</c:v>
                </c:pt>
                <c:pt idx="207">
                  <c:v>0.78769775415953913</c:v>
                </c:pt>
                <c:pt idx="208">
                  <c:v>0.76183534505202322</c:v>
                </c:pt>
                <c:pt idx="209">
                  <c:v>0.73674320844345942</c:v>
                </c:pt>
                <c:pt idx="210">
                  <c:v>0.7124016998168341</c:v>
                </c:pt>
                <c:pt idx="211">
                  <c:v>0.68879153544872995</c:v>
                </c:pt>
                <c:pt idx="212">
                  <c:v>0.66589379147693017</c:v>
                </c:pt>
                <c:pt idx="213">
                  <c:v>0.64368990273945004</c:v>
                </c:pt>
                <c:pt idx="214">
                  <c:v>0.62216166139001527</c:v>
                </c:pt>
                <c:pt idx="215">
                  <c:v>0.6012912152953982</c:v>
                </c:pt>
                <c:pt idx="216">
                  <c:v>0.58106106622044973</c:v>
                </c:pt>
                <c:pt idx="217">
                  <c:v>0.5614540678070008</c:v>
                </c:pt>
                <c:pt idx="218">
                  <c:v>0.54245342335309121</c:v>
                </c:pt>
                <c:pt idx="219">
                  <c:v>0.5240426833993227</c:v>
                </c:pt>
                <c:pt idx="220">
                  <c:v>0.50620574312936772</c:v>
                </c:pt>
                <c:pt idx="221">
                  <c:v>0.48892683959186645</c:v>
                </c:pt>
                <c:pt idx="222">
                  <c:v>0.47219054875114302</c:v>
                </c:pt>
                <c:pt idx="223">
                  <c:v>0.4559817823743697</c:v>
                </c:pt>
                <c:pt idx="224">
                  <c:v>0.440285784762871</c:v>
                </c:pt>
                <c:pt idx="225">
                  <c:v>0.42508812933539886</c:v>
                </c:pt>
                <c:pt idx="226">
                  <c:v>0.41037471507129158</c:v>
                </c:pt>
                <c:pt idx="227">
                  <c:v>0.39613176282143059</c:v>
                </c:pt>
                <c:pt idx="228">
                  <c:v>0.38234581149499303</c:v>
                </c:pt>
                <c:pt idx="229">
                  <c:v>0.36900371412990873</c:v>
                </c:pt>
                <c:pt idx="230">
                  <c:v>0.35609263385501128</c:v>
                </c:pt>
                <c:pt idx="231">
                  <c:v>0.34360003975170339</c:v>
                </c:pt>
                <c:pt idx="232">
                  <c:v>0.33151370262299651</c:v>
                </c:pt>
                <c:pt idx="233">
                  <c:v>0.31982169067762017</c:v>
                </c:pt>
                <c:pt idx="234">
                  <c:v>0.30851236513684077</c:v>
                </c:pt>
                <c:pt idx="235">
                  <c:v>0.29757437577146462</c:v>
                </c:pt>
                <c:pt idx="236">
                  <c:v>0.28699665637641136</c:v>
                </c:pt>
                <c:pt idx="237">
                  <c:v>0.27676842019003661</c:v>
                </c:pt>
                <c:pt idx="238">
                  <c:v>0.26687915526528849</c:v>
                </c:pt>
                <c:pt idx="239">
                  <c:v>0.25731861979954312</c:v>
                </c:pt>
                <c:pt idx="240">
                  <c:v>0.24807683742982592</c:v>
                </c:pt>
                <c:pt idx="241">
                  <c:v>0.23914409249990348</c:v>
                </c:pt>
                <c:pt idx="242">
                  <c:v>0.23051092530556594</c:v>
                </c:pt>
                <c:pt idx="243">
                  <c:v>0.22216812732417612</c:v>
                </c:pt>
                <c:pt idx="244">
                  <c:v>0.21410673643436429</c:v>
                </c:pt>
                <c:pt idx="245">
                  <c:v>0.20631803213155614</c:v>
                </c:pt>
                <c:pt idx="246">
                  <c:v>0.19879353074475464</c:v>
                </c:pt>
                <c:pt idx="247">
                  <c:v>0.19152498065980689</c:v>
                </c:pt>
                <c:pt idx="248">
                  <c:v>0.18450435755417743</c:v>
                </c:pt>
                <c:pt idx="249">
                  <c:v>0.1777238596479595</c:v>
                </c:pt>
                <c:pt idx="250">
                  <c:v>0.17117590297571747</c:v>
                </c:pt>
                <c:pt idx="251">
                  <c:v>0.1648531166834655</c:v>
                </c:pt>
                <c:pt idx="252">
                  <c:v>0.15874833835488145</c:v>
                </c:pt>
                <c:pt idx="253">
                  <c:v>0.15285460937063472</c:v>
                </c:pt>
                <c:pt idx="254">
                  <c:v>0.14716517030451962</c:v>
                </c:pt>
                <c:pt idx="255">
                  <c:v>0.14167345635978326</c:v>
                </c:pt>
                <c:pt idx="256">
                  <c:v>0.13637309284892912</c:v>
                </c:pt>
                <c:pt idx="257">
                  <c:v>0.13125789071998178</c:v>
                </c:pt>
                <c:pt idx="258">
                  <c:v>0.12632184213205191</c:v>
                </c:pt>
                <c:pt idx="259">
                  <c:v>0.12155911608279582</c:v>
                </c:pt>
                <c:pt idx="260">
                  <c:v>0.11696405409019073</c:v>
                </c:pt>
                <c:pt idx="261">
                  <c:v>0.11253116593085415</c:v>
                </c:pt>
                <c:pt idx="262">
                  <c:v>0.10825512543693352</c:v>
                </c:pt>
                <c:pt idx="263">
                  <c:v>0.10413076635343552</c:v>
                </c:pt>
                <c:pt idx="264">
                  <c:v>0.10015307825765712</c:v>
                </c:pt>
                <c:pt idx="265">
                  <c:v>9.6317202542236732E-2</c:v>
                </c:pt>
                <c:pt idx="266">
                  <c:v>9.2618428463164523E-2</c:v>
                </c:pt>
                <c:pt idx="267">
                  <c:v>8.9052189253942593E-2</c:v>
                </c:pt>
                <c:pt idx="268">
                  <c:v>8.5614058306904967E-2</c:v>
                </c:pt>
                <c:pt idx="269">
                  <c:v>8.229974542261656E-2</c:v>
                </c:pt>
                <c:pt idx="270">
                  <c:v>7.9105093128055012E-2</c:v>
                </c:pt>
                <c:pt idx="271">
                  <c:v>7.6026073064206626E-2</c:v>
                </c:pt>
                <c:pt idx="272">
                  <c:v>7.3058782443550713E-2</c:v>
                </c:pt>
                <c:pt idx="273">
                  <c:v>7.0199440577771874E-2</c:v>
                </c:pt>
                <c:pt idx="274">
                  <c:v>6.7444385475950691E-2</c:v>
                </c:pt>
                <c:pt idx="275">
                  <c:v>6.4790070513357334E-2</c:v>
                </c:pt>
                <c:pt idx="276">
                  <c:v>6.2233061170844935E-2</c:v>
                </c:pt>
                <c:pt idx="277">
                  <c:v>5.9770031844785881E-2</c:v>
                </c:pt>
                <c:pt idx="278">
                  <c:v>5.7397762727353745E-2</c:v>
                </c:pt>
                <c:pt idx="279">
                  <c:v>5.5113136756893583E-2</c:v>
                </c:pt>
                <c:pt idx="280">
                  <c:v>5.2913136638016237E-2</c:v>
                </c:pt>
                <c:pt idx="281">
                  <c:v>5.079484193099533E-2</c:v>
                </c:pt>
                <c:pt idx="282">
                  <c:v>4.8755426209944643E-2</c:v>
                </c:pt>
                <c:pt idx="283">
                  <c:v>4.6792154289229559E-2</c:v>
                </c:pt>
                <c:pt idx="284">
                  <c:v>4.4902379517429647E-2</c:v>
                </c:pt>
                <c:pt idx="285">
                  <c:v>4.3083541138197005E-2</c:v>
                </c:pt>
                <c:pt idx="286">
                  <c:v>4.1333161717208425E-2</c:v>
                </c:pt>
                <c:pt idx="287">
                  <c:v>3.9648844634448684E-2</c:v>
                </c:pt>
                <c:pt idx="288">
                  <c:v>3.8028271640937195E-2</c:v>
                </c:pt>
                <c:pt idx="289">
                  <c:v>3.6469200479026548E-2</c:v>
                </c:pt>
                <c:pt idx="290">
                  <c:v>3.4969462565310687E-2</c:v>
                </c:pt>
                <c:pt idx="291">
                  <c:v>3.3526960735205724E-2</c:v>
                </c:pt>
                <c:pt idx="292">
                  <c:v>3.2139667048177924E-2</c:v>
                </c:pt>
                <c:pt idx="293">
                  <c:v>3.0805620652595476E-2</c:v>
                </c:pt>
                <c:pt idx="294">
                  <c:v>2.9522925709156593E-2</c:v>
                </c:pt>
                <c:pt idx="295">
                  <c:v>2.828974937181513E-2</c:v>
                </c:pt>
                <c:pt idx="296">
                  <c:v>2.7104319825115734E-2</c:v>
                </c:pt>
                <c:pt idx="297">
                  <c:v>2.5964924376829054E-2</c:v>
                </c:pt>
                <c:pt idx="298">
                  <c:v>2.4869907604758733E-2</c:v>
                </c:pt>
                <c:pt idx="299">
                  <c:v>2.3817669556607472E-2</c:v>
                </c:pt>
                <c:pt idx="300">
                  <c:v>2.2806664001759278E-2</c:v>
                </c:pt>
                <c:pt idx="301">
                  <c:v>2.1835396733826604E-2</c:v>
                </c:pt>
                <c:pt idx="302">
                  <c:v>2.0902423922839721E-2</c:v>
                </c:pt>
                <c:pt idx="303">
                  <c:v>2.0006350515913877E-2</c:v>
                </c:pt>
                <c:pt idx="304">
                  <c:v>1.9145828685269702E-2</c:v>
                </c:pt>
                <c:pt idx="305">
                  <c:v>1.8319556322448288E-2</c:v>
                </c:pt>
                <c:pt idx="306">
                  <c:v>1.7526275577623544E-2</c:v>
                </c:pt>
                <c:pt idx="307">
                  <c:v>1.6764771442838885E-2</c:v>
                </c:pt>
                <c:pt idx="308">
                  <c:v>1.6033870378093684E-2</c:v>
                </c:pt>
                <c:pt idx="309">
                  <c:v>1.5332438979138753E-2</c:v>
                </c:pt>
                <c:pt idx="310">
                  <c:v>1.4659382685923478E-2</c:v>
                </c:pt>
                <c:pt idx="311">
                  <c:v>1.4013644530561611E-2</c:v>
                </c:pt>
                <c:pt idx="312">
                  <c:v>1.3394203923801673E-2</c:v>
                </c:pt>
                <c:pt idx="313">
                  <c:v>1.2800075478891278E-2</c:v>
                </c:pt>
                <c:pt idx="314">
                  <c:v>1.2230307871848558E-2</c:v>
                </c:pt>
                <c:pt idx="315">
                  <c:v>1.1683982737074841E-2</c:v>
                </c:pt>
                <c:pt idx="316">
                  <c:v>1.1160213597346851E-2</c:v>
                </c:pt>
                <c:pt idx="317">
                  <c:v>1.0658144827137941E-2</c:v>
                </c:pt>
                <c:pt idx="318">
                  <c:v>1.0176950648374618E-2</c:v>
                </c:pt>
                <c:pt idx="319">
                  <c:v>9.7158341576253637E-3</c:v>
                </c:pt>
                <c:pt idx="320">
                  <c:v>9.2740263838075841E-3</c:v>
                </c:pt>
                <c:pt idx="321">
                  <c:v>8.8507853755011665E-3</c:v>
                </c:pt>
                <c:pt idx="322">
                  <c:v>8.4453953169836751E-3</c:v>
                </c:pt>
                <c:pt idx="323">
                  <c:v>8.0571656721076992E-3</c:v>
                </c:pt>
                <c:pt idx="324">
                  <c:v>7.6854303551738799E-3</c:v>
                </c:pt>
                <c:pt idx="325">
                  <c:v>7.3295469279784425E-3</c:v>
                </c:pt>
                <c:pt idx="326">
                  <c:v>6.9888958222088593E-3</c:v>
                </c:pt>
                <c:pt idx="327">
                  <c:v>6.6628795864343577E-3</c:v>
                </c:pt>
                <c:pt idx="328">
                  <c:v>6.3509221568581976E-3</c:v>
                </c:pt>
                <c:pt idx="329">
                  <c:v>6.052468151182583E-3</c:v>
                </c:pt>
                <c:pt idx="330">
                  <c:v>5.7669821847626344E-3</c:v>
                </c:pt>
                <c:pt idx="331">
                  <c:v>5.4939482084137821E-3</c:v>
                </c:pt>
                <c:pt idx="332">
                  <c:v>5.2328688671551956E-3</c:v>
                </c:pt>
                <c:pt idx="333">
                  <c:v>4.983264879225539E-3</c:v>
                </c:pt>
                <c:pt idx="334">
                  <c:v>4.7446744347401674E-3</c:v>
                </c:pt>
                <c:pt idx="335">
                  <c:v>4.5166526133518792E-3</c:v>
                </c:pt>
                <c:pt idx="336">
                  <c:v>4.2987708203082332E-3</c:v>
                </c:pt>
                <c:pt idx="337">
                  <c:v>4.090616240330718E-3</c:v>
                </c:pt>
                <c:pt idx="338">
                  <c:v>3.8917913087221493E-3</c:v>
                </c:pt>
                <c:pt idx="339">
                  <c:v>3.7019131991904335E-3</c:v>
                </c:pt>
                <c:pt idx="340">
                  <c:v>3.5206133278000611E-3</c:v>
                </c:pt>
                <c:pt idx="341">
                  <c:v>3.347536872586928E-3</c:v>
                </c:pt>
                <c:pt idx="342">
                  <c:v>3.1823423083240654E-3</c:v>
                </c:pt>
                <c:pt idx="343">
                  <c:v>3.0247009559097302E-3</c:v>
                </c:pt>
                <c:pt idx="344">
                  <c:v>2.8742965460033581E-3</c:v>
                </c:pt>
                <c:pt idx="345">
                  <c:v>2.7308247963579516E-3</c:v>
                </c:pt>
                <c:pt idx="346">
                  <c:v>2.5939930024892126E-3</c:v>
                </c:pt>
                <c:pt idx="347">
                  <c:v>2.463519641224779E-3</c:v>
                </c:pt>
                <c:pt idx="348">
                  <c:v>2.3391339867294332E-3</c:v>
                </c:pt>
                <c:pt idx="349">
                  <c:v>2.2205757386191413E-3</c:v>
                </c:pt>
                <c:pt idx="350">
                  <c:v>2.1075946618014292E-3</c:v>
                </c:pt>
                <c:pt idx="351">
                  <c:v>1.9999502376346068E-3</c:v>
                </c:pt>
                <c:pt idx="352">
                  <c:v>1.897411326100279E-3</c:v>
                </c:pt>
                <c:pt idx="353">
                  <c:v>1.7997558386113434E-3</c:v>
                </c:pt>
                <c:pt idx="354">
                  <c:v>1.7067704211581672E-3</c:v>
                </c:pt>
                <c:pt idx="355">
                  <c:v>1.6182501474339725E-3</c:v>
                </c:pt>
                <c:pt idx="356">
                  <c:v>1.5339982216822047E-3</c:v>
                </c:pt>
                <c:pt idx="357">
                  <c:v>1.4538256909281929E-3</c:v>
                </c:pt>
                <c:pt idx="358">
                  <c:v>1.3775511663326257E-3</c:v>
                </c:pt>
                <c:pt idx="359">
                  <c:v>1.3050005533879402E-3</c:v>
                </c:pt>
                <c:pt idx="360">
                  <c:v>1.2360067906690567E-3</c:v>
                </c:pt>
                <c:pt idx="361">
                  <c:v>1.17040959692302E-3</c:v>
                </c:pt>
                <c:pt idx="362">
                  <c:v>1.108055226207627E-3</c:v>
                </c:pt>
                <c:pt idx="363">
                  <c:v>1.048796230855794E-3</c:v>
                </c:pt>
                <c:pt idx="364">
                  <c:v>9.9249123203629672E-4</c:v>
                </c:pt>
                <c:pt idx="365">
                  <c:v>9.3900469768402797E-4</c:v>
                </c:pt>
                <c:pt idx="366">
                  <c:v>8.8820672756475605E-4</c:v>
                </c:pt>
                <c:pt idx="367">
                  <c:v>8.3997284530750067E-4</c:v>
                </c:pt>
                <c:pt idx="368">
                  <c:v>7.9418379713314916E-4</c:v>
                </c:pt>
                <c:pt idx="369">
                  <c:v>7.5072535715729619E-4</c:v>
                </c:pt>
                <c:pt idx="370">
                  <c:v>7.0948813902042211E-4</c:v>
                </c:pt>
                <c:pt idx="371">
                  <c:v>6.7036741367482394E-4</c:v>
                </c:pt>
                <c:pt idx="372">
                  <c:v>6.332629331763179E-4</c:v>
                </c:pt>
                <c:pt idx="373">
                  <c:v>5.9807876025752939E-4</c:v>
                </c:pt>
                <c:pt idx="374">
                  <c:v>5.6472310356335759E-4</c:v>
                </c:pt>
                <c:pt idx="375">
                  <c:v>5.3310815835155346E-4</c:v>
                </c:pt>
                <c:pt idx="376">
                  <c:v>5.0314995250430106E-4</c:v>
                </c:pt>
                <c:pt idx="377">
                  <c:v>4.7476819771249631E-4</c:v>
                </c:pt>
                <c:pt idx="378">
                  <c:v>4.4788614568876074E-4</c:v>
                </c:pt>
                <c:pt idx="379">
                  <c:v>4.2243044920465601E-4</c:v>
                </c:pt>
                <c:pt idx="380">
                  <c:v>3.9833102789034312E-4</c:v>
                </c:pt>
                <c:pt idx="381">
                  <c:v>3.7552093862741284E-4</c:v>
                </c:pt>
                <c:pt idx="382">
                  <c:v>3.5393625036427495E-4</c:v>
                </c:pt>
                <c:pt idx="383">
                  <c:v>3.3351592327996756E-4</c:v>
                </c:pt>
                <c:pt idx="384">
                  <c:v>3.1420169215447995E-4</c:v>
                </c:pt>
                <c:pt idx="385">
                  <c:v>2.9593795378494086E-4</c:v>
                </c:pt>
                <c:pt idx="386">
                  <c:v>2.7867165838992025E-4</c:v>
                </c:pt>
                <c:pt idx="387">
                  <c:v>2.6235220482562048E-4</c:v>
                </c:pt>
                <c:pt idx="388">
                  <c:v>2.4693133955142293E-4</c:v>
                </c:pt>
                <c:pt idx="389">
                  <c:v>2.3236305918452994E-4</c:v>
                </c:pt>
                <c:pt idx="390">
                  <c:v>2.1860351658570086E-4</c:v>
                </c:pt>
                <c:pt idx="391">
                  <c:v>2.0561093032333698E-4</c:v>
                </c:pt>
                <c:pt idx="392">
                  <c:v>1.9334549745787073E-4</c:v>
                </c:pt>
                <c:pt idx="393">
                  <c:v>1.8176930949942904E-4</c:v>
                </c:pt>
                <c:pt idx="394">
                  <c:v>1.7084627149329835E-4</c:v>
                </c:pt>
                <c:pt idx="395">
                  <c:v>1.6054202408617366E-4</c:v>
                </c:pt>
                <c:pt idx="396">
                  <c:v>1.5082386852291913E-4</c:v>
                </c:pt>
                <c:pt idx="397">
                  <c:v>1.4166069445830501E-4</c:v>
                </c:pt>
                <c:pt idx="398">
                  <c:v>1.3302291050348153E-4</c:v>
                </c:pt>
                <c:pt idx="399">
                  <c:v>1.2488237742238392E-4</c:v>
                </c:pt>
                <c:pt idx="400">
                  <c:v>1.1721234388321604E-4</c:v>
                </c:pt>
              </c:numCache>
            </c:numRef>
          </c:yVal>
          <c:smooth val="1"/>
          <c:extLst>
            <c:ext xmlns:c16="http://schemas.microsoft.com/office/drawing/2014/chart" uri="{C3380CC4-5D6E-409C-BE32-E72D297353CC}">
              <c16:uniqueId val="{00000001-4AFA-456E-A39B-2F1DB24822E8}"/>
            </c:ext>
          </c:extLst>
        </c:ser>
        <c:ser>
          <c:idx val="2"/>
          <c:order val="2"/>
          <c:tx>
            <c:v>Peak</c:v>
          </c:tx>
          <c:marker>
            <c:symbol val="none"/>
          </c:marker>
          <c:xVal>
            <c:numRef>
              <c:f>'2018CELT_y2023'!$Y$7:$Y$8</c:f>
              <c:numCache>
                <c:formatCode>0.0000</c:formatCode>
                <c:ptCount val="2"/>
                <c:pt idx="0">
                  <c:v>0</c:v>
                </c:pt>
                <c:pt idx="1">
                  <c:v>0</c:v>
                </c:pt>
              </c:numCache>
            </c:numRef>
          </c:xVal>
          <c:yVal>
            <c:numRef>
              <c:f>'2018CELT_y2023'!$Z$7:$Z$8</c:f>
              <c:numCache>
                <c:formatCode>0.0000</c:formatCode>
                <c:ptCount val="2"/>
                <c:pt idx="0">
                  <c:v>0</c:v>
                </c:pt>
                <c:pt idx="1">
                  <c:v>120</c:v>
                </c:pt>
              </c:numCache>
            </c:numRef>
          </c:yVal>
          <c:smooth val="1"/>
          <c:extLst>
            <c:ext xmlns:c16="http://schemas.microsoft.com/office/drawing/2014/chart" uri="{C3380CC4-5D6E-409C-BE32-E72D297353CC}">
              <c16:uniqueId val="{00000002-4AFA-456E-A39B-2F1DB24822E8}"/>
            </c:ext>
          </c:extLst>
        </c:ser>
        <c:dLbls>
          <c:showLegendKey val="0"/>
          <c:showVal val="0"/>
          <c:showCatName val="0"/>
          <c:showSerName val="0"/>
          <c:showPercent val="0"/>
          <c:showBubbleSize val="0"/>
        </c:dLbls>
        <c:axId val="168011648"/>
        <c:axId val="168296832"/>
      </c:scatterChart>
      <c:valAx>
        <c:axId val="168011648"/>
        <c:scaling>
          <c:orientation val="minMax"/>
          <c:max val="3000"/>
          <c:min val="-1000"/>
        </c:scaling>
        <c:delete val="0"/>
        <c:axPos val="b"/>
        <c:title>
          <c:tx>
            <c:rich>
              <a:bodyPr/>
              <a:lstStyle/>
              <a:p>
                <a:pPr>
                  <a:defRPr/>
                </a:pPr>
                <a:r>
                  <a:rPr lang="en-US" sz="1400" b="1" i="0" u="none" strike="noStrike" baseline="0">
                    <a:effectLst/>
                  </a:rPr>
                  <a:t>Load Level Relative to 90/10 Peak (MW)</a:t>
                </a:r>
                <a:endParaRPr lang="en-US" sz="1400"/>
              </a:p>
            </c:rich>
          </c:tx>
          <c:layout/>
          <c:overlay val="0"/>
        </c:title>
        <c:numFmt formatCode="#,##0" sourceLinked="0"/>
        <c:majorTickMark val="none"/>
        <c:minorTickMark val="none"/>
        <c:tickLblPos val="nextTo"/>
        <c:txPr>
          <a:bodyPr/>
          <a:lstStyle/>
          <a:p>
            <a:pPr>
              <a:defRPr sz="1200"/>
            </a:pPr>
            <a:endParaRPr lang="en-US"/>
          </a:p>
        </c:txPr>
        <c:crossAx val="168296832"/>
        <c:crosses val="autoZero"/>
        <c:crossBetween val="midCat"/>
      </c:valAx>
      <c:valAx>
        <c:axId val="168296832"/>
        <c:scaling>
          <c:orientation val="minMax"/>
          <c:max val="2"/>
          <c:min val="0"/>
        </c:scaling>
        <c:delete val="0"/>
        <c:axPos val="l"/>
        <c:majorGridlines/>
        <c:title>
          <c:tx>
            <c:rich>
              <a:bodyPr rot="-5400000" vert="horz"/>
              <a:lstStyle/>
              <a:p>
                <a:pPr>
                  <a:defRPr/>
                </a:pPr>
                <a:r>
                  <a:rPr lang="en-US" sz="1400" b="1" i="0" baseline="0" dirty="0">
                    <a:effectLst/>
                  </a:rPr>
                  <a:t>Expected Days of </a:t>
                </a:r>
                <a:r>
                  <a:rPr lang="en-US" sz="1400" b="1" i="0" baseline="0" dirty="0" smtClean="0">
                    <a:effectLst/>
                  </a:rPr>
                  <a:t>Occurring</a:t>
                </a:r>
                <a:endParaRPr lang="en-US" sz="1400" dirty="0">
                  <a:effectLst/>
                </a:endParaRPr>
              </a:p>
            </c:rich>
          </c:tx>
          <c:layout/>
          <c:overlay val="0"/>
        </c:title>
        <c:numFmt formatCode="#,##0.0" sourceLinked="0"/>
        <c:majorTickMark val="none"/>
        <c:minorTickMark val="none"/>
        <c:tickLblPos val="nextTo"/>
        <c:txPr>
          <a:bodyPr/>
          <a:lstStyle/>
          <a:p>
            <a:pPr>
              <a:defRPr sz="1200"/>
            </a:pPr>
            <a:endParaRPr lang="en-US"/>
          </a:p>
        </c:txPr>
        <c:crossAx val="168011648"/>
        <c:crosses val="autoZero"/>
        <c:crossBetween val="midCat"/>
      </c:valAx>
    </c:plotArea>
    <c:legend>
      <c:legendPos val="r"/>
      <c:legendEntry>
        <c:idx val="2"/>
        <c:delete val="1"/>
      </c:legendEntry>
      <c:layout>
        <c:manualLayout>
          <c:xMode val="edge"/>
          <c:yMode val="edge"/>
          <c:x val="0.66613311203746584"/>
          <c:y val="0.21135214597108548"/>
          <c:w val="0.22269158566234498"/>
          <c:h val="0.12428119165516681"/>
        </c:manualLayout>
      </c:layout>
      <c:overlay val="1"/>
      <c:spPr>
        <a:solidFill>
          <a:srgbClr val="FFFFFF"/>
        </a:solidFill>
        <a:ln>
          <a:solidFill>
            <a:srgbClr val="000000"/>
          </a:solidFill>
        </a:ln>
      </c:spPr>
    </c:legend>
    <c:plotVisOnly val="1"/>
    <c:dispBlanksAs val="gap"/>
    <c:showDLblsOverMax val="0"/>
  </c:chart>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0.18326</cdr:x>
      <cdr:y>0.07698</cdr:y>
    </cdr:from>
    <cdr:to>
      <cdr:x>0.35842</cdr:x>
      <cdr:y>0.14605</cdr:y>
    </cdr:to>
    <cdr:sp macro="" textlink="">
      <cdr:nvSpPr>
        <cdr:cNvPr id="3" name="TextBox 2"/>
        <cdr:cNvSpPr txBox="1"/>
      </cdr:nvSpPr>
      <cdr:spPr>
        <a:xfrm xmlns:a="http://schemas.openxmlformats.org/drawingml/2006/main">
          <a:off x="1042068" y="284512"/>
          <a:ext cx="996078" cy="2552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000000"/>
              </a:solidFill>
            </a:rPr>
            <a:t>50/50 PK</a:t>
          </a:r>
        </a:p>
      </cdr:txBody>
    </cdr:sp>
  </cdr:relSizeAnchor>
  <cdr:relSizeAnchor xmlns:cdr="http://schemas.openxmlformats.org/drawingml/2006/chartDrawing">
    <cdr:from>
      <cdr:x>0.44611</cdr:x>
      <cdr:y>0.08272</cdr:y>
    </cdr:from>
    <cdr:to>
      <cdr:x>0.62128</cdr:x>
      <cdr:y>0.15178</cdr:y>
    </cdr:to>
    <cdr:sp macro="" textlink="">
      <cdr:nvSpPr>
        <cdr:cNvPr id="4" name="TextBox 3"/>
        <cdr:cNvSpPr txBox="1"/>
      </cdr:nvSpPr>
      <cdr:spPr>
        <a:xfrm xmlns:a="http://schemas.openxmlformats.org/drawingml/2006/main">
          <a:off x="2536776" y="305712"/>
          <a:ext cx="996078" cy="2552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000000"/>
              </a:solidFill>
            </a:rPr>
            <a:t>90/10 PK</a:t>
          </a:r>
        </a:p>
      </cdr:txBody>
    </cdr:sp>
  </cdr:relSizeAnchor>
</c:userShapes>
</file>

<file path=ppt/drawings/drawing2.xml><?xml version="1.0" encoding="utf-8"?>
<c:userShapes xmlns:c="http://schemas.openxmlformats.org/drawingml/2006/chart">
  <cdr:relSizeAnchor xmlns:cdr="http://schemas.openxmlformats.org/drawingml/2006/chartDrawing">
    <cdr:from>
      <cdr:x>0.2</cdr:x>
      <cdr:y>0.05185</cdr:y>
    </cdr:from>
    <cdr:to>
      <cdr:x>0.37975</cdr:x>
      <cdr:y>0.12069</cdr:y>
    </cdr:to>
    <cdr:sp macro="" textlink="">
      <cdr:nvSpPr>
        <cdr:cNvPr id="5" name="TextBox 1"/>
        <cdr:cNvSpPr txBox="1"/>
      </cdr:nvSpPr>
      <cdr:spPr>
        <a:xfrm xmlns:a="http://schemas.openxmlformats.org/drawingml/2006/main">
          <a:off x="1539240" y="229154"/>
          <a:ext cx="1383392" cy="3042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a:solidFill>
                <a:schemeClr val="tx1"/>
              </a:solidFill>
            </a:rPr>
            <a:t>50/50 PK</a:t>
          </a:r>
        </a:p>
      </cdr:txBody>
    </cdr:sp>
  </cdr:relSizeAnchor>
</c:userShapes>
</file>

<file path=ppt/drawings/drawing3.xml><?xml version="1.0" encoding="utf-8"?>
<c:userShapes xmlns:c="http://schemas.openxmlformats.org/drawingml/2006/chart">
  <cdr:relSizeAnchor xmlns:cdr="http://schemas.openxmlformats.org/drawingml/2006/chartDrawing">
    <cdr:from>
      <cdr:x>0.2719</cdr:x>
      <cdr:y>0.07194</cdr:y>
    </cdr:from>
    <cdr:to>
      <cdr:x>0.45165</cdr:x>
      <cdr:y>0.14078</cdr:y>
    </cdr:to>
    <cdr:sp macro="" textlink="">
      <cdr:nvSpPr>
        <cdr:cNvPr id="3" name="TextBox 1"/>
        <cdr:cNvSpPr txBox="1"/>
      </cdr:nvSpPr>
      <cdr:spPr>
        <a:xfrm xmlns:a="http://schemas.openxmlformats.org/drawingml/2006/main">
          <a:off x="1546123" y="265879"/>
          <a:ext cx="1022145" cy="2544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a:solidFill>
                <a:schemeClr val="tx1"/>
              </a:solidFill>
            </a:rPr>
            <a:t>90/10 PK</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30" tIns="46562" rIns="93130" bIns="46562" numCol="1" anchor="t" anchorCtr="0" compatLnSpc="1">
            <a:prstTxWarp prst="textNoShape">
              <a:avLst/>
            </a:prstTxWarp>
          </a:bodyPr>
          <a:lstStyle>
            <a:lvl1pPr defTabSz="931506">
              <a:defRPr sz="1200"/>
            </a:lvl1pPr>
          </a:lstStyle>
          <a:p>
            <a:pPr>
              <a:defRPr/>
            </a:pPr>
            <a:endParaRPr lang="en-US" dirty="0"/>
          </a:p>
        </p:txBody>
      </p:sp>
      <p:sp>
        <p:nvSpPr>
          <p:cNvPr id="36867" name="Rectangle 3"/>
          <p:cNvSpPr>
            <a:spLocks noGrp="1" noChangeArrowheads="1"/>
          </p:cNvSpPr>
          <p:nvPr>
            <p:ph type="dt" sz="quarter" idx="1"/>
          </p:nvPr>
        </p:nvSpPr>
        <p:spPr bwMode="auto">
          <a:xfrm>
            <a:off x="3972567" y="0"/>
            <a:ext cx="3037840" cy="465138"/>
          </a:xfrm>
          <a:prstGeom prst="rect">
            <a:avLst/>
          </a:prstGeom>
          <a:noFill/>
          <a:ln w="9525">
            <a:noFill/>
            <a:miter lim="800000"/>
            <a:headEnd/>
            <a:tailEnd/>
          </a:ln>
          <a:effectLst/>
        </p:spPr>
        <p:txBody>
          <a:bodyPr vert="horz" wrap="square" lIns="93130" tIns="46562" rIns="93130" bIns="46562" numCol="1" anchor="t" anchorCtr="0" compatLnSpc="1">
            <a:prstTxWarp prst="textNoShape">
              <a:avLst/>
            </a:prstTxWarp>
          </a:bodyPr>
          <a:lstStyle>
            <a:lvl1pPr algn="r" defTabSz="931506">
              <a:defRPr sz="1200"/>
            </a:lvl1pPr>
          </a:lstStyle>
          <a:p>
            <a:pPr>
              <a:defRPr/>
            </a:pPr>
            <a:endParaRPr lang="en-US" dirty="0"/>
          </a:p>
        </p:txBody>
      </p:sp>
      <p:sp>
        <p:nvSpPr>
          <p:cNvPr id="36868" name="Rectangle 4"/>
          <p:cNvSpPr>
            <a:spLocks noGrp="1" noChangeArrowheads="1"/>
          </p:cNvSpPr>
          <p:nvPr>
            <p:ph type="ftr" sz="quarter" idx="2"/>
          </p:nvPr>
        </p:nvSpPr>
        <p:spPr bwMode="auto">
          <a:xfrm>
            <a:off x="0" y="8831271"/>
            <a:ext cx="3037840" cy="465137"/>
          </a:xfrm>
          <a:prstGeom prst="rect">
            <a:avLst/>
          </a:prstGeom>
          <a:noFill/>
          <a:ln w="9525">
            <a:noFill/>
            <a:miter lim="800000"/>
            <a:headEnd/>
            <a:tailEnd/>
          </a:ln>
          <a:effectLst/>
        </p:spPr>
        <p:txBody>
          <a:bodyPr vert="horz" wrap="square" lIns="93130" tIns="46562" rIns="93130" bIns="46562" numCol="1" anchor="b" anchorCtr="0" compatLnSpc="1">
            <a:prstTxWarp prst="textNoShape">
              <a:avLst/>
            </a:prstTxWarp>
          </a:bodyPr>
          <a:lstStyle>
            <a:lvl1pPr defTabSz="931506">
              <a:defRPr sz="1200"/>
            </a:lvl1pPr>
          </a:lstStyle>
          <a:p>
            <a:pPr>
              <a:defRPr/>
            </a:pPr>
            <a:endParaRPr lang="en-US" dirty="0"/>
          </a:p>
        </p:txBody>
      </p:sp>
      <p:sp>
        <p:nvSpPr>
          <p:cNvPr id="36869" name="Rectangle 5"/>
          <p:cNvSpPr>
            <a:spLocks noGrp="1" noChangeArrowheads="1"/>
          </p:cNvSpPr>
          <p:nvPr>
            <p:ph type="sldNum" sz="quarter" idx="3"/>
          </p:nvPr>
        </p:nvSpPr>
        <p:spPr bwMode="auto">
          <a:xfrm>
            <a:off x="3972567" y="8831271"/>
            <a:ext cx="3037840" cy="465137"/>
          </a:xfrm>
          <a:prstGeom prst="rect">
            <a:avLst/>
          </a:prstGeom>
          <a:noFill/>
          <a:ln w="9525">
            <a:noFill/>
            <a:miter lim="800000"/>
            <a:headEnd/>
            <a:tailEnd/>
          </a:ln>
          <a:effectLst/>
        </p:spPr>
        <p:txBody>
          <a:bodyPr vert="horz" wrap="square" lIns="93130" tIns="46562" rIns="93130" bIns="46562" numCol="1" anchor="b" anchorCtr="0" compatLnSpc="1">
            <a:prstTxWarp prst="textNoShape">
              <a:avLst/>
            </a:prstTxWarp>
          </a:bodyPr>
          <a:lstStyle>
            <a:lvl1pPr algn="r" defTabSz="931506">
              <a:defRPr sz="1200"/>
            </a:lvl1pPr>
          </a:lstStyle>
          <a:p>
            <a:pPr>
              <a:defRPr/>
            </a:pPr>
            <a:fld id="{36DB6174-99B3-47BA-82B4-9D663D464378}" type="slidenum">
              <a:rPr lang="en-US"/>
              <a:pPr>
                <a:defRPr/>
              </a:pPr>
              <a:t>‹#›</a:t>
            </a:fld>
            <a:endParaRPr lang="en-US" dirty="0"/>
          </a:p>
        </p:txBody>
      </p:sp>
    </p:spTree>
    <p:extLst>
      <p:ext uri="{BB962C8B-B14F-4D97-AF65-F5344CB8AC3E}">
        <p14:creationId xmlns:p14="http://schemas.microsoft.com/office/powerpoint/2010/main" val="2871387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30" tIns="46562" rIns="93130" bIns="46562" numCol="1" anchor="t" anchorCtr="0" compatLnSpc="1">
            <a:prstTxWarp prst="textNoShape">
              <a:avLst/>
            </a:prstTxWarp>
          </a:bodyPr>
          <a:lstStyle>
            <a:lvl1pPr defTabSz="931506">
              <a:defRPr sz="1200"/>
            </a:lvl1pPr>
          </a:lstStyle>
          <a:p>
            <a:pPr>
              <a:defRPr/>
            </a:pPr>
            <a:endParaRPr lang="en-US" dirty="0"/>
          </a:p>
        </p:txBody>
      </p:sp>
      <p:sp>
        <p:nvSpPr>
          <p:cNvPr id="25603" name="Rectangle 1027"/>
          <p:cNvSpPr>
            <a:spLocks noGrp="1" noChangeArrowheads="1"/>
          </p:cNvSpPr>
          <p:nvPr>
            <p:ph type="dt" idx="1"/>
          </p:nvPr>
        </p:nvSpPr>
        <p:spPr bwMode="auto">
          <a:xfrm>
            <a:off x="3972567" y="0"/>
            <a:ext cx="3037840" cy="465138"/>
          </a:xfrm>
          <a:prstGeom prst="rect">
            <a:avLst/>
          </a:prstGeom>
          <a:noFill/>
          <a:ln w="9525">
            <a:noFill/>
            <a:miter lim="800000"/>
            <a:headEnd/>
            <a:tailEnd/>
          </a:ln>
          <a:effectLst/>
        </p:spPr>
        <p:txBody>
          <a:bodyPr vert="horz" wrap="square" lIns="93130" tIns="46562" rIns="93130" bIns="46562" numCol="1" anchor="t" anchorCtr="0" compatLnSpc="1">
            <a:prstTxWarp prst="textNoShape">
              <a:avLst/>
            </a:prstTxWarp>
          </a:bodyPr>
          <a:lstStyle>
            <a:lvl1pPr algn="r" defTabSz="931506">
              <a:defRPr sz="1200"/>
            </a:lvl1pPr>
          </a:lstStyle>
          <a:p>
            <a:pPr>
              <a:defRPr/>
            </a:pPr>
            <a:endParaRPr lang="en-US" dirty="0"/>
          </a:p>
        </p:txBody>
      </p:sp>
      <p:sp>
        <p:nvSpPr>
          <p:cNvPr id="53252"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5605" name="Rectangle 1029"/>
          <p:cNvSpPr>
            <a:spLocks noGrp="1" noChangeArrowheads="1"/>
          </p:cNvSpPr>
          <p:nvPr>
            <p:ph type="body" sz="quarter" idx="3"/>
          </p:nvPr>
        </p:nvSpPr>
        <p:spPr bwMode="auto">
          <a:xfrm>
            <a:off x="934721" y="4416432"/>
            <a:ext cx="5140960" cy="4183063"/>
          </a:xfrm>
          <a:prstGeom prst="rect">
            <a:avLst/>
          </a:prstGeom>
          <a:noFill/>
          <a:ln w="9525">
            <a:noFill/>
            <a:miter lim="800000"/>
            <a:headEnd/>
            <a:tailEnd/>
          </a:ln>
          <a:effectLst/>
        </p:spPr>
        <p:txBody>
          <a:bodyPr vert="horz" wrap="square" lIns="93130" tIns="46562" rIns="93130" bIns="465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1030"/>
          <p:cNvSpPr>
            <a:spLocks noGrp="1" noChangeArrowheads="1"/>
          </p:cNvSpPr>
          <p:nvPr>
            <p:ph type="ftr" sz="quarter" idx="4"/>
          </p:nvPr>
        </p:nvSpPr>
        <p:spPr bwMode="auto">
          <a:xfrm>
            <a:off x="0" y="8831271"/>
            <a:ext cx="3037840" cy="465137"/>
          </a:xfrm>
          <a:prstGeom prst="rect">
            <a:avLst/>
          </a:prstGeom>
          <a:noFill/>
          <a:ln w="9525">
            <a:noFill/>
            <a:miter lim="800000"/>
            <a:headEnd/>
            <a:tailEnd/>
          </a:ln>
          <a:effectLst/>
        </p:spPr>
        <p:txBody>
          <a:bodyPr vert="horz" wrap="square" lIns="93130" tIns="46562" rIns="93130" bIns="46562" numCol="1" anchor="b" anchorCtr="0" compatLnSpc="1">
            <a:prstTxWarp prst="textNoShape">
              <a:avLst/>
            </a:prstTxWarp>
          </a:bodyPr>
          <a:lstStyle>
            <a:lvl1pPr defTabSz="931506">
              <a:defRPr sz="1200"/>
            </a:lvl1pPr>
          </a:lstStyle>
          <a:p>
            <a:pPr>
              <a:defRPr/>
            </a:pPr>
            <a:endParaRPr lang="en-US" dirty="0"/>
          </a:p>
        </p:txBody>
      </p:sp>
      <p:sp>
        <p:nvSpPr>
          <p:cNvPr id="25607" name="Rectangle 1031"/>
          <p:cNvSpPr>
            <a:spLocks noGrp="1" noChangeArrowheads="1"/>
          </p:cNvSpPr>
          <p:nvPr>
            <p:ph type="sldNum" sz="quarter" idx="5"/>
          </p:nvPr>
        </p:nvSpPr>
        <p:spPr bwMode="auto">
          <a:xfrm>
            <a:off x="3972567" y="8831271"/>
            <a:ext cx="3037840" cy="465137"/>
          </a:xfrm>
          <a:prstGeom prst="rect">
            <a:avLst/>
          </a:prstGeom>
          <a:noFill/>
          <a:ln w="9525">
            <a:noFill/>
            <a:miter lim="800000"/>
            <a:headEnd/>
            <a:tailEnd/>
          </a:ln>
          <a:effectLst/>
        </p:spPr>
        <p:txBody>
          <a:bodyPr vert="horz" wrap="square" lIns="93130" tIns="46562" rIns="93130" bIns="46562" numCol="1" anchor="b" anchorCtr="0" compatLnSpc="1">
            <a:prstTxWarp prst="textNoShape">
              <a:avLst/>
            </a:prstTxWarp>
          </a:bodyPr>
          <a:lstStyle>
            <a:lvl1pPr algn="r" defTabSz="931506">
              <a:defRPr sz="1200"/>
            </a:lvl1pPr>
          </a:lstStyle>
          <a:p>
            <a:pPr>
              <a:defRPr/>
            </a:pPr>
            <a:fld id="{39ED75C1-E202-441A-9213-FBAC9B60310B}" type="slidenum">
              <a:rPr lang="en-US"/>
              <a:pPr>
                <a:defRPr/>
              </a:pPr>
              <a:t>‹#›</a:t>
            </a:fld>
            <a:endParaRPr lang="en-US" dirty="0"/>
          </a:p>
        </p:txBody>
      </p:sp>
    </p:spTree>
    <p:extLst>
      <p:ext uri="{BB962C8B-B14F-4D97-AF65-F5344CB8AC3E}">
        <p14:creationId xmlns:p14="http://schemas.microsoft.com/office/powerpoint/2010/main" val="4001970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14F9BD5A-2761-4F41-B507-329825232D22}" type="slidenum">
              <a:rPr lang="en-US" smtClean="0"/>
              <a:pPr/>
              <a:t>1</a:t>
            </a:fld>
            <a:endParaRPr lang="en-US" dirty="0" smtClean="0"/>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p>
            <a:fld id="{AD3236C5-2178-4020-8503-0D41F8658E9A}" type="slidenum">
              <a:rPr lang="en-US" smtClean="0"/>
              <a:pPr/>
              <a:t>33</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950337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p:spPr>
        <p:txBody>
          <a:bodyPr/>
          <a:lstStyle/>
          <a:p>
            <a:pPr defTabSz="876102"/>
            <a:fld id="{7418D5EE-DD1D-48F6-8C41-6BA0531561E8}" type="slidenum">
              <a:rPr lang="en-US" smtClean="0"/>
              <a:pPr defTabSz="876102"/>
              <a:t>35</a:t>
            </a:fld>
            <a:endParaRPr lang="en-US"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69442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p>
            <a:fld id="{28696481-3ED0-443A-A3FE-608504882F7F}" type="slidenum">
              <a:rPr lang="en-US" smtClean="0"/>
              <a:pPr/>
              <a:t>38</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7732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p:spPr>
        <p:txBody>
          <a:bodyPr/>
          <a:lstStyle/>
          <a:p>
            <a:fld id="{40F28156-23A9-48A7-A3BD-0EDAFE79ADC9}" type="slidenum">
              <a:rPr lang="en-US" smtClean="0"/>
              <a:pPr/>
              <a:t>40</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90524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p:spPr>
        <p:txBody>
          <a:bodyPr/>
          <a:lstStyle/>
          <a:p>
            <a:fld id="{40F28156-23A9-48A7-A3BD-0EDAFE79ADC9}" type="slidenum">
              <a:rPr lang="en-US" smtClean="0"/>
              <a:pPr/>
              <a:t>41</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07249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p:spPr>
        <p:txBody>
          <a:bodyPr/>
          <a:lstStyle/>
          <a:p>
            <a:fld id="{6DEF51B4-55D5-4AF2-9A62-CEE918D49080}" type="slidenum">
              <a:rPr lang="en-US" smtClean="0"/>
              <a:pPr/>
              <a:t>42</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966785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p>
            <a:fld id="{84A5C00D-D971-48A6-A3D9-97C960E7FFF9}" type="slidenum">
              <a:rPr lang="en-US" smtClean="0"/>
              <a:pPr/>
              <a:t>44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37591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fld id="{A5E00B26-3957-48AA-B88E-58C4747C29A3}" type="slidenum">
              <a:rPr lang="en-US" smtClean="0"/>
              <a:pPr/>
              <a:t>45</a:t>
            </a:fld>
            <a:endParaRPr lang="en-US" dirty="0" smtClean="0"/>
          </a:p>
        </p:txBody>
      </p:sp>
    </p:spTree>
    <p:extLst>
      <p:ext uri="{BB962C8B-B14F-4D97-AF65-F5344CB8AC3E}">
        <p14:creationId xmlns:p14="http://schemas.microsoft.com/office/powerpoint/2010/main" val="771476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2D9AD4E9-9DF7-441E-85D2-E439449454BD}" type="slidenum">
              <a:rPr lang="en-US" smtClean="0"/>
              <a:pPr/>
              <a:t>46</a:t>
            </a:fld>
            <a:endParaRPr lang="en-US" dirty="0" smtClean="0"/>
          </a:p>
        </p:txBody>
      </p:sp>
    </p:spTree>
    <p:extLst>
      <p:ext uri="{BB962C8B-B14F-4D97-AF65-F5344CB8AC3E}">
        <p14:creationId xmlns:p14="http://schemas.microsoft.com/office/powerpoint/2010/main" val="3596836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B8B58FFF-4DD7-4115-9558-CA41CCBFCD2D}" type="slidenum">
              <a:rPr lang="en-US" smtClean="0"/>
              <a:pPr/>
              <a:t>47</a:t>
            </a:fld>
            <a:endParaRPr lang="en-US" dirty="0" smtClean="0"/>
          </a:p>
        </p:txBody>
      </p:sp>
    </p:spTree>
    <p:extLst>
      <p:ext uri="{BB962C8B-B14F-4D97-AF65-F5344CB8AC3E}">
        <p14:creationId xmlns:p14="http://schemas.microsoft.com/office/powerpoint/2010/main" val="275157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p>
            <a:fld id="{AD3236C5-2178-4020-8503-0D41F8658E9A}" type="slidenum">
              <a:rPr lang="en-US" smtClean="0"/>
              <a:pPr/>
              <a:t>2</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62981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A8B0E65-6410-4C50-A6DE-48B7CFBF87EC}" type="slidenum">
              <a:rPr lang="en-US" smtClean="0"/>
              <a:pPr/>
              <a:t>48</a:t>
            </a:fld>
            <a:endParaRPr lang="en-US" dirty="0" smtClean="0"/>
          </a:p>
        </p:txBody>
      </p:sp>
      <p:sp>
        <p:nvSpPr>
          <p:cNvPr id="29699" name="Rectangle 2"/>
          <p:cNvSpPr>
            <a:spLocks noGrp="1" noRot="1" noChangeAspect="1" noChangeArrowheads="1" noTextEdit="1"/>
          </p:cNvSpPr>
          <p:nvPr>
            <p:ph type="sldImg"/>
          </p:nvPr>
        </p:nvSpPr>
        <p:spPr>
          <a:xfrm>
            <a:off x="1181100" y="696913"/>
            <a:ext cx="4649788" cy="3486150"/>
          </a:xfrm>
          <a:ln/>
        </p:spPr>
      </p:sp>
      <p:sp>
        <p:nvSpPr>
          <p:cNvPr id="29700" name="Rectangle 3"/>
          <p:cNvSpPr>
            <a:spLocks noGrp="1" noChangeArrowheads="1"/>
          </p:cNvSpPr>
          <p:nvPr>
            <p:ph type="body" idx="1"/>
          </p:nvPr>
        </p:nvSpPr>
        <p:spPr>
          <a:xfrm>
            <a:off x="701041" y="4416430"/>
            <a:ext cx="5608320" cy="4183063"/>
          </a:xfrm>
          <a:noFill/>
          <a:ln/>
        </p:spPr>
        <p:txBody>
          <a:bodyPr/>
          <a:lstStyle/>
          <a:p>
            <a:pPr eaLnBrk="1" hangingPunct="1"/>
            <a:endParaRPr lang="en-US" dirty="0" smtClean="0"/>
          </a:p>
        </p:txBody>
      </p:sp>
    </p:spTree>
    <p:extLst>
      <p:ext uri="{BB962C8B-B14F-4D97-AF65-F5344CB8AC3E}">
        <p14:creationId xmlns:p14="http://schemas.microsoft.com/office/powerpoint/2010/main" val="3380691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A8B0E65-6410-4C50-A6DE-48B7CFBF87EC}" type="slidenum">
              <a:rPr lang="en-US" smtClean="0"/>
              <a:pPr/>
              <a:t>49</a:t>
            </a:fld>
            <a:endParaRPr lang="en-US" dirty="0" smtClean="0"/>
          </a:p>
        </p:txBody>
      </p:sp>
      <p:sp>
        <p:nvSpPr>
          <p:cNvPr id="29699" name="Rectangle 2"/>
          <p:cNvSpPr>
            <a:spLocks noGrp="1" noRot="1" noChangeAspect="1" noChangeArrowheads="1" noTextEdit="1"/>
          </p:cNvSpPr>
          <p:nvPr>
            <p:ph type="sldImg"/>
          </p:nvPr>
        </p:nvSpPr>
        <p:spPr>
          <a:xfrm>
            <a:off x="1166813" y="692150"/>
            <a:ext cx="4618037" cy="3463925"/>
          </a:xfrm>
          <a:ln/>
        </p:spPr>
      </p:sp>
      <p:sp>
        <p:nvSpPr>
          <p:cNvPr id="29700" name="Rectangle 3"/>
          <p:cNvSpPr>
            <a:spLocks noGrp="1" noChangeArrowheads="1"/>
          </p:cNvSpPr>
          <p:nvPr>
            <p:ph type="body" idx="1"/>
          </p:nvPr>
        </p:nvSpPr>
        <p:spPr>
          <a:xfrm>
            <a:off x="695013" y="4387773"/>
            <a:ext cx="5560060" cy="4155919"/>
          </a:xfrm>
          <a:noFill/>
          <a:ln/>
        </p:spPr>
        <p:txBody>
          <a:bodyPr/>
          <a:lstStyle/>
          <a:p>
            <a:pPr eaLnBrk="1" hangingPunct="1"/>
            <a:endParaRPr lang="en-US" dirty="0" smtClean="0"/>
          </a:p>
        </p:txBody>
      </p:sp>
    </p:spTree>
    <p:extLst>
      <p:ext uri="{BB962C8B-B14F-4D97-AF65-F5344CB8AC3E}">
        <p14:creationId xmlns:p14="http://schemas.microsoft.com/office/powerpoint/2010/main" val="95403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711A3606-AAC0-469A-BE83-A1D18C0AB18F}" type="slidenum">
              <a:rPr lang="en-US" smtClean="0"/>
              <a:pPr/>
              <a:t>50</a:t>
            </a:fld>
            <a:endParaRPr lang="en-US" dirty="0" smtClean="0"/>
          </a:p>
        </p:txBody>
      </p:sp>
      <p:sp>
        <p:nvSpPr>
          <p:cNvPr id="41987" name="Rectangle 2"/>
          <p:cNvSpPr>
            <a:spLocks noGrp="1" noRot="1" noChangeAspect="1" noChangeArrowheads="1" noTextEdit="1"/>
          </p:cNvSpPr>
          <p:nvPr>
            <p:ph type="sldImg"/>
          </p:nvPr>
        </p:nvSpPr>
        <p:spPr>
          <a:ln/>
        </p:spPr>
      </p:sp>
      <p:sp>
        <p:nvSpPr>
          <p:cNvPr id="41988" name="Notes Placeholder 5"/>
          <p:cNvSpPr>
            <a:spLocks noGrp="1"/>
          </p:cNvSpPr>
          <p:nvPr/>
        </p:nvSpPr>
        <p:spPr bwMode="auto">
          <a:xfrm>
            <a:off x="926993" y="4387773"/>
            <a:ext cx="5096092" cy="4155919"/>
          </a:xfrm>
          <a:prstGeom prst="rect">
            <a:avLst/>
          </a:prstGeom>
          <a:noFill/>
          <a:ln w="9525">
            <a:noFill/>
            <a:miter lim="800000"/>
            <a:headEnd/>
            <a:tailEnd/>
          </a:ln>
        </p:spPr>
        <p:txBody>
          <a:bodyPr lIns="92446" tIns="46225" rIns="92446" bIns="46225"/>
          <a:lstStyle/>
          <a:p>
            <a:pPr eaLnBrk="0" hangingPunct="0">
              <a:spcBef>
                <a:spcPct val="30000"/>
              </a:spcBef>
            </a:pPr>
            <a:endParaRPr lang="en-US" sz="1200" dirty="0"/>
          </a:p>
        </p:txBody>
      </p:sp>
    </p:spTree>
    <p:extLst>
      <p:ext uri="{BB962C8B-B14F-4D97-AF65-F5344CB8AC3E}">
        <p14:creationId xmlns:p14="http://schemas.microsoft.com/office/powerpoint/2010/main" val="2608106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711A3606-AAC0-469A-BE83-A1D18C0AB18F}" type="slidenum">
              <a:rPr lang="en-US" smtClean="0"/>
              <a:pPr/>
              <a:t>51</a:t>
            </a:fld>
            <a:endParaRPr lang="en-US" dirty="0" smtClean="0"/>
          </a:p>
        </p:txBody>
      </p:sp>
      <p:sp>
        <p:nvSpPr>
          <p:cNvPr id="41987" name="Rectangle 2"/>
          <p:cNvSpPr>
            <a:spLocks noGrp="1" noRot="1" noChangeAspect="1" noChangeArrowheads="1" noTextEdit="1"/>
          </p:cNvSpPr>
          <p:nvPr>
            <p:ph type="sldImg"/>
          </p:nvPr>
        </p:nvSpPr>
        <p:spPr>
          <a:ln/>
        </p:spPr>
      </p:sp>
      <p:sp>
        <p:nvSpPr>
          <p:cNvPr id="41988" name="Notes Placeholder 5"/>
          <p:cNvSpPr>
            <a:spLocks noGrp="1"/>
          </p:cNvSpPr>
          <p:nvPr/>
        </p:nvSpPr>
        <p:spPr bwMode="auto">
          <a:xfrm>
            <a:off x="935039" y="4416429"/>
            <a:ext cx="5140325" cy="4183063"/>
          </a:xfrm>
          <a:prstGeom prst="rect">
            <a:avLst/>
          </a:prstGeom>
          <a:noFill/>
          <a:ln w="9525">
            <a:noFill/>
            <a:miter lim="800000"/>
            <a:headEnd/>
            <a:tailEnd/>
          </a:ln>
        </p:spPr>
        <p:txBody>
          <a:bodyPr lIns="93139" tIns="46569" rIns="93139" bIns="46569"/>
          <a:lstStyle/>
          <a:p>
            <a:pPr eaLnBrk="0" hangingPunct="0">
              <a:spcBef>
                <a:spcPct val="30000"/>
              </a:spcBef>
            </a:pPr>
            <a:endParaRPr lang="en-US" sz="1200" dirty="0"/>
          </a:p>
        </p:txBody>
      </p:sp>
    </p:spTree>
    <p:extLst>
      <p:ext uri="{BB962C8B-B14F-4D97-AF65-F5344CB8AC3E}">
        <p14:creationId xmlns:p14="http://schemas.microsoft.com/office/powerpoint/2010/main" val="2492529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59</a:t>
            </a:fld>
            <a:endParaRPr lang="en-US" dirty="0"/>
          </a:p>
        </p:txBody>
      </p:sp>
    </p:spTree>
    <p:extLst>
      <p:ext uri="{BB962C8B-B14F-4D97-AF65-F5344CB8AC3E}">
        <p14:creationId xmlns:p14="http://schemas.microsoft.com/office/powerpoint/2010/main" val="194891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88</a:t>
            </a:fld>
            <a:endParaRPr lang="en-US" dirty="0"/>
          </a:p>
        </p:txBody>
      </p:sp>
    </p:spTree>
    <p:extLst>
      <p:ext uri="{BB962C8B-B14F-4D97-AF65-F5344CB8AC3E}">
        <p14:creationId xmlns:p14="http://schemas.microsoft.com/office/powerpoint/2010/main" val="621489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90</a:t>
            </a:fld>
            <a:endParaRPr lang="en-US" dirty="0"/>
          </a:p>
        </p:txBody>
      </p:sp>
    </p:spTree>
    <p:extLst>
      <p:ext uri="{BB962C8B-B14F-4D97-AF65-F5344CB8AC3E}">
        <p14:creationId xmlns:p14="http://schemas.microsoft.com/office/powerpoint/2010/main" val="4059195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91</a:t>
            </a:fld>
            <a:endParaRPr lang="en-US" dirty="0"/>
          </a:p>
        </p:txBody>
      </p:sp>
    </p:spTree>
    <p:extLst>
      <p:ext uri="{BB962C8B-B14F-4D97-AF65-F5344CB8AC3E}">
        <p14:creationId xmlns:p14="http://schemas.microsoft.com/office/powerpoint/2010/main" val="1794722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100</a:t>
            </a:fld>
            <a:endParaRPr lang="en-US" dirty="0"/>
          </a:p>
        </p:txBody>
      </p:sp>
    </p:spTree>
    <p:extLst>
      <p:ext uri="{BB962C8B-B14F-4D97-AF65-F5344CB8AC3E}">
        <p14:creationId xmlns:p14="http://schemas.microsoft.com/office/powerpoint/2010/main" val="2552529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101</a:t>
            </a:fld>
            <a:endParaRPr lang="en-US" dirty="0"/>
          </a:p>
        </p:txBody>
      </p:sp>
    </p:spTree>
    <p:extLst>
      <p:ext uri="{BB962C8B-B14F-4D97-AF65-F5344CB8AC3E}">
        <p14:creationId xmlns:p14="http://schemas.microsoft.com/office/powerpoint/2010/main" val="370805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15</a:t>
            </a:fld>
            <a:endParaRPr lang="en-US" dirty="0"/>
          </a:p>
        </p:txBody>
      </p:sp>
    </p:spTree>
    <p:extLst>
      <p:ext uri="{BB962C8B-B14F-4D97-AF65-F5344CB8AC3E}">
        <p14:creationId xmlns:p14="http://schemas.microsoft.com/office/powerpoint/2010/main" val="3574431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112</a:t>
            </a:fld>
            <a:endParaRPr lang="en-US" dirty="0"/>
          </a:p>
        </p:txBody>
      </p:sp>
    </p:spTree>
    <p:extLst>
      <p:ext uri="{BB962C8B-B14F-4D97-AF65-F5344CB8AC3E}">
        <p14:creationId xmlns:p14="http://schemas.microsoft.com/office/powerpoint/2010/main" val="1083809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113</a:t>
            </a:fld>
            <a:endParaRPr lang="en-US" dirty="0"/>
          </a:p>
        </p:txBody>
      </p:sp>
    </p:spTree>
    <p:extLst>
      <p:ext uri="{BB962C8B-B14F-4D97-AF65-F5344CB8AC3E}">
        <p14:creationId xmlns:p14="http://schemas.microsoft.com/office/powerpoint/2010/main" val="15788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fld id="{A5E00B26-3957-48AA-B88E-58C4747C29A3}" type="slidenum">
              <a:rPr lang="en-US" smtClean="0"/>
              <a:pPr/>
              <a:t>17</a:t>
            </a:fld>
            <a:endParaRPr lang="en-US" dirty="0" smtClean="0"/>
          </a:p>
        </p:txBody>
      </p:sp>
    </p:spTree>
    <p:extLst>
      <p:ext uri="{BB962C8B-B14F-4D97-AF65-F5344CB8AC3E}">
        <p14:creationId xmlns:p14="http://schemas.microsoft.com/office/powerpoint/2010/main" val="385686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fld id="{A5E00B26-3957-48AA-B88E-58C4747C29A3}" type="slidenum">
              <a:rPr lang="en-US" smtClean="0"/>
              <a:pPr/>
              <a:t>18</a:t>
            </a:fld>
            <a:endParaRPr lang="en-US" dirty="0" smtClean="0"/>
          </a:p>
        </p:txBody>
      </p:sp>
    </p:spTree>
    <p:extLst>
      <p:ext uri="{BB962C8B-B14F-4D97-AF65-F5344CB8AC3E}">
        <p14:creationId xmlns:p14="http://schemas.microsoft.com/office/powerpoint/2010/main" val="2804258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fld id="{A5E00B26-3957-48AA-B88E-58C4747C29A3}" type="slidenum">
              <a:rPr lang="en-US" smtClean="0"/>
              <a:pPr/>
              <a:t>19</a:t>
            </a:fld>
            <a:endParaRPr lang="en-US" dirty="0" smtClean="0"/>
          </a:p>
        </p:txBody>
      </p:sp>
    </p:spTree>
    <p:extLst>
      <p:ext uri="{BB962C8B-B14F-4D97-AF65-F5344CB8AC3E}">
        <p14:creationId xmlns:p14="http://schemas.microsoft.com/office/powerpoint/2010/main" val="413945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24</a:t>
            </a:fld>
            <a:endParaRPr lang="en-US" dirty="0"/>
          </a:p>
        </p:txBody>
      </p:sp>
    </p:spTree>
    <p:extLst>
      <p:ext uri="{BB962C8B-B14F-4D97-AF65-F5344CB8AC3E}">
        <p14:creationId xmlns:p14="http://schemas.microsoft.com/office/powerpoint/2010/main" val="4069393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p>
            <a:fld id="{AD3236C5-2178-4020-8503-0D41F8658E9A}" type="slidenum">
              <a:rPr lang="en-US" smtClean="0"/>
              <a:pPr/>
              <a:t>27</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6863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31</a:t>
            </a:fld>
            <a:endParaRPr lang="en-US" dirty="0"/>
          </a:p>
        </p:txBody>
      </p:sp>
    </p:spTree>
    <p:extLst>
      <p:ext uri="{BB962C8B-B14F-4D97-AF65-F5344CB8AC3E}">
        <p14:creationId xmlns:p14="http://schemas.microsoft.com/office/powerpoint/2010/main" val="3846699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Master" Target="../slideMasters/slideMaster8.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www.iso-ne.com/about/news-media/newswire" TargetMode="External"/><Relationship Id="rId3" Type="http://schemas.openxmlformats.org/officeDocument/2006/relationships/image" Target="../media/image12.png"/><Relationship Id="rId7" Type="http://schemas.openxmlformats.org/officeDocument/2006/relationships/image" Target="../media/image14.jpeg"/><Relationship Id="rId12" Type="http://schemas.openxmlformats.org/officeDocument/2006/relationships/image" Target="../media/image17.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0.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13.jpeg"/><Relationship Id="rId15" Type="http://schemas.openxmlformats.org/officeDocument/2006/relationships/hyperlink" Target="https://twitter.com/isonewengland" TargetMode="External"/><Relationship Id="rId10" Type="http://schemas.openxmlformats.org/officeDocument/2006/relationships/image" Target="../media/image16.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3.xml"/></Relationships>
</file>

<file path=ppt/slideLayouts/_rels/slideLayout15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Master" Target="../slideMasters/slideMaster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www.iso-ne.com/about/news-media/newswire" TargetMode="External"/><Relationship Id="rId3" Type="http://schemas.openxmlformats.org/officeDocument/2006/relationships/image" Target="../media/image12.png"/><Relationship Id="rId7" Type="http://schemas.openxmlformats.org/officeDocument/2006/relationships/image" Target="../media/image14.jpeg"/><Relationship Id="rId12" Type="http://schemas.openxmlformats.org/officeDocument/2006/relationships/image" Target="../media/image17.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2.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13.jpeg"/><Relationship Id="rId15" Type="http://schemas.openxmlformats.org/officeDocument/2006/relationships/hyperlink" Target="https://twitter.com/isonewengland" TargetMode="External"/><Relationship Id="rId10" Type="http://schemas.openxmlformats.org/officeDocument/2006/relationships/image" Target="../media/image16.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www.iso-ne.com/about/news-media/newswire" TargetMode="External"/><Relationship Id="rId3" Type="http://schemas.openxmlformats.org/officeDocument/2006/relationships/image" Target="../media/image12.png"/><Relationship Id="rId7" Type="http://schemas.openxmlformats.org/officeDocument/2006/relationships/image" Target="../media/image14.jpeg"/><Relationship Id="rId12" Type="http://schemas.openxmlformats.org/officeDocument/2006/relationships/image" Target="../media/image17.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8.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13.jpeg"/><Relationship Id="rId15" Type="http://schemas.openxmlformats.org/officeDocument/2006/relationships/hyperlink" Target="https://twitter.com/isonewengland" TargetMode="External"/><Relationship Id="rId10" Type="http://schemas.openxmlformats.org/officeDocument/2006/relationships/image" Target="../media/image16.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595959"/>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21" name="Picture 20" descr="gray border large_A.png"/>
          <p:cNvPicPr>
            <a:picLocks noChangeAspect="1"/>
          </p:cNvPicPr>
          <p:nvPr/>
        </p:nvPicPr>
        <p:blipFill>
          <a:blip r:embed="rId2" cstate="print"/>
          <a:stretch>
            <a:fillRect/>
          </a:stretch>
        </p:blipFill>
        <p:spPr>
          <a:xfrm>
            <a:off x="0" y="6030047"/>
            <a:ext cx="9144000" cy="827953"/>
          </a:xfrm>
          <a:prstGeom prst="rect">
            <a:avLst/>
          </a:prstGeom>
        </p:spPr>
      </p:pic>
      <p:pic>
        <p:nvPicPr>
          <p:cNvPr id="16" name="Picture 15"/>
          <p:cNvPicPr>
            <a:picLocks noChangeAspect="1"/>
          </p:cNvPicPr>
          <p:nvPr/>
        </p:nvPicPr>
        <p:blipFill>
          <a:blip r:embed="rId3"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8" name="SmartArt Placeholder 7"/>
          <p:cNvSpPr>
            <a:spLocks noGrp="1"/>
          </p:cNvSpPr>
          <p:nvPr>
            <p:ph type="dgm" sz="quarter" idx="11"/>
          </p:nvPr>
        </p:nvSpPr>
        <p:spPr>
          <a:xfrm>
            <a:off x="457200" y="1600200"/>
            <a:ext cx="8229600" cy="4416552"/>
          </a:xfrm>
        </p:spPr>
        <p:txBody>
          <a:bodyPr/>
          <a:lstStyle>
            <a:lvl1pPr>
              <a:defRPr>
                <a:solidFill>
                  <a:srgbClr val="595959"/>
                </a:solidFill>
              </a:defRPr>
            </a:lvl1pPr>
          </a:lstStyle>
          <a:p>
            <a:r>
              <a:rPr lang="en-US" dirty="0" smtClean="0"/>
              <a:t>Click icon to add SmartArt graphic</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6" name="Table Placeholder 5"/>
          <p:cNvSpPr>
            <a:spLocks noGrp="1"/>
          </p:cNvSpPr>
          <p:nvPr>
            <p:ph type="tbl" sz="quarter" idx="10"/>
          </p:nvPr>
        </p:nvSpPr>
        <p:spPr>
          <a:xfrm>
            <a:off x="457200" y="1600200"/>
            <a:ext cx="8229600" cy="4416552"/>
          </a:xfrm>
        </p:spPr>
        <p:txBody>
          <a:bodyPr/>
          <a:lstStyle/>
          <a:p>
            <a:r>
              <a:rPr lang="en-US" dirty="0" smtClean="0"/>
              <a:t>Click icon to add table</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hf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pPr>
              <a:defRPr/>
            </a:pPr>
            <a:fld id="{561ACE11-EF18-4151-9C86-FCCC5A027270}" type="slidenum">
              <a:rPr lang="en-US" smtClean="0"/>
              <a:pPr>
                <a:defRPr/>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Rectangle 12"/>
          <p:cNvSpPr/>
          <p:nvPr/>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hf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8725CD-6A91-4E83-9D53-1642D377C37F}" type="slidenum">
              <a:rPr lang="en-US"/>
              <a:pPr>
                <a:defRPr/>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6575" y="0"/>
            <a:ext cx="83026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6575" y="1371600"/>
            <a:ext cx="4075113"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4088" y="13716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4088" y="36957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p:txBody>
          <a:bodyPr/>
          <a:lstStyle>
            <a:lvl1pPr>
              <a:defRPr/>
            </a:lvl1pPr>
          </a:lstStyle>
          <a:p>
            <a:pPr>
              <a:defRPr/>
            </a:pPr>
            <a:fld id="{03E900CB-84C1-491A-B562-3806A98875D7}" type="slidenum">
              <a:rPr lang="en-US"/>
              <a:pPr>
                <a:defRPr/>
              </a:pPr>
              <a:t>‹#›</a:t>
            </a:fld>
            <a:endParaRPr lang="en-US" dirty="0"/>
          </a:p>
        </p:txBody>
      </p:sp>
    </p:spTree>
    <p:extLst>
      <p:ext uri="{BB962C8B-B14F-4D97-AF65-F5344CB8AC3E}">
        <p14:creationId xmlns:p14="http://schemas.microsoft.com/office/powerpoint/2010/main" val="268694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600200"/>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EECA3132-FEB6-4C2A-A61D-50506742ED4B}" type="slidenum">
              <a:rPr lang="en-US"/>
              <a:pPr>
                <a:defRPr/>
              </a:pPr>
              <a:t>‹#›</a:t>
            </a:fld>
            <a:endParaRPr lang="en-US" dirty="0"/>
          </a:p>
        </p:txBody>
      </p:sp>
    </p:spTree>
    <p:extLst>
      <p:ext uri="{BB962C8B-B14F-4D97-AF65-F5344CB8AC3E}">
        <p14:creationId xmlns:p14="http://schemas.microsoft.com/office/powerpoint/2010/main" val="4637162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cxnSp>
        <p:nvCxnSpPr>
          <p:cNvPr id="9" name="Straight Connector 8"/>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378979" y="2523277"/>
            <a:ext cx="2586158" cy="1220048"/>
          </a:xfrm>
          <a:prstGeom prst="rect">
            <a:avLst/>
          </a:prstGeom>
        </p:spPr>
      </p:pic>
    </p:spTree>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iso transitional slide 1">
    <p:spTree>
      <p:nvGrpSpPr>
        <p:cNvPr id="1" name=""/>
        <p:cNvGrpSpPr/>
        <p:nvPr/>
      </p:nvGrpSpPr>
      <p:grpSpPr>
        <a:xfrm>
          <a:off x="0" y="0"/>
          <a:ext cx="0" cy="0"/>
          <a:chOff x="0" y="0"/>
          <a:chExt cx="0" cy="0"/>
        </a:xfrm>
      </p:grpSpPr>
      <p:sp>
        <p:nvSpPr>
          <p:cNvPr id="9" name="Rectangle 8"/>
          <p:cNvSpPr/>
          <p:nvPr/>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CONFIDENTIAL</a:t>
            </a:r>
            <a:endParaRPr lang="en-US" sz="800" b="1" dirty="0">
              <a:solidFill>
                <a:srgbClr val="637E8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4" name="Rectangle 13"/>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9" name="Picture 8"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0" name="Rectangle 9"/>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iso transitional slide 3">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iso transitional slide 4">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6147" name="Rectangle 3"/>
          <p:cNvSpPr>
            <a:spLocks noGrp="1" noChangeArrowheads="1"/>
          </p:cNvSpPr>
          <p:nvPr>
            <p:ph type="ctrTitle"/>
          </p:nvPr>
        </p:nvSpPr>
        <p:spPr>
          <a:xfrm>
            <a:off x="577850" y="2343150"/>
            <a:ext cx="7732713" cy="1295400"/>
          </a:xfrm>
        </p:spPr>
        <p:txBody>
          <a:bodyPr/>
          <a:lstStyle>
            <a:lvl1pPr>
              <a:defRPr>
                <a:solidFill>
                  <a:srgbClr val="F9AF1C"/>
                </a:solidFill>
              </a:defRPr>
            </a:lvl1pPr>
          </a:lstStyle>
          <a:p>
            <a:r>
              <a:rPr lang="en-US" smtClean="0"/>
              <a:t>Click to edit Master title style</a:t>
            </a:r>
            <a:endParaRPr lang="en-US"/>
          </a:p>
        </p:txBody>
      </p:sp>
      <p:sp>
        <p:nvSpPr>
          <p:cNvPr id="6148" name="Rectangle 4"/>
          <p:cNvSpPr>
            <a:spLocks noGrp="1" noChangeArrowheads="1"/>
          </p:cNvSpPr>
          <p:nvPr>
            <p:ph type="subTitle" idx="1"/>
          </p:nvPr>
        </p:nvSpPr>
        <p:spPr>
          <a:xfrm>
            <a:off x="588963" y="4322763"/>
            <a:ext cx="7042150" cy="777875"/>
          </a:xfrm>
        </p:spPr>
        <p:txBody>
          <a:bodyPr/>
          <a:lstStyle>
            <a:lvl1pPr marL="0" indent="0">
              <a:buFontTx/>
              <a:buNone/>
              <a:defRPr sz="2000">
                <a:solidFill>
                  <a:srgbClr val="F9AF1C"/>
                </a:solidFill>
              </a:defRPr>
            </a:lvl1pPr>
          </a:lstStyle>
          <a:p>
            <a:r>
              <a:rPr lang="en-US" smtClean="0"/>
              <a:t>Click to edit Master subtitle style</a:t>
            </a:r>
            <a:endParaRPr lang="en-US"/>
          </a:p>
        </p:txBody>
      </p:sp>
      <p:sp>
        <p:nvSpPr>
          <p:cNvPr id="5" name="Rectangle 4"/>
          <p:cNvSpPr>
            <a:spLocks noGrp="1" noChangeArrowheads="1"/>
          </p:cNvSpPr>
          <p:nvPr>
            <p:ph type="sldNum" sz="quarter" idx="10"/>
          </p:nvPr>
        </p:nvSpPr>
        <p:spPr>
          <a:xfrm>
            <a:off x="6905625" y="6413500"/>
            <a:ext cx="2095500" cy="609600"/>
          </a:xfrm>
        </p:spPr>
        <p:txBody>
          <a:bodyPr/>
          <a:lstStyle>
            <a:lvl1pPr>
              <a:defRPr/>
            </a:lvl1pPr>
          </a:lstStyle>
          <a:p>
            <a:pPr>
              <a:defRPr/>
            </a:pPr>
            <a:fld id="{8F824E5A-EA0C-4BF3-9068-0B3DA3ED4D43}"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p:nvPicPr>
        <p:blipFill>
          <a:blip r:embed="rId12" cstate="print"/>
          <a:stretch>
            <a:fillRect/>
          </a:stretch>
        </p:blipFill>
        <p:spPr>
          <a:xfrm>
            <a:off x="2667000" y="5619750"/>
            <a:ext cx="1276350" cy="409575"/>
          </a:xfrm>
          <a:prstGeom prst="rect">
            <a:avLst/>
          </a:prstGeom>
        </p:spPr>
      </p:pic>
      <p:sp>
        <p:nvSpPr>
          <p:cNvPr id="11" name="TextBox 10"/>
          <p:cNvSpPr txBox="1"/>
          <p:nvPr/>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pic>
        <p:nvPicPr>
          <p:cNvPr id="13" name="Picture 12"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14"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15" name="Picture 14"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16" name="Picture 15"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17" name="Picture 16"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8" name="Picture 17"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9" name="TextBox 18"/>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20" name="TextBox 19"/>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12536421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838200"/>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8725CD-6A91-4E83-9D53-1642D377C37F}" type="slidenum">
              <a:rPr lang="en-US"/>
              <a:pPr>
                <a:defRPr/>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6575" y="0"/>
            <a:ext cx="83026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6575" y="1371600"/>
            <a:ext cx="4075113"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4088" y="13716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4088" y="36957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p:txBody>
          <a:bodyPr/>
          <a:lstStyle>
            <a:lvl1pPr>
              <a:defRPr/>
            </a:lvl1pPr>
          </a:lstStyle>
          <a:p>
            <a:pPr>
              <a:defRPr/>
            </a:pPr>
            <a:fld id="{03E900CB-84C1-491A-B562-3806A98875D7}"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emplate Instructions">
    <p:spTree>
      <p:nvGrpSpPr>
        <p:cNvPr id="1" name=""/>
        <p:cNvGrpSpPr/>
        <p:nvPr/>
      </p:nvGrpSpPr>
      <p:grpSpPr>
        <a:xfrm>
          <a:off x="0" y="0"/>
          <a:ext cx="0" cy="0"/>
          <a:chOff x="0" y="0"/>
          <a:chExt cx="0" cy="0"/>
        </a:xfrm>
      </p:grpSpPr>
      <p:sp>
        <p:nvSpPr>
          <p:cNvPr id="14" name="TextBox 13"/>
          <p:cNvSpPr txBox="1"/>
          <p:nvPr/>
        </p:nvSpPr>
        <p:spPr>
          <a:xfrm>
            <a:off x="279932" y="125581"/>
            <a:ext cx="4097336" cy="1077218"/>
          </a:xfrm>
          <a:prstGeom prst="rect">
            <a:avLst/>
          </a:prstGeom>
          <a:noFill/>
        </p:spPr>
        <p:txBody>
          <a:bodyPr wrap="square" rtlCol="0">
            <a:spAutoFit/>
          </a:bodyPr>
          <a:lstStyle/>
          <a:p>
            <a:r>
              <a:rPr lang="en-US" sz="1600" dirty="0" smtClean="0">
                <a:solidFill>
                  <a:srgbClr val="000000"/>
                </a:solidFill>
              </a:rPr>
              <a:t>This template is intended for </a:t>
            </a:r>
            <a:r>
              <a:rPr lang="en-US" sz="1600" b="1" dirty="0" smtClean="0">
                <a:solidFill>
                  <a:srgbClr val="000000"/>
                </a:solidFill>
              </a:rPr>
              <a:t>ISO-NE CONFIDENTIAL </a:t>
            </a:r>
            <a:r>
              <a:rPr lang="en-US" sz="1600" b="0" dirty="0" smtClean="0">
                <a:solidFill>
                  <a:srgbClr val="000000"/>
                </a:solidFill>
              </a:rPr>
              <a:t>information</a:t>
            </a:r>
            <a:r>
              <a:rPr lang="en-US" sz="1600" dirty="0" smtClean="0">
                <a:solidFill>
                  <a:srgbClr val="000000"/>
                </a:solidFill>
              </a:rPr>
              <a:t>. It requires that you add</a:t>
            </a:r>
            <a:r>
              <a:rPr lang="en-US" sz="1600" baseline="0" dirty="0" smtClean="0">
                <a:solidFill>
                  <a:srgbClr val="000000"/>
                </a:solidFill>
              </a:rPr>
              <a:t> the applicable subcategory or, if no subcategory is needed, delete the placeholder</a:t>
            </a:r>
            <a:r>
              <a:rPr lang="en-US" sz="1600" dirty="0" smtClean="0">
                <a:solidFill>
                  <a:srgbClr val="000000"/>
                </a:solidFill>
              </a:rPr>
              <a:t>: </a:t>
            </a:r>
            <a:endParaRPr lang="en-US" sz="1600" dirty="0">
              <a:solidFill>
                <a:srgbClr val="000000"/>
              </a:solidFill>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68" y="1223435"/>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988734" y="113284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p:nvSpPr>
        <p:spPr>
          <a:xfrm>
            <a:off x="464610" y="14440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p:nvSpPr>
        <p:spPr>
          <a:xfrm>
            <a:off x="787401" y="2218265"/>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300" dirty="0" smtClean="0">
                <a:solidFill>
                  <a:srgbClr val="000000"/>
                </a:solidFill>
              </a:rPr>
              <a:t>Click the </a:t>
            </a:r>
            <a:r>
              <a:rPr lang="en-US" sz="1300" b="1" i="1" dirty="0" smtClean="0">
                <a:solidFill>
                  <a:srgbClr val="000000"/>
                </a:solidFill>
              </a:rPr>
              <a:t>View</a:t>
            </a:r>
            <a:r>
              <a:rPr lang="en-US" sz="1300" dirty="0" smtClean="0">
                <a:solidFill>
                  <a:srgbClr val="000000"/>
                </a:solidFill>
              </a:rPr>
              <a:t> tab</a:t>
            </a:r>
          </a:p>
          <a:p>
            <a:pPr marL="0" indent="0">
              <a:spcBef>
                <a:spcPts val="600"/>
              </a:spcBef>
              <a:buFont typeface="Arial" pitchFamily="34" charset="0"/>
              <a:buNone/>
            </a:pPr>
            <a:r>
              <a:rPr lang="en-US" sz="1300" dirty="0" smtClean="0">
                <a:solidFill>
                  <a:srgbClr val="000000"/>
                </a:solidFill>
              </a:rPr>
              <a:t>Click the </a:t>
            </a:r>
            <a:r>
              <a:rPr lang="en-US" sz="1300" b="1" i="1" dirty="0" smtClean="0">
                <a:solidFill>
                  <a:srgbClr val="000000"/>
                </a:solidFill>
              </a:rPr>
              <a:t>Slide Master </a:t>
            </a:r>
            <a:r>
              <a:rPr lang="en-US" sz="1300" dirty="0" smtClean="0">
                <a:solidFill>
                  <a:srgbClr val="000000"/>
                </a:solidFill>
              </a:rPr>
              <a:t>button</a:t>
            </a:r>
            <a:endParaRPr lang="en-US" sz="1300" dirty="0">
              <a:solidFill>
                <a:srgbClr val="000000"/>
              </a:solidFill>
            </a:endParaRPr>
          </a:p>
        </p:txBody>
      </p:sp>
      <p:sp>
        <p:nvSpPr>
          <p:cNvPr id="12" name="Oval 11"/>
          <p:cNvSpPr/>
          <p:nvPr/>
        </p:nvSpPr>
        <p:spPr>
          <a:xfrm>
            <a:off x="584204" y="225214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p:nvSpPr>
        <p:spPr>
          <a:xfrm>
            <a:off x="584204" y="252222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84204" y="2842260"/>
            <a:ext cx="1599137" cy="106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p:nvSpPr>
        <p:spPr>
          <a:xfrm>
            <a:off x="2468562" y="285098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p:nvSpPr>
        <p:spPr>
          <a:xfrm>
            <a:off x="2265365" y="288824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21" name="Text Placeholder 8"/>
          <p:cNvSpPr txBox="1">
            <a:spLocks/>
          </p:cNvSpPr>
          <p:nvPr/>
        </p:nvSpPr>
        <p:spPr>
          <a:xfrm>
            <a:off x="2463799" y="3970020"/>
            <a:ext cx="1955801" cy="8382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300" dirty="0" smtClean="0">
                <a:solidFill>
                  <a:srgbClr val="000000"/>
                </a:solidFill>
              </a:rPr>
              <a:t>Edit the footer to reflect the appropriate subcategory.</a:t>
            </a:r>
            <a:r>
              <a:rPr lang="en-US" sz="1300" baseline="0" dirty="0" smtClean="0">
                <a:solidFill>
                  <a:srgbClr val="000000"/>
                </a:solidFill>
              </a:rPr>
              <a:t> If no subcategory is needed, </a:t>
            </a:r>
            <a:r>
              <a:rPr lang="en-US" sz="1300" dirty="0" smtClean="0">
                <a:solidFill>
                  <a:srgbClr val="000000"/>
                </a:solidFill>
              </a:rPr>
              <a:t>delete the placeholder text box.</a:t>
            </a:r>
            <a:endParaRPr lang="en-US" sz="1300" baseline="0" dirty="0" smtClean="0">
              <a:solidFill>
                <a:srgbClr val="000000"/>
              </a:solidFill>
            </a:endParaRPr>
          </a:p>
        </p:txBody>
      </p:sp>
      <p:sp>
        <p:nvSpPr>
          <p:cNvPr id="22" name="Oval 21"/>
          <p:cNvSpPr/>
          <p:nvPr/>
        </p:nvSpPr>
        <p:spPr>
          <a:xfrm>
            <a:off x="2260602" y="3999658"/>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23155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p:nvSpPr>
        <p:spPr>
          <a:xfrm>
            <a:off x="2463799" y="523155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300" dirty="0" smtClean="0">
                <a:solidFill>
                  <a:srgbClr val="000000"/>
                </a:solidFill>
              </a:rPr>
              <a:t>On the </a:t>
            </a:r>
            <a:r>
              <a:rPr lang="en-US" sz="1300" i="1" dirty="0" smtClean="0">
                <a:solidFill>
                  <a:srgbClr val="000000"/>
                </a:solidFill>
              </a:rPr>
              <a:t>Slide Maste</a:t>
            </a:r>
            <a:r>
              <a:rPr lang="en-US" sz="1300" dirty="0" smtClean="0">
                <a:solidFill>
                  <a:srgbClr val="000000"/>
                </a:solidFill>
              </a:rPr>
              <a:t>r ribbon, click</a:t>
            </a:r>
            <a:r>
              <a:rPr lang="en-US" sz="1300" baseline="0" dirty="0" smtClean="0">
                <a:solidFill>
                  <a:srgbClr val="000000"/>
                </a:solidFill>
              </a:rPr>
              <a:t> the </a:t>
            </a:r>
            <a:r>
              <a:rPr lang="en-US" sz="1300" b="1" i="1" baseline="0" dirty="0" smtClean="0">
                <a:solidFill>
                  <a:srgbClr val="000000"/>
                </a:solidFill>
              </a:rPr>
              <a:t>Close Master View</a:t>
            </a:r>
            <a:r>
              <a:rPr lang="en-US" sz="13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p:nvSpPr>
        <p:spPr>
          <a:xfrm>
            <a:off x="2260602" y="526881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3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332" y="4006044"/>
            <a:ext cx="1755512" cy="39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3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Oval 35"/>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37" name="Oval 36"/>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38"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39" name="Oval 38"/>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40" name="Oval 39"/>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41" name="Picture 2"/>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43" name="Oval 42"/>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4" name="TextBox 4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46"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53" name="Oval 52"/>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55"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57" name="Oval 56"/>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58" name="Rectangle 5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59" name="Rectangle 58"/>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60" name="TextBox 59"/>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61" name="TextBox 60"/>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62"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Oval 62"/>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64" name="Oval 63"/>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65" name="Oval 64"/>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66" name="Oval 65"/>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67" name="Oval 66"/>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68" name="Oval 67"/>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69" name="Oval 68"/>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70" name="TextBox 69"/>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71"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9" name="Rectangle 28"/>
          <p:cNvSpPr/>
          <p:nvPr/>
        </p:nvSpPr>
        <p:spPr>
          <a:xfrm>
            <a:off x="4758268" y="125581"/>
            <a:ext cx="42672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sp>
        <p:nvSpPr>
          <p:cNvPr id="42" name="TextBox 41"/>
          <p:cNvSpPr txBox="1"/>
          <p:nvPr/>
        </p:nvSpPr>
        <p:spPr>
          <a:xfrm>
            <a:off x="4851402" y="152400"/>
            <a:ext cx="4097336" cy="923330"/>
          </a:xfrm>
          <a:prstGeom prst="rect">
            <a:avLst/>
          </a:prstGeom>
          <a:noFill/>
        </p:spPr>
        <p:txBody>
          <a:bodyPr wrap="square" rtlCol="0">
            <a:spAutoFit/>
          </a:bodyPr>
          <a:lstStyle/>
          <a:p>
            <a:r>
              <a:rPr lang="en-US" sz="1800" dirty="0" smtClean="0">
                <a:solidFill>
                  <a:srgbClr val="000000"/>
                </a:solidFill>
              </a:rPr>
              <a:t>This template contains approved font</a:t>
            </a:r>
            <a:r>
              <a:rPr lang="en-US" sz="1800" baseline="0" dirty="0" smtClean="0">
                <a:solidFill>
                  <a:srgbClr val="000000"/>
                </a:solidFill>
              </a:rPr>
              <a:t> size and style which will be automatically applied. </a:t>
            </a:r>
            <a:endParaRPr lang="en-US" sz="1800" dirty="0">
              <a:solidFill>
                <a:srgbClr val="000000"/>
              </a:solidFill>
            </a:endParaRPr>
          </a:p>
        </p:txBody>
      </p:sp>
      <p:sp>
        <p:nvSpPr>
          <p:cNvPr id="43" name="TextBox 42"/>
          <p:cNvSpPr txBox="1"/>
          <p:nvPr/>
        </p:nvSpPr>
        <p:spPr>
          <a:xfrm>
            <a:off x="4969937" y="11430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163517935"/>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Rectangle 6"/>
          <p:cNvSpPr/>
          <p:nvPr/>
        </p:nvSpPr>
        <p:spPr>
          <a:xfrm>
            <a:off x="4876800" y="3581400"/>
            <a:ext cx="4191000" cy="923330"/>
          </a:xfrm>
          <a:prstGeom prst="rect">
            <a:avLst/>
          </a:prstGeom>
        </p:spPr>
        <p:txBody>
          <a:bodyPr wrap="square">
            <a:spAutoFit/>
          </a:bodyPr>
          <a:lstStyle/>
          <a:p>
            <a:pPr algn="l">
              <a:spcBef>
                <a:spcPts val="600"/>
              </a:spcBef>
            </a:pPr>
            <a:r>
              <a:rPr lang="en-US" sz="1800" b="0" baseline="0" dirty="0" smtClean="0">
                <a:solidFill>
                  <a:srgbClr val="000000"/>
                </a:solidFill>
              </a:rPr>
              <a:t>Font within the presentation will appear black by default, but may be changed to ISO gray if desired.</a:t>
            </a:r>
            <a:endParaRPr lang="en-US" sz="1800" b="0" dirty="0">
              <a:solidFill>
                <a:srgbClr val="000000"/>
              </a:solidFill>
            </a:endParaRPr>
          </a:p>
        </p:txBody>
      </p:sp>
      <p:sp>
        <p:nvSpPr>
          <p:cNvPr id="12"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3" name="Rectangle 12"/>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 name="Table 15"/>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7" name="Rectangle 16"/>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20" name="TextBox 19"/>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21" name="Rectangle 20"/>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22" name="Rectangle 21"/>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3" name="TextBox 22"/>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EECA3132-FEB6-4C2A-A61D-50506742ED4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so transitional slide 1">
    <p:spTree>
      <p:nvGrpSpPr>
        <p:cNvPr id="1" name=""/>
        <p:cNvGrpSpPr/>
        <p:nvPr/>
      </p:nvGrpSpPr>
      <p:grpSpPr>
        <a:xfrm>
          <a:off x="0" y="0"/>
          <a:ext cx="0" cy="0"/>
          <a:chOff x="0" y="0"/>
          <a:chExt cx="0" cy="0"/>
        </a:xfrm>
      </p:grpSpPr>
      <p:sp>
        <p:nvSpPr>
          <p:cNvPr id="9" name="Rectangle 8"/>
          <p:cNvSpPr/>
          <p:nvPr/>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CONFIDENTIAL</a:t>
            </a:r>
            <a:endParaRPr lang="en-US" sz="800" b="1" dirty="0">
              <a:solidFill>
                <a:srgbClr val="637E8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5525"/>
            <a:ext cx="9144000" cy="752475"/>
          </a:xfrm>
          <a:prstGeom prst="rect">
            <a:avLst/>
          </a:prstGeom>
        </p:spPr>
      </p:pic>
    </p:spTree>
  </p:cSld>
  <p:clrMapOvr>
    <a:masterClrMapping/>
  </p:clrMapOvr>
  <p:timing>
    <p:tnLst>
      <p:par>
        <p:cTn id="1" dur="indefinite" restart="never" nodeType="tmRoot"/>
      </p:par>
    </p:tn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so transitional slide 3">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so transitional slide 4">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61ACE11-EF18-4151-9C86-FCCC5A027270}" type="slidenum">
              <a:rPr lang="en-US" smtClean="0"/>
              <a:pPr>
                <a:defRPr/>
              </a:pPr>
              <a:t>‹#›</a:t>
            </a:fld>
            <a:endParaRPr lang="en-US" dirty="0"/>
          </a:p>
        </p:txBody>
      </p:sp>
      <p:pic>
        <p:nvPicPr>
          <p:cNvPr id="5" name="Picture 4" descr="twitter-icon.png">
            <a:hlinkClick r:id="rId2"/>
          </p:cNvPr>
          <p:cNvPicPr>
            <a:picLocks noChangeAspect="1"/>
          </p:cNvPicPr>
          <p:nvPr/>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p:nvPicPr>
        <p:blipFill>
          <a:blip r:embed="rId12" cstate="print"/>
          <a:stretch>
            <a:fillRect/>
          </a:stretch>
        </p:blipFill>
        <p:spPr>
          <a:xfrm>
            <a:off x="2667000" y="5619750"/>
            <a:ext cx="1276350" cy="409575"/>
          </a:xfrm>
          <a:prstGeom prst="rect">
            <a:avLst/>
          </a:prstGeom>
        </p:spPr>
      </p:pic>
      <p:sp>
        <p:nvSpPr>
          <p:cNvPr id="11" name="TextBox 10"/>
          <p:cNvSpPr txBox="1"/>
          <p:nvPr/>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1253642132"/>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838200"/>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457200" y="1600200"/>
            <a:ext cx="8229600" cy="4419600"/>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595959"/>
                </a:solidFill>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mplate Instructions">
    <p:spTree>
      <p:nvGrpSpPr>
        <p:cNvPr id="1" name=""/>
        <p:cNvGrpSpPr/>
        <p:nvPr/>
      </p:nvGrpSpPr>
      <p:grpSpPr>
        <a:xfrm>
          <a:off x="0" y="0"/>
          <a:ext cx="0" cy="0"/>
          <a:chOff x="0" y="0"/>
          <a:chExt cx="0" cy="0"/>
        </a:xfrm>
      </p:grpSpPr>
      <p:sp>
        <p:nvSpPr>
          <p:cNvPr id="14" name="TextBox 13"/>
          <p:cNvSpPr txBox="1"/>
          <p:nvPr/>
        </p:nvSpPr>
        <p:spPr>
          <a:xfrm>
            <a:off x="279932" y="125581"/>
            <a:ext cx="4097336" cy="1077218"/>
          </a:xfrm>
          <a:prstGeom prst="rect">
            <a:avLst/>
          </a:prstGeom>
          <a:noFill/>
        </p:spPr>
        <p:txBody>
          <a:bodyPr wrap="square" rtlCol="0">
            <a:spAutoFit/>
          </a:bodyPr>
          <a:lstStyle/>
          <a:p>
            <a:r>
              <a:rPr lang="en-US" sz="1600" dirty="0" smtClean="0">
                <a:solidFill>
                  <a:srgbClr val="000000"/>
                </a:solidFill>
              </a:rPr>
              <a:t>This template is intended for </a:t>
            </a:r>
            <a:r>
              <a:rPr lang="en-US" sz="1600" b="1" dirty="0" smtClean="0">
                <a:solidFill>
                  <a:srgbClr val="000000"/>
                </a:solidFill>
              </a:rPr>
              <a:t>ISO-NE CONFIDENTIAL </a:t>
            </a:r>
            <a:r>
              <a:rPr lang="en-US" sz="1600" b="0" dirty="0" smtClean="0">
                <a:solidFill>
                  <a:srgbClr val="000000"/>
                </a:solidFill>
              </a:rPr>
              <a:t>information</a:t>
            </a:r>
            <a:r>
              <a:rPr lang="en-US" sz="1600" dirty="0" smtClean="0">
                <a:solidFill>
                  <a:srgbClr val="000000"/>
                </a:solidFill>
              </a:rPr>
              <a:t>. It requires that you add</a:t>
            </a:r>
            <a:r>
              <a:rPr lang="en-US" sz="1600" baseline="0" dirty="0" smtClean="0">
                <a:solidFill>
                  <a:srgbClr val="000000"/>
                </a:solidFill>
              </a:rPr>
              <a:t> the applicable subcategory or, if no subcategory is needed, delete the placeholder</a:t>
            </a:r>
            <a:r>
              <a:rPr lang="en-US" sz="1600" dirty="0" smtClean="0">
                <a:solidFill>
                  <a:srgbClr val="000000"/>
                </a:solidFill>
              </a:rPr>
              <a:t>: </a:t>
            </a:r>
            <a:endParaRPr lang="en-US" sz="1600" dirty="0">
              <a:solidFill>
                <a:srgbClr val="000000"/>
              </a:solidFill>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68" y="1223435"/>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988734" y="113284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p:nvSpPr>
        <p:spPr>
          <a:xfrm>
            <a:off x="464610" y="14440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p:nvSpPr>
        <p:spPr>
          <a:xfrm>
            <a:off x="787401" y="2218265"/>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300" dirty="0" smtClean="0">
                <a:solidFill>
                  <a:srgbClr val="000000"/>
                </a:solidFill>
              </a:rPr>
              <a:t>Click the </a:t>
            </a:r>
            <a:r>
              <a:rPr lang="en-US" sz="1300" b="1" i="1" dirty="0" smtClean="0">
                <a:solidFill>
                  <a:srgbClr val="000000"/>
                </a:solidFill>
              </a:rPr>
              <a:t>View</a:t>
            </a:r>
            <a:r>
              <a:rPr lang="en-US" sz="1300" dirty="0" smtClean="0">
                <a:solidFill>
                  <a:srgbClr val="000000"/>
                </a:solidFill>
              </a:rPr>
              <a:t> tab</a:t>
            </a:r>
          </a:p>
          <a:p>
            <a:pPr marL="0" indent="0">
              <a:spcBef>
                <a:spcPts val="600"/>
              </a:spcBef>
              <a:buFont typeface="Arial" pitchFamily="34" charset="0"/>
              <a:buNone/>
            </a:pPr>
            <a:r>
              <a:rPr lang="en-US" sz="1300" dirty="0" smtClean="0">
                <a:solidFill>
                  <a:srgbClr val="000000"/>
                </a:solidFill>
              </a:rPr>
              <a:t>Click the </a:t>
            </a:r>
            <a:r>
              <a:rPr lang="en-US" sz="1300" b="1" i="1" dirty="0" smtClean="0">
                <a:solidFill>
                  <a:srgbClr val="000000"/>
                </a:solidFill>
              </a:rPr>
              <a:t>Slide Master </a:t>
            </a:r>
            <a:r>
              <a:rPr lang="en-US" sz="1300" dirty="0" smtClean="0">
                <a:solidFill>
                  <a:srgbClr val="000000"/>
                </a:solidFill>
              </a:rPr>
              <a:t>button</a:t>
            </a:r>
            <a:endParaRPr lang="en-US" sz="1300" dirty="0">
              <a:solidFill>
                <a:srgbClr val="000000"/>
              </a:solidFill>
            </a:endParaRPr>
          </a:p>
        </p:txBody>
      </p:sp>
      <p:sp>
        <p:nvSpPr>
          <p:cNvPr id="12" name="Oval 11"/>
          <p:cNvSpPr/>
          <p:nvPr/>
        </p:nvSpPr>
        <p:spPr>
          <a:xfrm>
            <a:off x="584204" y="225214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p:nvSpPr>
        <p:spPr>
          <a:xfrm>
            <a:off x="584204" y="252222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84204" y="2842260"/>
            <a:ext cx="1599137" cy="106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p:nvSpPr>
        <p:spPr>
          <a:xfrm>
            <a:off x="2468562" y="285098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p:nvSpPr>
        <p:spPr>
          <a:xfrm>
            <a:off x="2265365" y="288824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21" name="Text Placeholder 8"/>
          <p:cNvSpPr txBox="1">
            <a:spLocks/>
          </p:cNvSpPr>
          <p:nvPr/>
        </p:nvSpPr>
        <p:spPr>
          <a:xfrm>
            <a:off x="2463799" y="3970020"/>
            <a:ext cx="1955801" cy="8382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300" dirty="0" smtClean="0">
                <a:solidFill>
                  <a:srgbClr val="000000"/>
                </a:solidFill>
              </a:rPr>
              <a:t>Edit the footer to reflect the appropriate subcategory.</a:t>
            </a:r>
            <a:r>
              <a:rPr lang="en-US" sz="1300" baseline="0" dirty="0" smtClean="0">
                <a:solidFill>
                  <a:srgbClr val="000000"/>
                </a:solidFill>
              </a:rPr>
              <a:t> If no subcategory is needed, </a:t>
            </a:r>
            <a:r>
              <a:rPr lang="en-US" sz="1300" dirty="0" smtClean="0">
                <a:solidFill>
                  <a:srgbClr val="000000"/>
                </a:solidFill>
              </a:rPr>
              <a:t>delete the placeholder text box.</a:t>
            </a:r>
            <a:endParaRPr lang="en-US" sz="1300" baseline="0" dirty="0" smtClean="0">
              <a:solidFill>
                <a:srgbClr val="000000"/>
              </a:solidFill>
            </a:endParaRPr>
          </a:p>
        </p:txBody>
      </p:sp>
      <p:sp>
        <p:nvSpPr>
          <p:cNvPr id="22" name="Oval 21"/>
          <p:cNvSpPr/>
          <p:nvPr/>
        </p:nvSpPr>
        <p:spPr>
          <a:xfrm>
            <a:off x="2260602" y="3999658"/>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23155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p:nvSpPr>
        <p:spPr>
          <a:xfrm>
            <a:off x="2463799" y="523155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300" dirty="0" smtClean="0">
                <a:solidFill>
                  <a:srgbClr val="000000"/>
                </a:solidFill>
              </a:rPr>
              <a:t>On the </a:t>
            </a:r>
            <a:r>
              <a:rPr lang="en-US" sz="1300" i="1" dirty="0" smtClean="0">
                <a:solidFill>
                  <a:srgbClr val="000000"/>
                </a:solidFill>
              </a:rPr>
              <a:t>Slide Maste</a:t>
            </a:r>
            <a:r>
              <a:rPr lang="en-US" sz="1300" dirty="0" smtClean="0">
                <a:solidFill>
                  <a:srgbClr val="000000"/>
                </a:solidFill>
              </a:rPr>
              <a:t>r ribbon, click</a:t>
            </a:r>
            <a:r>
              <a:rPr lang="en-US" sz="1300" baseline="0" dirty="0" smtClean="0">
                <a:solidFill>
                  <a:srgbClr val="000000"/>
                </a:solidFill>
              </a:rPr>
              <a:t> the </a:t>
            </a:r>
            <a:r>
              <a:rPr lang="en-US" sz="1300" b="1" i="1" baseline="0" dirty="0" smtClean="0">
                <a:solidFill>
                  <a:srgbClr val="000000"/>
                </a:solidFill>
              </a:rPr>
              <a:t>Close Master View</a:t>
            </a:r>
            <a:r>
              <a:rPr lang="en-US" sz="13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p:nvSpPr>
        <p:spPr>
          <a:xfrm>
            <a:off x="2260602" y="526881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3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332" y="4006044"/>
            <a:ext cx="1755512" cy="39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pPr>
              <a:defRPr/>
            </a:pPr>
            <a:fld id="{561ACE11-EF18-4151-9C86-FCCC5A027270}" type="slidenum">
              <a:rPr lang="en-US" smtClean="0"/>
              <a:pPr>
                <a:defRPr/>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9" name="Rectangle 28"/>
          <p:cNvSpPr/>
          <p:nvPr/>
        </p:nvSpPr>
        <p:spPr>
          <a:xfrm>
            <a:off x="4758268" y="125581"/>
            <a:ext cx="42672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sp>
        <p:nvSpPr>
          <p:cNvPr id="42" name="TextBox 41"/>
          <p:cNvSpPr txBox="1"/>
          <p:nvPr/>
        </p:nvSpPr>
        <p:spPr>
          <a:xfrm>
            <a:off x="4851402" y="152400"/>
            <a:ext cx="4097336" cy="923330"/>
          </a:xfrm>
          <a:prstGeom prst="rect">
            <a:avLst/>
          </a:prstGeom>
          <a:noFill/>
        </p:spPr>
        <p:txBody>
          <a:bodyPr wrap="square" rtlCol="0">
            <a:spAutoFit/>
          </a:bodyPr>
          <a:lstStyle/>
          <a:p>
            <a:r>
              <a:rPr lang="en-US" sz="1800" dirty="0" smtClean="0">
                <a:solidFill>
                  <a:srgbClr val="000000"/>
                </a:solidFill>
              </a:rPr>
              <a:t>This template contains approved font</a:t>
            </a:r>
            <a:r>
              <a:rPr lang="en-US" sz="1800" baseline="0" dirty="0" smtClean="0">
                <a:solidFill>
                  <a:srgbClr val="000000"/>
                </a:solidFill>
              </a:rPr>
              <a:t> size and style which will be automatically applied. </a:t>
            </a:r>
            <a:endParaRPr lang="en-US" sz="1800" dirty="0">
              <a:solidFill>
                <a:srgbClr val="000000"/>
              </a:solidFill>
            </a:endParaRPr>
          </a:p>
        </p:txBody>
      </p:sp>
      <p:sp>
        <p:nvSpPr>
          <p:cNvPr id="43" name="TextBox 42"/>
          <p:cNvSpPr txBox="1"/>
          <p:nvPr/>
        </p:nvSpPr>
        <p:spPr>
          <a:xfrm>
            <a:off x="4969937" y="11430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163517935"/>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Rectangle 6"/>
          <p:cNvSpPr/>
          <p:nvPr/>
        </p:nvSpPr>
        <p:spPr>
          <a:xfrm>
            <a:off x="4876800" y="3581400"/>
            <a:ext cx="4191000" cy="923330"/>
          </a:xfrm>
          <a:prstGeom prst="rect">
            <a:avLst/>
          </a:prstGeom>
        </p:spPr>
        <p:txBody>
          <a:bodyPr wrap="square">
            <a:spAutoFit/>
          </a:bodyPr>
          <a:lstStyle/>
          <a:p>
            <a:pPr algn="l">
              <a:spcBef>
                <a:spcPts val="600"/>
              </a:spcBef>
            </a:pPr>
            <a:r>
              <a:rPr lang="en-US" sz="1800" b="0" baseline="0" dirty="0" smtClean="0">
                <a:solidFill>
                  <a:srgbClr val="000000"/>
                </a:solidFill>
              </a:rPr>
              <a:t>Font within the presentation will appear black by default, but may be changed to ISO gray if desired.</a:t>
            </a:r>
            <a:endParaRPr lang="en-US" sz="1800" b="0" dirty="0">
              <a:solidFill>
                <a:srgbClr val="000000"/>
              </a:solidFill>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8725CD-6A91-4E83-9D53-1642D377C37F}"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6575" y="0"/>
            <a:ext cx="83026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6575" y="1371600"/>
            <a:ext cx="4075113"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4088" y="13716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4088" y="36957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p:txBody>
          <a:bodyPr/>
          <a:lstStyle>
            <a:lvl1pPr>
              <a:defRPr/>
            </a:lvl1pPr>
          </a:lstStyle>
          <a:p>
            <a:pPr>
              <a:defRPr/>
            </a:pPr>
            <a:fld id="{03E900CB-84C1-491A-B562-3806A98875D7}"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EECA3132-FEB6-4C2A-A61D-50506742ED4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8725CD-6A91-4E83-9D53-1642D377C37F}"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6575" y="0"/>
            <a:ext cx="83026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6575" y="1371600"/>
            <a:ext cx="4075113"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4088" y="13716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4088" y="36957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p:txBody>
          <a:bodyPr/>
          <a:lstStyle>
            <a:lvl1pPr>
              <a:defRPr/>
            </a:lvl1pPr>
          </a:lstStyle>
          <a:p>
            <a:pPr>
              <a:defRPr/>
            </a:pPr>
            <a:fld id="{03E900CB-84C1-491A-B562-3806A98875D7}"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EECA3132-FEB6-4C2A-A61D-50506742ED4B}"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iso question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8725CD-6A91-4E83-9D53-1642D377C37F}"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6575" y="0"/>
            <a:ext cx="83026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6575" y="1371600"/>
            <a:ext cx="4075113"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4088" y="13716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4088" y="36957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p:txBody>
          <a:bodyPr/>
          <a:lstStyle>
            <a:lvl1pPr>
              <a:defRPr/>
            </a:lvl1pPr>
          </a:lstStyle>
          <a:p>
            <a:pPr>
              <a:defRPr/>
            </a:pPr>
            <a:fld id="{03E900CB-84C1-491A-B562-3806A98875D7}"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EECA3132-FEB6-4C2A-A61D-50506742ED4B}"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iso question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so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8725CD-6A91-4E83-9D53-1642D377C37F}"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6575" y="0"/>
            <a:ext cx="83026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6575" y="1371600"/>
            <a:ext cx="4075113"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4088" y="13716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4088" y="36957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p:txBody>
          <a:bodyPr/>
          <a:lstStyle>
            <a:lvl1pPr>
              <a:defRPr/>
            </a:lvl1pPr>
          </a:lstStyle>
          <a:p>
            <a:pPr>
              <a:defRPr/>
            </a:pPr>
            <a:fld id="{03E900CB-84C1-491A-B562-3806A98875D7}"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EECA3132-FEB6-4C2A-A61D-50506742ED4B}"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iso question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8725CD-6A91-4E83-9D53-1642D377C37F}"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6575" y="0"/>
            <a:ext cx="83026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6575" y="1371600"/>
            <a:ext cx="4075113"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4088" y="13716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4088" y="36957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p:txBody>
          <a:bodyPr/>
          <a:lstStyle>
            <a:lvl1pPr>
              <a:defRPr/>
            </a:lvl1pPr>
          </a:lstStyle>
          <a:p>
            <a:pPr>
              <a:defRPr/>
            </a:pPr>
            <a:fld id="{03E900CB-84C1-491A-B562-3806A98875D7}"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EECA3132-FEB6-4C2A-A61D-50506742ED4B}"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iso question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iso transitional slide 1">
    <p:spTree>
      <p:nvGrpSpPr>
        <p:cNvPr id="1" name=""/>
        <p:cNvGrpSpPr/>
        <p:nvPr/>
      </p:nvGrpSpPr>
      <p:grpSpPr>
        <a:xfrm>
          <a:off x="0" y="0"/>
          <a:ext cx="0" cy="0"/>
          <a:chOff x="0" y="0"/>
          <a:chExt cx="0" cy="0"/>
        </a:xfrm>
      </p:grpSpPr>
      <p:sp>
        <p:nvSpPr>
          <p:cNvPr id="9" name="Rectangle 8"/>
          <p:cNvSpPr/>
          <p:nvPr/>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7" name="Chart Placeholder 6"/>
          <p:cNvSpPr>
            <a:spLocks noGrp="1"/>
          </p:cNvSpPr>
          <p:nvPr>
            <p:ph type="chart" sz="quarter" idx="11"/>
          </p:nvPr>
        </p:nvSpPr>
        <p:spPr>
          <a:xfrm>
            <a:off x="457200" y="1600200"/>
            <a:ext cx="8229600" cy="4419600"/>
          </a:xfrm>
        </p:spPr>
        <p:txBody>
          <a:bodyPr/>
          <a:lstStyle>
            <a:lvl1pPr>
              <a:defRPr>
                <a:solidFill>
                  <a:srgbClr val="595959"/>
                </a:solidFill>
              </a:defRPr>
            </a:lvl1pPr>
          </a:lstStyle>
          <a:p>
            <a:r>
              <a:rPr lang="en-US" dirty="0" smtClean="0"/>
              <a:t>Click icon to add chart</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iso transitional slide 3">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iso transitional slide 4">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61ACE11-EF18-4151-9C86-FCCC5A027270}" type="slidenum">
              <a:rPr lang="en-US" smtClean="0"/>
              <a:pPr>
                <a:defRPr/>
              </a:pPr>
              <a:t>‹#›</a:t>
            </a:fld>
            <a:endParaRPr lang="en-US" dirty="0"/>
          </a:p>
        </p:txBody>
      </p:sp>
      <p:pic>
        <p:nvPicPr>
          <p:cNvPr id="5" name="Picture 4" descr="twitter-icon.png">
            <a:hlinkClick r:id="rId2"/>
          </p:cNvPr>
          <p:cNvPicPr>
            <a:picLocks noChangeAspect="1"/>
          </p:cNvPicPr>
          <p:nvPr/>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p:nvPicPr>
        <p:blipFill>
          <a:blip r:embed="rId12" cstate="print"/>
          <a:stretch>
            <a:fillRect/>
          </a:stretch>
        </p:blipFill>
        <p:spPr>
          <a:xfrm>
            <a:off x="2667000" y="5619750"/>
            <a:ext cx="1276350" cy="409575"/>
          </a:xfrm>
          <a:prstGeom prst="rect">
            <a:avLst/>
          </a:prstGeom>
        </p:spPr>
      </p:pic>
      <p:sp>
        <p:nvSpPr>
          <p:cNvPr id="11" name="TextBox 10"/>
          <p:cNvSpPr txBox="1"/>
          <p:nvPr/>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hf hd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 Type="http://schemas.openxmlformats.org/officeDocument/2006/relationships/slideLayout" Target="../slideLayouts/slideLayout125.xml"/><Relationship Id="rId21" Type="http://schemas.openxmlformats.org/officeDocument/2006/relationships/slideLayout" Target="../slideLayouts/slideLayout143.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29" Type="http://schemas.openxmlformats.org/officeDocument/2006/relationships/slideLayout" Target="../slideLayouts/slideLayout151.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image" Target="../media/image7.png"/><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31" Type="http://schemas.openxmlformats.org/officeDocument/2006/relationships/theme" Target="../theme/theme10.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slideLayout" Target="../slideLayouts/slideLayout152.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54.xml"/><Relationship Id="rId1"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34"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theme" Target="../theme/theme3.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theme" Target="../theme/theme4.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10" Type="http://schemas.openxmlformats.org/officeDocument/2006/relationships/theme" Target="../theme/theme5.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10" Type="http://schemas.openxmlformats.org/officeDocument/2006/relationships/theme" Target="../theme/theme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7.xml"/><Relationship Id="rId1"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34" Type="http://schemas.openxmlformats.org/officeDocument/2006/relationships/theme" Target="../theme/theme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22.xml"/><Relationship Id="rId1"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 y="6348412"/>
            <a:ext cx="9143991" cy="509587"/>
          </a:xfrm>
          <a:prstGeom prst="rect">
            <a:avLst/>
          </a:prstGeom>
        </p:spPr>
      </p:pic>
      <p:sp>
        <p:nvSpPr>
          <p:cNvPr id="1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4" r:id="rId12"/>
    <p:sldLayoutId id="2147484215" r:id="rId13"/>
    <p:sldLayoutId id="2147484216" r:id="rId14"/>
    <p:sldLayoutId id="2147484217" r:id="rId15"/>
    <p:sldLayoutId id="2147484218" r:id="rId16"/>
  </p:sldLayoutIdLst>
  <p:hf hdr="0" dt="0"/>
  <p:txStyles>
    <p:titleStyle>
      <a:lvl1pPr algn="l" defTabSz="914400" rtl="0" eaLnBrk="1" latinLnBrk="0" hangingPunct="1">
        <a:spcBef>
          <a:spcPct val="0"/>
        </a:spcBef>
        <a:buNone/>
        <a:defRPr sz="3200" b="1" kern="1200" baseline="0">
          <a:solidFill>
            <a:srgbClr val="595959"/>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 id="2147484346" r:id="rId13"/>
    <p:sldLayoutId id="2147484347" r:id="rId14"/>
    <p:sldLayoutId id="2147484348" r:id="rId15"/>
    <p:sldLayoutId id="2147484349" r:id="rId16"/>
    <p:sldLayoutId id="2147484350" r:id="rId17"/>
    <p:sldLayoutId id="2147484351" r:id="rId18"/>
    <p:sldLayoutId id="2147484352" r:id="rId19"/>
    <p:sldLayoutId id="2147484353" r:id="rId20"/>
    <p:sldLayoutId id="2147484354" r:id="rId21"/>
    <p:sldLayoutId id="2147484355" r:id="rId22"/>
    <p:sldLayoutId id="2147484356" r:id="rId23"/>
    <p:sldLayoutId id="2147484357" r:id="rId24"/>
    <p:sldLayoutId id="2147484358" r:id="rId25"/>
    <p:sldLayoutId id="2147484359" r:id="rId26"/>
    <p:sldLayoutId id="2147484360" r:id="rId27"/>
    <p:sldLayoutId id="2147484361" r:id="rId28"/>
    <p:sldLayoutId id="2147484362" r:id="rId29"/>
    <p:sldLayoutId id="2147484363"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65" r:id="rId1"/>
    <p:sldLayoutId id="2147484366"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 id="2147484249" r:id="rId30"/>
    <p:sldLayoutId id="2147484250" r:id="rId31"/>
    <p:sldLayoutId id="2147484251" r:id="rId32"/>
    <p:sldLayoutId id="2147484252" r:id="rId33"/>
  </p:sldLayoutIdLst>
  <p:timing>
    <p:tnLst>
      <p:par>
        <p:cTn id="1" dur="indefinite" restart="never" nodeType="tmRoot"/>
      </p:par>
    </p:tnLst>
  </p:timing>
  <p:hf hd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65" r:id="rId3"/>
    <p:sldLayoutId id="2147484266" r:id="rId4"/>
    <p:sldLayoutId id="2147484267" r:id="rId5"/>
    <p:sldLayoutId id="2147484268" r:id="rId6"/>
    <p:sldLayoutId id="2147484269" r:id="rId7"/>
    <p:sldLayoutId id="2147484270" r:id="rId8"/>
    <p:sldLayoutId id="2147484271" r:id="rId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72" r:id="rId3"/>
    <p:sldLayoutId id="2147484273" r:id="rId4"/>
    <p:sldLayoutId id="2147484274" r:id="rId5"/>
    <p:sldLayoutId id="2147484275" r:id="rId6"/>
    <p:sldLayoutId id="2147484276" r:id="rId7"/>
    <p:sldLayoutId id="2147484277" r:id="rId8"/>
    <p:sldLayoutId id="2147484278" r:id="rId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79" r:id="rId3"/>
    <p:sldLayoutId id="2147484280" r:id="rId4"/>
    <p:sldLayoutId id="2147484281" r:id="rId5"/>
    <p:sldLayoutId id="2147484282" r:id="rId6"/>
    <p:sldLayoutId id="2147484283" r:id="rId7"/>
    <p:sldLayoutId id="2147484284" r:id="rId8"/>
    <p:sldLayoutId id="2147484285" r:id="rId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86" r:id="rId3"/>
    <p:sldLayoutId id="2147484287" r:id="rId4"/>
    <p:sldLayoutId id="2147484288" r:id="rId5"/>
    <p:sldLayoutId id="2147484289" r:id="rId6"/>
    <p:sldLayoutId id="2147484290" r:id="rId7"/>
    <p:sldLayoutId id="2147484291" r:id="rId8"/>
    <p:sldLayoutId id="2147484292" r:id="rId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94" r:id="rId1"/>
    <p:sldLayoutId id="2147484295"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4310" r:id="rId14"/>
    <p:sldLayoutId id="2147484311" r:id="rId15"/>
    <p:sldLayoutId id="2147484312" r:id="rId16"/>
    <p:sldLayoutId id="2147484313" r:id="rId17"/>
    <p:sldLayoutId id="2147484314" r:id="rId18"/>
    <p:sldLayoutId id="2147484315" r:id="rId19"/>
    <p:sldLayoutId id="2147484316" r:id="rId20"/>
    <p:sldLayoutId id="2147484317" r:id="rId21"/>
    <p:sldLayoutId id="2147484318" r:id="rId22"/>
    <p:sldLayoutId id="2147484319" r:id="rId23"/>
    <p:sldLayoutId id="2147484320" r:id="rId24"/>
    <p:sldLayoutId id="2147484321" r:id="rId25"/>
    <p:sldLayoutId id="2147484322" r:id="rId26"/>
    <p:sldLayoutId id="2147484323" r:id="rId27"/>
    <p:sldLayoutId id="2147484324" r:id="rId28"/>
    <p:sldLayoutId id="2147484325" r:id="rId29"/>
    <p:sldLayoutId id="2147484326" r:id="rId30"/>
    <p:sldLayoutId id="2147484327" r:id="rId31"/>
    <p:sldLayoutId id="2147484367" r:id="rId32"/>
    <p:sldLayoutId id="2147484368" r:id="rId33"/>
  </p:sldLayoutIdLst>
  <p:timing>
    <p:tnLst>
      <p:par>
        <p:cTn id="1" dur="indefinite" restart="never" nodeType="tmRoot"/>
      </p:par>
    </p:tnLst>
  </p:timing>
  <p:hf hd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31" r:id="rId1"/>
    <p:sldLayoutId id="2147484332"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3" Type="http://schemas.openxmlformats.org/officeDocument/2006/relationships/hyperlink" Target="https://www.iso-ne.com/committees/reliability/load-forecast/" TargetMode="External"/><Relationship Id="rId2" Type="http://schemas.openxmlformats.org/officeDocument/2006/relationships/hyperlink" Target="https://www.iso-ne.com/static-assets/documents/2019/07/20190725_a03_2019_longterm_forecasts_icr.pptx" TargetMode="External"/><Relationship Id="rId1" Type="http://schemas.openxmlformats.org/officeDocument/2006/relationships/slideLayout" Target="../slideLayouts/slideLayout93.xml"/></Relationships>
</file>

<file path=ppt/slides/_rels/slide15.xml.rels><?xml version="1.0" encoding="UTF-8" standalone="yes"?>
<Relationships xmlns="http://schemas.openxmlformats.org/package/2006/relationships"><Relationship Id="rId3" Type="http://schemas.openxmlformats.org/officeDocument/2006/relationships/hyperlink" Target="https://www.iso-ne.com/system-planning/system-plans-studies/celt" TargetMode="External"/><Relationship Id="rId2" Type="http://schemas.openxmlformats.org/officeDocument/2006/relationships/notesSlide" Target="../notesSlides/notesSlide3.xml"/><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0.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0.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118.xml"/></Relationships>
</file>

<file path=ppt/slides/_rels/slide25.xml.rels><?xml version="1.0" encoding="UTF-8" standalone="yes"?>
<Relationships xmlns="http://schemas.openxmlformats.org/package/2006/relationships"><Relationship Id="rId2" Type="http://schemas.openxmlformats.org/officeDocument/2006/relationships/hyperlink" Target="https://www.iso-ne.com/static-assets/documents/2018/09/a5_icr_fca_13_and_related_values.zip" TargetMode="External"/><Relationship Id="rId1" Type="http://schemas.openxmlformats.org/officeDocument/2006/relationships/slideLayout" Target="../slideLayouts/slideLayout1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3" Type="http://schemas.openxmlformats.org/officeDocument/2006/relationships/hyperlink" Target="https://www.iso-ne.com/static-assets/documents/2019/04/a6_icr_related_values_development_schedule_for_2019.pptx" TargetMode="External"/><Relationship Id="rId2" Type="http://schemas.openxmlformats.org/officeDocument/2006/relationships/notesSlide" Target="../notesSlides/notesSlide11.xml"/><Relationship Id="rId1" Type="http://schemas.openxmlformats.org/officeDocument/2006/relationships/slideLayout" Target="../slideLayouts/slideLayout118.xml"/><Relationship Id="rId6" Type="http://schemas.openxmlformats.org/officeDocument/2006/relationships/hyperlink" Target="https://www.iso-ne.com/committees/reliability/power-supply-planning/?eventId=137701" TargetMode="External"/><Relationship Id="rId5" Type="http://schemas.openxmlformats.org/officeDocument/2006/relationships/hyperlink" Target="https://www.iso-ne.com/committees/reliability/power-supply-planning/?eventId=137698" TargetMode="External"/><Relationship Id="rId4" Type="http://schemas.openxmlformats.org/officeDocument/2006/relationships/hyperlink" Target="https://www.iso-ne.com/committees/reliability/power-supply-planning/?eventId=137697"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39.xml.rels><?xml version="1.0" encoding="UTF-8" standalone="yes"?>
<Relationships xmlns="http://schemas.openxmlformats.org/package/2006/relationships"><Relationship Id="rId2" Type="http://schemas.openxmlformats.org/officeDocument/2006/relationships/hyperlink" Target="http://www.iso-ne.com/markets-operations/markets/forward-capacity-market" TargetMode="External"/><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2" Type="http://schemas.openxmlformats.org/officeDocument/2006/relationships/hyperlink" Target="https://www.iso-ne.com/static-assets/documents/2019/08/a10_1_reevaluation_of_mystic_8_9_for_fuel_security_reliability_and_fca_14_fuel_security_reliability_review_results_for_retirement_delist_bids.pdf" TargetMode="External"/><Relationship Id="rId1" Type="http://schemas.openxmlformats.org/officeDocument/2006/relationships/slideLayout" Target="../slideLayouts/slideLayout9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8.xml"/></Relationships>
</file>

<file path=ppt/slides/_rels/slide42.xml.rels><?xml version="1.0" encoding="UTF-8" standalone="yes"?>
<Relationships xmlns="http://schemas.openxmlformats.org/package/2006/relationships"><Relationship Id="rId3" Type="http://schemas.openxmlformats.org/officeDocument/2006/relationships/hyperlink" Target="https://www.iso-ne.com/system-planning/system-forecasting/load-forecast/" TargetMode="External"/><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43.xml.rels><?xml version="1.0" encoding="UTF-8" standalone="yes"?>
<Relationships xmlns="http://schemas.openxmlformats.org/package/2006/relationships"><Relationship Id="rId3" Type="http://schemas.openxmlformats.org/officeDocument/2006/relationships/hyperlink" Target="https://www.iso-ne.com/static-assets/documents/2019/04/final-2019-pv-forecast.pdf" TargetMode="External"/><Relationship Id="rId2" Type="http://schemas.openxmlformats.org/officeDocument/2006/relationships/hyperlink" Target="https://www.iso-ne.com/static-assets/documents/2017/06/pspc_6_22_2017_2002_PV_profile.pdf" TargetMode="External"/><Relationship Id="rId1" Type="http://schemas.openxmlformats.org/officeDocument/2006/relationships/slideLayout" Target="../slideLayouts/slideLayout93.xml"/></Relationships>
</file>

<file path=ppt/slides/_rels/slide44.xml.rels><?xml version="1.0" encoding="UTF-8" standalone="yes"?>
<Relationships xmlns="http://schemas.openxmlformats.org/package/2006/relationships"><Relationship Id="rId3" Type="http://schemas.openxmlformats.org/officeDocument/2006/relationships/hyperlink" Target="https://www.iso-ne.com/static-assets/documents/2019/04/forecast_data_2019.xlsx" TargetMode="External"/><Relationship Id="rId2" Type="http://schemas.openxmlformats.org/officeDocument/2006/relationships/notesSlide" Target="../notesSlides/notesSlide16.xml"/><Relationship Id="rId1" Type="http://schemas.openxmlformats.org/officeDocument/2006/relationships/slideLayout" Target="../slideLayouts/slideLayout119.xml"/><Relationship Id="rId4" Type="http://schemas.openxmlformats.org/officeDocument/2006/relationships/hyperlink" Target="https://www.iso-ne.com/static-assets/documents/2019/04/2019_celt_report.xls"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3.xml"/></Relationships>
</file>

<file path=ppt/slides/_rels/slide49.xml.rels><?xml version="1.0" encoding="UTF-8" standalone="yes"?>
<Relationships xmlns="http://schemas.openxmlformats.org/package/2006/relationships"><Relationship Id="rId3" Type="http://schemas.openxmlformats.org/officeDocument/2006/relationships/hyperlink" Target="https://www.iso-ne.com/static-assets/documents/2019/03/a7_fca_14_transmission_transfer_capabilities_and_capacity_zone_development.pd" TargetMode="External"/><Relationship Id="rId2" Type="http://schemas.openxmlformats.org/officeDocument/2006/relationships/notesSlide" Target="../notesSlides/notesSlide21.xml"/><Relationship Id="rId1" Type="http://schemas.openxmlformats.org/officeDocument/2006/relationships/slideLayout" Target="../slideLayouts/slideLayout1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4.xml"/></Relationships>
</file>

<file path=ppt/slides/_rels/slide55.xml.rels><?xml version="1.0" encoding="UTF-8" standalone="yes"?>
<Relationships xmlns="http://schemas.openxmlformats.org/package/2006/relationships"><Relationship Id="rId2" Type="http://schemas.openxmlformats.org/officeDocument/2006/relationships/hyperlink" Target="https://www.iso-ne.com/static-assets/documents/2019/05/a5_tie_line_availability_05302019.pdf" TargetMode="External"/><Relationship Id="rId1" Type="http://schemas.openxmlformats.org/officeDocument/2006/relationships/slideLayout" Target="../slideLayouts/slideLayout9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57.xml.rels><?xml version="1.0" encoding="UTF-8" standalone="yes"?>
<Relationships xmlns="http://schemas.openxmlformats.org/package/2006/relationships"><Relationship Id="rId2" Type="http://schemas.openxmlformats.org/officeDocument/2006/relationships/hyperlink" Target="https://www.iso-ne.com/static-assets/documents/2019/07/pspc_a05_tiebenefitswithandwithoutmystic89.pptx" TargetMode="External"/><Relationship Id="rId1" Type="http://schemas.openxmlformats.org/officeDocument/2006/relationships/slideLayout" Target="../slideLayouts/slideLayout1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hyperlink" Target="https://www.iso-ne.com/static-assets/documents/2018/05/a73_pspc_fca13_tie_bnfits_05292018.pdf" TargetMode="External"/><Relationship Id="rId1" Type="http://schemas.openxmlformats.org/officeDocument/2006/relationships/slideLayout" Target="../slideLayouts/slideLayout9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5.xml.rels><?xml version="1.0" encoding="UTF-8" standalone="yes"?>
<Relationships xmlns="http://schemas.openxmlformats.org/package/2006/relationships"><Relationship Id="rId2" Type="http://schemas.openxmlformats.org/officeDocument/2006/relationships/hyperlink" Target="https://www.iso-ne.com/static-assets/documents/2019/03/a7_fca_14_transmission_transfer_capabilities_and_capacity_zone_development.pd" TargetMode="External"/><Relationship Id="rId1" Type="http://schemas.openxmlformats.org/officeDocument/2006/relationships/slideLayout" Target="../slideLayouts/slideLayout93.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iso-ne.com/static-assets/documents/2019/03/a7_fca_14_transmission_transfer_capabilities_and_capacity_zone_development.pd" TargetMode="External"/><Relationship Id="rId1" Type="http://schemas.openxmlformats.org/officeDocument/2006/relationships/slideLayout" Target="../slideLayouts/slideLayout9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279648" y="122220"/>
            <a:ext cx="5559552" cy="639780"/>
          </a:xfrm>
        </p:spPr>
        <p:txBody>
          <a:bodyPr/>
          <a:lstStyle/>
          <a:p>
            <a:r>
              <a:rPr lang="en-US" dirty="0" smtClean="0"/>
              <a:t>Reliability Committee Meeting  </a:t>
            </a:r>
          </a:p>
          <a:p>
            <a:r>
              <a:rPr lang="en-US" dirty="0" smtClean="0"/>
              <a:t>August 20, 2019 | </a:t>
            </a:r>
            <a:r>
              <a:rPr lang="en-US" dirty="0" err="1" smtClean="0"/>
              <a:t>WestBorough</a:t>
            </a:r>
            <a:r>
              <a:rPr lang="en-US" dirty="0" smtClean="0"/>
              <a:t>, MA</a:t>
            </a:r>
            <a:endParaRPr lang="en-US" dirty="0"/>
          </a:p>
        </p:txBody>
      </p:sp>
      <p:sp>
        <p:nvSpPr>
          <p:cNvPr id="3" name="Text Placeholder 2"/>
          <p:cNvSpPr>
            <a:spLocks noGrp="1"/>
          </p:cNvSpPr>
          <p:nvPr>
            <p:ph type="body" sz="quarter" idx="17"/>
          </p:nvPr>
        </p:nvSpPr>
        <p:spPr>
          <a:xfrm>
            <a:off x="3355848" y="5105400"/>
            <a:ext cx="5559552" cy="381000"/>
          </a:xfrm>
        </p:spPr>
        <p:txBody>
          <a:bodyPr>
            <a:normAutofit fontScale="25000" lnSpcReduction="20000"/>
          </a:bodyPr>
          <a:lstStyle/>
          <a:p>
            <a:r>
              <a:rPr lang="en-US" sz="6500" dirty="0" smtClean="0">
                <a:latin typeface="+mj-lt"/>
              </a:rPr>
              <a:t>Jonathan Black, Quan Chen, Manasa Kotha, Peter Wong and Fei Zeng</a:t>
            </a:r>
          </a:p>
          <a:p>
            <a:r>
              <a:rPr lang="en-US" sz="3000" kern="0" cap="all" spc="300" dirty="0" smtClean="0">
                <a:solidFill>
                  <a:srgbClr val="000000"/>
                </a:solidFill>
              </a:rPr>
              <a:t>Load Forecasting and</a:t>
            </a:r>
          </a:p>
          <a:p>
            <a:r>
              <a:rPr lang="en-US" sz="3000" kern="0" cap="all" spc="300" dirty="0" smtClean="0">
                <a:solidFill>
                  <a:srgbClr val="000000"/>
                </a:solidFill>
              </a:rPr>
              <a:t>Resource studies and assessments</a:t>
            </a:r>
            <a:endParaRPr lang="en-US" sz="3000" kern="0" cap="all" spc="300" dirty="0">
              <a:solidFill>
                <a:srgbClr val="000000"/>
              </a:solidFill>
            </a:endParaRPr>
          </a:p>
        </p:txBody>
      </p:sp>
      <p:sp>
        <p:nvSpPr>
          <p:cNvPr id="7" name="Text Placeholder 6"/>
          <p:cNvSpPr>
            <a:spLocks noGrp="1"/>
          </p:cNvSpPr>
          <p:nvPr>
            <p:ph type="body" sz="quarter" idx="16"/>
          </p:nvPr>
        </p:nvSpPr>
        <p:spPr/>
        <p:txBody>
          <a:bodyPr>
            <a:normAutofit/>
          </a:bodyPr>
          <a:lstStyle/>
          <a:p>
            <a:r>
              <a:rPr lang="en-US" sz="2000" dirty="0" smtClean="0"/>
              <a:t>Including and Excluding Mystic Units 8 &amp; 9 Scenarios</a:t>
            </a:r>
            <a:endParaRPr lang="en-US" sz="2000" dirty="0"/>
          </a:p>
        </p:txBody>
      </p:sp>
      <p:sp>
        <p:nvSpPr>
          <p:cNvPr id="5" name="Text Placeholder 4"/>
          <p:cNvSpPr>
            <a:spLocks noGrp="1"/>
          </p:cNvSpPr>
          <p:nvPr>
            <p:ph type="body" sz="quarter" idx="19"/>
          </p:nvPr>
        </p:nvSpPr>
        <p:spPr>
          <a:xfrm>
            <a:off x="3048000" y="1419439"/>
            <a:ext cx="5791200" cy="1600200"/>
          </a:xfrm>
        </p:spPr>
        <p:txBody>
          <a:bodyPr/>
          <a:lstStyle/>
          <a:p>
            <a:r>
              <a:rPr lang="en-US" sz="2600" dirty="0"/>
              <a:t>Proposed </a:t>
            </a:r>
            <a:r>
              <a:rPr lang="en-US" sz="2600" dirty="0" smtClean="0"/>
              <a:t>Tie Benefits and Installed </a:t>
            </a:r>
            <a:r>
              <a:rPr lang="en-US" sz="2600" dirty="0"/>
              <a:t>Capacity </a:t>
            </a:r>
            <a:r>
              <a:rPr lang="en-US" sz="2600" dirty="0" smtClean="0"/>
              <a:t>Requirement for the Fourteenth Forward </a:t>
            </a:r>
            <a:r>
              <a:rPr lang="en-US" sz="2600" dirty="0"/>
              <a:t>Capacity Auction </a:t>
            </a:r>
            <a:r>
              <a:rPr lang="en-US" sz="2600" dirty="0" smtClean="0"/>
              <a:t>(FCA 14)</a:t>
            </a:r>
            <a:endParaRPr lang="en-US" sz="2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10</a:t>
            </a:fld>
            <a:endParaRPr lang="en-US" dirty="0"/>
          </a:p>
        </p:txBody>
      </p:sp>
      <p:sp>
        <p:nvSpPr>
          <p:cNvPr id="2" name="Title 1"/>
          <p:cNvSpPr>
            <a:spLocks noGrp="1"/>
          </p:cNvSpPr>
          <p:nvPr>
            <p:ph type="title"/>
          </p:nvPr>
        </p:nvSpPr>
        <p:spPr/>
        <p:txBody>
          <a:bodyPr/>
          <a:lstStyle/>
          <a:p>
            <a:r>
              <a:rPr lang="en-US" smtClean="0"/>
              <a:t>Results of a Sensitivity Simulation</a:t>
            </a:r>
            <a:br>
              <a:rPr lang="en-US" smtClean="0"/>
            </a:br>
            <a:r>
              <a:rPr lang="en-US" smtClean="0"/>
              <a:t> </a:t>
            </a:r>
            <a:endParaRPr lang="en-US" dirty="0"/>
          </a:p>
        </p:txBody>
      </p:sp>
      <p:sp>
        <p:nvSpPr>
          <p:cNvPr id="8" name="Content Placeholder 7"/>
          <p:cNvSpPr>
            <a:spLocks noGrp="1"/>
          </p:cNvSpPr>
          <p:nvPr>
            <p:ph idx="1"/>
          </p:nvPr>
        </p:nvSpPr>
        <p:spPr>
          <a:xfrm>
            <a:off x="457200" y="1401762"/>
            <a:ext cx="8229600" cy="1570038"/>
          </a:xfrm>
        </p:spPr>
        <p:txBody>
          <a:bodyPr/>
          <a:lstStyle/>
          <a:p>
            <a:r>
              <a:rPr lang="en-US" dirty="0"/>
              <a:t>To identify the impact of the change to the load relief assumed obtainable from implementing the 5% voltage reduction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38264976"/>
              </p:ext>
            </p:extLst>
          </p:nvPr>
        </p:nvGraphicFramePr>
        <p:xfrm>
          <a:off x="1487487" y="2831846"/>
          <a:ext cx="6169025" cy="1892808"/>
        </p:xfrm>
        <a:graphic>
          <a:graphicData uri="http://schemas.openxmlformats.org/drawingml/2006/table">
            <a:tbl>
              <a:tblPr firstRow="1" firstCol="1" bandRow="1"/>
              <a:tblGrid>
                <a:gridCol w="3940175">
                  <a:extLst>
                    <a:ext uri="{9D8B030D-6E8A-4147-A177-3AD203B41FA5}">
                      <a16:colId xmlns:a16="http://schemas.microsoft.com/office/drawing/2014/main" val="3154764163"/>
                    </a:ext>
                  </a:extLst>
                </a:gridCol>
                <a:gridCol w="2228850">
                  <a:extLst>
                    <a:ext uri="{9D8B030D-6E8A-4147-A177-3AD203B41FA5}">
                      <a16:colId xmlns:a16="http://schemas.microsoft.com/office/drawing/2014/main" val="2554864790"/>
                    </a:ext>
                  </a:extLst>
                </a:gridCol>
              </a:tblGrid>
              <a:tr h="0">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Tie Benefits (MW)</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998892"/>
                  </a:ext>
                </a:extLst>
              </a:tr>
              <a:tr h="0">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Including Mystic Units 8 &amp; 9 (Base Case)</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1,940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43773"/>
                  </a:ext>
                </a:extLst>
              </a:tr>
              <a:tr h="0">
                <a:tc>
                  <a:txBody>
                    <a:bodyPr/>
                    <a:lstStyle/>
                    <a:p>
                      <a:pPr marL="0" marR="0">
                        <a:lnSpc>
                          <a:spcPct val="115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Assume Load Relief from Voltage Reduction to be 1.5% of 90/10 Peak</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1,965</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253004"/>
                  </a:ext>
                </a:extLst>
              </a:tr>
            </a:tbl>
          </a:graphicData>
        </a:graphic>
      </p:graphicFrame>
    </p:spTree>
    <p:extLst>
      <p:ext uri="{BB962C8B-B14F-4D97-AF65-F5344CB8AC3E}">
        <p14:creationId xmlns:p14="http://schemas.microsoft.com/office/powerpoint/2010/main" val="26984573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57400"/>
            <a:ext cx="8153400" cy="1362075"/>
          </a:xfrm>
        </p:spPr>
        <p:txBody>
          <a:bodyPr>
            <a:normAutofit fontScale="90000"/>
          </a:bodyPr>
          <a:lstStyle/>
          <a:p>
            <a:r>
              <a:rPr lang="en-US" dirty="0" smtClean="0"/>
              <a:t>Appendix II - e </a:t>
            </a:r>
            <a:br>
              <a:rPr lang="en-US" dirty="0" smtClean="0"/>
            </a:br>
            <a:r>
              <a:rPr lang="en-US" dirty="0" smtClean="0"/>
              <a:t>FCA 14 Tie Benefits Study Results</a:t>
            </a:r>
            <a:br>
              <a:rPr lang="en-US" dirty="0" smtClean="0"/>
            </a:br>
            <a:r>
              <a:rPr lang="en-US" dirty="0" smtClean="0"/>
              <a:t>excluding Mystic Units 8 and 9</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100</a:t>
            </a:fld>
            <a:endParaRPr lang="en-US" dirty="0"/>
          </a:p>
        </p:txBody>
      </p:sp>
    </p:spTree>
    <p:extLst>
      <p:ext uri="{BB962C8B-B14F-4D97-AF65-F5344CB8AC3E}">
        <p14:creationId xmlns:p14="http://schemas.microsoft.com/office/powerpoint/2010/main" val="39333129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43000"/>
          </a:xfrm>
        </p:spPr>
        <p:txBody>
          <a:bodyPr>
            <a:normAutofit fontScale="90000"/>
          </a:bodyPr>
          <a:lstStyle/>
          <a:p>
            <a:r>
              <a:rPr lang="en-US" u="sng" dirty="0"/>
              <a:t>Process 1.0</a:t>
            </a:r>
            <a:r>
              <a:rPr lang="en-US" dirty="0"/>
              <a:t> </a:t>
            </a:r>
            <a:r>
              <a:rPr lang="en-US" dirty="0" smtClean="0"/>
              <a:t>Calculation </a:t>
            </a:r>
            <a:r>
              <a:rPr lang="en-US" dirty="0"/>
              <a:t>of Tie Benefits for All Interconnection </a:t>
            </a:r>
            <a:r>
              <a:rPr lang="en-US" dirty="0" smtClean="0"/>
              <a:t>States (Excluding Mystic Units 8 &amp; 9)</a:t>
            </a:r>
            <a:endParaRPr lang="en-US" dirty="0"/>
          </a:p>
        </p:txBody>
      </p:sp>
      <p:sp>
        <p:nvSpPr>
          <p:cNvPr id="4" name="Slide Number Placeholder 3"/>
          <p:cNvSpPr>
            <a:spLocks noGrp="1"/>
          </p:cNvSpPr>
          <p:nvPr>
            <p:ph type="sldNum" sz="quarter" idx="4294967295"/>
          </p:nvPr>
        </p:nvSpPr>
        <p:spPr>
          <a:xfrm>
            <a:off x="8534400" y="6324600"/>
            <a:ext cx="304800" cy="263518"/>
          </a:xfrm>
          <a:prstGeom prst="rect">
            <a:avLst/>
          </a:prstGeom>
        </p:spPr>
        <p:txBody>
          <a:bodyPr/>
          <a:lstStyle/>
          <a:p>
            <a:fld id="{10C7F894-2A36-495D-AB7C-1055F7AC0F9D}" type="slidenum">
              <a:rPr lang="en-US" smtClean="0"/>
              <a:pPr/>
              <a:t>101</a:t>
            </a:fld>
            <a:endParaRPr lang="en-US" dirty="0"/>
          </a:p>
        </p:txBody>
      </p:sp>
      <p:sp>
        <p:nvSpPr>
          <p:cNvPr id="7" name="TextBox 6"/>
          <p:cNvSpPr txBox="1"/>
          <p:nvPr/>
        </p:nvSpPr>
        <p:spPr>
          <a:xfrm>
            <a:off x="533400" y="6096000"/>
            <a:ext cx="2743200" cy="523220"/>
          </a:xfrm>
          <a:prstGeom prst="rect">
            <a:avLst/>
          </a:prstGeom>
          <a:noFill/>
        </p:spPr>
        <p:txBody>
          <a:bodyPr wrap="square" rtlCol="0">
            <a:spAutoFit/>
          </a:bodyPr>
          <a:lstStyle/>
          <a:p>
            <a:r>
              <a:rPr lang="en-US" sz="1000" dirty="0" smtClean="0">
                <a:solidFill>
                  <a:srgbClr val="C00000"/>
                </a:solidFill>
              </a:rPr>
              <a:t>X </a:t>
            </a:r>
            <a:r>
              <a:rPr lang="en-US" sz="1000" dirty="0" smtClean="0">
                <a:solidFill>
                  <a:srgbClr val="000000"/>
                </a:solidFill>
              </a:rPr>
              <a:t>– disconnected  </a:t>
            </a:r>
            <a:r>
              <a:rPr lang="en-US" sz="1000" dirty="0" smtClean="0">
                <a:solidFill>
                  <a:srgbClr val="00B050"/>
                </a:solidFill>
              </a:rPr>
              <a:t>√ </a:t>
            </a:r>
            <a:r>
              <a:rPr lang="en-US" sz="1000" dirty="0" smtClean="0">
                <a:solidFill>
                  <a:srgbClr val="000000"/>
                </a:solidFill>
              </a:rPr>
              <a:t>- connected</a:t>
            </a:r>
          </a:p>
          <a:p>
            <a:endParaRPr lang="en-US" dirty="0"/>
          </a:p>
        </p:txBody>
      </p:sp>
      <p:graphicFrame>
        <p:nvGraphicFramePr>
          <p:cNvPr id="3" name="Table 2"/>
          <p:cNvGraphicFramePr>
            <a:graphicFrameLocks noGrp="1"/>
          </p:cNvGraphicFramePr>
          <p:nvPr>
            <p:extLst/>
          </p:nvPr>
        </p:nvGraphicFramePr>
        <p:xfrm>
          <a:off x="1295400" y="1282716"/>
          <a:ext cx="7391400" cy="4813284"/>
        </p:xfrm>
        <a:graphic>
          <a:graphicData uri="http://schemas.openxmlformats.org/drawingml/2006/table">
            <a:tbl>
              <a:tblPr/>
              <a:tblGrid>
                <a:gridCol w="1000205">
                  <a:extLst>
                    <a:ext uri="{9D8B030D-6E8A-4147-A177-3AD203B41FA5}">
                      <a16:colId xmlns:a16="http://schemas.microsoft.com/office/drawing/2014/main" val="3638518440"/>
                    </a:ext>
                  </a:extLst>
                </a:gridCol>
                <a:gridCol w="1988504">
                  <a:extLst>
                    <a:ext uri="{9D8B030D-6E8A-4147-A177-3AD203B41FA5}">
                      <a16:colId xmlns:a16="http://schemas.microsoft.com/office/drawing/2014/main" val="2694948835"/>
                    </a:ext>
                  </a:extLst>
                </a:gridCol>
                <a:gridCol w="669781">
                  <a:extLst>
                    <a:ext uri="{9D8B030D-6E8A-4147-A177-3AD203B41FA5}">
                      <a16:colId xmlns:a16="http://schemas.microsoft.com/office/drawing/2014/main" val="716628495"/>
                    </a:ext>
                  </a:extLst>
                </a:gridCol>
                <a:gridCol w="517963">
                  <a:extLst>
                    <a:ext uri="{9D8B030D-6E8A-4147-A177-3AD203B41FA5}">
                      <a16:colId xmlns:a16="http://schemas.microsoft.com/office/drawing/2014/main" val="4073142801"/>
                    </a:ext>
                  </a:extLst>
                </a:gridCol>
                <a:gridCol w="625130">
                  <a:extLst>
                    <a:ext uri="{9D8B030D-6E8A-4147-A177-3AD203B41FA5}">
                      <a16:colId xmlns:a16="http://schemas.microsoft.com/office/drawing/2014/main" val="1152955746"/>
                    </a:ext>
                  </a:extLst>
                </a:gridCol>
                <a:gridCol w="517963">
                  <a:extLst>
                    <a:ext uri="{9D8B030D-6E8A-4147-A177-3AD203B41FA5}">
                      <a16:colId xmlns:a16="http://schemas.microsoft.com/office/drawing/2014/main" val="1190987792"/>
                    </a:ext>
                  </a:extLst>
                </a:gridCol>
                <a:gridCol w="671379">
                  <a:extLst>
                    <a:ext uri="{9D8B030D-6E8A-4147-A177-3AD203B41FA5}">
                      <a16:colId xmlns:a16="http://schemas.microsoft.com/office/drawing/2014/main" val="2499093703"/>
                    </a:ext>
                  </a:extLst>
                </a:gridCol>
                <a:gridCol w="552086">
                  <a:extLst>
                    <a:ext uri="{9D8B030D-6E8A-4147-A177-3AD203B41FA5}">
                      <a16:colId xmlns:a16="http://schemas.microsoft.com/office/drawing/2014/main" val="3979477101"/>
                    </a:ext>
                  </a:extLst>
                </a:gridCol>
                <a:gridCol w="848389">
                  <a:extLst>
                    <a:ext uri="{9D8B030D-6E8A-4147-A177-3AD203B41FA5}">
                      <a16:colId xmlns:a16="http://schemas.microsoft.com/office/drawing/2014/main" val="2540715890"/>
                    </a:ext>
                  </a:extLst>
                </a:gridCol>
              </a:tblGrid>
              <a:tr h="155268">
                <a:tc rowSpan="2">
                  <a:txBody>
                    <a:bodyPr/>
                    <a:lstStyle/>
                    <a:p>
                      <a:pPr algn="ctr" fontAlgn="b"/>
                      <a:r>
                        <a:rPr lang="en-US" sz="800" b="0" i="0" u="none" strike="noStrike">
                          <a:solidFill>
                            <a:srgbClr val="000000"/>
                          </a:solidFill>
                          <a:effectLst/>
                          <a:latin typeface="Calibri" panose="020F0502020204030204" pitchFamily="34" charset="0"/>
                        </a:rPr>
                        <a:t>Interconnection State</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800" b="0" i="0" u="none" strike="noStrike" dirty="0" smtClean="0">
                          <a:solidFill>
                            <a:srgbClr val="000000"/>
                          </a:solidFill>
                          <a:effectLst/>
                          <a:latin typeface="Calibri" panose="020F0502020204030204" pitchFamily="34" charset="0"/>
                        </a:rPr>
                        <a:t>Description</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en-US" sz="800" b="0" i="0" u="none" strike="noStrike">
                          <a:solidFill>
                            <a:srgbClr val="000000"/>
                          </a:solidFill>
                          <a:effectLst/>
                          <a:latin typeface="Calibri" panose="020F0502020204030204" pitchFamily="34" charset="0"/>
                        </a:rPr>
                        <a:t>Interconnection Status</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r>
                        <a:rPr lang="en-US" sz="800" b="0" i="0" u="none" strike="noStrike" dirty="0">
                          <a:solidFill>
                            <a:srgbClr val="000000"/>
                          </a:solidFill>
                          <a:effectLst/>
                          <a:latin typeface="Calibri" panose="020F0502020204030204" pitchFamily="34" charset="0"/>
                        </a:rPr>
                        <a:t>LOLE</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800" b="1" i="0" u="none" strike="noStrike">
                          <a:solidFill>
                            <a:srgbClr val="000000"/>
                          </a:solidFill>
                          <a:effectLst/>
                          <a:latin typeface="Calibri" panose="020F0502020204030204" pitchFamily="34" charset="0"/>
                        </a:rPr>
                        <a:t>Equivalent TB (MW)</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723907"/>
                  </a:ext>
                </a:extLst>
              </a:tr>
              <a:tr h="141152">
                <a:tc vMerge="1">
                  <a:txBody>
                    <a:bodyPr/>
                    <a:lstStyle/>
                    <a:p>
                      <a:endParaRPr lang="en-US"/>
                    </a:p>
                  </a:txBody>
                  <a:tcPr/>
                </a:tc>
                <a:tc vMerge="1">
                  <a:txBody>
                    <a:bodyPr/>
                    <a:lstStyle/>
                    <a:p>
                      <a:endParaRPr lang="en-US"/>
                    </a:p>
                  </a:txBody>
                  <a:tcPr/>
                </a:tc>
                <a:tc>
                  <a:txBody>
                    <a:bodyPr/>
                    <a:lstStyle/>
                    <a:p>
                      <a:pPr algn="ctr" fontAlgn="b"/>
                      <a:r>
                        <a:rPr lang="en-US" sz="800" b="0" i="0" u="none" strike="noStrike">
                          <a:solidFill>
                            <a:srgbClr val="000000"/>
                          </a:solidFill>
                          <a:effectLst/>
                          <a:latin typeface="Calibri" panose="020F0502020204030204" pitchFamily="34" charset="0"/>
                        </a:rPr>
                        <a:t>Maritimes</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 HQ Phase </a:t>
                      </a:r>
                      <a:r>
                        <a:rPr lang="en-US" sz="800" b="0" i="0" u="none" strike="noStrike" dirty="0">
                          <a:solidFill>
                            <a:srgbClr val="000000"/>
                          </a:solidFill>
                          <a:effectLst/>
                          <a:latin typeface="Calibri" panose="020F0502020204030204" pitchFamily="34" charset="0"/>
                        </a:rPr>
                        <a:t>II</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Highgate</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31011670"/>
                  </a:ext>
                </a:extLst>
              </a:tr>
              <a:tr h="141152">
                <a:tc>
                  <a:txBody>
                    <a:bodyPr/>
                    <a:lstStyle/>
                    <a:p>
                      <a:pPr algn="l" fontAlgn="b"/>
                      <a:r>
                        <a:rPr lang="en-US" sz="800" b="0" i="0" u="none" strike="noStrike">
                          <a:solidFill>
                            <a:srgbClr val="000000"/>
                          </a:solidFill>
                          <a:effectLst/>
                          <a:latin typeface="Calibri" panose="020F0502020204030204" pitchFamily="34" charset="0"/>
                        </a:rPr>
                        <a:t>1</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All</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0.52974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233826"/>
                  </a:ext>
                </a:extLst>
              </a:tr>
              <a:tr h="141152">
                <a:tc>
                  <a:txBody>
                    <a:bodyPr/>
                    <a:lstStyle/>
                    <a:p>
                      <a:pPr algn="l" fontAlgn="b"/>
                      <a:r>
                        <a:rPr lang="en-US" sz="800" b="0" i="0" u="none" strike="noStrike">
                          <a:solidFill>
                            <a:srgbClr val="000000"/>
                          </a:solidFill>
                          <a:effectLst/>
                          <a:latin typeface="Calibri" panose="020F0502020204030204" pitchFamily="34" charset="0"/>
                        </a:rPr>
                        <a:t>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Cut None</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0.09999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655263"/>
                  </a:ext>
                </a:extLst>
              </a:tr>
              <a:tr h="141152">
                <a:tc>
                  <a:txBody>
                    <a:bodyPr/>
                    <a:lstStyle/>
                    <a:p>
                      <a:pPr algn="l" fontAlgn="b"/>
                      <a:r>
                        <a:rPr lang="en-US" sz="800" b="0" i="0" u="none" strike="noStrike">
                          <a:solidFill>
                            <a:srgbClr val="000000"/>
                          </a:solidFill>
                          <a:effectLst/>
                          <a:latin typeface="Calibri" panose="020F0502020204030204" pitchFamily="34" charset="0"/>
                        </a:rPr>
                        <a:t>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0.13458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1485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803179"/>
                  </a:ext>
                </a:extLst>
              </a:tr>
              <a:tr h="141152">
                <a:tc>
                  <a:txBody>
                    <a:bodyPr/>
                    <a:lstStyle/>
                    <a:p>
                      <a:pPr algn="l" fontAlgn="b"/>
                      <a:r>
                        <a:rPr lang="en-US" sz="800" b="0" i="0" u="none" strike="noStrike">
                          <a:solidFill>
                            <a:srgbClr val="000000"/>
                          </a:solidFill>
                          <a:effectLst/>
                          <a:latin typeface="Calibri" panose="020F0502020204030204" pitchFamily="34" charset="0"/>
                        </a:rPr>
                        <a:t>4</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0.18116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377772"/>
                  </a:ext>
                </a:extLst>
              </a:tr>
              <a:tr h="141152">
                <a:tc>
                  <a:txBody>
                    <a:bodyPr/>
                    <a:lstStyle/>
                    <a:p>
                      <a:pPr algn="l" fontAlgn="b"/>
                      <a:r>
                        <a:rPr lang="en-US" sz="800" b="0" i="0" u="none" strike="noStrike">
                          <a:solidFill>
                            <a:srgbClr val="000000"/>
                          </a:solidFill>
                          <a:effectLst/>
                          <a:latin typeface="Calibri" panose="020F0502020204030204" pitchFamily="34" charset="0"/>
                        </a:rPr>
                        <a:t>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err="1">
                          <a:solidFill>
                            <a:srgbClr val="000000"/>
                          </a:solidFill>
                          <a:effectLst/>
                          <a:latin typeface="Calibri" panose="020F0502020204030204" pitchFamily="34" charset="0"/>
                        </a:rPr>
                        <a:t>Highgate</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0.10828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1790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924335"/>
                  </a:ext>
                </a:extLst>
              </a:tr>
              <a:tr h="141152">
                <a:tc>
                  <a:txBody>
                    <a:bodyPr/>
                    <a:lstStyle/>
                    <a:p>
                      <a:pPr algn="l" fontAlgn="b"/>
                      <a:r>
                        <a:rPr lang="en-US" sz="800" b="0" i="0" u="none" strike="noStrike">
                          <a:solidFill>
                            <a:srgbClr val="000000"/>
                          </a:solidFill>
                          <a:effectLst/>
                          <a:latin typeface="Calibri" panose="020F0502020204030204" pitchFamily="34" charset="0"/>
                        </a:rPr>
                        <a:t>6</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0.11110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954405"/>
                  </a:ext>
                </a:extLst>
              </a:tr>
              <a:tr h="141152">
                <a:tc>
                  <a:txBody>
                    <a:bodyPr/>
                    <a:lstStyle/>
                    <a:p>
                      <a:pPr algn="l" fontAlgn="b"/>
                      <a:r>
                        <a:rPr lang="en-US" sz="800" b="0" i="0" u="none" strike="noStrike">
                          <a:solidFill>
                            <a:srgbClr val="000000"/>
                          </a:solidFill>
                          <a:effectLst/>
                          <a:latin typeface="Calibri" panose="020F0502020204030204" pitchFamily="34" charset="0"/>
                        </a:rPr>
                        <a:t>7</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0.09999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5907056"/>
                  </a:ext>
                </a:extLst>
              </a:tr>
              <a:tr h="141152">
                <a:tc>
                  <a:txBody>
                    <a:bodyPr/>
                    <a:lstStyle/>
                    <a:p>
                      <a:pPr algn="l" fontAlgn="b"/>
                      <a:r>
                        <a:rPr lang="en-US" sz="800" b="0" i="0" u="none" strike="noStrike">
                          <a:solidFill>
                            <a:srgbClr val="000000"/>
                          </a:solidFill>
                          <a:effectLst/>
                          <a:latin typeface="Calibri" panose="020F0502020204030204" pitchFamily="34" charset="0"/>
                        </a:rPr>
                        <a:t>8</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&amp; </a:t>
                      </a:r>
                      <a:r>
                        <a:rPr lang="en-US" sz="800" b="0" i="0" u="none" strike="noStrike" dirty="0" smtClean="0">
                          <a:solidFill>
                            <a:srgbClr val="000000"/>
                          </a:solidFill>
                          <a:effectLst/>
                          <a:latin typeface="Calibri" panose="020F0502020204030204" pitchFamily="34" charset="0"/>
                        </a:rPr>
                        <a:t>HQ</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Phase </a:t>
                      </a:r>
                      <a:r>
                        <a:rPr lang="en-US" sz="800" b="0" i="0" u="none" strike="noStrike" dirty="0">
                          <a:solidFill>
                            <a:srgbClr val="000000"/>
                          </a:solidFill>
                          <a:effectLst/>
                          <a:latin typeface="Calibri" panose="020F0502020204030204" pitchFamily="34" charset="0"/>
                        </a:rPr>
                        <a:t>II</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0.26696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670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8612146"/>
                  </a:ext>
                </a:extLst>
              </a:tr>
              <a:tr h="141152">
                <a:tc>
                  <a:txBody>
                    <a:bodyPr/>
                    <a:lstStyle/>
                    <a:p>
                      <a:pPr algn="l" fontAlgn="b"/>
                      <a:r>
                        <a:rPr lang="en-US" sz="800" b="0" i="0" u="none" strike="noStrike">
                          <a:solidFill>
                            <a:srgbClr val="000000"/>
                          </a:solidFill>
                          <a:effectLst/>
                          <a:latin typeface="Calibri" panose="020F0502020204030204" pitchFamily="34" charset="0"/>
                        </a:rPr>
                        <a:t>9</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&amp; </a:t>
                      </a:r>
                      <a:r>
                        <a:rPr lang="en-US" sz="800" b="0" i="0" u="none" strike="noStrike" dirty="0" err="1">
                          <a:solidFill>
                            <a:srgbClr val="000000"/>
                          </a:solidFill>
                          <a:effectLst/>
                          <a:latin typeface="Calibri" panose="020F0502020204030204" pitchFamily="34" charset="0"/>
                        </a:rPr>
                        <a:t>Highgate</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0.14543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694840"/>
                  </a:ext>
                </a:extLst>
              </a:tr>
              <a:tr h="141152">
                <a:tc>
                  <a:txBody>
                    <a:bodyPr/>
                    <a:lstStyle/>
                    <a:p>
                      <a:pPr algn="l" fontAlgn="b"/>
                      <a:r>
                        <a:rPr lang="en-US" sz="800" b="0" i="0" u="none" strike="noStrike">
                          <a:solidFill>
                            <a:srgbClr val="000000"/>
                          </a:solidFill>
                          <a:effectLst/>
                          <a:latin typeface="Calibri" panose="020F0502020204030204" pitchFamily="34" charset="0"/>
                        </a:rPr>
                        <a:t>10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&amp;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0.15766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798114"/>
                  </a:ext>
                </a:extLst>
              </a:tr>
              <a:tr h="141152">
                <a:tc>
                  <a:txBody>
                    <a:bodyPr/>
                    <a:lstStyle/>
                    <a:p>
                      <a:pPr algn="l" fontAlgn="b"/>
                      <a:r>
                        <a:rPr lang="en-US" sz="800" b="0" i="0" u="none" strike="noStrike">
                          <a:solidFill>
                            <a:srgbClr val="000000"/>
                          </a:solidFill>
                          <a:effectLst/>
                          <a:latin typeface="Calibri" panose="020F0502020204030204" pitchFamily="34" charset="0"/>
                        </a:rPr>
                        <a:t>11</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0.13458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1485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665819"/>
                  </a:ext>
                </a:extLst>
              </a:tr>
              <a:tr h="141152">
                <a:tc>
                  <a:txBody>
                    <a:bodyPr/>
                    <a:lstStyle/>
                    <a:p>
                      <a:pPr algn="l" fontAlgn="b"/>
                      <a:r>
                        <a:rPr lang="en-US" sz="800" b="0" i="0" u="none" strike="noStrike">
                          <a:solidFill>
                            <a:srgbClr val="000000"/>
                          </a:solidFill>
                          <a:effectLst/>
                          <a:latin typeface="Calibri" panose="020F0502020204030204" pitchFamily="34" charset="0"/>
                        </a:rPr>
                        <a:t>12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&amp; </a:t>
                      </a:r>
                      <a:r>
                        <a:rPr lang="en-US" sz="800" b="0" i="0" u="none" strike="noStrike" dirty="0" err="1">
                          <a:solidFill>
                            <a:srgbClr val="000000"/>
                          </a:solidFill>
                          <a:effectLst/>
                          <a:latin typeface="Calibri" panose="020F0502020204030204" pitchFamily="34" charset="0"/>
                        </a:rPr>
                        <a:t>Highgate</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0.19845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985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303677"/>
                  </a:ext>
                </a:extLst>
              </a:tr>
              <a:tr h="141152">
                <a:tc>
                  <a:txBody>
                    <a:bodyPr/>
                    <a:lstStyle/>
                    <a:p>
                      <a:pPr algn="l" fontAlgn="b"/>
                      <a:r>
                        <a:rPr lang="en-US" sz="800" b="0" i="0" u="none" strike="noStrike">
                          <a:solidFill>
                            <a:srgbClr val="000000"/>
                          </a:solidFill>
                          <a:effectLst/>
                          <a:latin typeface="Calibri" panose="020F0502020204030204" pitchFamily="34" charset="0"/>
                        </a:rPr>
                        <a:t>13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&amp;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0.23881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785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076777"/>
                  </a:ext>
                </a:extLst>
              </a:tr>
              <a:tr h="141152">
                <a:tc>
                  <a:txBody>
                    <a:bodyPr/>
                    <a:lstStyle/>
                    <a:p>
                      <a:pPr algn="l" fontAlgn="b"/>
                      <a:r>
                        <a:rPr lang="en-US" sz="800" b="0" i="0" u="none" strike="noStrike">
                          <a:solidFill>
                            <a:srgbClr val="000000"/>
                          </a:solidFill>
                          <a:effectLst/>
                          <a:latin typeface="Calibri" panose="020F0502020204030204" pitchFamily="34" charset="0"/>
                        </a:rPr>
                        <a:t>14</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0.18116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152239"/>
                  </a:ext>
                </a:extLst>
              </a:tr>
              <a:tr h="141152">
                <a:tc>
                  <a:txBody>
                    <a:bodyPr/>
                    <a:lstStyle/>
                    <a:p>
                      <a:pPr algn="l" fontAlgn="b"/>
                      <a:r>
                        <a:rPr lang="en-US" sz="800" b="0" i="0" u="none" strike="noStrike">
                          <a:solidFill>
                            <a:srgbClr val="000000"/>
                          </a:solidFill>
                          <a:effectLst/>
                          <a:latin typeface="Calibri" panose="020F0502020204030204" pitchFamily="34" charset="0"/>
                        </a:rPr>
                        <a:t>15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&amp;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0.12219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96931"/>
                  </a:ext>
                </a:extLst>
              </a:tr>
              <a:tr h="141152">
                <a:tc>
                  <a:txBody>
                    <a:bodyPr/>
                    <a:lstStyle/>
                    <a:p>
                      <a:pPr algn="l" fontAlgn="b"/>
                      <a:r>
                        <a:rPr lang="en-US" sz="800" b="0" i="0" u="none" strike="noStrike">
                          <a:solidFill>
                            <a:srgbClr val="000000"/>
                          </a:solidFill>
                          <a:effectLst/>
                          <a:latin typeface="Calibri" panose="020F0502020204030204" pitchFamily="34" charset="0"/>
                        </a:rPr>
                        <a:t>16</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0.10828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1790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3956837"/>
                  </a:ext>
                </a:extLst>
              </a:tr>
              <a:tr h="141152">
                <a:tc>
                  <a:txBody>
                    <a:bodyPr/>
                    <a:lstStyle/>
                    <a:p>
                      <a:pPr algn="l" fontAlgn="b"/>
                      <a:r>
                        <a:rPr lang="en-US" sz="800" b="0" i="0" u="none" strike="noStrike">
                          <a:solidFill>
                            <a:srgbClr val="000000"/>
                          </a:solidFill>
                          <a:effectLst/>
                          <a:latin typeface="Calibri" panose="020F0502020204030204" pitchFamily="34" charset="0"/>
                        </a:rPr>
                        <a:t>17</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NY AC ties </a:t>
                      </a:r>
                      <a:r>
                        <a:rPr lang="en-US" sz="800" b="0" i="0" u="none" strike="noStrike" dirty="0">
                          <a:solidFill>
                            <a:srgbClr val="000000"/>
                          </a:solidFill>
                          <a:effectLst/>
                          <a:latin typeface="Calibri" panose="020F0502020204030204" pitchFamily="34" charset="0"/>
                        </a:rPr>
                        <a:t>&amp;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0.11110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6248651"/>
                  </a:ext>
                </a:extLst>
              </a:tr>
              <a:tr h="141152">
                <a:tc>
                  <a:txBody>
                    <a:bodyPr/>
                    <a:lstStyle/>
                    <a:p>
                      <a:pPr algn="l" fontAlgn="b"/>
                      <a:r>
                        <a:rPr lang="en-US" sz="800" b="0" i="0" u="none" strike="noStrike">
                          <a:solidFill>
                            <a:srgbClr val="000000"/>
                          </a:solidFill>
                          <a:effectLst/>
                          <a:latin typeface="Calibri" panose="020F0502020204030204" pitchFamily="34" charset="0"/>
                        </a:rPr>
                        <a:t>18</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&amp; </a:t>
                      </a:r>
                      <a:r>
                        <a:rPr lang="en-US" sz="800" b="0" i="0" u="none" strike="noStrike" dirty="0" err="1">
                          <a:solidFill>
                            <a:srgbClr val="000000"/>
                          </a:solidFill>
                          <a:effectLst/>
                          <a:latin typeface="Calibri" panose="020F0502020204030204" pitchFamily="34" charset="0"/>
                        </a:rPr>
                        <a:t>Highgate</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0.28773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590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23767"/>
                  </a:ext>
                </a:extLst>
              </a:tr>
              <a:tr h="141152">
                <a:tc>
                  <a:txBody>
                    <a:bodyPr/>
                    <a:lstStyle/>
                    <a:p>
                      <a:pPr algn="l" fontAlgn="b"/>
                      <a:r>
                        <a:rPr lang="en-US" sz="800" b="0" i="0" u="none" strike="noStrike">
                          <a:solidFill>
                            <a:srgbClr val="000000"/>
                          </a:solidFill>
                          <a:effectLst/>
                          <a:latin typeface="Calibri" panose="020F0502020204030204" pitchFamily="34" charset="0"/>
                        </a:rPr>
                        <a:t>19</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&amp;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0.42690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2168552"/>
                  </a:ext>
                </a:extLst>
              </a:tr>
              <a:tr h="141152">
                <a:tc>
                  <a:txBody>
                    <a:bodyPr/>
                    <a:lstStyle/>
                    <a:p>
                      <a:pPr algn="l" fontAlgn="b"/>
                      <a:r>
                        <a:rPr lang="en-US" sz="800" b="0" i="0" u="none" strike="noStrike">
                          <a:solidFill>
                            <a:srgbClr val="000000"/>
                          </a:solidFill>
                          <a:effectLst/>
                          <a:latin typeface="Calibri" panose="020F0502020204030204" pitchFamily="34" charset="0"/>
                        </a:rPr>
                        <a:t>20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0.26696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670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141528"/>
                  </a:ext>
                </a:extLst>
              </a:tr>
              <a:tr h="141152">
                <a:tc>
                  <a:txBody>
                    <a:bodyPr/>
                    <a:lstStyle/>
                    <a:p>
                      <a:pPr algn="l" fontAlgn="b"/>
                      <a:r>
                        <a:rPr lang="en-US" sz="800" b="0" i="0" u="none" strike="noStrike">
                          <a:solidFill>
                            <a:srgbClr val="000000"/>
                          </a:solidFill>
                          <a:effectLst/>
                          <a:latin typeface="Calibri" panose="020F0502020204030204" pitchFamily="34" charset="0"/>
                        </a:rPr>
                        <a:t>21</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&amp;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0.17442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582642"/>
                  </a:ext>
                </a:extLst>
              </a:tr>
              <a:tr h="141152">
                <a:tc>
                  <a:txBody>
                    <a:bodyPr/>
                    <a:lstStyle/>
                    <a:p>
                      <a:pPr algn="l" fontAlgn="b"/>
                      <a:r>
                        <a:rPr lang="en-US" sz="800" b="0" i="0" u="none" strike="noStrike">
                          <a:solidFill>
                            <a:srgbClr val="000000"/>
                          </a:solidFill>
                          <a:effectLst/>
                          <a:latin typeface="Calibri" panose="020F0502020204030204" pitchFamily="34" charset="0"/>
                        </a:rPr>
                        <a:t>22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0.14543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276849"/>
                  </a:ext>
                </a:extLst>
              </a:tr>
              <a:tr h="141152">
                <a:tc>
                  <a:txBody>
                    <a:bodyPr/>
                    <a:lstStyle/>
                    <a:p>
                      <a:pPr algn="l" fontAlgn="b"/>
                      <a:r>
                        <a:rPr lang="en-US" sz="800" b="0" i="0" u="none" strike="noStrike">
                          <a:solidFill>
                            <a:srgbClr val="000000"/>
                          </a:solidFill>
                          <a:effectLst/>
                          <a:latin typeface="Calibri" panose="020F0502020204030204" pitchFamily="34" charset="0"/>
                        </a:rPr>
                        <a:t>23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 &amp; </a:t>
                      </a:r>
                      <a:r>
                        <a:rPr lang="en-US" sz="800" b="0" i="0" u="none" strike="noStrike" dirty="0">
                          <a:solidFill>
                            <a:srgbClr val="000000"/>
                          </a:solidFill>
                          <a:effectLst/>
                          <a:latin typeface="Calibri" panose="020F0502020204030204" pitchFamily="34" charset="0"/>
                        </a:rPr>
                        <a:t>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0.15766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199554"/>
                  </a:ext>
                </a:extLst>
              </a:tr>
              <a:tr h="141152">
                <a:tc>
                  <a:txBody>
                    <a:bodyPr/>
                    <a:lstStyle/>
                    <a:p>
                      <a:pPr algn="l" fontAlgn="b"/>
                      <a:r>
                        <a:rPr lang="en-US" sz="800" b="0" i="0" u="none" strike="noStrike">
                          <a:solidFill>
                            <a:srgbClr val="000000"/>
                          </a:solidFill>
                          <a:effectLst/>
                          <a:latin typeface="Calibri" panose="020F0502020204030204" pitchFamily="34" charset="0"/>
                        </a:rPr>
                        <a:t>24</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&amp;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0.27866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888394"/>
                  </a:ext>
                </a:extLst>
              </a:tr>
              <a:tr h="141152">
                <a:tc>
                  <a:txBody>
                    <a:bodyPr/>
                    <a:lstStyle/>
                    <a:p>
                      <a:pPr algn="l" fontAlgn="b"/>
                      <a:r>
                        <a:rPr lang="en-US" sz="800" b="0" i="0" u="none" strike="noStrike">
                          <a:solidFill>
                            <a:srgbClr val="000000"/>
                          </a:solidFill>
                          <a:effectLst/>
                          <a:latin typeface="Calibri" panose="020F0502020204030204" pitchFamily="34" charset="0"/>
                        </a:rPr>
                        <a:t>25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0.19845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985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852489"/>
                  </a:ext>
                </a:extLst>
              </a:tr>
              <a:tr h="141152">
                <a:tc>
                  <a:txBody>
                    <a:bodyPr/>
                    <a:lstStyle/>
                    <a:p>
                      <a:pPr algn="l" fontAlgn="b"/>
                      <a:r>
                        <a:rPr lang="en-US" sz="800" b="0" i="0" u="none" strike="noStrike">
                          <a:solidFill>
                            <a:srgbClr val="000000"/>
                          </a:solidFill>
                          <a:effectLst/>
                          <a:latin typeface="Calibri" panose="020F0502020204030204" pitchFamily="34" charset="0"/>
                        </a:rPr>
                        <a:t>26</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 </a:t>
                      </a:r>
                      <a:r>
                        <a:rPr lang="en-US" sz="800" b="0" i="0" u="none" strike="noStrike" dirty="0">
                          <a:solidFill>
                            <a:srgbClr val="000000"/>
                          </a:solidFill>
                          <a:effectLst/>
                          <a:latin typeface="Calibri" panose="020F0502020204030204" pitchFamily="34" charset="0"/>
                        </a:rPr>
                        <a:t>&amp;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0.23881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785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648063"/>
                  </a:ext>
                </a:extLst>
              </a:tr>
              <a:tr h="141152">
                <a:tc>
                  <a:txBody>
                    <a:bodyPr/>
                    <a:lstStyle/>
                    <a:p>
                      <a:pPr algn="l" fontAlgn="b"/>
                      <a:r>
                        <a:rPr lang="en-US" sz="800" b="0" i="0" u="none" strike="noStrike">
                          <a:solidFill>
                            <a:srgbClr val="000000"/>
                          </a:solidFill>
                          <a:effectLst/>
                          <a:latin typeface="Calibri" panose="020F0502020204030204" pitchFamily="34" charset="0"/>
                        </a:rPr>
                        <a:t>27</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 </a:t>
                      </a:r>
                      <a:r>
                        <a:rPr lang="en-US" sz="800" b="0" i="0" u="none" strike="noStrike" dirty="0">
                          <a:solidFill>
                            <a:srgbClr val="000000"/>
                          </a:solidFill>
                          <a:effectLst/>
                          <a:latin typeface="Calibri" panose="020F0502020204030204" pitchFamily="34" charset="0"/>
                        </a:rPr>
                        <a:t>&amp;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0.12219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889930"/>
                  </a:ext>
                </a:extLst>
              </a:tr>
              <a:tr h="141152">
                <a:tc>
                  <a:txBody>
                    <a:bodyPr/>
                    <a:lstStyle/>
                    <a:p>
                      <a:pPr algn="l" fontAlgn="b"/>
                      <a:r>
                        <a:rPr lang="en-US" sz="800" b="0" i="0" u="none" strike="noStrike">
                          <a:solidFill>
                            <a:srgbClr val="000000"/>
                          </a:solidFill>
                          <a:effectLst/>
                          <a:latin typeface="Calibri" panose="020F0502020204030204" pitchFamily="34" charset="0"/>
                        </a:rPr>
                        <a:t>28</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&amp;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0.52974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922464"/>
                  </a:ext>
                </a:extLst>
              </a:tr>
              <a:tr h="141152">
                <a:tc>
                  <a:txBody>
                    <a:bodyPr/>
                    <a:lstStyle/>
                    <a:p>
                      <a:pPr algn="l" fontAlgn="b"/>
                      <a:r>
                        <a:rPr lang="en-US" sz="800" b="0" i="0" u="none" strike="noStrike">
                          <a:solidFill>
                            <a:srgbClr val="000000"/>
                          </a:solidFill>
                          <a:effectLst/>
                          <a:latin typeface="Calibri" panose="020F0502020204030204" pitchFamily="34" charset="0"/>
                        </a:rPr>
                        <a:t>29</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0.28773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590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3078953"/>
                  </a:ext>
                </a:extLst>
              </a:tr>
              <a:tr h="141152">
                <a:tc>
                  <a:txBody>
                    <a:bodyPr/>
                    <a:lstStyle/>
                    <a:p>
                      <a:pPr algn="l" fontAlgn="b"/>
                      <a:r>
                        <a:rPr lang="en-US" sz="800" b="0" i="0" u="none" strike="noStrike">
                          <a:solidFill>
                            <a:srgbClr val="000000"/>
                          </a:solidFill>
                          <a:effectLst/>
                          <a:latin typeface="Calibri" panose="020F0502020204030204" pitchFamily="34" charset="0"/>
                        </a:rPr>
                        <a:t>30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 </a:t>
                      </a:r>
                      <a:r>
                        <a:rPr lang="en-US" sz="800" b="0" i="0" u="none" strike="noStrike" dirty="0">
                          <a:solidFill>
                            <a:srgbClr val="000000"/>
                          </a:solidFill>
                          <a:effectLst/>
                          <a:latin typeface="Calibri" panose="020F0502020204030204" pitchFamily="34" charset="0"/>
                        </a:rPr>
                        <a:t>&amp;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0.42690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802451"/>
                  </a:ext>
                </a:extLst>
              </a:tr>
              <a:tr h="141152">
                <a:tc>
                  <a:txBody>
                    <a:bodyPr/>
                    <a:lstStyle/>
                    <a:p>
                      <a:pPr algn="l" fontAlgn="b"/>
                      <a:r>
                        <a:rPr lang="en-US" sz="800" b="0" i="0" u="none" strike="noStrike">
                          <a:solidFill>
                            <a:srgbClr val="000000"/>
                          </a:solidFill>
                          <a:effectLst/>
                          <a:latin typeface="Calibri" panose="020F0502020204030204" pitchFamily="34" charset="0"/>
                        </a:rPr>
                        <a:t>31</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&amp; </a:t>
                      </a:r>
                      <a:r>
                        <a:rPr lang="en-US" sz="800" b="0" i="0" u="none" strike="noStrike" dirty="0">
                          <a:solidFill>
                            <a:srgbClr val="000000"/>
                          </a:solidFill>
                          <a:effectLst/>
                          <a:latin typeface="Calibri" panose="020F0502020204030204" pitchFamily="34" charset="0"/>
                        </a:rPr>
                        <a:t>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0.17442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23198"/>
                  </a:ext>
                </a:extLst>
              </a:tr>
              <a:tr h="141152">
                <a:tc>
                  <a:txBody>
                    <a:bodyPr/>
                    <a:lstStyle/>
                    <a:p>
                      <a:pPr algn="l" fontAlgn="b"/>
                      <a:r>
                        <a:rPr lang="en-US" sz="800" b="0" i="0" u="none" strike="noStrike">
                          <a:solidFill>
                            <a:srgbClr val="000000"/>
                          </a:solidFill>
                          <a:effectLst/>
                          <a:latin typeface="Calibri" panose="020F0502020204030204" pitchFamily="34" charset="0"/>
                        </a:rPr>
                        <a:t>32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 </a:t>
                      </a:r>
                      <a:r>
                        <a:rPr lang="en-US" sz="800" b="0" i="0" u="none" strike="noStrike" dirty="0">
                          <a:solidFill>
                            <a:srgbClr val="000000"/>
                          </a:solidFill>
                          <a:effectLst/>
                          <a:latin typeface="Calibri" panose="020F0502020204030204" pitchFamily="34" charset="0"/>
                        </a:rPr>
                        <a:t>&amp;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0.27866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392874"/>
                  </a:ext>
                </a:extLst>
              </a:tr>
            </a:tbl>
          </a:graphicData>
        </a:graphic>
      </p:graphicFrame>
    </p:spTree>
    <p:extLst>
      <p:ext uri="{BB962C8B-B14F-4D97-AF65-F5344CB8AC3E}">
        <p14:creationId xmlns:p14="http://schemas.microsoft.com/office/powerpoint/2010/main" val="23022909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u="sng" dirty="0"/>
              <a:t>Process 2.0</a:t>
            </a:r>
            <a:r>
              <a:rPr lang="en-US" dirty="0"/>
              <a:t> </a:t>
            </a:r>
            <a:r>
              <a:rPr lang="en-US" dirty="0" smtClean="0"/>
              <a:t>Calculation </a:t>
            </a:r>
            <a:r>
              <a:rPr lang="en-US" dirty="0"/>
              <a:t>of Initial Total Tie Benefits</a:t>
            </a:r>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pPr>
              <a:lnSpc>
                <a:spcPct val="90000"/>
              </a:lnSpc>
            </a:pPr>
            <a:r>
              <a:rPr lang="en-US" dirty="0">
                <a:latin typeface="Calibri" panose="020F0502020204030204" pitchFamily="34" charset="0"/>
              </a:rPr>
              <a:t>Compare state 1 (without any ties) and state 2 (with all the ties</a:t>
            </a:r>
            <a:r>
              <a:rPr lang="en-US" dirty="0" smtClean="0">
                <a:latin typeface="Calibri" panose="020F0502020204030204" pitchFamily="34" charset="0"/>
              </a:rPr>
              <a:t>)</a:t>
            </a:r>
          </a:p>
          <a:p>
            <a:pPr>
              <a:lnSpc>
                <a:spcPct val="90000"/>
              </a:lnSpc>
              <a:buNone/>
            </a:pPr>
            <a:r>
              <a:rPr lang="en-US" sz="1800" dirty="0" smtClean="0">
                <a:latin typeface="Calibri" panose="020F0502020204030204" pitchFamily="34" charset="0"/>
              </a:rPr>
              <a:t> </a:t>
            </a:r>
          </a:p>
          <a:p>
            <a:pPr lvl="1">
              <a:lnSpc>
                <a:spcPct val="90000"/>
              </a:lnSpc>
            </a:pPr>
            <a:r>
              <a:rPr lang="en-US" dirty="0" smtClean="0">
                <a:latin typeface="Calibri" panose="020F0502020204030204" pitchFamily="34" charset="0"/>
              </a:rPr>
              <a:t>Total tie benefits = 1,910 </a:t>
            </a:r>
            <a:r>
              <a:rPr lang="en-US" dirty="0">
                <a:latin typeface="Calibri" panose="020F0502020204030204" pitchFamily="34" charset="0"/>
              </a:rPr>
              <a:t>MW</a:t>
            </a:r>
          </a:p>
          <a:p>
            <a:pPr lvl="1">
              <a:lnSpc>
                <a:spcPct val="90000"/>
              </a:lnSpc>
            </a:pPr>
            <a:endParaRPr lang="en-US" dirty="0">
              <a:latin typeface="Calibri" panose="020F0502020204030204" pitchFamily="34" charset="0"/>
            </a:endParaRPr>
          </a:p>
          <a:p>
            <a:pPr lvl="1">
              <a:lnSpc>
                <a:spcPct val="90000"/>
              </a:lnSpc>
            </a:pPr>
            <a:r>
              <a:rPr lang="en-US" dirty="0">
                <a:latin typeface="Calibri" panose="020F0502020204030204" pitchFamily="34" charset="0"/>
              </a:rPr>
              <a:t>This value is subject to the adjustment later to account for imports</a:t>
            </a:r>
          </a:p>
        </p:txBody>
      </p:sp>
      <p:sp>
        <p:nvSpPr>
          <p:cNvPr id="4" name="Slide Number Placeholder 3"/>
          <p:cNvSpPr>
            <a:spLocks noGrp="1"/>
          </p:cNvSpPr>
          <p:nvPr>
            <p:ph type="sldNum" sz="quarter" idx="4294967295"/>
          </p:nvPr>
        </p:nvSpPr>
        <p:spPr>
          <a:xfrm>
            <a:off x="8534400" y="6324600"/>
            <a:ext cx="304800" cy="263518"/>
          </a:xfrm>
          <a:prstGeom prst="rect">
            <a:avLst/>
          </a:prstGeom>
        </p:spPr>
        <p:txBody>
          <a:bodyPr/>
          <a:lstStyle/>
          <a:p>
            <a:fld id="{10C7F894-2A36-495D-AB7C-1055F7AC0F9D}" type="slidenum">
              <a:rPr lang="en-US" smtClean="0"/>
              <a:pPr/>
              <a:t>102</a:t>
            </a:fld>
            <a:endParaRPr lang="en-US" dirty="0"/>
          </a:p>
        </p:txBody>
      </p:sp>
    </p:spTree>
    <p:extLst>
      <p:ext uri="{BB962C8B-B14F-4D97-AF65-F5344CB8AC3E}">
        <p14:creationId xmlns:p14="http://schemas.microsoft.com/office/powerpoint/2010/main" val="314109199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a:t>
            </a:r>
            <a:r>
              <a:rPr lang="en-US" u="sng" dirty="0" smtClean="0"/>
              <a:t>3.0</a:t>
            </a:r>
            <a:r>
              <a:rPr lang="en-US" dirty="0" smtClean="0"/>
              <a:t> Calculation </a:t>
            </a:r>
            <a:r>
              <a:rPr lang="en-US" dirty="0"/>
              <a:t>of Tie Benefits for Neighboring Control Areas</a:t>
            </a:r>
          </a:p>
        </p:txBody>
      </p:sp>
      <p:sp>
        <p:nvSpPr>
          <p:cNvPr id="3" name="Text Placeholder 2"/>
          <p:cNvSpPr>
            <a:spLocks noGrp="1"/>
          </p:cNvSpPr>
          <p:nvPr>
            <p:ph type="body" sz="quarter" idx="4294967295"/>
          </p:nvPr>
        </p:nvSpPr>
        <p:spPr>
          <a:xfrm>
            <a:off x="457200" y="1371600"/>
            <a:ext cx="8229600" cy="4724400"/>
          </a:xfrm>
          <a:prstGeom prst="rect">
            <a:avLst/>
          </a:prstGeom>
        </p:spPr>
        <p:txBody>
          <a:bodyPr>
            <a:normAutofit fontScale="92500" lnSpcReduction="10000"/>
          </a:bodyPr>
          <a:lstStyle/>
          <a:p>
            <a:pPr>
              <a:lnSpc>
                <a:spcPct val="90000"/>
              </a:lnSpc>
            </a:pPr>
            <a:r>
              <a:rPr lang="en-US" sz="1800" dirty="0"/>
              <a:t>All interconnections connected to a given neighboring </a:t>
            </a:r>
            <a:r>
              <a:rPr lang="en-US" sz="1800" dirty="0" smtClean="0"/>
              <a:t>Control </a:t>
            </a:r>
            <a:r>
              <a:rPr lang="en-US" sz="1800" dirty="0"/>
              <a:t>A</a:t>
            </a:r>
            <a:r>
              <a:rPr lang="en-US" sz="1800" dirty="0" smtClean="0"/>
              <a:t>rea </a:t>
            </a:r>
            <a:r>
              <a:rPr lang="en-US" sz="1800" dirty="0"/>
              <a:t>are grouped together to represent the state of interconnection between New England and that neighboring C</a:t>
            </a:r>
            <a:r>
              <a:rPr lang="en-US" sz="1800" dirty="0" smtClean="0"/>
              <a:t>ontrol Area</a:t>
            </a:r>
            <a:r>
              <a:rPr lang="en-US" sz="1800" dirty="0"/>
              <a:t>. The simple average of values for all the interconnection states represents the tie benefits of the target neighboring </a:t>
            </a:r>
            <a:r>
              <a:rPr lang="en-US" sz="1800" dirty="0" smtClean="0"/>
              <a:t>Control </a:t>
            </a:r>
            <a:r>
              <a:rPr lang="en-US" sz="1800" dirty="0"/>
              <a:t>A</a:t>
            </a:r>
            <a:r>
              <a:rPr lang="en-US" sz="1800" dirty="0" smtClean="0"/>
              <a:t>rea </a:t>
            </a:r>
            <a:r>
              <a:rPr lang="en-US" sz="1800" dirty="0"/>
              <a:t>(four states for each area)</a:t>
            </a:r>
          </a:p>
          <a:p>
            <a:pPr>
              <a:lnSpc>
                <a:spcPct val="90000"/>
              </a:lnSpc>
            </a:pPr>
            <a:r>
              <a:rPr lang="en-US" sz="1800" dirty="0"/>
              <a:t>Tie </a:t>
            </a:r>
            <a:r>
              <a:rPr lang="en-US" sz="1800" dirty="0" smtClean="0"/>
              <a:t>benefits </a:t>
            </a:r>
            <a:r>
              <a:rPr lang="en-US" sz="1800" dirty="0"/>
              <a:t>from Maritimes</a:t>
            </a:r>
          </a:p>
          <a:p>
            <a:pPr lvl="1">
              <a:lnSpc>
                <a:spcPct val="90000"/>
              </a:lnSpc>
            </a:pPr>
            <a:r>
              <a:rPr lang="en-US" sz="1600" dirty="0"/>
              <a:t>1 vs. 32 =  </a:t>
            </a:r>
            <a:r>
              <a:rPr lang="en-US" sz="1600" dirty="0" smtClean="0"/>
              <a:t>625              </a:t>
            </a:r>
            <a:r>
              <a:rPr lang="en-US" sz="1600" dirty="0"/>
              <a:t>2 vs. 3 =  </a:t>
            </a:r>
            <a:r>
              <a:rPr lang="en-US" sz="1600" dirty="0" smtClean="0"/>
              <a:t>425      </a:t>
            </a:r>
            <a:r>
              <a:rPr lang="en-US" sz="1600" dirty="0"/>
              <a:t>12 vs. 18 =  </a:t>
            </a:r>
            <a:r>
              <a:rPr lang="en-US" sz="1600" dirty="0" smtClean="0"/>
              <a:t>395       </a:t>
            </a:r>
            <a:r>
              <a:rPr lang="en-US" sz="1600" dirty="0"/>
              <a:t>17 vs. 23 =  </a:t>
            </a:r>
            <a:r>
              <a:rPr lang="en-US" sz="1600" dirty="0" smtClean="0"/>
              <a:t>485</a:t>
            </a:r>
            <a:endParaRPr lang="en-US" sz="1600" dirty="0"/>
          </a:p>
          <a:p>
            <a:pPr lvl="1">
              <a:lnSpc>
                <a:spcPct val="90000"/>
              </a:lnSpc>
            </a:pPr>
            <a:r>
              <a:rPr lang="en-US" sz="1600" dirty="0"/>
              <a:t>Average = </a:t>
            </a:r>
            <a:r>
              <a:rPr lang="en-US" sz="1600" dirty="0" smtClean="0"/>
              <a:t>482.5 </a:t>
            </a:r>
            <a:r>
              <a:rPr lang="en-US" sz="1600" dirty="0"/>
              <a:t>MW</a:t>
            </a:r>
          </a:p>
          <a:p>
            <a:pPr>
              <a:lnSpc>
                <a:spcPct val="90000"/>
              </a:lnSpc>
            </a:pPr>
            <a:r>
              <a:rPr lang="en-US" sz="1800" dirty="0"/>
              <a:t>Tie </a:t>
            </a:r>
            <a:r>
              <a:rPr lang="en-US" sz="1800" dirty="0" smtClean="0"/>
              <a:t>benefits </a:t>
            </a:r>
            <a:r>
              <a:rPr lang="en-US" sz="1800" dirty="0"/>
              <a:t>from </a:t>
            </a:r>
            <a:r>
              <a:rPr lang="en-US" sz="1800" dirty="0" smtClean="0"/>
              <a:t>Quebec</a:t>
            </a:r>
            <a:endParaRPr lang="en-US" sz="1800" dirty="0"/>
          </a:p>
          <a:p>
            <a:pPr lvl="1">
              <a:lnSpc>
                <a:spcPct val="90000"/>
              </a:lnSpc>
            </a:pPr>
            <a:r>
              <a:rPr lang="en-US" sz="1600" dirty="0"/>
              <a:t>1 vs. 23 = </a:t>
            </a:r>
            <a:r>
              <a:rPr lang="en-US" sz="1600" dirty="0" smtClean="0"/>
              <a:t>1,265             </a:t>
            </a:r>
            <a:r>
              <a:rPr lang="en-US" sz="1600" dirty="0"/>
              <a:t>2 vs. 12 = </a:t>
            </a:r>
            <a:r>
              <a:rPr lang="en-US" sz="1600" dirty="0" smtClean="0"/>
              <a:t>925       </a:t>
            </a:r>
            <a:r>
              <a:rPr lang="en-US" sz="1600" dirty="0"/>
              <a:t>3 vs. 18 =  </a:t>
            </a:r>
            <a:r>
              <a:rPr lang="en-US" sz="1600" dirty="0" smtClean="0"/>
              <a:t>895         </a:t>
            </a:r>
            <a:r>
              <a:rPr lang="en-US" sz="1600" dirty="0"/>
              <a:t>17 vs. 32 = </a:t>
            </a:r>
            <a:r>
              <a:rPr lang="en-US" sz="1600" dirty="0" smtClean="0"/>
              <a:t>1,125</a:t>
            </a:r>
          </a:p>
          <a:p>
            <a:pPr lvl="1">
              <a:lnSpc>
                <a:spcPct val="90000"/>
              </a:lnSpc>
            </a:pPr>
            <a:r>
              <a:rPr lang="en-US" sz="1600" dirty="0" smtClean="0"/>
              <a:t>Average = 1,052.5 MW</a:t>
            </a:r>
          </a:p>
          <a:p>
            <a:pPr>
              <a:lnSpc>
                <a:spcPct val="90000"/>
              </a:lnSpc>
            </a:pPr>
            <a:r>
              <a:rPr lang="en-US" sz="1800" dirty="0" smtClean="0"/>
              <a:t>Tie </a:t>
            </a:r>
            <a:r>
              <a:rPr lang="en-US" sz="1800" dirty="0"/>
              <a:t>b</a:t>
            </a:r>
            <a:r>
              <a:rPr lang="en-US" sz="1800" dirty="0" smtClean="0"/>
              <a:t>enefits </a:t>
            </a:r>
            <a:r>
              <a:rPr lang="en-US" sz="1800" dirty="0"/>
              <a:t>from New York</a:t>
            </a:r>
          </a:p>
          <a:p>
            <a:pPr lvl="1">
              <a:lnSpc>
                <a:spcPct val="90000"/>
              </a:lnSpc>
            </a:pPr>
            <a:r>
              <a:rPr lang="en-US" sz="1600" dirty="0"/>
              <a:t>1 vs. 18 = </a:t>
            </a:r>
            <a:r>
              <a:rPr lang="en-US" sz="1600" dirty="0" smtClean="0"/>
              <a:t>590               </a:t>
            </a:r>
            <a:r>
              <a:rPr lang="en-US" sz="1600" dirty="0"/>
              <a:t>2 vs. 17 = </a:t>
            </a:r>
            <a:r>
              <a:rPr lang="en-US" sz="1600" dirty="0" smtClean="0"/>
              <a:t>160         </a:t>
            </a:r>
            <a:r>
              <a:rPr lang="en-US" sz="1600" dirty="0"/>
              <a:t>3 vs. 23 = </a:t>
            </a:r>
            <a:r>
              <a:rPr lang="en-US" sz="1600" dirty="0" smtClean="0"/>
              <a:t>220        </a:t>
            </a:r>
            <a:r>
              <a:rPr lang="en-US" sz="1600" dirty="0"/>
              <a:t>12 vs. 32 = </a:t>
            </a:r>
            <a:r>
              <a:rPr lang="en-US" sz="1600" dirty="0" smtClean="0"/>
              <a:t>360</a:t>
            </a:r>
            <a:endParaRPr lang="en-US" sz="1600" dirty="0"/>
          </a:p>
          <a:p>
            <a:pPr lvl="1">
              <a:lnSpc>
                <a:spcPct val="90000"/>
              </a:lnSpc>
            </a:pPr>
            <a:r>
              <a:rPr lang="en-US" sz="1600" dirty="0"/>
              <a:t>Average = </a:t>
            </a:r>
            <a:r>
              <a:rPr lang="en-US" sz="1600" dirty="0" smtClean="0"/>
              <a:t>3</a:t>
            </a:r>
            <a:r>
              <a:rPr lang="en-US" sz="1600" dirty="0"/>
              <a:t>3</a:t>
            </a:r>
            <a:r>
              <a:rPr lang="en-US" sz="1600" dirty="0" smtClean="0"/>
              <a:t>2.5 </a:t>
            </a:r>
            <a:r>
              <a:rPr lang="en-US" sz="1600" dirty="0"/>
              <a:t>MW</a:t>
            </a:r>
          </a:p>
          <a:p>
            <a:pPr>
              <a:lnSpc>
                <a:spcPct val="90000"/>
              </a:lnSpc>
            </a:pPr>
            <a:r>
              <a:rPr lang="en-US" sz="1800" dirty="0"/>
              <a:t>Tie </a:t>
            </a:r>
            <a:r>
              <a:rPr lang="en-US" sz="1800" dirty="0" smtClean="0"/>
              <a:t>benefits </a:t>
            </a:r>
            <a:r>
              <a:rPr lang="en-US" sz="1800" dirty="0"/>
              <a:t>after </a:t>
            </a:r>
            <a:r>
              <a:rPr lang="en-US" sz="1800" dirty="0" smtClean="0"/>
              <a:t>proration </a:t>
            </a:r>
            <a:r>
              <a:rPr lang="en-US" sz="1800" dirty="0"/>
              <a:t>(since </a:t>
            </a:r>
            <a:r>
              <a:rPr lang="en-US" sz="1800" dirty="0" smtClean="0"/>
              <a:t>482.5 </a:t>
            </a:r>
            <a:r>
              <a:rPr lang="en-US" sz="1800" dirty="0"/>
              <a:t>+ </a:t>
            </a:r>
            <a:r>
              <a:rPr lang="en-US" sz="1800" dirty="0" smtClean="0"/>
              <a:t>1,052.5 </a:t>
            </a:r>
            <a:r>
              <a:rPr lang="en-US" sz="1800" dirty="0"/>
              <a:t>+ </a:t>
            </a:r>
            <a:r>
              <a:rPr lang="en-US" sz="1800" dirty="0" smtClean="0"/>
              <a:t>332.5 </a:t>
            </a:r>
            <a:r>
              <a:rPr lang="en-US" sz="1800" dirty="0"/>
              <a:t>=</a:t>
            </a:r>
            <a:r>
              <a:rPr lang="en-US" sz="1800" dirty="0">
                <a:solidFill>
                  <a:srgbClr val="FF0000"/>
                </a:solidFill>
              </a:rPr>
              <a:t> </a:t>
            </a:r>
            <a:r>
              <a:rPr lang="en-US" sz="1800" dirty="0" smtClean="0"/>
              <a:t>1,868</a:t>
            </a:r>
            <a:r>
              <a:rPr lang="en-US" sz="1800" dirty="0" smtClean="0">
                <a:solidFill>
                  <a:srgbClr val="FF0000"/>
                </a:solidFill>
              </a:rPr>
              <a:t> </a:t>
            </a:r>
            <a:r>
              <a:rPr lang="en-US" sz="1800" dirty="0"/>
              <a:t>≠ </a:t>
            </a:r>
            <a:r>
              <a:rPr lang="en-US" sz="1800" dirty="0" smtClean="0"/>
              <a:t>1,910)</a:t>
            </a:r>
            <a:endParaRPr lang="en-US" sz="1800" dirty="0"/>
          </a:p>
          <a:p>
            <a:pPr lvl="1">
              <a:lnSpc>
                <a:spcPct val="90000"/>
              </a:lnSpc>
            </a:pPr>
            <a:endParaRPr lang="en-US" sz="1400" dirty="0" smtClean="0"/>
          </a:p>
          <a:p>
            <a:pPr lvl="1">
              <a:lnSpc>
                <a:spcPct val="90000"/>
              </a:lnSpc>
            </a:pPr>
            <a:r>
              <a:rPr lang="en-US" sz="1400" dirty="0" smtClean="0"/>
              <a:t>Maritimes initial tie benefits </a:t>
            </a:r>
            <a:r>
              <a:rPr lang="en-US" sz="1400" dirty="0"/>
              <a:t>= </a:t>
            </a:r>
            <a:r>
              <a:rPr lang="en-US" sz="1400" dirty="0" smtClean="0"/>
              <a:t>1,910 </a:t>
            </a:r>
            <a:r>
              <a:rPr lang="en-US" sz="1400" dirty="0"/>
              <a:t>*</a:t>
            </a:r>
            <a:r>
              <a:rPr lang="en-US" sz="1400" dirty="0" smtClean="0"/>
              <a:t> 482.5 / (</a:t>
            </a:r>
            <a:r>
              <a:rPr lang="en-US" sz="1400" dirty="0"/>
              <a:t>482.5 + 1,052.5 + </a:t>
            </a:r>
            <a:r>
              <a:rPr lang="en-US" sz="1400" dirty="0" smtClean="0"/>
              <a:t>332.5) = 1,910 * 0.2584 </a:t>
            </a:r>
            <a:r>
              <a:rPr lang="en-US" sz="1400" dirty="0"/>
              <a:t>= </a:t>
            </a:r>
            <a:r>
              <a:rPr lang="en-US" sz="1400" dirty="0" smtClean="0"/>
              <a:t>493 MW</a:t>
            </a:r>
          </a:p>
          <a:p>
            <a:pPr marL="457200" lvl="1" indent="0">
              <a:lnSpc>
                <a:spcPct val="90000"/>
              </a:lnSpc>
              <a:buNone/>
            </a:pPr>
            <a:endParaRPr lang="en-US" sz="1400" dirty="0"/>
          </a:p>
          <a:p>
            <a:pPr lvl="1">
              <a:lnSpc>
                <a:spcPct val="90000"/>
              </a:lnSpc>
            </a:pPr>
            <a:r>
              <a:rPr lang="en-US" sz="1400" dirty="0" smtClean="0"/>
              <a:t>Hydro Quebec initial tie benefits  </a:t>
            </a:r>
            <a:r>
              <a:rPr lang="en-US" sz="1400" dirty="0"/>
              <a:t>= </a:t>
            </a:r>
            <a:r>
              <a:rPr lang="en-US" sz="1400" dirty="0" smtClean="0"/>
              <a:t>1,910 </a:t>
            </a:r>
            <a:r>
              <a:rPr lang="en-US" sz="1400" dirty="0"/>
              <a:t>* </a:t>
            </a:r>
            <a:r>
              <a:rPr lang="en-US" sz="1400" dirty="0" smtClean="0"/>
              <a:t>1,052.5 / (</a:t>
            </a:r>
            <a:r>
              <a:rPr lang="en-US" sz="1400" dirty="0"/>
              <a:t>482.5 + 1,052.5 + 332.5</a:t>
            </a:r>
            <a:r>
              <a:rPr lang="en-US" sz="1400" dirty="0" smtClean="0"/>
              <a:t>) = 1,910 * 0.5636 = 1,077 MW</a:t>
            </a:r>
          </a:p>
          <a:p>
            <a:pPr marL="457200" lvl="1" indent="0">
              <a:lnSpc>
                <a:spcPct val="90000"/>
              </a:lnSpc>
              <a:buNone/>
            </a:pPr>
            <a:endParaRPr lang="en-US" sz="1400" dirty="0"/>
          </a:p>
          <a:p>
            <a:pPr lvl="1">
              <a:lnSpc>
                <a:spcPct val="90000"/>
              </a:lnSpc>
            </a:pPr>
            <a:r>
              <a:rPr lang="en-US" sz="1400" dirty="0" smtClean="0"/>
              <a:t>NY initial tie benefits = 1,910 </a:t>
            </a:r>
            <a:r>
              <a:rPr lang="en-US" sz="1400" dirty="0"/>
              <a:t>* </a:t>
            </a:r>
            <a:r>
              <a:rPr lang="en-US" sz="1400" dirty="0" smtClean="0"/>
              <a:t>332.5 / (</a:t>
            </a:r>
            <a:r>
              <a:rPr lang="en-US" sz="1400" dirty="0"/>
              <a:t>482.5 + 1,052.5 + 332.5</a:t>
            </a:r>
            <a:r>
              <a:rPr lang="en-US" sz="1400" dirty="0" smtClean="0"/>
              <a:t>) = 1,910 * 0.1780 = 340 MW</a:t>
            </a:r>
            <a:endParaRPr lang="en-US" sz="1400" dirty="0"/>
          </a:p>
        </p:txBody>
      </p:sp>
      <p:sp>
        <p:nvSpPr>
          <p:cNvPr id="4" name="Slide Number Placeholder 3"/>
          <p:cNvSpPr>
            <a:spLocks noGrp="1"/>
          </p:cNvSpPr>
          <p:nvPr>
            <p:ph type="sldNum" sz="quarter" idx="4294967295"/>
          </p:nvPr>
        </p:nvSpPr>
        <p:spPr>
          <a:xfrm>
            <a:off x="8534400" y="6324600"/>
            <a:ext cx="304800" cy="263518"/>
          </a:xfrm>
          <a:prstGeom prst="rect">
            <a:avLst/>
          </a:prstGeom>
        </p:spPr>
        <p:txBody>
          <a:bodyPr/>
          <a:lstStyle/>
          <a:p>
            <a:fld id="{10C7F894-2A36-495D-AB7C-1055F7AC0F9D}" type="slidenum">
              <a:rPr lang="en-US" smtClean="0"/>
              <a:pPr/>
              <a:t>103</a:t>
            </a:fld>
            <a:endParaRPr lang="en-US" dirty="0"/>
          </a:p>
        </p:txBody>
      </p:sp>
    </p:spTree>
    <p:extLst>
      <p:ext uri="{BB962C8B-B14F-4D97-AF65-F5344CB8AC3E}">
        <p14:creationId xmlns:p14="http://schemas.microsoft.com/office/powerpoint/2010/main" val="419670525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4.0</a:t>
            </a:r>
            <a:r>
              <a:rPr lang="en-US" dirty="0"/>
              <a:t> </a:t>
            </a:r>
            <a:r>
              <a:rPr lang="en-US" dirty="0" smtClean="0"/>
              <a:t>Calculation </a:t>
            </a:r>
            <a:r>
              <a:rPr lang="en-US" dirty="0"/>
              <a:t>of Tie Benefits for Individual or Group of Interconnections</a:t>
            </a:r>
          </a:p>
        </p:txBody>
      </p:sp>
      <p:sp>
        <p:nvSpPr>
          <p:cNvPr id="3" name="Text Placeholder 2"/>
          <p:cNvSpPr>
            <a:spLocks noGrp="1"/>
          </p:cNvSpPr>
          <p:nvPr>
            <p:ph type="body" sz="quarter" idx="4294967295"/>
          </p:nvPr>
        </p:nvSpPr>
        <p:spPr>
          <a:xfrm>
            <a:off x="457200" y="1371600"/>
            <a:ext cx="8229600" cy="4876800"/>
          </a:xfrm>
          <a:prstGeom prst="rect">
            <a:avLst/>
          </a:prstGeom>
        </p:spPr>
        <p:txBody>
          <a:bodyPr>
            <a:normAutofit fontScale="92500" lnSpcReduction="10000"/>
          </a:bodyPr>
          <a:lstStyle/>
          <a:p>
            <a:pPr>
              <a:lnSpc>
                <a:spcPct val="90000"/>
              </a:lnSpc>
            </a:pPr>
            <a:r>
              <a:rPr lang="en-US" sz="1800" dirty="0"/>
              <a:t>Each individual interconnection or group of interconnections subject to</a:t>
            </a:r>
            <a:r>
              <a:rPr lang="en-US" sz="1800" dirty="0">
                <a:solidFill>
                  <a:srgbClr val="FF0000"/>
                </a:solidFill>
              </a:rPr>
              <a:t> </a:t>
            </a:r>
            <a:r>
              <a:rPr lang="en-US" sz="1800" dirty="0" smtClean="0"/>
              <a:t>the individual </a:t>
            </a:r>
            <a:r>
              <a:rPr lang="en-US" sz="1800" dirty="0"/>
              <a:t>tie benefits contribution calculation is treated independently. The simple average of values for all the interconnection states represents tie benefits of the target interconnection or group of interconnections</a:t>
            </a:r>
          </a:p>
          <a:p>
            <a:pPr>
              <a:lnSpc>
                <a:spcPct val="90000"/>
              </a:lnSpc>
            </a:pPr>
            <a:r>
              <a:rPr lang="en-US" sz="1800" dirty="0"/>
              <a:t>Interconnections with Maritimes</a:t>
            </a:r>
          </a:p>
          <a:p>
            <a:pPr lvl="1">
              <a:lnSpc>
                <a:spcPct val="90000"/>
              </a:lnSpc>
            </a:pPr>
            <a:r>
              <a:rPr lang="en-US" sz="1600" dirty="0"/>
              <a:t>No individual interconnections subject to the calculation</a:t>
            </a:r>
          </a:p>
          <a:p>
            <a:pPr>
              <a:lnSpc>
                <a:spcPct val="90000"/>
              </a:lnSpc>
            </a:pPr>
            <a:r>
              <a:rPr lang="en-US" sz="1800" dirty="0"/>
              <a:t>Interconnections with Quebec</a:t>
            </a:r>
          </a:p>
          <a:p>
            <a:pPr lvl="1">
              <a:lnSpc>
                <a:spcPct val="90000"/>
              </a:lnSpc>
            </a:pPr>
            <a:r>
              <a:rPr lang="en-US" sz="1600" dirty="0" smtClean="0"/>
              <a:t>HQ Phase </a:t>
            </a:r>
            <a:r>
              <a:rPr lang="en-US" sz="1600" dirty="0"/>
              <a:t>II and Highgate are subject to the </a:t>
            </a:r>
            <a:r>
              <a:rPr lang="en-US" sz="1600" dirty="0" smtClean="0"/>
              <a:t>calculation</a:t>
            </a:r>
          </a:p>
          <a:p>
            <a:pPr marL="457200" lvl="1" indent="0">
              <a:lnSpc>
                <a:spcPct val="90000"/>
              </a:lnSpc>
              <a:buNone/>
            </a:pPr>
            <a:endParaRPr lang="en-US" sz="1600" dirty="0"/>
          </a:p>
          <a:p>
            <a:pPr lvl="1">
              <a:lnSpc>
                <a:spcPct val="90000"/>
              </a:lnSpc>
            </a:pPr>
            <a:r>
              <a:rPr lang="en-US" sz="1600" dirty="0" smtClean="0"/>
              <a:t>HQ Phase </a:t>
            </a:r>
            <a:r>
              <a:rPr lang="en-US" sz="1600" dirty="0"/>
              <a:t>II </a:t>
            </a:r>
          </a:p>
          <a:p>
            <a:pPr lvl="2">
              <a:lnSpc>
                <a:spcPct val="90000"/>
              </a:lnSpc>
            </a:pPr>
            <a:r>
              <a:rPr lang="en-US" sz="1600" dirty="0"/>
              <a:t>1 vs. 31 = </a:t>
            </a:r>
            <a:r>
              <a:rPr lang="en-US" sz="1600" dirty="0" smtClean="0"/>
              <a:t>1,135                </a:t>
            </a:r>
            <a:r>
              <a:rPr lang="en-US" sz="1600" dirty="0"/>
              <a:t>2 vs. 4 = </a:t>
            </a:r>
            <a:r>
              <a:rPr lang="en-US" sz="1600" dirty="0" smtClean="0"/>
              <a:t>820          3 </a:t>
            </a:r>
            <a:r>
              <a:rPr lang="en-US" sz="1600" dirty="0"/>
              <a:t>vs. 8 = </a:t>
            </a:r>
            <a:r>
              <a:rPr lang="en-US" sz="1600" dirty="0" smtClean="0"/>
              <a:t>815             5 </a:t>
            </a:r>
            <a:r>
              <a:rPr lang="en-US" sz="1600" dirty="0"/>
              <a:t>vs. 12 = </a:t>
            </a:r>
            <a:r>
              <a:rPr lang="en-US" sz="1600" dirty="0" smtClean="0"/>
              <a:t>805</a:t>
            </a:r>
            <a:endParaRPr lang="en-US" sz="1600" dirty="0"/>
          </a:p>
          <a:p>
            <a:pPr lvl="2">
              <a:lnSpc>
                <a:spcPct val="90000"/>
              </a:lnSpc>
            </a:pPr>
            <a:r>
              <a:rPr lang="en-US" sz="1600" dirty="0"/>
              <a:t>9 vs. 18 =  </a:t>
            </a:r>
            <a:r>
              <a:rPr lang="en-US" sz="1600" dirty="0" smtClean="0"/>
              <a:t>780              </a:t>
            </a:r>
            <a:r>
              <a:rPr lang="en-US" sz="1600" dirty="0"/>
              <a:t>17 vs. 26 = </a:t>
            </a:r>
            <a:r>
              <a:rPr lang="en-US" sz="1600" dirty="0" smtClean="0"/>
              <a:t>965     </a:t>
            </a:r>
            <a:r>
              <a:rPr lang="en-US" sz="1600" dirty="0"/>
              <a:t>23 vs. 30 = </a:t>
            </a:r>
            <a:r>
              <a:rPr lang="en-US" sz="1600" dirty="0" smtClean="0"/>
              <a:t>1,070        </a:t>
            </a:r>
            <a:r>
              <a:rPr lang="en-US" sz="1600" dirty="0"/>
              <a:t>27 vs. 32 = </a:t>
            </a:r>
            <a:r>
              <a:rPr lang="en-US" sz="1600" dirty="0" smtClean="0"/>
              <a:t>985</a:t>
            </a:r>
            <a:endParaRPr lang="en-US" sz="1600" dirty="0"/>
          </a:p>
          <a:p>
            <a:pPr lvl="2">
              <a:lnSpc>
                <a:spcPct val="90000"/>
              </a:lnSpc>
            </a:pPr>
            <a:r>
              <a:rPr lang="en-US" sz="1600" dirty="0"/>
              <a:t>Average = </a:t>
            </a:r>
            <a:r>
              <a:rPr lang="en-US" sz="1600" dirty="0" smtClean="0"/>
              <a:t>922 MW</a:t>
            </a:r>
          </a:p>
          <a:p>
            <a:pPr marL="914400" lvl="2" indent="0">
              <a:lnSpc>
                <a:spcPct val="90000"/>
              </a:lnSpc>
              <a:buNone/>
            </a:pPr>
            <a:endParaRPr lang="en-US" sz="1600" dirty="0" smtClean="0"/>
          </a:p>
          <a:p>
            <a:pPr lvl="1">
              <a:lnSpc>
                <a:spcPct val="90000"/>
              </a:lnSpc>
            </a:pPr>
            <a:r>
              <a:rPr lang="en-US" sz="1600" dirty="0" err="1" smtClean="0"/>
              <a:t>Highgate</a:t>
            </a:r>
            <a:endParaRPr lang="en-US" sz="1600" dirty="0"/>
          </a:p>
          <a:p>
            <a:pPr lvl="2">
              <a:lnSpc>
                <a:spcPct val="90000"/>
              </a:lnSpc>
            </a:pPr>
            <a:r>
              <a:rPr lang="en-US" sz="1600" dirty="0"/>
              <a:t>1 vs. 30 = </a:t>
            </a:r>
            <a:r>
              <a:rPr lang="en-US" sz="1600" dirty="0" smtClean="0"/>
              <a:t>195                   </a:t>
            </a:r>
            <a:r>
              <a:rPr lang="en-US" sz="1600" dirty="0"/>
              <a:t>2 vs. 5 = </a:t>
            </a:r>
            <a:r>
              <a:rPr lang="en-US" sz="1600" dirty="0" smtClean="0"/>
              <a:t>120              </a:t>
            </a:r>
            <a:r>
              <a:rPr lang="en-US" sz="1600" dirty="0"/>
              <a:t>3 vs. 9 = </a:t>
            </a:r>
            <a:r>
              <a:rPr lang="en-US" sz="1600" dirty="0" smtClean="0"/>
              <a:t>115            </a:t>
            </a:r>
            <a:r>
              <a:rPr lang="en-US" sz="1600" dirty="0"/>
              <a:t>4 vs. 12 = </a:t>
            </a:r>
            <a:r>
              <a:rPr lang="en-US" sz="1600" dirty="0" smtClean="0"/>
              <a:t>105</a:t>
            </a:r>
            <a:endParaRPr lang="en-US" sz="1600" dirty="0"/>
          </a:p>
          <a:p>
            <a:pPr lvl="2">
              <a:lnSpc>
                <a:spcPct val="90000"/>
              </a:lnSpc>
            </a:pPr>
            <a:r>
              <a:rPr lang="en-US" sz="1600" dirty="0"/>
              <a:t>8 vs. 18 = 8</a:t>
            </a:r>
            <a:r>
              <a:rPr lang="en-US" sz="1600" dirty="0" smtClean="0"/>
              <a:t>0                 17 </a:t>
            </a:r>
            <a:r>
              <a:rPr lang="en-US" sz="1600" dirty="0"/>
              <a:t>vs. 27 = </a:t>
            </a:r>
            <a:r>
              <a:rPr lang="en-US" sz="1600" dirty="0" smtClean="0"/>
              <a:t>140         </a:t>
            </a:r>
            <a:r>
              <a:rPr lang="en-US" sz="1600" dirty="0"/>
              <a:t>23 vs. 31 = </a:t>
            </a:r>
            <a:r>
              <a:rPr lang="en-US" sz="1600" dirty="0" smtClean="0"/>
              <a:t>130          </a:t>
            </a:r>
            <a:r>
              <a:rPr lang="en-US" sz="1600" dirty="0"/>
              <a:t>26 vs. 32 = </a:t>
            </a:r>
            <a:r>
              <a:rPr lang="en-US" sz="1600" dirty="0" smtClean="0"/>
              <a:t>160</a:t>
            </a:r>
            <a:endParaRPr lang="en-US" sz="1600" dirty="0"/>
          </a:p>
          <a:p>
            <a:pPr lvl="2">
              <a:lnSpc>
                <a:spcPct val="90000"/>
              </a:lnSpc>
            </a:pPr>
            <a:r>
              <a:rPr lang="en-US" sz="1600" dirty="0"/>
              <a:t>Average = </a:t>
            </a:r>
            <a:r>
              <a:rPr lang="en-US" sz="1600" dirty="0" smtClean="0"/>
              <a:t>131 MW</a:t>
            </a:r>
          </a:p>
          <a:p>
            <a:pPr lvl="2">
              <a:lnSpc>
                <a:spcPct val="90000"/>
              </a:lnSpc>
            </a:pPr>
            <a:endParaRPr lang="en-US" sz="1600" dirty="0" smtClean="0"/>
          </a:p>
          <a:p>
            <a:pPr lvl="1">
              <a:lnSpc>
                <a:spcPct val="90000"/>
              </a:lnSpc>
            </a:pPr>
            <a:r>
              <a:rPr lang="en-US" sz="1600" dirty="0" smtClean="0"/>
              <a:t>Tie </a:t>
            </a:r>
            <a:r>
              <a:rPr lang="en-US" sz="1600" dirty="0"/>
              <a:t>b</a:t>
            </a:r>
            <a:r>
              <a:rPr lang="en-US" sz="1600" dirty="0" smtClean="0"/>
              <a:t>enefits </a:t>
            </a:r>
            <a:r>
              <a:rPr lang="en-US" sz="1600" dirty="0"/>
              <a:t>after </a:t>
            </a:r>
            <a:r>
              <a:rPr lang="en-US" sz="1600" dirty="0" smtClean="0"/>
              <a:t>proration </a:t>
            </a:r>
            <a:r>
              <a:rPr lang="en-US" sz="1600" dirty="0"/>
              <a:t>(since </a:t>
            </a:r>
            <a:r>
              <a:rPr lang="en-US" sz="1600" dirty="0" smtClean="0"/>
              <a:t>922 </a:t>
            </a:r>
            <a:r>
              <a:rPr lang="en-US" sz="1600" dirty="0"/>
              <a:t>+ </a:t>
            </a:r>
            <a:r>
              <a:rPr lang="en-US" sz="1600" dirty="0" smtClean="0"/>
              <a:t>131 </a:t>
            </a:r>
            <a:r>
              <a:rPr lang="en-US" sz="1600" dirty="0"/>
              <a:t>= </a:t>
            </a:r>
            <a:r>
              <a:rPr lang="en-US" sz="1600" dirty="0" smtClean="0"/>
              <a:t>1,053 </a:t>
            </a:r>
            <a:r>
              <a:rPr lang="en-US" sz="1600" dirty="0"/>
              <a:t>≠ </a:t>
            </a:r>
            <a:r>
              <a:rPr lang="en-US" sz="1600" dirty="0" smtClean="0"/>
              <a:t>1,077)</a:t>
            </a:r>
            <a:endParaRPr lang="en-US" sz="1600" dirty="0"/>
          </a:p>
          <a:p>
            <a:pPr lvl="2">
              <a:lnSpc>
                <a:spcPct val="90000"/>
              </a:lnSpc>
            </a:pPr>
            <a:r>
              <a:rPr lang="en-US" sz="1600" dirty="0" smtClean="0"/>
              <a:t>HQ Phase II initial tie benefits </a:t>
            </a:r>
            <a:r>
              <a:rPr lang="en-US" sz="1600" dirty="0"/>
              <a:t>= </a:t>
            </a:r>
            <a:r>
              <a:rPr lang="en-US" sz="1600" dirty="0" smtClean="0"/>
              <a:t>1,077 </a:t>
            </a:r>
            <a:r>
              <a:rPr lang="en-US" sz="1600" dirty="0"/>
              <a:t>* </a:t>
            </a:r>
            <a:r>
              <a:rPr lang="en-US" sz="1600" dirty="0" smtClean="0"/>
              <a:t>922 / </a:t>
            </a:r>
            <a:r>
              <a:rPr lang="en-US" sz="1600" dirty="0"/>
              <a:t>(</a:t>
            </a:r>
            <a:r>
              <a:rPr lang="en-US" sz="1600" dirty="0" smtClean="0"/>
              <a:t>922 </a:t>
            </a:r>
            <a:r>
              <a:rPr lang="en-US" sz="1600" dirty="0"/>
              <a:t>+ </a:t>
            </a:r>
            <a:r>
              <a:rPr lang="en-US" sz="1600" dirty="0" smtClean="0"/>
              <a:t>131) = 1,077 * 0.8756 </a:t>
            </a:r>
            <a:r>
              <a:rPr lang="en-US" sz="1600" dirty="0"/>
              <a:t>=  </a:t>
            </a:r>
            <a:r>
              <a:rPr lang="en-US" sz="1600" dirty="0" smtClean="0"/>
              <a:t>943 MW </a:t>
            </a:r>
            <a:endParaRPr lang="en-US" sz="1600" dirty="0"/>
          </a:p>
          <a:p>
            <a:pPr lvl="2">
              <a:lnSpc>
                <a:spcPct val="90000"/>
              </a:lnSpc>
            </a:pPr>
            <a:r>
              <a:rPr lang="en-US" sz="1600" dirty="0" err="1" smtClean="0"/>
              <a:t>Highgate</a:t>
            </a:r>
            <a:r>
              <a:rPr lang="en-US" sz="1600" dirty="0" smtClean="0"/>
              <a:t> initial tie benefits </a:t>
            </a:r>
            <a:r>
              <a:rPr lang="en-US" sz="1600" dirty="0"/>
              <a:t>= </a:t>
            </a:r>
            <a:r>
              <a:rPr lang="en-US" sz="1600" dirty="0" smtClean="0"/>
              <a:t>1,077 </a:t>
            </a:r>
            <a:r>
              <a:rPr lang="en-US" sz="1600" dirty="0"/>
              <a:t>* </a:t>
            </a:r>
            <a:r>
              <a:rPr lang="en-US" sz="1600" dirty="0" smtClean="0"/>
              <a:t>131 / </a:t>
            </a:r>
            <a:r>
              <a:rPr lang="en-US" sz="1600" dirty="0"/>
              <a:t>(</a:t>
            </a:r>
            <a:r>
              <a:rPr lang="en-US" sz="1600" dirty="0" smtClean="0"/>
              <a:t>922 </a:t>
            </a:r>
            <a:r>
              <a:rPr lang="en-US" sz="1600" dirty="0"/>
              <a:t>+ </a:t>
            </a:r>
            <a:r>
              <a:rPr lang="en-US" sz="1600" dirty="0" smtClean="0"/>
              <a:t>131)  </a:t>
            </a:r>
            <a:r>
              <a:rPr lang="en-US" sz="1600" dirty="0"/>
              <a:t>= </a:t>
            </a:r>
            <a:r>
              <a:rPr lang="en-US" sz="1600" dirty="0" smtClean="0"/>
              <a:t>1,077 * 0.1244 = 134 </a:t>
            </a:r>
            <a:r>
              <a:rPr lang="en-US" sz="1600" dirty="0"/>
              <a:t>MW</a:t>
            </a:r>
          </a:p>
        </p:txBody>
      </p:sp>
      <p:sp>
        <p:nvSpPr>
          <p:cNvPr id="4" name="Slide Number Placeholder 3"/>
          <p:cNvSpPr>
            <a:spLocks noGrp="1"/>
          </p:cNvSpPr>
          <p:nvPr>
            <p:ph type="sldNum" sz="quarter" idx="4294967295"/>
          </p:nvPr>
        </p:nvSpPr>
        <p:spPr>
          <a:xfrm>
            <a:off x="8610600" y="6324600"/>
            <a:ext cx="304800" cy="263518"/>
          </a:xfrm>
          <a:prstGeom prst="rect">
            <a:avLst/>
          </a:prstGeom>
        </p:spPr>
        <p:txBody>
          <a:bodyPr/>
          <a:lstStyle/>
          <a:p>
            <a:fld id="{10C7F894-2A36-495D-AB7C-1055F7AC0F9D}" type="slidenum">
              <a:rPr lang="en-US" smtClean="0"/>
              <a:pPr/>
              <a:t>104</a:t>
            </a:fld>
            <a:endParaRPr lang="en-US" dirty="0"/>
          </a:p>
        </p:txBody>
      </p:sp>
    </p:spTree>
    <p:extLst>
      <p:ext uri="{BB962C8B-B14F-4D97-AF65-F5344CB8AC3E}">
        <p14:creationId xmlns:p14="http://schemas.microsoft.com/office/powerpoint/2010/main" val="3152883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4.0</a:t>
            </a:r>
            <a:r>
              <a:rPr lang="en-US" dirty="0"/>
              <a:t> (</a:t>
            </a:r>
            <a:r>
              <a:rPr lang="en-US" i="1" dirty="0"/>
              <a:t>cont</a:t>
            </a:r>
            <a:r>
              <a:rPr lang="en-US" i="1" dirty="0" smtClean="0"/>
              <a:t>.</a:t>
            </a:r>
            <a:r>
              <a:rPr lang="en-US" dirty="0" smtClean="0"/>
              <a:t>)</a:t>
            </a:r>
            <a:endParaRPr lang="en-US" dirty="0"/>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pPr>
              <a:lnSpc>
                <a:spcPct val="90000"/>
              </a:lnSpc>
            </a:pPr>
            <a:r>
              <a:rPr lang="en-US" sz="1800" dirty="0"/>
              <a:t>Interconnections with New York</a:t>
            </a:r>
          </a:p>
          <a:p>
            <a:pPr lvl="1">
              <a:lnSpc>
                <a:spcPct val="90000"/>
              </a:lnSpc>
            </a:pPr>
            <a:r>
              <a:rPr lang="en-US" sz="1600" dirty="0"/>
              <a:t>NY AC ties and Cross Sound Cable (CSC) are subject to the </a:t>
            </a:r>
            <a:r>
              <a:rPr lang="en-US" sz="1600" dirty="0" smtClean="0"/>
              <a:t>calculation</a:t>
            </a:r>
          </a:p>
          <a:p>
            <a:pPr marL="457200" lvl="1" indent="0">
              <a:lnSpc>
                <a:spcPct val="90000"/>
              </a:lnSpc>
              <a:buNone/>
            </a:pPr>
            <a:endParaRPr lang="en-US" sz="1600" dirty="0"/>
          </a:p>
          <a:p>
            <a:pPr lvl="1">
              <a:lnSpc>
                <a:spcPct val="90000"/>
              </a:lnSpc>
            </a:pPr>
            <a:r>
              <a:rPr lang="en-US" sz="1600" dirty="0"/>
              <a:t>NY AC ties</a:t>
            </a:r>
          </a:p>
          <a:p>
            <a:pPr lvl="2">
              <a:lnSpc>
                <a:spcPct val="90000"/>
              </a:lnSpc>
            </a:pPr>
            <a:r>
              <a:rPr lang="en-US" sz="1600" dirty="0" smtClean="0"/>
              <a:t>  1 </a:t>
            </a:r>
            <a:r>
              <a:rPr lang="en-US" sz="1600" dirty="0"/>
              <a:t>vs. 29 = </a:t>
            </a:r>
            <a:r>
              <a:rPr lang="en-US" sz="1600" dirty="0" smtClean="0"/>
              <a:t>590                     </a:t>
            </a:r>
            <a:r>
              <a:rPr lang="en-US" sz="1600" dirty="0"/>
              <a:t>2 vs. 6 = </a:t>
            </a:r>
            <a:r>
              <a:rPr lang="en-US" sz="1600" dirty="0" smtClean="0"/>
              <a:t>160         </a:t>
            </a:r>
            <a:r>
              <a:rPr lang="en-US" sz="1600" dirty="0"/>
              <a:t>3 vs. 10 = </a:t>
            </a:r>
            <a:r>
              <a:rPr lang="en-US" sz="1600" dirty="0" smtClean="0"/>
              <a:t>220          </a:t>
            </a:r>
            <a:r>
              <a:rPr lang="en-US" sz="1600" dirty="0"/>
              <a:t>7 vs. 17 = </a:t>
            </a:r>
            <a:r>
              <a:rPr lang="en-US" sz="1600" dirty="0" smtClean="0"/>
              <a:t>160</a:t>
            </a:r>
            <a:endParaRPr lang="en-US" sz="1600" dirty="0"/>
          </a:p>
          <a:p>
            <a:pPr lvl="2">
              <a:lnSpc>
                <a:spcPct val="90000"/>
              </a:lnSpc>
            </a:pPr>
            <a:r>
              <a:rPr lang="en-US" sz="1600" dirty="0"/>
              <a:t>11 vs. 23 = </a:t>
            </a:r>
            <a:r>
              <a:rPr lang="en-US" sz="1600" dirty="0" smtClean="0"/>
              <a:t>220                </a:t>
            </a:r>
            <a:r>
              <a:rPr lang="en-US" sz="1600" dirty="0"/>
              <a:t>12 vs. 24 = </a:t>
            </a:r>
            <a:r>
              <a:rPr lang="en-US" sz="1600" dirty="0" smtClean="0"/>
              <a:t>360       </a:t>
            </a:r>
            <a:r>
              <a:rPr lang="en-US" sz="1600" dirty="0"/>
              <a:t>18 vs. 28 = </a:t>
            </a:r>
            <a:r>
              <a:rPr lang="en-US" sz="1600" dirty="0" smtClean="0"/>
              <a:t>590        </a:t>
            </a:r>
            <a:r>
              <a:rPr lang="en-US" sz="1600" dirty="0"/>
              <a:t>25 vs. 32 = </a:t>
            </a:r>
            <a:r>
              <a:rPr lang="en-US" sz="1600" dirty="0" smtClean="0"/>
              <a:t>360</a:t>
            </a:r>
            <a:endParaRPr lang="en-US" sz="1600" dirty="0"/>
          </a:p>
          <a:p>
            <a:pPr lvl="2">
              <a:lnSpc>
                <a:spcPct val="90000"/>
              </a:lnSpc>
            </a:pPr>
            <a:r>
              <a:rPr lang="en-US" sz="1600" dirty="0"/>
              <a:t>Average = </a:t>
            </a:r>
            <a:r>
              <a:rPr lang="en-US" sz="1600" dirty="0" smtClean="0"/>
              <a:t>332.5 </a:t>
            </a:r>
            <a:r>
              <a:rPr lang="en-US" sz="1600" dirty="0"/>
              <a:t>MW</a:t>
            </a:r>
          </a:p>
          <a:p>
            <a:pPr>
              <a:lnSpc>
                <a:spcPct val="90000"/>
              </a:lnSpc>
            </a:pPr>
            <a:endParaRPr lang="en-US" sz="1600" dirty="0" smtClean="0"/>
          </a:p>
          <a:p>
            <a:pPr lvl="1">
              <a:lnSpc>
                <a:spcPct val="90000"/>
              </a:lnSpc>
            </a:pPr>
            <a:r>
              <a:rPr lang="en-US" sz="1600" dirty="0" smtClean="0"/>
              <a:t>CSC</a:t>
            </a:r>
            <a:endParaRPr lang="en-US" sz="1600" dirty="0"/>
          </a:p>
          <a:p>
            <a:pPr lvl="2">
              <a:lnSpc>
                <a:spcPct val="90000"/>
              </a:lnSpc>
            </a:pPr>
            <a:r>
              <a:rPr lang="en-US" sz="1600" dirty="0" smtClean="0"/>
              <a:t>  1 </a:t>
            </a:r>
            <a:r>
              <a:rPr lang="en-US" sz="1600" dirty="0"/>
              <a:t>vs. 28 = 0                       </a:t>
            </a:r>
            <a:r>
              <a:rPr lang="en-US" sz="1600" dirty="0" smtClean="0"/>
              <a:t>   2 </a:t>
            </a:r>
            <a:r>
              <a:rPr lang="en-US" sz="1600" dirty="0"/>
              <a:t>vs. 7 = 0          </a:t>
            </a:r>
            <a:r>
              <a:rPr lang="en-US" sz="1600" dirty="0" smtClean="0"/>
              <a:t>3 </a:t>
            </a:r>
            <a:r>
              <a:rPr lang="en-US" sz="1600" dirty="0"/>
              <a:t>vs. 11 = 0          6 vs. 17 = 0</a:t>
            </a:r>
          </a:p>
          <a:p>
            <a:pPr lvl="2">
              <a:lnSpc>
                <a:spcPct val="90000"/>
              </a:lnSpc>
            </a:pPr>
            <a:r>
              <a:rPr lang="en-US" sz="1600" dirty="0"/>
              <a:t>10 vs. 23 = 0                     12 vs. 25 = 0        18 vs. 29 = 0        24 vs. 32 = 0</a:t>
            </a:r>
          </a:p>
          <a:p>
            <a:pPr lvl="2">
              <a:lnSpc>
                <a:spcPct val="90000"/>
              </a:lnSpc>
            </a:pPr>
            <a:r>
              <a:rPr lang="en-US" sz="1600" dirty="0"/>
              <a:t>Average = 0 MW</a:t>
            </a:r>
          </a:p>
          <a:p>
            <a:pPr>
              <a:lnSpc>
                <a:spcPct val="90000"/>
              </a:lnSpc>
            </a:pPr>
            <a:endParaRPr lang="en-US" sz="1600" dirty="0" smtClean="0"/>
          </a:p>
          <a:p>
            <a:pPr lvl="1">
              <a:lnSpc>
                <a:spcPct val="90000"/>
              </a:lnSpc>
            </a:pPr>
            <a:r>
              <a:rPr lang="en-US" sz="1600" dirty="0" smtClean="0"/>
              <a:t>Tie benefits after proration (since 332.5 + 0 = 332.5 ≠ 340)</a:t>
            </a:r>
          </a:p>
          <a:p>
            <a:pPr lvl="2">
              <a:lnSpc>
                <a:spcPct val="90000"/>
              </a:lnSpc>
            </a:pPr>
            <a:r>
              <a:rPr lang="en-US" sz="1600" dirty="0" smtClean="0"/>
              <a:t>NY AC initial tie benefits  </a:t>
            </a:r>
            <a:r>
              <a:rPr lang="en-US" sz="1600" dirty="0"/>
              <a:t>= </a:t>
            </a:r>
            <a:r>
              <a:rPr lang="en-US" sz="1600" dirty="0" smtClean="0"/>
              <a:t>340 * 332.5 / (332.5 + 0) = 340 * 1.0 = 340 MW</a:t>
            </a:r>
            <a:endParaRPr lang="en-US" sz="1600" dirty="0"/>
          </a:p>
          <a:p>
            <a:pPr lvl="2">
              <a:lnSpc>
                <a:spcPct val="90000"/>
              </a:lnSpc>
            </a:pPr>
            <a:r>
              <a:rPr lang="en-US" sz="1600" dirty="0" smtClean="0"/>
              <a:t>CSC initial tie benefits </a:t>
            </a:r>
            <a:r>
              <a:rPr lang="en-US" sz="1600" dirty="0"/>
              <a:t>= </a:t>
            </a:r>
            <a:r>
              <a:rPr lang="en-US" sz="1600" dirty="0" smtClean="0"/>
              <a:t>340 * </a:t>
            </a:r>
            <a:r>
              <a:rPr lang="en-US" sz="1600" dirty="0"/>
              <a:t>0</a:t>
            </a:r>
            <a:r>
              <a:rPr lang="en-US" sz="1600" dirty="0" smtClean="0"/>
              <a:t> / (332.5 + 0) = 340 * 0 = 0 MW</a:t>
            </a:r>
            <a:endParaRPr lang="en-US" sz="1600" dirty="0"/>
          </a:p>
        </p:txBody>
      </p:sp>
      <p:sp>
        <p:nvSpPr>
          <p:cNvPr id="4" name="Slide Number Placeholder 3"/>
          <p:cNvSpPr>
            <a:spLocks noGrp="1"/>
          </p:cNvSpPr>
          <p:nvPr>
            <p:ph type="sldNum" sz="quarter" idx="4294967295"/>
          </p:nvPr>
        </p:nvSpPr>
        <p:spPr>
          <a:xfrm>
            <a:off x="8534400" y="6324600"/>
            <a:ext cx="381000" cy="263518"/>
          </a:xfrm>
          <a:prstGeom prst="rect">
            <a:avLst/>
          </a:prstGeom>
        </p:spPr>
        <p:txBody>
          <a:bodyPr/>
          <a:lstStyle/>
          <a:p>
            <a:fld id="{10C7F894-2A36-495D-AB7C-1055F7AC0F9D}" type="slidenum">
              <a:rPr lang="en-US" smtClean="0"/>
              <a:pPr/>
              <a:t>105</a:t>
            </a:fld>
            <a:endParaRPr lang="en-US" dirty="0"/>
          </a:p>
        </p:txBody>
      </p:sp>
    </p:spTree>
    <p:extLst>
      <p:ext uri="{BB962C8B-B14F-4D97-AF65-F5344CB8AC3E}">
        <p14:creationId xmlns:p14="http://schemas.microsoft.com/office/powerpoint/2010/main" val="147349352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5.0</a:t>
            </a:r>
            <a:r>
              <a:rPr lang="en-US" dirty="0"/>
              <a:t> </a:t>
            </a:r>
            <a:r>
              <a:rPr lang="en-US" dirty="0" smtClean="0"/>
              <a:t>Adjustment </a:t>
            </a:r>
            <a:r>
              <a:rPr lang="en-US" dirty="0"/>
              <a:t>to Initial Tie Benefits Values</a:t>
            </a:r>
          </a:p>
        </p:txBody>
      </p:sp>
      <p:sp>
        <p:nvSpPr>
          <p:cNvPr id="3" name="Text Placeholder 2"/>
          <p:cNvSpPr>
            <a:spLocks noGrp="1"/>
          </p:cNvSpPr>
          <p:nvPr>
            <p:ph type="body" sz="quarter" idx="4294967295"/>
          </p:nvPr>
        </p:nvSpPr>
        <p:spPr>
          <a:xfrm>
            <a:off x="457200" y="1371600"/>
            <a:ext cx="8229600" cy="4800600"/>
          </a:xfrm>
          <a:prstGeom prst="rect">
            <a:avLst/>
          </a:prstGeom>
        </p:spPr>
        <p:txBody>
          <a:bodyPr>
            <a:normAutofit lnSpcReduction="10000"/>
          </a:bodyPr>
          <a:lstStyle/>
          <a:p>
            <a:pPr>
              <a:lnSpc>
                <a:spcPct val="90000"/>
              </a:lnSpc>
            </a:pPr>
            <a:r>
              <a:rPr lang="en-US" sz="1800" dirty="0"/>
              <a:t>Tie benefits determined in Process 4.0 for individual interconnection or group of interconnections are adjusted to account for capacity imports</a:t>
            </a:r>
          </a:p>
          <a:p>
            <a:pPr>
              <a:lnSpc>
                <a:spcPct val="90000"/>
              </a:lnSpc>
            </a:pPr>
            <a:r>
              <a:rPr lang="en-US" sz="1800" dirty="0" smtClean="0"/>
              <a:t>Interconnections </a:t>
            </a:r>
            <a:r>
              <a:rPr lang="en-US" sz="1800" dirty="0"/>
              <a:t>with Maritimes</a:t>
            </a:r>
          </a:p>
          <a:p>
            <a:pPr lvl="1">
              <a:lnSpc>
                <a:spcPct val="90000"/>
              </a:lnSpc>
            </a:pPr>
            <a:r>
              <a:rPr lang="en-US" sz="1600" dirty="0"/>
              <a:t>No adjustments required as no existing capacity </a:t>
            </a:r>
            <a:r>
              <a:rPr lang="en-US" sz="1600" dirty="0" smtClean="0"/>
              <a:t>imports</a:t>
            </a:r>
            <a:endParaRPr lang="en-US" sz="1600" dirty="0"/>
          </a:p>
          <a:p>
            <a:pPr>
              <a:lnSpc>
                <a:spcPct val="90000"/>
              </a:lnSpc>
            </a:pPr>
            <a:r>
              <a:rPr lang="en-US" sz="1800" dirty="0"/>
              <a:t>Interconnections with Quebec</a:t>
            </a:r>
          </a:p>
          <a:p>
            <a:pPr lvl="1">
              <a:lnSpc>
                <a:spcPct val="90000"/>
              </a:lnSpc>
            </a:pPr>
            <a:r>
              <a:rPr lang="en-US" sz="1600" dirty="0" smtClean="0"/>
              <a:t>HQ Phase </a:t>
            </a:r>
            <a:r>
              <a:rPr lang="en-US" sz="1600" dirty="0"/>
              <a:t>II </a:t>
            </a:r>
          </a:p>
          <a:p>
            <a:pPr lvl="2">
              <a:lnSpc>
                <a:spcPct val="90000"/>
              </a:lnSpc>
            </a:pPr>
            <a:r>
              <a:rPr lang="en-US" sz="1600" dirty="0"/>
              <a:t>No adjustments required as no existing capacity </a:t>
            </a:r>
            <a:r>
              <a:rPr lang="en-US" sz="1600" dirty="0" smtClean="0"/>
              <a:t>imports</a:t>
            </a:r>
            <a:endParaRPr lang="en-US" sz="1600" dirty="0">
              <a:cs typeface="Times New Roman" pitchFamily="18" charset="0"/>
            </a:endParaRPr>
          </a:p>
          <a:p>
            <a:pPr lvl="1">
              <a:lnSpc>
                <a:spcPct val="90000"/>
              </a:lnSpc>
            </a:pPr>
            <a:r>
              <a:rPr lang="en-US" sz="1600" dirty="0" err="1"/>
              <a:t>Highgate</a:t>
            </a:r>
            <a:r>
              <a:rPr lang="en-US" sz="1600" dirty="0"/>
              <a:t> </a:t>
            </a:r>
          </a:p>
          <a:p>
            <a:pPr lvl="2">
              <a:lnSpc>
                <a:spcPct val="90000"/>
              </a:lnSpc>
            </a:pPr>
            <a:r>
              <a:rPr lang="en-US" sz="1600" dirty="0"/>
              <a:t>No adjustments required as no existing capacity </a:t>
            </a:r>
            <a:r>
              <a:rPr lang="en-US" sz="1600" dirty="0" smtClean="0"/>
              <a:t>imports</a:t>
            </a:r>
          </a:p>
          <a:p>
            <a:pPr>
              <a:lnSpc>
                <a:spcPct val="90000"/>
              </a:lnSpc>
            </a:pPr>
            <a:r>
              <a:rPr lang="en-US" sz="1800" dirty="0"/>
              <a:t>Interconnections with New York</a:t>
            </a:r>
          </a:p>
          <a:p>
            <a:pPr lvl="1">
              <a:lnSpc>
                <a:spcPct val="90000"/>
              </a:lnSpc>
            </a:pPr>
            <a:r>
              <a:rPr lang="en-US" sz="1600" dirty="0"/>
              <a:t>NY AC Ties</a:t>
            </a:r>
          </a:p>
          <a:p>
            <a:pPr lvl="2">
              <a:lnSpc>
                <a:spcPct val="90000"/>
              </a:lnSpc>
            </a:pPr>
            <a:r>
              <a:rPr lang="en-US" sz="1600" dirty="0"/>
              <a:t>Existing import = </a:t>
            </a:r>
            <a:r>
              <a:rPr lang="en-US" sz="1600" dirty="0" smtClean="0"/>
              <a:t>82.8 </a:t>
            </a:r>
            <a:r>
              <a:rPr lang="en-US" sz="1600" dirty="0"/>
              <a:t>MW</a:t>
            </a:r>
          </a:p>
          <a:p>
            <a:pPr lvl="2">
              <a:lnSpc>
                <a:spcPct val="90000"/>
              </a:lnSpc>
            </a:pPr>
            <a:r>
              <a:rPr lang="en-US" sz="1600" dirty="0"/>
              <a:t>Assumed total import capability = </a:t>
            </a:r>
            <a:r>
              <a:rPr lang="en-US" sz="1600" dirty="0" smtClean="0"/>
              <a:t>1,400 </a:t>
            </a:r>
            <a:r>
              <a:rPr lang="en-US" sz="1600" dirty="0"/>
              <a:t>MW</a:t>
            </a:r>
          </a:p>
          <a:p>
            <a:pPr lvl="2">
              <a:lnSpc>
                <a:spcPct val="90000"/>
              </a:lnSpc>
            </a:pPr>
            <a:r>
              <a:rPr lang="en-US" sz="1600" dirty="0"/>
              <a:t>Remaining import capability after import = </a:t>
            </a:r>
            <a:r>
              <a:rPr lang="en-US" sz="1600" dirty="0" smtClean="0"/>
              <a:t>1,400 </a:t>
            </a:r>
            <a:r>
              <a:rPr lang="en-US" sz="1600" dirty="0"/>
              <a:t>– </a:t>
            </a:r>
            <a:r>
              <a:rPr lang="en-US" sz="1600" dirty="0" smtClean="0"/>
              <a:t>82.8 </a:t>
            </a:r>
            <a:r>
              <a:rPr lang="en-US" sz="1600" dirty="0"/>
              <a:t>= </a:t>
            </a:r>
            <a:r>
              <a:rPr lang="en-US" sz="1600" dirty="0" smtClean="0"/>
              <a:t>1,317.2 </a:t>
            </a:r>
            <a:r>
              <a:rPr lang="en-US" sz="1600" dirty="0"/>
              <a:t>MW</a:t>
            </a:r>
          </a:p>
          <a:p>
            <a:pPr lvl="2">
              <a:lnSpc>
                <a:spcPct val="90000"/>
              </a:lnSpc>
            </a:pPr>
            <a:r>
              <a:rPr lang="en-US" sz="1600" dirty="0"/>
              <a:t>Tie benefits value calculated in Process 4.0 = </a:t>
            </a:r>
            <a:r>
              <a:rPr lang="en-US" sz="1600" dirty="0" smtClean="0"/>
              <a:t>340 </a:t>
            </a:r>
            <a:r>
              <a:rPr lang="en-US" sz="1600" dirty="0"/>
              <a:t>MW</a:t>
            </a:r>
          </a:p>
          <a:p>
            <a:pPr lvl="2">
              <a:lnSpc>
                <a:spcPct val="90000"/>
              </a:lnSpc>
            </a:pPr>
            <a:r>
              <a:rPr lang="en-US" sz="1600" dirty="0"/>
              <a:t>Since </a:t>
            </a:r>
            <a:r>
              <a:rPr lang="en-US" sz="1600" dirty="0" smtClean="0"/>
              <a:t>340 </a:t>
            </a:r>
            <a:r>
              <a:rPr lang="en-US" sz="1600" dirty="0"/>
              <a:t>&lt; </a:t>
            </a:r>
            <a:r>
              <a:rPr lang="en-US" sz="1600" dirty="0" smtClean="0"/>
              <a:t>1,317.2 </a:t>
            </a:r>
            <a:r>
              <a:rPr lang="en-US" sz="1600" dirty="0"/>
              <a:t>MW, no adjustment is required</a:t>
            </a:r>
          </a:p>
          <a:p>
            <a:pPr lvl="2">
              <a:lnSpc>
                <a:spcPct val="90000"/>
              </a:lnSpc>
            </a:pPr>
            <a:r>
              <a:rPr lang="en-US" sz="1600" dirty="0" smtClean="0"/>
              <a:t>NY ACT tie benefits </a:t>
            </a:r>
            <a:r>
              <a:rPr lang="en-US" sz="1600" dirty="0"/>
              <a:t>= </a:t>
            </a:r>
            <a:r>
              <a:rPr lang="en-US" sz="1600" dirty="0" smtClean="0"/>
              <a:t>340 MW</a:t>
            </a:r>
            <a:endParaRPr lang="en-US" sz="1600" dirty="0"/>
          </a:p>
          <a:p>
            <a:pPr lvl="1">
              <a:lnSpc>
                <a:spcPct val="90000"/>
              </a:lnSpc>
            </a:pPr>
            <a:r>
              <a:rPr lang="en-US" sz="1600" dirty="0"/>
              <a:t>CSC </a:t>
            </a:r>
          </a:p>
          <a:p>
            <a:pPr lvl="2">
              <a:lnSpc>
                <a:spcPct val="90000"/>
              </a:lnSpc>
            </a:pPr>
            <a:r>
              <a:rPr lang="en-US" sz="1600" dirty="0"/>
              <a:t>No adjustments required since there are no tie benefits</a:t>
            </a:r>
          </a:p>
          <a:p>
            <a:pPr lvl="2">
              <a:lnSpc>
                <a:spcPct val="90000"/>
              </a:lnSpc>
            </a:pPr>
            <a:r>
              <a:rPr lang="en-US" sz="1600" dirty="0" smtClean="0"/>
              <a:t>CSC tie benefits </a:t>
            </a:r>
            <a:r>
              <a:rPr lang="en-US" sz="1600" dirty="0"/>
              <a:t>= 0 </a:t>
            </a:r>
            <a:r>
              <a:rPr lang="en-US" sz="1600" dirty="0" smtClean="0"/>
              <a:t>MW</a:t>
            </a:r>
            <a:endParaRPr lang="en-US" sz="1600" dirty="0"/>
          </a:p>
        </p:txBody>
      </p:sp>
      <p:sp>
        <p:nvSpPr>
          <p:cNvPr id="4" name="Slide Number Placeholder 3"/>
          <p:cNvSpPr>
            <a:spLocks noGrp="1"/>
          </p:cNvSpPr>
          <p:nvPr>
            <p:ph type="sldNum" sz="quarter" idx="4294967295"/>
          </p:nvPr>
        </p:nvSpPr>
        <p:spPr>
          <a:xfrm>
            <a:off x="8610600" y="6324600"/>
            <a:ext cx="304800" cy="263518"/>
          </a:xfrm>
          <a:prstGeom prst="rect">
            <a:avLst/>
          </a:prstGeom>
        </p:spPr>
        <p:txBody>
          <a:bodyPr/>
          <a:lstStyle/>
          <a:p>
            <a:fld id="{10C7F894-2A36-495D-AB7C-1055F7AC0F9D}" type="slidenum">
              <a:rPr lang="en-US" smtClean="0"/>
              <a:pPr/>
              <a:t>106</a:t>
            </a:fld>
            <a:endParaRPr lang="en-US" dirty="0"/>
          </a:p>
        </p:txBody>
      </p:sp>
    </p:spTree>
    <p:extLst>
      <p:ext uri="{BB962C8B-B14F-4D97-AF65-F5344CB8AC3E}">
        <p14:creationId xmlns:p14="http://schemas.microsoft.com/office/powerpoint/2010/main" val="4855463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6.0</a:t>
            </a:r>
            <a:r>
              <a:rPr lang="en-US" dirty="0"/>
              <a:t> </a:t>
            </a:r>
            <a:r>
              <a:rPr lang="en-US" dirty="0" smtClean="0"/>
              <a:t>Determination </a:t>
            </a:r>
            <a:r>
              <a:rPr lang="en-US" dirty="0"/>
              <a:t>of Tie Benefits for Individual Neighboring Control Area </a:t>
            </a:r>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pPr>
              <a:lnSpc>
                <a:spcPct val="90000"/>
              </a:lnSpc>
            </a:pPr>
            <a:r>
              <a:rPr lang="en-US" sz="2000" dirty="0"/>
              <a:t>Final tie benefits for each neighboring </a:t>
            </a:r>
            <a:r>
              <a:rPr lang="en-US" sz="2000" dirty="0" smtClean="0"/>
              <a:t>Control </a:t>
            </a:r>
            <a:r>
              <a:rPr lang="en-US" sz="2000" dirty="0"/>
              <a:t>A</a:t>
            </a:r>
            <a:r>
              <a:rPr lang="en-US" sz="2000" dirty="0" smtClean="0"/>
              <a:t>rea </a:t>
            </a:r>
            <a:r>
              <a:rPr lang="en-US" sz="2000" dirty="0"/>
              <a:t>are the sum of the tie benefits from the individual interconnections or groups of interconnections with that </a:t>
            </a:r>
            <a:r>
              <a:rPr lang="en-US" sz="2000" dirty="0" smtClean="0"/>
              <a:t>Control </a:t>
            </a:r>
            <a:r>
              <a:rPr lang="en-US" sz="2000" dirty="0"/>
              <a:t>A</a:t>
            </a:r>
            <a:r>
              <a:rPr lang="en-US" sz="2000" dirty="0" smtClean="0"/>
              <a:t>rea</a:t>
            </a:r>
            <a:r>
              <a:rPr lang="en-US" sz="2000" dirty="0"/>
              <a:t>, after accounting for the adjustments for capacity imports as determined in Process 5.0</a:t>
            </a:r>
          </a:p>
          <a:p>
            <a:pPr>
              <a:lnSpc>
                <a:spcPct val="90000"/>
              </a:lnSpc>
            </a:pPr>
            <a:endParaRPr lang="en-US" sz="1800" dirty="0"/>
          </a:p>
          <a:p>
            <a:pPr lvl="1">
              <a:lnSpc>
                <a:spcPct val="90000"/>
              </a:lnSpc>
            </a:pPr>
            <a:r>
              <a:rPr lang="en-US" dirty="0" smtClean="0"/>
              <a:t>Maritimes </a:t>
            </a:r>
            <a:r>
              <a:rPr lang="en-US" dirty="0"/>
              <a:t>= </a:t>
            </a:r>
            <a:r>
              <a:rPr lang="en-US" dirty="0" smtClean="0"/>
              <a:t>493 </a:t>
            </a:r>
            <a:r>
              <a:rPr lang="en-US" dirty="0"/>
              <a:t>MW</a:t>
            </a:r>
          </a:p>
          <a:p>
            <a:pPr lvl="2">
              <a:lnSpc>
                <a:spcPct val="90000"/>
              </a:lnSpc>
            </a:pPr>
            <a:endParaRPr lang="en-US" sz="2000" dirty="0"/>
          </a:p>
          <a:p>
            <a:pPr lvl="1">
              <a:lnSpc>
                <a:spcPct val="90000"/>
              </a:lnSpc>
            </a:pPr>
            <a:r>
              <a:rPr lang="en-US" dirty="0" smtClean="0"/>
              <a:t>Quebec = 943 </a:t>
            </a:r>
            <a:r>
              <a:rPr lang="en-US" dirty="0"/>
              <a:t>+ </a:t>
            </a:r>
            <a:r>
              <a:rPr lang="en-US" dirty="0" smtClean="0"/>
              <a:t>134 </a:t>
            </a:r>
            <a:r>
              <a:rPr lang="en-US" dirty="0"/>
              <a:t>= </a:t>
            </a:r>
            <a:r>
              <a:rPr lang="en-US" dirty="0" smtClean="0"/>
              <a:t>1,077 </a:t>
            </a:r>
            <a:r>
              <a:rPr lang="en-US" dirty="0"/>
              <a:t>MW</a:t>
            </a:r>
          </a:p>
          <a:p>
            <a:pPr lvl="2">
              <a:lnSpc>
                <a:spcPct val="90000"/>
              </a:lnSpc>
            </a:pPr>
            <a:endParaRPr lang="en-US" sz="2000" dirty="0"/>
          </a:p>
          <a:p>
            <a:pPr lvl="1">
              <a:lnSpc>
                <a:spcPct val="90000"/>
              </a:lnSpc>
            </a:pPr>
            <a:r>
              <a:rPr lang="en-US" dirty="0"/>
              <a:t>New </a:t>
            </a:r>
            <a:r>
              <a:rPr lang="en-US" dirty="0" smtClean="0"/>
              <a:t>York </a:t>
            </a:r>
            <a:r>
              <a:rPr lang="en-US" dirty="0"/>
              <a:t>= </a:t>
            </a:r>
            <a:r>
              <a:rPr lang="en-US" dirty="0" smtClean="0"/>
              <a:t>340 </a:t>
            </a:r>
            <a:r>
              <a:rPr lang="en-US" dirty="0"/>
              <a:t>+ 0 = </a:t>
            </a:r>
            <a:r>
              <a:rPr lang="en-US" dirty="0" smtClean="0"/>
              <a:t>340 </a:t>
            </a:r>
            <a:r>
              <a:rPr lang="en-US" dirty="0"/>
              <a:t>MW</a:t>
            </a:r>
          </a:p>
        </p:txBody>
      </p:sp>
      <p:sp>
        <p:nvSpPr>
          <p:cNvPr id="4" name="Slide Number Placeholder 3"/>
          <p:cNvSpPr>
            <a:spLocks noGrp="1"/>
          </p:cNvSpPr>
          <p:nvPr>
            <p:ph type="sldNum" sz="quarter" idx="4294967295"/>
          </p:nvPr>
        </p:nvSpPr>
        <p:spPr>
          <a:xfrm>
            <a:off x="8610600" y="6324600"/>
            <a:ext cx="304800" cy="263518"/>
          </a:xfrm>
          <a:prstGeom prst="rect">
            <a:avLst/>
          </a:prstGeom>
        </p:spPr>
        <p:txBody>
          <a:bodyPr/>
          <a:lstStyle/>
          <a:p>
            <a:fld id="{10C7F894-2A36-495D-AB7C-1055F7AC0F9D}" type="slidenum">
              <a:rPr lang="en-US" smtClean="0"/>
              <a:pPr/>
              <a:t>107</a:t>
            </a:fld>
            <a:endParaRPr lang="en-US" dirty="0"/>
          </a:p>
        </p:txBody>
      </p:sp>
    </p:spTree>
    <p:extLst>
      <p:ext uri="{BB962C8B-B14F-4D97-AF65-F5344CB8AC3E}">
        <p14:creationId xmlns:p14="http://schemas.microsoft.com/office/powerpoint/2010/main" val="4380108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7.0</a:t>
            </a:r>
            <a:r>
              <a:rPr lang="en-US" dirty="0"/>
              <a:t> </a:t>
            </a:r>
            <a:r>
              <a:rPr lang="en-US" dirty="0" smtClean="0"/>
              <a:t>Determination </a:t>
            </a:r>
            <a:r>
              <a:rPr lang="en-US" dirty="0"/>
              <a:t>of Total Tie Benefits for New England</a:t>
            </a:r>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pPr>
              <a:lnSpc>
                <a:spcPct val="90000"/>
              </a:lnSpc>
            </a:pPr>
            <a:r>
              <a:rPr lang="en-US" sz="2000" dirty="0"/>
              <a:t>Final tie benefits for each neighboring C</a:t>
            </a:r>
            <a:r>
              <a:rPr lang="en-US" sz="2000" dirty="0" smtClean="0"/>
              <a:t>ontrol Area </a:t>
            </a:r>
            <a:r>
              <a:rPr lang="en-US" sz="2000" dirty="0"/>
              <a:t>are the sum of the tie benefits from the individual interconnections or groups of interconnections with that C</a:t>
            </a:r>
            <a:r>
              <a:rPr lang="en-US" sz="2000" dirty="0" smtClean="0"/>
              <a:t>ontrol </a:t>
            </a:r>
            <a:r>
              <a:rPr lang="en-US" sz="2000" dirty="0"/>
              <a:t>A</a:t>
            </a:r>
            <a:r>
              <a:rPr lang="en-US" sz="2000" dirty="0" smtClean="0"/>
              <a:t>rea </a:t>
            </a:r>
            <a:r>
              <a:rPr lang="en-US" sz="2000" dirty="0"/>
              <a:t>after accounting for the adjustments for capacity imports as determined in Process 5.0</a:t>
            </a:r>
          </a:p>
          <a:p>
            <a:pPr>
              <a:lnSpc>
                <a:spcPct val="90000"/>
              </a:lnSpc>
            </a:pPr>
            <a:endParaRPr lang="en-US" sz="2000" dirty="0"/>
          </a:p>
          <a:p>
            <a:pPr lvl="1">
              <a:lnSpc>
                <a:spcPct val="90000"/>
              </a:lnSpc>
            </a:pPr>
            <a:r>
              <a:rPr lang="en-US" sz="1800" dirty="0" smtClean="0">
                <a:cs typeface="Times New Roman" pitchFamily="18" charset="0"/>
              </a:rPr>
              <a:t>Total tie benefits = 493 </a:t>
            </a:r>
            <a:r>
              <a:rPr lang="en-US" sz="1800" dirty="0">
                <a:cs typeface="Times New Roman" pitchFamily="18" charset="0"/>
              </a:rPr>
              <a:t>+ </a:t>
            </a:r>
            <a:r>
              <a:rPr lang="en-US" sz="1800" dirty="0" smtClean="0">
                <a:cs typeface="Times New Roman" pitchFamily="18" charset="0"/>
              </a:rPr>
              <a:t>1,077 </a:t>
            </a:r>
            <a:r>
              <a:rPr lang="en-US" sz="1800" dirty="0">
                <a:cs typeface="Times New Roman" pitchFamily="18" charset="0"/>
              </a:rPr>
              <a:t>+ </a:t>
            </a:r>
            <a:r>
              <a:rPr lang="en-US" sz="1800" dirty="0" smtClean="0">
                <a:cs typeface="Times New Roman" pitchFamily="18" charset="0"/>
              </a:rPr>
              <a:t>340 </a:t>
            </a:r>
            <a:r>
              <a:rPr lang="en-US" sz="1800" dirty="0">
                <a:cs typeface="Times New Roman" pitchFamily="18" charset="0"/>
              </a:rPr>
              <a:t>= </a:t>
            </a:r>
            <a:r>
              <a:rPr lang="en-US" sz="1800" dirty="0" smtClean="0">
                <a:cs typeface="Times New Roman" pitchFamily="18" charset="0"/>
              </a:rPr>
              <a:t>1,910 </a:t>
            </a:r>
            <a:r>
              <a:rPr lang="en-US" sz="1800" dirty="0">
                <a:cs typeface="Times New Roman" pitchFamily="18" charset="0"/>
              </a:rPr>
              <a:t>MW</a:t>
            </a:r>
          </a:p>
        </p:txBody>
      </p:sp>
      <p:sp>
        <p:nvSpPr>
          <p:cNvPr id="4" name="Slide Number Placeholder 3"/>
          <p:cNvSpPr>
            <a:spLocks noGrp="1"/>
          </p:cNvSpPr>
          <p:nvPr>
            <p:ph type="sldNum" sz="quarter" idx="4294967295"/>
          </p:nvPr>
        </p:nvSpPr>
        <p:spPr>
          <a:xfrm>
            <a:off x="8610600" y="6324600"/>
            <a:ext cx="304800" cy="263518"/>
          </a:xfrm>
          <a:prstGeom prst="rect">
            <a:avLst/>
          </a:prstGeom>
        </p:spPr>
        <p:txBody>
          <a:bodyPr/>
          <a:lstStyle/>
          <a:p>
            <a:fld id="{10C7F894-2A36-495D-AB7C-1055F7AC0F9D}" type="slidenum">
              <a:rPr lang="en-US" smtClean="0"/>
              <a:pPr/>
              <a:t>108</a:t>
            </a:fld>
            <a:endParaRPr lang="en-US" dirty="0"/>
          </a:p>
        </p:txBody>
      </p:sp>
    </p:spTree>
    <p:extLst>
      <p:ext uri="{BB962C8B-B14F-4D97-AF65-F5344CB8AC3E}">
        <p14:creationId xmlns:p14="http://schemas.microsoft.com/office/powerpoint/2010/main" val="5243931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Summary of Tie Benefits </a:t>
            </a:r>
            <a:r>
              <a:rPr lang="en-US" dirty="0" smtClean="0"/>
              <a:t>Study Results</a:t>
            </a:r>
            <a:r>
              <a:rPr lang="en-US" dirty="0"/>
              <a:t/>
            </a:r>
            <a:br>
              <a:rPr lang="en-US" dirty="0"/>
            </a:br>
            <a:r>
              <a:rPr lang="en-US" dirty="0" smtClean="0"/>
              <a:t>Excluding Mystic Units 8 &amp; 9</a:t>
            </a:r>
            <a:endParaRPr lang="en-US" dirty="0"/>
          </a:p>
        </p:txBody>
      </p:sp>
      <p:sp>
        <p:nvSpPr>
          <p:cNvPr id="3" name="Text Placeholder 2"/>
          <p:cNvSpPr>
            <a:spLocks noGrp="1"/>
          </p:cNvSpPr>
          <p:nvPr>
            <p:ph type="body" sz="quarter" idx="4294967295"/>
          </p:nvPr>
        </p:nvSpPr>
        <p:spPr>
          <a:xfrm>
            <a:off x="457200" y="1676400"/>
            <a:ext cx="8390526" cy="4419600"/>
          </a:xfrm>
          <a:prstGeom prst="rect">
            <a:avLst/>
          </a:prstGeom>
        </p:spPr>
        <p:txBody>
          <a:bodyPr>
            <a:normAutofit/>
          </a:bodyPr>
          <a:lstStyle/>
          <a:p>
            <a:pPr>
              <a:lnSpc>
                <a:spcPct val="90000"/>
              </a:lnSpc>
            </a:pPr>
            <a:r>
              <a:rPr lang="en-US" dirty="0"/>
              <a:t>Total tie </a:t>
            </a:r>
            <a:r>
              <a:rPr lang="en-US" dirty="0" smtClean="0"/>
              <a:t>benefits </a:t>
            </a:r>
            <a:r>
              <a:rPr lang="en-US" dirty="0" smtClean="0">
                <a:cs typeface="Times New Roman" pitchFamily="18" charset="0"/>
              </a:rPr>
              <a:t>= 1,910 MW, with the following contributions:</a:t>
            </a:r>
            <a:endParaRPr lang="en-US" dirty="0">
              <a:cs typeface="Times New Roman" pitchFamily="18" charset="0"/>
            </a:endParaRPr>
          </a:p>
          <a:p>
            <a:pPr lvl="1">
              <a:lnSpc>
                <a:spcPct val="90000"/>
              </a:lnSpc>
            </a:pPr>
            <a:endParaRPr lang="en-US" sz="1600" dirty="0">
              <a:cs typeface="Times New Roman" pitchFamily="18" charset="0"/>
            </a:endParaRPr>
          </a:p>
          <a:p>
            <a:pPr lvl="1">
              <a:lnSpc>
                <a:spcPct val="90000"/>
              </a:lnSpc>
            </a:pPr>
            <a:r>
              <a:rPr lang="en-US" dirty="0" smtClean="0">
                <a:cs typeface="Times New Roman" pitchFamily="18" charset="0"/>
              </a:rPr>
              <a:t>Maritimes ties</a:t>
            </a:r>
            <a:r>
              <a:rPr lang="en-US" dirty="0">
                <a:cs typeface="Times New Roman" pitchFamily="18" charset="0"/>
              </a:rPr>
              <a:t> </a:t>
            </a:r>
            <a:r>
              <a:rPr lang="en-US" dirty="0" smtClean="0">
                <a:cs typeface="Times New Roman" pitchFamily="18" charset="0"/>
              </a:rPr>
              <a:t>= 493 </a:t>
            </a:r>
            <a:r>
              <a:rPr lang="en-US" dirty="0">
                <a:cs typeface="Times New Roman" pitchFamily="18" charset="0"/>
              </a:rPr>
              <a:t>MW</a:t>
            </a:r>
          </a:p>
          <a:p>
            <a:pPr lvl="2">
              <a:lnSpc>
                <a:spcPct val="90000"/>
              </a:lnSpc>
            </a:pPr>
            <a:endParaRPr lang="en-US" sz="2000" dirty="0">
              <a:cs typeface="Times New Roman" pitchFamily="18" charset="0"/>
            </a:endParaRPr>
          </a:p>
          <a:p>
            <a:pPr lvl="1">
              <a:lnSpc>
                <a:spcPct val="90000"/>
              </a:lnSpc>
            </a:pPr>
            <a:r>
              <a:rPr lang="en-US" dirty="0" smtClean="0">
                <a:cs typeface="Times New Roman" pitchFamily="18" charset="0"/>
              </a:rPr>
              <a:t>HQ </a:t>
            </a:r>
            <a:r>
              <a:rPr lang="en-US" dirty="0">
                <a:cs typeface="Times New Roman" pitchFamily="18" charset="0"/>
              </a:rPr>
              <a:t>Phase </a:t>
            </a:r>
            <a:r>
              <a:rPr lang="en-US" dirty="0" smtClean="0">
                <a:cs typeface="Times New Roman" pitchFamily="18" charset="0"/>
              </a:rPr>
              <a:t>II = 943 </a:t>
            </a:r>
            <a:r>
              <a:rPr lang="en-US" dirty="0">
                <a:cs typeface="Times New Roman" pitchFamily="18" charset="0"/>
              </a:rPr>
              <a:t>MW</a:t>
            </a:r>
          </a:p>
          <a:p>
            <a:pPr lvl="2">
              <a:lnSpc>
                <a:spcPct val="90000"/>
              </a:lnSpc>
            </a:pPr>
            <a:endParaRPr lang="en-US" sz="2000" dirty="0">
              <a:cs typeface="Times New Roman" pitchFamily="18" charset="0"/>
            </a:endParaRPr>
          </a:p>
          <a:p>
            <a:pPr lvl="1">
              <a:lnSpc>
                <a:spcPct val="90000"/>
              </a:lnSpc>
            </a:pPr>
            <a:r>
              <a:rPr lang="en-US" dirty="0" err="1" smtClean="0">
                <a:cs typeface="Times New Roman" pitchFamily="18" charset="0"/>
              </a:rPr>
              <a:t>Highgate</a:t>
            </a:r>
            <a:r>
              <a:rPr lang="en-US" dirty="0" smtClean="0">
                <a:cs typeface="Times New Roman" pitchFamily="18" charset="0"/>
              </a:rPr>
              <a:t> = 134 </a:t>
            </a:r>
            <a:r>
              <a:rPr lang="en-US" dirty="0">
                <a:cs typeface="Times New Roman" pitchFamily="18" charset="0"/>
              </a:rPr>
              <a:t>MW</a:t>
            </a:r>
          </a:p>
          <a:p>
            <a:pPr lvl="2">
              <a:lnSpc>
                <a:spcPct val="90000"/>
              </a:lnSpc>
            </a:pPr>
            <a:endParaRPr lang="en-US" sz="2000" dirty="0">
              <a:cs typeface="Times New Roman" pitchFamily="18" charset="0"/>
            </a:endParaRPr>
          </a:p>
          <a:p>
            <a:pPr lvl="1">
              <a:lnSpc>
                <a:spcPct val="90000"/>
              </a:lnSpc>
            </a:pPr>
            <a:r>
              <a:rPr lang="en-US" dirty="0" smtClean="0">
                <a:cs typeface="Times New Roman" pitchFamily="18" charset="0"/>
              </a:rPr>
              <a:t>NY </a:t>
            </a:r>
            <a:r>
              <a:rPr lang="en-US" dirty="0">
                <a:cs typeface="Times New Roman" pitchFamily="18" charset="0"/>
              </a:rPr>
              <a:t>AC </a:t>
            </a:r>
            <a:r>
              <a:rPr lang="en-US" dirty="0" smtClean="0">
                <a:cs typeface="Times New Roman" pitchFamily="18" charset="0"/>
              </a:rPr>
              <a:t>ties = 340 </a:t>
            </a:r>
            <a:r>
              <a:rPr lang="en-US" dirty="0">
                <a:cs typeface="Times New Roman" pitchFamily="18" charset="0"/>
              </a:rPr>
              <a:t>MW</a:t>
            </a:r>
          </a:p>
          <a:p>
            <a:pPr lvl="2">
              <a:lnSpc>
                <a:spcPct val="90000"/>
              </a:lnSpc>
            </a:pPr>
            <a:endParaRPr lang="en-US" sz="2000" dirty="0">
              <a:cs typeface="Times New Roman" pitchFamily="18" charset="0"/>
            </a:endParaRPr>
          </a:p>
          <a:p>
            <a:pPr lvl="1">
              <a:lnSpc>
                <a:spcPct val="90000"/>
              </a:lnSpc>
            </a:pPr>
            <a:r>
              <a:rPr lang="en-US" dirty="0" smtClean="0">
                <a:cs typeface="Times New Roman" pitchFamily="18" charset="0"/>
              </a:rPr>
              <a:t>Cross </a:t>
            </a:r>
            <a:r>
              <a:rPr lang="en-US" dirty="0">
                <a:cs typeface="Times New Roman" pitchFamily="18" charset="0"/>
              </a:rPr>
              <a:t>Sound </a:t>
            </a:r>
            <a:r>
              <a:rPr lang="en-US" dirty="0" smtClean="0">
                <a:cs typeface="Times New Roman" pitchFamily="18" charset="0"/>
              </a:rPr>
              <a:t>Cable = </a:t>
            </a:r>
            <a:r>
              <a:rPr lang="en-US" dirty="0">
                <a:cs typeface="Times New Roman" pitchFamily="18" charset="0"/>
              </a:rPr>
              <a:t>0 MW</a:t>
            </a:r>
          </a:p>
        </p:txBody>
      </p:sp>
      <p:sp>
        <p:nvSpPr>
          <p:cNvPr id="4" name="Slide Number Placeholder 3"/>
          <p:cNvSpPr>
            <a:spLocks noGrp="1"/>
          </p:cNvSpPr>
          <p:nvPr>
            <p:ph type="sldNum" sz="quarter" idx="4294967295"/>
          </p:nvPr>
        </p:nvSpPr>
        <p:spPr>
          <a:xfrm>
            <a:off x="8610600" y="6324600"/>
            <a:ext cx="304800" cy="263518"/>
          </a:xfrm>
          <a:prstGeom prst="rect">
            <a:avLst/>
          </a:prstGeom>
        </p:spPr>
        <p:txBody>
          <a:bodyPr/>
          <a:lstStyle/>
          <a:p>
            <a:fld id="{10C7F894-2A36-495D-AB7C-1055F7AC0F9D}" type="slidenum">
              <a:rPr lang="en-US" smtClean="0"/>
              <a:pPr/>
              <a:t>109</a:t>
            </a:fld>
            <a:endParaRPr lang="en-US" dirty="0"/>
          </a:p>
        </p:txBody>
      </p:sp>
    </p:spTree>
    <p:extLst>
      <p:ext uri="{BB962C8B-B14F-4D97-AF65-F5344CB8AC3E}">
        <p14:creationId xmlns:p14="http://schemas.microsoft.com/office/powerpoint/2010/main" val="954943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p:txBody>
          <a:bodyPr/>
          <a:lstStyle/>
          <a:p>
            <a:r>
              <a:rPr lang="en-US" dirty="0" smtClean="0"/>
              <a:t>Observations</a:t>
            </a:r>
            <a:endParaRPr lang="en-US" dirty="0"/>
          </a:p>
        </p:txBody>
      </p:sp>
      <p:sp>
        <p:nvSpPr>
          <p:cNvPr id="4" name="Content Placeholder 3"/>
          <p:cNvSpPr>
            <a:spLocks noGrp="1"/>
          </p:cNvSpPr>
          <p:nvPr>
            <p:ph idx="1"/>
          </p:nvPr>
        </p:nvSpPr>
        <p:spPr>
          <a:xfrm>
            <a:off x="242668" y="1219200"/>
            <a:ext cx="8686800" cy="4812688"/>
          </a:xfrm>
        </p:spPr>
        <p:txBody>
          <a:bodyPr>
            <a:normAutofit/>
          </a:bodyPr>
          <a:lstStyle/>
          <a:p>
            <a:pPr>
              <a:lnSpc>
                <a:spcPct val="90000"/>
              </a:lnSpc>
            </a:pPr>
            <a:r>
              <a:rPr lang="en-US" sz="2200" dirty="0" smtClean="0"/>
              <a:t>For </a:t>
            </a:r>
            <a:r>
              <a:rPr lang="en-US" sz="2200" dirty="0"/>
              <a:t>FCA 14, including or excluding Mystic Units 8 &amp; 9 in the New England resource </a:t>
            </a:r>
            <a:r>
              <a:rPr lang="en-US" sz="2200" dirty="0" smtClean="0"/>
              <a:t>mix, </a:t>
            </a:r>
            <a:r>
              <a:rPr lang="en-US" sz="2200" dirty="0"/>
              <a:t>will change the total tie benefits to New England by 30 </a:t>
            </a:r>
            <a:r>
              <a:rPr lang="en-US" sz="2200" dirty="0" smtClean="0"/>
              <a:t>MWs</a:t>
            </a:r>
          </a:p>
          <a:p>
            <a:pPr lvl="1">
              <a:lnSpc>
                <a:spcPct val="90000"/>
              </a:lnSpc>
            </a:pPr>
            <a:r>
              <a:rPr lang="en-US" sz="1800" dirty="0" smtClean="0"/>
              <a:t>The </a:t>
            </a:r>
            <a:r>
              <a:rPr lang="en-US" sz="1800" dirty="0"/>
              <a:t>two Mystic Units 8 &amp; 9 scenarios produced different tie benefits associated with the individual or group of </a:t>
            </a:r>
            <a:r>
              <a:rPr lang="en-US" sz="1800" dirty="0" smtClean="0"/>
              <a:t>ties </a:t>
            </a:r>
          </a:p>
          <a:p>
            <a:pPr>
              <a:lnSpc>
                <a:spcPct val="90000"/>
              </a:lnSpc>
            </a:pPr>
            <a:r>
              <a:rPr lang="en-US" sz="2200" dirty="0" smtClean="0"/>
              <a:t>Tie benefits for FCA 14 are lower than tie benefits for FCA 13 by 60 MW to 90 MW, depending on the Mystic Units 8 &amp; 9 scenario</a:t>
            </a:r>
          </a:p>
          <a:p>
            <a:pPr>
              <a:lnSpc>
                <a:spcPct val="90000"/>
              </a:lnSpc>
            </a:pPr>
            <a:r>
              <a:rPr lang="en-US" sz="2200" dirty="0"/>
              <a:t>Results of </a:t>
            </a:r>
            <a:r>
              <a:rPr lang="en-US" sz="2200" dirty="0" smtClean="0"/>
              <a:t>a sensitivity simulation </a:t>
            </a:r>
            <a:r>
              <a:rPr lang="en-US" sz="2200" dirty="0"/>
              <a:t>show </a:t>
            </a:r>
            <a:r>
              <a:rPr lang="en-US" sz="2200" dirty="0" smtClean="0"/>
              <a:t>that:</a:t>
            </a:r>
          </a:p>
          <a:p>
            <a:pPr lvl="1">
              <a:lnSpc>
                <a:spcPct val="90000"/>
              </a:lnSpc>
            </a:pPr>
            <a:r>
              <a:rPr lang="en-US" sz="1800" dirty="0"/>
              <a:t>I</a:t>
            </a:r>
            <a:r>
              <a:rPr lang="en-US" sz="1800" dirty="0" smtClean="0"/>
              <a:t>f </a:t>
            </a:r>
            <a:r>
              <a:rPr lang="en-US" sz="1800" dirty="0"/>
              <a:t>load relief from implementing the 5% voltage reduction were assumed to be 1.5% of the 90/10 peak demand, total tie benefits would have been 1,965 MW as compared with 1,940 MW of tie benefits for the “Including Mystic Units 8 &amp; 9” </a:t>
            </a:r>
            <a:r>
              <a:rPr lang="en-US" sz="1800" dirty="0" smtClean="0"/>
              <a:t>scenario.  The increasing in tie benefits is consistent with a similar </a:t>
            </a:r>
            <a:r>
              <a:rPr lang="en-US" sz="1800" dirty="0"/>
              <a:t>trend observed about the impacts of the ICR assumption changes previously discussed at the August 1, 2018 </a:t>
            </a:r>
            <a:r>
              <a:rPr lang="en-US" sz="1800" dirty="0" smtClean="0"/>
              <a:t>RC meeting</a:t>
            </a:r>
          </a:p>
          <a:p>
            <a:pPr marL="0" indent="0">
              <a:lnSpc>
                <a:spcPct val="90000"/>
              </a:lnSpc>
              <a:buNone/>
            </a:pPr>
            <a:endParaRPr lang="en-US" sz="2200" dirty="0"/>
          </a:p>
        </p:txBody>
      </p:sp>
    </p:spTree>
    <p:extLst>
      <p:ext uri="{BB962C8B-B14F-4D97-AF65-F5344CB8AC3E}">
        <p14:creationId xmlns:p14="http://schemas.microsoft.com/office/powerpoint/2010/main" val="40223760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Appendix III</a:t>
            </a:r>
            <a:endParaRPr lang="en-US" dirty="0"/>
          </a:p>
        </p:txBody>
      </p:sp>
      <p:sp>
        <p:nvSpPr>
          <p:cNvPr id="6" name="Text Placeholder 5"/>
          <p:cNvSpPr>
            <a:spLocks noGrp="1"/>
          </p:cNvSpPr>
          <p:nvPr>
            <p:ph type="body" idx="1"/>
          </p:nvPr>
        </p:nvSpPr>
        <p:spPr>
          <a:xfrm>
            <a:off x="609600" y="3429001"/>
            <a:ext cx="7772400" cy="533400"/>
          </a:xfrm>
        </p:spPr>
        <p:txBody>
          <a:bodyPr>
            <a:normAutofit/>
          </a:bodyPr>
          <a:lstStyle/>
          <a:p>
            <a:r>
              <a:rPr lang="en-US" dirty="0" smtClean="0"/>
              <a:t>Acronyms</a:t>
            </a:r>
            <a:endParaRPr lang="en-US" dirty="0"/>
          </a:p>
        </p:txBody>
      </p:sp>
      <p:sp>
        <p:nvSpPr>
          <p:cNvPr id="2" name="Slide Number Placeholder 1"/>
          <p:cNvSpPr>
            <a:spLocks noGrp="1"/>
          </p:cNvSpPr>
          <p:nvPr>
            <p:ph type="sldNum" sz="quarter" idx="4294967295"/>
          </p:nvPr>
        </p:nvSpPr>
        <p:spPr>
          <a:xfrm>
            <a:off x="8534400" y="6400800"/>
            <a:ext cx="381000" cy="263525"/>
          </a:xfrm>
        </p:spPr>
        <p:txBody>
          <a:bodyPr/>
          <a:lstStyle/>
          <a:p>
            <a:pPr>
              <a:defRPr/>
            </a:pPr>
            <a:fld id="{561ACE11-EF18-4151-9C86-FCCC5A027270}" type="slidenum">
              <a:rPr lang="en-US" smtClean="0">
                <a:latin typeface="+mn-lt"/>
              </a:rPr>
              <a:pPr>
                <a:defRPr/>
              </a:pPr>
              <a:t>110</a:t>
            </a:fld>
            <a:endParaRPr lang="en-US" dirty="0">
              <a:latin typeface="+mn-lt"/>
            </a:endParaRPr>
          </a:p>
        </p:txBody>
      </p:sp>
    </p:spTree>
    <p:extLst>
      <p:ext uri="{BB962C8B-B14F-4D97-AF65-F5344CB8AC3E}">
        <p14:creationId xmlns:p14="http://schemas.microsoft.com/office/powerpoint/2010/main" val="15093003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dirty="0" smtClean="0"/>
              <a:t>Acronyms</a:t>
            </a:r>
          </a:p>
        </p:txBody>
      </p:sp>
      <p:sp>
        <p:nvSpPr>
          <p:cNvPr id="4099" name="Content Placeholder 2"/>
          <p:cNvSpPr>
            <a:spLocks noGrp="1"/>
          </p:cNvSpPr>
          <p:nvPr>
            <p:ph idx="1"/>
          </p:nvPr>
        </p:nvSpPr>
        <p:spPr>
          <a:xfrm>
            <a:off x="457200" y="838200"/>
            <a:ext cx="8607425" cy="5486400"/>
          </a:xfrm>
        </p:spPr>
        <p:txBody>
          <a:bodyPr>
            <a:normAutofit fontScale="85000" lnSpcReduction="20000"/>
          </a:bodyPr>
          <a:lstStyle/>
          <a:p>
            <a:r>
              <a:rPr lang="en-US" dirty="0" smtClean="0"/>
              <a:t>ALCC – Additional Load Carrying Capability</a:t>
            </a:r>
          </a:p>
          <a:p>
            <a:r>
              <a:rPr lang="en-US" dirty="0" smtClean="0"/>
              <a:t>ARA – Annual Reconfiguration Auction</a:t>
            </a:r>
          </a:p>
          <a:p>
            <a:r>
              <a:rPr lang="en-US" dirty="0" smtClean="0"/>
              <a:t>BTM PV – Behind-the-meter Photovoltaic</a:t>
            </a:r>
          </a:p>
          <a:p>
            <a:r>
              <a:rPr lang="en-US" dirty="0" smtClean="0"/>
              <a:t>CCP – Capacity Commitment Period</a:t>
            </a:r>
          </a:p>
          <a:p>
            <a:r>
              <a:rPr lang="en-US" dirty="0" smtClean="0"/>
              <a:t>CDD – Cooling Degree Days</a:t>
            </a:r>
          </a:p>
          <a:p>
            <a:r>
              <a:rPr lang="en-US" dirty="0"/>
              <a:t>CELT – Capacity, Energy, Loads and </a:t>
            </a:r>
            <a:r>
              <a:rPr lang="en-US" dirty="0" smtClean="0"/>
              <a:t>Transmission</a:t>
            </a:r>
          </a:p>
          <a:p>
            <a:r>
              <a:rPr lang="en-US" dirty="0" smtClean="0"/>
              <a:t>CSC – Cross Sound Cable</a:t>
            </a:r>
          </a:p>
          <a:p>
            <a:r>
              <a:rPr lang="en-US" dirty="0" smtClean="0"/>
              <a:t>CSO – Capacity Supply Obligation</a:t>
            </a:r>
          </a:p>
          <a:p>
            <a:r>
              <a:rPr lang="en-US" dirty="0" smtClean="0"/>
              <a:t>CT – Connecticut</a:t>
            </a:r>
          </a:p>
          <a:p>
            <a:r>
              <a:rPr lang="en-US" dirty="0" smtClean="0"/>
              <a:t>DR – Demand Resource</a:t>
            </a:r>
          </a:p>
          <a:p>
            <a:r>
              <a:rPr lang="en-US" dirty="0" smtClean="0"/>
              <a:t>EE – Energy Efficiency</a:t>
            </a:r>
          </a:p>
          <a:p>
            <a:r>
              <a:rPr lang="en-US" dirty="0" err="1" smtClean="0"/>
              <a:t>EFORd</a:t>
            </a:r>
            <a:r>
              <a:rPr lang="en-US" dirty="0" smtClean="0"/>
              <a:t> – Equivalent Forced Outage Rate on Demand</a:t>
            </a:r>
          </a:p>
          <a:p>
            <a:r>
              <a:rPr lang="en-US" dirty="0" smtClean="0"/>
              <a:t>FCA – Forward Capacity Auction</a:t>
            </a:r>
          </a:p>
          <a:p>
            <a:r>
              <a:rPr lang="en-US" dirty="0" smtClean="0"/>
              <a:t>FCM – Forward Capacity Market</a:t>
            </a:r>
          </a:p>
          <a:p>
            <a:endParaRPr lang="en-US" dirty="0" smtClean="0"/>
          </a:p>
          <a:p>
            <a:pPr>
              <a:buNone/>
            </a:pPr>
            <a:endParaRPr lang="en-US" dirty="0" smtClean="0"/>
          </a:p>
          <a:p>
            <a:endParaRPr lang="en-US" dirty="0" smtClean="0"/>
          </a:p>
        </p:txBody>
      </p:sp>
      <p:sp>
        <p:nvSpPr>
          <p:cNvPr id="4101" name="Slide Number Placeholder 4"/>
          <p:cNvSpPr>
            <a:spLocks noGrp="1"/>
          </p:cNvSpPr>
          <p:nvPr>
            <p:ph type="sldNum" sz="quarter" idx="11"/>
          </p:nvPr>
        </p:nvSpPr>
        <p:spPr>
          <a:xfrm>
            <a:off x="8534400" y="6324600"/>
            <a:ext cx="339725" cy="381000"/>
          </a:xfrm>
          <a:noFill/>
        </p:spPr>
        <p:txBody>
          <a:bodyPr/>
          <a:lstStyle/>
          <a:p>
            <a:fld id="{12D8F292-C54C-47AF-8F7C-37251728951D}" type="slidenum">
              <a:rPr lang="en-US"/>
              <a:pPr/>
              <a:t>111</a:t>
            </a:fld>
            <a:endParaRPr lang="en-US" dirty="0"/>
          </a:p>
        </p:txBody>
      </p:sp>
    </p:spTree>
    <p:extLst>
      <p:ext uri="{BB962C8B-B14F-4D97-AF65-F5344CB8AC3E}">
        <p14:creationId xmlns:p14="http://schemas.microsoft.com/office/powerpoint/2010/main" val="373068964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dirty="0" smtClean="0"/>
              <a:t>Acronyms, cont.</a:t>
            </a:r>
          </a:p>
        </p:txBody>
      </p:sp>
      <p:sp>
        <p:nvSpPr>
          <p:cNvPr id="4099" name="Content Placeholder 2"/>
          <p:cNvSpPr>
            <a:spLocks noGrp="1"/>
          </p:cNvSpPr>
          <p:nvPr>
            <p:ph idx="1"/>
          </p:nvPr>
        </p:nvSpPr>
        <p:spPr>
          <a:xfrm>
            <a:off x="457200" y="838200"/>
            <a:ext cx="8607425" cy="5638800"/>
          </a:xfrm>
        </p:spPr>
        <p:txBody>
          <a:bodyPr>
            <a:normAutofit fontScale="92500" lnSpcReduction="20000"/>
          </a:bodyPr>
          <a:lstStyle/>
          <a:p>
            <a:r>
              <a:rPr lang="en-US" dirty="0"/>
              <a:t>FERC – Federal Energy Regulatory Commission</a:t>
            </a:r>
          </a:p>
          <a:p>
            <a:r>
              <a:rPr lang="en-US" dirty="0"/>
              <a:t>HQICCs – Hydro-Quebec Interconnection Capability Credits</a:t>
            </a:r>
          </a:p>
          <a:p>
            <a:r>
              <a:rPr lang="en-US" dirty="0"/>
              <a:t>ICR – Installed Capacity Requirement</a:t>
            </a:r>
          </a:p>
          <a:p>
            <a:r>
              <a:rPr lang="en-US" dirty="0" smtClean="0"/>
              <a:t>ISO – ISO New England</a:t>
            </a:r>
          </a:p>
          <a:p>
            <a:r>
              <a:rPr lang="en-US" dirty="0" smtClean="0"/>
              <a:t>LRA – Local Resource Adequacy</a:t>
            </a:r>
          </a:p>
          <a:p>
            <a:r>
              <a:rPr lang="en-US" dirty="0" smtClean="0"/>
              <a:t>LSR – Local Sourcing Requirement</a:t>
            </a:r>
          </a:p>
          <a:p>
            <a:r>
              <a:rPr lang="en-US" dirty="0" smtClean="0"/>
              <a:t>MARS  -Multi-Area Reliability Simulation</a:t>
            </a:r>
          </a:p>
          <a:p>
            <a:r>
              <a:rPr lang="en-US" dirty="0" smtClean="0"/>
              <a:t>MCL – Maximum Capacity Limit</a:t>
            </a:r>
          </a:p>
          <a:p>
            <a:r>
              <a:rPr lang="en-US" dirty="0" smtClean="0"/>
              <a:t>MRI – Marginal Reliability Impact</a:t>
            </a:r>
          </a:p>
          <a:p>
            <a:r>
              <a:rPr lang="en-US" dirty="0" smtClean="0"/>
              <a:t>NEPOOL – New England Power Pool</a:t>
            </a:r>
          </a:p>
          <a:p>
            <a:r>
              <a:rPr lang="en-US" dirty="0" smtClean="0"/>
              <a:t>Net ICR – ICR minus HQICCs</a:t>
            </a:r>
          </a:p>
          <a:p>
            <a:r>
              <a:rPr lang="en-US" dirty="0" smtClean="0"/>
              <a:t>NNE – Northern New England</a:t>
            </a:r>
          </a:p>
          <a:p>
            <a:r>
              <a:rPr lang="en-US" dirty="0" smtClean="0"/>
              <a:t>NPCC – Northeast Power Coordinating Council</a:t>
            </a:r>
          </a:p>
          <a:p>
            <a:pPr>
              <a:buNone/>
            </a:pPr>
            <a:endParaRPr lang="en-US" dirty="0" smtClean="0"/>
          </a:p>
          <a:p>
            <a:endParaRPr lang="en-US" dirty="0" smtClean="0"/>
          </a:p>
        </p:txBody>
      </p:sp>
      <p:sp>
        <p:nvSpPr>
          <p:cNvPr id="4101" name="Slide Number Placeholder 4"/>
          <p:cNvSpPr>
            <a:spLocks noGrp="1"/>
          </p:cNvSpPr>
          <p:nvPr>
            <p:ph type="sldNum" sz="quarter" idx="11"/>
          </p:nvPr>
        </p:nvSpPr>
        <p:spPr>
          <a:xfrm>
            <a:off x="8534400" y="6324600"/>
            <a:ext cx="339725" cy="381000"/>
          </a:xfrm>
          <a:noFill/>
        </p:spPr>
        <p:txBody>
          <a:bodyPr/>
          <a:lstStyle/>
          <a:p>
            <a:fld id="{12D8F292-C54C-47AF-8F7C-37251728951D}" type="slidenum">
              <a:rPr lang="en-US"/>
              <a:pPr/>
              <a:t>112</a:t>
            </a:fld>
            <a:endParaRPr lang="en-US" dirty="0"/>
          </a:p>
        </p:txBody>
      </p:sp>
    </p:spTree>
    <p:extLst>
      <p:ext uri="{BB962C8B-B14F-4D97-AF65-F5344CB8AC3E}">
        <p14:creationId xmlns:p14="http://schemas.microsoft.com/office/powerpoint/2010/main" val="270026919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dirty="0" smtClean="0"/>
              <a:t>Acronyms, cont.</a:t>
            </a:r>
          </a:p>
        </p:txBody>
      </p:sp>
      <p:sp>
        <p:nvSpPr>
          <p:cNvPr id="4099" name="Content Placeholder 2"/>
          <p:cNvSpPr>
            <a:spLocks noGrp="1"/>
          </p:cNvSpPr>
          <p:nvPr>
            <p:ph idx="1"/>
          </p:nvPr>
        </p:nvSpPr>
        <p:spPr>
          <a:xfrm>
            <a:off x="457200" y="838200"/>
            <a:ext cx="8607425" cy="5638800"/>
          </a:xfrm>
        </p:spPr>
        <p:txBody>
          <a:bodyPr>
            <a:normAutofit fontScale="92500" lnSpcReduction="20000"/>
          </a:bodyPr>
          <a:lstStyle/>
          <a:p>
            <a:r>
              <a:rPr lang="en-US" dirty="0" smtClean="0"/>
              <a:t>OP-4 – Operating Procedure No. 4, Action During a Capacity Deficiency</a:t>
            </a:r>
          </a:p>
          <a:p>
            <a:r>
              <a:rPr lang="en-US" dirty="0" smtClean="0"/>
              <a:t>PAC – Planning Advisory Committee</a:t>
            </a:r>
          </a:p>
          <a:p>
            <a:r>
              <a:rPr lang="en-US" dirty="0" smtClean="0"/>
              <a:t>PC – Participants Committee</a:t>
            </a:r>
          </a:p>
          <a:p>
            <a:r>
              <a:rPr lang="en-US" dirty="0" smtClean="0"/>
              <a:t>PK - Peak</a:t>
            </a:r>
          </a:p>
          <a:p>
            <a:r>
              <a:rPr lang="en-US" dirty="0" smtClean="0"/>
              <a:t>PSPC – Power Supply Planning Committee</a:t>
            </a:r>
          </a:p>
          <a:p>
            <a:r>
              <a:rPr lang="en-US" dirty="0" smtClean="0"/>
              <a:t>RC – Reliability Committee</a:t>
            </a:r>
          </a:p>
          <a:p>
            <a:r>
              <a:rPr lang="en-US" dirty="0" smtClean="0"/>
              <a:t>RI – Rhode Island</a:t>
            </a:r>
          </a:p>
          <a:p>
            <a:r>
              <a:rPr lang="en-US" dirty="0" smtClean="0"/>
              <a:t>SEMA – Southeastern Massachusetts</a:t>
            </a:r>
          </a:p>
          <a:p>
            <a:r>
              <a:rPr lang="en-US" dirty="0" smtClean="0"/>
              <a:t>SENE – Southern New England</a:t>
            </a:r>
          </a:p>
          <a:p>
            <a:r>
              <a:rPr lang="en-US" dirty="0" smtClean="0"/>
              <a:t>SWCT – Southwest Connecticut</a:t>
            </a:r>
          </a:p>
          <a:p>
            <a:r>
              <a:rPr lang="en-US" dirty="0" smtClean="0"/>
              <a:t>TSA – Transmission Security Analysis</a:t>
            </a:r>
          </a:p>
          <a:p>
            <a:r>
              <a:rPr lang="en-US" dirty="0" smtClean="0"/>
              <a:t>VR – Voltage Reduction</a:t>
            </a:r>
          </a:p>
          <a:p>
            <a:r>
              <a:rPr lang="en-US" dirty="0" smtClean="0"/>
              <a:t>WTHI – Weighted Temperature-Humidity Index</a:t>
            </a:r>
          </a:p>
          <a:p>
            <a:pPr>
              <a:buNone/>
            </a:pPr>
            <a:endParaRPr lang="en-US" dirty="0" smtClean="0"/>
          </a:p>
          <a:p>
            <a:endParaRPr lang="en-US" dirty="0" smtClean="0"/>
          </a:p>
        </p:txBody>
      </p:sp>
      <p:sp>
        <p:nvSpPr>
          <p:cNvPr id="4101" name="Slide Number Placeholder 4"/>
          <p:cNvSpPr>
            <a:spLocks noGrp="1"/>
          </p:cNvSpPr>
          <p:nvPr>
            <p:ph type="sldNum" sz="quarter" idx="11"/>
          </p:nvPr>
        </p:nvSpPr>
        <p:spPr>
          <a:xfrm>
            <a:off x="8534400" y="6324600"/>
            <a:ext cx="339725" cy="381000"/>
          </a:xfrm>
          <a:noFill/>
        </p:spPr>
        <p:txBody>
          <a:bodyPr/>
          <a:lstStyle/>
          <a:p>
            <a:fld id="{12D8F292-C54C-47AF-8F7C-37251728951D}" type="slidenum">
              <a:rPr lang="en-US"/>
              <a:pPr/>
              <a:t>113</a:t>
            </a:fld>
            <a:endParaRPr lang="en-US" dirty="0"/>
          </a:p>
        </p:txBody>
      </p:sp>
    </p:spTree>
    <p:extLst>
      <p:ext uri="{BB962C8B-B14F-4D97-AF65-F5344CB8AC3E}">
        <p14:creationId xmlns:p14="http://schemas.microsoft.com/office/powerpoint/2010/main" val="29781349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p:txBody>
          <a:bodyPr/>
          <a:lstStyle/>
          <a:p>
            <a:pPr defTabSz="1019175">
              <a:defRPr/>
            </a:pPr>
            <a:fld id="{339663C6-A6E6-4E76-A550-09FBA6B4EC4D}" type="slidenum">
              <a:rPr lang="en-US">
                <a:latin typeface="+mn-lt"/>
              </a:rPr>
              <a:pPr defTabSz="1019175">
                <a:defRPr/>
              </a:pPr>
              <a:t>114</a:t>
            </a:fld>
            <a:endParaRPr lang="en-US" dirty="0">
              <a:latin typeface="+mn-lt"/>
            </a:endParaRPr>
          </a:p>
        </p:txBody>
      </p:sp>
      <p:sp>
        <p:nvSpPr>
          <p:cNvPr id="52231" name="Text Box 11"/>
          <p:cNvSpPr txBox="1">
            <a:spLocks noChangeArrowheads="1"/>
          </p:cNvSpPr>
          <p:nvPr/>
        </p:nvSpPr>
        <p:spPr bwMode="gray">
          <a:xfrm>
            <a:off x="25400" y="2929952"/>
            <a:ext cx="9144000" cy="762573"/>
          </a:xfrm>
          <a:prstGeom prst="rect">
            <a:avLst/>
          </a:prstGeom>
          <a:noFill/>
          <a:ln w="9525">
            <a:noFill/>
            <a:miter lim="800000"/>
            <a:headEnd/>
            <a:tailEnd/>
          </a:ln>
        </p:spPr>
        <p:txBody>
          <a:bodyPr>
            <a:spAutoFit/>
          </a:bodyPr>
          <a:lstStyle/>
          <a:p>
            <a:pPr algn="ctr"/>
            <a:endParaRPr lang="en-US" sz="4400" b="1" dirty="0">
              <a:solidFill>
                <a:srgbClr val="F9AF1C"/>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a:xfrm>
            <a:off x="457200" y="21771"/>
            <a:ext cx="8229600" cy="1143000"/>
          </a:xfrm>
        </p:spPr>
        <p:txBody>
          <a:bodyPr/>
          <a:lstStyle/>
          <a:p>
            <a:r>
              <a:rPr lang="en-US" dirty="0" smtClean="0"/>
              <a:t>Conclusions</a:t>
            </a:r>
            <a:endParaRPr lang="en-US" dirty="0"/>
          </a:p>
        </p:txBody>
      </p:sp>
      <p:sp>
        <p:nvSpPr>
          <p:cNvPr id="4" name="Content Placeholder 3"/>
          <p:cNvSpPr>
            <a:spLocks noGrp="1"/>
          </p:cNvSpPr>
          <p:nvPr>
            <p:ph idx="1"/>
          </p:nvPr>
        </p:nvSpPr>
        <p:spPr>
          <a:xfrm>
            <a:off x="310075" y="1066800"/>
            <a:ext cx="8572500" cy="4812688"/>
          </a:xfrm>
        </p:spPr>
        <p:txBody>
          <a:bodyPr>
            <a:normAutofit/>
          </a:bodyPr>
          <a:lstStyle/>
          <a:p>
            <a:pPr>
              <a:lnSpc>
                <a:spcPct val="90000"/>
              </a:lnSpc>
            </a:pPr>
            <a:r>
              <a:rPr lang="en-US" sz="2100" dirty="0" smtClean="0"/>
              <a:t>FCA 14 tie benefits assumptions for the calculation of the ICR-Related Values will be 1,940 MW for the “Including Mystic Units 8 &amp; 9” scenario and 1,910 MW for the “Excluding Mystic Units 8 &amp; 9” scenario</a:t>
            </a:r>
          </a:p>
          <a:p>
            <a:pPr>
              <a:lnSpc>
                <a:spcPct val="90000"/>
              </a:lnSpc>
            </a:pPr>
            <a:r>
              <a:rPr lang="en-US" sz="2100" dirty="0" smtClean="0"/>
              <a:t>Hydro Quebec Interconnection Capability Credits for FCA 14 for the “Including Mystic Units 8 &amp; 9” scenario will be 941 MW while for the “Excluding Mystic Units 8 &amp; 9” scenario will be 943 MW</a:t>
            </a:r>
          </a:p>
        </p:txBody>
      </p:sp>
    </p:spTree>
    <p:extLst>
      <p:ext uri="{BB962C8B-B14F-4D97-AF65-F5344CB8AC3E}">
        <p14:creationId xmlns:p14="http://schemas.microsoft.com/office/powerpoint/2010/main" val="1672109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57400"/>
            <a:ext cx="7772400" cy="1362075"/>
          </a:xfrm>
        </p:spPr>
        <p:txBody>
          <a:bodyPr>
            <a:normAutofit/>
          </a:bodyPr>
          <a:lstStyle/>
          <a:p>
            <a:r>
              <a:rPr lang="en-US" dirty="0" smtClean="0"/>
              <a:t>Changes to the 2019 CELT Load Forecast</a:t>
            </a:r>
            <a:endParaRPr lang="en-US" dirty="0"/>
          </a:p>
        </p:txBody>
      </p:sp>
      <p:sp>
        <p:nvSpPr>
          <p:cNvPr id="4" name="Slide Number Placeholder 3"/>
          <p:cNvSpPr>
            <a:spLocks noGrp="1"/>
          </p:cNvSpPr>
          <p:nvPr>
            <p:ph type="sldNum" sz="quarter" idx="4"/>
          </p:nvPr>
        </p:nvSpPr>
        <p:spPr/>
        <p:txBody>
          <a:bodyPr/>
          <a:lstStyle/>
          <a:p>
            <a:pPr>
              <a:defRPr/>
            </a:pPr>
            <a:fld id="{8D8725CD-6A91-4E83-9D53-1642D377C37F}" type="slidenum">
              <a:rPr lang="en-US" smtClean="0">
                <a:latin typeface="+mn-lt"/>
              </a:rPr>
              <a:pPr>
                <a:defRPr/>
              </a:pPr>
              <a:t>13</a:t>
            </a:fld>
            <a:endParaRPr lang="en-US" dirty="0">
              <a:latin typeface="+mn-lt"/>
            </a:endParaRPr>
          </a:p>
        </p:txBody>
      </p:sp>
    </p:spTree>
    <p:extLst>
      <p:ext uri="{BB962C8B-B14F-4D97-AF65-F5344CB8AC3E}">
        <p14:creationId xmlns:p14="http://schemas.microsoft.com/office/powerpoint/2010/main" val="703273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E1C90-9107-46A6-857E-1E185121F78B}"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
        <p:nvSpPr>
          <p:cNvPr id="5" name="Title 4"/>
          <p:cNvSpPr>
            <a:spLocks noGrp="1"/>
          </p:cNvSpPr>
          <p:nvPr>
            <p:ph type="title"/>
          </p:nvPr>
        </p:nvSpPr>
        <p:spPr/>
        <p:txBody>
          <a:bodyPr/>
          <a:lstStyle/>
          <a:p>
            <a:r>
              <a:rPr lang="en-US" dirty="0" smtClean="0"/>
              <a:t>2019 CELT Load Forecast Changes</a:t>
            </a:r>
            <a:endParaRPr lang="en-US" dirty="0"/>
          </a:p>
        </p:txBody>
      </p:sp>
      <p:sp>
        <p:nvSpPr>
          <p:cNvPr id="6" name="Content Placeholder 5"/>
          <p:cNvSpPr>
            <a:spLocks noGrp="1"/>
          </p:cNvSpPr>
          <p:nvPr>
            <p:ph idx="1"/>
          </p:nvPr>
        </p:nvSpPr>
        <p:spPr>
          <a:xfrm>
            <a:off x="457200" y="1143000"/>
            <a:ext cx="8229600" cy="5105400"/>
          </a:xfrm>
        </p:spPr>
        <p:txBody>
          <a:bodyPr>
            <a:normAutofit fontScale="77500" lnSpcReduction="20000"/>
          </a:bodyPr>
          <a:lstStyle/>
          <a:p>
            <a:pPr marL="0" indent="0">
              <a:buNone/>
            </a:pPr>
            <a:r>
              <a:rPr lang="en-US" dirty="0"/>
              <a:t>T</a:t>
            </a:r>
            <a:r>
              <a:rPr lang="en-US" dirty="0" smtClean="0"/>
              <a:t>he 2019 CELT load forecast* was reviewed in detail at the July 25, 2019 PSPC meeting.  The 2019 CELT load forecast has incorporated the following component changes to the load forecast methodology in addition to the standard update to the underlying macro economic assumption and model estimation period:</a:t>
            </a:r>
          </a:p>
          <a:p>
            <a:pPr lvl="1"/>
            <a:endParaRPr lang="en-US" b="1" dirty="0" smtClean="0"/>
          </a:p>
          <a:p>
            <a:pPr lvl="1"/>
            <a:r>
              <a:rPr lang="en-US" b="1" dirty="0" smtClean="0"/>
              <a:t>Forecast Cycle Change (Standard Update)</a:t>
            </a:r>
          </a:p>
          <a:p>
            <a:pPr lvl="2"/>
            <a:endParaRPr lang="en-US" dirty="0" smtClean="0"/>
          </a:p>
          <a:p>
            <a:pPr lvl="2"/>
            <a:r>
              <a:rPr lang="en-US" dirty="0" smtClean="0"/>
              <a:t>This </a:t>
            </a:r>
            <a:r>
              <a:rPr lang="en-US" dirty="0"/>
              <a:t>would be the normal forecast change as done in the past </a:t>
            </a:r>
          </a:p>
          <a:p>
            <a:pPr lvl="2"/>
            <a:r>
              <a:rPr lang="en-US" dirty="0"/>
              <a:t>U</a:t>
            </a:r>
            <a:r>
              <a:rPr lang="en-US" dirty="0" smtClean="0"/>
              <a:t>nderlying input macro economic assumptions seen in 2019 vs 2018</a:t>
            </a:r>
          </a:p>
          <a:p>
            <a:pPr lvl="2"/>
            <a:r>
              <a:rPr lang="en-US" dirty="0"/>
              <a:t>M</a:t>
            </a:r>
            <a:r>
              <a:rPr lang="en-US" dirty="0" smtClean="0"/>
              <a:t>odel </a:t>
            </a:r>
            <a:r>
              <a:rPr lang="en-US" dirty="0"/>
              <a:t>estimation period – daily peak load and weather for the historical period covering 2004-2018 (2003-2017 used last year</a:t>
            </a:r>
            <a:r>
              <a:rPr lang="en-US" dirty="0" smtClean="0"/>
              <a:t>)</a:t>
            </a:r>
          </a:p>
          <a:p>
            <a:pPr lvl="1"/>
            <a:endParaRPr lang="en-US" b="1" dirty="0" smtClean="0"/>
          </a:p>
          <a:p>
            <a:pPr lvl="1"/>
            <a:r>
              <a:rPr lang="en-US" b="1" dirty="0" smtClean="0"/>
              <a:t>2019 Changes to the methodology of the load forecast model </a:t>
            </a:r>
          </a:p>
          <a:p>
            <a:pPr lvl="2"/>
            <a:endParaRPr lang="en-US" b="1" dirty="0" smtClean="0"/>
          </a:p>
          <a:p>
            <a:pPr lvl="2"/>
            <a:r>
              <a:rPr lang="en-US" b="1" dirty="0" smtClean="0"/>
              <a:t>Added </a:t>
            </a:r>
            <a:r>
              <a:rPr lang="en-US" b="1" dirty="0"/>
              <a:t>a Second Weather Variable </a:t>
            </a:r>
            <a:r>
              <a:rPr lang="en-US" b="1" dirty="0" smtClean="0"/>
              <a:t>(Modeling Specification)</a:t>
            </a:r>
            <a:endParaRPr lang="en-US" b="1" dirty="0"/>
          </a:p>
          <a:p>
            <a:pPr lvl="3"/>
            <a:r>
              <a:rPr lang="en-US" dirty="0"/>
              <a:t>I</a:t>
            </a:r>
            <a:r>
              <a:rPr lang="en-US" dirty="0" smtClean="0"/>
              <a:t>ncorporated </a:t>
            </a:r>
            <a:r>
              <a:rPr lang="en-US" dirty="0"/>
              <a:t>a second weather variable, cooling degree days (CDD), in addition to </a:t>
            </a:r>
            <a:r>
              <a:rPr lang="en-US" dirty="0" smtClean="0"/>
              <a:t>weighted temperature-humidity index (WTHI)</a:t>
            </a:r>
          </a:p>
          <a:p>
            <a:pPr lvl="2"/>
            <a:r>
              <a:rPr lang="en-US" b="1" dirty="0" smtClean="0"/>
              <a:t>Separated </a:t>
            </a:r>
            <a:r>
              <a:rPr lang="en-US" b="1" dirty="0"/>
              <a:t>July and August Peak </a:t>
            </a:r>
            <a:r>
              <a:rPr lang="en-US" b="1" dirty="0" smtClean="0"/>
              <a:t>Modeling (Monthly Peak Demand Modeling)</a:t>
            </a:r>
            <a:endParaRPr lang="en-US" b="1" dirty="0"/>
          </a:p>
          <a:p>
            <a:pPr lvl="3"/>
            <a:r>
              <a:rPr lang="en-US" dirty="0"/>
              <a:t>D</a:t>
            </a:r>
            <a:r>
              <a:rPr lang="en-US" dirty="0" smtClean="0"/>
              <a:t>eveloped </a:t>
            </a:r>
            <a:r>
              <a:rPr lang="en-US" dirty="0"/>
              <a:t>separate July and August monthly models rather than a combined July/August summer seasonal peak </a:t>
            </a:r>
            <a:r>
              <a:rPr lang="en-US" dirty="0" smtClean="0"/>
              <a:t>model</a:t>
            </a:r>
          </a:p>
          <a:p>
            <a:pPr lvl="2"/>
            <a:r>
              <a:rPr lang="en-US" b="1" dirty="0" smtClean="0"/>
              <a:t>Shortened Weather History (Weather History Change)</a:t>
            </a:r>
          </a:p>
          <a:p>
            <a:pPr lvl="3"/>
            <a:r>
              <a:rPr lang="en-US" dirty="0"/>
              <a:t>H</a:t>
            </a:r>
            <a:r>
              <a:rPr lang="en-US" dirty="0" smtClean="0"/>
              <a:t>istorical </a:t>
            </a:r>
            <a:r>
              <a:rPr lang="en-US" dirty="0"/>
              <a:t>weather period used to generate probabilistic forecast shortened from 40 years to 25 </a:t>
            </a:r>
            <a:r>
              <a:rPr lang="en-US" dirty="0" smtClean="0"/>
              <a:t>years</a:t>
            </a:r>
          </a:p>
          <a:p>
            <a:pPr lvl="3"/>
            <a:r>
              <a:rPr lang="en-US" dirty="0" smtClean="0"/>
              <a:t>New </a:t>
            </a:r>
            <a:r>
              <a:rPr lang="en-US" dirty="0"/>
              <a:t>25-year period covers 1991-2015 (1975-2014 used last year</a:t>
            </a:r>
            <a:r>
              <a:rPr lang="en-US" dirty="0" smtClean="0"/>
              <a:t>)</a:t>
            </a:r>
            <a:endParaRPr lang="en-US" dirty="0"/>
          </a:p>
          <a:p>
            <a:pPr lvl="2"/>
            <a:endParaRPr lang="en-US" dirty="0" smtClean="0"/>
          </a:p>
          <a:p>
            <a:pPr marL="457200" lvl="1" indent="0">
              <a:buNone/>
            </a:pPr>
            <a:endParaRPr lang="en-US" sz="1300" dirty="0" smtClean="0"/>
          </a:p>
          <a:p>
            <a:pPr marL="457200" lvl="1" indent="0">
              <a:buNone/>
            </a:pPr>
            <a:r>
              <a:rPr lang="en-US" sz="1300" i="1" dirty="0" smtClean="0"/>
              <a:t>*For details of the 2019 load forecast, please see Review of the 2019 Long-Term Load Forecast </a:t>
            </a:r>
            <a:r>
              <a:rPr lang="en-US" sz="1300" i="1" dirty="0"/>
              <a:t>presentation at</a:t>
            </a:r>
            <a:r>
              <a:rPr lang="en-US" sz="1300" i="1" dirty="0" smtClean="0"/>
              <a:t>: </a:t>
            </a:r>
            <a:r>
              <a:rPr lang="en-US" sz="1300" i="1" dirty="0" smtClean="0">
                <a:hlinkClick r:id="rId2"/>
              </a:rPr>
              <a:t>https</a:t>
            </a:r>
            <a:r>
              <a:rPr lang="en-US" sz="1300" i="1" dirty="0">
                <a:hlinkClick r:id="rId2"/>
              </a:rPr>
              <a:t>://</a:t>
            </a:r>
            <a:r>
              <a:rPr lang="en-US" sz="1300" i="1" dirty="0" smtClean="0">
                <a:hlinkClick r:id="rId2"/>
              </a:rPr>
              <a:t>www.iso-ne.com/static-assets/documents/2019/07/20190725_a03_2019_longterm_forecasts_icr.pptx</a:t>
            </a:r>
            <a:endParaRPr lang="en-US" sz="1300" i="1" dirty="0" smtClean="0"/>
          </a:p>
          <a:p>
            <a:pPr marL="457200" lvl="1" indent="0">
              <a:buNone/>
            </a:pPr>
            <a:r>
              <a:rPr lang="en-US" sz="1300" i="1" dirty="0" smtClean="0"/>
              <a:t>For </a:t>
            </a:r>
            <a:r>
              <a:rPr lang="en-US" sz="1300" i="1" dirty="0"/>
              <a:t>details on the load forecast methodologies and assumptions, please see: </a:t>
            </a:r>
            <a:r>
              <a:rPr lang="en-US" sz="1300" i="1" dirty="0">
                <a:hlinkClick r:id="rId3"/>
              </a:rPr>
              <a:t>https://www.iso-ne.com/committees/reliability/load-forecast/</a:t>
            </a:r>
            <a:endParaRPr lang="en-US" sz="1300" i="1" dirty="0"/>
          </a:p>
          <a:p>
            <a:pPr marL="457200" lvl="1" indent="0">
              <a:buNone/>
            </a:pPr>
            <a:endParaRPr lang="en-US" sz="1300" i="1" dirty="0"/>
          </a:p>
        </p:txBody>
      </p:sp>
    </p:spTree>
    <p:extLst>
      <p:ext uri="{BB962C8B-B14F-4D97-AF65-F5344CB8AC3E}">
        <p14:creationId xmlns:p14="http://schemas.microsoft.com/office/powerpoint/2010/main" val="780515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399" y="228600"/>
            <a:ext cx="7467601" cy="857250"/>
          </a:xfrm>
        </p:spPr>
        <p:txBody>
          <a:bodyPr>
            <a:normAutofit fontScale="90000"/>
          </a:bodyPr>
          <a:lstStyle/>
          <a:p>
            <a:r>
              <a:rPr lang="en-US" dirty="0" smtClean="0">
                <a:solidFill>
                  <a:schemeClr val="tx1">
                    <a:lumMod val="50000"/>
                  </a:schemeClr>
                </a:solidFill>
              </a:rPr>
              <a:t>Summer Seasonal Peak Load Distribution* in Per Unit of the 50/50 Peak for CCP </a:t>
            </a:r>
            <a:r>
              <a:rPr lang="en-US" dirty="0" smtClean="0">
                <a:solidFill>
                  <a:schemeClr val="tx1">
                    <a:lumMod val="50000"/>
                  </a:schemeClr>
                </a:solidFill>
              </a:rPr>
              <a:t>2023-</a:t>
            </a:r>
            <a:r>
              <a:rPr lang="en-US" dirty="0" smtClean="0">
                <a:solidFill>
                  <a:srgbClr val="FF0000"/>
                </a:solidFill>
              </a:rPr>
              <a:t>2024</a:t>
            </a:r>
            <a:r>
              <a:rPr lang="en-US" dirty="0" smtClean="0">
                <a:solidFill>
                  <a:schemeClr val="tx1">
                    <a:lumMod val="50000"/>
                  </a:schemeClr>
                </a:solidFill>
              </a:rPr>
              <a:t> </a:t>
            </a:r>
            <a:endParaRPr lang="en-US" dirty="0" smtClean="0">
              <a:solidFill>
                <a:schemeClr val="tx1">
                  <a:lumMod val="50000"/>
                </a:schemeClr>
              </a:solidFill>
            </a:endParaRPr>
          </a:p>
        </p:txBody>
      </p:sp>
      <p:sp>
        <p:nvSpPr>
          <p:cNvPr id="12292" name="Slide Number Placeholder 4"/>
          <p:cNvSpPr>
            <a:spLocks noGrp="1"/>
          </p:cNvSpPr>
          <p:nvPr>
            <p:ph type="sldNum" sz="quarter" idx="11"/>
          </p:nvPr>
        </p:nvSpPr>
        <p:spPr>
          <a:noFill/>
        </p:spPr>
        <p:txBody>
          <a:bodyPr/>
          <a:lstStyle/>
          <a:p>
            <a:pPr fontAlgn="base">
              <a:spcBef>
                <a:spcPct val="0"/>
              </a:spcBef>
              <a:spcAft>
                <a:spcPct val="0"/>
              </a:spcAft>
            </a:pPr>
            <a:fld id="{76F909E2-2C30-47EE-B8B1-DDCA204900E1}" type="slidenum">
              <a:rPr lang="en-US">
                <a:solidFill>
                  <a:srgbClr val="62777F"/>
                </a:solidFill>
                <a:latin typeface="Calibri"/>
              </a:rPr>
              <a:pPr fontAlgn="base">
                <a:spcBef>
                  <a:spcPct val="0"/>
                </a:spcBef>
                <a:spcAft>
                  <a:spcPct val="0"/>
                </a:spcAft>
              </a:pPr>
              <a:t>15</a:t>
            </a:fld>
            <a:endParaRPr lang="en-US" dirty="0">
              <a:solidFill>
                <a:srgbClr val="62777F"/>
              </a:solidFill>
              <a:latin typeface="Calibri"/>
            </a:endParaRPr>
          </a:p>
        </p:txBody>
      </p:sp>
      <p:sp>
        <p:nvSpPr>
          <p:cNvPr id="3" name="Rectangle 2"/>
          <p:cNvSpPr/>
          <p:nvPr/>
        </p:nvSpPr>
        <p:spPr>
          <a:xfrm>
            <a:off x="222409" y="5719551"/>
            <a:ext cx="8433912" cy="646331"/>
          </a:xfrm>
          <a:prstGeom prst="rect">
            <a:avLst/>
          </a:prstGeom>
        </p:spPr>
        <p:txBody>
          <a:bodyPr wrap="none">
            <a:spAutoFit/>
          </a:bodyPr>
          <a:lstStyle/>
          <a:p>
            <a:r>
              <a:rPr lang="en-US" sz="1200" i="1" dirty="0" smtClean="0">
                <a:solidFill>
                  <a:schemeClr val="tx1">
                    <a:lumMod val="50000"/>
                  </a:schemeClr>
                </a:solidFill>
              </a:rPr>
              <a:t>*Seasonal peak load forecast distribution (Forecast is Gross with reduction for BTM PV) is based on section 1.6 of the CELT Reports.</a:t>
            </a:r>
          </a:p>
          <a:p>
            <a:r>
              <a:rPr lang="en-US" sz="1200" i="1" dirty="0" smtClean="0">
                <a:solidFill>
                  <a:schemeClr val="tx1">
                    <a:lumMod val="50000"/>
                  </a:schemeClr>
                </a:solidFill>
              </a:rPr>
              <a:t>For copy of CELT reports, please visit</a:t>
            </a:r>
            <a:r>
              <a:rPr lang="en-US" sz="1200" i="1" dirty="0">
                <a:solidFill>
                  <a:schemeClr val="tx1">
                    <a:lumMod val="50000"/>
                  </a:schemeClr>
                </a:solidFill>
              </a:rPr>
              <a:t>:</a:t>
            </a:r>
            <a:r>
              <a:rPr lang="en-US" sz="1200" i="1" dirty="0"/>
              <a:t> </a:t>
            </a:r>
            <a:r>
              <a:rPr lang="en-US" sz="1200" i="1" dirty="0">
                <a:hlinkClick r:id="rId3"/>
              </a:rPr>
              <a:t>https://</a:t>
            </a:r>
            <a:r>
              <a:rPr lang="en-US" sz="1200" i="1" dirty="0" smtClean="0">
                <a:hlinkClick r:id="rId3"/>
              </a:rPr>
              <a:t>www.iso-ne.com/system-planning/system-plans-studies/celt</a:t>
            </a:r>
            <a:endParaRPr lang="en-US" sz="1200" i="1" dirty="0" smtClean="0"/>
          </a:p>
          <a:p>
            <a:r>
              <a:rPr lang="en-US" sz="1200" i="1" dirty="0" smtClean="0"/>
              <a:t>  </a:t>
            </a:r>
            <a:endParaRPr lang="en-US" sz="1200" dirty="0"/>
          </a:p>
        </p:txBody>
      </p:sp>
      <p:sp>
        <p:nvSpPr>
          <p:cNvPr id="5" name="Rectangle 4"/>
          <p:cNvSpPr/>
          <p:nvPr/>
        </p:nvSpPr>
        <p:spPr>
          <a:xfrm>
            <a:off x="609600" y="1203108"/>
            <a:ext cx="8046721" cy="461665"/>
          </a:xfrm>
          <a:prstGeom prst="rect">
            <a:avLst/>
          </a:prstGeom>
        </p:spPr>
        <p:txBody>
          <a:bodyPr wrap="square">
            <a:spAutoFit/>
          </a:bodyPr>
          <a:lstStyle/>
          <a:p>
            <a:r>
              <a:rPr lang="en-US" i="1" dirty="0" smtClean="0">
                <a:solidFill>
                  <a:srgbClr val="000000"/>
                </a:solidFill>
              </a:rPr>
              <a:t>CELT </a:t>
            </a:r>
            <a:r>
              <a:rPr lang="en-US" i="1" dirty="0">
                <a:solidFill>
                  <a:srgbClr val="000000"/>
                </a:solidFill>
              </a:rPr>
              <a:t>Forecast Distribution from 2015 – 2019 CELT Reports</a:t>
            </a:r>
            <a:endParaRPr lang="en-US" dirty="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611693932"/>
              </p:ext>
            </p:extLst>
          </p:nvPr>
        </p:nvGraphicFramePr>
        <p:xfrm>
          <a:off x="426719" y="1782031"/>
          <a:ext cx="8229602" cy="3814550"/>
        </p:xfrm>
        <a:graphic>
          <a:graphicData uri="http://schemas.openxmlformats.org/drawingml/2006/table">
            <a:tbl>
              <a:tblPr/>
              <a:tblGrid>
                <a:gridCol w="1181102">
                  <a:extLst>
                    <a:ext uri="{9D8B030D-6E8A-4147-A177-3AD203B41FA5}">
                      <a16:colId xmlns:a16="http://schemas.microsoft.com/office/drawing/2014/main" val="2959407985"/>
                    </a:ext>
                  </a:extLst>
                </a:gridCol>
                <a:gridCol w="1441210">
                  <a:extLst>
                    <a:ext uri="{9D8B030D-6E8A-4147-A177-3AD203B41FA5}">
                      <a16:colId xmlns:a16="http://schemas.microsoft.com/office/drawing/2014/main" val="3223990798"/>
                    </a:ext>
                  </a:extLst>
                </a:gridCol>
                <a:gridCol w="560729">
                  <a:extLst>
                    <a:ext uri="{9D8B030D-6E8A-4147-A177-3AD203B41FA5}">
                      <a16:colId xmlns:a16="http://schemas.microsoft.com/office/drawing/2014/main" val="1432910410"/>
                    </a:ext>
                  </a:extLst>
                </a:gridCol>
                <a:gridCol w="560729">
                  <a:extLst>
                    <a:ext uri="{9D8B030D-6E8A-4147-A177-3AD203B41FA5}">
                      <a16:colId xmlns:a16="http://schemas.microsoft.com/office/drawing/2014/main" val="1616027325"/>
                    </a:ext>
                  </a:extLst>
                </a:gridCol>
                <a:gridCol w="560729">
                  <a:extLst>
                    <a:ext uri="{9D8B030D-6E8A-4147-A177-3AD203B41FA5}">
                      <a16:colId xmlns:a16="http://schemas.microsoft.com/office/drawing/2014/main" val="1809615921"/>
                    </a:ext>
                  </a:extLst>
                </a:gridCol>
                <a:gridCol w="560729">
                  <a:extLst>
                    <a:ext uri="{9D8B030D-6E8A-4147-A177-3AD203B41FA5}">
                      <a16:colId xmlns:a16="http://schemas.microsoft.com/office/drawing/2014/main" val="1371544141"/>
                    </a:ext>
                  </a:extLst>
                </a:gridCol>
                <a:gridCol w="605934">
                  <a:extLst>
                    <a:ext uri="{9D8B030D-6E8A-4147-A177-3AD203B41FA5}">
                      <a16:colId xmlns:a16="http://schemas.microsoft.com/office/drawing/2014/main" val="372537819"/>
                    </a:ext>
                  </a:extLst>
                </a:gridCol>
                <a:gridCol w="515524">
                  <a:extLst>
                    <a:ext uri="{9D8B030D-6E8A-4147-A177-3AD203B41FA5}">
                      <a16:colId xmlns:a16="http://schemas.microsoft.com/office/drawing/2014/main" val="1003107483"/>
                    </a:ext>
                  </a:extLst>
                </a:gridCol>
                <a:gridCol w="560729">
                  <a:extLst>
                    <a:ext uri="{9D8B030D-6E8A-4147-A177-3AD203B41FA5}">
                      <a16:colId xmlns:a16="http://schemas.microsoft.com/office/drawing/2014/main" val="184673734"/>
                    </a:ext>
                  </a:extLst>
                </a:gridCol>
                <a:gridCol w="560729">
                  <a:extLst>
                    <a:ext uri="{9D8B030D-6E8A-4147-A177-3AD203B41FA5}">
                      <a16:colId xmlns:a16="http://schemas.microsoft.com/office/drawing/2014/main" val="2919667092"/>
                    </a:ext>
                  </a:extLst>
                </a:gridCol>
                <a:gridCol w="560729">
                  <a:extLst>
                    <a:ext uri="{9D8B030D-6E8A-4147-A177-3AD203B41FA5}">
                      <a16:colId xmlns:a16="http://schemas.microsoft.com/office/drawing/2014/main" val="3929927054"/>
                    </a:ext>
                  </a:extLst>
                </a:gridCol>
                <a:gridCol w="560729">
                  <a:extLst>
                    <a:ext uri="{9D8B030D-6E8A-4147-A177-3AD203B41FA5}">
                      <a16:colId xmlns:a16="http://schemas.microsoft.com/office/drawing/2014/main" val="3233365019"/>
                    </a:ext>
                  </a:extLst>
                </a:gridCol>
              </a:tblGrid>
              <a:tr h="890584">
                <a:tc>
                  <a:txBody>
                    <a:bodyPr/>
                    <a:lstStyle/>
                    <a:p>
                      <a:pPr algn="l" fontAlgn="b"/>
                      <a:endParaRPr lang="en-US" sz="1000" b="0" i="0" u="none" strike="noStrike">
                        <a:solidFill>
                          <a:srgbClr val="000000"/>
                        </a:solidFill>
                        <a:effectLst/>
                        <a:latin typeface="Calibri" panose="020F0502020204030204" pitchFamily="34" charset="0"/>
                      </a:endParaRPr>
                    </a:p>
                  </a:txBody>
                  <a:tcPr marL="8398" marR="8398" marT="83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98" marR="8398" marT="839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fontAlgn="ctr"/>
                      <a:r>
                        <a:rPr lang="en-US" sz="1000" b="1" i="0" u="none" strike="noStrike" dirty="0">
                          <a:solidFill>
                            <a:srgbClr val="000000"/>
                          </a:solidFill>
                          <a:effectLst/>
                          <a:latin typeface="Arial" panose="020B0604020202020204" pitchFamily="34" charset="0"/>
                        </a:rPr>
                        <a:t>Peak Load Forecast at</a:t>
                      </a:r>
                      <a:br>
                        <a:rPr lang="en-US" sz="1000" b="1" i="0" u="none" strike="noStrike" dirty="0">
                          <a:solidFill>
                            <a:srgbClr val="000000"/>
                          </a:solidFill>
                          <a:effectLst/>
                          <a:latin typeface="Arial" panose="020B0604020202020204" pitchFamily="34" charset="0"/>
                        </a:rPr>
                      </a:br>
                      <a:r>
                        <a:rPr lang="en-US" sz="1000" b="1" i="0" u="none" strike="noStrike" dirty="0">
                          <a:solidFill>
                            <a:srgbClr val="000000"/>
                          </a:solidFill>
                          <a:effectLst/>
                          <a:latin typeface="Arial" panose="020B0604020202020204" pitchFamily="34" charset="0"/>
                        </a:rPr>
                        <a:t>Milder Than Expected Weather</a:t>
                      </a:r>
                    </a:p>
                  </a:txBody>
                  <a:tcPr marL="8398" marR="8398" marT="83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000" b="1" i="0" u="none" strike="noStrike" dirty="0">
                          <a:solidFill>
                            <a:srgbClr val="000000"/>
                          </a:solidFill>
                          <a:effectLst/>
                          <a:latin typeface="Arial" panose="020B0604020202020204" pitchFamily="34" charset="0"/>
                        </a:rPr>
                        <a:t>Gross  Forecast at Expected Weather</a:t>
                      </a:r>
                    </a:p>
                  </a:txBody>
                  <a:tcPr marL="8398" marR="8398" marT="8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en-US" sz="1000" b="1" i="0" u="none" strike="noStrike" dirty="0">
                          <a:solidFill>
                            <a:srgbClr val="000000"/>
                          </a:solidFill>
                          <a:effectLst/>
                          <a:latin typeface="Arial" panose="020B0604020202020204" pitchFamily="34" charset="0"/>
                        </a:rPr>
                        <a:t>Peak Load Forecast at More</a:t>
                      </a:r>
                      <a:br>
                        <a:rPr lang="en-US" sz="1000" b="1" i="0" u="none" strike="noStrike" dirty="0">
                          <a:solidFill>
                            <a:srgbClr val="000000"/>
                          </a:solidFill>
                          <a:effectLst/>
                          <a:latin typeface="Arial" panose="020B0604020202020204" pitchFamily="34" charset="0"/>
                        </a:rPr>
                      </a:br>
                      <a:r>
                        <a:rPr lang="en-US" sz="1000" b="1" i="0" u="none" strike="noStrike" dirty="0">
                          <a:solidFill>
                            <a:srgbClr val="000000"/>
                          </a:solidFill>
                          <a:effectLst/>
                          <a:latin typeface="Arial" panose="020B0604020202020204" pitchFamily="34" charset="0"/>
                        </a:rPr>
                        <a:t>Extreme Than Expected Weather</a:t>
                      </a:r>
                    </a:p>
                  </a:txBody>
                  <a:tcPr marL="8398" marR="8398" marT="8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6180802"/>
                  </a:ext>
                </a:extLst>
              </a:tr>
              <a:tr h="594093">
                <a:tc>
                  <a:txBody>
                    <a:bodyPr/>
                    <a:lstStyle/>
                    <a:p>
                      <a:pPr algn="ctr" fontAlgn="ctr"/>
                      <a:r>
                        <a:rPr lang="en-US" sz="1200" b="1" i="0" u="none" strike="noStrike" dirty="0">
                          <a:solidFill>
                            <a:srgbClr val="000000"/>
                          </a:solidFill>
                          <a:effectLst/>
                          <a:latin typeface="Calibri" panose="020F0502020204030204" pitchFamily="34" charset="0"/>
                        </a:rPr>
                        <a:t>Year of CELT Report</a:t>
                      </a:r>
                    </a:p>
                  </a:txBody>
                  <a:tcPr marL="8398" marR="8398" marT="83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Probability of Forecast Being Exceeded</a:t>
                      </a:r>
                    </a:p>
                  </a:txBody>
                  <a:tcPr marL="8398" marR="8398" marT="8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Calibri" panose="020F0502020204030204" pitchFamily="34" charset="0"/>
                        </a:rPr>
                        <a:t>10/90</a:t>
                      </a:r>
                    </a:p>
                  </a:txBody>
                  <a:tcPr marL="8398" marR="8398" marT="8398"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Calibri" panose="020F0502020204030204" pitchFamily="34" charset="0"/>
                        </a:rPr>
                        <a:t>20/80</a:t>
                      </a:r>
                    </a:p>
                  </a:txBody>
                  <a:tcPr marL="8398" marR="8398" marT="839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Calibri" panose="020F0502020204030204" pitchFamily="34" charset="0"/>
                        </a:rPr>
                        <a:t>30/70</a:t>
                      </a:r>
                    </a:p>
                  </a:txBody>
                  <a:tcPr marL="8398" marR="8398" marT="839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Calibri" panose="020F0502020204030204" pitchFamily="34" charset="0"/>
                        </a:rPr>
                        <a:t>40/60</a:t>
                      </a:r>
                    </a:p>
                  </a:txBody>
                  <a:tcPr marL="8398" marR="8398" marT="8398"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Calibri" panose="020F0502020204030204" pitchFamily="34" charset="0"/>
                        </a:rPr>
                        <a:t>50/50</a:t>
                      </a:r>
                    </a:p>
                  </a:txBody>
                  <a:tcPr marL="8398" marR="8398" marT="8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Calibri" panose="020F0502020204030204" pitchFamily="34" charset="0"/>
                        </a:rPr>
                        <a:t>60/40</a:t>
                      </a:r>
                    </a:p>
                  </a:txBody>
                  <a:tcPr marL="8398" marR="8398" marT="8398"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Calibri" panose="020F0502020204030204" pitchFamily="34" charset="0"/>
                        </a:rPr>
                        <a:t>70/30</a:t>
                      </a:r>
                    </a:p>
                  </a:txBody>
                  <a:tcPr marL="8398" marR="8398" marT="839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Calibri" panose="020F0502020204030204" pitchFamily="34" charset="0"/>
                        </a:rPr>
                        <a:t>80/20</a:t>
                      </a:r>
                    </a:p>
                  </a:txBody>
                  <a:tcPr marL="8398" marR="8398" marT="839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Calibri" panose="020F0502020204030204" pitchFamily="34" charset="0"/>
                        </a:rPr>
                        <a:t>90/10</a:t>
                      </a:r>
                    </a:p>
                  </a:txBody>
                  <a:tcPr marL="8398" marR="8398" marT="839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Calibri" panose="020F0502020204030204" pitchFamily="34" charset="0"/>
                        </a:rPr>
                        <a:t>95/5</a:t>
                      </a:r>
                    </a:p>
                  </a:txBody>
                  <a:tcPr marL="8398" marR="8398" marT="839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326552"/>
                  </a:ext>
                </a:extLst>
              </a:tr>
              <a:tr h="231828">
                <a:tc rowSpan="2">
                  <a:txBody>
                    <a:bodyPr/>
                    <a:lstStyle/>
                    <a:p>
                      <a:pPr algn="ctr" fontAlgn="ctr"/>
                      <a:r>
                        <a:rPr lang="en-US" sz="1400" b="1" i="0" u="none" strike="noStrike" dirty="0">
                          <a:solidFill>
                            <a:srgbClr val="000000"/>
                          </a:solidFill>
                          <a:effectLst/>
                          <a:latin typeface="Calibri" panose="020F0502020204030204" pitchFamily="34" charset="0"/>
                        </a:rPr>
                        <a:t>2015</a:t>
                      </a:r>
                    </a:p>
                  </a:txBody>
                  <a:tcPr marL="8398" marR="8398" marT="83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Summer MW</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29,901</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30,181</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30,231</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30,656</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31,131</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31,631</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32,146</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32,886</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33,746</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34,491</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882702512"/>
                  </a:ext>
                </a:extLst>
              </a:tr>
              <a:tr h="231828">
                <a:tc vMerge="1">
                  <a:txBody>
                    <a:bodyPr/>
                    <a:lstStyle/>
                    <a:p>
                      <a:endParaRPr lang="en-US"/>
                    </a:p>
                  </a:txBody>
                  <a:tcPr/>
                </a:tc>
                <a:tc>
                  <a:txBody>
                    <a:bodyPr/>
                    <a:lstStyle/>
                    <a:p>
                      <a:pPr algn="ctr" fontAlgn="b"/>
                      <a:r>
                        <a:rPr lang="en-US" sz="1200" b="0" i="0" u="none" strike="noStrike" dirty="0">
                          <a:solidFill>
                            <a:srgbClr val="000000"/>
                          </a:solidFill>
                          <a:effectLst/>
                          <a:latin typeface="Calibri" panose="020F0502020204030204" pitchFamily="34" charset="0"/>
                        </a:rPr>
                        <a:t>Per Unit of </a:t>
                      </a:r>
                      <a:r>
                        <a:rPr lang="en-US" sz="1200" b="0" i="0" u="none" strike="noStrike" dirty="0" smtClean="0">
                          <a:solidFill>
                            <a:srgbClr val="000000"/>
                          </a:solidFill>
                          <a:effectLst/>
                          <a:latin typeface="Calibri" panose="020F0502020204030204" pitchFamily="34" charset="0"/>
                        </a:rPr>
                        <a:t>50/50</a:t>
                      </a:r>
                      <a:r>
                        <a:rPr lang="en-US" sz="1200" b="0" i="0" u="none" strike="noStrike" baseline="0" dirty="0" smtClean="0">
                          <a:solidFill>
                            <a:srgbClr val="000000"/>
                          </a:solidFill>
                          <a:effectLst/>
                          <a:latin typeface="Calibri" panose="020F0502020204030204" pitchFamily="34" charset="0"/>
                        </a:rPr>
                        <a:t> Peak</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0.96</a:t>
                      </a:r>
                    </a:p>
                  </a:txBody>
                  <a:tcPr marL="8398" marR="8398" marT="839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0.97</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0.97</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0.98</a:t>
                      </a:r>
                    </a:p>
                  </a:txBody>
                  <a:tcPr marL="8398" marR="8398" marT="839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1.00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1.02</a:t>
                      </a:r>
                    </a:p>
                  </a:txBody>
                  <a:tcPr marL="8398" marR="8398" marT="839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1.03</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1.06</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1.08</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1.11</a:t>
                      </a:r>
                    </a:p>
                  </a:txBody>
                  <a:tcPr marL="8398" marR="8398" marT="839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665430"/>
                  </a:ext>
                </a:extLst>
              </a:tr>
              <a:tr h="231828">
                <a:tc rowSpan="2">
                  <a:txBody>
                    <a:bodyPr/>
                    <a:lstStyle/>
                    <a:p>
                      <a:pPr algn="ctr" fontAlgn="ctr"/>
                      <a:r>
                        <a:rPr lang="en-US" sz="1400" b="1" i="0" u="none" strike="noStrike" dirty="0">
                          <a:solidFill>
                            <a:srgbClr val="000000"/>
                          </a:solidFill>
                          <a:effectLst/>
                          <a:latin typeface="Calibri" panose="020F0502020204030204" pitchFamily="34" charset="0"/>
                        </a:rPr>
                        <a:t>2016</a:t>
                      </a:r>
                    </a:p>
                  </a:txBody>
                  <a:tcPr marL="8398" marR="8398" marT="83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Summer MW</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28,870</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29,146</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29,520</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29,943</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30,415</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30,915</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31,427</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32,159</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33,002</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33,739</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989561191"/>
                  </a:ext>
                </a:extLst>
              </a:tr>
              <a:tr h="231828">
                <a:tc vMerge="1">
                  <a:txBody>
                    <a:bodyPr/>
                    <a:lstStyle/>
                    <a:p>
                      <a:endParaRPr lang="en-US"/>
                    </a:p>
                  </a:txBody>
                  <a:tcPr/>
                </a:tc>
                <a:tc>
                  <a:txBody>
                    <a:bodyPr/>
                    <a:lstStyle/>
                    <a:p>
                      <a:pPr algn="ctr" fontAlgn="b"/>
                      <a:r>
                        <a:rPr lang="en-US" sz="1200" b="0" i="0" u="none" strike="noStrike" dirty="0">
                          <a:solidFill>
                            <a:srgbClr val="000000"/>
                          </a:solidFill>
                          <a:effectLst/>
                          <a:latin typeface="Calibri" panose="020F0502020204030204" pitchFamily="34" charset="0"/>
                        </a:rPr>
                        <a:t>Per Unit of </a:t>
                      </a:r>
                      <a:r>
                        <a:rPr lang="en-US" sz="1200" b="0" i="0" u="none" strike="noStrike" dirty="0" smtClean="0">
                          <a:solidFill>
                            <a:srgbClr val="000000"/>
                          </a:solidFill>
                          <a:effectLst/>
                          <a:latin typeface="Calibri" panose="020F0502020204030204" pitchFamily="34" charset="0"/>
                        </a:rPr>
                        <a:t>50/50 Peak</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0.95</a:t>
                      </a:r>
                    </a:p>
                  </a:txBody>
                  <a:tcPr marL="8398" marR="8398" marT="839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0.96</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0.97</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0.98</a:t>
                      </a:r>
                    </a:p>
                  </a:txBody>
                  <a:tcPr marL="8398" marR="8398" marT="839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1.02</a:t>
                      </a:r>
                    </a:p>
                  </a:txBody>
                  <a:tcPr marL="8398" marR="8398" marT="839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1.03</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1.06</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1.09</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1.11</a:t>
                      </a:r>
                    </a:p>
                  </a:txBody>
                  <a:tcPr marL="8398" marR="8398" marT="839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47652"/>
                  </a:ext>
                </a:extLst>
              </a:tr>
              <a:tr h="231828">
                <a:tc rowSpan="2">
                  <a:txBody>
                    <a:bodyPr/>
                    <a:lstStyle/>
                    <a:p>
                      <a:pPr algn="ctr" fontAlgn="ctr"/>
                      <a:r>
                        <a:rPr lang="en-US" sz="1400" b="1" i="0" u="none" strike="noStrike" dirty="0">
                          <a:solidFill>
                            <a:srgbClr val="000000"/>
                          </a:solidFill>
                          <a:effectLst/>
                          <a:latin typeface="Calibri" panose="020F0502020204030204" pitchFamily="34" charset="0"/>
                        </a:rPr>
                        <a:t>2017</a:t>
                      </a:r>
                    </a:p>
                  </a:txBody>
                  <a:tcPr marL="8398" marR="8398" marT="83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Summer MW</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28,406</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28,692</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29,062</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29,496</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29,960</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30,469</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30,986</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31,714</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32,562</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33,311</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522863513"/>
                  </a:ext>
                </a:extLst>
              </a:tr>
              <a:tr h="231828">
                <a:tc vMerge="1">
                  <a:txBody>
                    <a:bodyPr/>
                    <a:lstStyle/>
                    <a:p>
                      <a:endParaRPr lang="en-US"/>
                    </a:p>
                  </a:txBody>
                  <a:tcPr/>
                </a:tc>
                <a:tc>
                  <a:txBody>
                    <a:bodyPr/>
                    <a:lstStyle/>
                    <a:p>
                      <a:pPr algn="ctr" fontAlgn="b"/>
                      <a:r>
                        <a:rPr lang="en-US" sz="1200" b="0" i="0" u="none" strike="noStrike" dirty="0">
                          <a:solidFill>
                            <a:srgbClr val="000000"/>
                          </a:solidFill>
                          <a:effectLst/>
                          <a:latin typeface="Calibri" panose="020F0502020204030204" pitchFamily="34" charset="0"/>
                        </a:rPr>
                        <a:t>Per Unit of </a:t>
                      </a:r>
                      <a:r>
                        <a:rPr lang="en-US" sz="1200" b="0" i="0" u="none" strike="noStrike" dirty="0" smtClean="0">
                          <a:solidFill>
                            <a:srgbClr val="000000"/>
                          </a:solidFill>
                          <a:effectLst/>
                          <a:latin typeface="Calibri" panose="020F0502020204030204" pitchFamily="34" charset="0"/>
                        </a:rPr>
                        <a:t>50/50 Peak</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0.95</a:t>
                      </a:r>
                    </a:p>
                  </a:txBody>
                  <a:tcPr marL="8398" marR="8398" marT="839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0.96</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0.97</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0.98</a:t>
                      </a:r>
                    </a:p>
                  </a:txBody>
                  <a:tcPr marL="8398" marR="8398" marT="839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1.02</a:t>
                      </a:r>
                    </a:p>
                  </a:txBody>
                  <a:tcPr marL="8398" marR="8398" marT="839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1.03</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1.06</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1.09</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1.11</a:t>
                      </a:r>
                    </a:p>
                  </a:txBody>
                  <a:tcPr marL="8398" marR="8398" marT="839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210084"/>
                  </a:ext>
                </a:extLst>
              </a:tr>
              <a:tr h="231828">
                <a:tc rowSpan="2">
                  <a:txBody>
                    <a:bodyPr/>
                    <a:lstStyle/>
                    <a:p>
                      <a:pPr algn="ctr" fontAlgn="ctr"/>
                      <a:r>
                        <a:rPr lang="en-US" sz="1400" b="1" i="0" u="none" strike="noStrike" dirty="0">
                          <a:solidFill>
                            <a:srgbClr val="000000"/>
                          </a:solidFill>
                          <a:effectLst/>
                          <a:latin typeface="Calibri" panose="020F0502020204030204" pitchFamily="34" charset="0"/>
                        </a:rPr>
                        <a:t>2018</a:t>
                      </a:r>
                    </a:p>
                  </a:txBody>
                  <a:tcPr marL="8398" marR="8398" marT="83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Summer MW</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27,790</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28,068</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28,427</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28,849</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29,300</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29,794</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30,297</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31,004</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31,828</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32,556</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079821286"/>
                  </a:ext>
                </a:extLst>
              </a:tr>
              <a:tr h="231828">
                <a:tc vMerge="1">
                  <a:txBody>
                    <a:bodyPr/>
                    <a:lstStyle/>
                    <a:p>
                      <a:endParaRPr lang="en-US"/>
                    </a:p>
                  </a:txBody>
                  <a:tcPr/>
                </a:tc>
                <a:tc>
                  <a:txBody>
                    <a:bodyPr/>
                    <a:lstStyle/>
                    <a:p>
                      <a:pPr algn="ctr" fontAlgn="b"/>
                      <a:r>
                        <a:rPr lang="en-US" sz="1200" b="0" i="0" u="none" strike="noStrike" dirty="0">
                          <a:solidFill>
                            <a:srgbClr val="000000"/>
                          </a:solidFill>
                          <a:effectLst/>
                          <a:latin typeface="Calibri" panose="020F0502020204030204" pitchFamily="34" charset="0"/>
                        </a:rPr>
                        <a:t>Per Unit of </a:t>
                      </a:r>
                      <a:r>
                        <a:rPr lang="en-US" sz="1200" b="0" i="0" u="none" strike="noStrike" dirty="0" smtClean="0">
                          <a:solidFill>
                            <a:srgbClr val="000000"/>
                          </a:solidFill>
                          <a:effectLst/>
                          <a:latin typeface="Calibri" panose="020F0502020204030204" pitchFamily="34" charset="0"/>
                        </a:rPr>
                        <a:t>50/50 Peak</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0.95</a:t>
                      </a:r>
                    </a:p>
                  </a:txBody>
                  <a:tcPr marL="8398" marR="8398" marT="839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0.96</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0.97</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0.98</a:t>
                      </a:r>
                    </a:p>
                  </a:txBody>
                  <a:tcPr marL="8398" marR="8398" marT="839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1.02</a:t>
                      </a:r>
                    </a:p>
                  </a:txBody>
                  <a:tcPr marL="8398" marR="8398" marT="839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1.03</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1.06</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1.09</a:t>
                      </a:r>
                    </a:p>
                  </a:txBody>
                  <a:tcPr marL="8398" marR="8398" marT="839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1.11</a:t>
                      </a:r>
                    </a:p>
                  </a:txBody>
                  <a:tcPr marL="8398" marR="8398" marT="839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0058586"/>
                  </a:ext>
                </a:extLst>
              </a:tr>
              <a:tr h="231828">
                <a:tc rowSpan="2">
                  <a:txBody>
                    <a:bodyPr/>
                    <a:lstStyle/>
                    <a:p>
                      <a:pPr algn="ctr" fontAlgn="ctr"/>
                      <a:r>
                        <a:rPr lang="en-US" sz="1400" b="1" i="0" u="none" strike="noStrike" dirty="0">
                          <a:solidFill>
                            <a:srgbClr val="000000"/>
                          </a:solidFill>
                          <a:effectLst/>
                          <a:latin typeface="Calibri" panose="020F0502020204030204" pitchFamily="34" charset="0"/>
                        </a:rPr>
                        <a:t>2019</a:t>
                      </a:r>
                    </a:p>
                  </a:txBody>
                  <a:tcPr marL="8398" marR="8398" marT="83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Summer MW</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27,354</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27,762</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28,127</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28,435</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28,838</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29,398</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29,734</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30,102</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30,851</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200" b="0" i="0" u="none" strike="noStrike" dirty="0" smtClean="0">
                          <a:solidFill>
                            <a:srgbClr val="000000"/>
                          </a:solidFill>
                          <a:effectLst/>
                          <a:latin typeface="Calibri" panose="020F0502020204030204" pitchFamily="34" charset="0"/>
                        </a:rPr>
                        <a:t>31,327</a:t>
                      </a:r>
                      <a:endParaRPr lang="en-US" sz="1200" b="0" i="0" u="none" strike="noStrike" dirty="0">
                        <a:solidFill>
                          <a:srgbClr val="000000"/>
                        </a:solidFill>
                        <a:effectLst/>
                        <a:latin typeface="Calibri" panose="020F0502020204030204" pitchFamily="34" charset="0"/>
                      </a:endParaRPr>
                    </a:p>
                  </a:txBody>
                  <a:tcPr marL="8398" marR="8398" marT="839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765772750"/>
                  </a:ext>
                </a:extLst>
              </a:tr>
              <a:tr h="243421">
                <a:tc vMerge="1">
                  <a:txBody>
                    <a:bodyPr/>
                    <a:lstStyle/>
                    <a:p>
                      <a:endParaRPr lang="en-US"/>
                    </a:p>
                  </a:txBody>
                  <a:tcPr/>
                </a:tc>
                <a:tc>
                  <a:txBody>
                    <a:bodyPr/>
                    <a:lstStyle/>
                    <a:p>
                      <a:pPr algn="ctr" fontAlgn="b"/>
                      <a:r>
                        <a:rPr lang="en-US" sz="1200" b="0" i="0" u="none" strike="noStrike" dirty="0">
                          <a:solidFill>
                            <a:srgbClr val="000000"/>
                          </a:solidFill>
                          <a:effectLst/>
                          <a:latin typeface="Calibri" panose="020F0502020204030204" pitchFamily="34" charset="0"/>
                        </a:rPr>
                        <a:t>Per Unit of </a:t>
                      </a:r>
                      <a:r>
                        <a:rPr lang="en-US" sz="1200" b="0" i="0" u="none" strike="noStrike" dirty="0" smtClean="0">
                          <a:solidFill>
                            <a:srgbClr val="000000"/>
                          </a:solidFill>
                          <a:effectLst/>
                          <a:latin typeface="Calibri" panose="020F0502020204030204" pitchFamily="34" charset="0"/>
                        </a:rPr>
                        <a:t>50/50 Peak</a:t>
                      </a:r>
                      <a:endParaRPr lang="en-US" sz="1200" b="0" i="0" u="none" strike="noStrike" dirty="0">
                        <a:solidFill>
                          <a:srgbClr val="000000"/>
                        </a:solidFill>
                        <a:effectLst/>
                        <a:latin typeface="Calibri" panose="020F0502020204030204" pitchFamily="34" charset="0"/>
                      </a:endParaRP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0.95</a:t>
                      </a:r>
                    </a:p>
                  </a:txBody>
                  <a:tcPr marL="8398" marR="8398" marT="8398"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0.96</a:t>
                      </a:r>
                    </a:p>
                  </a:txBody>
                  <a:tcPr marL="8398" marR="8398" marT="83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0.98</a:t>
                      </a:r>
                    </a:p>
                  </a:txBody>
                  <a:tcPr marL="8398" marR="8398" marT="83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0.99</a:t>
                      </a:r>
                    </a:p>
                  </a:txBody>
                  <a:tcPr marL="8398" marR="8398" marT="8398"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1.02</a:t>
                      </a:r>
                    </a:p>
                  </a:txBody>
                  <a:tcPr marL="8398" marR="8398" marT="8398"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1.03</a:t>
                      </a:r>
                    </a:p>
                  </a:txBody>
                  <a:tcPr marL="8398" marR="8398" marT="83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1.04</a:t>
                      </a:r>
                    </a:p>
                  </a:txBody>
                  <a:tcPr marL="8398" marR="8398" marT="83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1.07</a:t>
                      </a:r>
                    </a:p>
                  </a:txBody>
                  <a:tcPr marL="8398" marR="8398" marT="83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1.09</a:t>
                      </a:r>
                    </a:p>
                  </a:txBody>
                  <a:tcPr marL="8398" marR="8398" marT="839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704621"/>
                  </a:ext>
                </a:extLst>
              </a:tr>
            </a:tbl>
          </a:graphicData>
        </a:graphic>
      </p:graphicFrame>
    </p:spTree>
    <p:extLst>
      <p:ext uri="{BB962C8B-B14F-4D97-AF65-F5344CB8AC3E}">
        <p14:creationId xmlns:p14="http://schemas.microsoft.com/office/powerpoint/2010/main" val="486846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228600"/>
            <a:ext cx="7467600" cy="857250"/>
          </a:xfrm>
        </p:spPr>
        <p:txBody>
          <a:bodyPr>
            <a:normAutofit fontScale="90000"/>
          </a:bodyPr>
          <a:lstStyle/>
          <a:p>
            <a:r>
              <a:rPr lang="en-US" dirty="0" smtClean="0"/>
              <a:t>Summer Seasonal Peak Load Distribution* in Per Unit of the 50/50 Peak for CCP 2023-2024 </a:t>
            </a:r>
          </a:p>
        </p:txBody>
      </p:sp>
      <p:sp>
        <p:nvSpPr>
          <p:cNvPr id="12292" name="Slide Number Placeholder 4"/>
          <p:cNvSpPr>
            <a:spLocks noGrp="1"/>
          </p:cNvSpPr>
          <p:nvPr>
            <p:ph type="sldNum" sz="quarter" idx="11"/>
          </p:nvPr>
        </p:nvSpPr>
        <p:spPr>
          <a:noFill/>
        </p:spPr>
        <p:txBody>
          <a:bodyPr/>
          <a:lstStyle/>
          <a:p>
            <a:pPr fontAlgn="base">
              <a:spcBef>
                <a:spcPct val="0"/>
              </a:spcBef>
              <a:spcAft>
                <a:spcPct val="0"/>
              </a:spcAft>
            </a:pPr>
            <a:fld id="{76F909E2-2C30-47EE-B8B1-DDCA204900E1}" type="slidenum">
              <a:rPr lang="en-US">
                <a:solidFill>
                  <a:srgbClr val="62777F"/>
                </a:solidFill>
                <a:latin typeface="Calibri"/>
              </a:rPr>
              <a:pPr fontAlgn="base">
                <a:spcBef>
                  <a:spcPct val="0"/>
                </a:spcBef>
                <a:spcAft>
                  <a:spcPct val="0"/>
                </a:spcAft>
              </a:pPr>
              <a:t>16</a:t>
            </a:fld>
            <a:endParaRPr lang="en-US" dirty="0">
              <a:solidFill>
                <a:srgbClr val="62777F"/>
              </a:solidFill>
              <a:latin typeface="Calibri"/>
            </a:endParaRPr>
          </a:p>
        </p:txBody>
      </p:sp>
      <p:sp>
        <p:nvSpPr>
          <p:cNvPr id="2" name="Rectangle 1"/>
          <p:cNvSpPr/>
          <p:nvPr/>
        </p:nvSpPr>
        <p:spPr>
          <a:xfrm>
            <a:off x="590550" y="5858382"/>
            <a:ext cx="7467600" cy="461665"/>
          </a:xfrm>
          <a:prstGeom prst="rect">
            <a:avLst/>
          </a:prstGeom>
        </p:spPr>
        <p:txBody>
          <a:bodyPr wrap="square">
            <a:spAutoFit/>
          </a:bodyPr>
          <a:lstStyle/>
          <a:p>
            <a:r>
              <a:rPr lang="en-US" sz="1200" i="1" dirty="0">
                <a:solidFill>
                  <a:schemeClr val="tx1">
                    <a:lumMod val="50000"/>
                  </a:schemeClr>
                </a:solidFill>
              </a:rPr>
              <a:t>*Seasonal peak load forecast distribution (Forecast is Gross with reduction for BTM PV) is based on section 1.6 </a:t>
            </a:r>
            <a:r>
              <a:rPr lang="en-US" sz="1200" i="1" dirty="0" smtClean="0">
                <a:solidFill>
                  <a:schemeClr val="tx1">
                    <a:lumMod val="50000"/>
                  </a:schemeClr>
                </a:solidFill>
              </a:rPr>
              <a:t>of the </a:t>
            </a:r>
            <a:r>
              <a:rPr lang="en-US" sz="1200" i="1" dirty="0">
                <a:solidFill>
                  <a:schemeClr val="tx1">
                    <a:lumMod val="50000"/>
                  </a:schemeClr>
                </a:solidFill>
              </a:rPr>
              <a:t>CELT Reports.</a:t>
            </a:r>
          </a:p>
        </p:txBody>
      </p:sp>
      <p:graphicFrame>
        <p:nvGraphicFramePr>
          <p:cNvPr id="6" name="Chart 5"/>
          <p:cNvGraphicFramePr>
            <a:graphicFrameLocks/>
          </p:cNvGraphicFramePr>
          <p:nvPr>
            <p:extLst>
              <p:ext uri="{D42A27DB-BD31-4B8C-83A1-F6EECF244321}">
                <p14:modId xmlns:p14="http://schemas.microsoft.com/office/powerpoint/2010/main" val="2783789540"/>
              </p:ext>
            </p:extLst>
          </p:nvPr>
        </p:nvGraphicFramePr>
        <p:xfrm>
          <a:off x="457200" y="1905000"/>
          <a:ext cx="8229600" cy="358997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57200" y="1321250"/>
            <a:ext cx="8229600" cy="400110"/>
          </a:xfrm>
          <a:prstGeom prst="rect">
            <a:avLst/>
          </a:prstGeom>
        </p:spPr>
        <p:txBody>
          <a:bodyPr wrap="square">
            <a:spAutoFit/>
          </a:bodyPr>
          <a:lstStyle/>
          <a:p>
            <a:r>
              <a:rPr lang="en-US" sz="2000" i="1" dirty="0" smtClean="0">
                <a:solidFill>
                  <a:srgbClr val="000000"/>
                </a:solidFill>
              </a:rPr>
              <a:t>CELT Forecast Distribution from 2015 – 2019 CELT Reports</a:t>
            </a:r>
            <a:endParaRPr lang="en-US" sz="2000" dirty="0">
              <a:solidFill>
                <a:srgbClr val="000000"/>
              </a:solidFill>
            </a:endParaRPr>
          </a:p>
        </p:txBody>
      </p:sp>
    </p:spTree>
    <p:extLst>
      <p:ext uri="{BB962C8B-B14F-4D97-AF65-F5344CB8AC3E}">
        <p14:creationId xmlns:p14="http://schemas.microsoft.com/office/powerpoint/2010/main" val="3224342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1"/>
          </p:nvPr>
        </p:nvSpPr>
        <p:spPr/>
        <p:txBody>
          <a:bodyPr/>
          <a:lstStyle/>
          <a:p>
            <a:pPr defTabSz="1019175">
              <a:defRPr/>
            </a:pPr>
            <a:fld id="{A627DD24-F708-4C18-B1FF-79ADC1FF1A7C}" type="slidenum">
              <a:rPr lang="en-US">
                <a:latin typeface="+mn-lt"/>
              </a:rPr>
              <a:pPr defTabSz="1019175">
                <a:defRPr/>
              </a:pPr>
              <a:t>17</a:t>
            </a:fld>
            <a:endParaRPr lang="en-US" dirty="0">
              <a:latin typeface="+mn-lt"/>
            </a:endParaRPr>
          </a:p>
        </p:txBody>
      </p:sp>
      <p:sp>
        <p:nvSpPr>
          <p:cNvPr id="13316" name="Rectangle 2"/>
          <p:cNvSpPr>
            <a:spLocks noChangeArrowheads="1"/>
          </p:cNvSpPr>
          <p:nvPr/>
        </p:nvSpPr>
        <p:spPr bwMode="auto">
          <a:xfrm>
            <a:off x="408559" y="304800"/>
            <a:ext cx="8302625" cy="1295400"/>
          </a:xfrm>
          <a:prstGeom prst="rect">
            <a:avLst/>
          </a:prstGeom>
          <a:noFill/>
          <a:ln w="9525">
            <a:noFill/>
            <a:miter lim="800000"/>
            <a:headEnd/>
            <a:tailEnd/>
          </a:ln>
        </p:spPr>
        <p:txBody>
          <a:bodyPr lIns="101882" tIns="50941" rIns="101882" bIns="50941" anchor="ctr"/>
          <a:lstStyle/>
          <a:p>
            <a:r>
              <a:rPr lang="en-US" sz="2600" b="1" dirty="0" smtClean="0">
                <a:solidFill>
                  <a:srgbClr val="090B0B"/>
                </a:solidFill>
                <a:latin typeface="+mj-lt"/>
                <a:ea typeface="+mj-ea"/>
                <a:cs typeface="+mj-cs"/>
              </a:rPr>
              <a:t>2018 CELT and 2019 CELT </a:t>
            </a:r>
            <a:r>
              <a:rPr lang="en-US" sz="2600" b="1" dirty="0" smtClean="0">
                <a:solidFill>
                  <a:srgbClr val="FF0000"/>
                </a:solidFill>
                <a:latin typeface="+mj-lt"/>
                <a:ea typeface="+mj-ea"/>
                <a:cs typeface="+mj-cs"/>
              </a:rPr>
              <a:t>Gross</a:t>
            </a:r>
            <a:r>
              <a:rPr lang="en-US" sz="2600" b="1" dirty="0" smtClean="0">
                <a:solidFill>
                  <a:srgbClr val="090B0B"/>
                </a:solidFill>
                <a:latin typeface="+mj-lt"/>
                <a:ea typeface="+mj-ea"/>
                <a:cs typeface="+mj-cs"/>
              </a:rPr>
              <a:t> Load </a:t>
            </a:r>
            <a:r>
              <a:rPr lang="en-US" sz="2600" b="1" dirty="0" smtClean="0">
                <a:solidFill>
                  <a:srgbClr val="090B0B"/>
                </a:solidFill>
                <a:latin typeface="+mj-lt"/>
                <a:ea typeface="+mj-ea"/>
                <a:cs typeface="+mj-cs"/>
              </a:rPr>
              <a:t>Forecast Comparison </a:t>
            </a:r>
            <a:r>
              <a:rPr lang="en-US" sz="2800" b="1" dirty="0" smtClean="0">
                <a:solidFill>
                  <a:srgbClr val="090B0B"/>
                </a:solidFill>
                <a:latin typeface="+mj-lt"/>
                <a:ea typeface="+mj-ea"/>
                <a:cs typeface="+mj-cs"/>
              </a:rPr>
              <a:t>Peak </a:t>
            </a:r>
            <a:r>
              <a:rPr lang="en-US" sz="2800" b="1" dirty="0" smtClean="0">
                <a:solidFill>
                  <a:srgbClr val="090B0B"/>
                </a:solidFill>
                <a:latin typeface="+mj-lt"/>
                <a:ea typeface="+mj-ea"/>
                <a:cs typeface="+mj-cs"/>
              </a:rPr>
              <a:t>Load </a:t>
            </a:r>
            <a:r>
              <a:rPr lang="en-US" sz="2800" b="1" dirty="0" smtClean="0">
                <a:solidFill>
                  <a:srgbClr val="090B0B"/>
                </a:solidFill>
                <a:latin typeface="+mj-lt"/>
                <a:ea typeface="+mj-ea"/>
                <a:cs typeface="+mj-cs"/>
              </a:rPr>
              <a:t>Distribution</a:t>
            </a:r>
            <a:r>
              <a:rPr lang="en-US" sz="2800" b="1" dirty="0" smtClean="0">
                <a:solidFill>
                  <a:srgbClr val="FF0000"/>
                </a:solidFill>
                <a:latin typeface="+mj-lt"/>
                <a:ea typeface="+mj-ea"/>
                <a:cs typeface="+mj-cs"/>
              </a:rPr>
              <a:t>*</a:t>
            </a:r>
            <a:r>
              <a:rPr lang="en-US" sz="2800" b="1" dirty="0" smtClean="0">
                <a:solidFill>
                  <a:srgbClr val="090B0B"/>
                </a:solidFill>
                <a:latin typeface="+mj-lt"/>
                <a:ea typeface="+mj-ea"/>
                <a:cs typeface="+mj-cs"/>
              </a:rPr>
              <a:t> </a:t>
            </a:r>
            <a:r>
              <a:rPr lang="en-US" sz="2800" b="1" dirty="0" smtClean="0">
                <a:solidFill>
                  <a:srgbClr val="090B0B"/>
                </a:solidFill>
                <a:latin typeface="+mj-lt"/>
                <a:ea typeface="+mj-ea"/>
                <a:cs typeface="+mj-cs"/>
              </a:rPr>
              <a:t>for </a:t>
            </a:r>
            <a:r>
              <a:rPr lang="en-US" sz="2800" b="1" dirty="0">
                <a:solidFill>
                  <a:srgbClr val="090B0B"/>
                </a:solidFill>
                <a:latin typeface="+mj-lt"/>
                <a:ea typeface="+mj-ea"/>
                <a:cs typeface="+mj-cs"/>
              </a:rPr>
              <a:t>CCP </a:t>
            </a:r>
            <a:r>
              <a:rPr lang="en-US" sz="2800" b="1" dirty="0" smtClean="0">
                <a:solidFill>
                  <a:srgbClr val="090B0B"/>
                </a:solidFill>
                <a:latin typeface="+mj-lt"/>
                <a:ea typeface="+mj-ea"/>
                <a:cs typeface="+mj-cs"/>
              </a:rPr>
              <a:t>2023-2024</a:t>
            </a:r>
            <a:endParaRPr lang="en-US" sz="2800" b="1" dirty="0">
              <a:solidFill>
                <a:srgbClr val="090B0B"/>
              </a:solidFill>
              <a:latin typeface="+mj-lt"/>
              <a:ea typeface="+mj-ea"/>
              <a:cs typeface="+mj-cs"/>
            </a:endParaRPr>
          </a:p>
        </p:txBody>
      </p:sp>
      <p:sp>
        <p:nvSpPr>
          <p:cNvPr id="13317" name="Rectangle 3"/>
          <p:cNvSpPr>
            <a:spLocks noChangeArrowheads="1"/>
          </p:cNvSpPr>
          <p:nvPr/>
        </p:nvSpPr>
        <p:spPr bwMode="auto">
          <a:xfrm>
            <a:off x="457200" y="1143000"/>
            <a:ext cx="8534400" cy="4343400"/>
          </a:xfrm>
          <a:prstGeom prst="rect">
            <a:avLst/>
          </a:prstGeom>
          <a:noFill/>
          <a:ln w="9525">
            <a:noFill/>
            <a:miter lim="800000"/>
            <a:headEnd/>
            <a:tailEnd/>
          </a:ln>
        </p:spPr>
        <p:txBody>
          <a:bodyPr lIns="101882" tIns="50941" rIns="101882" bIns="50941"/>
          <a:lstStyle/>
          <a:p>
            <a:pPr marL="342900" indent="-342900">
              <a:spcBef>
                <a:spcPct val="10000"/>
              </a:spcBef>
              <a:buFontTx/>
              <a:buChar char="•"/>
            </a:pPr>
            <a:endParaRPr lang="en-US" dirty="0">
              <a:solidFill>
                <a:srgbClr val="11479D"/>
              </a:solidFill>
              <a:latin typeface="Arial" charset="0"/>
            </a:endParaRPr>
          </a:p>
          <a:p>
            <a:pPr marL="342900" indent="-342900">
              <a:spcBef>
                <a:spcPct val="10000"/>
              </a:spcBef>
              <a:buFontTx/>
              <a:buChar char="•"/>
            </a:pPr>
            <a:endParaRPr lang="en-US" dirty="0">
              <a:solidFill>
                <a:srgbClr val="11479D"/>
              </a:solidFill>
              <a:latin typeface="Arial" charset="0"/>
              <a:cs typeface="Times New Roman" pitchFamily="18" charset="0"/>
            </a:endParaRPr>
          </a:p>
        </p:txBody>
      </p:sp>
      <p:graphicFrame>
        <p:nvGraphicFramePr>
          <p:cNvPr id="9" name="Chart 8"/>
          <p:cNvGraphicFramePr>
            <a:graphicFrameLocks noGrp="1"/>
          </p:cNvGraphicFramePr>
          <p:nvPr>
            <p:extLst>
              <p:ext uri="{D42A27DB-BD31-4B8C-83A1-F6EECF244321}">
                <p14:modId xmlns:p14="http://schemas.microsoft.com/office/powerpoint/2010/main" val="1223354996"/>
              </p:ext>
            </p:extLst>
          </p:nvPr>
        </p:nvGraphicFramePr>
        <p:xfrm>
          <a:off x="718775" y="1600200"/>
          <a:ext cx="7834884" cy="421005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90550" y="5858382"/>
            <a:ext cx="7467600" cy="276999"/>
          </a:xfrm>
          <a:prstGeom prst="rect">
            <a:avLst/>
          </a:prstGeom>
        </p:spPr>
        <p:txBody>
          <a:bodyPr wrap="square">
            <a:spAutoFit/>
          </a:bodyPr>
          <a:lstStyle/>
          <a:p>
            <a:r>
              <a:rPr lang="en-US" sz="1200" i="1" dirty="0" smtClean="0">
                <a:solidFill>
                  <a:srgbClr val="FF0000"/>
                </a:solidFill>
              </a:rPr>
              <a:t>* Gross peak </a:t>
            </a:r>
            <a:r>
              <a:rPr lang="en-US" sz="1200" i="1" dirty="0">
                <a:solidFill>
                  <a:srgbClr val="FF0000"/>
                </a:solidFill>
              </a:rPr>
              <a:t>load </a:t>
            </a:r>
            <a:r>
              <a:rPr lang="en-US" sz="1200" i="1" dirty="0" smtClean="0">
                <a:solidFill>
                  <a:srgbClr val="FF0000"/>
                </a:solidFill>
              </a:rPr>
              <a:t>distribution (without </a:t>
            </a:r>
            <a:r>
              <a:rPr lang="en-US" sz="1200" i="1" dirty="0">
                <a:solidFill>
                  <a:srgbClr val="FF0000"/>
                </a:solidFill>
              </a:rPr>
              <a:t>reduction for BTM PV</a:t>
            </a:r>
            <a:r>
              <a:rPr lang="en-US" sz="1200" i="1" dirty="0" smtClean="0">
                <a:solidFill>
                  <a:srgbClr val="FF0000"/>
                </a:solidFill>
              </a:rPr>
              <a:t>).</a:t>
            </a:r>
            <a:endParaRPr lang="en-US" sz="1200" i="1" dirty="0">
              <a:solidFill>
                <a:srgbClr val="FF0000"/>
              </a:solidFill>
            </a:endParaRPr>
          </a:p>
        </p:txBody>
      </p:sp>
    </p:spTree>
    <p:extLst>
      <p:ext uri="{BB962C8B-B14F-4D97-AF65-F5344CB8AC3E}">
        <p14:creationId xmlns:p14="http://schemas.microsoft.com/office/powerpoint/2010/main" val="3600694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1"/>
          </p:nvPr>
        </p:nvSpPr>
        <p:spPr/>
        <p:txBody>
          <a:bodyPr/>
          <a:lstStyle/>
          <a:p>
            <a:pPr defTabSz="1019175">
              <a:defRPr/>
            </a:pPr>
            <a:fld id="{A627DD24-F708-4C18-B1FF-79ADC1FF1A7C}" type="slidenum">
              <a:rPr lang="en-US">
                <a:latin typeface="+mn-lt"/>
              </a:rPr>
              <a:pPr defTabSz="1019175">
                <a:defRPr/>
              </a:pPr>
              <a:t>18</a:t>
            </a:fld>
            <a:endParaRPr lang="en-US" dirty="0">
              <a:latin typeface="+mn-lt"/>
            </a:endParaRPr>
          </a:p>
        </p:txBody>
      </p:sp>
      <p:sp>
        <p:nvSpPr>
          <p:cNvPr id="13316" name="Rectangle 2"/>
          <p:cNvSpPr>
            <a:spLocks noChangeArrowheads="1"/>
          </p:cNvSpPr>
          <p:nvPr/>
        </p:nvSpPr>
        <p:spPr bwMode="auto">
          <a:xfrm>
            <a:off x="228601" y="304800"/>
            <a:ext cx="8381999" cy="1295400"/>
          </a:xfrm>
          <a:prstGeom prst="rect">
            <a:avLst/>
          </a:prstGeom>
          <a:noFill/>
          <a:ln w="9525">
            <a:noFill/>
            <a:miter lim="800000"/>
            <a:headEnd/>
            <a:tailEnd/>
          </a:ln>
        </p:spPr>
        <p:txBody>
          <a:bodyPr lIns="101882" tIns="50941" rIns="101882" bIns="50941" anchor="ctr"/>
          <a:lstStyle/>
          <a:p>
            <a:r>
              <a:rPr lang="en-US" sz="2600" b="1" dirty="0" smtClean="0">
                <a:solidFill>
                  <a:srgbClr val="090B0B"/>
                </a:solidFill>
                <a:latin typeface="+mj-lt"/>
                <a:ea typeface="+mj-ea"/>
                <a:cs typeface="+mj-cs"/>
              </a:rPr>
              <a:t>2018 CELT and 2019 CELT </a:t>
            </a:r>
            <a:r>
              <a:rPr lang="en-US" sz="2600" b="1" dirty="0" smtClean="0">
                <a:solidFill>
                  <a:srgbClr val="FF0000"/>
                </a:solidFill>
                <a:latin typeface="+mj-lt"/>
                <a:ea typeface="+mj-ea"/>
                <a:cs typeface="+mj-cs"/>
              </a:rPr>
              <a:t>Gross</a:t>
            </a:r>
            <a:r>
              <a:rPr lang="en-US" sz="2600" b="1" dirty="0" smtClean="0">
                <a:solidFill>
                  <a:srgbClr val="090B0B"/>
                </a:solidFill>
                <a:latin typeface="+mj-lt"/>
                <a:ea typeface="+mj-ea"/>
                <a:cs typeface="+mj-cs"/>
              </a:rPr>
              <a:t> Load </a:t>
            </a:r>
            <a:r>
              <a:rPr lang="en-US" sz="2600" b="1" dirty="0" smtClean="0">
                <a:solidFill>
                  <a:srgbClr val="090B0B"/>
                </a:solidFill>
                <a:latin typeface="+mj-lt"/>
                <a:ea typeface="+mj-ea"/>
                <a:cs typeface="+mj-cs"/>
              </a:rPr>
              <a:t>Forecast </a:t>
            </a:r>
            <a:r>
              <a:rPr lang="en-US" sz="2600" b="1" dirty="0" smtClean="0">
                <a:solidFill>
                  <a:srgbClr val="090B0B"/>
                </a:solidFill>
                <a:latin typeface="+mj-lt"/>
                <a:ea typeface="+mj-ea"/>
                <a:cs typeface="+mj-cs"/>
              </a:rPr>
              <a:t>Comparison  </a:t>
            </a:r>
            <a:endParaRPr lang="en-US" sz="2600" b="1" dirty="0" smtClean="0">
              <a:solidFill>
                <a:srgbClr val="090B0B"/>
              </a:solidFill>
              <a:latin typeface="+mj-lt"/>
              <a:ea typeface="+mj-ea"/>
              <a:cs typeface="+mj-cs"/>
            </a:endParaRPr>
          </a:p>
          <a:p>
            <a:r>
              <a:rPr lang="en-US" sz="2400" i="1" dirty="0" smtClean="0">
                <a:solidFill>
                  <a:srgbClr val="090B0B"/>
                </a:solidFill>
                <a:latin typeface="+mj-lt"/>
                <a:ea typeface="+mj-ea"/>
                <a:cs typeface="+mj-cs"/>
              </a:rPr>
              <a:t>Tail </a:t>
            </a:r>
            <a:r>
              <a:rPr lang="en-US" sz="2400" i="1" dirty="0" smtClean="0">
                <a:solidFill>
                  <a:srgbClr val="FF0000"/>
                </a:solidFill>
                <a:latin typeface="+mj-lt"/>
                <a:ea typeface="+mj-ea"/>
                <a:cs typeface="+mj-cs"/>
              </a:rPr>
              <a:t>Peak Load </a:t>
            </a:r>
            <a:r>
              <a:rPr lang="en-US" sz="2400" i="1" dirty="0" smtClean="0">
                <a:solidFill>
                  <a:srgbClr val="090B0B"/>
                </a:solidFill>
                <a:latin typeface="+mj-lt"/>
                <a:ea typeface="+mj-ea"/>
                <a:cs typeface="+mj-cs"/>
              </a:rPr>
              <a:t>Distribution</a:t>
            </a:r>
            <a:r>
              <a:rPr lang="en-US" sz="2400" i="1" dirty="0" smtClean="0">
                <a:solidFill>
                  <a:srgbClr val="FF0000"/>
                </a:solidFill>
                <a:latin typeface="+mj-lt"/>
                <a:ea typeface="+mj-ea"/>
                <a:cs typeface="+mj-cs"/>
              </a:rPr>
              <a:t>*</a:t>
            </a:r>
            <a:r>
              <a:rPr lang="en-US" sz="2400" i="1" dirty="0" smtClean="0">
                <a:solidFill>
                  <a:srgbClr val="090B0B"/>
                </a:solidFill>
                <a:latin typeface="+mj-lt"/>
                <a:ea typeface="+mj-ea"/>
                <a:cs typeface="+mj-cs"/>
              </a:rPr>
              <a:t> </a:t>
            </a:r>
            <a:r>
              <a:rPr lang="en-US" sz="2400" i="1" dirty="0" smtClean="0">
                <a:solidFill>
                  <a:srgbClr val="090B0B"/>
                </a:solidFill>
                <a:latin typeface="+mj-lt"/>
                <a:ea typeface="+mj-ea"/>
                <a:cs typeface="+mj-cs"/>
              </a:rPr>
              <a:t>Relative to 50/50 Peak</a:t>
            </a:r>
            <a:endParaRPr lang="en-US" sz="2400" i="1" dirty="0">
              <a:solidFill>
                <a:srgbClr val="090B0B"/>
              </a:solidFill>
              <a:latin typeface="+mj-lt"/>
              <a:ea typeface="+mj-ea"/>
              <a:cs typeface="+mj-cs"/>
            </a:endParaRPr>
          </a:p>
        </p:txBody>
      </p:sp>
      <p:sp>
        <p:nvSpPr>
          <p:cNvPr id="13317" name="Rectangle 3"/>
          <p:cNvSpPr>
            <a:spLocks noChangeArrowheads="1"/>
          </p:cNvSpPr>
          <p:nvPr/>
        </p:nvSpPr>
        <p:spPr bwMode="auto">
          <a:xfrm>
            <a:off x="457200" y="1143000"/>
            <a:ext cx="8534400" cy="4343400"/>
          </a:xfrm>
          <a:prstGeom prst="rect">
            <a:avLst/>
          </a:prstGeom>
          <a:noFill/>
          <a:ln w="9525">
            <a:noFill/>
            <a:miter lim="800000"/>
            <a:headEnd/>
            <a:tailEnd/>
          </a:ln>
        </p:spPr>
        <p:txBody>
          <a:bodyPr lIns="101882" tIns="50941" rIns="101882" bIns="50941"/>
          <a:lstStyle/>
          <a:p>
            <a:pPr marL="342900" indent="-342900">
              <a:spcBef>
                <a:spcPct val="10000"/>
              </a:spcBef>
              <a:buFontTx/>
              <a:buChar char="•"/>
            </a:pPr>
            <a:endParaRPr lang="en-US" dirty="0">
              <a:solidFill>
                <a:srgbClr val="11479D"/>
              </a:solidFill>
              <a:latin typeface="Arial" charset="0"/>
            </a:endParaRPr>
          </a:p>
          <a:p>
            <a:pPr marL="342900" indent="-342900">
              <a:spcBef>
                <a:spcPct val="10000"/>
              </a:spcBef>
              <a:buFontTx/>
              <a:buChar char="•"/>
            </a:pPr>
            <a:endParaRPr lang="en-US" dirty="0">
              <a:solidFill>
                <a:srgbClr val="11479D"/>
              </a:solidFill>
              <a:latin typeface="Arial" charset="0"/>
              <a:cs typeface="Times New Roman" pitchFamily="18"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02980034"/>
              </p:ext>
            </p:extLst>
          </p:nvPr>
        </p:nvGraphicFramePr>
        <p:xfrm>
          <a:off x="822960" y="1506541"/>
          <a:ext cx="7696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94594" y="5923922"/>
            <a:ext cx="7467600" cy="276999"/>
          </a:xfrm>
          <a:prstGeom prst="rect">
            <a:avLst/>
          </a:prstGeom>
        </p:spPr>
        <p:txBody>
          <a:bodyPr wrap="square">
            <a:spAutoFit/>
          </a:bodyPr>
          <a:lstStyle/>
          <a:p>
            <a:r>
              <a:rPr lang="en-US" sz="1200" i="1" dirty="0" smtClean="0">
                <a:solidFill>
                  <a:srgbClr val="FF0000"/>
                </a:solidFill>
              </a:rPr>
              <a:t>* Gross peak </a:t>
            </a:r>
            <a:r>
              <a:rPr lang="en-US" sz="1200" i="1" dirty="0">
                <a:solidFill>
                  <a:srgbClr val="FF0000"/>
                </a:solidFill>
              </a:rPr>
              <a:t>load </a:t>
            </a:r>
            <a:r>
              <a:rPr lang="en-US" sz="1200" i="1" dirty="0" smtClean="0">
                <a:solidFill>
                  <a:srgbClr val="FF0000"/>
                </a:solidFill>
              </a:rPr>
              <a:t>distribution (without </a:t>
            </a:r>
            <a:r>
              <a:rPr lang="en-US" sz="1200" i="1" dirty="0">
                <a:solidFill>
                  <a:srgbClr val="FF0000"/>
                </a:solidFill>
              </a:rPr>
              <a:t>reduction for BTM PV</a:t>
            </a:r>
            <a:r>
              <a:rPr lang="en-US" sz="1200" i="1" dirty="0" smtClean="0">
                <a:solidFill>
                  <a:srgbClr val="FF0000"/>
                </a:solidFill>
              </a:rPr>
              <a:t>).</a:t>
            </a:r>
            <a:endParaRPr lang="en-US" sz="1200" i="1" dirty="0">
              <a:solidFill>
                <a:srgbClr val="FF0000"/>
              </a:solidFill>
            </a:endParaRPr>
          </a:p>
        </p:txBody>
      </p:sp>
    </p:spTree>
    <p:extLst>
      <p:ext uri="{BB962C8B-B14F-4D97-AF65-F5344CB8AC3E}">
        <p14:creationId xmlns:p14="http://schemas.microsoft.com/office/powerpoint/2010/main" val="2867987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1"/>
          </p:nvPr>
        </p:nvSpPr>
        <p:spPr/>
        <p:txBody>
          <a:bodyPr/>
          <a:lstStyle/>
          <a:p>
            <a:pPr defTabSz="1019175">
              <a:defRPr/>
            </a:pPr>
            <a:fld id="{A627DD24-F708-4C18-B1FF-79ADC1FF1A7C}" type="slidenum">
              <a:rPr lang="en-US">
                <a:latin typeface="+mn-lt"/>
              </a:rPr>
              <a:pPr defTabSz="1019175">
                <a:defRPr/>
              </a:pPr>
              <a:t>19</a:t>
            </a:fld>
            <a:endParaRPr lang="en-US" dirty="0">
              <a:latin typeface="+mn-lt"/>
            </a:endParaRPr>
          </a:p>
        </p:txBody>
      </p:sp>
      <p:sp>
        <p:nvSpPr>
          <p:cNvPr id="13316" name="Rectangle 2"/>
          <p:cNvSpPr>
            <a:spLocks noChangeArrowheads="1"/>
          </p:cNvSpPr>
          <p:nvPr/>
        </p:nvSpPr>
        <p:spPr bwMode="auto">
          <a:xfrm>
            <a:off x="408559" y="304800"/>
            <a:ext cx="8302625" cy="1295400"/>
          </a:xfrm>
          <a:prstGeom prst="rect">
            <a:avLst/>
          </a:prstGeom>
          <a:noFill/>
          <a:ln w="9525">
            <a:noFill/>
            <a:miter lim="800000"/>
            <a:headEnd/>
            <a:tailEnd/>
          </a:ln>
        </p:spPr>
        <p:txBody>
          <a:bodyPr lIns="101882" tIns="50941" rIns="101882" bIns="50941" anchor="ctr"/>
          <a:lstStyle/>
          <a:p>
            <a:r>
              <a:rPr lang="en-US" sz="2600" b="1" dirty="0" smtClean="0">
                <a:solidFill>
                  <a:srgbClr val="090B0B"/>
                </a:solidFill>
                <a:latin typeface="+mj-lt"/>
                <a:ea typeface="+mj-ea"/>
                <a:cs typeface="+mj-cs"/>
              </a:rPr>
              <a:t>2018 CELT and 2019 CELT </a:t>
            </a:r>
            <a:r>
              <a:rPr lang="en-US" sz="2600" b="1" dirty="0" smtClean="0">
                <a:solidFill>
                  <a:srgbClr val="FF0000"/>
                </a:solidFill>
                <a:latin typeface="+mj-lt"/>
                <a:ea typeface="+mj-ea"/>
                <a:cs typeface="+mj-cs"/>
              </a:rPr>
              <a:t>Gross</a:t>
            </a:r>
            <a:r>
              <a:rPr lang="en-US" sz="2600" b="1" dirty="0" smtClean="0">
                <a:solidFill>
                  <a:srgbClr val="090B0B"/>
                </a:solidFill>
                <a:latin typeface="+mj-lt"/>
                <a:ea typeface="+mj-ea"/>
                <a:cs typeface="+mj-cs"/>
              </a:rPr>
              <a:t> Load </a:t>
            </a:r>
            <a:r>
              <a:rPr lang="en-US" sz="2600" b="1" dirty="0" smtClean="0">
                <a:solidFill>
                  <a:srgbClr val="090B0B"/>
                </a:solidFill>
                <a:latin typeface="+mj-lt"/>
                <a:ea typeface="+mj-ea"/>
                <a:cs typeface="+mj-cs"/>
              </a:rPr>
              <a:t>Forecast Comparison  </a:t>
            </a:r>
          </a:p>
          <a:p>
            <a:r>
              <a:rPr lang="en-US" sz="2400" i="1" dirty="0" smtClean="0">
                <a:solidFill>
                  <a:srgbClr val="090B0B"/>
                </a:solidFill>
                <a:latin typeface="+mj-lt"/>
                <a:ea typeface="+mj-ea"/>
                <a:cs typeface="+mj-cs"/>
              </a:rPr>
              <a:t>Tail </a:t>
            </a:r>
            <a:r>
              <a:rPr lang="en-US" sz="2400" i="1" dirty="0" smtClean="0">
                <a:solidFill>
                  <a:srgbClr val="FF0000"/>
                </a:solidFill>
                <a:latin typeface="+mj-lt"/>
                <a:ea typeface="+mj-ea"/>
                <a:cs typeface="+mj-cs"/>
              </a:rPr>
              <a:t>Peak Load </a:t>
            </a:r>
            <a:r>
              <a:rPr lang="en-US" sz="2400" i="1" dirty="0" smtClean="0">
                <a:solidFill>
                  <a:srgbClr val="090B0B"/>
                </a:solidFill>
                <a:latin typeface="+mj-lt"/>
                <a:ea typeface="+mj-ea"/>
                <a:cs typeface="+mj-cs"/>
              </a:rPr>
              <a:t>Distribution</a:t>
            </a:r>
            <a:r>
              <a:rPr lang="en-US" sz="2400" i="1" dirty="0" smtClean="0">
                <a:solidFill>
                  <a:srgbClr val="FF0000"/>
                </a:solidFill>
                <a:latin typeface="+mj-lt"/>
                <a:ea typeface="+mj-ea"/>
                <a:cs typeface="+mj-cs"/>
              </a:rPr>
              <a:t>*</a:t>
            </a:r>
            <a:r>
              <a:rPr lang="en-US" sz="2400" i="1" dirty="0" smtClean="0">
                <a:solidFill>
                  <a:srgbClr val="090B0B"/>
                </a:solidFill>
                <a:latin typeface="+mj-lt"/>
                <a:ea typeface="+mj-ea"/>
                <a:cs typeface="+mj-cs"/>
              </a:rPr>
              <a:t> </a:t>
            </a:r>
            <a:r>
              <a:rPr lang="en-US" sz="2400" i="1" dirty="0" smtClean="0">
                <a:solidFill>
                  <a:srgbClr val="090B0B"/>
                </a:solidFill>
                <a:latin typeface="+mj-lt"/>
                <a:ea typeface="+mj-ea"/>
                <a:cs typeface="+mj-cs"/>
              </a:rPr>
              <a:t>Relative to 90/10 Peak</a:t>
            </a:r>
            <a:endParaRPr lang="en-US" sz="2400" i="1" dirty="0">
              <a:solidFill>
                <a:srgbClr val="090B0B"/>
              </a:solidFill>
              <a:latin typeface="+mj-lt"/>
              <a:ea typeface="+mj-ea"/>
              <a:cs typeface="+mj-cs"/>
            </a:endParaRPr>
          </a:p>
        </p:txBody>
      </p:sp>
      <p:sp>
        <p:nvSpPr>
          <p:cNvPr id="13317" name="Rectangle 3"/>
          <p:cNvSpPr>
            <a:spLocks noChangeArrowheads="1"/>
          </p:cNvSpPr>
          <p:nvPr/>
        </p:nvSpPr>
        <p:spPr bwMode="auto">
          <a:xfrm>
            <a:off x="457200" y="1143000"/>
            <a:ext cx="8534400" cy="4343400"/>
          </a:xfrm>
          <a:prstGeom prst="rect">
            <a:avLst/>
          </a:prstGeom>
          <a:noFill/>
          <a:ln w="9525">
            <a:noFill/>
            <a:miter lim="800000"/>
            <a:headEnd/>
            <a:tailEnd/>
          </a:ln>
        </p:spPr>
        <p:txBody>
          <a:bodyPr lIns="101882" tIns="50941" rIns="101882" bIns="50941"/>
          <a:lstStyle/>
          <a:p>
            <a:pPr marL="342900" indent="-342900">
              <a:spcBef>
                <a:spcPct val="10000"/>
              </a:spcBef>
              <a:buFontTx/>
              <a:buChar char="•"/>
            </a:pPr>
            <a:endParaRPr lang="en-US" dirty="0">
              <a:solidFill>
                <a:srgbClr val="11479D"/>
              </a:solidFill>
              <a:latin typeface="Arial" charset="0"/>
            </a:endParaRPr>
          </a:p>
          <a:p>
            <a:pPr marL="342900" indent="-342900">
              <a:spcBef>
                <a:spcPct val="10000"/>
              </a:spcBef>
              <a:buFontTx/>
              <a:buChar char="•"/>
            </a:pPr>
            <a:endParaRPr lang="en-US" dirty="0">
              <a:solidFill>
                <a:srgbClr val="11479D"/>
              </a:solidFill>
              <a:latin typeface="Arial" charset="0"/>
              <a:cs typeface="Times New Roman" pitchFamily="18" charset="0"/>
            </a:endParaRPr>
          </a:p>
        </p:txBody>
      </p:sp>
      <p:graphicFrame>
        <p:nvGraphicFramePr>
          <p:cNvPr id="6" name="Chart 5"/>
          <p:cNvGraphicFramePr>
            <a:graphicFrameLocks noGrp="1"/>
          </p:cNvGraphicFramePr>
          <p:nvPr>
            <p:extLst>
              <p:ext uri="{D42A27DB-BD31-4B8C-83A1-F6EECF244321}">
                <p14:modId xmlns:p14="http://schemas.microsoft.com/office/powerpoint/2010/main" val="4240977242"/>
              </p:ext>
            </p:extLst>
          </p:nvPr>
        </p:nvGraphicFramePr>
        <p:xfrm>
          <a:off x="673671" y="1524000"/>
          <a:ext cx="7772400" cy="434612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94594" y="5923922"/>
            <a:ext cx="7467600" cy="276999"/>
          </a:xfrm>
          <a:prstGeom prst="rect">
            <a:avLst/>
          </a:prstGeom>
        </p:spPr>
        <p:txBody>
          <a:bodyPr wrap="square">
            <a:spAutoFit/>
          </a:bodyPr>
          <a:lstStyle/>
          <a:p>
            <a:r>
              <a:rPr lang="en-US" sz="1200" i="1" dirty="0" smtClean="0">
                <a:solidFill>
                  <a:srgbClr val="FF0000"/>
                </a:solidFill>
              </a:rPr>
              <a:t>* Gross peak </a:t>
            </a:r>
            <a:r>
              <a:rPr lang="en-US" sz="1200" i="1" dirty="0">
                <a:solidFill>
                  <a:srgbClr val="FF0000"/>
                </a:solidFill>
              </a:rPr>
              <a:t>load </a:t>
            </a:r>
            <a:r>
              <a:rPr lang="en-US" sz="1200" i="1" dirty="0" smtClean="0">
                <a:solidFill>
                  <a:srgbClr val="FF0000"/>
                </a:solidFill>
              </a:rPr>
              <a:t>distribution (without </a:t>
            </a:r>
            <a:r>
              <a:rPr lang="en-US" sz="1200" i="1" dirty="0">
                <a:solidFill>
                  <a:srgbClr val="FF0000"/>
                </a:solidFill>
              </a:rPr>
              <a:t>reduction for BTM PV</a:t>
            </a:r>
            <a:r>
              <a:rPr lang="en-US" sz="1200" i="1" dirty="0" smtClean="0">
                <a:solidFill>
                  <a:srgbClr val="FF0000"/>
                </a:solidFill>
              </a:rPr>
              <a:t>).</a:t>
            </a:r>
            <a:endParaRPr lang="en-US" sz="1200" i="1" dirty="0">
              <a:solidFill>
                <a:srgbClr val="FF0000"/>
              </a:solidFill>
            </a:endParaRPr>
          </a:p>
        </p:txBody>
      </p:sp>
    </p:spTree>
    <p:extLst>
      <p:ext uri="{BB962C8B-B14F-4D97-AF65-F5344CB8AC3E}">
        <p14:creationId xmlns:p14="http://schemas.microsoft.com/office/powerpoint/2010/main" val="347653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131759"/>
            <a:ext cx="8229600" cy="858841"/>
          </a:xfrm>
        </p:spPr>
        <p:txBody>
          <a:bodyPr/>
          <a:lstStyle/>
          <a:p>
            <a:pPr eaLnBrk="1" hangingPunct="1"/>
            <a:r>
              <a:rPr lang="en-US" dirty="0" smtClean="0"/>
              <a:t>Objective of this Presentation</a:t>
            </a:r>
          </a:p>
        </p:txBody>
      </p:sp>
      <p:sp>
        <p:nvSpPr>
          <p:cNvPr id="5125" name="Rectangle 3"/>
          <p:cNvSpPr>
            <a:spLocks noGrp="1" noChangeArrowheads="1"/>
          </p:cNvSpPr>
          <p:nvPr>
            <p:ph idx="1"/>
          </p:nvPr>
        </p:nvSpPr>
        <p:spPr>
          <a:xfrm>
            <a:off x="609600" y="1224601"/>
            <a:ext cx="8382000" cy="5257800"/>
          </a:xfrm>
          <a:noFill/>
        </p:spPr>
        <p:txBody>
          <a:bodyPr>
            <a:normAutofit fontScale="92500" lnSpcReduction="20000"/>
          </a:bodyPr>
          <a:lstStyle/>
          <a:p>
            <a:pPr marL="0" indent="0">
              <a:spcBef>
                <a:spcPts val="300"/>
              </a:spcBef>
              <a:spcAft>
                <a:spcPts val="300"/>
              </a:spcAft>
              <a:buNone/>
            </a:pPr>
            <a:r>
              <a:rPr lang="en-US" sz="2800" dirty="0" smtClean="0">
                <a:cs typeface="Times New Roman" pitchFamily="18" charset="0"/>
              </a:rPr>
              <a:t>Review: </a:t>
            </a:r>
          </a:p>
          <a:p>
            <a:pPr>
              <a:spcBef>
                <a:spcPts val="300"/>
              </a:spcBef>
              <a:spcAft>
                <a:spcPts val="300"/>
              </a:spcAft>
            </a:pPr>
            <a:r>
              <a:rPr lang="en-US" dirty="0">
                <a:cs typeface="Times New Roman" pitchFamily="18" charset="0"/>
              </a:rPr>
              <a:t>T</a:t>
            </a:r>
            <a:r>
              <a:rPr lang="en-US" dirty="0" smtClean="0">
                <a:cs typeface="Times New Roman" pitchFamily="18" charset="0"/>
              </a:rPr>
              <a:t>he tie benefit values </a:t>
            </a:r>
            <a:r>
              <a:rPr lang="en-US" dirty="0">
                <a:cs typeface="Times New Roman" pitchFamily="18" charset="0"/>
              </a:rPr>
              <a:t>for the two Mystic Units 8 &amp; 9 </a:t>
            </a:r>
            <a:r>
              <a:rPr lang="en-US" dirty="0" smtClean="0">
                <a:cs typeface="Times New Roman" pitchFamily="18" charset="0"/>
              </a:rPr>
              <a:t>scenarios</a:t>
            </a:r>
          </a:p>
          <a:p>
            <a:pPr>
              <a:spcBef>
                <a:spcPts val="300"/>
              </a:spcBef>
              <a:spcAft>
                <a:spcPts val="300"/>
              </a:spcAft>
            </a:pPr>
            <a:r>
              <a:rPr lang="en-US" dirty="0" smtClean="0">
                <a:cs typeface="Times New Roman" pitchFamily="18" charset="0"/>
              </a:rPr>
              <a:t>The changes to the 2019 CELT Load Forecast</a:t>
            </a:r>
          </a:p>
          <a:p>
            <a:pPr>
              <a:spcBef>
                <a:spcPts val="300"/>
              </a:spcBef>
              <a:spcAft>
                <a:spcPts val="300"/>
              </a:spcAft>
            </a:pPr>
            <a:r>
              <a:rPr lang="en-US" dirty="0">
                <a:cs typeface="Times New Roman" pitchFamily="18" charset="0"/>
              </a:rPr>
              <a:t>T</a:t>
            </a:r>
            <a:r>
              <a:rPr lang="en-US" dirty="0" smtClean="0">
                <a:cs typeface="Times New Roman" pitchFamily="18" charset="0"/>
              </a:rPr>
              <a:t>he ICR values for the two Mystic Units 8 &amp; 9 scenarios</a:t>
            </a:r>
          </a:p>
          <a:p>
            <a:pPr>
              <a:spcBef>
                <a:spcPts val="300"/>
              </a:spcBef>
              <a:spcAft>
                <a:spcPts val="300"/>
              </a:spcAft>
            </a:pPr>
            <a:r>
              <a:rPr lang="en-US" dirty="0">
                <a:cs typeface="Times New Roman" pitchFamily="18" charset="0"/>
              </a:rPr>
              <a:t>T</a:t>
            </a:r>
            <a:r>
              <a:rPr lang="en-US" dirty="0" smtClean="0">
                <a:cs typeface="Times New Roman" pitchFamily="18" charset="0"/>
              </a:rPr>
              <a:t>he impact of the 2019 CELT Report load forecast on ICR*</a:t>
            </a:r>
            <a:endParaRPr lang="en-US" dirty="0">
              <a:cs typeface="Times New Roman" pitchFamily="18" charset="0"/>
            </a:endParaRPr>
          </a:p>
          <a:p>
            <a:pPr>
              <a:spcBef>
                <a:spcPts val="300"/>
              </a:spcBef>
              <a:spcAft>
                <a:spcPts val="300"/>
              </a:spcAft>
            </a:pPr>
            <a:r>
              <a:rPr lang="en-US" dirty="0" smtClean="0">
                <a:cs typeface="Times New Roman" pitchFamily="18" charset="0"/>
              </a:rPr>
              <a:t>The FCA 14 ICR-Related Values** development schedule</a:t>
            </a:r>
          </a:p>
          <a:p>
            <a:pPr>
              <a:spcBef>
                <a:spcPts val="300"/>
              </a:spcBef>
              <a:spcAft>
                <a:spcPts val="300"/>
              </a:spcAft>
            </a:pPr>
            <a:endParaRPr lang="en-US" dirty="0" smtClean="0">
              <a:cs typeface="Times New Roman" pitchFamily="18" charset="0"/>
            </a:endParaRPr>
          </a:p>
          <a:p>
            <a:pPr marL="0" indent="0" eaLnBrk="1" hangingPunct="1">
              <a:spcBef>
                <a:spcPts val="300"/>
              </a:spcBef>
              <a:spcAft>
                <a:spcPts val="300"/>
              </a:spcAft>
              <a:buNone/>
            </a:pPr>
            <a:endParaRPr lang="en-US" sz="2000" dirty="0">
              <a:cs typeface="Times New Roman" pitchFamily="18" charset="0"/>
            </a:endParaRPr>
          </a:p>
          <a:p>
            <a:pPr marL="0" indent="0" eaLnBrk="1" hangingPunct="1">
              <a:spcBef>
                <a:spcPts val="300"/>
              </a:spcBef>
              <a:spcAft>
                <a:spcPts val="300"/>
              </a:spcAft>
              <a:buNone/>
            </a:pPr>
            <a:endParaRPr lang="en-US" sz="2000" dirty="0" smtClean="0">
              <a:cs typeface="Times New Roman" pitchFamily="18" charset="0"/>
            </a:endParaRPr>
          </a:p>
          <a:p>
            <a:pPr marL="0" indent="0" eaLnBrk="1" hangingPunct="1">
              <a:spcBef>
                <a:spcPts val="300"/>
              </a:spcBef>
              <a:spcAft>
                <a:spcPts val="300"/>
              </a:spcAft>
              <a:buNone/>
            </a:pPr>
            <a:endParaRPr lang="en-US" sz="2000" dirty="0">
              <a:cs typeface="Times New Roman" pitchFamily="18" charset="0"/>
            </a:endParaRPr>
          </a:p>
          <a:p>
            <a:pPr marL="0" indent="0" eaLnBrk="1" hangingPunct="1">
              <a:spcBef>
                <a:spcPts val="300"/>
              </a:spcBef>
              <a:spcAft>
                <a:spcPts val="300"/>
              </a:spcAft>
              <a:buNone/>
            </a:pPr>
            <a:r>
              <a:rPr lang="en-US" sz="2200" dirty="0" smtClean="0">
                <a:cs typeface="Times New Roman" pitchFamily="18" charset="0"/>
              </a:rPr>
              <a:t>Note: Please see Appendix III for the Acronyms used in the presentation</a:t>
            </a:r>
          </a:p>
          <a:p>
            <a:pPr marL="0" indent="0" eaLnBrk="1" hangingPunct="1">
              <a:spcBef>
                <a:spcPts val="300"/>
              </a:spcBef>
              <a:spcAft>
                <a:spcPts val="300"/>
              </a:spcAft>
              <a:buNone/>
            </a:pPr>
            <a:endParaRPr lang="en-US" sz="2000" dirty="0">
              <a:cs typeface="Times New Roman" pitchFamily="18" charset="0"/>
            </a:endParaRPr>
          </a:p>
          <a:p>
            <a:pPr marL="0" indent="0" eaLnBrk="1" hangingPunct="1">
              <a:spcBef>
                <a:spcPts val="300"/>
              </a:spcBef>
              <a:spcAft>
                <a:spcPts val="300"/>
              </a:spcAft>
              <a:buNone/>
            </a:pPr>
            <a:endParaRPr lang="en-US" sz="2000" dirty="0">
              <a:cs typeface="Times New Roman" pitchFamily="18" charset="0"/>
            </a:endParaRPr>
          </a:p>
          <a:p>
            <a:pPr marL="0" indent="0">
              <a:spcBef>
                <a:spcPts val="300"/>
              </a:spcBef>
              <a:spcAft>
                <a:spcPts val="300"/>
              </a:spcAft>
              <a:buNone/>
            </a:pPr>
            <a:r>
              <a:rPr lang="en-US" sz="1200" i="1" dirty="0" smtClean="0">
                <a:cs typeface="Times New Roman" pitchFamily="18" charset="0"/>
              </a:rPr>
              <a:t>*Impact of assumption changes on ICR including and excluding Mystic Units 8 &amp; 9 will be presented at September RC meetings</a:t>
            </a:r>
          </a:p>
          <a:p>
            <a:pPr marL="0" indent="0">
              <a:spcBef>
                <a:spcPts val="300"/>
              </a:spcBef>
              <a:spcAft>
                <a:spcPts val="300"/>
              </a:spcAft>
              <a:buNone/>
            </a:pPr>
            <a:r>
              <a:rPr lang="en-US" sz="1200" i="1" kern="0" dirty="0" smtClean="0">
                <a:cs typeface="Times New Roman" pitchFamily="18" charset="0"/>
              </a:rPr>
              <a:t>**The </a:t>
            </a:r>
            <a:r>
              <a:rPr lang="en-US" sz="1200" i="1" kern="0" dirty="0">
                <a:cs typeface="Times New Roman" pitchFamily="18" charset="0"/>
              </a:rPr>
              <a:t>ICR, Local Sourcing Requirements, Local Resource Adequacy Requirements, Transmission Security Analysis Requirements, Maximum Capacity Limits, Marginal Reliability Impact Demand Curves and the HQICCs are collectively referred to as the ICR-Related Values.</a:t>
            </a:r>
          </a:p>
          <a:p>
            <a:pPr marL="0" indent="0">
              <a:spcBef>
                <a:spcPts val="300"/>
              </a:spcBef>
              <a:spcAft>
                <a:spcPts val="300"/>
              </a:spcAft>
              <a:buNone/>
            </a:pPr>
            <a:endParaRPr lang="en-US" sz="1200" dirty="0">
              <a:cs typeface="Times New Roman" pitchFamily="18" charset="0"/>
            </a:endParaRPr>
          </a:p>
          <a:p>
            <a:pPr marL="0" indent="0" eaLnBrk="1" hangingPunct="1">
              <a:spcBef>
                <a:spcPts val="300"/>
              </a:spcBef>
              <a:spcAft>
                <a:spcPts val="300"/>
              </a:spcAft>
              <a:buNone/>
            </a:pPr>
            <a:endParaRPr lang="en-US" sz="1600" i="1" dirty="0" smtClean="0">
              <a:cs typeface="Times New Roman" pitchFamily="18" charset="0"/>
            </a:endParaRPr>
          </a:p>
        </p:txBody>
      </p:sp>
      <p:sp>
        <p:nvSpPr>
          <p:cNvPr id="6" name="Slide Number Placeholder 4"/>
          <p:cNvSpPr>
            <a:spLocks noGrp="1"/>
          </p:cNvSpPr>
          <p:nvPr>
            <p:ph type="sldNum" sz="quarter" idx="11"/>
          </p:nvPr>
        </p:nvSpPr>
        <p:spPr/>
        <p:txBody>
          <a:bodyPr/>
          <a:lstStyle/>
          <a:p>
            <a:pPr defTabSz="1019175">
              <a:defRPr/>
            </a:pPr>
            <a:fld id="{32562FAA-F3EA-4F8B-8043-9078A9D16300}" type="slidenum">
              <a:rPr lang="en-US" smtClean="0">
                <a:latin typeface="+mn-lt"/>
              </a:rPr>
              <a:pPr defTabSz="1019175">
                <a:defRPr/>
              </a:pPr>
              <a:t>2</a:t>
            </a:fld>
            <a:endParaRPr lang="en-US" dirty="0">
              <a:latin typeface="+mn-lt"/>
            </a:endParaRPr>
          </a:p>
        </p:txBody>
      </p:sp>
    </p:spTree>
    <p:extLst>
      <p:ext uri="{BB962C8B-B14F-4D97-AF65-F5344CB8AC3E}">
        <p14:creationId xmlns:p14="http://schemas.microsoft.com/office/powerpoint/2010/main" val="1188126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E1C90-9107-46A6-857E-1E185121F78B}"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
        <p:nvSpPr>
          <p:cNvPr id="5" name="Title 4"/>
          <p:cNvSpPr>
            <a:spLocks noGrp="1"/>
          </p:cNvSpPr>
          <p:nvPr>
            <p:ph type="title"/>
          </p:nvPr>
        </p:nvSpPr>
        <p:spPr/>
        <p:txBody>
          <a:bodyPr/>
          <a:lstStyle/>
          <a:p>
            <a:r>
              <a:rPr lang="en-US" dirty="0" smtClean="0"/>
              <a:t>Observations</a:t>
            </a:r>
            <a:endParaRPr lang="en-US" dirty="0"/>
          </a:p>
        </p:txBody>
      </p:sp>
      <p:sp>
        <p:nvSpPr>
          <p:cNvPr id="6" name="Content Placeholder 5"/>
          <p:cNvSpPr>
            <a:spLocks noGrp="1"/>
          </p:cNvSpPr>
          <p:nvPr>
            <p:ph idx="1"/>
          </p:nvPr>
        </p:nvSpPr>
        <p:spPr>
          <a:xfrm>
            <a:off x="495300" y="1219200"/>
            <a:ext cx="8229600" cy="5105400"/>
          </a:xfrm>
        </p:spPr>
        <p:txBody>
          <a:bodyPr>
            <a:normAutofit fontScale="85000" lnSpcReduction="20000"/>
          </a:bodyPr>
          <a:lstStyle/>
          <a:p>
            <a:r>
              <a:rPr lang="en-US" dirty="0" smtClean="0"/>
              <a:t>The annual peaks of 2019 gross load forecast are lower than the annual peaks of the 2018 gross load forecast for the CCP 2023-2024</a:t>
            </a:r>
          </a:p>
          <a:p>
            <a:pPr lvl="1"/>
            <a:r>
              <a:rPr lang="en-US" dirty="0" smtClean="0"/>
              <a:t>~500 MW decrease in 50/50 peak  </a:t>
            </a:r>
          </a:p>
          <a:p>
            <a:pPr lvl="1"/>
            <a:r>
              <a:rPr lang="en-US" dirty="0" smtClean="0"/>
              <a:t>~1,000 MW decrease in 90/10 peak</a:t>
            </a:r>
          </a:p>
          <a:p>
            <a:r>
              <a:rPr lang="en-US" dirty="0" smtClean="0"/>
              <a:t>The seasonal peak load distribution of the 2019 CELT forecast shows lower high loads in per unit of the 50/50 peak load as compared with the prior four CELT forecasts </a:t>
            </a:r>
          </a:p>
          <a:p>
            <a:r>
              <a:rPr lang="en-US" dirty="0" smtClean="0"/>
              <a:t>The 2019 CELT forecast probability distribution of peak loads, used for ICR calculation, is also lower when compared with the distribution of the 2018 CELT forecast</a:t>
            </a:r>
          </a:p>
          <a:p>
            <a:pPr lvl="1"/>
            <a:r>
              <a:rPr lang="en-US" dirty="0" smtClean="0"/>
              <a:t>The number of expected days of occurrence for the same load level are lower in the 2019 forecast</a:t>
            </a:r>
          </a:p>
          <a:p>
            <a:pPr lvl="1"/>
            <a:r>
              <a:rPr lang="en-US" dirty="0" smtClean="0"/>
              <a:t>The 2019 CELT forecast curve </a:t>
            </a:r>
            <a:r>
              <a:rPr lang="en-US" dirty="0"/>
              <a:t>of the peak load probability distribution relative to </a:t>
            </a:r>
            <a:r>
              <a:rPr lang="en-US" dirty="0" smtClean="0"/>
              <a:t>its 50/50 </a:t>
            </a:r>
            <a:r>
              <a:rPr lang="en-US" dirty="0"/>
              <a:t>peak </a:t>
            </a:r>
            <a:r>
              <a:rPr lang="en-US" dirty="0" smtClean="0"/>
              <a:t>load has </a:t>
            </a:r>
            <a:r>
              <a:rPr lang="en-US" dirty="0"/>
              <a:t>shifted downward </a:t>
            </a:r>
            <a:r>
              <a:rPr lang="en-US" dirty="0" smtClean="0"/>
              <a:t>when compared with the 2018 Forecast curve</a:t>
            </a:r>
            <a:endParaRPr lang="en-US" dirty="0"/>
          </a:p>
          <a:p>
            <a:pPr lvl="2"/>
            <a:r>
              <a:rPr lang="en-US" dirty="0" smtClean="0"/>
              <a:t>Implying </a:t>
            </a:r>
            <a:r>
              <a:rPr lang="en-US" dirty="0"/>
              <a:t>that the impact on the ICR will be greater than the </a:t>
            </a:r>
            <a:r>
              <a:rPr lang="en-US" dirty="0" smtClean="0"/>
              <a:t>delta of </a:t>
            </a:r>
            <a:r>
              <a:rPr lang="en-US" dirty="0"/>
              <a:t>the 50/50 </a:t>
            </a:r>
            <a:r>
              <a:rPr lang="en-US" dirty="0" smtClean="0"/>
              <a:t>peak loads between the two forecasts</a:t>
            </a:r>
            <a:endParaRPr lang="en-US" dirty="0"/>
          </a:p>
          <a:p>
            <a:pPr lvl="1"/>
            <a:r>
              <a:rPr lang="en-US" dirty="0"/>
              <a:t>The </a:t>
            </a:r>
            <a:r>
              <a:rPr lang="en-US" dirty="0" smtClean="0"/>
              <a:t>2019 CELT forecast curve </a:t>
            </a:r>
            <a:r>
              <a:rPr lang="en-US" dirty="0"/>
              <a:t>of the peak load probability distribution relative to </a:t>
            </a:r>
            <a:r>
              <a:rPr lang="en-US" dirty="0" smtClean="0"/>
              <a:t>its 90/10 </a:t>
            </a:r>
            <a:r>
              <a:rPr lang="en-US" dirty="0"/>
              <a:t>peak </a:t>
            </a:r>
            <a:r>
              <a:rPr lang="en-US" dirty="0" smtClean="0"/>
              <a:t>load is similar to the 2018 CELT forecast curve</a:t>
            </a:r>
            <a:endParaRPr lang="en-US" dirty="0"/>
          </a:p>
          <a:p>
            <a:pPr lvl="2"/>
            <a:r>
              <a:rPr lang="en-US" dirty="0" smtClean="0"/>
              <a:t>Implying </a:t>
            </a:r>
            <a:r>
              <a:rPr lang="en-US" dirty="0"/>
              <a:t>that the impact on the ICR will be similar </a:t>
            </a:r>
            <a:r>
              <a:rPr lang="en-US" dirty="0" smtClean="0"/>
              <a:t>to the delta of the </a:t>
            </a:r>
            <a:r>
              <a:rPr lang="en-US" dirty="0"/>
              <a:t>90/10 </a:t>
            </a:r>
            <a:r>
              <a:rPr lang="en-US" dirty="0" smtClean="0"/>
              <a:t>peak loads between the two forecasts </a:t>
            </a:r>
            <a:endParaRPr lang="en-US" dirty="0"/>
          </a:p>
        </p:txBody>
      </p:sp>
    </p:spTree>
    <p:extLst>
      <p:ext uri="{BB962C8B-B14F-4D97-AF65-F5344CB8AC3E}">
        <p14:creationId xmlns:p14="http://schemas.microsoft.com/office/powerpoint/2010/main" val="3147198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57400"/>
            <a:ext cx="7772400" cy="1362075"/>
          </a:xfrm>
        </p:spPr>
        <p:txBody>
          <a:bodyPr>
            <a:normAutofit/>
          </a:bodyPr>
          <a:lstStyle/>
          <a:p>
            <a:r>
              <a:rPr lang="en-US" dirty="0" smtClean="0"/>
              <a:t>ICR for FCA 14</a:t>
            </a:r>
            <a:endParaRPr lang="en-US" dirty="0"/>
          </a:p>
        </p:txBody>
      </p:sp>
      <p:sp>
        <p:nvSpPr>
          <p:cNvPr id="4" name="Slide Number Placeholder 3"/>
          <p:cNvSpPr>
            <a:spLocks noGrp="1"/>
          </p:cNvSpPr>
          <p:nvPr>
            <p:ph type="sldNum" sz="quarter" idx="4"/>
          </p:nvPr>
        </p:nvSpPr>
        <p:spPr/>
        <p:txBody>
          <a:bodyPr/>
          <a:lstStyle/>
          <a:p>
            <a:pPr>
              <a:defRPr/>
            </a:pPr>
            <a:fld id="{8D8725CD-6A91-4E83-9D53-1642D377C37F}" type="slidenum">
              <a:rPr lang="en-US" smtClean="0">
                <a:latin typeface="+mn-lt"/>
              </a:rPr>
              <a:pPr>
                <a:defRPr/>
              </a:pPr>
              <a:t>21</a:t>
            </a:fld>
            <a:endParaRPr lang="en-US" dirty="0">
              <a:latin typeface="+mn-lt"/>
            </a:endParaRPr>
          </a:p>
        </p:txBody>
      </p:sp>
      <p:sp>
        <p:nvSpPr>
          <p:cNvPr id="2" name="Rectangle 1"/>
          <p:cNvSpPr/>
          <p:nvPr/>
        </p:nvSpPr>
        <p:spPr>
          <a:xfrm>
            <a:off x="457200" y="3581400"/>
            <a:ext cx="8229600" cy="461665"/>
          </a:xfrm>
          <a:prstGeom prst="rect">
            <a:avLst/>
          </a:prstGeom>
        </p:spPr>
        <p:txBody>
          <a:bodyPr wrap="square">
            <a:spAutoFit/>
          </a:bodyPr>
          <a:lstStyle/>
          <a:p>
            <a:r>
              <a:rPr lang="en-US" dirty="0">
                <a:solidFill>
                  <a:srgbClr val="000000"/>
                </a:solidFill>
                <a:latin typeface="+mn-lt"/>
              </a:rPr>
              <a:t>Including and Excluding Mystic Units 8 &amp; 9 Scenarios</a:t>
            </a:r>
          </a:p>
        </p:txBody>
      </p:sp>
    </p:spTree>
    <p:extLst>
      <p:ext uri="{BB962C8B-B14F-4D97-AF65-F5344CB8AC3E}">
        <p14:creationId xmlns:p14="http://schemas.microsoft.com/office/powerpoint/2010/main" val="3338848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cs typeface="Times New Roman" pitchFamily="18" charset="0"/>
              </a:rPr>
              <a:t>ICR Values for FCA 14</a:t>
            </a:r>
            <a:endParaRPr lang="en-US" dirty="0"/>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r>
              <a:rPr lang="en-US" dirty="0" smtClean="0">
                <a:latin typeface="Calibri" panose="020F0502020204030204" pitchFamily="34" charset="0"/>
              </a:rPr>
              <a:t>This section presents the results of the calculation of the ICR for the two Mystic Units 8 and 9 scenarios</a:t>
            </a:r>
          </a:p>
          <a:p>
            <a:r>
              <a:rPr lang="en-US" dirty="0" smtClean="0">
                <a:latin typeface="Calibri" panose="020F0502020204030204" pitchFamily="34" charset="0"/>
              </a:rPr>
              <a:t>The rest of the ICR-Related Values for the two Mystic scenarios including the “Effect of Updated Assumptions on ICR” will be presented to the RC in the September 10 and 25 meetings</a:t>
            </a:r>
          </a:p>
          <a:p>
            <a:pPr marL="0" indent="0">
              <a:buNone/>
            </a:pPr>
            <a:endParaRPr lang="en-US" dirty="0">
              <a:latin typeface="Calibri" panose="020F0502020204030204" pitchFamily="34" charset="0"/>
            </a:endParaRPr>
          </a:p>
        </p:txBody>
      </p:sp>
      <p:sp>
        <p:nvSpPr>
          <p:cNvPr id="4" name="Slide Number Placeholder 3"/>
          <p:cNvSpPr>
            <a:spLocks noGrp="1"/>
          </p:cNvSpPr>
          <p:nvPr>
            <p:ph type="sldNum" sz="quarter" idx="4294967295"/>
          </p:nvPr>
        </p:nvSpPr>
        <p:spPr>
          <a:xfrm>
            <a:off x="8610600" y="6324600"/>
            <a:ext cx="237126" cy="263518"/>
          </a:xfrm>
          <a:prstGeom prst="rect">
            <a:avLst/>
          </a:prstGeom>
        </p:spPr>
        <p:txBody>
          <a:bodyPr/>
          <a:lstStyle/>
          <a:p>
            <a:fld id="{10C7F894-2A36-495D-AB7C-1055F7AC0F9D}" type="slidenum">
              <a:rPr lang="en-US" smtClean="0"/>
              <a:pPr/>
              <a:t>22</a:t>
            </a:fld>
            <a:endParaRPr lang="en-US" dirty="0"/>
          </a:p>
        </p:txBody>
      </p:sp>
    </p:spTree>
    <p:extLst>
      <p:ext uri="{BB962C8B-B14F-4D97-AF65-F5344CB8AC3E}">
        <p14:creationId xmlns:p14="http://schemas.microsoft.com/office/powerpoint/2010/main" val="4065605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94147" y="220100"/>
            <a:ext cx="6896100" cy="857250"/>
          </a:xfrm>
        </p:spPr>
        <p:txBody>
          <a:bodyPr>
            <a:normAutofit fontScale="90000"/>
          </a:bodyPr>
          <a:lstStyle/>
          <a:p>
            <a:r>
              <a:rPr lang="en-US" dirty="0" smtClean="0"/>
              <a:t>ICR Calculation Details </a:t>
            </a:r>
            <a:br>
              <a:rPr lang="en-US" dirty="0" smtClean="0"/>
            </a:br>
            <a:r>
              <a:rPr lang="en-US" dirty="0" smtClean="0"/>
              <a:t>Including Mystic Units 8 &amp; 9</a:t>
            </a:r>
          </a:p>
        </p:txBody>
      </p:sp>
      <p:sp>
        <p:nvSpPr>
          <p:cNvPr id="12292" name="Slide Number Placeholder 4"/>
          <p:cNvSpPr>
            <a:spLocks noGrp="1"/>
          </p:cNvSpPr>
          <p:nvPr>
            <p:ph type="sldNum" sz="quarter" idx="11"/>
          </p:nvPr>
        </p:nvSpPr>
        <p:spPr>
          <a:noFill/>
        </p:spPr>
        <p:txBody>
          <a:bodyPr/>
          <a:lstStyle/>
          <a:p>
            <a:pPr defTabSz="685800">
              <a:defRPr/>
            </a:pPr>
            <a:fld id="{76F909E2-2C30-47EE-B8B1-DDCA204900E1}" type="slidenum">
              <a:rPr lang="en-US" sz="1050">
                <a:solidFill>
                  <a:srgbClr val="62777F"/>
                </a:solidFill>
                <a:latin typeface="Calibri"/>
              </a:rPr>
              <a:pPr defTabSz="685800">
                <a:defRPr/>
              </a:pPr>
              <a:t>23</a:t>
            </a:fld>
            <a:endParaRPr lang="en-US" sz="1050" dirty="0">
              <a:solidFill>
                <a:srgbClr val="62777F"/>
              </a:solidFill>
              <a:latin typeface="Calibri"/>
            </a:endParaRPr>
          </a:p>
        </p:txBody>
      </p:sp>
      <p:sp>
        <p:nvSpPr>
          <p:cNvPr id="7" name="TextBox 6"/>
          <p:cNvSpPr txBox="1"/>
          <p:nvPr/>
        </p:nvSpPr>
        <p:spPr>
          <a:xfrm>
            <a:off x="1066800" y="5294820"/>
            <a:ext cx="6115050" cy="1071062"/>
          </a:xfrm>
          <a:prstGeom prst="rect">
            <a:avLst/>
          </a:prstGeom>
          <a:noFill/>
        </p:spPr>
        <p:txBody>
          <a:bodyPr wrap="square">
            <a:spAutoFit/>
          </a:bodyPr>
          <a:lstStyle/>
          <a:p>
            <a:pPr defTabSz="685800">
              <a:spcBef>
                <a:spcPct val="10000"/>
              </a:spcBef>
              <a:defRPr/>
            </a:pPr>
            <a:r>
              <a:rPr lang="en-US" sz="1200" dirty="0">
                <a:solidFill>
                  <a:srgbClr val="62777F">
                    <a:lumMod val="50000"/>
                  </a:srgbClr>
                </a:solidFill>
                <a:latin typeface="Calibri"/>
              </a:rPr>
              <a:t>Notes:</a:t>
            </a:r>
          </a:p>
          <a:p>
            <a:pPr marL="171450" indent="-171450" defTabSz="685800">
              <a:spcBef>
                <a:spcPct val="10000"/>
              </a:spcBef>
              <a:buFont typeface="Arial" pitchFamily="34" charset="0"/>
              <a:buChar char="•"/>
              <a:defRPr/>
            </a:pPr>
            <a:r>
              <a:rPr lang="en-US" sz="1200" dirty="0">
                <a:solidFill>
                  <a:srgbClr val="000000"/>
                </a:solidFill>
                <a:latin typeface="Calibri"/>
              </a:rPr>
              <a:t>All values in the table are in MW except the reserve margin shown in percent</a:t>
            </a:r>
          </a:p>
          <a:p>
            <a:pPr marL="171450" indent="-171450" defTabSz="685800">
              <a:spcBef>
                <a:spcPct val="10000"/>
              </a:spcBef>
              <a:buFont typeface="Arial" pitchFamily="34" charset="0"/>
              <a:buChar char="•"/>
              <a:defRPr/>
            </a:pPr>
            <a:r>
              <a:rPr lang="en-US" sz="1200" dirty="0">
                <a:solidFill>
                  <a:srgbClr val="000000"/>
                </a:solidFill>
                <a:latin typeface="Calibri"/>
              </a:rPr>
              <a:t>ALCC is the “additional load carrying capability” used to bring the system to </a:t>
            </a:r>
            <a:r>
              <a:rPr lang="en-US" sz="1200" dirty="0">
                <a:solidFill>
                  <a:srgbClr val="62777F">
                    <a:lumMod val="50000"/>
                  </a:srgbClr>
                </a:solidFill>
                <a:latin typeface="Calibri"/>
              </a:rPr>
              <a:t>the </a:t>
            </a:r>
            <a:r>
              <a:rPr lang="en-US" sz="1200" dirty="0">
                <a:solidFill>
                  <a:srgbClr val="000000"/>
                </a:solidFill>
                <a:latin typeface="Calibri"/>
              </a:rPr>
              <a:t>target reliability </a:t>
            </a:r>
            <a:r>
              <a:rPr lang="en-US" sz="1200" dirty="0" smtClean="0">
                <a:solidFill>
                  <a:srgbClr val="000000"/>
                </a:solidFill>
                <a:latin typeface="Calibri"/>
              </a:rPr>
              <a:t>criterion</a:t>
            </a:r>
          </a:p>
          <a:p>
            <a:pPr marL="171450" indent="-171450" defTabSz="685800">
              <a:spcBef>
                <a:spcPct val="10000"/>
              </a:spcBef>
              <a:buFont typeface="Arial" pitchFamily="34" charset="0"/>
              <a:buChar char="•"/>
              <a:defRPr/>
            </a:pPr>
            <a:r>
              <a:rPr lang="en-US" sz="1200" dirty="0" err="1">
                <a:solidFill>
                  <a:srgbClr val="000000"/>
                </a:solidFill>
                <a:latin typeface="Calibri"/>
              </a:rPr>
              <a:t>APk</a:t>
            </a:r>
            <a:r>
              <a:rPr lang="en-US" sz="1200" dirty="0">
                <a:solidFill>
                  <a:srgbClr val="000000"/>
                </a:solidFill>
                <a:latin typeface="Calibri"/>
              </a:rPr>
              <a:t> is the </a:t>
            </a:r>
            <a:r>
              <a:rPr lang="en-US" sz="1200" dirty="0" smtClean="0">
                <a:solidFill>
                  <a:srgbClr val="000000"/>
                </a:solidFill>
                <a:latin typeface="Calibri"/>
              </a:rPr>
              <a:t>forecast gross </a:t>
            </a:r>
            <a:r>
              <a:rPr lang="en-US" sz="1200" dirty="0">
                <a:solidFill>
                  <a:srgbClr val="000000"/>
                </a:solidFill>
                <a:latin typeface="Calibri"/>
              </a:rPr>
              <a:t>50/50 peak </a:t>
            </a:r>
            <a:r>
              <a:rPr lang="en-US" sz="1200" dirty="0" smtClean="0">
                <a:solidFill>
                  <a:srgbClr val="000000"/>
                </a:solidFill>
                <a:latin typeface="Calibri"/>
              </a:rPr>
              <a:t>load</a:t>
            </a:r>
            <a:endParaRPr lang="en-US" sz="1200" dirty="0">
              <a:solidFill>
                <a:srgbClr val="000000"/>
              </a:solidFill>
              <a:latin typeface="Calibri"/>
            </a:endParaRPr>
          </a:p>
        </p:txBody>
      </p:sp>
      <p:graphicFrame>
        <p:nvGraphicFramePr>
          <p:cNvPr id="10" name="Table 9"/>
          <p:cNvGraphicFramePr>
            <a:graphicFrameLocks noGrp="1"/>
          </p:cNvGraphicFramePr>
          <p:nvPr>
            <p:extLst>
              <p:ext uri="{D42A27DB-BD31-4B8C-83A1-F6EECF244321}">
                <p14:modId xmlns:p14="http://schemas.microsoft.com/office/powerpoint/2010/main" val="1099635205"/>
              </p:ext>
            </p:extLst>
          </p:nvPr>
        </p:nvGraphicFramePr>
        <p:xfrm>
          <a:off x="2016682" y="1402378"/>
          <a:ext cx="4003118" cy="3092005"/>
        </p:xfrm>
        <a:graphic>
          <a:graphicData uri="http://schemas.openxmlformats.org/drawingml/2006/table">
            <a:tbl>
              <a:tblPr/>
              <a:tblGrid>
                <a:gridCol w="2594609">
                  <a:extLst>
                    <a:ext uri="{9D8B030D-6E8A-4147-A177-3AD203B41FA5}">
                      <a16:colId xmlns:a16="http://schemas.microsoft.com/office/drawing/2014/main" val="46760804"/>
                    </a:ext>
                  </a:extLst>
                </a:gridCol>
                <a:gridCol w="1408509">
                  <a:extLst>
                    <a:ext uri="{9D8B030D-6E8A-4147-A177-3AD203B41FA5}">
                      <a16:colId xmlns:a16="http://schemas.microsoft.com/office/drawing/2014/main" val="4277691293"/>
                    </a:ext>
                  </a:extLst>
                </a:gridCol>
              </a:tblGrid>
              <a:tr h="133588">
                <a:tc>
                  <a:txBody>
                    <a:bodyPr/>
                    <a:lstStyle/>
                    <a:p>
                      <a:pPr algn="ctr" fontAlgn="b"/>
                      <a:r>
                        <a:rPr lang="en-US" sz="800" b="1" i="0" u="none" strike="noStrike" dirty="0">
                          <a:solidFill>
                            <a:srgbClr val="000000"/>
                          </a:solidFill>
                          <a:effectLst/>
                          <a:latin typeface="Calibri" panose="020F0502020204030204" pitchFamily="34" charset="0"/>
                        </a:rPr>
                        <a:t>Total Capacity Breakdown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dirty="0">
                          <a:solidFill>
                            <a:srgbClr val="000000"/>
                          </a:solidFill>
                          <a:effectLst/>
                          <a:latin typeface="Calibri" panose="020F0502020204030204" pitchFamily="34" charset="0"/>
                        </a:rPr>
                        <a:t>2023-2024 FCA </a:t>
                      </a:r>
                      <a:r>
                        <a:rPr lang="en-US" sz="800" b="1" i="0" u="none" strike="noStrike" dirty="0" smtClean="0">
                          <a:solidFill>
                            <a:srgbClr val="000000"/>
                          </a:solidFill>
                          <a:effectLst/>
                          <a:latin typeface="Calibri" panose="020F0502020204030204" pitchFamily="34" charset="0"/>
                        </a:rPr>
                        <a:t>ICR (MW)</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49421503"/>
                  </a:ext>
                </a:extLst>
              </a:tr>
              <a:tr h="133588">
                <a:tc>
                  <a:txBody>
                    <a:bodyPr/>
                    <a:lstStyle/>
                    <a:p>
                      <a:pPr algn="l" fontAlgn="b"/>
                      <a:r>
                        <a:rPr lang="en-US" sz="800" b="0" i="0" u="none" strike="noStrike" dirty="0">
                          <a:solidFill>
                            <a:srgbClr val="000000"/>
                          </a:solidFill>
                          <a:effectLst/>
                          <a:latin typeface="Calibri" panose="020F0502020204030204" pitchFamily="34" charset="0"/>
                        </a:rPr>
                        <a:t>Generating </a:t>
                      </a:r>
                      <a:r>
                        <a:rPr lang="en-US" sz="800" b="0" i="0" u="none" strike="noStrike" dirty="0" smtClean="0">
                          <a:solidFill>
                            <a:srgbClr val="000000"/>
                          </a:solidFill>
                          <a:effectLst/>
                          <a:latin typeface="Calibri" panose="020F0502020204030204" pitchFamily="34" charset="0"/>
                        </a:rPr>
                        <a:t>Capacity Resources</a:t>
                      </a:r>
                      <a:endParaRPr lang="en-US" sz="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30,695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640488"/>
                  </a:ext>
                </a:extLst>
              </a:tr>
              <a:tr h="133588">
                <a:tc>
                  <a:txBody>
                    <a:bodyPr/>
                    <a:lstStyle/>
                    <a:p>
                      <a:pPr algn="l" fontAlgn="b"/>
                      <a:r>
                        <a:rPr lang="en-US" sz="800" b="0" i="0" u="none" strike="noStrike">
                          <a:solidFill>
                            <a:srgbClr val="000000"/>
                          </a:solidFill>
                          <a:effectLst/>
                          <a:latin typeface="Calibri" panose="020F0502020204030204" pitchFamily="34" charset="0"/>
                        </a:rPr>
                        <a:t>Demand Resources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3,859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81034"/>
                  </a:ext>
                </a:extLst>
              </a:tr>
              <a:tr h="133588">
                <a:tc>
                  <a:txBody>
                    <a:bodyPr/>
                    <a:lstStyle/>
                    <a:p>
                      <a:pPr algn="l" fontAlgn="b"/>
                      <a:r>
                        <a:rPr lang="en-US" sz="800" b="0" i="0" u="none" strike="noStrike" dirty="0" smtClean="0">
                          <a:solidFill>
                            <a:srgbClr val="000000"/>
                          </a:solidFill>
                          <a:effectLst/>
                          <a:latin typeface="Calibri" panose="020F0502020204030204" pitchFamily="34" charset="0"/>
                        </a:rPr>
                        <a:t>Import Capacity </a:t>
                      </a:r>
                      <a:r>
                        <a:rPr lang="en-US" sz="800" b="0" i="0" u="none" strike="noStrike" dirty="0">
                          <a:solidFill>
                            <a:srgbClr val="000000"/>
                          </a:solidFill>
                          <a:effectLst/>
                          <a:latin typeface="Calibri" panose="020F0502020204030204" pitchFamily="34" charset="0"/>
                        </a:rPr>
                        <a:t>Resources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893757"/>
                  </a:ext>
                </a:extLst>
              </a:tr>
              <a:tr h="133588">
                <a:tc>
                  <a:txBody>
                    <a:bodyPr/>
                    <a:lstStyle/>
                    <a:p>
                      <a:pPr algn="l" fontAlgn="b"/>
                      <a:r>
                        <a:rPr lang="en-US" sz="800" b="0" i="0" u="none" strike="noStrike">
                          <a:solidFill>
                            <a:srgbClr val="000000"/>
                          </a:solidFill>
                          <a:effectLst/>
                          <a:latin typeface="Calibri" panose="020F0502020204030204" pitchFamily="34" charset="0"/>
                        </a:rPr>
                        <a:t>Tie Benefits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1,940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703692"/>
                  </a:ext>
                </a:extLst>
              </a:tr>
              <a:tr h="133588">
                <a:tc>
                  <a:txBody>
                    <a:bodyPr/>
                    <a:lstStyle/>
                    <a:p>
                      <a:pPr algn="l" fontAlgn="b"/>
                      <a:r>
                        <a:rPr lang="en-US" sz="800" b="0" i="0" u="none" strike="noStrike" dirty="0" smtClean="0">
                          <a:solidFill>
                            <a:srgbClr val="000000"/>
                          </a:solidFill>
                          <a:effectLst/>
                          <a:latin typeface="Calibri" panose="020F0502020204030204" pitchFamily="34" charset="0"/>
                        </a:rPr>
                        <a:t>OP-4 Actions </a:t>
                      </a:r>
                      <a:r>
                        <a:rPr lang="en-US" sz="800" b="0" i="0" u="none" strike="noStrike" dirty="0">
                          <a:solidFill>
                            <a:srgbClr val="000000"/>
                          </a:solidFill>
                          <a:effectLst/>
                          <a:latin typeface="Calibri" panose="020F0502020204030204" pitchFamily="34" charset="0"/>
                        </a:rPr>
                        <a:t>6 &amp; 8 (Voltage Reduction)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270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310930"/>
                  </a:ext>
                </a:extLst>
              </a:tr>
              <a:tr h="133588">
                <a:tc>
                  <a:txBody>
                    <a:bodyPr/>
                    <a:lstStyle/>
                    <a:p>
                      <a:pPr algn="l" fontAlgn="b"/>
                      <a:r>
                        <a:rPr lang="en-US" sz="800" b="0" i="0" u="none" strike="noStrike" dirty="0">
                          <a:solidFill>
                            <a:srgbClr val="000000"/>
                          </a:solidFill>
                          <a:effectLst/>
                          <a:latin typeface="Calibri" panose="020F0502020204030204" pitchFamily="34" charset="0"/>
                        </a:rPr>
                        <a:t>Minimum </a:t>
                      </a:r>
                      <a:r>
                        <a:rPr lang="en-US" sz="800" b="0" i="0" u="none" strike="noStrike" dirty="0" smtClean="0">
                          <a:solidFill>
                            <a:srgbClr val="000000"/>
                          </a:solidFill>
                          <a:effectLst/>
                          <a:latin typeface="Calibri" panose="020F0502020204030204" pitchFamily="34" charset="0"/>
                        </a:rPr>
                        <a:t>System Reserve</a:t>
                      </a:r>
                      <a:endParaRPr lang="en-US" sz="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430264"/>
                  </a:ext>
                </a:extLst>
              </a:tr>
              <a:tr h="133588">
                <a:tc>
                  <a:txBody>
                    <a:bodyPr/>
                    <a:lstStyle/>
                    <a:p>
                      <a:pPr algn="l" fontAlgn="b"/>
                      <a:r>
                        <a:rPr lang="en-US" sz="800" b="0" i="0" u="none" strike="noStrike" dirty="0">
                          <a:solidFill>
                            <a:srgbClr val="000000"/>
                          </a:solidFill>
                          <a:effectLst/>
                          <a:latin typeface="Calibri" panose="020F0502020204030204" pitchFamily="34" charset="0"/>
                        </a:rPr>
                        <a:t>Total Capacity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effectLst/>
                          <a:latin typeface="Calibri" panose="020F0502020204030204" pitchFamily="34" charset="0"/>
                        </a:rPr>
                        <a:t>                                                36,147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968380"/>
                  </a:ext>
                </a:extLst>
              </a:tr>
              <a:tr h="133588">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800" b="1"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02090302"/>
                  </a:ext>
                </a:extLst>
              </a:tr>
              <a:tr h="133588">
                <a:tc>
                  <a:txBody>
                    <a:bodyPr/>
                    <a:lstStyle/>
                    <a:p>
                      <a:pPr algn="ctr" fontAlgn="b"/>
                      <a:r>
                        <a:rPr lang="en-US" sz="800" b="0" i="0" u="sng"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sng"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64161"/>
                  </a:ext>
                </a:extLst>
              </a:tr>
              <a:tr h="133588">
                <a:tc>
                  <a:txBody>
                    <a:bodyPr/>
                    <a:lstStyle/>
                    <a:p>
                      <a:pPr algn="ctr" fontAlgn="b"/>
                      <a:r>
                        <a:rPr lang="en-US" sz="800" b="1" i="0" u="none" strike="noStrike">
                          <a:solidFill>
                            <a:srgbClr val="000000"/>
                          </a:solidFill>
                          <a:effectLst/>
                          <a:latin typeface="Calibri" panose="020F0502020204030204" pitchFamily="34" charset="0"/>
                        </a:rPr>
                        <a:t>Installed Capacity Requirement Calculation Details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dirty="0">
                          <a:solidFill>
                            <a:srgbClr val="000000"/>
                          </a:solidFill>
                          <a:effectLst/>
                          <a:latin typeface="Calibri" panose="020F0502020204030204" pitchFamily="34" charset="0"/>
                        </a:rPr>
                        <a:t>2023-2024 FCA </a:t>
                      </a:r>
                      <a:r>
                        <a:rPr lang="en-US" sz="800" b="1" i="0" u="none" strike="noStrike" dirty="0" smtClean="0">
                          <a:solidFill>
                            <a:srgbClr val="000000"/>
                          </a:solidFill>
                          <a:effectLst/>
                          <a:latin typeface="Calibri" panose="020F0502020204030204" pitchFamily="34" charset="0"/>
                        </a:rPr>
                        <a:t>ICR (MW)</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95749747"/>
                  </a:ext>
                </a:extLst>
              </a:tr>
              <a:tr h="133588">
                <a:tc>
                  <a:txBody>
                    <a:bodyPr/>
                    <a:lstStyle/>
                    <a:p>
                      <a:pPr algn="l" fontAlgn="b"/>
                      <a:r>
                        <a:rPr lang="en-US" sz="800" b="0" i="0" u="none" strike="noStrike">
                          <a:solidFill>
                            <a:srgbClr val="000000"/>
                          </a:solidFill>
                          <a:effectLst/>
                          <a:latin typeface="Calibri" panose="020F0502020204030204" pitchFamily="34" charset="0"/>
                        </a:rPr>
                        <a:t>Annual Peak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28,838 </a:t>
                      </a:r>
                      <a:endParaRPr lang="en-US" sz="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848972"/>
                  </a:ext>
                </a:extLst>
              </a:tr>
              <a:tr h="133588">
                <a:tc>
                  <a:txBody>
                    <a:bodyPr/>
                    <a:lstStyle/>
                    <a:p>
                      <a:pPr algn="l" fontAlgn="b"/>
                      <a:r>
                        <a:rPr lang="en-US" sz="800" b="0" i="0" u="none" strike="noStrike">
                          <a:solidFill>
                            <a:srgbClr val="000000"/>
                          </a:solidFill>
                          <a:effectLst/>
                          <a:latin typeface="Calibri" panose="020F0502020204030204" pitchFamily="34" charset="0"/>
                        </a:rPr>
                        <a:t>Total Capacity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36,147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917193"/>
                  </a:ext>
                </a:extLst>
              </a:tr>
              <a:tr h="133588">
                <a:tc>
                  <a:txBody>
                    <a:bodyPr/>
                    <a:lstStyle/>
                    <a:p>
                      <a:pPr algn="l" fontAlgn="b"/>
                      <a:r>
                        <a:rPr lang="en-US" sz="800" b="0" i="0" u="none" strike="noStrike">
                          <a:solidFill>
                            <a:srgbClr val="000000"/>
                          </a:solidFill>
                          <a:effectLst/>
                          <a:latin typeface="Calibri" panose="020F0502020204030204" pitchFamily="34" charset="0"/>
                        </a:rPr>
                        <a:t>Tie Benefits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1,940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901456"/>
                  </a:ext>
                </a:extLst>
              </a:tr>
              <a:tr h="133588">
                <a:tc>
                  <a:txBody>
                    <a:bodyPr/>
                    <a:lstStyle/>
                    <a:p>
                      <a:pPr algn="l" fontAlgn="b"/>
                      <a:r>
                        <a:rPr lang="en-US" sz="800" b="0" i="0" u="none" strike="noStrike">
                          <a:solidFill>
                            <a:srgbClr val="000000"/>
                          </a:solidFill>
                          <a:effectLst/>
                          <a:latin typeface="Calibri" panose="020F0502020204030204" pitchFamily="34" charset="0"/>
                        </a:rPr>
                        <a:t>HQICCs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941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927372"/>
                  </a:ext>
                </a:extLst>
              </a:tr>
              <a:tr h="153069">
                <a:tc>
                  <a:txBody>
                    <a:bodyPr/>
                    <a:lstStyle/>
                    <a:p>
                      <a:pPr algn="l" fontAlgn="b"/>
                      <a:r>
                        <a:rPr lang="en-US" sz="800" b="0" i="0" u="none" strike="noStrike" dirty="0" smtClean="0">
                          <a:solidFill>
                            <a:srgbClr val="000000"/>
                          </a:solidFill>
                          <a:effectLst/>
                          <a:latin typeface="Calibri" panose="020F0502020204030204" pitchFamily="34" charset="0"/>
                        </a:rPr>
                        <a:t>OP-4 Actions </a:t>
                      </a:r>
                      <a:r>
                        <a:rPr lang="en-US" sz="800" b="0" i="0" u="none" strike="noStrike" dirty="0">
                          <a:solidFill>
                            <a:srgbClr val="000000"/>
                          </a:solidFill>
                          <a:effectLst/>
                          <a:latin typeface="Calibri" panose="020F0502020204030204" pitchFamily="34" charset="0"/>
                        </a:rPr>
                        <a:t>6 &amp; 8 (Voltage Reduction)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128789"/>
                  </a:ext>
                </a:extLst>
              </a:tr>
              <a:tr h="133588">
                <a:tc>
                  <a:txBody>
                    <a:bodyPr/>
                    <a:lstStyle/>
                    <a:p>
                      <a:pPr algn="l" fontAlgn="b"/>
                      <a:r>
                        <a:rPr lang="en-US" sz="800" b="0" i="0" u="none" strike="noStrike" dirty="0">
                          <a:solidFill>
                            <a:srgbClr val="000000"/>
                          </a:solidFill>
                          <a:effectLst/>
                          <a:latin typeface="Calibri" panose="020F0502020204030204" pitchFamily="34" charset="0"/>
                        </a:rPr>
                        <a:t>Minimum </a:t>
                      </a:r>
                      <a:r>
                        <a:rPr lang="en-US" sz="800" b="0" i="0" u="none" strike="noStrike" dirty="0" smtClean="0">
                          <a:solidFill>
                            <a:srgbClr val="000000"/>
                          </a:solidFill>
                          <a:effectLst/>
                          <a:latin typeface="Calibri" panose="020F0502020204030204" pitchFamily="34" charset="0"/>
                        </a:rPr>
                        <a:t>System</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Reserve</a:t>
                      </a:r>
                      <a:endParaRPr lang="en-US" sz="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49129"/>
                  </a:ext>
                </a:extLst>
              </a:tr>
              <a:tr h="133588">
                <a:tc>
                  <a:txBody>
                    <a:bodyPr/>
                    <a:lstStyle/>
                    <a:p>
                      <a:pPr algn="l" fontAlgn="b"/>
                      <a:r>
                        <a:rPr lang="en-US" sz="800" b="0" i="0" u="none" strike="noStrike">
                          <a:solidFill>
                            <a:srgbClr val="000000"/>
                          </a:solidFill>
                          <a:effectLst/>
                          <a:latin typeface="Calibri" panose="020F0502020204030204" pitchFamily="34" charset="0"/>
                        </a:rPr>
                        <a:t>ALCC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1,906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953767"/>
                  </a:ext>
                </a:extLst>
              </a:tr>
              <a:tr h="133588">
                <a:tc>
                  <a:txBody>
                    <a:bodyPr/>
                    <a:lstStyle/>
                    <a:p>
                      <a:pPr algn="l" fontAlgn="b"/>
                      <a:r>
                        <a:rPr lang="en-US" sz="800" b="1" i="0" u="none" strike="noStrike">
                          <a:solidFill>
                            <a:srgbClr val="000000"/>
                          </a:solidFill>
                          <a:effectLst/>
                          <a:latin typeface="Calibri" panose="020F0502020204030204" pitchFamily="34" charset="0"/>
                        </a:rPr>
                        <a:t>Installed Capacity Requirement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                                                33,431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388410"/>
                  </a:ext>
                </a:extLst>
              </a:tr>
              <a:tr h="133588">
                <a:tc>
                  <a:txBody>
                    <a:bodyPr/>
                    <a:lstStyle/>
                    <a:p>
                      <a:pPr algn="l" fontAlgn="b"/>
                      <a:r>
                        <a:rPr lang="en-US" sz="800" b="1" i="0" u="none" strike="noStrike" dirty="0">
                          <a:solidFill>
                            <a:srgbClr val="000000"/>
                          </a:solidFill>
                          <a:effectLst/>
                          <a:latin typeface="Calibri" panose="020F0502020204030204" pitchFamily="34" charset="0"/>
                        </a:rPr>
                        <a:t>Net ICR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                                                32,490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619775"/>
                  </a:ext>
                </a:extLst>
              </a:tr>
              <a:tr h="133588">
                <a:tc>
                  <a:txBody>
                    <a:bodyPr/>
                    <a:lstStyle/>
                    <a:p>
                      <a:pPr algn="l" fontAlgn="b"/>
                      <a:r>
                        <a:rPr lang="en-US" sz="8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8029378"/>
                  </a:ext>
                </a:extLst>
              </a:tr>
              <a:tr h="133588">
                <a:tc>
                  <a:txBody>
                    <a:bodyPr/>
                    <a:lstStyle/>
                    <a:p>
                      <a:pPr algn="l" fontAlgn="b"/>
                      <a:r>
                        <a:rPr lang="en-US" sz="800" b="0" i="0" u="none" strike="noStrike">
                          <a:solidFill>
                            <a:srgbClr val="000000"/>
                          </a:solidFill>
                          <a:effectLst/>
                          <a:latin typeface="Calibri" panose="020F0502020204030204" pitchFamily="34" charset="0"/>
                        </a:rPr>
                        <a:t>Reserve Margin with HQICCs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15.9%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623868"/>
                  </a:ext>
                </a:extLst>
              </a:tr>
              <a:tr h="133588">
                <a:tc>
                  <a:txBody>
                    <a:bodyPr/>
                    <a:lstStyle/>
                    <a:p>
                      <a:pPr algn="l" fontAlgn="b"/>
                      <a:r>
                        <a:rPr lang="en-US" sz="800" b="0" i="0" u="none" strike="noStrike">
                          <a:solidFill>
                            <a:srgbClr val="000000"/>
                          </a:solidFill>
                          <a:effectLst/>
                          <a:latin typeface="Calibri" panose="020F0502020204030204" pitchFamily="34" charset="0"/>
                        </a:rPr>
                        <a:t>Reserve Margin without HQICCs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7183233"/>
                  </a:ext>
                </a:extLst>
              </a:tr>
            </a:tbl>
          </a:graphicData>
        </a:graphic>
      </p:graphicFrame>
      <p:pic>
        <p:nvPicPr>
          <p:cNvPr id="8" name="Picture 7"/>
          <p:cNvPicPr>
            <a:picLocks noChangeAspect="1" noChangeArrowheads="1"/>
          </p:cNvPicPr>
          <p:nvPr/>
        </p:nvPicPr>
        <p:blipFill>
          <a:blip r:embed="rId2" cstate="print"/>
          <a:srcRect/>
          <a:stretch>
            <a:fillRect/>
          </a:stretch>
        </p:blipFill>
        <p:spPr bwMode="auto">
          <a:xfrm>
            <a:off x="1821515" y="4687798"/>
            <a:ext cx="7058716" cy="806548"/>
          </a:xfrm>
          <a:prstGeom prst="rect">
            <a:avLst/>
          </a:prstGeom>
          <a:noFill/>
          <a:ln w="9525">
            <a:noFill/>
            <a:miter lim="800000"/>
            <a:headEnd/>
            <a:tailEnd/>
          </a:ln>
        </p:spPr>
      </p:pic>
    </p:spTree>
    <p:extLst>
      <p:ext uri="{BB962C8B-B14F-4D97-AF65-F5344CB8AC3E}">
        <p14:creationId xmlns:p14="http://schemas.microsoft.com/office/powerpoint/2010/main" val="1326070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371961"/>
            <a:ext cx="6858000" cy="857250"/>
          </a:xfrm>
        </p:spPr>
        <p:txBody>
          <a:bodyPr>
            <a:normAutofit fontScale="90000"/>
          </a:bodyPr>
          <a:lstStyle/>
          <a:p>
            <a:r>
              <a:rPr lang="en-US" dirty="0" smtClean="0"/>
              <a:t>ICR </a:t>
            </a:r>
            <a:r>
              <a:rPr lang="en-US" dirty="0"/>
              <a:t>Calculation Details </a:t>
            </a:r>
            <a:br>
              <a:rPr lang="en-US" dirty="0"/>
            </a:br>
            <a:r>
              <a:rPr lang="en-US" dirty="0" smtClean="0"/>
              <a:t>Excluding </a:t>
            </a:r>
            <a:r>
              <a:rPr lang="en-US" dirty="0"/>
              <a:t>Mystic Units 8 &amp; </a:t>
            </a:r>
            <a:r>
              <a:rPr lang="en-US" dirty="0" smtClean="0"/>
              <a:t>9</a:t>
            </a:r>
          </a:p>
        </p:txBody>
      </p:sp>
      <p:sp>
        <p:nvSpPr>
          <p:cNvPr id="12292" name="Slide Number Placeholder 4"/>
          <p:cNvSpPr>
            <a:spLocks noGrp="1"/>
          </p:cNvSpPr>
          <p:nvPr>
            <p:ph type="sldNum" sz="quarter" idx="11"/>
          </p:nvPr>
        </p:nvSpPr>
        <p:spPr>
          <a:noFill/>
        </p:spPr>
        <p:txBody>
          <a:bodyPr/>
          <a:lstStyle/>
          <a:p>
            <a:pPr fontAlgn="base">
              <a:spcBef>
                <a:spcPct val="0"/>
              </a:spcBef>
              <a:spcAft>
                <a:spcPct val="0"/>
              </a:spcAft>
            </a:pPr>
            <a:fld id="{76F909E2-2C30-47EE-B8B1-DDCA204900E1}" type="slidenum">
              <a:rPr lang="en-US">
                <a:solidFill>
                  <a:srgbClr val="62777F"/>
                </a:solidFill>
                <a:latin typeface="Calibri"/>
              </a:rPr>
              <a:pPr fontAlgn="base">
                <a:spcBef>
                  <a:spcPct val="0"/>
                </a:spcBef>
                <a:spcAft>
                  <a:spcPct val="0"/>
                </a:spcAft>
              </a:pPr>
              <a:t>24</a:t>
            </a:fld>
            <a:endParaRPr lang="en-US" dirty="0">
              <a:solidFill>
                <a:srgbClr val="62777F"/>
              </a:solidFill>
              <a:latin typeface="Calibri"/>
            </a:endParaRPr>
          </a:p>
        </p:txBody>
      </p:sp>
      <p:sp>
        <p:nvSpPr>
          <p:cNvPr id="7" name="TextBox 6"/>
          <p:cNvSpPr txBox="1"/>
          <p:nvPr/>
        </p:nvSpPr>
        <p:spPr>
          <a:xfrm>
            <a:off x="533400" y="5486400"/>
            <a:ext cx="7105650" cy="886397"/>
          </a:xfrm>
          <a:prstGeom prst="rect">
            <a:avLst/>
          </a:prstGeom>
          <a:noFill/>
        </p:spPr>
        <p:txBody>
          <a:bodyPr wrap="square">
            <a:spAutoFit/>
          </a:bodyPr>
          <a:lstStyle/>
          <a:p>
            <a:pPr fontAlgn="base">
              <a:spcBef>
                <a:spcPct val="10000"/>
              </a:spcBef>
              <a:spcAft>
                <a:spcPct val="0"/>
              </a:spcAft>
              <a:defRPr/>
            </a:pPr>
            <a:r>
              <a:rPr lang="en-US" sz="1200" dirty="0">
                <a:solidFill>
                  <a:srgbClr val="62777F">
                    <a:lumMod val="50000"/>
                  </a:srgbClr>
                </a:solidFill>
                <a:latin typeface="Calibri"/>
              </a:rPr>
              <a:t>Notes:</a:t>
            </a:r>
          </a:p>
          <a:p>
            <a:pPr marL="171450" indent="-171450">
              <a:spcBef>
                <a:spcPct val="10000"/>
              </a:spcBef>
              <a:buFont typeface="Arial" pitchFamily="34" charset="0"/>
              <a:buChar char="•"/>
              <a:defRPr/>
            </a:pPr>
            <a:r>
              <a:rPr lang="en-US" sz="1200" dirty="0">
                <a:solidFill>
                  <a:srgbClr val="000000"/>
                </a:solidFill>
                <a:latin typeface="Calibri"/>
              </a:rPr>
              <a:t>All values in the table are in MW except the reserve margin shown in percent</a:t>
            </a:r>
          </a:p>
          <a:p>
            <a:pPr marL="171450" indent="-171450">
              <a:spcBef>
                <a:spcPct val="10000"/>
              </a:spcBef>
              <a:buFont typeface="Arial" pitchFamily="34" charset="0"/>
              <a:buChar char="•"/>
              <a:defRPr/>
            </a:pPr>
            <a:r>
              <a:rPr lang="en-US" sz="1200" dirty="0">
                <a:solidFill>
                  <a:srgbClr val="000000"/>
                </a:solidFill>
                <a:latin typeface="Calibri"/>
              </a:rPr>
              <a:t>ALCC is the “additional load carrying capability” used to bring the system to </a:t>
            </a:r>
            <a:r>
              <a:rPr lang="en-US" sz="1200" dirty="0">
                <a:solidFill>
                  <a:srgbClr val="62777F">
                    <a:lumMod val="50000"/>
                  </a:srgbClr>
                </a:solidFill>
                <a:latin typeface="Calibri"/>
              </a:rPr>
              <a:t>the </a:t>
            </a:r>
            <a:r>
              <a:rPr lang="en-US" sz="1200" dirty="0">
                <a:solidFill>
                  <a:srgbClr val="000000"/>
                </a:solidFill>
                <a:latin typeface="Calibri"/>
              </a:rPr>
              <a:t>target reliability </a:t>
            </a:r>
            <a:r>
              <a:rPr lang="en-US" sz="1200" dirty="0" smtClean="0">
                <a:solidFill>
                  <a:srgbClr val="000000"/>
                </a:solidFill>
                <a:latin typeface="Calibri"/>
              </a:rPr>
              <a:t>criterion</a:t>
            </a:r>
          </a:p>
          <a:p>
            <a:pPr marL="171450" indent="-171450">
              <a:spcBef>
                <a:spcPct val="10000"/>
              </a:spcBef>
              <a:buFont typeface="Arial" pitchFamily="34" charset="0"/>
              <a:buChar char="•"/>
              <a:defRPr/>
            </a:pPr>
            <a:r>
              <a:rPr lang="en-US" sz="1200" dirty="0" err="1" smtClean="0">
                <a:solidFill>
                  <a:srgbClr val="000000"/>
                </a:solidFill>
                <a:latin typeface="Calibri"/>
              </a:rPr>
              <a:t>APk</a:t>
            </a:r>
            <a:r>
              <a:rPr lang="en-US" sz="1200" dirty="0" smtClean="0">
                <a:solidFill>
                  <a:srgbClr val="000000"/>
                </a:solidFill>
                <a:latin typeface="Calibri"/>
              </a:rPr>
              <a:t> is the forecast gross 50/50 peak load</a:t>
            </a:r>
            <a:endParaRPr lang="en-US" sz="1200" dirty="0">
              <a:solidFill>
                <a:srgbClr val="000000"/>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514118774"/>
              </p:ext>
            </p:extLst>
          </p:nvPr>
        </p:nvGraphicFramePr>
        <p:xfrm>
          <a:off x="2057400" y="1508953"/>
          <a:ext cx="4114800" cy="3292380"/>
        </p:xfrm>
        <a:graphic>
          <a:graphicData uri="http://schemas.openxmlformats.org/drawingml/2006/table">
            <a:tbl>
              <a:tblPr/>
              <a:tblGrid>
                <a:gridCol w="2700488">
                  <a:extLst>
                    <a:ext uri="{9D8B030D-6E8A-4147-A177-3AD203B41FA5}">
                      <a16:colId xmlns:a16="http://schemas.microsoft.com/office/drawing/2014/main" val="4065978873"/>
                    </a:ext>
                  </a:extLst>
                </a:gridCol>
                <a:gridCol w="1414312">
                  <a:extLst>
                    <a:ext uri="{9D8B030D-6E8A-4147-A177-3AD203B41FA5}">
                      <a16:colId xmlns:a16="http://schemas.microsoft.com/office/drawing/2014/main" val="92109788"/>
                    </a:ext>
                  </a:extLst>
                </a:gridCol>
              </a:tblGrid>
              <a:tr h="167447">
                <a:tc>
                  <a:txBody>
                    <a:bodyPr/>
                    <a:lstStyle/>
                    <a:p>
                      <a:pPr algn="ctr" fontAlgn="b"/>
                      <a:r>
                        <a:rPr lang="en-US" sz="800" b="1" i="0" u="none" strike="noStrike" dirty="0">
                          <a:solidFill>
                            <a:srgbClr val="000000"/>
                          </a:solidFill>
                          <a:effectLst/>
                          <a:latin typeface="Calibri" panose="020F0502020204030204" pitchFamily="34" charset="0"/>
                        </a:rPr>
                        <a:t>Total Capacity Breakdown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dirty="0">
                          <a:solidFill>
                            <a:srgbClr val="000000"/>
                          </a:solidFill>
                          <a:effectLst/>
                          <a:latin typeface="Calibri" panose="020F0502020204030204" pitchFamily="34" charset="0"/>
                        </a:rPr>
                        <a:t>2023-2024 FCA </a:t>
                      </a:r>
                      <a:r>
                        <a:rPr lang="en-US" sz="800" b="1" i="0" u="none" strike="noStrike" dirty="0" smtClean="0">
                          <a:solidFill>
                            <a:srgbClr val="000000"/>
                          </a:solidFill>
                          <a:effectLst/>
                          <a:latin typeface="Calibri" panose="020F0502020204030204" pitchFamily="34" charset="0"/>
                        </a:rPr>
                        <a:t>ICR (MW)</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97021217"/>
                  </a:ext>
                </a:extLst>
              </a:tr>
              <a:tr h="132156">
                <a:tc>
                  <a:txBody>
                    <a:bodyPr/>
                    <a:lstStyle/>
                    <a:p>
                      <a:pPr algn="l" fontAlgn="b"/>
                      <a:r>
                        <a:rPr lang="en-US" sz="800" b="0" i="0" u="none" strike="noStrike" dirty="0">
                          <a:solidFill>
                            <a:srgbClr val="000000"/>
                          </a:solidFill>
                          <a:effectLst/>
                          <a:latin typeface="Calibri" panose="020F0502020204030204" pitchFamily="34" charset="0"/>
                        </a:rPr>
                        <a:t>Generating </a:t>
                      </a:r>
                      <a:r>
                        <a:rPr lang="en-US" sz="800" b="0" i="0" u="none" strike="noStrike" dirty="0" smtClean="0">
                          <a:solidFill>
                            <a:srgbClr val="000000"/>
                          </a:solidFill>
                          <a:effectLst/>
                          <a:latin typeface="Calibri" panose="020F0502020204030204" pitchFamily="34" charset="0"/>
                        </a:rPr>
                        <a:t>Capacity Resources</a:t>
                      </a:r>
                      <a:endParaRPr lang="en-US" sz="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29,282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22140"/>
                  </a:ext>
                </a:extLst>
              </a:tr>
              <a:tr h="132156">
                <a:tc>
                  <a:txBody>
                    <a:bodyPr/>
                    <a:lstStyle/>
                    <a:p>
                      <a:pPr algn="l" fontAlgn="b"/>
                      <a:r>
                        <a:rPr lang="en-US" sz="800" b="0" i="0" u="none" strike="noStrike" dirty="0">
                          <a:solidFill>
                            <a:srgbClr val="000000"/>
                          </a:solidFill>
                          <a:effectLst/>
                          <a:latin typeface="Calibri" panose="020F0502020204030204" pitchFamily="34" charset="0"/>
                        </a:rPr>
                        <a:t>Demand Resources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3,859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0615"/>
                  </a:ext>
                </a:extLst>
              </a:tr>
              <a:tr h="132156">
                <a:tc>
                  <a:txBody>
                    <a:bodyPr/>
                    <a:lstStyle/>
                    <a:p>
                      <a:pPr algn="l" fontAlgn="b"/>
                      <a:r>
                        <a:rPr lang="en-US" sz="800" b="0" i="0" u="none" strike="noStrike" dirty="0">
                          <a:solidFill>
                            <a:srgbClr val="000000"/>
                          </a:solidFill>
                          <a:effectLst/>
                          <a:latin typeface="Calibri" panose="020F0502020204030204" pitchFamily="34" charset="0"/>
                        </a:rPr>
                        <a:t>Import </a:t>
                      </a:r>
                      <a:r>
                        <a:rPr lang="en-US" sz="800" b="0" i="0" u="none" strike="noStrike" dirty="0" smtClean="0">
                          <a:solidFill>
                            <a:srgbClr val="000000"/>
                          </a:solidFill>
                          <a:effectLst/>
                          <a:latin typeface="Calibri" panose="020F0502020204030204" pitchFamily="34" charset="0"/>
                        </a:rPr>
                        <a:t>Capacity Resources</a:t>
                      </a:r>
                      <a:endParaRPr lang="en-US" sz="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510398"/>
                  </a:ext>
                </a:extLst>
              </a:tr>
              <a:tr h="200317">
                <a:tc>
                  <a:txBody>
                    <a:bodyPr/>
                    <a:lstStyle/>
                    <a:p>
                      <a:pPr algn="l" fontAlgn="b"/>
                      <a:r>
                        <a:rPr lang="en-US" sz="800" b="0" i="0" u="none" strike="noStrike" dirty="0">
                          <a:solidFill>
                            <a:srgbClr val="000000"/>
                          </a:solidFill>
                          <a:effectLst/>
                          <a:latin typeface="Calibri" panose="020F0502020204030204" pitchFamily="34" charset="0"/>
                        </a:rPr>
                        <a:t>Tie Benefits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1,910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14443"/>
                  </a:ext>
                </a:extLst>
              </a:tr>
              <a:tr h="132156">
                <a:tc>
                  <a:txBody>
                    <a:bodyPr/>
                    <a:lstStyle/>
                    <a:p>
                      <a:pPr algn="l" fontAlgn="b"/>
                      <a:r>
                        <a:rPr lang="en-US" sz="800" b="0" i="0" u="none" strike="noStrike" dirty="0" smtClean="0">
                          <a:solidFill>
                            <a:srgbClr val="000000"/>
                          </a:solidFill>
                          <a:effectLst/>
                          <a:latin typeface="Calibri" panose="020F0502020204030204" pitchFamily="34" charset="0"/>
                        </a:rPr>
                        <a:t>OP-4 Actions </a:t>
                      </a:r>
                      <a:r>
                        <a:rPr lang="en-US" sz="800" b="0" i="0" u="none" strike="noStrike" dirty="0">
                          <a:solidFill>
                            <a:srgbClr val="000000"/>
                          </a:solidFill>
                          <a:effectLst/>
                          <a:latin typeface="Calibri" panose="020F0502020204030204" pitchFamily="34" charset="0"/>
                        </a:rPr>
                        <a:t>6 &amp; 8 (Voltage Reduction)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270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173884"/>
                  </a:ext>
                </a:extLst>
              </a:tr>
              <a:tr h="132156">
                <a:tc>
                  <a:txBody>
                    <a:bodyPr/>
                    <a:lstStyle/>
                    <a:p>
                      <a:pPr algn="l" fontAlgn="b"/>
                      <a:r>
                        <a:rPr lang="en-US" sz="800" b="0" i="0" u="none" strike="noStrike" dirty="0">
                          <a:solidFill>
                            <a:srgbClr val="000000"/>
                          </a:solidFill>
                          <a:effectLst/>
                          <a:latin typeface="Calibri" panose="020F0502020204030204" pitchFamily="34" charset="0"/>
                        </a:rPr>
                        <a:t>Minimum </a:t>
                      </a:r>
                      <a:r>
                        <a:rPr lang="en-US" sz="800" b="0" i="0" u="none" strike="noStrike" dirty="0" smtClean="0">
                          <a:solidFill>
                            <a:srgbClr val="000000"/>
                          </a:solidFill>
                          <a:effectLst/>
                          <a:latin typeface="Calibri" panose="020F0502020204030204" pitchFamily="34" charset="0"/>
                        </a:rPr>
                        <a:t>System Reserve</a:t>
                      </a:r>
                      <a:endParaRPr lang="en-US" sz="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897735"/>
                  </a:ext>
                </a:extLst>
              </a:tr>
              <a:tr h="132156">
                <a:tc>
                  <a:txBody>
                    <a:bodyPr/>
                    <a:lstStyle/>
                    <a:p>
                      <a:pPr algn="l" fontAlgn="b"/>
                      <a:r>
                        <a:rPr lang="en-US" sz="800" b="0" i="0" u="none" strike="noStrike" dirty="0">
                          <a:solidFill>
                            <a:srgbClr val="000000"/>
                          </a:solidFill>
                          <a:effectLst/>
                          <a:latin typeface="Calibri" panose="020F0502020204030204" pitchFamily="34" charset="0"/>
                        </a:rPr>
                        <a:t>Total Capacity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effectLst/>
                          <a:latin typeface="Calibri" panose="020F0502020204030204" pitchFamily="34" charset="0"/>
                        </a:rPr>
                        <a:t>                                                34,704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144997"/>
                  </a:ext>
                </a:extLst>
              </a:tr>
              <a:tr h="132156">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800" b="1"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44650037"/>
                  </a:ext>
                </a:extLst>
              </a:tr>
              <a:tr h="132156">
                <a:tc>
                  <a:txBody>
                    <a:bodyPr/>
                    <a:lstStyle/>
                    <a:p>
                      <a:pPr algn="ctr" fontAlgn="b"/>
                      <a:r>
                        <a:rPr lang="en-US" sz="800" b="0" i="0" u="sng"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sng" strike="noStrike" dirty="0">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4224571"/>
                  </a:ext>
                </a:extLst>
              </a:tr>
              <a:tr h="262223">
                <a:tc>
                  <a:txBody>
                    <a:bodyPr/>
                    <a:lstStyle/>
                    <a:p>
                      <a:pPr algn="ctr" fontAlgn="b"/>
                      <a:r>
                        <a:rPr lang="en-US" sz="800" b="1" i="0" u="none" strike="noStrike">
                          <a:solidFill>
                            <a:srgbClr val="000000"/>
                          </a:solidFill>
                          <a:effectLst/>
                          <a:latin typeface="Calibri" panose="020F0502020204030204" pitchFamily="34" charset="0"/>
                        </a:rPr>
                        <a:t>Installed Capacity Requirement Calculation Details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dirty="0">
                          <a:solidFill>
                            <a:srgbClr val="000000"/>
                          </a:solidFill>
                          <a:effectLst/>
                          <a:latin typeface="Calibri" panose="020F0502020204030204" pitchFamily="34" charset="0"/>
                        </a:rPr>
                        <a:t>2023-2024 FCA </a:t>
                      </a:r>
                      <a:r>
                        <a:rPr lang="en-US" sz="800" b="1" i="0" u="none" strike="noStrike" dirty="0" smtClean="0">
                          <a:solidFill>
                            <a:srgbClr val="000000"/>
                          </a:solidFill>
                          <a:effectLst/>
                          <a:latin typeface="Calibri" panose="020F0502020204030204" pitchFamily="34" charset="0"/>
                        </a:rPr>
                        <a:t>ICR (MW)</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92752905"/>
                  </a:ext>
                </a:extLst>
              </a:tr>
              <a:tr h="132156">
                <a:tc>
                  <a:txBody>
                    <a:bodyPr/>
                    <a:lstStyle/>
                    <a:p>
                      <a:pPr algn="l" fontAlgn="b"/>
                      <a:r>
                        <a:rPr lang="en-US" sz="800" b="0" i="0" u="none" strike="noStrike">
                          <a:solidFill>
                            <a:srgbClr val="000000"/>
                          </a:solidFill>
                          <a:effectLst/>
                          <a:latin typeface="Calibri" panose="020F0502020204030204" pitchFamily="34" charset="0"/>
                        </a:rPr>
                        <a:t>Annual Peak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28,838 </a:t>
                      </a:r>
                      <a:endParaRPr lang="en-US" sz="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20212"/>
                  </a:ext>
                </a:extLst>
              </a:tr>
              <a:tr h="132156">
                <a:tc>
                  <a:txBody>
                    <a:bodyPr/>
                    <a:lstStyle/>
                    <a:p>
                      <a:pPr algn="l" fontAlgn="b"/>
                      <a:r>
                        <a:rPr lang="en-US" sz="800" b="0" i="0" u="none" strike="noStrike">
                          <a:solidFill>
                            <a:srgbClr val="000000"/>
                          </a:solidFill>
                          <a:effectLst/>
                          <a:latin typeface="Calibri" panose="020F0502020204030204" pitchFamily="34" charset="0"/>
                        </a:rPr>
                        <a:t>Total Capacity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34,704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046889"/>
                  </a:ext>
                </a:extLst>
              </a:tr>
              <a:tr h="132156">
                <a:tc>
                  <a:txBody>
                    <a:bodyPr/>
                    <a:lstStyle/>
                    <a:p>
                      <a:pPr algn="l" fontAlgn="b"/>
                      <a:r>
                        <a:rPr lang="en-US" sz="800" b="0" i="0" u="none" strike="noStrike">
                          <a:solidFill>
                            <a:srgbClr val="000000"/>
                          </a:solidFill>
                          <a:effectLst/>
                          <a:latin typeface="Calibri" panose="020F0502020204030204" pitchFamily="34" charset="0"/>
                        </a:rPr>
                        <a:t>Tie Benefits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1,910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43391"/>
                  </a:ext>
                </a:extLst>
              </a:tr>
              <a:tr h="132156">
                <a:tc>
                  <a:txBody>
                    <a:bodyPr/>
                    <a:lstStyle/>
                    <a:p>
                      <a:pPr algn="l" fontAlgn="b"/>
                      <a:r>
                        <a:rPr lang="en-US" sz="800" b="0" i="0" u="none" strike="noStrike">
                          <a:solidFill>
                            <a:srgbClr val="000000"/>
                          </a:solidFill>
                          <a:effectLst/>
                          <a:latin typeface="Calibri" panose="020F0502020204030204" pitchFamily="34" charset="0"/>
                        </a:rPr>
                        <a:t>HQICCs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943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358850"/>
                  </a:ext>
                </a:extLst>
              </a:tr>
              <a:tr h="151429">
                <a:tc>
                  <a:txBody>
                    <a:bodyPr/>
                    <a:lstStyle/>
                    <a:p>
                      <a:pPr algn="l" fontAlgn="b"/>
                      <a:r>
                        <a:rPr lang="en-US" sz="800" b="0" i="0" u="none" strike="noStrike" dirty="0" smtClean="0">
                          <a:solidFill>
                            <a:srgbClr val="000000"/>
                          </a:solidFill>
                          <a:effectLst/>
                          <a:latin typeface="Calibri" panose="020F0502020204030204" pitchFamily="34" charset="0"/>
                        </a:rPr>
                        <a:t>OP-4 Actions </a:t>
                      </a:r>
                      <a:r>
                        <a:rPr lang="en-US" sz="800" b="0" i="0" u="none" strike="noStrike" dirty="0">
                          <a:solidFill>
                            <a:srgbClr val="000000"/>
                          </a:solidFill>
                          <a:effectLst/>
                          <a:latin typeface="Calibri" panose="020F0502020204030204" pitchFamily="34" charset="0"/>
                        </a:rPr>
                        <a:t>6 &amp; 8 (Voltage Reduction)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270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148828"/>
                  </a:ext>
                </a:extLst>
              </a:tr>
              <a:tr h="132156">
                <a:tc>
                  <a:txBody>
                    <a:bodyPr/>
                    <a:lstStyle/>
                    <a:p>
                      <a:pPr algn="l" fontAlgn="b"/>
                      <a:r>
                        <a:rPr lang="en-US" sz="800" b="0" i="0" u="none" strike="noStrike" dirty="0">
                          <a:solidFill>
                            <a:srgbClr val="000000"/>
                          </a:solidFill>
                          <a:effectLst/>
                          <a:latin typeface="Calibri" panose="020F0502020204030204" pitchFamily="34" charset="0"/>
                        </a:rPr>
                        <a:t>Minimum </a:t>
                      </a:r>
                      <a:r>
                        <a:rPr lang="en-US" sz="800" b="0" i="0" u="none" strike="noStrike" dirty="0" smtClean="0">
                          <a:solidFill>
                            <a:srgbClr val="000000"/>
                          </a:solidFill>
                          <a:effectLst/>
                          <a:latin typeface="Calibri" panose="020F0502020204030204" pitchFamily="34" charset="0"/>
                        </a:rPr>
                        <a:t>System</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Reserve</a:t>
                      </a:r>
                      <a:endParaRPr lang="en-US" sz="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311082"/>
                  </a:ext>
                </a:extLst>
              </a:tr>
              <a:tr h="132156">
                <a:tc>
                  <a:txBody>
                    <a:bodyPr/>
                    <a:lstStyle/>
                    <a:p>
                      <a:pPr algn="l" fontAlgn="b"/>
                      <a:r>
                        <a:rPr lang="en-US" sz="800" b="0" i="0" u="none" strike="noStrike">
                          <a:solidFill>
                            <a:srgbClr val="000000"/>
                          </a:solidFill>
                          <a:effectLst/>
                          <a:latin typeface="Calibri" panose="020F0502020204030204" pitchFamily="34" charset="0"/>
                        </a:rPr>
                        <a:t>ALCC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647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87900"/>
                  </a:ext>
                </a:extLst>
              </a:tr>
              <a:tr h="132156">
                <a:tc>
                  <a:txBody>
                    <a:bodyPr/>
                    <a:lstStyle/>
                    <a:p>
                      <a:pPr algn="l" fontAlgn="b"/>
                      <a:r>
                        <a:rPr lang="en-US" sz="800" b="1" i="0" u="none" strike="noStrike">
                          <a:solidFill>
                            <a:srgbClr val="000000"/>
                          </a:solidFill>
                          <a:effectLst/>
                          <a:latin typeface="Calibri" panose="020F0502020204030204" pitchFamily="34" charset="0"/>
                        </a:rPr>
                        <a:t>Installed Capacity Requirement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effectLst/>
                          <a:latin typeface="Calibri" panose="020F0502020204030204" pitchFamily="34" charset="0"/>
                        </a:rPr>
                        <a:t>                                                33,438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050706"/>
                  </a:ext>
                </a:extLst>
              </a:tr>
              <a:tr h="132156">
                <a:tc>
                  <a:txBody>
                    <a:bodyPr/>
                    <a:lstStyle/>
                    <a:p>
                      <a:pPr algn="l" fontAlgn="b"/>
                      <a:r>
                        <a:rPr lang="en-US" sz="800" b="1" i="0" u="none" strike="noStrike" dirty="0">
                          <a:solidFill>
                            <a:srgbClr val="000000"/>
                          </a:solidFill>
                          <a:effectLst/>
                          <a:latin typeface="Calibri" panose="020F0502020204030204" pitchFamily="34" charset="0"/>
                        </a:rPr>
                        <a:t>Net ICR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effectLst/>
                          <a:latin typeface="Calibri" panose="020F0502020204030204" pitchFamily="34" charset="0"/>
                        </a:rPr>
                        <a:t>                                                32,495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70112"/>
                  </a:ext>
                </a:extLst>
              </a:tr>
              <a:tr h="132156">
                <a:tc>
                  <a:txBody>
                    <a:bodyPr/>
                    <a:lstStyle/>
                    <a:p>
                      <a:pPr algn="l" fontAlgn="b"/>
                      <a:r>
                        <a:rPr lang="en-US" sz="800" b="1"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1618911"/>
                  </a:ext>
                </a:extLst>
              </a:tr>
              <a:tr h="132156">
                <a:tc>
                  <a:txBody>
                    <a:bodyPr/>
                    <a:lstStyle/>
                    <a:p>
                      <a:pPr algn="l" fontAlgn="b"/>
                      <a:r>
                        <a:rPr lang="en-US" sz="800" b="0" i="0" u="none" strike="noStrike">
                          <a:solidFill>
                            <a:srgbClr val="000000"/>
                          </a:solidFill>
                          <a:effectLst/>
                          <a:latin typeface="Calibri" panose="020F0502020204030204" pitchFamily="34" charset="0"/>
                        </a:rPr>
                        <a:t>Reserve Margin with HQICCs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smtClean="0">
                          <a:solidFill>
                            <a:srgbClr val="000000"/>
                          </a:solidFill>
                          <a:effectLst/>
                          <a:latin typeface="Calibri" panose="020F0502020204030204" pitchFamily="34" charset="0"/>
                        </a:rPr>
                        <a:t>16.0%</a:t>
                      </a:r>
                      <a:endParaRPr lang="en-US" sz="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7253045"/>
                  </a:ext>
                </a:extLst>
              </a:tr>
              <a:tr h="132156">
                <a:tc>
                  <a:txBody>
                    <a:bodyPr/>
                    <a:lstStyle/>
                    <a:p>
                      <a:pPr algn="l" fontAlgn="b"/>
                      <a:r>
                        <a:rPr lang="en-US" sz="800" b="0" i="0" u="none" strike="noStrike">
                          <a:solidFill>
                            <a:srgbClr val="000000"/>
                          </a:solidFill>
                          <a:effectLst/>
                          <a:latin typeface="Calibri" panose="020F0502020204030204" pitchFamily="34" charset="0"/>
                        </a:rPr>
                        <a:t>Reserve Margin without HQICCs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732713"/>
                  </a:ext>
                </a:extLst>
              </a:tr>
            </a:tbl>
          </a:graphicData>
        </a:graphic>
      </p:graphicFrame>
      <p:pic>
        <p:nvPicPr>
          <p:cNvPr id="9" name="Picture 8"/>
          <p:cNvPicPr>
            <a:picLocks noChangeAspect="1" noChangeArrowheads="1"/>
          </p:cNvPicPr>
          <p:nvPr/>
        </p:nvPicPr>
        <p:blipFill>
          <a:blip r:embed="rId3" cstate="print"/>
          <a:srcRect/>
          <a:stretch>
            <a:fillRect/>
          </a:stretch>
        </p:blipFill>
        <p:spPr bwMode="auto">
          <a:xfrm>
            <a:off x="1856684" y="4876800"/>
            <a:ext cx="7058716" cy="806548"/>
          </a:xfrm>
          <a:prstGeom prst="rect">
            <a:avLst/>
          </a:prstGeom>
          <a:noFill/>
          <a:ln w="9525">
            <a:noFill/>
            <a:miter lim="800000"/>
            <a:headEnd/>
            <a:tailEnd/>
          </a:ln>
        </p:spPr>
      </p:pic>
    </p:spTree>
    <p:extLst>
      <p:ext uri="{BB962C8B-B14F-4D97-AF65-F5344CB8AC3E}">
        <p14:creationId xmlns:p14="http://schemas.microsoft.com/office/powerpoint/2010/main" val="3112389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152400"/>
            <a:ext cx="8229600" cy="1143000"/>
          </a:xfrm>
        </p:spPr>
        <p:txBody>
          <a:bodyPr>
            <a:normAutofit/>
          </a:bodyPr>
          <a:lstStyle/>
          <a:p>
            <a:r>
              <a:rPr lang="en-US" dirty="0" smtClean="0"/>
              <a:t>Comparison of ICR Values (MW)</a:t>
            </a:r>
            <a:br>
              <a:rPr lang="en-US" dirty="0" smtClean="0"/>
            </a:br>
            <a:r>
              <a:rPr lang="en-US" sz="2400" i="1" dirty="0" smtClean="0"/>
              <a:t>CCP 2023-2024 (FCA 14) Vs. CCP 2022-2023 (FCA 13)</a:t>
            </a:r>
            <a:endParaRPr lang="en-US" sz="2200" i="1" dirty="0" smtClean="0"/>
          </a:p>
        </p:txBody>
      </p:sp>
      <p:sp>
        <p:nvSpPr>
          <p:cNvPr id="11268" name="Slide Number Placeholder 4"/>
          <p:cNvSpPr>
            <a:spLocks noGrp="1"/>
          </p:cNvSpPr>
          <p:nvPr>
            <p:ph type="sldNum" sz="quarter" idx="11"/>
          </p:nvPr>
        </p:nvSpPr>
        <p:spPr>
          <a:noFill/>
        </p:spPr>
        <p:txBody>
          <a:bodyPr/>
          <a:lstStyle/>
          <a:p>
            <a:fld id="{4E7822A5-F612-4D6D-A11B-BC7D76224714}" type="slidenum">
              <a:rPr lang="en-US" smtClean="0">
                <a:latin typeface="+mn-lt"/>
              </a:rPr>
              <a:pPr/>
              <a:t>25</a:t>
            </a:fld>
            <a:endParaRPr lang="en-US" dirty="0" smtClean="0">
              <a:latin typeface="+mn-lt"/>
            </a:endParaRPr>
          </a:p>
        </p:txBody>
      </p:sp>
      <p:sp>
        <p:nvSpPr>
          <p:cNvPr id="7" name="Content Placeholder 2"/>
          <p:cNvSpPr>
            <a:spLocks noGrp="1"/>
          </p:cNvSpPr>
          <p:nvPr>
            <p:ph idx="1"/>
          </p:nvPr>
        </p:nvSpPr>
        <p:spPr>
          <a:xfrm>
            <a:off x="506437" y="4939893"/>
            <a:ext cx="8496300" cy="1447800"/>
          </a:xfrm>
        </p:spPr>
        <p:txBody>
          <a:bodyPr>
            <a:normAutofit fontScale="62500" lnSpcReduction="20000"/>
          </a:bodyPr>
          <a:lstStyle/>
          <a:p>
            <a:pPr marL="0" indent="0">
              <a:buNone/>
            </a:pPr>
            <a:r>
              <a:rPr lang="en-US" sz="1700" dirty="0" smtClean="0"/>
              <a:t>Notes:</a:t>
            </a:r>
          </a:p>
          <a:p>
            <a:pPr marL="230188" indent="-230188"/>
            <a:r>
              <a:rPr lang="en-US" sz="1900" dirty="0"/>
              <a:t>The Existing Capacity Resources category consists of existing resources that have Qualified Capacity for FCA </a:t>
            </a:r>
            <a:r>
              <a:rPr lang="en-US" sz="1900" dirty="0" smtClean="0"/>
              <a:t>14 </a:t>
            </a:r>
            <a:r>
              <a:rPr lang="en-US" sz="1900" dirty="0"/>
              <a:t>at the time of the ICR calculation and reflects applicable retirements and </a:t>
            </a:r>
            <a:r>
              <a:rPr lang="en-US" sz="1900" dirty="0" smtClean="0"/>
              <a:t>terminations</a:t>
            </a:r>
            <a:endParaRPr lang="en-US" sz="1900" b="1" dirty="0">
              <a:solidFill>
                <a:srgbClr val="FF0000"/>
              </a:solidFill>
            </a:endParaRPr>
          </a:p>
          <a:p>
            <a:pPr marL="230188" indent="-230188" fontAlgn="auto">
              <a:spcAft>
                <a:spcPts val="0"/>
              </a:spcAft>
            </a:pPr>
            <a:r>
              <a:rPr lang="en-US" sz="1900" dirty="0" smtClean="0"/>
              <a:t>For details on the FCA 13 (2022-2023) ICR-Related Values calculation see</a:t>
            </a:r>
            <a:r>
              <a:rPr lang="en-US" sz="1900" dirty="0" smtClean="0">
                <a:solidFill>
                  <a:schemeClr val="tx1"/>
                </a:solidFill>
              </a:rPr>
              <a:t>: </a:t>
            </a:r>
            <a:r>
              <a:rPr lang="en-US" sz="1900" dirty="0">
                <a:solidFill>
                  <a:schemeClr val="tx1"/>
                </a:solidFill>
                <a:hlinkClick r:id="rId2"/>
              </a:rPr>
              <a:t>https://</a:t>
            </a:r>
            <a:r>
              <a:rPr lang="en-US" sz="1900" dirty="0" smtClean="0">
                <a:solidFill>
                  <a:schemeClr val="tx1"/>
                </a:solidFill>
                <a:hlinkClick r:id="rId2"/>
              </a:rPr>
              <a:t>www.iso-ne.com/static-assets/documents/2018/09/a5_icr_fca_13_and_related_values.zip</a:t>
            </a:r>
            <a:endParaRPr lang="en-US" sz="1400" dirty="0" smtClean="0">
              <a:solidFill>
                <a:schemeClr val="tx1"/>
              </a:solidFill>
            </a:endParaRPr>
          </a:p>
          <a:p>
            <a:pPr marL="230188" indent="-230188">
              <a:buFont typeface="Arial" charset="0"/>
              <a:buChar char="•"/>
            </a:pPr>
            <a:r>
              <a:rPr lang="en-US" sz="2000" dirty="0" smtClean="0"/>
              <a:t>50/50 and 90/10 peak loads are </a:t>
            </a:r>
            <a:r>
              <a:rPr lang="en-US" sz="2000" dirty="0"/>
              <a:t>shown for informational purposes</a:t>
            </a:r>
          </a:p>
          <a:p>
            <a:pPr marL="445770" indent="-285750">
              <a:buFont typeface="Arial" charset="0"/>
              <a:buChar char="•"/>
            </a:pPr>
            <a:endParaRPr lang="en-US" sz="1400" dirty="0"/>
          </a:p>
        </p:txBody>
      </p:sp>
      <p:graphicFrame>
        <p:nvGraphicFramePr>
          <p:cNvPr id="8" name="Table 7"/>
          <p:cNvGraphicFramePr>
            <a:graphicFrameLocks noGrp="1"/>
          </p:cNvGraphicFramePr>
          <p:nvPr>
            <p:extLst>
              <p:ext uri="{D42A27DB-BD31-4B8C-83A1-F6EECF244321}">
                <p14:modId xmlns:p14="http://schemas.microsoft.com/office/powerpoint/2010/main" val="2783285604"/>
              </p:ext>
            </p:extLst>
          </p:nvPr>
        </p:nvGraphicFramePr>
        <p:xfrm>
          <a:off x="1181100" y="1260403"/>
          <a:ext cx="6934200" cy="3679490"/>
        </p:xfrm>
        <a:graphic>
          <a:graphicData uri="http://schemas.openxmlformats.org/drawingml/2006/table">
            <a:tbl>
              <a:tblPr/>
              <a:tblGrid>
                <a:gridCol w="2994314">
                  <a:extLst>
                    <a:ext uri="{9D8B030D-6E8A-4147-A177-3AD203B41FA5}">
                      <a16:colId xmlns:a16="http://schemas.microsoft.com/office/drawing/2014/main" val="20000"/>
                    </a:ext>
                  </a:extLst>
                </a:gridCol>
                <a:gridCol w="1497157">
                  <a:extLst>
                    <a:ext uri="{9D8B030D-6E8A-4147-A177-3AD203B41FA5}">
                      <a16:colId xmlns:a16="http://schemas.microsoft.com/office/drawing/2014/main" val="20001"/>
                    </a:ext>
                  </a:extLst>
                </a:gridCol>
                <a:gridCol w="1223529">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677519">
                <a:tc rowSpan="2">
                  <a:txBody>
                    <a:bodyPr/>
                    <a:lstStyle/>
                    <a:p>
                      <a:pPr algn="l" fontAlgn="ctr"/>
                      <a:endParaRPr lang="en-US" sz="1000" b="1" i="0" u="none" strike="sng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US" sz="1600" b="1" i="0" u="none" strike="noStrike" dirty="0" smtClean="0">
                          <a:solidFill>
                            <a:srgbClr val="000000"/>
                          </a:solidFill>
                          <a:effectLst/>
                          <a:latin typeface="Calibri"/>
                        </a:rPr>
                        <a:t>FCA</a:t>
                      </a:r>
                      <a:r>
                        <a:rPr lang="en-US" sz="1600" b="1" i="0" u="none" strike="noStrike" baseline="0" dirty="0" smtClean="0">
                          <a:solidFill>
                            <a:srgbClr val="000000"/>
                          </a:solidFill>
                          <a:effectLst/>
                          <a:latin typeface="Calibri"/>
                        </a:rPr>
                        <a:t> 14</a:t>
                      </a:r>
                      <a:endParaRPr lang="en-US" sz="16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a:txBody>
                    <a:bodyPr/>
                    <a:lstStyle/>
                    <a:p>
                      <a:pPr algn="ctr" fontAlgn="ctr"/>
                      <a:r>
                        <a:rPr lang="en-US" sz="1600" b="1" i="0" u="none" strike="noStrike" dirty="0" smtClean="0">
                          <a:solidFill>
                            <a:srgbClr val="000000"/>
                          </a:solidFill>
                          <a:effectLst/>
                          <a:latin typeface="Calibri"/>
                        </a:rPr>
                        <a:t>FCA 13</a:t>
                      </a:r>
                      <a:endParaRPr lang="en-US" sz="16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295091">
                <a:tc vMerge="1">
                  <a:txBody>
                    <a:bodyPr/>
                    <a:lstStyle/>
                    <a:p>
                      <a:endParaRPr lang="en-US"/>
                    </a:p>
                  </a:txBody>
                  <a:tcPr/>
                </a:tc>
                <a:tc>
                  <a:txBody>
                    <a:bodyPr/>
                    <a:lstStyle/>
                    <a:p>
                      <a:pPr algn="ctr" fontAlgn="ctr"/>
                      <a:r>
                        <a:rPr lang="en-US" sz="1000" b="1" i="0" u="none" strike="noStrike" dirty="0" smtClean="0">
                          <a:solidFill>
                            <a:srgbClr val="000000"/>
                          </a:solidFill>
                          <a:effectLst/>
                          <a:latin typeface="+mn-lt"/>
                        </a:rPr>
                        <a:t>Including Mystic </a:t>
                      </a:r>
                    </a:p>
                    <a:p>
                      <a:pPr algn="ctr" fontAlgn="ctr"/>
                      <a:r>
                        <a:rPr lang="en-US" sz="1000" b="1" i="0" u="none" strike="noStrike" dirty="0" smtClean="0">
                          <a:solidFill>
                            <a:srgbClr val="000000"/>
                          </a:solidFill>
                          <a:effectLst/>
                          <a:latin typeface="+mn-lt"/>
                        </a:rPr>
                        <a:t>Units 8 &amp; 9</a:t>
                      </a:r>
                      <a:endParaRPr lang="en-US" sz="10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000" b="1" i="0" u="none" strike="noStrike" dirty="0" smtClean="0">
                          <a:solidFill>
                            <a:srgbClr val="000000"/>
                          </a:solidFill>
                          <a:effectLst/>
                          <a:latin typeface="+mn-lt"/>
                        </a:rPr>
                        <a:t>Excluding Mystic </a:t>
                      </a:r>
                    </a:p>
                    <a:p>
                      <a:pPr algn="ctr" fontAlgn="ctr"/>
                      <a:r>
                        <a:rPr lang="en-US" sz="1000" b="1" i="0" u="none" strike="noStrike" dirty="0" smtClean="0">
                          <a:solidFill>
                            <a:srgbClr val="000000"/>
                          </a:solidFill>
                          <a:effectLst/>
                          <a:latin typeface="+mn-lt"/>
                        </a:rPr>
                        <a:t>Units 8 &amp; 9</a:t>
                      </a:r>
                      <a:endParaRPr lang="en-US" sz="10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endParaRPr lang="en-US" sz="10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325790">
                <a:tc>
                  <a:txBody>
                    <a:bodyPr/>
                    <a:lstStyle/>
                    <a:p>
                      <a:pPr algn="l" fontAlgn="ctr"/>
                      <a:r>
                        <a:rPr lang="en-US" sz="1400" b="1" i="0" u="none" strike="noStrike" dirty="0" smtClean="0">
                          <a:solidFill>
                            <a:srgbClr val="000000"/>
                          </a:solidFill>
                          <a:effectLst/>
                          <a:latin typeface="Calibri"/>
                        </a:rPr>
                        <a:t>Gross Load Forecast -</a:t>
                      </a:r>
                      <a:r>
                        <a:rPr lang="en-US" sz="1400" b="1" i="0" u="none" strike="noStrike" baseline="0" dirty="0" smtClean="0">
                          <a:solidFill>
                            <a:srgbClr val="000000"/>
                          </a:solidFill>
                          <a:effectLst/>
                          <a:latin typeface="Calibri"/>
                        </a:rPr>
                        <a:t> </a:t>
                      </a:r>
                      <a:r>
                        <a:rPr lang="en-US" sz="1400" b="1" i="0" u="none" strike="noStrike" dirty="0" smtClean="0">
                          <a:solidFill>
                            <a:srgbClr val="000000"/>
                          </a:solidFill>
                          <a:effectLst/>
                          <a:latin typeface="Calibri"/>
                        </a:rPr>
                        <a:t>50/50 Peak (Net </a:t>
                      </a:r>
                      <a:r>
                        <a:rPr lang="en-US" sz="1400" b="1" i="0" u="none" strike="noStrike" dirty="0">
                          <a:solidFill>
                            <a:srgbClr val="000000"/>
                          </a:solidFill>
                          <a:effectLst/>
                          <a:latin typeface="Calibri"/>
                        </a:rPr>
                        <a:t>of BTM </a:t>
                      </a:r>
                      <a:r>
                        <a:rPr lang="en-US" sz="1400" b="1" i="0" u="none" strike="noStrike" dirty="0" smtClean="0">
                          <a:solidFill>
                            <a:srgbClr val="000000"/>
                          </a:solidFill>
                          <a:effectLst/>
                          <a:latin typeface="Calibri"/>
                        </a:rPr>
                        <a:t>PV)</a:t>
                      </a:r>
                      <a:endParaRPr lang="en-US" sz="1400" b="1" i="0" u="none" strike="noStrike" dirty="0">
                        <a:solidFill>
                          <a:srgbClr val="000000"/>
                        </a:solidFill>
                        <a:effectLst/>
                        <a:latin typeface="Calibri"/>
                      </a:endParaRPr>
                    </a:p>
                  </a:txBody>
                  <a:tcPr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smtClean="0">
                          <a:solidFill>
                            <a:srgbClr val="000000"/>
                          </a:solidFill>
                          <a:effectLst/>
                          <a:latin typeface="Calibri"/>
                        </a:rPr>
                        <a:t>28,838</a:t>
                      </a:r>
                      <a:endParaRPr lang="en-US"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400" b="0" i="0" u="none" strike="noStrike" dirty="0" smtClean="0">
                          <a:solidFill>
                            <a:srgbClr val="000000"/>
                          </a:solidFill>
                          <a:effectLst/>
                          <a:latin typeface="Calibri"/>
                        </a:rPr>
                        <a:t>28,838</a:t>
                      </a:r>
                      <a:endParaRPr lang="en-U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400" b="0" i="0" u="none" strike="noStrike" dirty="0">
                          <a:solidFill>
                            <a:srgbClr val="000000"/>
                          </a:solidFill>
                          <a:effectLst/>
                          <a:latin typeface="Calibri"/>
                        </a:rPr>
                        <a:t>29,093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280596">
                <a:tc>
                  <a:txBody>
                    <a:bodyPr/>
                    <a:lstStyle/>
                    <a:p>
                      <a:pPr algn="l" fontAlgn="ctr"/>
                      <a:r>
                        <a:rPr lang="en-US" sz="1400" b="1" i="0" u="none" strike="noStrike" dirty="0" smtClean="0">
                          <a:solidFill>
                            <a:srgbClr val="000000"/>
                          </a:solidFill>
                          <a:effectLst/>
                          <a:latin typeface="+mn-lt"/>
                        </a:rPr>
                        <a:t>Gross Load Forecast -</a:t>
                      </a:r>
                      <a:r>
                        <a:rPr lang="en-US" sz="1400" b="1" i="0" u="none" strike="noStrike" baseline="0" dirty="0" smtClean="0">
                          <a:solidFill>
                            <a:srgbClr val="000000"/>
                          </a:solidFill>
                          <a:effectLst/>
                          <a:latin typeface="+mn-lt"/>
                        </a:rPr>
                        <a:t> 9</a:t>
                      </a:r>
                      <a:r>
                        <a:rPr lang="en-US" sz="1400" b="1" i="0" u="none" strike="noStrike" dirty="0" smtClean="0">
                          <a:solidFill>
                            <a:srgbClr val="000000"/>
                          </a:solidFill>
                          <a:effectLst/>
                          <a:latin typeface="+mn-lt"/>
                        </a:rPr>
                        <a:t>0/10 Peak (Net of BTM PV)</a:t>
                      </a:r>
                      <a:endParaRPr lang="en-US" sz="1400" b="1" i="0" u="none" strike="noStrike" dirty="0">
                        <a:solidFill>
                          <a:srgbClr val="000000"/>
                        </a:solidFill>
                        <a:effectLst/>
                        <a:latin typeface="+mn-lt"/>
                      </a:endParaRPr>
                    </a:p>
                  </a:txBody>
                  <a:tcPr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smtClean="0">
                          <a:solidFill>
                            <a:srgbClr val="000000"/>
                          </a:solidFill>
                          <a:effectLst/>
                          <a:latin typeface="Calibri"/>
                        </a:rPr>
                        <a:t>30,851</a:t>
                      </a:r>
                      <a:endParaRPr lang="en-US"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400" b="0" i="0" u="none" strike="noStrike" dirty="0" smtClean="0">
                          <a:solidFill>
                            <a:srgbClr val="000000"/>
                          </a:solidFill>
                          <a:effectLst/>
                          <a:latin typeface="Calibri"/>
                        </a:rPr>
                        <a:t>30,851</a:t>
                      </a:r>
                      <a:endParaRPr lang="en-U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400" b="0" i="0" u="none" strike="noStrike" dirty="0" smtClean="0">
                          <a:solidFill>
                            <a:srgbClr val="000000"/>
                          </a:solidFill>
                          <a:effectLst/>
                          <a:latin typeface="Calibri"/>
                        </a:rPr>
                        <a:t>31,592</a:t>
                      </a:r>
                      <a:endParaRPr lang="en-US"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280596">
                <a:tc>
                  <a:txBody>
                    <a:bodyPr/>
                    <a:lstStyle/>
                    <a:p>
                      <a:pPr algn="l" fontAlgn="ctr"/>
                      <a:r>
                        <a:rPr lang="en-US" sz="1400" b="1" i="0" u="none" strike="noStrike" dirty="0">
                          <a:solidFill>
                            <a:srgbClr val="000000"/>
                          </a:solidFill>
                          <a:effectLst/>
                          <a:latin typeface="Calibri"/>
                        </a:rPr>
                        <a:t>Existing Capacity Resources</a:t>
                      </a:r>
                    </a:p>
                  </a:txBody>
                  <a:tcPr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smtClean="0">
                          <a:solidFill>
                            <a:srgbClr val="000000"/>
                          </a:solidFill>
                          <a:effectLst/>
                          <a:latin typeface="Calibri"/>
                        </a:rPr>
                        <a:t>34,637</a:t>
                      </a:r>
                      <a:endParaRPr lang="en-US"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400" b="0" i="0" u="none" strike="noStrike" dirty="0" smtClean="0">
                          <a:solidFill>
                            <a:srgbClr val="000000"/>
                          </a:solidFill>
                          <a:effectLst/>
                          <a:latin typeface="Calibri"/>
                        </a:rPr>
                        <a:t>33,194</a:t>
                      </a:r>
                      <a:endParaRPr lang="en-U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400" b="0" i="0" u="none" strike="noStrike" dirty="0">
                          <a:solidFill>
                            <a:srgbClr val="000000"/>
                          </a:solidFill>
                          <a:effectLst/>
                          <a:latin typeface="Calibri"/>
                        </a:rPr>
                        <a:t>33,867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280596">
                <a:tc>
                  <a:txBody>
                    <a:bodyPr/>
                    <a:lstStyle/>
                    <a:p>
                      <a:pPr marL="0" algn="l" defTabSz="914400" rtl="0" eaLnBrk="1" fontAlgn="ctr" latinLnBrk="0" hangingPunct="1"/>
                      <a:r>
                        <a:rPr lang="en-US" sz="1400" b="1" i="0" u="none" strike="noStrike" kern="1200" dirty="0" smtClean="0">
                          <a:solidFill>
                            <a:srgbClr val="000000"/>
                          </a:solidFill>
                          <a:effectLst/>
                          <a:latin typeface="Calibri"/>
                          <a:ea typeface="+mn-ea"/>
                          <a:cs typeface="+mn-cs"/>
                        </a:rPr>
                        <a:t>Tie Benefits</a:t>
                      </a:r>
                      <a:endParaRPr lang="en-US" sz="1400" b="1" i="0" u="none" strike="noStrike" kern="1200" dirty="0">
                        <a:solidFill>
                          <a:srgbClr val="000000"/>
                        </a:solidFill>
                        <a:effectLst/>
                        <a:latin typeface="Calibri"/>
                        <a:ea typeface="+mn-ea"/>
                        <a:cs typeface="+mn-cs"/>
                      </a:endParaRPr>
                    </a:p>
                  </a:txBody>
                  <a:tcPr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smtClean="0">
                          <a:solidFill>
                            <a:srgbClr val="000000"/>
                          </a:solidFill>
                          <a:effectLst/>
                          <a:latin typeface="+mn-lt"/>
                        </a:rPr>
                        <a:t>1,940</a:t>
                      </a:r>
                      <a:endParaRPr lang="en-US" sz="1400" b="0" i="0" u="none" strike="noStrike" dirty="0">
                        <a:solidFill>
                          <a:srgbClr val="000000"/>
                        </a:solidFill>
                        <a:effectLst/>
                        <a:latin typeface="+mn-lt"/>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400" b="0" i="0" u="none" strike="noStrike" dirty="0" smtClean="0">
                          <a:solidFill>
                            <a:srgbClr val="000000"/>
                          </a:solidFill>
                          <a:effectLst/>
                          <a:latin typeface="Calibri"/>
                        </a:rPr>
                        <a:t>1,910</a:t>
                      </a:r>
                      <a:endParaRPr lang="en-U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400" b="0" i="0" u="none" strike="noStrike" dirty="0" smtClean="0">
                          <a:solidFill>
                            <a:srgbClr val="000000"/>
                          </a:solidFill>
                          <a:effectLst/>
                          <a:latin typeface="+mn-lt"/>
                        </a:rPr>
                        <a:t>2,000</a:t>
                      </a:r>
                      <a:endParaRPr lang="en-US" sz="1400" b="0" i="0" u="none" strike="noStrike" dirty="0">
                        <a:solidFill>
                          <a:srgbClr val="000000"/>
                        </a:solidFill>
                        <a:effectLst/>
                        <a:latin typeface="+mn-lt"/>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280596">
                <a:tc>
                  <a:txBody>
                    <a:bodyPr/>
                    <a:lstStyle/>
                    <a:p>
                      <a:pPr algn="l" fontAlgn="ctr"/>
                      <a:r>
                        <a:rPr lang="en-US" sz="1400" b="1" i="0" u="none" strike="noStrike" dirty="0" smtClean="0">
                          <a:solidFill>
                            <a:srgbClr val="000000"/>
                          </a:solidFill>
                          <a:effectLst/>
                          <a:latin typeface="Calibri"/>
                        </a:rPr>
                        <a:t>HQICCs</a:t>
                      </a:r>
                      <a:endParaRPr lang="en-US" sz="1400" b="1" i="0" u="none" strike="noStrike" dirty="0">
                        <a:solidFill>
                          <a:srgbClr val="000000"/>
                        </a:solidFill>
                        <a:effectLst/>
                        <a:latin typeface="Calibri"/>
                      </a:endParaRPr>
                    </a:p>
                  </a:txBody>
                  <a:tcPr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smtClean="0">
                          <a:solidFill>
                            <a:srgbClr val="000000"/>
                          </a:solidFill>
                          <a:effectLst/>
                          <a:latin typeface="Calibri"/>
                        </a:rPr>
                        <a:t>941</a:t>
                      </a:r>
                      <a:endParaRPr lang="en-US"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400" b="0" i="0" u="none" strike="noStrike" dirty="0" smtClean="0">
                          <a:solidFill>
                            <a:srgbClr val="000000"/>
                          </a:solidFill>
                          <a:effectLst/>
                          <a:latin typeface="Calibri"/>
                        </a:rPr>
                        <a:t>943</a:t>
                      </a:r>
                      <a:endParaRPr lang="en-US"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400" b="0" i="0" u="none" strike="noStrike" dirty="0" smtClean="0">
                          <a:solidFill>
                            <a:srgbClr val="000000"/>
                          </a:solidFill>
                          <a:effectLst/>
                          <a:latin typeface="Calibri"/>
                        </a:rPr>
                        <a:t>969</a:t>
                      </a:r>
                      <a:endParaRPr lang="en-US"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280596">
                <a:tc>
                  <a:txBody>
                    <a:bodyPr/>
                    <a:lstStyle/>
                    <a:p>
                      <a:pPr marL="0" algn="l" defTabSz="914400" rtl="0" eaLnBrk="1" fontAlgn="ctr" latinLnBrk="0" hangingPunct="1"/>
                      <a:r>
                        <a:rPr lang="en-US" sz="1400" b="1" i="0" u="none" strike="noStrike" kern="1200" dirty="0" smtClean="0">
                          <a:solidFill>
                            <a:srgbClr val="000000"/>
                          </a:solidFill>
                          <a:effectLst/>
                          <a:latin typeface="Calibri"/>
                          <a:ea typeface="+mn-ea"/>
                          <a:cs typeface="+mn-cs"/>
                        </a:rPr>
                        <a:t>Load Relief from implementing 5% voltage reduction</a:t>
                      </a:r>
                      <a:endParaRPr lang="en-US" sz="1400" b="1" i="0" u="none" strike="noStrike" kern="1200" dirty="0">
                        <a:solidFill>
                          <a:srgbClr val="000000"/>
                        </a:solidFill>
                        <a:effectLst/>
                        <a:latin typeface="Calibri"/>
                        <a:ea typeface="+mn-ea"/>
                        <a:cs typeface="+mn-cs"/>
                      </a:endParaRPr>
                    </a:p>
                  </a:txBody>
                  <a:tcPr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smtClean="0">
                          <a:solidFill>
                            <a:srgbClr val="000000"/>
                          </a:solidFill>
                          <a:effectLst/>
                          <a:latin typeface="Calibri"/>
                        </a:rPr>
                        <a:t>270</a:t>
                      </a:r>
                      <a:endParaRPr lang="en-US"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400" b="0" i="0" u="none" strike="noStrike" dirty="0" smtClean="0">
                          <a:solidFill>
                            <a:srgbClr val="000000"/>
                          </a:solidFill>
                          <a:effectLst/>
                          <a:latin typeface="Calibri"/>
                        </a:rPr>
                        <a:t>270</a:t>
                      </a:r>
                      <a:endParaRPr lang="en-US"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400" b="0" i="0" u="none" strike="noStrike" dirty="0" smtClean="0">
                          <a:solidFill>
                            <a:srgbClr val="000000"/>
                          </a:solidFill>
                          <a:effectLst/>
                          <a:latin typeface="Calibri"/>
                        </a:rPr>
                        <a:t>422</a:t>
                      </a:r>
                      <a:endParaRPr lang="en-US"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280596">
                <a:tc>
                  <a:txBody>
                    <a:bodyPr/>
                    <a:lstStyle/>
                    <a:p>
                      <a:pPr algn="l" fontAlgn="ctr"/>
                      <a:r>
                        <a:rPr lang="en-US" sz="1400" b="1" i="0" u="none" strike="noStrike" dirty="0">
                          <a:solidFill>
                            <a:srgbClr val="000000"/>
                          </a:solidFill>
                          <a:effectLst/>
                          <a:latin typeface="Calibri"/>
                        </a:rPr>
                        <a:t>Installed Capacity Requirement</a:t>
                      </a:r>
                    </a:p>
                  </a:txBody>
                  <a:tcPr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smtClean="0">
                          <a:solidFill>
                            <a:srgbClr val="000000"/>
                          </a:solidFill>
                          <a:effectLst/>
                          <a:latin typeface="Calibri"/>
                        </a:rPr>
                        <a:t>33,431</a:t>
                      </a:r>
                      <a:endParaRPr lang="en-US"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400" b="0" i="0" u="none" strike="noStrike" dirty="0" smtClean="0">
                          <a:solidFill>
                            <a:srgbClr val="000000"/>
                          </a:solidFill>
                          <a:effectLst/>
                          <a:latin typeface="Calibri"/>
                        </a:rPr>
                        <a:t>33,438</a:t>
                      </a:r>
                      <a:endParaRPr lang="en-US"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400" b="0" i="0" u="none" strike="noStrike" dirty="0">
                          <a:solidFill>
                            <a:srgbClr val="000000"/>
                          </a:solidFill>
                          <a:effectLst/>
                          <a:latin typeface="Calibri"/>
                        </a:rPr>
                        <a:t>34,719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294627">
                <a:tc>
                  <a:txBody>
                    <a:bodyPr/>
                    <a:lstStyle/>
                    <a:p>
                      <a:pPr algn="l" fontAlgn="ctr"/>
                      <a:r>
                        <a:rPr lang="en-US" sz="1400" b="1" i="0" u="none" strike="noStrike" dirty="0" smtClean="0">
                          <a:solidFill>
                            <a:srgbClr val="000000"/>
                          </a:solidFill>
                          <a:effectLst/>
                          <a:latin typeface="Calibri"/>
                        </a:rPr>
                        <a:t>Net </a:t>
                      </a:r>
                      <a:r>
                        <a:rPr lang="en-US" sz="1400" b="1" i="0" u="none" strike="noStrike" dirty="0">
                          <a:solidFill>
                            <a:srgbClr val="000000"/>
                          </a:solidFill>
                          <a:effectLst/>
                          <a:latin typeface="Calibri"/>
                        </a:rPr>
                        <a:t>ICR (ICR </a:t>
                      </a:r>
                      <a:r>
                        <a:rPr lang="en-US" sz="1400" b="1" i="0" u="none" strike="noStrike" dirty="0" smtClean="0">
                          <a:solidFill>
                            <a:srgbClr val="000000"/>
                          </a:solidFill>
                          <a:effectLst/>
                          <a:latin typeface="Calibri"/>
                        </a:rPr>
                        <a:t>minus </a:t>
                      </a:r>
                      <a:r>
                        <a:rPr lang="en-US" sz="1400" b="1" i="0" u="none" strike="noStrike" dirty="0">
                          <a:solidFill>
                            <a:srgbClr val="000000"/>
                          </a:solidFill>
                          <a:effectLst/>
                          <a:latin typeface="Calibri"/>
                        </a:rPr>
                        <a:t>HQICCs)</a:t>
                      </a:r>
                    </a:p>
                  </a:txBody>
                  <a:tcPr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smtClean="0">
                          <a:solidFill>
                            <a:srgbClr val="000000"/>
                          </a:solidFill>
                          <a:effectLst/>
                          <a:latin typeface="Calibri"/>
                        </a:rPr>
                        <a:t>32,490</a:t>
                      </a:r>
                      <a:endParaRPr lang="en-US"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400" b="0" i="0" u="none" strike="noStrike" dirty="0" smtClean="0">
                          <a:solidFill>
                            <a:srgbClr val="000000"/>
                          </a:solidFill>
                          <a:effectLst/>
                          <a:latin typeface="Calibri"/>
                        </a:rPr>
                        <a:t>32,495</a:t>
                      </a:r>
                      <a:endParaRPr lang="en-US"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400" b="0" i="0" u="none" strike="noStrike" dirty="0">
                          <a:solidFill>
                            <a:srgbClr val="000000"/>
                          </a:solidFill>
                          <a:effectLst/>
                          <a:latin typeface="Calibri"/>
                        </a:rPr>
                        <a:t>33,750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90513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228600"/>
            <a:ext cx="6858000" cy="857250"/>
          </a:xfrm>
        </p:spPr>
        <p:txBody>
          <a:bodyPr>
            <a:normAutofit fontScale="90000"/>
          </a:bodyPr>
          <a:lstStyle/>
          <a:p>
            <a:r>
              <a:rPr lang="en-US" dirty="0" smtClean="0"/>
              <a:t>Effect of Updated Assumptions on ICR* </a:t>
            </a:r>
            <a:r>
              <a:rPr lang="en-US" dirty="0"/>
              <a:t/>
            </a:r>
            <a:br>
              <a:rPr lang="en-US" dirty="0"/>
            </a:br>
            <a:r>
              <a:rPr lang="en-US" dirty="0"/>
              <a:t>I</a:t>
            </a:r>
            <a:r>
              <a:rPr lang="en-US" dirty="0" smtClean="0"/>
              <a:t>ncluding </a:t>
            </a:r>
            <a:r>
              <a:rPr lang="en-US" dirty="0"/>
              <a:t>Mystic Units 8 &amp; </a:t>
            </a:r>
            <a:r>
              <a:rPr lang="en-US" dirty="0" smtClean="0"/>
              <a:t>9</a:t>
            </a:r>
          </a:p>
        </p:txBody>
      </p:sp>
      <p:sp>
        <p:nvSpPr>
          <p:cNvPr id="12292" name="Slide Number Placeholder 4"/>
          <p:cNvSpPr>
            <a:spLocks noGrp="1"/>
          </p:cNvSpPr>
          <p:nvPr>
            <p:ph type="sldNum" sz="quarter" idx="11"/>
          </p:nvPr>
        </p:nvSpPr>
        <p:spPr>
          <a:noFill/>
        </p:spPr>
        <p:txBody>
          <a:bodyPr/>
          <a:lstStyle/>
          <a:p>
            <a:pPr fontAlgn="base">
              <a:spcBef>
                <a:spcPct val="0"/>
              </a:spcBef>
              <a:spcAft>
                <a:spcPct val="0"/>
              </a:spcAft>
            </a:pPr>
            <a:fld id="{76F909E2-2C30-47EE-B8B1-DDCA204900E1}" type="slidenum">
              <a:rPr lang="en-US">
                <a:solidFill>
                  <a:srgbClr val="62777F"/>
                </a:solidFill>
                <a:latin typeface="Calibri"/>
              </a:rPr>
              <a:pPr fontAlgn="base">
                <a:spcBef>
                  <a:spcPct val="0"/>
                </a:spcBef>
                <a:spcAft>
                  <a:spcPct val="0"/>
                </a:spcAft>
              </a:pPr>
              <a:t>26</a:t>
            </a:fld>
            <a:endParaRPr lang="en-US" dirty="0">
              <a:solidFill>
                <a:srgbClr val="62777F"/>
              </a:solidFill>
              <a:latin typeface="Calibri"/>
            </a:endParaRPr>
          </a:p>
        </p:txBody>
      </p:sp>
      <p:graphicFrame>
        <p:nvGraphicFramePr>
          <p:cNvPr id="10" name="Table 9"/>
          <p:cNvGraphicFramePr>
            <a:graphicFrameLocks noGrp="1"/>
          </p:cNvGraphicFramePr>
          <p:nvPr>
            <p:extLst>
              <p:ext uri="{D42A27DB-BD31-4B8C-83A1-F6EECF244321}">
                <p14:modId xmlns:p14="http://schemas.microsoft.com/office/powerpoint/2010/main" val="1484804648"/>
              </p:ext>
            </p:extLst>
          </p:nvPr>
        </p:nvGraphicFramePr>
        <p:xfrm>
          <a:off x="495301" y="1219200"/>
          <a:ext cx="8229599" cy="3840480"/>
        </p:xfrm>
        <a:graphic>
          <a:graphicData uri="http://schemas.openxmlformats.org/drawingml/2006/table">
            <a:tbl>
              <a:tblPr firstRow="1" firstCol="1" bandRow="1"/>
              <a:tblGrid>
                <a:gridCol w="2138309">
                  <a:extLst>
                    <a:ext uri="{9D8B030D-6E8A-4147-A177-3AD203B41FA5}">
                      <a16:colId xmlns:a16="http://schemas.microsoft.com/office/drawing/2014/main" val="297017829"/>
                    </a:ext>
                  </a:extLst>
                </a:gridCol>
                <a:gridCol w="1446190">
                  <a:extLst>
                    <a:ext uri="{9D8B030D-6E8A-4147-A177-3AD203B41FA5}">
                      <a16:colId xmlns:a16="http://schemas.microsoft.com/office/drawing/2014/main" val="3988334172"/>
                    </a:ext>
                  </a:extLst>
                </a:gridCol>
                <a:gridCol w="956113">
                  <a:extLst>
                    <a:ext uri="{9D8B030D-6E8A-4147-A177-3AD203B41FA5}">
                      <a16:colId xmlns:a16="http://schemas.microsoft.com/office/drawing/2014/main" val="4256347846"/>
                    </a:ext>
                  </a:extLst>
                </a:gridCol>
                <a:gridCol w="956113">
                  <a:extLst>
                    <a:ext uri="{9D8B030D-6E8A-4147-A177-3AD203B41FA5}">
                      <a16:colId xmlns:a16="http://schemas.microsoft.com/office/drawing/2014/main" val="2225180659"/>
                    </a:ext>
                  </a:extLst>
                </a:gridCol>
                <a:gridCol w="1353723">
                  <a:extLst>
                    <a:ext uri="{9D8B030D-6E8A-4147-A177-3AD203B41FA5}">
                      <a16:colId xmlns:a16="http://schemas.microsoft.com/office/drawing/2014/main" val="607502347"/>
                    </a:ext>
                  </a:extLst>
                </a:gridCol>
                <a:gridCol w="1379151">
                  <a:extLst>
                    <a:ext uri="{9D8B030D-6E8A-4147-A177-3AD203B41FA5}">
                      <a16:colId xmlns:a16="http://schemas.microsoft.com/office/drawing/2014/main" val="719081561"/>
                    </a:ext>
                  </a:extLst>
                </a:gridCol>
              </a:tblGrid>
              <a:tr h="152571">
                <a:tc rowSpan="2">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Assumption</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9D9"/>
                    </a:solidFill>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 </a:t>
                      </a:r>
                    </a:p>
                  </a:txBody>
                  <a:tcPr marL="49932" marR="49932"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defTabSz="914400" rtl="0" eaLnBrk="1" latinLnBrk="0" hangingPunct="1">
                        <a:spcBef>
                          <a:spcPts val="0"/>
                        </a:spcBef>
                        <a:spcAft>
                          <a:spcPts val="0"/>
                        </a:spcAft>
                      </a:pPr>
                      <a:r>
                        <a:rPr lang="en-US" sz="1200" b="1" kern="1200">
                          <a:solidFill>
                            <a:schemeClr val="tx1">
                              <a:lumMod val="50000"/>
                            </a:schemeClr>
                          </a:solidFill>
                          <a:effectLst/>
                          <a:latin typeface="Arial" panose="020B0604020202020204" pitchFamily="34" charset="0"/>
                          <a:ea typeface="Calibri" panose="020F0502020204030204" pitchFamily="34" charset="0"/>
                          <a:cs typeface="+mn-cs"/>
                        </a:rPr>
                        <a:t> </a:t>
                      </a:r>
                    </a:p>
                  </a:txBody>
                  <a:tcPr marL="49932" marR="4993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defTabSz="914400" rtl="0" eaLnBrk="1" latinLnBrk="0" hangingPunct="1">
                        <a:spcBef>
                          <a:spcPts val="0"/>
                        </a:spcBef>
                        <a:spcAft>
                          <a:spcPts val="0"/>
                        </a:spcAft>
                      </a:pPr>
                      <a:r>
                        <a:rPr lang="en-US" sz="1200" b="1" kern="1200">
                          <a:solidFill>
                            <a:schemeClr val="tx1">
                              <a:lumMod val="50000"/>
                            </a:schemeClr>
                          </a:solidFill>
                          <a:effectLst/>
                          <a:latin typeface="Arial" panose="020B0604020202020204" pitchFamily="34" charset="0"/>
                          <a:ea typeface="Calibri" panose="020F0502020204030204" pitchFamily="34" charset="0"/>
                          <a:cs typeface="+mn-cs"/>
                        </a:rPr>
                        <a:t> </a:t>
                      </a:r>
                    </a:p>
                  </a:txBody>
                  <a:tcPr marL="49932" marR="49932"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defTabSz="914400" rtl="0" eaLnBrk="1" latinLnBrk="0" hangingPunct="1">
                        <a:spcBef>
                          <a:spcPts val="0"/>
                        </a:spcBef>
                        <a:spcAft>
                          <a:spcPts val="0"/>
                        </a:spcAft>
                      </a:pPr>
                      <a:r>
                        <a:rPr lang="en-US" sz="1200" b="1" kern="1200">
                          <a:solidFill>
                            <a:schemeClr val="tx1">
                              <a:lumMod val="50000"/>
                            </a:schemeClr>
                          </a:solidFill>
                          <a:effectLst/>
                          <a:latin typeface="Arial" panose="020B0604020202020204" pitchFamily="34" charset="0"/>
                          <a:ea typeface="Calibri" panose="020F0502020204030204" pitchFamily="34" charset="0"/>
                          <a:cs typeface="+mn-cs"/>
                        </a:rPr>
                        <a:t> </a:t>
                      </a:r>
                    </a:p>
                  </a:txBody>
                  <a:tcPr marL="49932" marR="4993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rowSpan="2">
                  <a:txBody>
                    <a:bodyPr/>
                    <a:lstStyle/>
                    <a:p>
                      <a:pPr marL="0" marR="0" algn="ctr" defTabSz="914400" rtl="0" eaLnBrk="1" latinLnBrk="0" hangingPunct="1">
                        <a:spcBef>
                          <a:spcPts val="0"/>
                        </a:spcBef>
                        <a:spcAft>
                          <a:spcPts val="0"/>
                        </a:spcAft>
                      </a:pPr>
                      <a:r>
                        <a:rPr lang="en-US" sz="1200" b="1" kern="1200">
                          <a:solidFill>
                            <a:schemeClr val="tx1">
                              <a:lumMod val="50000"/>
                            </a:schemeClr>
                          </a:solidFill>
                          <a:effectLst/>
                          <a:latin typeface="Arial" panose="020B0604020202020204" pitchFamily="34" charset="0"/>
                          <a:ea typeface="Calibri" panose="020F0502020204030204" pitchFamily="34" charset="0"/>
                          <a:cs typeface="+mn-cs"/>
                        </a:rPr>
                        <a:t>Effect on ICR (MW)</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13752120"/>
                  </a:ext>
                </a:extLst>
              </a:tr>
              <a:tr h="138701">
                <a:tc vMerge="1">
                  <a:txBody>
                    <a:bodyPr/>
                    <a:lstStyle/>
                    <a:p>
                      <a:endParaRPr lang="en-US"/>
                    </a:p>
                  </a:txBody>
                  <a:tcPr/>
                </a:tc>
                <a:tc gridSpan="2">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2023-2024 </a:t>
                      </a: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FCA </a:t>
                      </a: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14</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2022-2023 FCA 13</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D9D9D9"/>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005142118"/>
                  </a:ext>
                </a:extLst>
              </a:tr>
              <a:tr h="152571">
                <a:tc rowSpan="4">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Tie Benefits</a:t>
                      </a:r>
                    </a:p>
                  </a:txBody>
                  <a:tcPr marL="49932" marR="49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362 </a:t>
                      </a: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MW New York</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366 MW New York</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5">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TBD</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7805921"/>
                  </a:ext>
                </a:extLst>
              </a:tr>
              <a:tr h="138701">
                <a:tc vMerge="1">
                  <a:txBody>
                    <a:bodyPr/>
                    <a:lstStyle/>
                    <a:p>
                      <a:endParaRPr lang="en-US"/>
                    </a:p>
                  </a:txBody>
                  <a:tcPr/>
                </a:tc>
                <a:tc gridSpan="2">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501 </a:t>
                      </a: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MW Maritimes</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516 MW Maritimes</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456825959"/>
                  </a:ext>
                </a:extLst>
              </a:tr>
              <a:tr h="138701">
                <a:tc vMerge="1">
                  <a:txBody>
                    <a:bodyPr/>
                    <a:lstStyle/>
                    <a:p>
                      <a:endParaRPr lang="en-US"/>
                    </a:p>
                  </a:txBody>
                  <a:tcPr/>
                </a:tc>
                <a:tc gridSpan="2">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941 </a:t>
                      </a: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MW Quebec (HQICCs)</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969 MW Quebec (HQICCs)</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672018016"/>
                  </a:ext>
                </a:extLst>
              </a:tr>
              <a:tr h="138701">
                <a:tc vMerge="1">
                  <a:txBody>
                    <a:bodyPr/>
                    <a:lstStyle/>
                    <a:p>
                      <a:endParaRPr lang="en-US"/>
                    </a:p>
                  </a:txBody>
                  <a:tcPr/>
                </a:tc>
                <a:tc gridSpan="2">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136 </a:t>
                      </a: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MW Quebec via </a:t>
                      </a:r>
                      <a:r>
                        <a:rPr lang="en-US" sz="1200" b="1" kern="1200" dirty="0" err="1">
                          <a:solidFill>
                            <a:schemeClr val="tx1">
                              <a:lumMod val="50000"/>
                            </a:schemeClr>
                          </a:solidFill>
                          <a:effectLst/>
                          <a:latin typeface="Arial" panose="020B0604020202020204" pitchFamily="34" charset="0"/>
                          <a:ea typeface="Calibri" panose="020F0502020204030204" pitchFamily="34" charset="0"/>
                          <a:cs typeface="+mn-cs"/>
                        </a:rPr>
                        <a:t>Highgate</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149 MW Quebec via </a:t>
                      </a:r>
                      <a:r>
                        <a:rPr lang="en-US" sz="1200" b="1" kern="1200" dirty="0" err="1">
                          <a:solidFill>
                            <a:schemeClr val="tx1">
                              <a:lumMod val="50000"/>
                            </a:schemeClr>
                          </a:solidFill>
                          <a:effectLst/>
                          <a:latin typeface="Arial" panose="020B0604020202020204" pitchFamily="34" charset="0"/>
                          <a:ea typeface="Calibri" panose="020F0502020204030204" pitchFamily="34" charset="0"/>
                          <a:cs typeface="+mn-cs"/>
                        </a:rPr>
                        <a:t>Highgate</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59774491"/>
                  </a:ext>
                </a:extLst>
              </a:tr>
              <a:tr h="138701">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Total</a:t>
                      </a:r>
                    </a:p>
                  </a:txBody>
                  <a:tcPr marL="49932" marR="49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1,940 </a:t>
                      </a: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MW</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2,000 MW</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260871835"/>
                  </a:ext>
                </a:extLst>
              </a:tr>
              <a:tr h="221922">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 </a:t>
                      </a:r>
                    </a:p>
                  </a:txBody>
                  <a:tcPr marL="49932" marR="49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MW</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Weighted Forced Outage (%)</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MW</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Weighted Forced Outage</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 </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63121633"/>
                  </a:ext>
                </a:extLst>
              </a:tr>
              <a:tr h="134078">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Generation &amp; </a:t>
                      </a: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IPR**</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30,695</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5.7%</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30,781</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a:solidFill>
                            <a:schemeClr val="tx1">
                              <a:lumMod val="50000"/>
                            </a:schemeClr>
                          </a:solidFill>
                          <a:effectLst/>
                          <a:latin typeface="Arial" panose="020B0604020202020204" pitchFamily="34" charset="0"/>
                          <a:ea typeface="Calibri" panose="020F0502020204030204" pitchFamily="34" charset="0"/>
                          <a:cs typeface="+mn-cs"/>
                        </a:rPr>
                        <a:t>7.0%</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TBD</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57010"/>
                  </a:ext>
                </a:extLst>
              </a:tr>
              <a:tr h="134078">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Demand Resources</a:t>
                      </a:r>
                    </a:p>
                  </a:txBody>
                  <a:tcPr marL="49932" marR="49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3,859</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1.0%</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3,490</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a:solidFill>
                            <a:schemeClr val="tx1">
                              <a:lumMod val="50000"/>
                            </a:schemeClr>
                          </a:solidFill>
                          <a:effectLst/>
                          <a:latin typeface="Arial" panose="020B0604020202020204" pitchFamily="34" charset="0"/>
                          <a:ea typeface="Calibri" panose="020F0502020204030204" pitchFamily="34" charset="0"/>
                          <a:cs typeface="+mn-cs"/>
                        </a:rPr>
                        <a:t>1.2%</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91566405"/>
                  </a:ext>
                </a:extLst>
              </a:tr>
              <a:tr h="134078">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Imports</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83</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0.5%</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80</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0.0%</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46013570"/>
                  </a:ext>
                </a:extLst>
              </a:tr>
              <a:tr h="134078">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 </a:t>
                      </a:r>
                    </a:p>
                  </a:txBody>
                  <a:tcPr marL="49932" marR="49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MW</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MW</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 </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3160698"/>
                  </a:ext>
                </a:extLst>
              </a:tr>
              <a:tr h="134078">
                <a:tc>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90/10 Gross Load Forecast***</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30,851</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31,592</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TBD</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604540"/>
                  </a:ext>
                </a:extLst>
              </a:tr>
              <a:tr h="134078">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 </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MW</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MW</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 </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18445953"/>
                  </a:ext>
                </a:extLst>
              </a:tr>
              <a:tr h="134078">
                <a:tc>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Implement 5</a:t>
                      </a: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 </a:t>
                      </a: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VR (OP-4)</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270</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1.00</a:t>
                      </a: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422</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1.50%</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TBD</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308395"/>
                  </a:ext>
                </a:extLst>
              </a:tr>
              <a:tr h="138701">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 </a:t>
                      </a:r>
                    </a:p>
                  </a:txBody>
                  <a:tcPr marL="49932" marR="49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9D9"/>
                    </a:solidFill>
                  </a:tcPr>
                </a:tc>
                <a:tc gridSpan="2">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MW</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MW</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 </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20076995"/>
                  </a:ext>
                </a:extLst>
              </a:tr>
              <a:tr h="138701">
                <a:tc>
                  <a:txBody>
                    <a:bodyPr/>
                    <a:lstStyle/>
                    <a:p>
                      <a:pPr marL="0" marR="0" algn="ctr" defTabSz="914400" rtl="0" eaLnBrk="1" latinLnBrk="0" hangingPunct="1">
                        <a:spcBef>
                          <a:spcPts val="0"/>
                        </a:spcBef>
                        <a:spcAft>
                          <a:spcPts val="0"/>
                        </a:spcAft>
                      </a:pPr>
                      <a:r>
                        <a:rPr lang="en-US" sz="1200" b="1" kern="1200" dirty="0">
                          <a:solidFill>
                            <a:schemeClr val="tx1">
                              <a:lumMod val="50000"/>
                            </a:schemeClr>
                          </a:solidFill>
                          <a:effectLst/>
                          <a:latin typeface="Arial" panose="020B0604020202020204" pitchFamily="34" charset="0"/>
                          <a:ea typeface="Calibri" panose="020F0502020204030204" pitchFamily="34" charset="0"/>
                          <a:cs typeface="+mn-cs"/>
                        </a:rPr>
                        <a:t>ICR</a:t>
                      </a: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33,431</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34,719</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-1,288</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414207269"/>
                  </a:ext>
                </a:extLst>
              </a:tr>
              <a:tr h="115490">
                <a:tc>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Net ICR</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32,490</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33,750</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defTabSz="914400" rtl="0" eaLnBrk="1" latinLnBrk="0" hangingPunct="1">
                        <a:spcBef>
                          <a:spcPts val="0"/>
                        </a:spcBef>
                        <a:spcAft>
                          <a:spcPts val="0"/>
                        </a:spcAft>
                      </a:pPr>
                      <a:r>
                        <a:rPr lang="en-US" sz="1200" b="1" kern="1200" dirty="0" smtClean="0">
                          <a:solidFill>
                            <a:schemeClr val="tx1">
                              <a:lumMod val="50000"/>
                            </a:schemeClr>
                          </a:solidFill>
                          <a:effectLst/>
                          <a:latin typeface="Arial" panose="020B0604020202020204" pitchFamily="34" charset="0"/>
                          <a:ea typeface="Calibri" panose="020F0502020204030204" pitchFamily="34" charset="0"/>
                          <a:cs typeface="+mn-cs"/>
                        </a:rPr>
                        <a:t>-1,260</a:t>
                      </a:r>
                      <a:endParaRPr lang="en-US" sz="1200" b="1" kern="1200" dirty="0">
                        <a:solidFill>
                          <a:schemeClr val="tx1">
                            <a:lumMod val="50000"/>
                          </a:schemeClr>
                        </a:solidFill>
                        <a:effectLst/>
                        <a:latin typeface="Arial" panose="020B0604020202020204" pitchFamily="34" charset="0"/>
                        <a:ea typeface="Calibri" panose="020F0502020204030204" pitchFamily="34" charset="0"/>
                        <a:cs typeface="+mn-cs"/>
                      </a:endParaRPr>
                    </a:p>
                  </a:txBody>
                  <a:tcPr marL="49932" marR="49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001522"/>
                  </a:ext>
                </a:extLst>
              </a:tr>
            </a:tbl>
          </a:graphicData>
        </a:graphic>
      </p:graphicFrame>
      <p:sp>
        <p:nvSpPr>
          <p:cNvPr id="17" name="Rectangle 50"/>
          <p:cNvSpPr>
            <a:spLocks noChangeArrowheads="1"/>
          </p:cNvSpPr>
          <p:nvPr/>
        </p:nvSpPr>
        <p:spPr bwMode="auto">
          <a:xfrm>
            <a:off x="244426" y="5262247"/>
            <a:ext cx="8458200" cy="1103635"/>
          </a:xfrm>
          <a:prstGeom prst="rect">
            <a:avLst/>
          </a:prstGeom>
          <a:noFill/>
          <a:ln w="9525">
            <a:noFill/>
            <a:miter lim="800000"/>
            <a:headEnd/>
            <a:tailEnd/>
          </a:ln>
          <a:effectLst/>
        </p:spPr>
        <p:txBody>
          <a:bodyPr lIns="101882" tIns="50941" rIns="101882" bIns="50941"/>
          <a:lstStyle/>
          <a:p>
            <a:pPr>
              <a:spcBef>
                <a:spcPct val="10000"/>
              </a:spcBef>
              <a:defRPr/>
            </a:pPr>
            <a:r>
              <a:rPr lang="en-US" sz="1100" i="1" dirty="0" smtClean="0">
                <a:solidFill>
                  <a:srgbClr val="000000"/>
                </a:solidFill>
                <a:latin typeface="+mn-lt"/>
              </a:rPr>
              <a:t>*Methodology:  using the model for the 2022-2023 FCA 13 ICR calculation, </a:t>
            </a:r>
            <a:r>
              <a:rPr lang="en-US" sz="1100" i="1" dirty="0">
                <a:solidFill>
                  <a:srgbClr val="000000"/>
                </a:solidFill>
                <a:latin typeface="+mn-lt"/>
              </a:rPr>
              <a:t>c</a:t>
            </a:r>
            <a:r>
              <a:rPr lang="en-US" sz="1100" i="1" dirty="0" smtClean="0">
                <a:solidFill>
                  <a:srgbClr val="000000"/>
                </a:solidFill>
                <a:latin typeface="+mn-lt"/>
              </a:rPr>
              <a:t>hange one assumption at a time and note the change in ICR</a:t>
            </a:r>
          </a:p>
          <a:p>
            <a:pPr>
              <a:spcBef>
                <a:spcPct val="10000"/>
              </a:spcBef>
              <a:defRPr/>
            </a:pPr>
            <a:r>
              <a:rPr lang="en-US" sz="1100" i="1" dirty="0" smtClean="0">
                <a:solidFill>
                  <a:srgbClr val="000000"/>
                </a:solidFill>
                <a:latin typeface="+mn-lt"/>
              </a:rPr>
              <a:t>**Generation </a:t>
            </a:r>
            <a:r>
              <a:rPr lang="en-US" sz="1100" i="1" dirty="0">
                <a:solidFill>
                  <a:srgbClr val="000000"/>
                </a:solidFill>
                <a:latin typeface="+mn-lt"/>
              </a:rPr>
              <a:t>f</a:t>
            </a:r>
            <a:r>
              <a:rPr lang="en-US" sz="1100" i="1" dirty="0" smtClean="0">
                <a:solidFill>
                  <a:srgbClr val="000000"/>
                </a:solidFill>
                <a:latin typeface="+mn-lt"/>
              </a:rPr>
              <a:t>orced </a:t>
            </a:r>
            <a:r>
              <a:rPr lang="en-US" sz="1100" i="1" dirty="0">
                <a:solidFill>
                  <a:srgbClr val="000000"/>
                </a:solidFill>
                <a:latin typeface="+mn-lt"/>
              </a:rPr>
              <a:t>o</a:t>
            </a:r>
            <a:r>
              <a:rPr lang="en-US" sz="1100" i="1" dirty="0" smtClean="0">
                <a:solidFill>
                  <a:srgbClr val="000000"/>
                </a:solidFill>
                <a:latin typeface="+mn-lt"/>
              </a:rPr>
              <a:t>utage </a:t>
            </a:r>
            <a:r>
              <a:rPr lang="en-US" sz="1100" i="1" dirty="0">
                <a:solidFill>
                  <a:srgbClr val="000000"/>
                </a:solidFill>
                <a:latin typeface="+mn-lt"/>
              </a:rPr>
              <a:t>assumption is a weighted average of individual </a:t>
            </a:r>
            <a:r>
              <a:rPr lang="en-US" sz="1100" i="1" dirty="0" smtClean="0">
                <a:solidFill>
                  <a:srgbClr val="000000"/>
                </a:solidFill>
                <a:latin typeface="+mn-lt"/>
              </a:rPr>
              <a:t>generator’s </a:t>
            </a:r>
            <a:r>
              <a:rPr lang="en-US" sz="1100" i="1" dirty="0">
                <a:solidFill>
                  <a:srgbClr val="000000"/>
                </a:solidFill>
                <a:latin typeface="+mn-lt"/>
              </a:rPr>
              <a:t>5-year average EFORd and Intermittent </a:t>
            </a:r>
            <a:r>
              <a:rPr lang="en-US" sz="1100" i="1" dirty="0" smtClean="0">
                <a:solidFill>
                  <a:srgbClr val="000000"/>
                </a:solidFill>
                <a:latin typeface="+mn-lt"/>
              </a:rPr>
              <a:t>Power Resources </a:t>
            </a:r>
            <a:r>
              <a:rPr lang="en-US" sz="1100" i="1" dirty="0">
                <a:solidFill>
                  <a:srgbClr val="000000"/>
                </a:solidFill>
                <a:latin typeface="+mn-lt"/>
              </a:rPr>
              <a:t>assumed 100% </a:t>
            </a:r>
            <a:r>
              <a:rPr lang="en-US" sz="1100" i="1" dirty="0" smtClean="0">
                <a:solidFill>
                  <a:srgbClr val="000000"/>
                </a:solidFill>
                <a:latin typeface="+mn-lt"/>
              </a:rPr>
              <a:t>available</a:t>
            </a:r>
          </a:p>
          <a:p>
            <a:pPr>
              <a:spcBef>
                <a:spcPct val="10000"/>
              </a:spcBef>
              <a:defRPr/>
            </a:pPr>
            <a:r>
              <a:rPr lang="en-US" sz="1100" i="1" dirty="0" smtClean="0">
                <a:solidFill>
                  <a:srgbClr val="000000"/>
                </a:solidFill>
              </a:rPr>
              <a:t>***The </a:t>
            </a:r>
            <a:r>
              <a:rPr lang="en-US" sz="1100" i="1" dirty="0">
                <a:solidFill>
                  <a:srgbClr val="000000"/>
                </a:solidFill>
              </a:rPr>
              <a:t>90/10 peak value </a:t>
            </a:r>
            <a:r>
              <a:rPr lang="en-US" sz="1100" i="1" dirty="0" smtClean="0">
                <a:solidFill>
                  <a:srgbClr val="000000"/>
                </a:solidFill>
              </a:rPr>
              <a:t>(</a:t>
            </a:r>
            <a:r>
              <a:rPr lang="en-US" sz="1100" i="1" dirty="0">
                <a:solidFill>
                  <a:srgbClr val="000000"/>
                </a:solidFill>
              </a:rPr>
              <a:t>net of the published value of BTM PV</a:t>
            </a:r>
            <a:r>
              <a:rPr lang="en-US" sz="1100" i="1" dirty="0" smtClean="0">
                <a:solidFill>
                  <a:srgbClr val="000000"/>
                </a:solidFill>
              </a:rPr>
              <a:t>)</a:t>
            </a:r>
            <a:r>
              <a:rPr lang="en-US" sz="1100" i="1" dirty="0">
                <a:solidFill>
                  <a:srgbClr val="000000"/>
                </a:solidFill>
              </a:rPr>
              <a:t> is shown for </a:t>
            </a:r>
            <a:r>
              <a:rPr lang="en-US" sz="1100" i="1" dirty="0" smtClean="0">
                <a:solidFill>
                  <a:srgbClr val="000000"/>
                </a:solidFill>
              </a:rPr>
              <a:t>reference; </a:t>
            </a:r>
            <a:r>
              <a:rPr lang="en-US" sz="1100" i="1" dirty="0">
                <a:solidFill>
                  <a:srgbClr val="000000"/>
                </a:solidFill>
              </a:rPr>
              <a:t>the MARS model uses hourly profiles of forecasted load and BTM </a:t>
            </a:r>
            <a:r>
              <a:rPr lang="en-US" sz="1100" i="1" dirty="0" smtClean="0">
                <a:solidFill>
                  <a:srgbClr val="000000"/>
                </a:solidFill>
              </a:rPr>
              <a:t>PV</a:t>
            </a:r>
            <a:endParaRPr lang="en-US" sz="1100" i="1" dirty="0">
              <a:solidFill>
                <a:srgbClr val="000000"/>
              </a:solidFill>
            </a:endParaRPr>
          </a:p>
        </p:txBody>
      </p:sp>
    </p:spTree>
    <p:extLst>
      <p:ext uri="{BB962C8B-B14F-4D97-AF65-F5344CB8AC3E}">
        <p14:creationId xmlns:p14="http://schemas.microsoft.com/office/powerpoint/2010/main" val="1254040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518746" y="211141"/>
            <a:ext cx="8229600" cy="796918"/>
          </a:xfrm>
        </p:spPr>
        <p:txBody>
          <a:bodyPr>
            <a:normAutofit fontScale="90000"/>
          </a:bodyPr>
          <a:lstStyle/>
          <a:p>
            <a:r>
              <a:rPr lang="en-US" dirty="0"/>
              <a:t>FCA 14 ICR </a:t>
            </a:r>
            <a:r>
              <a:rPr lang="en-US" dirty="0" smtClean="0"/>
              <a:t>Results </a:t>
            </a:r>
            <a:br>
              <a:rPr lang="en-US" dirty="0" smtClean="0"/>
            </a:br>
            <a:r>
              <a:rPr lang="en-US" sz="2700" i="1" dirty="0" smtClean="0"/>
              <a:t>Summary and Observations</a:t>
            </a:r>
            <a:r>
              <a:rPr lang="en-US" dirty="0" smtClean="0"/>
              <a:t/>
            </a:r>
            <a:br>
              <a:rPr lang="en-US" dirty="0" smtClean="0"/>
            </a:br>
            <a:endParaRPr lang="en-US" dirty="0" smtClean="0"/>
          </a:p>
        </p:txBody>
      </p:sp>
      <p:sp>
        <p:nvSpPr>
          <p:cNvPr id="5125" name="Rectangle 3"/>
          <p:cNvSpPr>
            <a:spLocks noGrp="1" noChangeArrowheads="1"/>
          </p:cNvSpPr>
          <p:nvPr>
            <p:ph idx="1"/>
          </p:nvPr>
        </p:nvSpPr>
        <p:spPr>
          <a:xfrm>
            <a:off x="304800" y="914400"/>
            <a:ext cx="8686800" cy="5299082"/>
          </a:xfrm>
          <a:noFill/>
        </p:spPr>
        <p:txBody>
          <a:bodyPr>
            <a:noAutofit/>
          </a:bodyPr>
          <a:lstStyle/>
          <a:p>
            <a:pPr marL="0" lvl="0" indent="0">
              <a:buNone/>
            </a:pPr>
            <a:endParaRPr lang="en-US" sz="2000" dirty="0"/>
          </a:p>
          <a:p>
            <a:pPr marL="0" lvl="0" indent="0">
              <a:buNone/>
            </a:pPr>
            <a:endParaRPr lang="en-US" sz="2000" dirty="0" smtClean="0"/>
          </a:p>
          <a:p>
            <a:pPr lvl="0"/>
            <a:endParaRPr lang="en-US" sz="2000" dirty="0"/>
          </a:p>
          <a:p>
            <a:r>
              <a:rPr lang="en-US" sz="2000" dirty="0" smtClean="0"/>
              <a:t>Due </a:t>
            </a:r>
            <a:r>
              <a:rPr lang="en-US" sz="2000" dirty="0"/>
              <a:t>to the size of the Mystic Units 8</a:t>
            </a:r>
            <a:r>
              <a:rPr lang="en-US" sz="2000" dirty="0" smtClean="0"/>
              <a:t> &amp; 9 and </a:t>
            </a:r>
            <a:r>
              <a:rPr lang="en-US" sz="2000" dirty="0"/>
              <a:t>their availability relative to the availability of the system resources mix, including Mystic Units 8 &amp; 9 would increase the system ICR</a:t>
            </a:r>
          </a:p>
          <a:p>
            <a:r>
              <a:rPr lang="en-US" sz="2000" dirty="0" smtClean="0"/>
              <a:t>However, tie </a:t>
            </a:r>
            <a:r>
              <a:rPr lang="en-US" sz="2000" dirty="0"/>
              <a:t>benefits including Mystic Units 8 &amp; 9 is 30 MW </a:t>
            </a:r>
            <a:r>
              <a:rPr lang="en-US" sz="2000" dirty="0" smtClean="0"/>
              <a:t>higher </a:t>
            </a:r>
            <a:r>
              <a:rPr lang="en-US" sz="2000" dirty="0"/>
              <a:t>than excluding them, resulting in </a:t>
            </a:r>
            <a:r>
              <a:rPr lang="en-US" sz="2000" dirty="0" smtClean="0"/>
              <a:t>an overall </a:t>
            </a:r>
            <a:r>
              <a:rPr lang="en-US" sz="2000" dirty="0"/>
              <a:t>decrease of system ICR</a:t>
            </a:r>
          </a:p>
          <a:p>
            <a:pPr lvl="0"/>
            <a:r>
              <a:rPr lang="en-US" sz="2000" dirty="0" smtClean="0"/>
              <a:t>The difference </a:t>
            </a:r>
            <a:r>
              <a:rPr lang="en-US" sz="2000" dirty="0"/>
              <a:t>in ICR and net ICR between the two Mystic </a:t>
            </a:r>
            <a:r>
              <a:rPr lang="en-US" sz="2000" dirty="0" smtClean="0"/>
              <a:t>Units 8 </a:t>
            </a:r>
            <a:r>
              <a:rPr lang="en-US" sz="2000" dirty="0"/>
              <a:t>&amp; 9 scenarios are 7 MW and 5 MW, </a:t>
            </a:r>
            <a:r>
              <a:rPr lang="en-US" sz="2000" dirty="0" smtClean="0"/>
              <a:t>respectively</a:t>
            </a:r>
          </a:p>
          <a:p>
            <a:pPr lvl="1"/>
            <a:r>
              <a:rPr lang="en-US" sz="1600" dirty="0" smtClean="0"/>
              <a:t>Higher ICR and net ICR when Mystic Units 8 &amp; 9 are excluded from the system</a:t>
            </a:r>
            <a:endParaRPr lang="en-US" sz="1600" dirty="0"/>
          </a:p>
          <a:p>
            <a:r>
              <a:rPr lang="en-US" sz="2000" dirty="0" smtClean="0"/>
              <a:t>Net ICR for FCA 14 would be 1,255 MW to 1,260 MW lower than the net ICR for FCA 13, depending on the Mystic units’ participation in the 2023-2024 CCP </a:t>
            </a:r>
            <a:endParaRPr lang="en-US" sz="2000" dirty="0"/>
          </a:p>
        </p:txBody>
      </p:sp>
      <p:sp>
        <p:nvSpPr>
          <p:cNvPr id="6" name="Slide Number Placeholder 4"/>
          <p:cNvSpPr>
            <a:spLocks noGrp="1"/>
          </p:cNvSpPr>
          <p:nvPr>
            <p:ph type="sldNum" sz="quarter" idx="11"/>
          </p:nvPr>
        </p:nvSpPr>
        <p:spPr/>
        <p:txBody>
          <a:bodyPr/>
          <a:lstStyle/>
          <a:p>
            <a:pPr defTabSz="1019175">
              <a:defRPr/>
            </a:pPr>
            <a:fld id="{32562FAA-F3EA-4F8B-8043-9078A9D16300}" type="slidenum">
              <a:rPr lang="en-US" smtClean="0">
                <a:latin typeface="+mn-lt"/>
              </a:rPr>
              <a:pPr defTabSz="1019175">
                <a:defRPr/>
              </a:pPr>
              <a:t>27</a:t>
            </a:fld>
            <a:endParaRPr lang="en-US"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415345848"/>
              </p:ext>
            </p:extLst>
          </p:nvPr>
        </p:nvGraphicFramePr>
        <p:xfrm>
          <a:off x="762000" y="1143000"/>
          <a:ext cx="7315200" cy="981456"/>
        </p:xfrm>
        <a:graphic>
          <a:graphicData uri="http://schemas.openxmlformats.org/drawingml/2006/table">
            <a:tbl>
              <a:tblPr firstRow="1" firstCol="1" bandRow="1"/>
              <a:tblGrid>
                <a:gridCol w="2400300">
                  <a:extLst>
                    <a:ext uri="{9D8B030D-6E8A-4147-A177-3AD203B41FA5}">
                      <a16:colId xmlns:a16="http://schemas.microsoft.com/office/drawing/2014/main" val="407180534"/>
                    </a:ext>
                  </a:extLst>
                </a:gridCol>
                <a:gridCol w="1028700">
                  <a:extLst>
                    <a:ext uri="{9D8B030D-6E8A-4147-A177-3AD203B41FA5}">
                      <a16:colId xmlns:a16="http://schemas.microsoft.com/office/drawing/2014/main" val="3320580272"/>
                    </a:ext>
                  </a:extLst>
                </a:gridCol>
                <a:gridCol w="1085850">
                  <a:extLst>
                    <a:ext uri="{9D8B030D-6E8A-4147-A177-3AD203B41FA5}">
                      <a16:colId xmlns:a16="http://schemas.microsoft.com/office/drawing/2014/main" val="247156470"/>
                    </a:ext>
                  </a:extLst>
                </a:gridCol>
                <a:gridCol w="1085850">
                  <a:extLst>
                    <a:ext uri="{9D8B030D-6E8A-4147-A177-3AD203B41FA5}">
                      <a16:colId xmlns:a16="http://schemas.microsoft.com/office/drawing/2014/main" val="1317018401"/>
                    </a:ext>
                  </a:extLst>
                </a:gridCol>
                <a:gridCol w="1714500">
                  <a:extLst>
                    <a:ext uri="{9D8B030D-6E8A-4147-A177-3AD203B41FA5}">
                      <a16:colId xmlns:a16="http://schemas.microsoft.com/office/drawing/2014/main" val="1626531546"/>
                    </a:ext>
                  </a:extLst>
                </a:gridCol>
              </a:tblGrid>
              <a:tr h="0">
                <a:tc>
                  <a:txBody>
                    <a:bodyPr/>
                    <a:lstStyle/>
                    <a:p>
                      <a:pPr marL="0" marR="0">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ICR</a:t>
                      </a:r>
                    </a:p>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HQICCs</a:t>
                      </a:r>
                    </a:p>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Net ICR</a:t>
                      </a:r>
                    </a:p>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Tie Benefits</a:t>
                      </a:r>
                    </a:p>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05680"/>
                  </a:ext>
                </a:extLst>
              </a:tr>
              <a:tr h="0">
                <a:tc>
                  <a:txBody>
                    <a:bodyPr/>
                    <a:lstStyle/>
                    <a:p>
                      <a:pPr marL="0" marR="0">
                        <a:lnSpc>
                          <a:spcPct val="115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Including Mystics Units 8 &amp; 9</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33,431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32,490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650883"/>
                  </a:ext>
                </a:extLst>
              </a:tr>
              <a:tr h="0">
                <a:tc>
                  <a:txBody>
                    <a:bodyPr/>
                    <a:lstStyle/>
                    <a:p>
                      <a:pPr marL="0" marR="0">
                        <a:lnSpc>
                          <a:spcPct val="115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Excluding Mystics Units 8 &amp; 9</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33,438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32,495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8106921"/>
                  </a:ext>
                </a:extLst>
              </a:tr>
            </a:tbl>
          </a:graphicData>
        </a:graphic>
      </p:graphicFrame>
    </p:spTree>
    <p:extLst>
      <p:ext uri="{BB962C8B-B14F-4D97-AF65-F5344CB8AC3E}">
        <p14:creationId xmlns:p14="http://schemas.microsoft.com/office/powerpoint/2010/main" val="1160145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IMPACT OF Changes to the Load Forecast Methodology on ICR for FCA 14</a:t>
            </a:r>
            <a:endParaRPr lang="en-US" dirty="0"/>
          </a:p>
        </p:txBody>
      </p:sp>
      <p:sp>
        <p:nvSpPr>
          <p:cNvPr id="4" name="Slide Number Placeholder 3"/>
          <p:cNvSpPr>
            <a:spLocks noGrp="1"/>
          </p:cNvSpPr>
          <p:nvPr>
            <p:ph type="sldNum" sz="quarter" idx="4"/>
          </p:nvPr>
        </p:nvSpPr>
        <p:spPr/>
        <p:txBody>
          <a:bodyPr/>
          <a:lstStyle/>
          <a:p>
            <a:pPr>
              <a:defRPr/>
            </a:pPr>
            <a:fld id="{8D8725CD-6A91-4E83-9D53-1642D377C37F}" type="slidenum">
              <a:rPr lang="en-US" smtClean="0">
                <a:latin typeface="+mn-lt"/>
              </a:rPr>
              <a:pPr>
                <a:defRPr/>
              </a:pPr>
              <a:t>28</a:t>
            </a:fld>
            <a:endParaRPr lang="en-US" dirty="0">
              <a:latin typeface="+mn-lt"/>
            </a:endParaRPr>
          </a:p>
        </p:txBody>
      </p:sp>
    </p:spTree>
    <p:extLst>
      <p:ext uri="{BB962C8B-B14F-4D97-AF65-F5344CB8AC3E}">
        <p14:creationId xmlns:p14="http://schemas.microsoft.com/office/powerpoint/2010/main" val="2943415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E1C90-9107-46A6-857E-1E185121F78B}"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
        <p:nvSpPr>
          <p:cNvPr id="5" name="Title 4"/>
          <p:cNvSpPr>
            <a:spLocks noGrp="1"/>
          </p:cNvSpPr>
          <p:nvPr>
            <p:ph type="title"/>
          </p:nvPr>
        </p:nvSpPr>
        <p:spPr/>
        <p:txBody>
          <a:bodyPr>
            <a:normAutofit fontScale="90000"/>
          </a:bodyPr>
          <a:lstStyle/>
          <a:p>
            <a:r>
              <a:rPr lang="en-US" dirty="0" smtClean="0"/>
              <a:t>Analysis to Identify Impact on ICR associated with the Changes in Load Forecast Methodology</a:t>
            </a:r>
            <a:endParaRPr lang="en-US" dirty="0"/>
          </a:p>
        </p:txBody>
      </p:sp>
      <p:sp>
        <p:nvSpPr>
          <p:cNvPr id="6" name="Content Placeholder 5"/>
          <p:cNvSpPr>
            <a:spLocks noGrp="1"/>
          </p:cNvSpPr>
          <p:nvPr>
            <p:ph idx="1"/>
          </p:nvPr>
        </p:nvSpPr>
        <p:spPr>
          <a:xfrm>
            <a:off x="457200" y="1219200"/>
            <a:ext cx="8229600" cy="4812688"/>
          </a:xfrm>
        </p:spPr>
        <p:txBody>
          <a:bodyPr>
            <a:normAutofit lnSpcReduction="10000"/>
          </a:bodyPr>
          <a:lstStyle/>
          <a:p>
            <a:pPr marL="0" indent="0">
              <a:buNone/>
            </a:pPr>
            <a:r>
              <a:rPr lang="en-US" dirty="0" smtClean="0"/>
              <a:t>The following simulations were conducted using a common set of resource assumptions developed for FCA 14 ICR calculations for </a:t>
            </a:r>
            <a:r>
              <a:rPr lang="en-US" dirty="0" smtClean="0"/>
              <a:t>the scenario </a:t>
            </a:r>
            <a:r>
              <a:rPr lang="en-US" dirty="0" smtClean="0"/>
              <a:t>that includes Mystic Units 8 &amp; 9 to identify the impact of </a:t>
            </a:r>
            <a:r>
              <a:rPr lang="en-US" dirty="0" smtClean="0"/>
              <a:t>each methodology change </a:t>
            </a:r>
            <a:r>
              <a:rPr lang="en-US" dirty="0" smtClean="0"/>
              <a:t>to the gross load forecast model for the CCP 2023-2024:</a:t>
            </a:r>
          </a:p>
          <a:p>
            <a:pPr marL="457200" lvl="1" indent="0">
              <a:buNone/>
            </a:pPr>
            <a:r>
              <a:rPr lang="en-US" u="sng" dirty="0" smtClean="0"/>
              <a:t>2018 Case</a:t>
            </a:r>
          </a:p>
          <a:p>
            <a:pPr lvl="2"/>
            <a:r>
              <a:rPr lang="en-US" dirty="0" smtClean="0"/>
              <a:t>Calculate the ICR using the 2018 CELT gross load forecast for the CCP 2023-2024 </a:t>
            </a:r>
          </a:p>
          <a:p>
            <a:pPr marL="457200" lvl="1" indent="0">
              <a:buNone/>
            </a:pPr>
            <a:endParaRPr lang="en-US" dirty="0" smtClean="0"/>
          </a:p>
          <a:p>
            <a:pPr marL="457200" lvl="1" indent="0">
              <a:buNone/>
            </a:pPr>
            <a:r>
              <a:rPr lang="en-US" u="sng" dirty="0" smtClean="0"/>
              <a:t>Forecast Cycle Case</a:t>
            </a:r>
          </a:p>
          <a:p>
            <a:pPr lvl="2"/>
            <a:r>
              <a:rPr lang="en-US" dirty="0"/>
              <a:t>Calculate the ICR with the same load forecast modeling methodology as used to develop the 2018 CELT gross load forecast</a:t>
            </a:r>
          </a:p>
          <a:p>
            <a:pPr lvl="3"/>
            <a:r>
              <a:rPr lang="en-US" dirty="0"/>
              <a:t>Updated underlying input assumptions associated with the 2019 CELT forecast </a:t>
            </a:r>
          </a:p>
          <a:p>
            <a:pPr lvl="3"/>
            <a:r>
              <a:rPr lang="en-US" dirty="0"/>
              <a:t>Revised daily peak load and weather model estimation period </a:t>
            </a:r>
          </a:p>
          <a:p>
            <a:pPr lvl="4"/>
            <a:r>
              <a:rPr lang="en-US" dirty="0"/>
              <a:t>Used 2004-2018 instead of the 2003-2017 period used in the 2018 CELT load </a:t>
            </a:r>
            <a:r>
              <a:rPr lang="en-US" dirty="0" smtClean="0"/>
              <a:t>forecast</a:t>
            </a:r>
            <a:endParaRPr lang="en-US" dirty="0"/>
          </a:p>
          <a:p>
            <a:pPr lvl="1"/>
            <a:endParaRPr lang="en-US" dirty="0" smtClean="0"/>
          </a:p>
        </p:txBody>
      </p:sp>
    </p:spTree>
    <p:extLst>
      <p:ext uri="{BB962C8B-B14F-4D97-AF65-F5344CB8AC3E}">
        <p14:creationId xmlns:p14="http://schemas.microsoft.com/office/powerpoint/2010/main" val="3696548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Background</a:t>
            </a:r>
            <a:endParaRPr lang="en-US" dirty="0"/>
          </a:p>
        </p:txBody>
      </p:sp>
      <p:sp>
        <p:nvSpPr>
          <p:cNvPr id="6" name="Content Placeholder 5"/>
          <p:cNvSpPr>
            <a:spLocks noGrp="1"/>
          </p:cNvSpPr>
          <p:nvPr>
            <p:ph idx="1"/>
          </p:nvPr>
        </p:nvSpPr>
        <p:spPr>
          <a:xfrm>
            <a:off x="457200" y="1208730"/>
            <a:ext cx="8229600" cy="4812688"/>
          </a:xfrm>
        </p:spPr>
        <p:txBody>
          <a:bodyPr>
            <a:normAutofit fontScale="92500" lnSpcReduction="10000"/>
          </a:bodyPr>
          <a:lstStyle/>
          <a:p>
            <a:r>
              <a:rPr lang="en-US" dirty="0" smtClean="0"/>
              <a:t>The calculation of ICR-Related Values is conducted pursuant to Section III.12.9 of the Tariff</a:t>
            </a:r>
          </a:p>
          <a:p>
            <a:r>
              <a:rPr lang="en-US" dirty="0" smtClean="0"/>
              <a:t>In November 2018, the ISO, joined by NEPOOL, filed with FERC proposed revisions to two assumptions used in the calculation of ICR-Related Values: </a:t>
            </a:r>
          </a:p>
          <a:p>
            <a:pPr lvl="1"/>
            <a:r>
              <a:rPr lang="en-US" dirty="0" smtClean="0"/>
              <a:t>Change the modeling of load relief assumed obtainable through the implementation of 5% voltage reduction action of OP-4 from 1.5% of the 90/10 peak to 1.0%  </a:t>
            </a:r>
          </a:p>
          <a:p>
            <a:pPr lvl="1"/>
            <a:r>
              <a:rPr lang="en-US" dirty="0" smtClean="0"/>
              <a:t>Modify the unavailability of peaking generation resources in the TSA from a 20% deterministic adjustment factor to be the units’ </a:t>
            </a:r>
            <a:r>
              <a:rPr lang="en-US" dirty="0" err="1" smtClean="0"/>
              <a:t>EFORds</a:t>
            </a:r>
            <a:endParaRPr lang="en-US" dirty="0" smtClean="0"/>
          </a:p>
          <a:p>
            <a:r>
              <a:rPr lang="en-US" dirty="0" smtClean="0"/>
              <a:t>FERC accepted the proposed revisions in a January 8, 2019 Letter </a:t>
            </a:r>
            <a:r>
              <a:rPr lang="en-US" dirty="0"/>
              <a:t>O</a:t>
            </a:r>
            <a:r>
              <a:rPr lang="en-US" dirty="0" smtClean="0"/>
              <a:t>rder and these revised assumptions are used in the ICR-Related Values calculations for the FCA for the CCP 2023-2024 (FCA 14) and ARAs that will be conducted in 2020</a:t>
            </a:r>
          </a:p>
          <a:p>
            <a:pPr marL="0" indent="0">
              <a:buNone/>
            </a:pPr>
            <a:endParaRPr lang="en-US" sz="1600" dirty="0" smtClean="0">
              <a:cs typeface="Times New Roman" pitchFamily="18" charset="0"/>
            </a:endParaRPr>
          </a:p>
          <a:p>
            <a:endParaRPr lang="en-US" sz="1600" dirty="0" smtClean="0"/>
          </a:p>
        </p:txBody>
      </p:sp>
      <p:sp>
        <p:nvSpPr>
          <p:cNvPr id="4" name="Slide Number Placeholder 3"/>
          <p:cNvSpPr>
            <a:spLocks noGrp="1"/>
          </p:cNvSpPr>
          <p:nvPr>
            <p:ph type="sldNum" sz="quarter" idx="11"/>
          </p:nvPr>
        </p:nvSpPr>
        <p:spPr/>
        <p:txBody>
          <a:bodyPr/>
          <a:lstStyle/>
          <a:p>
            <a:fld id="{D5FE1C90-9107-46A6-857E-1E185121F78B}" type="slidenum">
              <a:rPr lang="en-US" smtClean="0"/>
              <a:pPr/>
              <a:t>3</a:t>
            </a:fld>
            <a:endParaRPr lang="en-US" dirty="0"/>
          </a:p>
        </p:txBody>
      </p:sp>
    </p:spTree>
    <p:extLst>
      <p:ext uri="{BB962C8B-B14F-4D97-AF65-F5344CB8AC3E}">
        <p14:creationId xmlns:p14="http://schemas.microsoft.com/office/powerpoint/2010/main" val="2733297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E1C90-9107-46A6-857E-1E185121F78B}"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
        <p:nvSpPr>
          <p:cNvPr id="5" name="Title 4"/>
          <p:cNvSpPr>
            <a:spLocks noGrp="1"/>
          </p:cNvSpPr>
          <p:nvPr>
            <p:ph type="title"/>
          </p:nvPr>
        </p:nvSpPr>
        <p:spPr/>
        <p:txBody>
          <a:bodyPr>
            <a:normAutofit fontScale="90000"/>
          </a:bodyPr>
          <a:lstStyle/>
          <a:p>
            <a:r>
              <a:rPr lang="en-US" dirty="0" smtClean="0"/>
              <a:t>Analysis to Identify Impact on ICR associated with the Changes in Load Forecast Methodology, cont.</a:t>
            </a:r>
            <a:endParaRPr lang="en-US" dirty="0"/>
          </a:p>
        </p:txBody>
      </p:sp>
      <p:sp>
        <p:nvSpPr>
          <p:cNvPr id="6" name="Content Placeholder 5"/>
          <p:cNvSpPr>
            <a:spLocks noGrp="1"/>
          </p:cNvSpPr>
          <p:nvPr>
            <p:ph idx="1"/>
          </p:nvPr>
        </p:nvSpPr>
        <p:spPr>
          <a:xfrm>
            <a:off x="457200" y="1143000"/>
            <a:ext cx="8229600" cy="4812688"/>
          </a:xfrm>
        </p:spPr>
        <p:txBody>
          <a:bodyPr>
            <a:normAutofit/>
          </a:bodyPr>
          <a:lstStyle/>
          <a:p>
            <a:pPr marL="457200" lvl="1" indent="0">
              <a:buNone/>
            </a:pPr>
            <a:endParaRPr lang="en-US" dirty="0"/>
          </a:p>
          <a:p>
            <a:pPr marL="457200" lvl="1" indent="0">
              <a:buNone/>
            </a:pPr>
            <a:r>
              <a:rPr lang="en-US" u="sng" dirty="0" smtClean="0"/>
              <a:t>Second Weather Variable Case</a:t>
            </a:r>
          </a:p>
          <a:p>
            <a:pPr lvl="2"/>
            <a:r>
              <a:rPr lang="en-US" dirty="0" smtClean="0"/>
              <a:t>Using the Forecast Cycle Case input assumptions modify the gross </a:t>
            </a:r>
            <a:r>
              <a:rPr lang="en-US" dirty="0"/>
              <a:t>load forecast </a:t>
            </a:r>
            <a:r>
              <a:rPr lang="en-US" dirty="0" smtClean="0"/>
              <a:t>based on incorporating </a:t>
            </a:r>
            <a:r>
              <a:rPr lang="en-US" dirty="0"/>
              <a:t>a second </a:t>
            </a:r>
            <a:r>
              <a:rPr lang="en-US" dirty="0" smtClean="0"/>
              <a:t>weather </a:t>
            </a:r>
            <a:r>
              <a:rPr lang="en-US" dirty="0"/>
              <a:t>variable, cooling degree days (CDD), in addition </a:t>
            </a:r>
            <a:r>
              <a:rPr lang="en-US" dirty="0" smtClean="0"/>
              <a:t>to the </a:t>
            </a:r>
            <a:r>
              <a:rPr lang="en-US" dirty="0"/>
              <a:t>weighted temperature-humidity index (WTHI</a:t>
            </a:r>
            <a:r>
              <a:rPr lang="en-US" dirty="0" smtClean="0"/>
              <a:t>)</a:t>
            </a:r>
            <a:endParaRPr lang="en-US" dirty="0"/>
          </a:p>
          <a:p>
            <a:pPr marL="457200" lvl="1" indent="0">
              <a:buNone/>
            </a:pPr>
            <a:r>
              <a:rPr lang="en-US" u="sng" dirty="0" smtClean="0"/>
              <a:t>Separate July and August Peak Load Model Case</a:t>
            </a:r>
          </a:p>
          <a:p>
            <a:pPr lvl="2"/>
            <a:r>
              <a:rPr lang="en-US" dirty="0"/>
              <a:t>Using the </a:t>
            </a:r>
            <a:r>
              <a:rPr lang="en-US" dirty="0" smtClean="0"/>
              <a:t>Forecast Cycle Case </a:t>
            </a:r>
            <a:r>
              <a:rPr lang="en-US" dirty="0"/>
              <a:t>input assumptions modify the gross load forecast </a:t>
            </a:r>
            <a:r>
              <a:rPr lang="en-US" dirty="0" smtClean="0"/>
              <a:t>developed by using separate </a:t>
            </a:r>
            <a:r>
              <a:rPr lang="en-US" dirty="0"/>
              <a:t>July and August monthly </a:t>
            </a:r>
            <a:r>
              <a:rPr lang="en-US" dirty="0" smtClean="0"/>
              <a:t>peak models </a:t>
            </a:r>
            <a:r>
              <a:rPr lang="en-US" dirty="0"/>
              <a:t>rather than a combined July/August summer seasonal peak </a:t>
            </a:r>
            <a:r>
              <a:rPr lang="en-US" dirty="0" smtClean="0"/>
              <a:t>model</a:t>
            </a:r>
            <a:endParaRPr lang="en-US" dirty="0"/>
          </a:p>
          <a:p>
            <a:pPr marL="457200" lvl="1" indent="0">
              <a:buNone/>
            </a:pPr>
            <a:r>
              <a:rPr lang="en-US" u="sng" dirty="0" smtClean="0"/>
              <a:t>Shorter History Weather Period Case</a:t>
            </a:r>
          </a:p>
          <a:p>
            <a:pPr lvl="2"/>
            <a:r>
              <a:rPr lang="en-US" dirty="0"/>
              <a:t>Using the </a:t>
            </a:r>
            <a:r>
              <a:rPr lang="en-US" dirty="0" smtClean="0"/>
              <a:t>Forecast Cycle Case </a:t>
            </a:r>
            <a:r>
              <a:rPr lang="en-US" dirty="0"/>
              <a:t>input assumptions modify the gross load forecast </a:t>
            </a:r>
            <a:r>
              <a:rPr lang="en-US" dirty="0" smtClean="0"/>
              <a:t>developed based </a:t>
            </a:r>
            <a:r>
              <a:rPr lang="en-US" dirty="0"/>
              <a:t>on </a:t>
            </a:r>
            <a:r>
              <a:rPr lang="en-US" dirty="0" smtClean="0"/>
              <a:t>a shorter historical </a:t>
            </a:r>
            <a:r>
              <a:rPr lang="en-US" dirty="0"/>
              <a:t>weather </a:t>
            </a:r>
            <a:r>
              <a:rPr lang="en-US" dirty="0" smtClean="0"/>
              <a:t>period,</a:t>
            </a:r>
            <a:r>
              <a:rPr lang="en-US" dirty="0"/>
              <a:t> from 40 years to 25 </a:t>
            </a:r>
            <a:r>
              <a:rPr lang="en-US" dirty="0" smtClean="0"/>
              <a:t>years, to </a:t>
            </a:r>
            <a:r>
              <a:rPr lang="en-US" dirty="0"/>
              <a:t>generate </a:t>
            </a:r>
            <a:r>
              <a:rPr lang="en-US" dirty="0" smtClean="0"/>
              <a:t>the probabilistic forecast.  The new </a:t>
            </a:r>
            <a:r>
              <a:rPr lang="en-US" dirty="0"/>
              <a:t>25-year period covers </a:t>
            </a:r>
            <a:r>
              <a:rPr lang="en-US" dirty="0" smtClean="0"/>
              <a:t>1991 through 2015 instead of the 40-year (</a:t>
            </a:r>
            <a:r>
              <a:rPr lang="en-US" dirty="0"/>
              <a:t>1975 through </a:t>
            </a:r>
            <a:r>
              <a:rPr lang="en-US" dirty="0" smtClean="0"/>
              <a:t>2014) period used in the 2018 CELT load forecast</a:t>
            </a:r>
            <a:endParaRPr lang="en-US" dirty="0"/>
          </a:p>
          <a:p>
            <a:pPr lvl="2"/>
            <a:endParaRPr lang="en-US" dirty="0" smtClean="0"/>
          </a:p>
          <a:p>
            <a:pPr marL="914400" lvl="2" indent="0">
              <a:buNone/>
            </a:pPr>
            <a:endParaRPr lang="en-US" dirty="0"/>
          </a:p>
          <a:p>
            <a:pPr lvl="1"/>
            <a:endParaRPr lang="en-US" dirty="0" smtClean="0"/>
          </a:p>
        </p:txBody>
      </p:sp>
    </p:spTree>
    <p:extLst>
      <p:ext uri="{BB962C8B-B14F-4D97-AF65-F5344CB8AC3E}">
        <p14:creationId xmlns:p14="http://schemas.microsoft.com/office/powerpoint/2010/main" val="2751955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E1C90-9107-46A6-857E-1E185121F78B}"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
        <p:nvSpPr>
          <p:cNvPr id="5" name="Title 4"/>
          <p:cNvSpPr>
            <a:spLocks noGrp="1"/>
          </p:cNvSpPr>
          <p:nvPr>
            <p:ph type="title"/>
          </p:nvPr>
        </p:nvSpPr>
        <p:spPr/>
        <p:txBody>
          <a:bodyPr>
            <a:normAutofit fontScale="90000"/>
          </a:bodyPr>
          <a:lstStyle/>
          <a:p>
            <a:r>
              <a:rPr lang="en-US" dirty="0" smtClean="0"/>
              <a:t>Analysis to Identify Impact on ICR associated with the Changes in Load Forecast Methodology, cont.</a:t>
            </a:r>
            <a:endParaRPr lang="en-US" dirty="0"/>
          </a:p>
        </p:txBody>
      </p:sp>
      <p:sp>
        <p:nvSpPr>
          <p:cNvPr id="6" name="Content Placeholder 5"/>
          <p:cNvSpPr>
            <a:spLocks noGrp="1"/>
          </p:cNvSpPr>
          <p:nvPr>
            <p:ph idx="1"/>
          </p:nvPr>
        </p:nvSpPr>
        <p:spPr>
          <a:xfrm>
            <a:off x="457200" y="1143000"/>
            <a:ext cx="8229600" cy="4812688"/>
          </a:xfrm>
        </p:spPr>
        <p:txBody>
          <a:bodyPr>
            <a:normAutofit/>
          </a:bodyPr>
          <a:lstStyle/>
          <a:p>
            <a:pPr marL="0" indent="0">
              <a:buNone/>
            </a:pPr>
            <a:r>
              <a:rPr lang="en-US" u="sng" dirty="0" smtClean="0"/>
              <a:t>Methodology to Obtain Impact of Individual </a:t>
            </a:r>
            <a:r>
              <a:rPr lang="en-US" u="sng" dirty="0"/>
              <a:t>C</a:t>
            </a:r>
            <a:r>
              <a:rPr lang="en-US" u="sng" dirty="0" smtClean="0"/>
              <a:t>hanges </a:t>
            </a:r>
          </a:p>
          <a:p>
            <a:r>
              <a:rPr lang="en-US" dirty="0" smtClean="0"/>
              <a:t>The impact of the forecast cycle change is obtained by comparing the ICR of the 2018 Case with the ICR of the Forecast Cycle Case</a:t>
            </a:r>
          </a:p>
          <a:p>
            <a:r>
              <a:rPr lang="en-US" dirty="0" smtClean="0"/>
              <a:t>The impact of each component change to the load forecast methodology is obtained by comparing the ICR of the cases with and without the change</a:t>
            </a:r>
            <a:endParaRPr lang="en-US" dirty="0"/>
          </a:p>
          <a:p>
            <a:pPr lvl="2"/>
            <a:endParaRPr lang="en-US" dirty="0" smtClean="0"/>
          </a:p>
          <a:p>
            <a:pPr marL="914400" lvl="2" indent="0">
              <a:buNone/>
            </a:pPr>
            <a:endParaRPr lang="en-US" dirty="0"/>
          </a:p>
          <a:p>
            <a:pPr lvl="1"/>
            <a:endParaRPr lang="en-US" dirty="0" smtClean="0"/>
          </a:p>
        </p:txBody>
      </p:sp>
    </p:spTree>
    <p:extLst>
      <p:ext uri="{BB962C8B-B14F-4D97-AF65-F5344CB8AC3E}">
        <p14:creationId xmlns:p14="http://schemas.microsoft.com/office/powerpoint/2010/main" val="3548671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E1C90-9107-46A6-857E-1E185121F78B}"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
        <p:nvSpPr>
          <p:cNvPr id="5" name="Title 4"/>
          <p:cNvSpPr>
            <a:spLocks noGrp="1"/>
          </p:cNvSpPr>
          <p:nvPr>
            <p:ph type="title"/>
          </p:nvPr>
        </p:nvSpPr>
        <p:spPr/>
        <p:txBody>
          <a:bodyPr/>
          <a:lstStyle/>
          <a:p>
            <a:r>
              <a:rPr lang="en-US" dirty="0" smtClean="0"/>
              <a:t>Estimated Impacts on ICR due to 2019 Gross Load Forecast Changes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84042267"/>
              </p:ext>
            </p:extLst>
          </p:nvPr>
        </p:nvGraphicFramePr>
        <p:xfrm>
          <a:off x="392137" y="1337103"/>
          <a:ext cx="8314006" cy="4022216"/>
        </p:xfrm>
        <a:graphic>
          <a:graphicData uri="http://schemas.openxmlformats.org/drawingml/2006/table">
            <a:tbl>
              <a:tblPr firstRow="1" bandRow="1">
                <a:tableStyleId>{5C22544A-7EE6-4342-B048-85BDC9FD1C3A}</a:tableStyleId>
              </a:tblPr>
              <a:tblGrid>
                <a:gridCol w="1638440">
                  <a:extLst>
                    <a:ext uri="{9D8B030D-6E8A-4147-A177-3AD203B41FA5}">
                      <a16:colId xmlns:a16="http://schemas.microsoft.com/office/drawing/2014/main" val="944141013"/>
                    </a:ext>
                  </a:extLst>
                </a:gridCol>
                <a:gridCol w="3913023">
                  <a:extLst>
                    <a:ext uri="{9D8B030D-6E8A-4147-A177-3AD203B41FA5}">
                      <a16:colId xmlns:a16="http://schemas.microsoft.com/office/drawing/2014/main" val="1413114888"/>
                    </a:ext>
                  </a:extLst>
                </a:gridCol>
                <a:gridCol w="2762543">
                  <a:extLst>
                    <a:ext uri="{9D8B030D-6E8A-4147-A177-3AD203B41FA5}">
                      <a16:colId xmlns:a16="http://schemas.microsoft.com/office/drawing/2014/main" val="2122846301"/>
                    </a:ext>
                  </a:extLst>
                </a:gridCol>
              </a:tblGrid>
              <a:tr h="600407">
                <a:tc gridSpan="2">
                  <a:txBody>
                    <a:bodyPr/>
                    <a:lstStyle/>
                    <a:p>
                      <a:endParaRPr lang="en-US" sz="2000" b="1" dirty="0">
                        <a:solidFill>
                          <a:srgbClr val="00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rgbClr val="000000"/>
                          </a:solidFill>
                        </a:rPr>
                        <a:t>Estimated Impacts </a:t>
                      </a:r>
                    </a:p>
                    <a:p>
                      <a:pPr algn="ctr"/>
                      <a:r>
                        <a:rPr lang="en-US" sz="2000" b="1" dirty="0" smtClean="0">
                          <a:solidFill>
                            <a:srgbClr val="000000"/>
                          </a:solidFill>
                        </a:rPr>
                        <a:t>on net ICR (MW)</a:t>
                      </a:r>
                      <a:endParaRPr lang="en-US" sz="2000" b="1"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148592"/>
                  </a:ext>
                </a:extLst>
              </a:tr>
              <a:tr h="489418">
                <a:tc rowSpan="5">
                  <a:txBody>
                    <a:bodyPr/>
                    <a:lstStyle/>
                    <a:p>
                      <a:r>
                        <a:rPr lang="en-US" sz="2000" b="1" dirty="0" smtClean="0">
                          <a:solidFill>
                            <a:schemeClr val="tx1">
                              <a:lumMod val="50000"/>
                            </a:schemeClr>
                          </a:solidFill>
                        </a:rPr>
                        <a:t>Changes</a:t>
                      </a:r>
                      <a:r>
                        <a:rPr lang="en-US" sz="2000" b="1" baseline="0" dirty="0" smtClean="0">
                          <a:solidFill>
                            <a:schemeClr val="tx1">
                              <a:lumMod val="50000"/>
                            </a:schemeClr>
                          </a:solidFill>
                        </a:rPr>
                        <a:t> to </a:t>
                      </a:r>
                      <a:r>
                        <a:rPr lang="en-US" sz="2000" b="1" dirty="0" smtClean="0">
                          <a:solidFill>
                            <a:schemeClr val="tx1">
                              <a:lumMod val="50000"/>
                            </a:schemeClr>
                          </a:solidFill>
                        </a:rPr>
                        <a:t>Gross Load Forecast for CCP </a:t>
                      </a:r>
                    </a:p>
                    <a:p>
                      <a:r>
                        <a:rPr lang="en-US" sz="2000" b="1" dirty="0" smtClean="0">
                          <a:solidFill>
                            <a:schemeClr val="tx1">
                              <a:lumMod val="50000"/>
                            </a:schemeClr>
                          </a:solidFill>
                        </a:rPr>
                        <a:t>2023-2024</a:t>
                      </a:r>
                      <a:endParaRPr lang="en-US" sz="2000" b="1"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1" dirty="0" smtClean="0">
                          <a:solidFill>
                            <a:schemeClr val="tx1">
                              <a:lumMod val="50000"/>
                            </a:schemeClr>
                          </a:solidFill>
                        </a:rPr>
                        <a:t>Forecast</a:t>
                      </a:r>
                      <a:r>
                        <a:rPr lang="en-US" sz="2000" b="1" baseline="0" dirty="0" smtClean="0">
                          <a:solidFill>
                            <a:schemeClr val="tx1">
                              <a:lumMod val="50000"/>
                            </a:schemeClr>
                          </a:solidFill>
                        </a:rPr>
                        <a:t> Cycle</a:t>
                      </a:r>
                      <a:r>
                        <a:rPr lang="en-US" sz="2000" b="1" dirty="0" smtClean="0">
                          <a:solidFill>
                            <a:schemeClr val="tx1">
                              <a:lumMod val="50000"/>
                            </a:schemeClr>
                          </a:solidFill>
                        </a:rPr>
                        <a:t> Case</a:t>
                      </a:r>
                      <a:endParaRPr lang="en-US" sz="2000" b="1"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lumMod val="50000"/>
                            </a:schemeClr>
                          </a:solidFill>
                        </a:rPr>
                        <a:t>-300</a:t>
                      </a:r>
                      <a:endParaRPr lang="en-US" sz="2000" b="1"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0977050"/>
                  </a:ext>
                </a:extLst>
              </a:tr>
              <a:tr h="529632">
                <a:tc vMerge="1">
                  <a:txBody>
                    <a:bodyPr/>
                    <a:lstStyle/>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smtClean="0">
                          <a:solidFill>
                            <a:schemeClr val="tx1">
                              <a:lumMod val="50000"/>
                            </a:schemeClr>
                          </a:solidFill>
                        </a:rPr>
                        <a:t>Second Weather Variable </a:t>
                      </a:r>
                      <a:r>
                        <a:rPr lang="en-US" sz="2000" b="1" dirty="0" smtClean="0">
                          <a:solidFill>
                            <a:schemeClr val="tx1">
                              <a:lumMod val="50000"/>
                            </a:schemeClr>
                          </a:solidFill>
                        </a:rPr>
                        <a:t>Case</a:t>
                      </a:r>
                      <a:endParaRPr lang="en-US" sz="2000" b="1"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lumMod val="50000"/>
                            </a:schemeClr>
                          </a:solidFill>
                        </a:rPr>
                        <a:t>-855</a:t>
                      </a:r>
                      <a:endParaRPr lang="en-US" sz="2000" b="1"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4676921"/>
                  </a:ext>
                </a:extLst>
              </a:tr>
              <a:tr h="943497">
                <a:tc vMerge="1">
                  <a:txBody>
                    <a:bodyPr/>
                    <a:lstStyle/>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lumMod val="50000"/>
                            </a:schemeClr>
                          </a:solidFill>
                          <a:latin typeface="+mn-lt"/>
                          <a:ea typeface="+mn-ea"/>
                          <a:cs typeface="+mn-cs"/>
                        </a:rPr>
                        <a:t>Separate July and August Peak Load Model Case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lumMod val="50000"/>
                            </a:schemeClr>
                          </a:solidFill>
                        </a:rPr>
                        <a:t>+45</a:t>
                      </a:r>
                      <a:endParaRPr lang="en-US" sz="2000" b="1"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5597322"/>
                  </a:ext>
                </a:extLst>
              </a:tr>
              <a:tr h="657589">
                <a:tc vMerge="1">
                  <a:txBody>
                    <a:bodyPr/>
                    <a:lstStyle/>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lumMod val="50000"/>
                            </a:schemeClr>
                          </a:solidFill>
                          <a:latin typeface="+mn-lt"/>
                          <a:ea typeface="+mn-ea"/>
                          <a:cs typeface="+mn-cs"/>
                        </a:rPr>
                        <a:t>Shorter History Weather Period Case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lumMod val="50000"/>
                            </a:schemeClr>
                          </a:solidFill>
                        </a:rPr>
                        <a:t>-140</a:t>
                      </a:r>
                      <a:endParaRPr lang="en-US" sz="2000" b="1"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798841"/>
                  </a:ext>
                </a:extLst>
              </a:tr>
              <a:tr h="657589">
                <a:tc vMerge="1">
                  <a:txBody>
                    <a:bodyPr/>
                    <a:lstStyle/>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lumMod val="50000"/>
                            </a:schemeClr>
                          </a:solidFill>
                        </a:rPr>
                        <a:t>All</a:t>
                      </a:r>
                      <a:r>
                        <a:rPr lang="en-US" sz="2000" b="1" baseline="0" dirty="0" smtClean="0">
                          <a:solidFill>
                            <a:schemeClr val="tx1">
                              <a:lumMod val="50000"/>
                            </a:schemeClr>
                          </a:solidFill>
                        </a:rPr>
                        <a:t> Changes Together</a:t>
                      </a:r>
                      <a:endParaRPr lang="en-US" sz="2000" b="1"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lumMod val="50000"/>
                            </a:schemeClr>
                          </a:solidFill>
                        </a:rPr>
                        <a:t>-1,250</a:t>
                      </a:r>
                      <a:endParaRPr lang="en-US" sz="2000" b="1"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148048"/>
                  </a:ext>
                </a:extLst>
              </a:tr>
            </a:tbl>
          </a:graphicData>
        </a:graphic>
      </p:graphicFrame>
    </p:spTree>
    <p:extLst>
      <p:ext uri="{BB962C8B-B14F-4D97-AF65-F5344CB8AC3E}">
        <p14:creationId xmlns:p14="http://schemas.microsoft.com/office/powerpoint/2010/main" val="2745817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533400" y="158764"/>
            <a:ext cx="8229600" cy="796918"/>
          </a:xfrm>
        </p:spPr>
        <p:txBody>
          <a:bodyPr>
            <a:normAutofit fontScale="90000"/>
          </a:bodyPr>
          <a:lstStyle/>
          <a:p>
            <a:pPr eaLnBrk="1" hangingPunct="1"/>
            <a:r>
              <a:rPr lang="en-US" dirty="0" smtClean="0"/>
              <a:t>Observations</a:t>
            </a:r>
            <a:br>
              <a:rPr lang="en-US" dirty="0" smtClean="0"/>
            </a:br>
            <a:r>
              <a:rPr lang="en-US" dirty="0" smtClean="0"/>
              <a:t>Impact of Load Forecast Methodology on ICR</a:t>
            </a:r>
          </a:p>
        </p:txBody>
      </p:sp>
      <p:sp>
        <p:nvSpPr>
          <p:cNvPr id="5125" name="Rectangle 3"/>
          <p:cNvSpPr>
            <a:spLocks noGrp="1" noChangeArrowheads="1"/>
          </p:cNvSpPr>
          <p:nvPr>
            <p:ph idx="1"/>
          </p:nvPr>
        </p:nvSpPr>
        <p:spPr>
          <a:xfrm>
            <a:off x="304800" y="1143000"/>
            <a:ext cx="8686800" cy="5299082"/>
          </a:xfrm>
          <a:noFill/>
        </p:spPr>
        <p:txBody>
          <a:bodyPr>
            <a:noAutofit/>
          </a:bodyPr>
          <a:lstStyle/>
          <a:p>
            <a:pPr lvl="0"/>
            <a:r>
              <a:rPr lang="en-US" sz="2000" dirty="0" smtClean="0"/>
              <a:t>If </a:t>
            </a:r>
            <a:r>
              <a:rPr lang="en-US" sz="2000" dirty="0"/>
              <a:t>the forecast methodology were not changed and a new load forecast is developed for the 2023-2024 CCP with the underlying forecast assumptions updated, the net ICR would have been 300 MW lower as compared with the net ICR simulated using the 2018 CELT gross loads for </a:t>
            </a:r>
            <a:r>
              <a:rPr lang="en-US" sz="2000" dirty="0" smtClean="0"/>
              <a:t>2023-2024</a:t>
            </a:r>
            <a:endParaRPr lang="en-US" sz="2000" dirty="0"/>
          </a:p>
          <a:p>
            <a:pPr lvl="0"/>
            <a:r>
              <a:rPr lang="en-US" sz="2000" dirty="0"/>
              <a:t>The change in load forecast methodology that most impacted the net ICR is the addition of a second weather variable to the </a:t>
            </a:r>
            <a:r>
              <a:rPr lang="en-US" sz="2000" dirty="0" smtClean="0"/>
              <a:t>methodology</a:t>
            </a:r>
          </a:p>
          <a:p>
            <a:pPr lvl="1"/>
            <a:r>
              <a:rPr lang="en-US" sz="1600" dirty="0" smtClean="0"/>
              <a:t>It </a:t>
            </a:r>
            <a:r>
              <a:rPr lang="en-US" sz="1600" dirty="0"/>
              <a:t>decreased the net ICR by 855 </a:t>
            </a:r>
            <a:r>
              <a:rPr lang="en-US" sz="1600" dirty="0" smtClean="0"/>
              <a:t>MW</a:t>
            </a:r>
            <a:endParaRPr lang="en-US" sz="1600" dirty="0"/>
          </a:p>
          <a:p>
            <a:pPr lvl="0"/>
            <a:r>
              <a:rPr lang="en-US" sz="2000" dirty="0" smtClean="0"/>
              <a:t>A </a:t>
            </a:r>
            <a:r>
              <a:rPr lang="en-US" sz="2000" dirty="0"/>
              <a:t>shorter historical period lowered the net ICR by 140 </a:t>
            </a:r>
            <a:r>
              <a:rPr lang="en-US" sz="2000" dirty="0" smtClean="0"/>
              <a:t>MW</a:t>
            </a:r>
            <a:endParaRPr lang="en-US" sz="2000" dirty="0"/>
          </a:p>
          <a:p>
            <a:pPr lvl="0"/>
            <a:r>
              <a:rPr lang="en-US" sz="2000" dirty="0" smtClean="0"/>
              <a:t>A </a:t>
            </a:r>
            <a:r>
              <a:rPr lang="en-US" sz="2000" dirty="0"/>
              <a:t>separate monthly peak load model for July and August increased the net ICR by 45 MW as compared with using a combined July/August peak period </a:t>
            </a:r>
            <a:r>
              <a:rPr lang="en-US" sz="2000" dirty="0" smtClean="0"/>
              <a:t>model</a:t>
            </a:r>
          </a:p>
          <a:p>
            <a:pPr lvl="0"/>
            <a:r>
              <a:rPr lang="en-US" sz="2000" dirty="0" smtClean="0"/>
              <a:t>The decrease in Net ICR corresponds to the decrease in the 90/10 gross peak load forecast of ~ 1,000 MW between the 2018 CELT and 2019 CELT forecasts</a:t>
            </a:r>
          </a:p>
          <a:p>
            <a:pPr lvl="1"/>
            <a:r>
              <a:rPr lang="en-US" sz="1600" dirty="0" smtClean="0"/>
              <a:t>Consistent with the outcome that high peak loads have more impact on system Loss of Load Expectation</a:t>
            </a:r>
            <a:endParaRPr lang="en-US" sz="1600" dirty="0"/>
          </a:p>
          <a:p>
            <a:pPr marL="0" indent="0" eaLnBrk="1" hangingPunct="1">
              <a:spcBef>
                <a:spcPts val="300"/>
              </a:spcBef>
              <a:spcAft>
                <a:spcPts val="300"/>
              </a:spcAft>
              <a:buNone/>
            </a:pPr>
            <a:endParaRPr lang="en-US" sz="1400" dirty="0" smtClean="0">
              <a:cs typeface="Times New Roman" pitchFamily="18" charset="0"/>
            </a:endParaRPr>
          </a:p>
        </p:txBody>
      </p:sp>
      <p:sp>
        <p:nvSpPr>
          <p:cNvPr id="6" name="Slide Number Placeholder 4"/>
          <p:cNvSpPr>
            <a:spLocks noGrp="1"/>
          </p:cNvSpPr>
          <p:nvPr>
            <p:ph type="sldNum" sz="quarter" idx="11"/>
          </p:nvPr>
        </p:nvSpPr>
        <p:spPr/>
        <p:txBody>
          <a:bodyPr/>
          <a:lstStyle/>
          <a:p>
            <a:pPr defTabSz="1019175">
              <a:defRPr/>
            </a:pPr>
            <a:fld id="{32562FAA-F3EA-4F8B-8043-9078A9D16300}" type="slidenum">
              <a:rPr lang="en-US" smtClean="0">
                <a:latin typeface="+mn-lt"/>
              </a:rPr>
              <a:pPr defTabSz="1019175">
                <a:defRPr/>
              </a:pPr>
              <a:t>33</a:t>
            </a:fld>
            <a:endParaRPr lang="en-US" dirty="0">
              <a:latin typeface="+mn-lt"/>
            </a:endParaRPr>
          </a:p>
        </p:txBody>
      </p:sp>
    </p:spTree>
    <p:extLst>
      <p:ext uri="{BB962C8B-B14F-4D97-AF65-F5344CB8AC3E}">
        <p14:creationId xmlns:p14="http://schemas.microsoft.com/office/powerpoint/2010/main" val="1561041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FCA 14 ICR-Related values development schedule</a:t>
            </a:r>
          </a:p>
        </p:txBody>
      </p:sp>
      <p:sp>
        <p:nvSpPr>
          <p:cNvPr id="2" name="Slide Number Placeholder 1"/>
          <p:cNvSpPr>
            <a:spLocks noGrp="1"/>
          </p:cNvSpPr>
          <p:nvPr>
            <p:ph type="sldNum" sz="quarter" idx="4294967295"/>
          </p:nvPr>
        </p:nvSpPr>
        <p:spPr>
          <a:xfrm>
            <a:off x="8534400" y="6400800"/>
            <a:ext cx="381000" cy="263525"/>
          </a:xfrm>
        </p:spPr>
        <p:txBody>
          <a:bodyPr/>
          <a:lstStyle/>
          <a:p>
            <a:pPr>
              <a:defRPr/>
            </a:pPr>
            <a:fld id="{561ACE11-EF18-4151-9C86-FCCC5A027270}" type="slidenum">
              <a:rPr lang="en-US" smtClean="0">
                <a:latin typeface="+mn-lt"/>
              </a:rPr>
              <a:pPr>
                <a:defRPr/>
              </a:pPr>
              <a:t>34</a:t>
            </a:fld>
            <a:endParaRPr lang="en-US" dirty="0">
              <a:latin typeface="+mn-lt"/>
            </a:endParaRPr>
          </a:p>
        </p:txBody>
      </p:sp>
    </p:spTree>
    <p:extLst>
      <p:ext uri="{BB962C8B-B14F-4D97-AF65-F5344CB8AC3E}">
        <p14:creationId xmlns:p14="http://schemas.microsoft.com/office/powerpoint/2010/main" val="2261824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8"/>
          <p:cNvSpPr>
            <a:spLocks noGrp="1" noChangeArrowheads="1"/>
          </p:cNvSpPr>
          <p:nvPr>
            <p:ph type="title"/>
          </p:nvPr>
        </p:nvSpPr>
        <p:spPr>
          <a:xfrm>
            <a:off x="411480" y="30480"/>
            <a:ext cx="8763000" cy="1143000"/>
          </a:xfrm>
        </p:spPr>
        <p:txBody>
          <a:bodyPr/>
          <a:lstStyle/>
          <a:p>
            <a:r>
              <a:rPr lang="en-US" dirty="0" smtClean="0"/>
              <a:t>FCA 14 ICR-Related Values Development Schedule </a:t>
            </a:r>
          </a:p>
        </p:txBody>
      </p:sp>
      <p:sp>
        <p:nvSpPr>
          <p:cNvPr id="7170" name="Rectangle 6"/>
          <p:cNvSpPr>
            <a:spLocks noGrp="1" noChangeArrowheads="1"/>
          </p:cNvSpPr>
          <p:nvPr>
            <p:ph type="sldNum" sz="quarter" idx="11"/>
          </p:nvPr>
        </p:nvSpPr>
        <p:spPr/>
        <p:txBody>
          <a:bodyPr/>
          <a:lstStyle/>
          <a:p>
            <a:fld id="{87C35361-1C9D-4137-A112-7D547DB1E1A4}" type="slidenum">
              <a:rPr lang="en-US" smtClean="0"/>
              <a:pPr/>
              <a:t>35</a:t>
            </a:fld>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1263420909"/>
              </p:ext>
            </p:extLst>
          </p:nvPr>
        </p:nvGraphicFramePr>
        <p:xfrm>
          <a:off x="152400" y="1066800"/>
          <a:ext cx="8839200" cy="5142031"/>
        </p:xfrm>
        <a:graphic>
          <a:graphicData uri="http://schemas.openxmlformats.org/drawingml/2006/table">
            <a:tbl>
              <a:tblPr firstRow="1" bandRow="1">
                <a:tableStyleId>{5C22544A-7EE6-4342-B048-85BDC9FD1C3A}</a:tableStyleId>
              </a:tblPr>
              <a:tblGrid>
                <a:gridCol w="1736271">
                  <a:extLst>
                    <a:ext uri="{9D8B030D-6E8A-4147-A177-3AD203B41FA5}">
                      <a16:colId xmlns:a16="http://schemas.microsoft.com/office/drawing/2014/main" val="1046519615"/>
                    </a:ext>
                  </a:extLst>
                </a:gridCol>
                <a:gridCol w="7102929">
                  <a:extLst>
                    <a:ext uri="{9D8B030D-6E8A-4147-A177-3AD203B41FA5}">
                      <a16:colId xmlns:a16="http://schemas.microsoft.com/office/drawing/2014/main" val="3767135431"/>
                    </a:ext>
                  </a:extLst>
                </a:gridCol>
              </a:tblGrid>
              <a:tr h="373974">
                <a:tc>
                  <a:txBody>
                    <a:bodyPr/>
                    <a:lstStyle/>
                    <a:p>
                      <a:r>
                        <a:rPr lang="en-US" sz="1800" dirty="0" smtClean="0"/>
                        <a:t>Date</a:t>
                      </a:r>
                      <a:endParaRPr lang="en-US" sz="1800" dirty="0"/>
                    </a:p>
                  </a:txBody>
                  <a:tcPr/>
                </a:tc>
                <a:tc>
                  <a:txBody>
                    <a:bodyPr/>
                    <a:lstStyle/>
                    <a:p>
                      <a:r>
                        <a:rPr lang="en-US" sz="1800" dirty="0" smtClean="0"/>
                        <a:t>Topic</a:t>
                      </a:r>
                      <a:endParaRPr lang="en-US" sz="1800" dirty="0"/>
                    </a:p>
                  </a:txBody>
                  <a:tcPr/>
                </a:tc>
                <a:extLst>
                  <a:ext uri="{0D108BD9-81ED-4DB2-BD59-A6C34878D82A}">
                    <a16:rowId xmlns:a16="http://schemas.microsoft.com/office/drawing/2014/main" val="390015205"/>
                  </a:ext>
                </a:extLst>
              </a:tr>
              <a:tr h="375481">
                <a:tc>
                  <a:txBody>
                    <a:bodyPr/>
                    <a:lstStyle/>
                    <a:p>
                      <a:r>
                        <a:rPr lang="en-US" sz="1400" b="0" dirty="0" smtClean="0">
                          <a:solidFill>
                            <a:schemeClr val="tx1">
                              <a:lumMod val="50000"/>
                            </a:schemeClr>
                          </a:solidFill>
                          <a:hlinkClick r:id="rId3"/>
                        </a:rPr>
                        <a:t>April 24</a:t>
                      </a:r>
                      <a:endParaRPr lang="en-US" sz="1400" b="0" dirty="0" smtClean="0">
                        <a:solidFill>
                          <a:schemeClr val="tx1">
                            <a:lumMod val="50000"/>
                          </a:schemeClr>
                        </a:solidFill>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50000"/>
                            </a:schemeClr>
                          </a:solidFill>
                        </a:rPr>
                        <a:t>RC reviewed the 2019 PSPC development schedule for the ICR-Related Values for the FCM auctions to be conducted</a:t>
                      </a:r>
                      <a:r>
                        <a:rPr lang="en-US" sz="1400" baseline="0" dirty="0" smtClean="0">
                          <a:solidFill>
                            <a:schemeClr val="tx1">
                              <a:lumMod val="50000"/>
                            </a:schemeClr>
                          </a:solidFill>
                        </a:rPr>
                        <a:t> in 2020</a:t>
                      </a:r>
                      <a:endParaRPr lang="en-US" sz="1400" dirty="0">
                        <a:solidFill>
                          <a:schemeClr val="tx1">
                            <a:lumMod val="50000"/>
                          </a:schemeClr>
                        </a:solidFill>
                      </a:endParaRPr>
                    </a:p>
                  </a:txBody>
                  <a:tcPr>
                    <a:solidFill>
                      <a:schemeClr val="bg1">
                        <a:lumMod val="85000"/>
                      </a:schemeClr>
                    </a:solidFill>
                  </a:tcPr>
                </a:tc>
                <a:extLst>
                  <a:ext uri="{0D108BD9-81ED-4DB2-BD59-A6C34878D82A}">
                    <a16:rowId xmlns:a16="http://schemas.microsoft.com/office/drawing/2014/main" val="2542624267"/>
                  </a:ext>
                </a:extLst>
              </a:tr>
              <a:tr h="375481">
                <a:tc>
                  <a:txBody>
                    <a:bodyPr/>
                    <a:lstStyle/>
                    <a:p>
                      <a:r>
                        <a:rPr lang="en-US" sz="1400" b="0" dirty="0" smtClean="0">
                          <a:solidFill>
                            <a:schemeClr val="tx1">
                              <a:lumMod val="50000"/>
                            </a:schemeClr>
                          </a:solidFill>
                          <a:hlinkClick r:id="rId4"/>
                        </a:rPr>
                        <a:t>May 30</a:t>
                      </a:r>
                      <a:r>
                        <a:rPr lang="en-US" sz="1400" b="0" dirty="0" smtClean="0">
                          <a:solidFill>
                            <a:schemeClr val="tx1">
                              <a:lumMod val="50000"/>
                            </a:schemeClr>
                          </a:solidFill>
                        </a:rPr>
                        <a:t>/</a:t>
                      </a:r>
                      <a:r>
                        <a:rPr lang="en-US" sz="1400" b="0" dirty="0" smtClean="0">
                          <a:solidFill>
                            <a:schemeClr val="tx1">
                              <a:lumMod val="50000"/>
                            </a:schemeClr>
                          </a:solidFill>
                          <a:hlinkClick r:id="rId5"/>
                        </a:rPr>
                        <a:t>June 20</a:t>
                      </a:r>
                      <a:endParaRPr lang="en-US" sz="1400" b="0" dirty="0" smtClean="0">
                        <a:solidFill>
                          <a:schemeClr val="tx1">
                            <a:lumMod val="50000"/>
                          </a:schemeClr>
                        </a:solidFill>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noStrike" kern="1200" dirty="0" smtClean="0">
                          <a:solidFill>
                            <a:schemeClr val="tx1">
                              <a:lumMod val="50000"/>
                            </a:schemeClr>
                          </a:solidFill>
                          <a:latin typeface="+mn-lt"/>
                          <a:ea typeface="+mn-ea"/>
                          <a:cs typeface="+mn-cs"/>
                        </a:rPr>
                        <a:t>PSPC reviewed FCA</a:t>
                      </a:r>
                      <a:r>
                        <a:rPr lang="en-US" sz="1400" strike="noStrike" kern="1200" baseline="0" dirty="0" smtClean="0">
                          <a:solidFill>
                            <a:schemeClr val="tx1">
                              <a:lumMod val="50000"/>
                            </a:schemeClr>
                          </a:solidFill>
                          <a:latin typeface="+mn-lt"/>
                          <a:ea typeface="+mn-ea"/>
                          <a:cs typeface="+mn-cs"/>
                        </a:rPr>
                        <a:t> 14 ICR-Related Values calculation </a:t>
                      </a:r>
                      <a:r>
                        <a:rPr lang="en-US" sz="1400" strike="noStrike" kern="1200" dirty="0" smtClean="0">
                          <a:solidFill>
                            <a:schemeClr val="tx1">
                              <a:lumMod val="50000"/>
                            </a:schemeClr>
                          </a:solidFill>
                          <a:latin typeface="+mn-lt"/>
                          <a:ea typeface="+mn-ea"/>
                          <a:cs typeface="+mn-cs"/>
                        </a:rPr>
                        <a:t>assumptions</a:t>
                      </a:r>
                      <a:endParaRPr lang="en-US" sz="1400" dirty="0">
                        <a:solidFill>
                          <a:schemeClr val="tx1">
                            <a:lumMod val="50000"/>
                          </a:schemeClr>
                        </a:solidFill>
                      </a:endParaRPr>
                    </a:p>
                  </a:txBody>
                  <a:tcPr>
                    <a:solidFill>
                      <a:schemeClr val="bg1">
                        <a:lumMod val="85000"/>
                      </a:schemeClr>
                    </a:solidFill>
                  </a:tcPr>
                </a:tc>
                <a:extLst>
                  <a:ext uri="{0D108BD9-81ED-4DB2-BD59-A6C34878D82A}">
                    <a16:rowId xmlns:a16="http://schemas.microsoft.com/office/drawing/2014/main" val="539626377"/>
                  </a:ext>
                </a:extLst>
              </a:tr>
              <a:tr h="359738">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hlinkClick r:id="rId6"/>
                        </a:rPr>
                        <a:t>July 25</a:t>
                      </a:r>
                      <a:endParaRPr lang="en-US" sz="1400" b="0" kern="1200" dirty="0" smtClean="0">
                        <a:solidFill>
                          <a:schemeClr val="tx1">
                            <a:lumMod val="50000"/>
                          </a:schemeClr>
                        </a:solidFill>
                        <a:latin typeface="+mn-lt"/>
                        <a:ea typeface="+mn-ea"/>
                        <a:cs typeface="+mn-cs"/>
                      </a:endParaRPr>
                    </a:p>
                  </a:txBody>
                  <a:tcPr anchor="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lumMod val="50000"/>
                            </a:schemeClr>
                          </a:solidFill>
                          <a:latin typeface="+mn-lt"/>
                          <a:ea typeface="+mn-ea"/>
                          <a:cs typeface="+mn-cs"/>
                        </a:rPr>
                        <a:t>PSPC reviewed</a:t>
                      </a:r>
                      <a:r>
                        <a:rPr lang="en-US" sz="1400" b="0" kern="1200" baseline="0" dirty="0" smtClean="0">
                          <a:solidFill>
                            <a:schemeClr val="tx1">
                              <a:lumMod val="50000"/>
                            </a:schemeClr>
                          </a:solidFill>
                          <a:latin typeface="+mn-lt"/>
                          <a:ea typeface="+mn-ea"/>
                          <a:cs typeface="+mn-cs"/>
                        </a:rPr>
                        <a:t> </a:t>
                      </a:r>
                      <a:r>
                        <a:rPr lang="en-US" sz="1400" b="0" kern="1200" dirty="0" smtClean="0">
                          <a:solidFill>
                            <a:schemeClr val="tx1">
                              <a:lumMod val="50000"/>
                            </a:schemeClr>
                          </a:solidFill>
                          <a:latin typeface="+mn-lt"/>
                          <a:ea typeface="+mn-ea"/>
                          <a:cs typeface="+mn-cs"/>
                        </a:rPr>
                        <a:t>tie benefits study results including</a:t>
                      </a:r>
                      <a:r>
                        <a:rPr lang="en-US" sz="1400" b="0" kern="1200" baseline="0" dirty="0" smtClean="0">
                          <a:solidFill>
                            <a:schemeClr val="tx1">
                              <a:lumMod val="50000"/>
                            </a:schemeClr>
                          </a:solidFill>
                          <a:latin typeface="+mn-lt"/>
                          <a:ea typeface="+mn-ea"/>
                          <a:cs typeface="+mn-cs"/>
                        </a:rPr>
                        <a:t> and excluding </a:t>
                      </a:r>
                      <a:r>
                        <a:rPr lang="en-US" sz="1400" b="0" kern="1200" dirty="0" smtClean="0">
                          <a:solidFill>
                            <a:schemeClr val="tx1">
                              <a:lumMod val="50000"/>
                            </a:schemeClr>
                          </a:solidFill>
                          <a:latin typeface="+mn-lt"/>
                          <a:ea typeface="+mn-ea"/>
                          <a:cs typeface="+mn-cs"/>
                        </a:rPr>
                        <a:t>Mystic Units 8 &amp; 9</a:t>
                      </a:r>
                    </a:p>
                  </a:txBody>
                  <a:tcPr>
                    <a:solidFill>
                      <a:schemeClr val="bg1">
                        <a:lumMod val="85000"/>
                      </a:schemeClr>
                    </a:solidFill>
                  </a:tcPr>
                </a:tc>
                <a:extLst>
                  <a:ext uri="{0D108BD9-81ED-4DB2-BD59-A6C34878D82A}">
                    <a16:rowId xmlns:a16="http://schemas.microsoft.com/office/drawing/2014/main" val="3291444168"/>
                  </a:ext>
                </a:extLst>
              </a:tr>
              <a:tr h="359738">
                <a:tc>
                  <a:txBody>
                    <a:bodyPr/>
                    <a:lstStyle/>
                    <a:p>
                      <a:pPr marL="0" algn="l" defTabSz="914400" rtl="0" eaLnBrk="1" latinLnBrk="0" hangingPunct="1"/>
                      <a:r>
                        <a:rPr lang="en-US" sz="1400" b="0" u="sng" kern="1200" dirty="0" smtClean="0">
                          <a:solidFill>
                            <a:schemeClr val="accent1"/>
                          </a:solidFill>
                          <a:latin typeface="+mn-lt"/>
                          <a:ea typeface="+mn-ea"/>
                          <a:cs typeface="+mn-cs"/>
                        </a:rPr>
                        <a:t>August 9</a:t>
                      </a:r>
                      <a:endParaRPr lang="en-US" sz="1400" b="0" u="sng" kern="1200" dirty="0">
                        <a:solidFill>
                          <a:schemeClr val="accent1"/>
                        </a:solidFill>
                        <a:latin typeface="+mn-lt"/>
                        <a:ea typeface="+mn-ea"/>
                        <a:cs typeface="+mn-cs"/>
                      </a:endParaRPr>
                    </a:p>
                  </a:txBody>
                  <a:tcPr>
                    <a:solidFill>
                      <a:schemeClr val="bg1">
                        <a:lumMod val="85000"/>
                      </a:schemeClr>
                    </a:solidFill>
                  </a:tcPr>
                </a:tc>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rPr>
                        <a:t>PSPC reviewed proposed ICR including and excluding Mystic Units 8 &amp; 9</a:t>
                      </a:r>
                      <a:endParaRPr lang="en-US" sz="1400" b="0" kern="1200" dirty="0">
                        <a:solidFill>
                          <a:schemeClr val="tx1">
                            <a:lumMod val="50000"/>
                          </a:schemeClr>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1858238967"/>
                  </a:ext>
                </a:extLst>
              </a:tr>
              <a:tr h="355122">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rPr>
                        <a:t>August 20</a:t>
                      </a:r>
                      <a:endParaRPr lang="en-US" sz="1400" b="0" kern="1200" dirty="0">
                        <a:solidFill>
                          <a:schemeClr val="tx1">
                            <a:lumMod val="50000"/>
                          </a:schemeClr>
                        </a:solidFill>
                        <a:latin typeface="+mn-lt"/>
                        <a:ea typeface="+mn-ea"/>
                        <a:cs typeface="+mn-cs"/>
                      </a:endParaRPr>
                    </a:p>
                  </a:txBody>
                  <a:tcPr/>
                </a:tc>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rPr>
                        <a:t>RC review of proposed tie benefits and ICRs including and excluding Mystic Units 8 &amp; 9</a:t>
                      </a:r>
                      <a:endParaRPr lang="en-US" sz="1400" b="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1597143675"/>
                  </a:ext>
                </a:extLst>
              </a:tr>
              <a:tr h="515914">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rPr>
                        <a:t>August 29</a:t>
                      </a:r>
                      <a:endParaRPr lang="en-US" sz="1400" b="0" kern="1200" dirty="0">
                        <a:solidFill>
                          <a:schemeClr val="tx1">
                            <a:lumMod val="50000"/>
                          </a:schemeClr>
                        </a:solidFill>
                        <a:latin typeface="+mn-lt"/>
                        <a:ea typeface="+mn-ea"/>
                        <a:cs typeface="+mn-cs"/>
                      </a:endParaRPr>
                    </a:p>
                  </a:txBody>
                  <a:tcPr/>
                </a:tc>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rPr>
                        <a:t>PSPC review of proposed LSRs, TSAs, LRAs, MCLs and the MRI system and Capacity Zone Demand Curves including Mystic Units 8 &amp; 9 </a:t>
                      </a:r>
                      <a:endParaRPr lang="en-US" sz="1400" b="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2688005154"/>
                  </a:ext>
                </a:extLst>
              </a:tr>
              <a:tr h="501173">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rPr>
                        <a:t>September 9</a:t>
                      </a:r>
                      <a:endParaRPr lang="en-US" sz="1400" b="0" kern="1200" dirty="0">
                        <a:solidFill>
                          <a:schemeClr val="tx1">
                            <a:lumMod val="50000"/>
                          </a:schemeClr>
                        </a:solidFill>
                        <a:latin typeface="+mn-lt"/>
                        <a:ea typeface="+mn-ea"/>
                        <a:cs typeface="+mn-cs"/>
                      </a:endParaRPr>
                    </a:p>
                  </a:txBody>
                  <a:tcPr/>
                </a:tc>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rPr>
                        <a:t>PSPC review of proposed LSRs, TSAs, LRAs, MCLs and the MRI system and Capacity Zone Demand Curves excluding</a:t>
                      </a:r>
                      <a:r>
                        <a:rPr lang="en-US" sz="1400" b="0" kern="1200" baseline="0" dirty="0" smtClean="0">
                          <a:solidFill>
                            <a:schemeClr val="tx1">
                              <a:lumMod val="50000"/>
                            </a:schemeClr>
                          </a:solidFill>
                          <a:latin typeface="+mn-lt"/>
                          <a:ea typeface="+mn-ea"/>
                          <a:cs typeface="+mn-cs"/>
                        </a:rPr>
                        <a:t> </a:t>
                      </a:r>
                      <a:r>
                        <a:rPr lang="en-US" sz="1400" b="0" kern="1200" dirty="0" smtClean="0">
                          <a:solidFill>
                            <a:schemeClr val="tx1">
                              <a:lumMod val="50000"/>
                            </a:schemeClr>
                          </a:solidFill>
                          <a:latin typeface="+mn-lt"/>
                          <a:ea typeface="+mn-ea"/>
                          <a:cs typeface="+mn-cs"/>
                        </a:rPr>
                        <a:t>Mystic Units 8 &amp; 9 </a:t>
                      </a:r>
                      <a:endParaRPr lang="en-US" sz="1400" b="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2975640306"/>
                  </a:ext>
                </a:extLst>
              </a:tr>
              <a:tr h="431467">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rPr>
                        <a:t>September 10</a:t>
                      </a:r>
                      <a:endParaRPr lang="en-US" sz="1400" b="0" kern="1200" dirty="0">
                        <a:solidFill>
                          <a:schemeClr val="tx1">
                            <a:lumMod val="50000"/>
                          </a:schemeClr>
                        </a:solidFill>
                        <a:latin typeface="+mn-lt"/>
                        <a:ea typeface="+mn-ea"/>
                        <a:cs typeface="+mn-cs"/>
                      </a:endParaRPr>
                    </a:p>
                  </a:txBody>
                  <a:tcPr/>
                </a:tc>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rPr>
                        <a:t>RC review of proposed LSRs, TSAs, LRAs, MCLs and the MRI system and Capacity Zone Demand Curves including Mystic Units 8 &amp; 9 </a:t>
                      </a:r>
                      <a:endParaRPr lang="en-US" sz="1400" b="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69484355"/>
                  </a:ext>
                </a:extLst>
              </a:tr>
              <a:tr h="501173">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rPr>
                        <a:t>September 25</a:t>
                      </a:r>
                      <a:endParaRPr lang="en-US" sz="1400" b="0" kern="1200" dirty="0">
                        <a:solidFill>
                          <a:schemeClr val="tx1">
                            <a:lumMod val="50000"/>
                          </a:schemeClr>
                        </a:solidFill>
                        <a:latin typeface="+mn-lt"/>
                        <a:ea typeface="+mn-ea"/>
                        <a:cs typeface="+mn-cs"/>
                      </a:endParaRPr>
                    </a:p>
                  </a:txBody>
                  <a:tcPr/>
                </a:tc>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rPr>
                        <a:t>RC review of proposed</a:t>
                      </a:r>
                      <a:r>
                        <a:rPr lang="en-US" sz="1400" b="0" kern="1200" baseline="0" dirty="0" smtClean="0">
                          <a:solidFill>
                            <a:schemeClr val="tx1">
                              <a:lumMod val="50000"/>
                            </a:schemeClr>
                          </a:solidFill>
                          <a:latin typeface="+mn-lt"/>
                          <a:ea typeface="+mn-ea"/>
                          <a:cs typeface="+mn-cs"/>
                        </a:rPr>
                        <a:t> tie benefits and </a:t>
                      </a:r>
                      <a:r>
                        <a:rPr lang="en-US" sz="1400" b="0" kern="1200" dirty="0" smtClean="0">
                          <a:solidFill>
                            <a:schemeClr val="tx1">
                              <a:lumMod val="50000"/>
                            </a:schemeClr>
                          </a:solidFill>
                          <a:latin typeface="+mn-lt"/>
                          <a:ea typeface="+mn-ea"/>
                          <a:cs typeface="+mn-cs"/>
                        </a:rPr>
                        <a:t>review/vote of proposed ICR-Related Values both including and excluding Mystic Units 8 &amp; 9 </a:t>
                      </a:r>
                      <a:endParaRPr lang="en-US" sz="1400" b="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2421146471"/>
                  </a:ext>
                </a:extLst>
              </a:tr>
              <a:tr h="3597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lumMod val="50000"/>
                            </a:schemeClr>
                          </a:solidFill>
                          <a:latin typeface="+mn-lt"/>
                          <a:ea typeface="+mn-ea"/>
                          <a:cs typeface="+mn-cs"/>
                        </a:rPr>
                        <a:t>October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lumMod val="50000"/>
                            </a:schemeClr>
                          </a:solidFill>
                          <a:latin typeface="+mn-lt"/>
                          <a:ea typeface="+mn-ea"/>
                          <a:cs typeface="+mn-cs"/>
                        </a:rPr>
                        <a:t>PC review/vote of proposed ICR-Related Values both including and excluding Mystic Units 8 &amp; 9</a:t>
                      </a:r>
                    </a:p>
                  </a:txBody>
                  <a:tcPr/>
                </a:tc>
                <a:extLst>
                  <a:ext uri="{0D108BD9-81ED-4DB2-BD59-A6C34878D82A}">
                    <a16:rowId xmlns:a16="http://schemas.microsoft.com/office/drawing/2014/main" val="3527089739"/>
                  </a:ext>
                </a:extLst>
              </a:tr>
              <a:tr h="367440">
                <a:tc>
                  <a:txBody>
                    <a:bodyPr/>
                    <a:lstStyle/>
                    <a:p>
                      <a:r>
                        <a:rPr lang="en-US" sz="1400" b="0" dirty="0" smtClean="0">
                          <a:solidFill>
                            <a:schemeClr val="tx1">
                              <a:lumMod val="50000"/>
                            </a:schemeClr>
                          </a:solidFill>
                        </a:rPr>
                        <a:t>By November 5</a:t>
                      </a:r>
                      <a:endParaRPr lang="en-US" sz="1400" b="0" dirty="0">
                        <a:solidFill>
                          <a:schemeClr val="tx1">
                            <a:lumMod val="50000"/>
                          </a:schemeClr>
                        </a:solidFill>
                      </a:endParaRPr>
                    </a:p>
                  </a:txBody>
                  <a:tcPr/>
                </a:tc>
                <a:tc>
                  <a:txBody>
                    <a:bodyPr/>
                    <a:lstStyle/>
                    <a:p>
                      <a:r>
                        <a:rPr lang="en-US" sz="1400" dirty="0" smtClean="0">
                          <a:solidFill>
                            <a:schemeClr val="tx1">
                              <a:lumMod val="50000"/>
                            </a:schemeClr>
                          </a:solidFill>
                        </a:rPr>
                        <a:t>File with FERC ICR-Related Values both including and excluding</a:t>
                      </a:r>
                      <a:r>
                        <a:rPr lang="en-US" sz="1400" baseline="0" dirty="0" smtClean="0">
                          <a:solidFill>
                            <a:schemeClr val="tx1">
                              <a:lumMod val="50000"/>
                            </a:schemeClr>
                          </a:solidFill>
                        </a:rPr>
                        <a:t> M</a:t>
                      </a:r>
                      <a:r>
                        <a:rPr lang="en-US" sz="1400" dirty="0" smtClean="0">
                          <a:solidFill>
                            <a:schemeClr val="tx1">
                              <a:lumMod val="50000"/>
                            </a:schemeClr>
                          </a:solidFill>
                        </a:rPr>
                        <a:t>ystic Units 8 &amp; 9</a:t>
                      </a:r>
                      <a:endParaRPr lang="en-US" sz="1400" dirty="0">
                        <a:solidFill>
                          <a:schemeClr val="tx1">
                            <a:lumMod val="50000"/>
                          </a:schemeClr>
                        </a:solidFill>
                      </a:endParaRPr>
                    </a:p>
                  </a:txBody>
                  <a:tcPr/>
                </a:tc>
                <a:extLst>
                  <a:ext uri="{0D108BD9-81ED-4DB2-BD59-A6C34878D82A}">
                    <a16:rowId xmlns:a16="http://schemas.microsoft.com/office/drawing/2014/main" val="2383056474"/>
                  </a:ext>
                </a:extLst>
              </a:tr>
            </a:tbl>
          </a:graphicData>
        </a:graphic>
      </p:graphicFrame>
    </p:spTree>
    <p:extLst>
      <p:ext uri="{BB962C8B-B14F-4D97-AF65-F5344CB8AC3E}">
        <p14:creationId xmlns:p14="http://schemas.microsoft.com/office/powerpoint/2010/main" val="1726754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4294967295"/>
          </p:nvPr>
        </p:nvSpPr>
        <p:spPr>
          <a:xfrm>
            <a:off x="8534400" y="6365882"/>
            <a:ext cx="381000" cy="263518"/>
          </a:xfrm>
          <a:prstGeom prst="rect">
            <a:avLst/>
          </a:prstGeom>
        </p:spPr>
        <p:txBody>
          <a:bodyPr/>
          <a:lstStyle/>
          <a:p>
            <a:pPr defTabSz="1019175">
              <a:defRPr/>
            </a:pPr>
            <a:fld id="{32562FAA-F3EA-4F8B-8043-9078A9D16300}" type="slidenum">
              <a:rPr lang="en-US" sz="1400" smtClean="0">
                <a:latin typeface="+mn-lt"/>
              </a:rPr>
              <a:pPr defTabSz="1019175">
                <a:defRPr/>
              </a:pPr>
              <a:t>36</a:t>
            </a:fld>
            <a:endParaRPr lang="en-US" sz="1400" dirty="0">
              <a:latin typeface="+mn-lt"/>
            </a:endParaRPr>
          </a:p>
        </p:txBody>
      </p:sp>
    </p:spTree>
    <p:extLst>
      <p:ext uri="{BB962C8B-B14F-4D97-AF65-F5344CB8AC3E}">
        <p14:creationId xmlns:p14="http://schemas.microsoft.com/office/powerpoint/2010/main" val="381259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Appendix I</a:t>
            </a:r>
            <a:endParaRPr lang="en-US" dirty="0"/>
          </a:p>
        </p:txBody>
      </p:sp>
      <p:sp>
        <p:nvSpPr>
          <p:cNvPr id="6" name="Text Placeholder 5"/>
          <p:cNvSpPr>
            <a:spLocks noGrp="1"/>
          </p:cNvSpPr>
          <p:nvPr>
            <p:ph type="body" idx="1"/>
          </p:nvPr>
        </p:nvSpPr>
        <p:spPr>
          <a:xfrm>
            <a:off x="609600" y="3429001"/>
            <a:ext cx="7772400" cy="533400"/>
          </a:xfrm>
        </p:spPr>
        <p:txBody>
          <a:bodyPr>
            <a:normAutofit/>
          </a:bodyPr>
          <a:lstStyle/>
          <a:p>
            <a:r>
              <a:rPr lang="en-US" dirty="0"/>
              <a:t>Assumptions for the </a:t>
            </a:r>
            <a:r>
              <a:rPr lang="en-US" dirty="0" smtClean="0"/>
              <a:t>FCA14 ICR-Related </a:t>
            </a:r>
            <a:r>
              <a:rPr lang="en-US" dirty="0"/>
              <a:t>Values Calculations</a:t>
            </a:r>
          </a:p>
        </p:txBody>
      </p:sp>
      <p:sp>
        <p:nvSpPr>
          <p:cNvPr id="2" name="Slide Number Placeholder 1"/>
          <p:cNvSpPr>
            <a:spLocks noGrp="1"/>
          </p:cNvSpPr>
          <p:nvPr>
            <p:ph type="sldNum" sz="quarter" idx="4294967295"/>
          </p:nvPr>
        </p:nvSpPr>
        <p:spPr>
          <a:xfrm>
            <a:off x="8534400" y="6400800"/>
            <a:ext cx="381000" cy="263525"/>
          </a:xfrm>
        </p:spPr>
        <p:txBody>
          <a:bodyPr/>
          <a:lstStyle/>
          <a:p>
            <a:pPr>
              <a:defRPr/>
            </a:pPr>
            <a:fld id="{561ACE11-EF18-4151-9C86-FCCC5A027270}" type="slidenum">
              <a:rPr lang="en-US" smtClean="0">
                <a:latin typeface="+mn-lt"/>
              </a:rPr>
              <a:pPr>
                <a:defRPr/>
              </a:pPr>
              <a:t>37</a:t>
            </a:fld>
            <a:endParaRPr lang="en-US" dirty="0">
              <a:latin typeface="+mn-lt"/>
            </a:endParaRPr>
          </a:p>
        </p:txBody>
      </p:sp>
    </p:spTree>
    <p:extLst>
      <p:ext uri="{BB962C8B-B14F-4D97-AF65-F5344CB8AC3E}">
        <p14:creationId xmlns:p14="http://schemas.microsoft.com/office/powerpoint/2010/main" val="2463417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dirty="0" smtClean="0"/>
              <a:t>Modeling the New England Control Area for FCA 14</a:t>
            </a:r>
          </a:p>
        </p:txBody>
      </p:sp>
      <p:sp>
        <p:nvSpPr>
          <p:cNvPr id="8197" name="Rectangle 3"/>
          <p:cNvSpPr>
            <a:spLocks noGrp="1" noChangeArrowheads="1"/>
          </p:cNvSpPr>
          <p:nvPr>
            <p:ph idx="1"/>
          </p:nvPr>
        </p:nvSpPr>
        <p:spPr>
          <a:xfrm>
            <a:off x="435769" y="1219200"/>
            <a:ext cx="8382000" cy="4800600"/>
          </a:xfrm>
        </p:spPr>
        <p:txBody>
          <a:bodyPr>
            <a:normAutofit fontScale="25000" lnSpcReduction="20000"/>
          </a:bodyPr>
          <a:lstStyle/>
          <a:p>
            <a:r>
              <a:rPr lang="en-US" sz="8000" dirty="0" smtClean="0">
                <a:solidFill>
                  <a:srgbClr val="090B0B"/>
                </a:solidFill>
                <a:cs typeface="Times New Roman" pitchFamily="18" charset="0"/>
              </a:rPr>
              <a:t>The General Electric Multi-Area Reliability Simulation model (GE MARS) is used to calculate several of the ICR-Related Values</a:t>
            </a:r>
          </a:p>
          <a:p>
            <a:r>
              <a:rPr lang="en-US" sz="8000" dirty="0" smtClean="0">
                <a:cs typeface="Times New Roman" pitchFamily="18" charset="0"/>
              </a:rPr>
              <a:t>Internal transmission constraints are not modeled in the ICR calculation. All loads and resources are assumed to be connected to a single electric bus</a:t>
            </a:r>
          </a:p>
          <a:p>
            <a:pPr lvl="1"/>
            <a:r>
              <a:rPr lang="en-US" sz="8000" dirty="0" smtClean="0">
                <a:cs typeface="Times New Roman" pitchFamily="18" charset="0"/>
              </a:rPr>
              <a:t>Internal transmission constraints are </a:t>
            </a:r>
            <a:r>
              <a:rPr lang="en-US" sz="8000" dirty="0" smtClean="0">
                <a:solidFill>
                  <a:srgbClr val="090B0B"/>
                </a:solidFill>
                <a:cs typeface="Times New Roman" pitchFamily="18" charset="0"/>
              </a:rPr>
              <a:t>addressed through the LSR and MCLs</a:t>
            </a:r>
          </a:p>
          <a:p>
            <a:r>
              <a:rPr lang="en-US" sz="8000" dirty="0" smtClean="0">
                <a:solidFill>
                  <a:srgbClr val="090B0B"/>
                </a:solidFill>
                <a:cs typeface="Times New Roman" pitchFamily="18" charset="0"/>
              </a:rPr>
              <a:t>A LSR </a:t>
            </a:r>
            <a:r>
              <a:rPr lang="en-US" sz="8000" dirty="0">
                <a:solidFill>
                  <a:srgbClr val="090B0B"/>
                </a:solidFill>
                <a:cs typeface="Times New Roman" pitchFamily="18" charset="0"/>
              </a:rPr>
              <a:t>will be calculated for the </a:t>
            </a:r>
            <a:r>
              <a:rPr lang="en-US" sz="8000" dirty="0" smtClean="0">
                <a:solidFill>
                  <a:srgbClr val="090B0B"/>
                </a:solidFill>
                <a:cs typeface="Times New Roman" pitchFamily="18" charset="0"/>
              </a:rPr>
              <a:t>import-constrained Southeast New England (SENE) Capacity Zone, consisting of the NEMA/Boston</a:t>
            </a:r>
            <a:r>
              <a:rPr lang="en-US" sz="8000" dirty="0">
                <a:solidFill>
                  <a:srgbClr val="090B0B"/>
                </a:solidFill>
                <a:cs typeface="Times New Roman" pitchFamily="18" charset="0"/>
              </a:rPr>
              <a:t>, SEMA and RI L</a:t>
            </a:r>
            <a:r>
              <a:rPr lang="en-US" sz="8000" dirty="0" smtClean="0">
                <a:solidFill>
                  <a:srgbClr val="090B0B"/>
                </a:solidFill>
                <a:cs typeface="Times New Roman" pitchFamily="18" charset="0"/>
              </a:rPr>
              <a:t>oad </a:t>
            </a:r>
            <a:r>
              <a:rPr lang="en-US" sz="8000" dirty="0">
                <a:solidFill>
                  <a:srgbClr val="090B0B"/>
                </a:solidFill>
                <a:cs typeface="Times New Roman" pitchFamily="18" charset="0"/>
              </a:rPr>
              <a:t>Z</a:t>
            </a:r>
            <a:r>
              <a:rPr lang="en-US" sz="8000" dirty="0" smtClean="0">
                <a:solidFill>
                  <a:srgbClr val="090B0B"/>
                </a:solidFill>
                <a:cs typeface="Times New Roman" pitchFamily="18" charset="0"/>
              </a:rPr>
              <a:t>ones</a:t>
            </a:r>
          </a:p>
          <a:p>
            <a:r>
              <a:rPr lang="en-US" sz="8000" dirty="0" smtClean="0">
                <a:cs typeface="Times New Roman" pitchFamily="18" charset="0"/>
              </a:rPr>
              <a:t>MC</a:t>
            </a:r>
            <a:r>
              <a:rPr lang="en-US" sz="8000" dirty="0" smtClean="0">
                <a:solidFill>
                  <a:srgbClr val="090B0B"/>
                </a:solidFill>
                <a:cs typeface="Times New Roman" pitchFamily="18" charset="0"/>
              </a:rPr>
              <a:t>Ls will be calculated for two export-constrained Capacity Zones. The Maine Capacity Zone and the Northern New England (NNE) Capacity Zone, consisting of the combined </a:t>
            </a:r>
            <a:r>
              <a:rPr lang="en-US" sz="8000" dirty="0">
                <a:solidFill>
                  <a:srgbClr val="090B0B"/>
                </a:solidFill>
                <a:cs typeface="Times New Roman" pitchFamily="18" charset="0"/>
              </a:rPr>
              <a:t>L</a:t>
            </a:r>
            <a:r>
              <a:rPr lang="en-US" sz="8000" dirty="0" smtClean="0">
                <a:solidFill>
                  <a:srgbClr val="090B0B"/>
                </a:solidFill>
                <a:cs typeface="Times New Roman" pitchFamily="18" charset="0"/>
              </a:rPr>
              <a:t>oad Zones of Maine</a:t>
            </a:r>
            <a:r>
              <a:rPr lang="en-US" sz="8000" dirty="0">
                <a:solidFill>
                  <a:srgbClr val="090B0B"/>
                </a:solidFill>
                <a:cs typeface="Times New Roman" pitchFamily="18" charset="0"/>
              </a:rPr>
              <a:t>, New Hampshire and </a:t>
            </a:r>
            <a:r>
              <a:rPr lang="en-US" sz="8000" dirty="0" smtClean="0">
                <a:solidFill>
                  <a:srgbClr val="090B0B"/>
                </a:solidFill>
                <a:cs typeface="Times New Roman" pitchFamily="18" charset="0"/>
              </a:rPr>
              <a:t>Vermont</a:t>
            </a:r>
          </a:p>
          <a:p>
            <a:pPr lvl="1"/>
            <a:r>
              <a:rPr lang="en-US" sz="8000" dirty="0" smtClean="0">
                <a:cs typeface="Times New Roman" pitchFamily="18" charset="0"/>
              </a:rPr>
              <a:t>The Maine Capacity Zone will be nested in the NNE Capacity Zone</a:t>
            </a:r>
            <a:r>
              <a:rPr lang="en-US" sz="7200" dirty="0" smtClean="0">
                <a:cs typeface="Times New Roman" pitchFamily="18" charset="0"/>
              </a:rPr>
              <a:t> </a:t>
            </a:r>
          </a:p>
          <a:p>
            <a:r>
              <a:rPr lang="en-US" sz="8000" dirty="0">
                <a:cs typeface="Times New Roman" pitchFamily="18" charset="0"/>
              </a:rPr>
              <a:t>The </a:t>
            </a:r>
            <a:r>
              <a:rPr lang="en-US" sz="8000" dirty="0" smtClean="0">
                <a:cs typeface="Times New Roman" pitchFamily="18" charset="0"/>
              </a:rPr>
              <a:t>MRI based method </a:t>
            </a:r>
            <a:r>
              <a:rPr lang="en-US" sz="8000" dirty="0">
                <a:cs typeface="Times New Roman" pitchFamily="18" charset="0"/>
              </a:rPr>
              <a:t>for calculating </a:t>
            </a:r>
            <a:r>
              <a:rPr lang="en-US" sz="8000" dirty="0" smtClean="0">
                <a:cs typeface="Times New Roman" pitchFamily="18" charset="0"/>
              </a:rPr>
              <a:t>demand </a:t>
            </a:r>
            <a:r>
              <a:rPr lang="en-US" sz="8000" dirty="0">
                <a:cs typeface="Times New Roman" pitchFamily="18" charset="0"/>
              </a:rPr>
              <a:t>c</a:t>
            </a:r>
            <a:r>
              <a:rPr lang="en-US" sz="8000" dirty="0" smtClean="0">
                <a:cs typeface="Times New Roman" pitchFamily="18" charset="0"/>
              </a:rPr>
              <a:t>urves </a:t>
            </a:r>
            <a:r>
              <a:rPr lang="en-US" sz="8000" dirty="0">
                <a:cs typeface="Times New Roman" pitchFamily="18" charset="0"/>
              </a:rPr>
              <a:t>will be used to </a:t>
            </a:r>
            <a:r>
              <a:rPr lang="en-US" sz="8000" dirty="0" smtClean="0">
                <a:cs typeface="Times New Roman" pitchFamily="18" charset="0"/>
              </a:rPr>
              <a:t>develop </a:t>
            </a:r>
            <a:r>
              <a:rPr lang="en-US" sz="8000" dirty="0">
                <a:cs typeface="Times New Roman" pitchFamily="18" charset="0"/>
              </a:rPr>
              <a:t>System and Capacity Zone </a:t>
            </a:r>
            <a:r>
              <a:rPr lang="en-US" sz="8000" dirty="0" smtClean="0">
                <a:cs typeface="Times New Roman" pitchFamily="18" charset="0"/>
              </a:rPr>
              <a:t>Demand Curves</a:t>
            </a:r>
            <a:endParaRPr lang="en-US" sz="3200" dirty="0" smtClean="0">
              <a:cs typeface="Times New Roman" pitchFamily="18" charset="0"/>
            </a:endParaRPr>
          </a:p>
          <a:p>
            <a:pPr lvl="1" eaLnBrk="1" hangingPunct="1"/>
            <a:endParaRPr lang="en-US" dirty="0" smtClean="0">
              <a:cs typeface="Times New Roman" pitchFamily="18" charset="0"/>
            </a:endParaRPr>
          </a:p>
          <a:p>
            <a:pPr eaLnBrk="1" hangingPunct="1">
              <a:buFontTx/>
              <a:buNone/>
            </a:pPr>
            <a:endParaRPr lang="en-US" dirty="0" smtClean="0">
              <a:cs typeface="Times New Roman" pitchFamily="18" charset="0"/>
            </a:endParaRPr>
          </a:p>
        </p:txBody>
      </p:sp>
      <p:sp>
        <p:nvSpPr>
          <p:cNvPr id="6" name="Slide Number Placeholder 4"/>
          <p:cNvSpPr>
            <a:spLocks noGrp="1"/>
          </p:cNvSpPr>
          <p:nvPr>
            <p:ph type="sldNum" sz="quarter" idx="11"/>
          </p:nvPr>
        </p:nvSpPr>
        <p:spPr/>
        <p:txBody>
          <a:bodyPr/>
          <a:lstStyle/>
          <a:p>
            <a:pPr defTabSz="1019175">
              <a:defRPr/>
            </a:pPr>
            <a:fld id="{8EB8DF0E-AA56-43EF-8D7F-70ADCAECF36D}" type="slidenum">
              <a:rPr lang="en-US">
                <a:latin typeface="+mn-lt"/>
              </a:rPr>
              <a:pPr defTabSz="1019175">
                <a:defRPr/>
              </a:pPr>
              <a:t>38</a:t>
            </a:fld>
            <a:endParaRPr lang="en-US" dirty="0">
              <a:latin typeface="+mn-lt"/>
            </a:endParaRPr>
          </a:p>
        </p:txBody>
      </p:sp>
    </p:spTree>
    <p:extLst>
      <p:ext uri="{BB962C8B-B14F-4D97-AF65-F5344CB8AC3E}">
        <p14:creationId xmlns:p14="http://schemas.microsoft.com/office/powerpoint/2010/main" val="1556847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1ACE11-EF18-4151-9C86-FCCC5A027270}" type="slidenum">
              <a:rPr lang="en-US" smtClean="0"/>
              <a:pPr/>
              <a:t>39</a:t>
            </a:fld>
            <a:endParaRPr lang="en-US" dirty="0"/>
          </a:p>
        </p:txBody>
      </p:sp>
      <p:sp>
        <p:nvSpPr>
          <p:cNvPr id="5" name="Title 4"/>
          <p:cNvSpPr>
            <a:spLocks noGrp="1"/>
          </p:cNvSpPr>
          <p:nvPr>
            <p:ph type="title"/>
          </p:nvPr>
        </p:nvSpPr>
        <p:spPr/>
        <p:txBody>
          <a:bodyPr/>
          <a:lstStyle/>
          <a:p>
            <a:r>
              <a:rPr lang="en-US" smtClean="0"/>
              <a:t>Cost of New Entry (CONE)</a:t>
            </a:r>
            <a:br>
              <a:rPr lang="en-US" smtClean="0"/>
            </a:br>
            <a:r>
              <a:rPr lang="en-US" smtClean="0"/>
              <a:t>	- for the MRI Demand Curve</a:t>
            </a:r>
            <a:endParaRPr lang="en-US" dirty="0"/>
          </a:p>
        </p:txBody>
      </p:sp>
      <p:sp>
        <p:nvSpPr>
          <p:cNvPr id="6" name="Text Placeholder 5"/>
          <p:cNvSpPr>
            <a:spLocks noGrp="1"/>
          </p:cNvSpPr>
          <p:nvPr>
            <p:ph idx="1"/>
          </p:nvPr>
        </p:nvSpPr>
        <p:spPr/>
        <p:txBody>
          <a:bodyPr/>
          <a:lstStyle/>
          <a:p>
            <a:r>
              <a:rPr lang="en-US" dirty="0" smtClean="0"/>
              <a:t>CONE for </a:t>
            </a:r>
            <a:r>
              <a:rPr lang="en-US" dirty="0" smtClean="0">
                <a:solidFill>
                  <a:srgbClr val="090B0B"/>
                </a:solidFill>
              </a:rPr>
              <a:t>the cap </a:t>
            </a:r>
            <a:r>
              <a:rPr lang="en-US" dirty="0" smtClean="0"/>
              <a:t>of the MRI system Demand Curve for FCA 14 has been calculated as:</a:t>
            </a:r>
          </a:p>
          <a:p>
            <a:pPr lvl="1"/>
            <a:r>
              <a:rPr lang="en-US" dirty="0" smtClean="0"/>
              <a:t>Gross CONE: 	$11.472/kW-month </a:t>
            </a:r>
          </a:p>
          <a:p>
            <a:pPr lvl="1"/>
            <a:r>
              <a:rPr lang="en-US" dirty="0" smtClean="0"/>
              <a:t>Net CONE : 	$8.187/kW-month</a:t>
            </a:r>
          </a:p>
          <a:p>
            <a:pPr lvl="1"/>
            <a:r>
              <a:rPr lang="en-US" dirty="0" smtClean="0"/>
              <a:t>FCA Starting Price : $13.099/kW-month</a:t>
            </a:r>
          </a:p>
          <a:p>
            <a:pPr lvl="1"/>
            <a:endParaRPr lang="en-US" dirty="0" smtClean="0"/>
          </a:p>
          <a:p>
            <a:r>
              <a:rPr lang="en-US" dirty="0" smtClean="0"/>
              <a:t>See </a:t>
            </a:r>
            <a:r>
              <a:rPr lang="en-US" dirty="0" smtClean="0">
                <a:solidFill>
                  <a:srgbClr val="090B0B"/>
                </a:solidFill>
              </a:rPr>
              <a:t>link to </a:t>
            </a:r>
            <a:r>
              <a:rPr lang="en-US" dirty="0" smtClean="0"/>
              <a:t>FCM parameters by CCP: </a:t>
            </a:r>
            <a:r>
              <a:rPr lang="en-US" dirty="0" smtClean="0">
                <a:hlinkClick r:id="rId2"/>
              </a:rPr>
              <a:t>https://www.iso-ne.com/static-assets/documents/2015/09/FCA_Parameters_Final_Table.xlsx</a:t>
            </a:r>
          </a:p>
          <a:p>
            <a:endParaRPr lang="en-US" dirty="0" smtClean="0"/>
          </a:p>
          <a:p>
            <a:endParaRPr lang="en-US" dirty="0"/>
          </a:p>
        </p:txBody>
      </p:sp>
    </p:spTree>
    <p:extLst>
      <p:ext uri="{BB962C8B-B14F-4D97-AF65-F5344CB8AC3E}">
        <p14:creationId xmlns:p14="http://schemas.microsoft.com/office/powerpoint/2010/main" val="1399728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CBF76A-64FD-4C95-BFA7-41AAEC3D0BE6}" type="slidenum">
              <a:rPr lang="en-US" smtClean="0"/>
              <a:pPr/>
              <a:t>4</a:t>
            </a:fld>
            <a:endParaRPr lang="en-US" dirty="0"/>
          </a:p>
        </p:txBody>
      </p:sp>
      <p:sp>
        <p:nvSpPr>
          <p:cNvPr id="4" name="Title 3"/>
          <p:cNvSpPr>
            <a:spLocks noGrp="1"/>
          </p:cNvSpPr>
          <p:nvPr>
            <p:ph type="title"/>
          </p:nvPr>
        </p:nvSpPr>
        <p:spPr/>
        <p:txBody>
          <a:bodyPr/>
          <a:lstStyle/>
          <a:p>
            <a:r>
              <a:rPr lang="en-US" dirty="0" smtClean="0"/>
              <a:t>Background, cont.</a:t>
            </a:r>
            <a:endParaRPr lang="en-US" dirty="0"/>
          </a:p>
        </p:txBody>
      </p:sp>
      <p:sp>
        <p:nvSpPr>
          <p:cNvPr id="5" name="Content Placeholder 4"/>
          <p:cNvSpPr>
            <a:spLocks noGrp="1"/>
          </p:cNvSpPr>
          <p:nvPr>
            <p:ph idx="1"/>
          </p:nvPr>
        </p:nvSpPr>
        <p:spPr>
          <a:xfrm>
            <a:off x="404446" y="1216855"/>
            <a:ext cx="8305800" cy="5257800"/>
          </a:xfrm>
        </p:spPr>
        <p:txBody>
          <a:bodyPr>
            <a:normAutofit fontScale="55000" lnSpcReduction="20000"/>
          </a:bodyPr>
          <a:lstStyle/>
          <a:p>
            <a:r>
              <a:rPr lang="en-US" sz="3600" dirty="0" smtClean="0"/>
              <a:t>Mystic Units 8 &amp; 9 were retained for fuel security in FCA 13</a:t>
            </a:r>
          </a:p>
          <a:p>
            <a:pPr lvl="1"/>
            <a:r>
              <a:rPr lang="en-US" sz="3300" dirty="0" smtClean="0"/>
              <a:t>Exelon elected to continue to operate for CCP 2022-2023</a:t>
            </a:r>
          </a:p>
          <a:p>
            <a:r>
              <a:rPr lang="en-US" sz="3600" dirty="0"/>
              <a:t>For FCA 14, Mystic Units 8 and 9 are needed for fuel security*, and Exelon again has the option to unconditionally retire prior to FCA 14</a:t>
            </a:r>
          </a:p>
          <a:p>
            <a:pPr lvl="1"/>
            <a:r>
              <a:rPr lang="en-US" sz="3300" dirty="0"/>
              <a:t>Exelon has until January 10, 2020 to decide whether to retire or continue to operate for CCP 2023-2024</a:t>
            </a:r>
          </a:p>
          <a:p>
            <a:r>
              <a:rPr lang="en-US" sz="3600" dirty="0"/>
              <a:t>The ISO is developing and will file with FERC two sets of ICR-Related Values due to the timing of Exelon’s retirement decision for Mystic Units 8 &amp; 9</a:t>
            </a:r>
          </a:p>
          <a:p>
            <a:pPr lvl="1"/>
            <a:r>
              <a:rPr lang="en-US" sz="3300" dirty="0"/>
              <a:t>Similar to how ICR-Related Values were developed and filed at FERC with and without Clear River Unit 1 in FCA 13</a:t>
            </a:r>
          </a:p>
          <a:p>
            <a:pPr lvl="1"/>
            <a:r>
              <a:rPr lang="en-US" sz="3300" dirty="0"/>
              <a:t>“Including Mystic Units 8 &amp; 9” and “Excluding Mystic Units 8 &amp; 9” scenarios  </a:t>
            </a:r>
          </a:p>
          <a:p>
            <a:r>
              <a:rPr lang="en-US" sz="3600" dirty="0"/>
              <a:t>In January 2020, it is anticipated it will be clearer which FCA 14 ICR-Related Values will be used in the FCA</a:t>
            </a:r>
          </a:p>
          <a:p>
            <a:pPr lvl="1"/>
            <a:r>
              <a:rPr lang="en-US" sz="3300" dirty="0"/>
              <a:t>Pending Exelon’s retirement decision on January 10, 2020</a:t>
            </a:r>
          </a:p>
          <a:p>
            <a:pPr lvl="1"/>
            <a:r>
              <a:rPr lang="en-US" sz="3300" dirty="0"/>
              <a:t>Pending FERC’s acceptance of the ICR-Related Values in mid-January 2020</a:t>
            </a:r>
          </a:p>
          <a:p>
            <a:pPr lvl="1"/>
            <a:endParaRPr lang="en-US" sz="2900" dirty="0"/>
          </a:p>
          <a:p>
            <a:pPr marL="0" indent="0">
              <a:buNone/>
            </a:pPr>
            <a:r>
              <a:rPr lang="en-US" sz="2500" dirty="0" smtClean="0"/>
              <a:t>*</a:t>
            </a:r>
            <a:r>
              <a:rPr lang="en-US" sz="2500" i="1" dirty="0" smtClean="0"/>
              <a:t>Copy of the presentation “Reevaluation </a:t>
            </a:r>
            <a:r>
              <a:rPr lang="en-US" sz="2500" i="1" dirty="0"/>
              <a:t>of Mystic 8 &amp; 9 for </a:t>
            </a:r>
            <a:r>
              <a:rPr lang="en-US" sz="2500" i="1" dirty="0" smtClean="0"/>
              <a:t>Fuel Security </a:t>
            </a:r>
            <a:r>
              <a:rPr lang="en-US" sz="2500" i="1" dirty="0"/>
              <a:t>Reliability and FCA 14 </a:t>
            </a:r>
            <a:r>
              <a:rPr lang="en-US" sz="2500" i="1" dirty="0" smtClean="0"/>
              <a:t>Fuel Security </a:t>
            </a:r>
            <a:r>
              <a:rPr lang="en-US" sz="2500" i="1" dirty="0"/>
              <a:t>Reliability Review Results for Retirement De-List </a:t>
            </a:r>
            <a:r>
              <a:rPr lang="en-US" sz="2500" i="1" dirty="0" smtClean="0"/>
              <a:t>Bids” can be downloaded using the following link: </a:t>
            </a:r>
            <a:r>
              <a:rPr lang="en-US" sz="2200" i="1" dirty="0" smtClean="0">
                <a:hlinkClick r:id="rId2"/>
              </a:rPr>
              <a:t>https</a:t>
            </a:r>
            <a:r>
              <a:rPr lang="en-US" sz="2200" i="1" dirty="0">
                <a:hlinkClick r:id="rId2"/>
              </a:rPr>
              <a:t>://</a:t>
            </a:r>
            <a:r>
              <a:rPr lang="en-US" sz="2200" i="1" dirty="0" smtClean="0">
                <a:hlinkClick r:id="rId2"/>
              </a:rPr>
              <a:t>www.iso-ne.com/static-assets/documents/2019/08/a10_1_reevaluation_of_mystic_8_9_for_fuel_security_reliability_and_fca_14_fuel_security_reliability_review_results_for_retirement_delist_bids.pdf</a:t>
            </a:r>
            <a:endParaRPr lang="en-US" sz="2200" i="1" dirty="0" smtClean="0"/>
          </a:p>
          <a:p>
            <a:pPr marL="0" indent="0">
              <a:buNone/>
            </a:pPr>
            <a:endParaRPr lang="en-US" sz="2200" dirty="0"/>
          </a:p>
        </p:txBody>
      </p:sp>
    </p:spTree>
    <p:extLst>
      <p:ext uri="{BB962C8B-B14F-4D97-AF65-F5344CB8AC3E}">
        <p14:creationId xmlns:p14="http://schemas.microsoft.com/office/powerpoint/2010/main" val="2430051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fld id="{9008BAE5-53FB-4A8D-92BF-AD00358B8E64}" type="slidenum">
              <a:rPr lang="en-US" smtClean="0"/>
              <a:pPr/>
              <a:t>40</a:t>
            </a:fld>
            <a:endParaRPr lang="en-US" dirty="0"/>
          </a:p>
        </p:txBody>
      </p:sp>
      <p:sp>
        <p:nvSpPr>
          <p:cNvPr id="9220" name="Rectangle 2"/>
          <p:cNvSpPr>
            <a:spLocks noGrp="1" noChangeArrowheads="1"/>
          </p:cNvSpPr>
          <p:nvPr>
            <p:ph type="title"/>
          </p:nvPr>
        </p:nvSpPr>
        <p:spPr>
          <a:xfrm>
            <a:off x="457199" y="228600"/>
            <a:ext cx="8229600" cy="533400"/>
          </a:xfrm>
        </p:spPr>
        <p:txBody>
          <a:bodyPr>
            <a:normAutofit fontScale="90000"/>
          </a:bodyPr>
          <a:lstStyle/>
          <a:p>
            <a:r>
              <a:rPr lang="en-US" dirty="0" smtClean="0"/>
              <a:t>Assumptions for the ICR-Related Values </a:t>
            </a:r>
            <a:br>
              <a:rPr lang="en-US" dirty="0" smtClean="0"/>
            </a:br>
            <a:r>
              <a:rPr lang="en-US" dirty="0" smtClean="0"/>
              <a:t>Calculations</a:t>
            </a:r>
          </a:p>
        </p:txBody>
      </p:sp>
      <p:sp>
        <p:nvSpPr>
          <p:cNvPr id="6" name="Rectangle 3"/>
          <p:cNvSpPr txBox="1">
            <a:spLocks noChangeArrowheads="1"/>
          </p:cNvSpPr>
          <p:nvPr/>
        </p:nvSpPr>
        <p:spPr bwMode="auto">
          <a:xfrm>
            <a:off x="326750" y="1066800"/>
            <a:ext cx="8490497" cy="5105400"/>
          </a:xfrm>
          <a:prstGeom prst="rect">
            <a:avLst/>
          </a:prstGeom>
          <a:noFill/>
          <a:ln w="9525">
            <a:noFill/>
            <a:miter lim="800000"/>
            <a:headEnd/>
            <a:tailEnd/>
          </a:ln>
        </p:spPr>
        <p:txBody>
          <a:bodyPr lIns="101882" tIns="50941" rIns="101882" bIns="50941"/>
          <a:lstStyle/>
          <a:p>
            <a:pPr marL="342900" indent="-342900">
              <a:lnSpc>
                <a:spcPct val="80000"/>
              </a:lnSpc>
              <a:spcBef>
                <a:spcPct val="25000"/>
              </a:spcBef>
              <a:buFontTx/>
              <a:buChar char="•"/>
              <a:defRPr/>
            </a:pPr>
            <a:r>
              <a:rPr lang="en-US" i="1" kern="0" dirty="0" smtClean="0">
                <a:solidFill>
                  <a:srgbClr val="000000"/>
                </a:solidFill>
                <a:latin typeface="+mn-lt"/>
              </a:rPr>
              <a:t>Load forecast</a:t>
            </a: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Net of behind-the-meter (BTM) photovoltaic (PV) forecast</a:t>
            </a: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Load forecast distribution</a:t>
            </a:r>
          </a:p>
          <a:p>
            <a:pPr marL="342900" indent="-342900">
              <a:lnSpc>
                <a:spcPct val="80000"/>
              </a:lnSpc>
              <a:spcBef>
                <a:spcPct val="25000"/>
              </a:spcBef>
              <a:buFontTx/>
              <a:buChar char="•"/>
              <a:defRPr/>
            </a:pPr>
            <a:r>
              <a:rPr lang="en-US" i="1" kern="0" dirty="0" smtClean="0">
                <a:solidFill>
                  <a:srgbClr val="000000"/>
                </a:solidFill>
                <a:latin typeface="+mn-lt"/>
              </a:rPr>
              <a:t>Resource data will be based on qualified </a:t>
            </a:r>
            <a:r>
              <a:rPr lang="en-US" i="1" kern="0" dirty="0" smtClean="0">
                <a:solidFill>
                  <a:srgbClr val="090B0B"/>
                </a:solidFill>
                <a:latin typeface="+mn-lt"/>
              </a:rPr>
              <a:t>existing capacity values </a:t>
            </a:r>
            <a:r>
              <a:rPr lang="en-US" i="1" kern="0" dirty="0" smtClean="0">
                <a:solidFill>
                  <a:srgbClr val="000000"/>
                </a:solidFill>
                <a:latin typeface="+mn-lt"/>
              </a:rPr>
              <a:t>for FCA 14 </a:t>
            </a:r>
            <a:endParaRPr lang="en-US" sz="1800" kern="0" dirty="0" smtClean="0">
              <a:solidFill>
                <a:srgbClr val="000000"/>
              </a:solidFill>
              <a:latin typeface="+mn-lt"/>
            </a:endParaRP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Generating Capacity Resources</a:t>
            </a: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Intermittent Power Resources (IPR)</a:t>
            </a: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Import Capacity Resources</a:t>
            </a: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Demand Resources (DR)</a:t>
            </a:r>
          </a:p>
          <a:p>
            <a:pPr marL="342900" indent="-342900">
              <a:lnSpc>
                <a:spcPct val="80000"/>
              </a:lnSpc>
              <a:spcBef>
                <a:spcPct val="25000"/>
              </a:spcBef>
              <a:buFontTx/>
              <a:buChar char="•"/>
              <a:defRPr/>
            </a:pPr>
            <a:r>
              <a:rPr lang="en-US" i="1" kern="0" dirty="0">
                <a:solidFill>
                  <a:srgbClr val="090B0B"/>
                </a:solidFill>
                <a:latin typeface="+mn-lt"/>
              </a:rPr>
              <a:t>These </a:t>
            </a:r>
            <a:r>
              <a:rPr lang="en-US" i="1" kern="0" dirty="0" smtClean="0">
                <a:solidFill>
                  <a:srgbClr val="090B0B"/>
                </a:solidFill>
                <a:latin typeface="+mn-lt"/>
              </a:rPr>
              <a:t>qualified capacity values reflect</a:t>
            </a:r>
            <a:endParaRPr lang="en-US" i="1" kern="0" dirty="0">
              <a:solidFill>
                <a:srgbClr val="090B0B"/>
              </a:solidFill>
              <a:latin typeface="+mn-lt"/>
            </a:endParaRPr>
          </a:p>
          <a:p>
            <a:pPr marL="742950" lvl="1" indent="-285750" fontAlgn="auto">
              <a:lnSpc>
                <a:spcPct val="90000"/>
              </a:lnSpc>
              <a:spcBef>
                <a:spcPts val="0"/>
              </a:spcBef>
              <a:spcAft>
                <a:spcPts val="0"/>
              </a:spcAft>
              <a:buFont typeface="Arial" pitchFamily="34" charset="0"/>
              <a:buChar char="–"/>
            </a:pPr>
            <a:r>
              <a:rPr lang="en-US" sz="2000" dirty="0">
                <a:solidFill>
                  <a:srgbClr val="090B0B"/>
                </a:solidFill>
                <a:latin typeface="Calibri"/>
                <a:cs typeface="Times New Roman" pitchFamily="18" charset="0"/>
              </a:rPr>
              <a:t>The significant decrease of existing qualified resources</a:t>
            </a:r>
          </a:p>
          <a:p>
            <a:pPr marL="742950" lvl="1" indent="-285750" fontAlgn="auto">
              <a:lnSpc>
                <a:spcPct val="90000"/>
              </a:lnSpc>
              <a:spcBef>
                <a:spcPts val="0"/>
              </a:spcBef>
              <a:spcAft>
                <a:spcPts val="0"/>
              </a:spcAft>
              <a:buFont typeface="Arial" pitchFamily="34" charset="0"/>
              <a:buChar char="–"/>
            </a:pPr>
            <a:r>
              <a:rPr lang="en-US" sz="2000" dirty="0">
                <a:solidFill>
                  <a:srgbClr val="090B0B"/>
                </a:solidFill>
                <a:latin typeface="Calibri"/>
                <a:cs typeface="Times New Roman" pitchFamily="18" charset="0"/>
              </a:rPr>
              <a:t>The resource </a:t>
            </a:r>
            <a:r>
              <a:rPr lang="en-US" sz="2000" dirty="0" smtClean="0">
                <a:solidFill>
                  <a:srgbClr val="090B0B"/>
                </a:solidFill>
                <a:latin typeface="Calibri"/>
                <a:cs typeface="Times New Roman" pitchFamily="18" charset="0"/>
              </a:rPr>
              <a:t>retirements </a:t>
            </a:r>
            <a:r>
              <a:rPr lang="en-US" sz="2000" dirty="0" smtClean="0">
                <a:solidFill>
                  <a:schemeClr val="tx1">
                    <a:lumMod val="50000"/>
                  </a:schemeClr>
                </a:solidFill>
                <a:latin typeface="Calibri"/>
                <a:cs typeface="Times New Roman" pitchFamily="18" charset="0"/>
              </a:rPr>
              <a:t>and terminations</a:t>
            </a:r>
            <a:endParaRPr lang="en-US" sz="2000" dirty="0">
              <a:solidFill>
                <a:schemeClr val="tx1">
                  <a:lumMod val="50000"/>
                </a:schemeClr>
              </a:solidFill>
              <a:latin typeface="Calibri"/>
              <a:cs typeface="Times New Roman" pitchFamily="18" charset="0"/>
            </a:endParaRPr>
          </a:p>
          <a:p>
            <a:pPr marL="1143000" lvl="2" indent="-228600" fontAlgn="auto">
              <a:lnSpc>
                <a:spcPct val="90000"/>
              </a:lnSpc>
              <a:spcBef>
                <a:spcPts val="0"/>
              </a:spcBef>
              <a:spcAft>
                <a:spcPts val="0"/>
              </a:spcAft>
              <a:buFont typeface="Arial" pitchFamily="34" charset="0"/>
              <a:buChar char="•"/>
            </a:pPr>
            <a:r>
              <a:rPr lang="en-US" sz="1800" dirty="0">
                <a:solidFill>
                  <a:srgbClr val="090B0B"/>
                </a:solidFill>
                <a:latin typeface="Calibri"/>
                <a:cs typeface="Times New Roman" pitchFamily="18" charset="0"/>
              </a:rPr>
              <a:t>The unconditional Permanent and Retirement De-List Bids and </a:t>
            </a:r>
          </a:p>
          <a:p>
            <a:pPr marL="1143000" lvl="2" indent="-228600" fontAlgn="auto">
              <a:lnSpc>
                <a:spcPct val="90000"/>
              </a:lnSpc>
              <a:spcBef>
                <a:spcPts val="0"/>
              </a:spcBef>
              <a:spcAft>
                <a:spcPts val="0"/>
              </a:spcAft>
              <a:buFont typeface="Arial" pitchFamily="34" charset="0"/>
              <a:buChar char="•"/>
            </a:pPr>
            <a:r>
              <a:rPr lang="en-US" sz="1800" dirty="0">
                <a:solidFill>
                  <a:srgbClr val="090B0B"/>
                </a:solidFill>
                <a:latin typeface="Calibri"/>
                <a:cs typeface="Times New Roman" pitchFamily="18" charset="0"/>
              </a:rPr>
              <a:t>Permanent </a:t>
            </a:r>
            <a:r>
              <a:rPr lang="en-US" sz="1800" dirty="0" smtClean="0">
                <a:solidFill>
                  <a:srgbClr val="090B0B"/>
                </a:solidFill>
                <a:latin typeface="Calibri"/>
                <a:cs typeface="Times New Roman" pitchFamily="18" charset="0"/>
              </a:rPr>
              <a:t>De-List Bids </a:t>
            </a:r>
            <a:r>
              <a:rPr lang="en-US" sz="1800" dirty="0">
                <a:solidFill>
                  <a:srgbClr val="090B0B"/>
                </a:solidFill>
                <a:latin typeface="Calibri"/>
                <a:cs typeface="Times New Roman" pitchFamily="18" charset="0"/>
              </a:rPr>
              <a:t>that are </a:t>
            </a:r>
            <a:r>
              <a:rPr lang="en-US" sz="1800" kern="0" dirty="0">
                <a:solidFill>
                  <a:srgbClr val="090B0B"/>
                </a:solidFill>
                <a:latin typeface="Calibri"/>
              </a:rPr>
              <a:t>at or above the </a:t>
            </a:r>
            <a:r>
              <a:rPr lang="en-US" sz="1800" kern="0" dirty="0" smtClean="0">
                <a:solidFill>
                  <a:srgbClr val="090B0B"/>
                </a:solidFill>
                <a:latin typeface="Calibri"/>
              </a:rPr>
              <a:t>FCA 14 </a:t>
            </a:r>
            <a:r>
              <a:rPr lang="en-US" sz="1800" kern="0" dirty="0">
                <a:solidFill>
                  <a:srgbClr val="090B0B"/>
                </a:solidFill>
                <a:latin typeface="Calibri"/>
              </a:rPr>
              <a:t>Starting Price</a:t>
            </a:r>
          </a:p>
          <a:p>
            <a:pPr marL="285750" indent="-285750">
              <a:lnSpc>
                <a:spcPct val="80000"/>
              </a:lnSpc>
              <a:spcBef>
                <a:spcPct val="25000"/>
              </a:spcBef>
              <a:spcAft>
                <a:spcPct val="10000"/>
              </a:spcAft>
              <a:buFontTx/>
              <a:buChar char="–"/>
              <a:defRPr/>
            </a:pPr>
            <a:endParaRPr lang="en-US" sz="1800" kern="0" dirty="0" smtClean="0">
              <a:solidFill>
                <a:srgbClr val="000000"/>
              </a:solidFill>
            </a:endParaRPr>
          </a:p>
        </p:txBody>
      </p:sp>
    </p:spTree>
    <p:extLst>
      <p:ext uri="{BB962C8B-B14F-4D97-AF65-F5344CB8AC3E}">
        <p14:creationId xmlns:p14="http://schemas.microsoft.com/office/powerpoint/2010/main" val="3281636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fld id="{9008BAE5-53FB-4A8D-92BF-AD00358B8E64}" type="slidenum">
              <a:rPr lang="en-US" smtClean="0"/>
              <a:pPr/>
              <a:t>41</a:t>
            </a:fld>
            <a:endParaRPr lang="en-US" dirty="0"/>
          </a:p>
        </p:txBody>
      </p:sp>
      <p:sp>
        <p:nvSpPr>
          <p:cNvPr id="9220" name="Rectangle 2"/>
          <p:cNvSpPr>
            <a:spLocks noGrp="1" noChangeArrowheads="1"/>
          </p:cNvSpPr>
          <p:nvPr>
            <p:ph type="title"/>
          </p:nvPr>
        </p:nvSpPr>
        <p:spPr>
          <a:xfrm>
            <a:off x="457199" y="304800"/>
            <a:ext cx="8229600" cy="533400"/>
          </a:xfrm>
        </p:spPr>
        <p:txBody>
          <a:bodyPr>
            <a:normAutofit fontScale="90000"/>
          </a:bodyPr>
          <a:lstStyle/>
          <a:p>
            <a:r>
              <a:rPr lang="en-US" dirty="0" smtClean="0"/>
              <a:t>Assumptions for the ICR-Related Values Calculations, cont.</a:t>
            </a:r>
          </a:p>
        </p:txBody>
      </p:sp>
      <p:sp>
        <p:nvSpPr>
          <p:cNvPr id="6" name="Rectangle 3"/>
          <p:cNvSpPr txBox="1">
            <a:spLocks noChangeArrowheads="1"/>
          </p:cNvSpPr>
          <p:nvPr/>
        </p:nvSpPr>
        <p:spPr bwMode="auto">
          <a:xfrm>
            <a:off x="326751" y="1143000"/>
            <a:ext cx="8490497" cy="5715000"/>
          </a:xfrm>
          <a:prstGeom prst="rect">
            <a:avLst/>
          </a:prstGeom>
          <a:noFill/>
          <a:ln w="9525">
            <a:noFill/>
            <a:miter lim="800000"/>
            <a:headEnd/>
            <a:tailEnd/>
          </a:ln>
        </p:spPr>
        <p:txBody>
          <a:bodyPr lIns="101882" tIns="50941" rIns="101882" bIns="50941"/>
          <a:lstStyle/>
          <a:p>
            <a:pPr marL="342900" indent="-342900">
              <a:lnSpc>
                <a:spcPct val="80000"/>
              </a:lnSpc>
              <a:spcBef>
                <a:spcPct val="25000"/>
              </a:spcBef>
              <a:buFontTx/>
              <a:buChar char="•"/>
              <a:defRPr/>
            </a:pPr>
            <a:r>
              <a:rPr lang="en-US" i="1" kern="0" dirty="0" smtClean="0">
                <a:solidFill>
                  <a:srgbClr val="000000"/>
                </a:solidFill>
                <a:latin typeface="+mn-lt"/>
              </a:rPr>
              <a:t>Resource availability</a:t>
            </a: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Generating Capacity Resources’ availability</a:t>
            </a: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IPR availability</a:t>
            </a: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DR availability </a:t>
            </a:r>
          </a:p>
          <a:p>
            <a:pPr marL="342900" lvl="0" indent="-342900">
              <a:lnSpc>
                <a:spcPct val="80000"/>
              </a:lnSpc>
              <a:spcBef>
                <a:spcPct val="25000"/>
              </a:spcBef>
              <a:buFontTx/>
              <a:buChar char="•"/>
              <a:defRPr/>
            </a:pPr>
            <a:r>
              <a:rPr lang="en-US" i="1" kern="0" dirty="0">
                <a:solidFill>
                  <a:srgbClr val="000000"/>
                </a:solidFill>
                <a:latin typeface="+mn-lt"/>
              </a:rPr>
              <a:t>Load or capacity relief assumed obtainable from implementing the following actions of the Operating Procedure No. 4, Action during a Capacity Deficiency (OP-4)</a:t>
            </a:r>
          </a:p>
          <a:p>
            <a:pPr marL="742950" lvl="1" indent="-285750">
              <a:lnSpc>
                <a:spcPct val="80000"/>
              </a:lnSpc>
              <a:spcBef>
                <a:spcPct val="25000"/>
              </a:spcBef>
              <a:spcAft>
                <a:spcPct val="10000"/>
              </a:spcAft>
              <a:buFontTx/>
              <a:buChar char="–"/>
              <a:defRPr/>
            </a:pPr>
            <a:r>
              <a:rPr lang="en-US" sz="1800" kern="0" dirty="0">
                <a:solidFill>
                  <a:srgbClr val="000000"/>
                </a:solidFill>
                <a:latin typeface="+mn-lt"/>
              </a:rPr>
              <a:t>Request emergency assistance from neighboring Control Areas (Tie reliability benefits)</a:t>
            </a:r>
          </a:p>
          <a:p>
            <a:pPr marL="1200150" lvl="2" indent="-285750">
              <a:lnSpc>
                <a:spcPct val="80000"/>
              </a:lnSpc>
              <a:spcBef>
                <a:spcPct val="25000"/>
              </a:spcBef>
              <a:spcAft>
                <a:spcPct val="10000"/>
              </a:spcAft>
              <a:buFontTx/>
              <a:buChar char="–"/>
              <a:defRPr/>
            </a:pPr>
            <a:r>
              <a:rPr lang="en-US" sz="1600" kern="0" dirty="0">
                <a:solidFill>
                  <a:srgbClr val="000000"/>
                </a:solidFill>
                <a:latin typeface="+mn-lt"/>
              </a:rPr>
              <a:t>Quebec (includes Hydro-Quebec Interconnection Capability Credits (HQICCs))</a:t>
            </a:r>
          </a:p>
          <a:p>
            <a:pPr marL="1200150" lvl="2" indent="-285750">
              <a:lnSpc>
                <a:spcPct val="80000"/>
              </a:lnSpc>
              <a:spcBef>
                <a:spcPct val="25000"/>
              </a:spcBef>
              <a:spcAft>
                <a:spcPct val="10000"/>
              </a:spcAft>
              <a:buFontTx/>
              <a:buChar char="–"/>
              <a:defRPr/>
            </a:pPr>
            <a:r>
              <a:rPr lang="en-US" sz="1600" kern="0" dirty="0">
                <a:solidFill>
                  <a:srgbClr val="000000"/>
                </a:solidFill>
                <a:latin typeface="+mn-lt"/>
              </a:rPr>
              <a:t>Maritimes</a:t>
            </a:r>
          </a:p>
          <a:p>
            <a:pPr marL="1200150" lvl="2" indent="-285750">
              <a:lnSpc>
                <a:spcPct val="80000"/>
              </a:lnSpc>
              <a:spcBef>
                <a:spcPct val="25000"/>
              </a:spcBef>
              <a:spcAft>
                <a:spcPct val="10000"/>
              </a:spcAft>
              <a:buFontTx/>
              <a:buChar char="–"/>
              <a:defRPr/>
            </a:pPr>
            <a:r>
              <a:rPr lang="en-US" sz="1600" kern="0" dirty="0">
                <a:solidFill>
                  <a:srgbClr val="000000"/>
                </a:solidFill>
                <a:latin typeface="+mn-lt"/>
              </a:rPr>
              <a:t>New York</a:t>
            </a:r>
          </a:p>
          <a:p>
            <a:pPr marL="742950" lvl="1" indent="-285750">
              <a:lnSpc>
                <a:spcPct val="80000"/>
              </a:lnSpc>
              <a:spcBef>
                <a:spcPct val="25000"/>
              </a:spcBef>
              <a:spcAft>
                <a:spcPct val="10000"/>
              </a:spcAft>
              <a:buFontTx/>
              <a:buChar char="–"/>
              <a:defRPr/>
            </a:pPr>
            <a:r>
              <a:rPr lang="en-US" sz="1800" kern="0" dirty="0">
                <a:solidFill>
                  <a:srgbClr val="000000"/>
                </a:solidFill>
                <a:latin typeface="+mn-lt"/>
              </a:rPr>
              <a:t>Initiate 5% voltage reduction</a:t>
            </a:r>
          </a:p>
          <a:p>
            <a:pPr marL="742950" lvl="1" indent="-285750">
              <a:lnSpc>
                <a:spcPct val="80000"/>
              </a:lnSpc>
              <a:spcBef>
                <a:spcPct val="25000"/>
              </a:spcBef>
              <a:spcAft>
                <a:spcPct val="10000"/>
              </a:spcAft>
              <a:buFontTx/>
              <a:buChar char="–"/>
              <a:defRPr/>
            </a:pPr>
            <a:endParaRPr lang="en-US" sz="1800" kern="0" dirty="0">
              <a:solidFill>
                <a:srgbClr val="000000"/>
              </a:solidFill>
              <a:latin typeface="+mn-lt"/>
            </a:endParaRPr>
          </a:p>
        </p:txBody>
      </p:sp>
    </p:spTree>
    <p:extLst>
      <p:ext uri="{BB962C8B-B14F-4D97-AF65-F5344CB8AC3E}">
        <p14:creationId xmlns:p14="http://schemas.microsoft.com/office/powerpoint/2010/main" val="29833783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dirty="0" smtClean="0"/>
              <a:t>Load Forecast Data</a:t>
            </a:r>
          </a:p>
        </p:txBody>
      </p:sp>
      <p:sp>
        <p:nvSpPr>
          <p:cNvPr id="10245" name="Rectangle 3"/>
          <p:cNvSpPr>
            <a:spLocks noGrp="1" noChangeArrowheads="1"/>
          </p:cNvSpPr>
          <p:nvPr>
            <p:ph idx="1"/>
          </p:nvPr>
        </p:nvSpPr>
        <p:spPr>
          <a:xfrm>
            <a:off x="381000" y="1219200"/>
            <a:ext cx="8382000" cy="4876800"/>
          </a:xfrm>
        </p:spPr>
        <p:txBody>
          <a:bodyPr>
            <a:normAutofit/>
          </a:bodyPr>
          <a:lstStyle/>
          <a:p>
            <a:pPr eaLnBrk="1" hangingPunct="1"/>
            <a:r>
              <a:rPr lang="en-US" dirty="0" smtClean="0">
                <a:latin typeface="Calibri" panose="020F0502020204030204" pitchFamily="34" charset="0"/>
                <a:cs typeface="Times New Roman" pitchFamily="18" charset="0"/>
              </a:rPr>
              <a:t>Load forecast assumption from the 2019 Forecast Report of Capacity, Energy, Loads and Transmission (CELT) load forecast*</a:t>
            </a:r>
          </a:p>
          <a:p>
            <a:pPr eaLnBrk="1" hangingPunct="1"/>
            <a:r>
              <a:rPr lang="en-US" dirty="0" smtClean="0">
                <a:latin typeface="Calibri" panose="020F0502020204030204" pitchFamily="34" charset="0"/>
              </a:rPr>
              <a:t>The load forecast weather-related uncertainty is represented by specifying a series of multipliers on the peak load and the associated probabilities of each load level occurring</a:t>
            </a:r>
          </a:p>
          <a:p>
            <a:pPr lvl="1" eaLnBrk="1" hangingPunct="1">
              <a:defRPr/>
            </a:pPr>
            <a:r>
              <a:rPr lang="en-US" dirty="0" smtClean="0"/>
              <a:t>The multipliers used to describe the load forecast uncertainty are derived from the 52 weekly peak load distributions described by the expected value (mean), the standard deviation and the skewness</a:t>
            </a:r>
            <a:endParaRPr lang="en-US" sz="1400" dirty="0" smtClean="0">
              <a:cs typeface="Times New Roman" pitchFamily="18" charset="0"/>
            </a:endParaRPr>
          </a:p>
          <a:p>
            <a:pPr marL="0" indent="0">
              <a:buNone/>
            </a:pPr>
            <a:endParaRPr lang="en-US" sz="1400" dirty="0">
              <a:cs typeface="Times New Roman" pitchFamily="18" charset="0"/>
            </a:endParaRPr>
          </a:p>
          <a:p>
            <a:pPr marL="0" indent="0">
              <a:buNone/>
            </a:pPr>
            <a:endParaRPr lang="en-US" sz="1400" dirty="0" smtClean="0">
              <a:cs typeface="Times New Roman" pitchFamily="18" charset="0"/>
            </a:endParaRPr>
          </a:p>
          <a:p>
            <a:pPr marL="0" indent="0">
              <a:buNone/>
            </a:pPr>
            <a:r>
              <a:rPr lang="en-US" sz="1400" dirty="0" smtClean="0">
                <a:cs typeface="Times New Roman" pitchFamily="18" charset="0"/>
              </a:rPr>
              <a:t>*The 2019 CELT load forecast is available </a:t>
            </a:r>
            <a:r>
              <a:rPr lang="en-US" sz="1400" dirty="0">
                <a:cs typeface="Times New Roman" pitchFamily="18" charset="0"/>
              </a:rPr>
              <a:t>at </a:t>
            </a:r>
            <a:r>
              <a:rPr lang="en-US" sz="1400" dirty="0" smtClean="0">
                <a:cs typeface="Times New Roman" pitchFamily="18" charset="0"/>
                <a:hlinkClick r:id="rId3"/>
              </a:rPr>
              <a:t>https://www.iso-ne.com/system-planning/system-forecasting/load-forecast/</a:t>
            </a:r>
            <a:endParaRPr lang="en-US" sz="1400" dirty="0" smtClean="0">
              <a:cs typeface="Times New Roman" pitchFamily="18" charset="0"/>
            </a:endParaRPr>
          </a:p>
          <a:p>
            <a:endParaRPr lang="en-US" sz="1400" dirty="0" smtClean="0">
              <a:cs typeface="Times New Roman" pitchFamily="18" charset="0"/>
            </a:endParaRPr>
          </a:p>
          <a:p>
            <a:endParaRPr lang="en-US" sz="1800" dirty="0" smtClean="0">
              <a:cs typeface="Times New Roman" pitchFamily="18" charset="0"/>
            </a:endParaRPr>
          </a:p>
        </p:txBody>
      </p:sp>
      <p:sp>
        <p:nvSpPr>
          <p:cNvPr id="5" name="Slide Number Placeholder 4"/>
          <p:cNvSpPr>
            <a:spLocks noGrp="1"/>
          </p:cNvSpPr>
          <p:nvPr>
            <p:ph type="sldNum" sz="quarter" idx="11"/>
          </p:nvPr>
        </p:nvSpPr>
        <p:spPr/>
        <p:txBody>
          <a:bodyPr/>
          <a:lstStyle/>
          <a:p>
            <a:pPr defTabSz="1019175">
              <a:defRPr/>
            </a:pPr>
            <a:fld id="{14239043-6700-446B-9247-0CE1F79AE1EC}" type="slidenum">
              <a:rPr lang="en-US">
                <a:latin typeface="+mn-lt"/>
              </a:rPr>
              <a:pPr defTabSz="1019175">
                <a:defRPr/>
              </a:pPr>
              <a:t>42</a:t>
            </a:fld>
            <a:endParaRPr lang="en-US" dirty="0">
              <a:latin typeface="+mn-lt"/>
            </a:endParaRPr>
          </a:p>
        </p:txBody>
      </p:sp>
    </p:spTree>
    <p:extLst>
      <p:ext uri="{BB962C8B-B14F-4D97-AF65-F5344CB8AC3E}">
        <p14:creationId xmlns:p14="http://schemas.microsoft.com/office/powerpoint/2010/main" val="38381431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0248" y="76200"/>
            <a:ext cx="8229600" cy="1143000"/>
          </a:xfrm>
        </p:spPr>
        <p:txBody>
          <a:bodyPr/>
          <a:lstStyle/>
          <a:p>
            <a:r>
              <a:rPr lang="en-US" dirty="0"/>
              <a:t>Load Forecast </a:t>
            </a:r>
            <a:r>
              <a:rPr lang="en-US" dirty="0" smtClean="0"/>
              <a:t>Data, cont.</a:t>
            </a:r>
            <a:r>
              <a:rPr lang="en-US" dirty="0" smtClean="0">
                <a:solidFill>
                  <a:srgbClr val="090B0B"/>
                </a:solidFill>
              </a:rPr>
              <a:t/>
            </a:r>
            <a:br>
              <a:rPr lang="en-US" dirty="0" smtClean="0">
                <a:solidFill>
                  <a:srgbClr val="090B0B"/>
                </a:solidFill>
              </a:rPr>
            </a:br>
            <a:r>
              <a:rPr lang="en-US" sz="2400" dirty="0" smtClean="0">
                <a:solidFill>
                  <a:srgbClr val="090B0B"/>
                </a:solidFill>
              </a:rPr>
              <a:t>Modeling of BTM PV</a:t>
            </a:r>
            <a:endParaRPr lang="en-US" sz="2400" dirty="0">
              <a:solidFill>
                <a:srgbClr val="090B0B"/>
              </a:solidFill>
            </a:endParaRPr>
          </a:p>
        </p:txBody>
      </p:sp>
      <p:sp>
        <p:nvSpPr>
          <p:cNvPr id="6" name="Text Placeholder 5"/>
          <p:cNvSpPr>
            <a:spLocks noGrp="1"/>
          </p:cNvSpPr>
          <p:nvPr>
            <p:ph idx="1"/>
          </p:nvPr>
        </p:nvSpPr>
        <p:spPr>
          <a:xfrm>
            <a:off x="498348" y="1371600"/>
            <a:ext cx="8264652" cy="4191000"/>
          </a:xfrm>
        </p:spPr>
        <p:txBody>
          <a:bodyPr>
            <a:normAutofit fontScale="92500"/>
          </a:bodyPr>
          <a:lstStyle/>
          <a:p>
            <a:pPr marL="227013" indent="-227013"/>
            <a:r>
              <a:rPr lang="en-US" sz="2000" dirty="0" smtClean="0"/>
              <a:t>FCA 14 ICR calculations will use an hourly profile of BTM PV corresponding to the load shape for the year 2002, used by the Northeast Power Coordinating Council (NPCC) for reliability studies.  For more information on the development of the hourly profile see: </a:t>
            </a:r>
            <a:r>
              <a:rPr lang="en-US" sz="1800" dirty="0" smtClean="0">
                <a:hlinkClick r:id="rId2"/>
              </a:rPr>
              <a:t>https://www.iso-ne.com/static-assets/documents/2017/06/pspc_6_22_2017_2002_PV_profile.pdf</a:t>
            </a:r>
            <a:endParaRPr lang="en-US" sz="1800" dirty="0" smtClean="0"/>
          </a:p>
          <a:p>
            <a:pPr marL="627063" lvl="1" indent="-227013"/>
            <a:r>
              <a:rPr lang="en-US" sz="1600" dirty="0" smtClean="0"/>
              <a:t>Used for all probabilistic ICR-Related Values calculations</a:t>
            </a:r>
          </a:p>
          <a:p>
            <a:pPr marL="627063" lvl="1" indent="-227013"/>
            <a:r>
              <a:rPr lang="en-US" sz="1600" dirty="0" smtClean="0"/>
              <a:t>Modeled </a:t>
            </a:r>
            <a:r>
              <a:rPr lang="en-US" sz="1600" dirty="0"/>
              <a:t>in GE MARS by Regional System Plan (RSP) 13-subarea </a:t>
            </a:r>
            <a:r>
              <a:rPr lang="en-US" sz="1600" dirty="0" smtClean="0"/>
              <a:t>representation</a:t>
            </a:r>
          </a:p>
          <a:p>
            <a:pPr marL="627063" lvl="1" indent="-227013"/>
            <a:r>
              <a:rPr lang="en-US" sz="1600" dirty="0" smtClean="0"/>
              <a:t>Includes an 8</a:t>
            </a:r>
            <a:r>
              <a:rPr lang="en-US" sz="1600" dirty="0"/>
              <a:t>% </a:t>
            </a:r>
            <a:r>
              <a:rPr lang="en-US" sz="1600" dirty="0" smtClean="0"/>
              <a:t>transmission and distribution gross-up</a:t>
            </a:r>
          </a:p>
          <a:p>
            <a:pPr marL="627063" lvl="1" indent="-227013"/>
            <a:r>
              <a:rPr lang="en-US" sz="1600" dirty="0"/>
              <a:t>Peak load reduction uncertainty is modeled (randomly selected by MARS from </a:t>
            </a:r>
            <a:r>
              <a:rPr lang="en-US" sz="1600" dirty="0" smtClean="0"/>
              <a:t>a seven </a:t>
            </a:r>
            <a:r>
              <a:rPr lang="en-US" sz="1600" dirty="0"/>
              <a:t>day </a:t>
            </a:r>
            <a:r>
              <a:rPr lang="en-US" sz="1600" dirty="0" smtClean="0"/>
              <a:t>window distribution)</a:t>
            </a:r>
            <a:endParaRPr lang="en-US" sz="1600" dirty="0"/>
          </a:p>
          <a:p>
            <a:pPr marL="227013" indent="-227013"/>
            <a:r>
              <a:rPr lang="en-US" sz="2000" dirty="0" smtClean="0"/>
              <a:t>The values of BTM PV published in the 2019 CELT Report are the values of BTM PV subtracted from the gross load forecast to determine the net load forecast</a:t>
            </a:r>
          </a:p>
          <a:p>
            <a:pPr marL="227013" indent="-227013"/>
            <a:r>
              <a:rPr lang="en-US" sz="2000" dirty="0"/>
              <a:t>T</a:t>
            </a:r>
            <a:r>
              <a:rPr lang="en-US" sz="2000" dirty="0" smtClean="0"/>
              <a:t>he published 90/10 net load forecast for the SENE sub-areas is used in the TSA</a:t>
            </a:r>
          </a:p>
        </p:txBody>
      </p:sp>
      <p:sp>
        <p:nvSpPr>
          <p:cNvPr id="7" name="TextBox 6"/>
          <p:cNvSpPr txBox="1"/>
          <p:nvPr/>
        </p:nvSpPr>
        <p:spPr>
          <a:xfrm>
            <a:off x="381000" y="5576887"/>
            <a:ext cx="8229600" cy="1015663"/>
          </a:xfrm>
          <a:prstGeom prst="rect">
            <a:avLst/>
          </a:prstGeom>
          <a:noFill/>
        </p:spPr>
        <p:txBody>
          <a:bodyPr wrap="square" rtlCol="0">
            <a:spAutoFit/>
          </a:bodyPr>
          <a:lstStyle/>
          <a:p>
            <a:r>
              <a:rPr lang="en-US" sz="1200" dirty="0" smtClean="0">
                <a:solidFill>
                  <a:schemeClr val="tx1">
                    <a:lumMod val="50000"/>
                  </a:schemeClr>
                </a:solidFill>
                <a:latin typeface="+mn-lt"/>
              </a:rPr>
              <a:t>Notes:</a:t>
            </a:r>
          </a:p>
          <a:p>
            <a:r>
              <a:rPr lang="en-US" sz="1200" dirty="0" smtClean="0">
                <a:solidFill>
                  <a:schemeClr val="tx1">
                    <a:lumMod val="50000"/>
                  </a:schemeClr>
                </a:solidFill>
                <a:latin typeface="+mn-lt"/>
              </a:rPr>
              <a:t>For more info on the PV forecast, see </a:t>
            </a:r>
            <a:r>
              <a:rPr lang="en-US" sz="1200" dirty="0" smtClean="0">
                <a:solidFill>
                  <a:schemeClr val="tx1">
                    <a:lumMod val="50000"/>
                  </a:schemeClr>
                </a:solidFill>
                <a:latin typeface="+mn-lt"/>
                <a:hlinkClick r:id="rId3"/>
              </a:rPr>
              <a:t>https</a:t>
            </a:r>
            <a:r>
              <a:rPr lang="en-US" sz="1200" dirty="0">
                <a:solidFill>
                  <a:schemeClr val="tx1">
                    <a:lumMod val="50000"/>
                  </a:schemeClr>
                </a:solidFill>
                <a:latin typeface="+mn-lt"/>
                <a:hlinkClick r:id="rId3"/>
              </a:rPr>
              <a:t>://www.iso-ne.com/static-assets/documents/2019/04/final-2019-pv-forecast.pdf</a:t>
            </a:r>
            <a:endParaRPr lang="en-US" sz="1200" dirty="0">
              <a:solidFill>
                <a:schemeClr val="tx1">
                  <a:lumMod val="50000"/>
                </a:schemeClr>
              </a:solidFill>
              <a:latin typeface="+mn-lt"/>
            </a:endParaRPr>
          </a:p>
          <a:p>
            <a:r>
              <a:rPr lang="en-US" dirty="0"/>
              <a:t> </a:t>
            </a:r>
          </a:p>
          <a:p>
            <a:endParaRPr lang="en-US" sz="1200" dirty="0"/>
          </a:p>
        </p:txBody>
      </p:sp>
      <p:sp>
        <p:nvSpPr>
          <p:cNvPr id="8" name="Slide Number Placeholder 4"/>
          <p:cNvSpPr>
            <a:spLocks noGrp="1"/>
          </p:cNvSpPr>
          <p:nvPr>
            <p:ph type="sldNum" sz="quarter" idx="4294967295"/>
          </p:nvPr>
        </p:nvSpPr>
        <p:spPr>
          <a:xfrm>
            <a:off x="8534400" y="6365882"/>
            <a:ext cx="381000" cy="263518"/>
          </a:xfrm>
          <a:prstGeom prst="rect">
            <a:avLst/>
          </a:prstGeom>
        </p:spPr>
        <p:txBody>
          <a:bodyPr/>
          <a:lstStyle/>
          <a:p>
            <a:pPr defTabSz="1019175">
              <a:defRPr/>
            </a:pPr>
            <a:fld id="{32562FAA-F3EA-4F8B-8043-9078A9D16300}" type="slidenum">
              <a:rPr lang="en-US" sz="1400" smtClean="0">
                <a:latin typeface="+mn-lt"/>
              </a:rPr>
              <a:pPr defTabSz="1019175">
                <a:defRPr/>
              </a:pPr>
              <a:t>43</a:t>
            </a:fld>
            <a:endParaRPr lang="en-US" sz="1400" dirty="0">
              <a:latin typeface="+mn-lt"/>
            </a:endParaRPr>
          </a:p>
        </p:txBody>
      </p:sp>
    </p:spTree>
    <p:extLst>
      <p:ext uri="{BB962C8B-B14F-4D97-AF65-F5344CB8AC3E}">
        <p14:creationId xmlns:p14="http://schemas.microsoft.com/office/powerpoint/2010/main" val="923501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517556" y="0"/>
            <a:ext cx="8302625" cy="1295400"/>
          </a:xfrm>
        </p:spPr>
        <p:txBody>
          <a:bodyPr/>
          <a:lstStyle/>
          <a:p>
            <a:pPr eaLnBrk="1" hangingPunct="1"/>
            <a:r>
              <a:rPr lang="en-US" dirty="0" smtClean="0">
                <a:solidFill>
                  <a:srgbClr val="090B0B"/>
                </a:solidFill>
              </a:rPr>
              <a:t>Load Forecast Data, cont.                   </a:t>
            </a:r>
            <a:br>
              <a:rPr lang="en-US" dirty="0" smtClean="0">
                <a:solidFill>
                  <a:srgbClr val="090B0B"/>
                </a:solidFill>
              </a:rPr>
            </a:br>
            <a:r>
              <a:rPr lang="en-US" sz="2400" dirty="0" smtClean="0">
                <a:solidFill>
                  <a:srgbClr val="090B0B"/>
                </a:solidFill>
              </a:rPr>
              <a:t>New England System Load Forecast</a:t>
            </a:r>
          </a:p>
        </p:txBody>
      </p:sp>
      <p:sp>
        <p:nvSpPr>
          <p:cNvPr id="11269" name="Rectangle 3"/>
          <p:cNvSpPr>
            <a:spLocks noGrp="1" noChangeArrowheads="1"/>
          </p:cNvSpPr>
          <p:nvPr>
            <p:ph type="body" sz="half" idx="1"/>
          </p:nvPr>
        </p:nvSpPr>
        <p:spPr>
          <a:xfrm>
            <a:off x="445194" y="3820179"/>
            <a:ext cx="7921625" cy="457200"/>
          </a:xfrm>
        </p:spPr>
        <p:txBody>
          <a:bodyPr/>
          <a:lstStyle/>
          <a:p>
            <a:pPr algn="ctr" eaLnBrk="1" hangingPunct="1">
              <a:buFontTx/>
              <a:buNone/>
            </a:pPr>
            <a:r>
              <a:rPr lang="en-US" sz="2200" b="1" dirty="0">
                <a:cs typeface="Times New Roman" pitchFamily="18" charset="0"/>
              </a:rPr>
              <a:t>Probability D</a:t>
            </a:r>
            <a:r>
              <a:rPr lang="en-US" sz="2200" b="1" dirty="0" smtClean="0">
                <a:cs typeface="Times New Roman" pitchFamily="18" charset="0"/>
              </a:rPr>
              <a:t>istribution of Seasonal Peak Load (MW)</a:t>
            </a:r>
          </a:p>
        </p:txBody>
      </p:sp>
      <p:sp>
        <p:nvSpPr>
          <p:cNvPr id="9" name="Slide Number Placeholder 6"/>
          <p:cNvSpPr>
            <a:spLocks noGrp="1"/>
          </p:cNvSpPr>
          <p:nvPr>
            <p:ph type="sldNum" sz="quarter" idx="11"/>
          </p:nvPr>
        </p:nvSpPr>
        <p:spPr/>
        <p:txBody>
          <a:bodyPr/>
          <a:lstStyle/>
          <a:p>
            <a:pPr defTabSz="1019175">
              <a:defRPr/>
            </a:pPr>
            <a:fld id="{A13D8A1E-8B14-41FC-BF2E-9A6C33C7B64E}" type="slidenum">
              <a:rPr lang="en-US">
                <a:latin typeface="+mn-lt"/>
              </a:rPr>
              <a:pPr defTabSz="1019175">
                <a:defRPr/>
              </a:pPr>
              <a:t>44</a:t>
            </a:fld>
            <a:endParaRPr lang="en-US" dirty="0">
              <a:latin typeface="+mn-lt"/>
            </a:endParaRPr>
          </a:p>
        </p:txBody>
      </p:sp>
      <p:sp>
        <p:nvSpPr>
          <p:cNvPr id="11270" name="Text Box 6"/>
          <p:cNvSpPr txBox="1">
            <a:spLocks noChangeArrowheads="1"/>
          </p:cNvSpPr>
          <p:nvPr/>
        </p:nvSpPr>
        <p:spPr bwMode="auto">
          <a:xfrm>
            <a:off x="533400" y="1323401"/>
            <a:ext cx="7467600" cy="430887"/>
          </a:xfrm>
          <a:prstGeom prst="rect">
            <a:avLst/>
          </a:prstGeom>
          <a:noFill/>
          <a:ln w="9525">
            <a:noFill/>
            <a:miter lim="800000"/>
            <a:headEnd/>
            <a:tailEnd/>
          </a:ln>
        </p:spPr>
        <p:txBody>
          <a:bodyPr>
            <a:spAutoFit/>
          </a:bodyPr>
          <a:lstStyle/>
          <a:p>
            <a:pPr algn="ctr">
              <a:spcBef>
                <a:spcPct val="50000"/>
              </a:spcBef>
            </a:pPr>
            <a:r>
              <a:rPr lang="en-US" sz="2200" b="1" dirty="0">
                <a:solidFill>
                  <a:srgbClr val="000000"/>
                </a:solidFill>
                <a:latin typeface="+mn-lt"/>
                <a:cs typeface="Times New Roman" pitchFamily="18" charset="0"/>
              </a:rPr>
              <a:t>Monthly Peak Load (MW</a:t>
            </a:r>
            <a:r>
              <a:rPr lang="en-US" sz="2200" b="1" dirty="0" smtClean="0">
                <a:solidFill>
                  <a:srgbClr val="000000"/>
                </a:solidFill>
                <a:latin typeface="+mn-lt"/>
                <a:cs typeface="Times New Roman" pitchFamily="18" charset="0"/>
              </a:rPr>
              <a:t>) </a:t>
            </a:r>
            <a:r>
              <a:rPr lang="en-US" sz="2200" b="1" dirty="0" smtClean="0">
                <a:solidFill>
                  <a:srgbClr val="090B0B"/>
                </a:solidFill>
                <a:latin typeface="+mn-lt"/>
                <a:cs typeface="Times New Roman" pitchFamily="18" charset="0"/>
              </a:rPr>
              <a:t>- Net of BTM PV</a:t>
            </a:r>
            <a:endParaRPr lang="en-US" sz="2200" b="1" dirty="0">
              <a:solidFill>
                <a:srgbClr val="090B0B"/>
              </a:solidFill>
              <a:latin typeface="+mn-lt"/>
              <a:cs typeface="Times New Roman" pitchFamily="18" charset="0"/>
            </a:endParaRPr>
          </a:p>
        </p:txBody>
      </p:sp>
      <p:sp>
        <p:nvSpPr>
          <p:cNvPr id="11271" name="Rectangle 7"/>
          <p:cNvSpPr>
            <a:spLocks noChangeArrowheads="1"/>
          </p:cNvSpPr>
          <p:nvPr/>
        </p:nvSpPr>
        <p:spPr bwMode="auto">
          <a:xfrm rot="10804831" flipV="1">
            <a:off x="481634" y="3234135"/>
            <a:ext cx="8159750" cy="646331"/>
          </a:xfrm>
          <a:prstGeom prst="rect">
            <a:avLst/>
          </a:prstGeom>
          <a:noFill/>
          <a:ln w="9525">
            <a:noFill/>
            <a:miter lim="800000"/>
            <a:headEnd/>
            <a:tailEnd/>
          </a:ln>
        </p:spPr>
        <p:txBody>
          <a:bodyPr>
            <a:spAutoFit/>
          </a:bodyPr>
          <a:lstStyle/>
          <a:p>
            <a:r>
              <a:rPr lang="en-US" sz="1800" dirty="0">
                <a:solidFill>
                  <a:srgbClr val="090B0B"/>
                </a:solidFill>
                <a:latin typeface="+mn-lt"/>
              </a:rPr>
              <a:t>There is a distribution associated with each monthly peak. The distribution associated with the </a:t>
            </a:r>
            <a:r>
              <a:rPr lang="en-US" sz="1800" dirty="0">
                <a:solidFill>
                  <a:srgbClr val="000000"/>
                </a:solidFill>
                <a:latin typeface="+mn-lt"/>
              </a:rPr>
              <a:t>s</a:t>
            </a:r>
            <a:r>
              <a:rPr lang="en-US" sz="1800" dirty="0" smtClean="0">
                <a:solidFill>
                  <a:srgbClr val="000000"/>
                </a:solidFill>
                <a:latin typeface="+mn-lt"/>
              </a:rPr>
              <a:t>easonal </a:t>
            </a:r>
            <a:r>
              <a:rPr lang="en-US" sz="1800" dirty="0">
                <a:solidFill>
                  <a:srgbClr val="000000"/>
                </a:solidFill>
                <a:latin typeface="+mn-lt"/>
              </a:rPr>
              <a:t>p</a:t>
            </a:r>
            <a:r>
              <a:rPr lang="en-US" sz="1800" dirty="0" smtClean="0">
                <a:solidFill>
                  <a:srgbClr val="000000"/>
                </a:solidFill>
                <a:latin typeface="+mn-lt"/>
              </a:rPr>
              <a:t>eak </a:t>
            </a:r>
            <a:r>
              <a:rPr lang="en-US" sz="1800" dirty="0">
                <a:solidFill>
                  <a:srgbClr val="000000"/>
                </a:solidFill>
                <a:latin typeface="+mn-lt"/>
              </a:rPr>
              <a:t>l</a:t>
            </a:r>
            <a:r>
              <a:rPr lang="en-US" sz="1800" dirty="0" smtClean="0">
                <a:solidFill>
                  <a:srgbClr val="000000"/>
                </a:solidFill>
                <a:latin typeface="+mn-lt"/>
              </a:rPr>
              <a:t>oad </a:t>
            </a:r>
            <a:r>
              <a:rPr lang="en-US" sz="1800" dirty="0">
                <a:solidFill>
                  <a:srgbClr val="000000"/>
                </a:solidFill>
                <a:latin typeface="+mn-lt"/>
              </a:rPr>
              <a:t>f</a:t>
            </a:r>
            <a:r>
              <a:rPr lang="en-US" sz="1800" dirty="0" smtClean="0">
                <a:solidFill>
                  <a:srgbClr val="000000"/>
                </a:solidFill>
                <a:latin typeface="+mn-lt"/>
              </a:rPr>
              <a:t>orecast is shown </a:t>
            </a:r>
            <a:r>
              <a:rPr lang="en-US" sz="1800" dirty="0">
                <a:solidFill>
                  <a:srgbClr val="000000"/>
                </a:solidFill>
                <a:latin typeface="+mn-lt"/>
              </a:rPr>
              <a:t>below:</a:t>
            </a:r>
          </a:p>
        </p:txBody>
      </p:sp>
      <p:sp>
        <p:nvSpPr>
          <p:cNvPr id="10" name="Content Placeholder 7"/>
          <p:cNvSpPr txBox="1">
            <a:spLocks/>
          </p:cNvSpPr>
          <p:nvPr/>
        </p:nvSpPr>
        <p:spPr>
          <a:xfrm>
            <a:off x="324555" y="2314001"/>
            <a:ext cx="8302625" cy="762000"/>
          </a:xfrm>
          <a:prstGeom prst="rect">
            <a:avLst/>
          </a:prstGeom>
        </p:spPr>
        <p:txBody>
          <a:bodyPr/>
          <a:lstStyle/>
          <a:p>
            <a:pPr marL="342900" marR="0" lvl="0" indent="-342900" defTabSz="914400" eaLnBrk="0" latinLnBrk="0" hangingPunct="0">
              <a:lnSpc>
                <a:spcPct val="100000"/>
              </a:lnSpc>
              <a:spcBef>
                <a:spcPct val="10000"/>
              </a:spcBef>
              <a:buClrTx/>
              <a:buSzTx/>
              <a:buFont typeface="Arial" pitchFamily="34" charset="0"/>
              <a:buChar char="•"/>
              <a:tabLst/>
              <a:defRPr/>
            </a:pPr>
            <a:r>
              <a:rPr lang="en-US" sz="1400" dirty="0" smtClean="0">
                <a:solidFill>
                  <a:schemeClr val="tx1">
                    <a:lumMod val="50000"/>
                  </a:schemeClr>
                </a:solidFill>
                <a:latin typeface="+mn-lt"/>
              </a:rPr>
              <a:t>Corresponds to the reference forecast labeled </a:t>
            </a:r>
            <a:r>
              <a:rPr lang="en-US" sz="1400" dirty="0">
                <a:solidFill>
                  <a:schemeClr val="tx1">
                    <a:lumMod val="50000"/>
                  </a:schemeClr>
                </a:solidFill>
                <a:latin typeface="+mn-lt"/>
              </a:rPr>
              <a:t>“</a:t>
            </a:r>
            <a:r>
              <a:rPr lang="en-US" sz="1400" dirty="0" smtClean="0">
                <a:solidFill>
                  <a:schemeClr val="tx1">
                    <a:lumMod val="50000"/>
                  </a:schemeClr>
                </a:solidFill>
                <a:latin typeface="+mn-lt"/>
              </a:rPr>
              <a:t>ISO-NE </a:t>
            </a:r>
            <a:r>
              <a:rPr lang="en-US" sz="1400" dirty="0">
                <a:solidFill>
                  <a:schemeClr val="tx1">
                    <a:lumMod val="50000"/>
                  </a:schemeClr>
                </a:solidFill>
                <a:latin typeface="+mn-lt"/>
              </a:rPr>
              <a:t>Control Area &amp;</a:t>
            </a:r>
            <a:r>
              <a:rPr lang="en-US" sz="1400" dirty="0" smtClean="0">
                <a:solidFill>
                  <a:schemeClr val="tx1">
                    <a:lumMod val="50000"/>
                  </a:schemeClr>
                </a:solidFill>
                <a:latin typeface="+mn-lt"/>
              </a:rPr>
              <a:t> </a:t>
            </a:r>
            <a:r>
              <a:rPr lang="en-US" sz="1400" dirty="0">
                <a:solidFill>
                  <a:schemeClr val="tx1">
                    <a:lumMod val="50000"/>
                  </a:schemeClr>
                </a:solidFill>
                <a:latin typeface="+mn-lt"/>
              </a:rPr>
              <a:t>New England States Monthly Peak Load Forecast</a:t>
            </a:r>
            <a:r>
              <a:rPr lang="en-US" sz="1200" i="1" dirty="0" smtClean="0">
                <a:solidFill>
                  <a:schemeClr val="tx1">
                    <a:lumMod val="50000"/>
                  </a:schemeClr>
                </a:solidFill>
                <a:latin typeface="+mn-lt"/>
              </a:rPr>
              <a:t>“  </a:t>
            </a:r>
            <a:r>
              <a:rPr lang="en-US" sz="1400" dirty="0">
                <a:solidFill>
                  <a:schemeClr val="tx1">
                    <a:lumMod val="50000"/>
                  </a:schemeClr>
                </a:solidFill>
                <a:latin typeface="+mn-lt"/>
              </a:rPr>
              <a:t>from </a:t>
            </a:r>
            <a:r>
              <a:rPr lang="en-US" sz="1400" dirty="0" smtClean="0">
                <a:solidFill>
                  <a:schemeClr val="tx1">
                    <a:lumMod val="50000"/>
                  </a:schemeClr>
                </a:solidFill>
                <a:latin typeface="+mn-lt"/>
              </a:rPr>
              <a:t>worksheet “4 </a:t>
            </a:r>
            <a:r>
              <a:rPr lang="en-US" sz="1400" dirty="0" err="1" smtClean="0">
                <a:solidFill>
                  <a:schemeClr val="tx1">
                    <a:lumMod val="50000"/>
                  </a:schemeClr>
                </a:solidFill>
                <a:latin typeface="+mn-lt"/>
              </a:rPr>
              <a:t>Mnth</a:t>
            </a:r>
            <a:r>
              <a:rPr lang="en-US" sz="1400" dirty="0" smtClean="0">
                <a:solidFill>
                  <a:schemeClr val="tx1">
                    <a:lumMod val="50000"/>
                  </a:schemeClr>
                </a:solidFill>
                <a:latin typeface="+mn-lt"/>
              </a:rPr>
              <a:t> Peak” </a:t>
            </a:r>
            <a:r>
              <a:rPr lang="en-US" sz="1400" dirty="0">
                <a:solidFill>
                  <a:schemeClr val="tx1">
                    <a:lumMod val="50000"/>
                  </a:schemeClr>
                </a:solidFill>
                <a:latin typeface="+mn-lt"/>
              </a:rPr>
              <a:t>of the </a:t>
            </a:r>
            <a:r>
              <a:rPr lang="en-US" sz="1400" dirty="0" smtClean="0">
                <a:solidFill>
                  <a:schemeClr val="tx1">
                    <a:lumMod val="50000"/>
                  </a:schemeClr>
                </a:solidFill>
                <a:latin typeface="+mn-lt"/>
              </a:rPr>
              <a:t>2019 </a:t>
            </a:r>
            <a:r>
              <a:rPr lang="en-US" sz="1400" dirty="0">
                <a:solidFill>
                  <a:schemeClr val="tx1">
                    <a:lumMod val="50000"/>
                  </a:schemeClr>
                </a:solidFill>
                <a:latin typeface="+mn-lt"/>
              </a:rPr>
              <a:t>Forecast </a:t>
            </a:r>
            <a:r>
              <a:rPr lang="en-US" sz="1400" dirty="0" smtClean="0">
                <a:solidFill>
                  <a:schemeClr val="tx1">
                    <a:lumMod val="50000"/>
                  </a:schemeClr>
                </a:solidFill>
                <a:latin typeface="+mn-lt"/>
              </a:rPr>
              <a:t>Data</a:t>
            </a:r>
          </a:p>
          <a:p>
            <a:pPr marL="800100" lvl="1" indent="-342900" eaLnBrk="0" hangingPunct="0">
              <a:spcBef>
                <a:spcPct val="10000"/>
              </a:spcBef>
              <a:buFont typeface="Arial" pitchFamily="34" charset="0"/>
              <a:buChar char="•"/>
              <a:defRPr/>
            </a:pPr>
            <a:r>
              <a:rPr lang="en-US" sz="1400" dirty="0">
                <a:solidFill>
                  <a:schemeClr val="tx1">
                    <a:lumMod val="50000"/>
                  </a:schemeClr>
                </a:solidFill>
                <a:latin typeface="+mn-lt"/>
                <a:hlinkClick r:id="rId3"/>
              </a:rPr>
              <a:t>https://</a:t>
            </a:r>
            <a:r>
              <a:rPr lang="en-US" sz="1400" dirty="0" smtClean="0">
                <a:solidFill>
                  <a:schemeClr val="tx1">
                    <a:lumMod val="50000"/>
                  </a:schemeClr>
                </a:solidFill>
                <a:latin typeface="+mn-lt"/>
                <a:hlinkClick r:id="rId3"/>
              </a:rPr>
              <a:t>www.iso-ne.com/static-assets/documents/2019/04/forecast_data_2019.xlsx</a:t>
            </a:r>
            <a:endParaRPr lang="en-US" sz="1400" dirty="0" smtClean="0">
              <a:solidFill>
                <a:schemeClr val="tx1">
                  <a:lumMod val="50000"/>
                </a:schemeClr>
              </a:solidFill>
              <a:latin typeface="+mn-lt"/>
            </a:endParaRPr>
          </a:p>
          <a:p>
            <a:pPr marL="342900" marR="0" lvl="0" indent="-342900" defTabSz="914400" eaLnBrk="0" latinLnBrk="0" hangingPunct="0">
              <a:lnSpc>
                <a:spcPct val="100000"/>
              </a:lnSpc>
              <a:spcBef>
                <a:spcPct val="10000"/>
              </a:spcBef>
              <a:buClrTx/>
              <a:buSzTx/>
              <a:buFont typeface="Arial" pitchFamily="34" charset="0"/>
              <a:buChar char="•"/>
              <a:tabLst/>
              <a:defRPr/>
            </a:pPr>
            <a:endParaRPr lang="en-US" sz="1400" dirty="0" smtClean="0">
              <a:solidFill>
                <a:schemeClr val="tx1">
                  <a:lumMod val="50000"/>
                </a:schemeClr>
              </a:solidFill>
              <a:latin typeface="+mn-lt"/>
            </a:endParaRPr>
          </a:p>
          <a:p>
            <a:pPr marL="342900" marR="0" lvl="0" indent="-342900" defTabSz="914400" eaLnBrk="0" latinLnBrk="0" hangingPunct="0">
              <a:lnSpc>
                <a:spcPct val="100000"/>
              </a:lnSpc>
              <a:spcBef>
                <a:spcPct val="10000"/>
              </a:spcBef>
              <a:buClrTx/>
              <a:buSzTx/>
              <a:buFont typeface="Arial" pitchFamily="34" charset="0"/>
              <a:buChar char="•"/>
              <a:tabLst/>
              <a:defRPr/>
            </a:pPr>
            <a:endParaRPr lang="en-US" sz="1400" dirty="0">
              <a:solidFill>
                <a:schemeClr val="tx1">
                  <a:lumMod val="50000"/>
                </a:schemeClr>
              </a:solidFill>
              <a:latin typeface="+mn-lt"/>
            </a:endParaRPr>
          </a:p>
        </p:txBody>
      </p:sp>
      <p:sp>
        <p:nvSpPr>
          <p:cNvPr id="2" name="TextBox 1"/>
          <p:cNvSpPr txBox="1"/>
          <p:nvPr/>
        </p:nvSpPr>
        <p:spPr>
          <a:xfrm>
            <a:off x="423856" y="5267980"/>
            <a:ext cx="8034343" cy="997196"/>
          </a:xfrm>
          <a:prstGeom prst="rect">
            <a:avLst/>
          </a:prstGeom>
          <a:noFill/>
        </p:spPr>
        <p:txBody>
          <a:bodyPr wrap="square" rtlCol="0">
            <a:spAutoFit/>
          </a:bodyPr>
          <a:lstStyle/>
          <a:p>
            <a:pPr marL="342900" indent="-342900" eaLnBrk="0" hangingPunct="0">
              <a:spcBef>
                <a:spcPct val="10000"/>
              </a:spcBef>
              <a:buFont typeface="Arial" pitchFamily="34" charset="0"/>
              <a:buChar char="•"/>
              <a:defRPr/>
            </a:pPr>
            <a:r>
              <a:rPr lang="en-US" sz="1400" dirty="0" smtClean="0">
                <a:solidFill>
                  <a:schemeClr val="tx1">
                    <a:lumMod val="50000"/>
                  </a:schemeClr>
                </a:solidFill>
                <a:latin typeface="+mn-lt"/>
              </a:rPr>
              <a:t>From Table 1.6 </a:t>
            </a:r>
            <a:r>
              <a:rPr lang="en-US" sz="1400" dirty="0">
                <a:solidFill>
                  <a:schemeClr val="tx1">
                    <a:lumMod val="50000"/>
                  </a:schemeClr>
                </a:solidFill>
                <a:latin typeface="+mn-lt"/>
              </a:rPr>
              <a:t>- Seasonal Peak Load Forecast Distributions (forecast is reference with reduction for BTM PV) </a:t>
            </a:r>
            <a:r>
              <a:rPr lang="en-US" sz="1400" dirty="0" smtClean="0">
                <a:solidFill>
                  <a:schemeClr val="tx1">
                    <a:lumMod val="50000"/>
                  </a:schemeClr>
                </a:solidFill>
                <a:latin typeface="+mn-lt"/>
              </a:rPr>
              <a:t>of </a:t>
            </a:r>
            <a:r>
              <a:rPr lang="en-US" sz="1400" dirty="0">
                <a:solidFill>
                  <a:schemeClr val="tx1">
                    <a:lumMod val="50000"/>
                  </a:schemeClr>
                </a:solidFill>
                <a:latin typeface="+mn-lt"/>
              </a:rPr>
              <a:t>the </a:t>
            </a:r>
            <a:r>
              <a:rPr lang="en-US" sz="1400" dirty="0" smtClean="0">
                <a:solidFill>
                  <a:schemeClr val="tx1">
                    <a:lumMod val="50000"/>
                  </a:schemeClr>
                </a:solidFill>
                <a:latin typeface="+mn-lt"/>
              </a:rPr>
              <a:t>2019 CELT </a:t>
            </a:r>
          </a:p>
          <a:p>
            <a:pPr marL="800100" lvl="1" indent="-342900" eaLnBrk="0" hangingPunct="0">
              <a:spcBef>
                <a:spcPct val="10000"/>
              </a:spcBef>
              <a:buFont typeface="Arial" pitchFamily="34" charset="0"/>
              <a:buChar char="•"/>
              <a:defRPr/>
            </a:pPr>
            <a:r>
              <a:rPr lang="en-US" sz="1400" dirty="0" smtClean="0">
                <a:cs typeface="Times New Roman" pitchFamily="18" charset="0"/>
                <a:hlinkClick r:id="rId4"/>
              </a:rPr>
              <a:t>https</a:t>
            </a:r>
            <a:r>
              <a:rPr lang="en-US" sz="1400" dirty="0">
                <a:cs typeface="Times New Roman" pitchFamily="18" charset="0"/>
                <a:hlinkClick r:id="rId4"/>
              </a:rPr>
              <a:t>://</a:t>
            </a:r>
            <a:r>
              <a:rPr lang="en-US" sz="1400" dirty="0" smtClean="0">
                <a:cs typeface="Times New Roman" pitchFamily="18" charset="0"/>
                <a:hlinkClick r:id="rId4"/>
              </a:rPr>
              <a:t>www.iso-ne.com/static-assets/documents/2019/04/2019_celt_report.xls</a:t>
            </a:r>
            <a:endParaRPr lang="en-US" sz="1400" dirty="0" smtClean="0">
              <a:cs typeface="Times New Roman" pitchFamily="18" charset="0"/>
            </a:endParaRPr>
          </a:p>
          <a:p>
            <a:pPr marL="0" lvl="1" eaLnBrk="0" hangingPunct="0">
              <a:spcBef>
                <a:spcPct val="10000"/>
              </a:spcBef>
              <a:defRPr/>
            </a:pPr>
            <a:endParaRPr lang="en-US" sz="1400" dirty="0" smtClean="0">
              <a:cs typeface="Times New Roman" pitchFamily="18" charset="0"/>
            </a:endParaRPr>
          </a:p>
        </p:txBody>
      </p:sp>
      <p:graphicFrame>
        <p:nvGraphicFramePr>
          <p:cNvPr id="11" name="Table 10"/>
          <p:cNvGraphicFramePr>
            <a:graphicFrameLocks noGrp="1"/>
          </p:cNvGraphicFramePr>
          <p:nvPr>
            <p:extLst/>
          </p:nvPr>
        </p:nvGraphicFramePr>
        <p:xfrm>
          <a:off x="423856" y="1817661"/>
          <a:ext cx="8229598" cy="331011"/>
        </p:xfrm>
        <a:graphic>
          <a:graphicData uri="http://schemas.openxmlformats.org/drawingml/2006/table">
            <a:tbl>
              <a:tblPr/>
              <a:tblGrid>
                <a:gridCol w="633046">
                  <a:extLst>
                    <a:ext uri="{9D8B030D-6E8A-4147-A177-3AD203B41FA5}">
                      <a16:colId xmlns:a16="http://schemas.microsoft.com/office/drawing/2014/main" val="20000"/>
                    </a:ext>
                  </a:extLst>
                </a:gridCol>
                <a:gridCol w="633046">
                  <a:extLst>
                    <a:ext uri="{9D8B030D-6E8A-4147-A177-3AD203B41FA5}">
                      <a16:colId xmlns:a16="http://schemas.microsoft.com/office/drawing/2014/main" val="20001"/>
                    </a:ext>
                  </a:extLst>
                </a:gridCol>
                <a:gridCol w="633046">
                  <a:extLst>
                    <a:ext uri="{9D8B030D-6E8A-4147-A177-3AD203B41FA5}">
                      <a16:colId xmlns:a16="http://schemas.microsoft.com/office/drawing/2014/main" val="20002"/>
                    </a:ext>
                  </a:extLst>
                </a:gridCol>
                <a:gridCol w="633046">
                  <a:extLst>
                    <a:ext uri="{9D8B030D-6E8A-4147-A177-3AD203B41FA5}">
                      <a16:colId xmlns:a16="http://schemas.microsoft.com/office/drawing/2014/main" val="20003"/>
                    </a:ext>
                  </a:extLst>
                </a:gridCol>
                <a:gridCol w="633046">
                  <a:extLst>
                    <a:ext uri="{9D8B030D-6E8A-4147-A177-3AD203B41FA5}">
                      <a16:colId xmlns:a16="http://schemas.microsoft.com/office/drawing/2014/main" val="20004"/>
                    </a:ext>
                  </a:extLst>
                </a:gridCol>
                <a:gridCol w="633046">
                  <a:extLst>
                    <a:ext uri="{9D8B030D-6E8A-4147-A177-3AD203B41FA5}">
                      <a16:colId xmlns:a16="http://schemas.microsoft.com/office/drawing/2014/main" val="20005"/>
                    </a:ext>
                  </a:extLst>
                </a:gridCol>
                <a:gridCol w="633046">
                  <a:extLst>
                    <a:ext uri="{9D8B030D-6E8A-4147-A177-3AD203B41FA5}">
                      <a16:colId xmlns:a16="http://schemas.microsoft.com/office/drawing/2014/main" val="20006"/>
                    </a:ext>
                  </a:extLst>
                </a:gridCol>
                <a:gridCol w="633046">
                  <a:extLst>
                    <a:ext uri="{9D8B030D-6E8A-4147-A177-3AD203B41FA5}">
                      <a16:colId xmlns:a16="http://schemas.microsoft.com/office/drawing/2014/main" val="20007"/>
                    </a:ext>
                  </a:extLst>
                </a:gridCol>
                <a:gridCol w="633046">
                  <a:extLst>
                    <a:ext uri="{9D8B030D-6E8A-4147-A177-3AD203B41FA5}">
                      <a16:colId xmlns:a16="http://schemas.microsoft.com/office/drawing/2014/main" val="20008"/>
                    </a:ext>
                  </a:extLst>
                </a:gridCol>
                <a:gridCol w="633046">
                  <a:extLst>
                    <a:ext uri="{9D8B030D-6E8A-4147-A177-3AD203B41FA5}">
                      <a16:colId xmlns:a16="http://schemas.microsoft.com/office/drawing/2014/main" val="20009"/>
                    </a:ext>
                  </a:extLst>
                </a:gridCol>
                <a:gridCol w="633046">
                  <a:extLst>
                    <a:ext uri="{9D8B030D-6E8A-4147-A177-3AD203B41FA5}">
                      <a16:colId xmlns:a16="http://schemas.microsoft.com/office/drawing/2014/main" val="20010"/>
                    </a:ext>
                  </a:extLst>
                </a:gridCol>
                <a:gridCol w="633046">
                  <a:extLst>
                    <a:ext uri="{9D8B030D-6E8A-4147-A177-3AD203B41FA5}">
                      <a16:colId xmlns:a16="http://schemas.microsoft.com/office/drawing/2014/main" val="20011"/>
                    </a:ext>
                  </a:extLst>
                </a:gridCol>
                <a:gridCol w="633046">
                  <a:extLst>
                    <a:ext uri="{9D8B030D-6E8A-4147-A177-3AD203B41FA5}">
                      <a16:colId xmlns:a16="http://schemas.microsoft.com/office/drawing/2014/main" val="20012"/>
                    </a:ext>
                  </a:extLst>
                </a:gridCol>
              </a:tblGrid>
              <a:tr h="167054">
                <a:tc>
                  <a:txBody>
                    <a:bodyPr/>
                    <a:lstStyle/>
                    <a:p>
                      <a:pPr algn="l" fontAlgn="b"/>
                      <a:r>
                        <a:rPr lang="en-US" sz="900" b="0" i="0" u="none" strike="noStrike" dirty="0" smtClean="0">
                          <a:solidFill>
                            <a:srgbClr val="000000"/>
                          </a:solidFill>
                          <a:effectLst/>
                          <a:latin typeface="Arial" panose="020B0604020202020204" pitchFamily="34" charset="0"/>
                          <a:cs typeface="Arial" panose="020B0604020202020204" pitchFamily="34" charset="0"/>
                        </a:rPr>
                        <a:t>CCP</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JUN</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JUL</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AUG</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SEP</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OCT</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NOV</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DEC</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JAN</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FEB</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MAR</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APR</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MAY</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8885">
                <a:tc>
                  <a:txBody>
                    <a:bodyPr/>
                    <a:lstStyle/>
                    <a:p>
                      <a:pPr algn="l" fontAlgn="b"/>
                      <a:r>
                        <a:rPr lang="en-US" sz="900" b="0" i="0" u="none" strike="noStrike" dirty="0" smtClean="0">
                          <a:solidFill>
                            <a:srgbClr val="000000"/>
                          </a:solidFill>
                          <a:effectLst/>
                          <a:latin typeface="Arial" panose="020B0604020202020204" pitchFamily="34" charset="0"/>
                          <a:cs typeface="Arial" panose="020B0604020202020204" pitchFamily="34" charset="0"/>
                        </a:rPr>
                        <a:t>2023-2024</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90B0B"/>
                          </a:solidFill>
                          <a:effectLst/>
                          <a:latin typeface="Arial" panose="020B0604020202020204" pitchFamily="34" charset="0"/>
                          <a:ea typeface="Times New Roman" panose="02020603050405020304" pitchFamily="18" charset="0"/>
                          <a:cs typeface="Times New Roman" panose="02020603050405020304" pitchFamily="18" charset="0"/>
                        </a:rPr>
                        <a:t>25,339</a:t>
                      </a:r>
                      <a:endParaRPr lang="en-US" sz="1100" dirty="0">
                        <a:solidFill>
                          <a:srgbClr val="090B0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smtClean="0">
                          <a:solidFill>
                            <a:srgbClr val="090B0B"/>
                          </a:solidFill>
                          <a:effectLst/>
                          <a:latin typeface="Arial" panose="020B0604020202020204" pitchFamily="34" charset="0"/>
                          <a:ea typeface="Times New Roman" panose="02020603050405020304" pitchFamily="18" charset="0"/>
                          <a:cs typeface="Times New Roman" panose="02020603050405020304" pitchFamily="18" charset="0"/>
                        </a:rPr>
                        <a:t>27,650</a:t>
                      </a:r>
                      <a:endParaRPr lang="en-US" sz="1100" dirty="0">
                        <a:solidFill>
                          <a:srgbClr val="090B0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smtClean="0">
                          <a:solidFill>
                            <a:srgbClr val="090B0B"/>
                          </a:solidFill>
                          <a:effectLst/>
                          <a:latin typeface="Arial" panose="020B0604020202020204" pitchFamily="34" charset="0"/>
                          <a:ea typeface="Times New Roman" panose="02020603050405020304" pitchFamily="18" charset="0"/>
                          <a:cs typeface="Times New Roman" panose="02020603050405020304" pitchFamily="18" charset="0"/>
                        </a:rPr>
                        <a:t>28,838</a:t>
                      </a:r>
                      <a:endParaRPr lang="en-US" sz="1100" dirty="0">
                        <a:solidFill>
                          <a:srgbClr val="090B0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90B0B"/>
                          </a:solidFill>
                          <a:effectLst/>
                          <a:latin typeface="Arial" panose="020B0604020202020204" pitchFamily="34" charset="0"/>
                          <a:ea typeface="Times New Roman" panose="02020603050405020304" pitchFamily="18" charset="0"/>
                          <a:cs typeface="Times New Roman" panose="02020603050405020304" pitchFamily="18" charset="0"/>
                        </a:rPr>
                        <a:t>23,779</a:t>
                      </a:r>
                      <a:endParaRPr lang="en-US" sz="1100" dirty="0">
                        <a:solidFill>
                          <a:srgbClr val="090B0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90B0B"/>
                          </a:solidFill>
                          <a:effectLst/>
                          <a:latin typeface="Arial" panose="020B0604020202020204" pitchFamily="34" charset="0"/>
                          <a:ea typeface="Times New Roman" panose="02020603050405020304" pitchFamily="18" charset="0"/>
                          <a:cs typeface="Times New Roman" panose="02020603050405020304" pitchFamily="18" charset="0"/>
                        </a:rPr>
                        <a:t>18,467</a:t>
                      </a:r>
                      <a:endParaRPr lang="en-US" sz="1100" dirty="0">
                        <a:solidFill>
                          <a:srgbClr val="090B0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90B0B"/>
                          </a:solidFill>
                          <a:effectLst/>
                          <a:latin typeface="Arial" panose="020B0604020202020204" pitchFamily="34" charset="0"/>
                          <a:ea typeface="Times New Roman" panose="02020603050405020304" pitchFamily="18" charset="0"/>
                          <a:cs typeface="Times New Roman" panose="02020603050405020304" pitchFamily="18" charset="0"/>
                        </a:rPr>
                        <a:t>20,250</a:t>
                      </a:r>
                      <a:endParaRPr lang="en-US" sz="1100" dirty="0">
                        <a:solidFill>
                          <a:srgbClr val="090B0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smtClean="0">
                          <a:solidFill>
                            <a:srgbClr val="090B0B"/>
                          </a:solidFill>
                          <a:effectLst/>
                          <a:latin typeface="Arial" panose="020B0604020202020204" pitchFamily="34" charset="0"/>
                          <a:ea typeface="Times New Roman" panose="02020603050405020304" pitchFamily="18" charset="0"/>
                          <a:cs typeface="Times New Roman" panose="02020603050405020304" pitchFamily="18" charset="0"/>
                        </a:rPr>
                        <a:t>23,698</a:t>
                      </a:r>
                      <a:endParaRPr lang="en-US" sz="1100" dirty="0">
                        <a:solidFill>
                          <a:srgbClr val="090B0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smtClean="0">
                          <a:solidFill>
                            <a:srgbClr val="090B0B"/>
                          </a:solidFill>
                          <a:effectLst/>
                          <a:latin typeface="Arial" panose="020B0604020202020204" pitchFamily="34" charset="0"/>
                          <a:ea typeface="Times New Roman" panose="02020603050405020304" pitchFamily="18" charset="0"/>
                          <a:cs typeface="Times New Roman" panose="02020603050405020304" pitchFamily="18" charset="0"/>
                        </a:rPr>
                        <a:t>23,183</a:t>
                      </a:r>
                      <a:endParaRPr lang="en-US" sz="1100" dirty="0">
                        <a:solidFill>
                          <a:srgbClr val="090B0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90B0B"/>
                          </a:solidFill>
                          <a:effectLst/>
                          <a:latin typeface="Arial" panose="020B0604020202020204" pitchFamily="34" charset="0"/>
                          <a:ea typeface="Times New Roman" panose="02020603050405020304" pitchFamily="18" charset="0"/>
                          <a:cs typeface="Times New Roman" panose="02020603050405020304" pitchFamily="18" charset="0"/>
                        </a:rPr>
                        <a:t>22,725</a:t>
                      </a:r>
                      <a:endParaRPr lang="en-US" sz="1100" dirty="0">
                        <a:solidFill>
                          <a:srgbClr val="090B0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90B0B"/>
                          </a:solidFill>
                          <a:effectLst/>
                          <a:latin typeface="Arial" panose="020B0604020202020204" pitchFamily="34" charset="0"/>
                          <a:ea typeface="Times New Roman" panose="02020603050405020304" pitchFamily="18" charset="0"/>
                          <a:cs typeface="Times New Roman" panose="02020603050405020304" pitchFamily="18" charset="0"/>
                        </a:rPr>
                        <a:t>20,336</a:t>
                      </a:r>
                      <a:endParaRPr lang="en-US" sz="1100" dirty="0">
                        <a:solidFill>
                          <a:srgbClr val="090B0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90B0B"/>
                          </a:solidFill>
                          <a:effectLst/>
                          <a:latin typeface="Arial" panose="020B0604020202020204" pitchFamily="34" charset="0"/>
                          <a:ea typeface="Times New Roman" panose="02020603050405020304" pitchFamily="18" charset="0"/>
                          <a:cs typeface="Times New Roman" panose="02020603050405020304" pitchFamily="18" charset="0"/>
                        </a:rPr>
                        <a:t>18,359</a:t>
                      </a:r>
                      <a:endParaRPr lang="en-US" sz="1100" dirty="0">
                        <a:solidFill>
                          <a:srgbClr val="090B0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90B0B"/>
                          </a:solidFill>
                          <a:effectLst/>
                          <a:latin typeface="Arial" panose="020B0604020202020204" pitchFamily="34" charset="0"/>
                          <a:ea typeface="Times New Roman" panose="02020603050405020304" pitchFamily="18" charset="0"/>
                          <a:cs typeface="Times New Roman" panose="02020603050405020304" pitchFamily="18" charset="0"/>
                        </a:rPr>
                        <a:t>21,757</a:t>
                      </a:r>
                      <a:endParaRPr lang="en-US" sz="1100" dirty="0">
                        <a:solidFill>
                          <a:srgbClr val="090B0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nvPr>
        </p:nvGraphicFramePr>
        <p:xfrm>
          <a:off x="480653" y="4505978"/>
          <a:ext cx="8229600" cy="548646"/>
        </p:xfrm>
        <a:graphic>
          <a:graphicData uri="http://schemas.openxmlformats.org/drawingml/2006/table">
            <a:tbl>
              <a:tblPr/>
              <a:tblGrid>
                <a:gridCol w="967147">
                  <a:extLst>
                    <a:ext uri="{9D8B030D-6E8A-4147-A177-3AD203B41FA5}">
                      <a16:colId xmlns:a16="http://schemas.microsoft.com/office/drawing/2014/main" val="20000"/>
                    </a:ext>
                  </a:extLst>
                </a:gridCol>
                <a:gridCol w="631277">
                  <a:extLst>
                    <a:ext uri="{9D8B030D-6E8A-4147-A177-3AD203B41FA5}">
                      <a16:colId xmlns:a16="http://schemas.microsoft.com/office/drawing/2014/main" val="20001"/>
                    </a:ext>
                  </a:extLst>
                </a:gridCol>
                <a:gridCol w="721574">
                  <a:extLst>
                    <a:ext uri="{9D8B030D-6E8A-4147-A177-3AD203B41FA5}">
                      <a16:colId xmlns:a16="http://schemas.microsoft.com/office/drawing/2014/main" val="20002"/>
                    </a:ext>
                  </a:extLst>
                </a:gridCol>
                <a:gridCol w="721574">
                  <a:extLst>
                    <a:ext uri="{9D8B030D-6E8A-4147-A177-3AD203B41FA5}">
                      <a16:colId xmlns:a16="http://schemas.microsoft.com/office/drawing/2014/main" val="20003"/>
                    </a:ext>
                  </a:extLst>
                </a:gridCol>
                <a:gridCol w="721574">
                  <a:extLst>
                    <a:ext uri="{9D8B030D-6E8A-4147-A177-3AD203B41FA5}">
                      <a16:colId xmlns:a16="http://schemas.microsoft.com/office/drawing/2014/main" val="20004"/>
                    </a:ext>
                  </a:extLst>
                </a:gridCol>
                <a:gridCol w="721574">
                  <a:extLst>
                    <a:ext uri="{9D8B030D-6E8A-4147-A177-3AD203B41FA5}">
                      <a16:colId xmlns:a16="http://schemas.microsoft.com/office/drawing/2014/main" val="20005"/>
                    </a:ext>
                  </a:extLst>
                </a:gridCol>
                <a:gridCol w="721574">
                  <a:extLst>
                    <a:ext uri="{9D8B030D-6E8A-4147-A177-3AD203B41FA5}">
                      <a16:colId xmlns:a16="http://schemas.microsoft.com/office/drawing/2014/main" val="20006"/>
                    </a:ext>
                  </a:extLst>
                </a:gridCol>
                <a:gridCol w="721574">
                  <a:extLst>
                    <a:ext uri="{9D8B030D-6E8A-4147-A177-3AD203B41FA5}">
                      <a16:colId xmlns:a16="http://schemas.microsoft.com/office/drawing/2014/main" val="20007"/>
                    </a:ext>
                  </a:extLst>
                </a:gridCol>
                <a:gridCol w="767244">
                  <a:extLst>
                    <a:ext uri="{9D8B030D-6E8A-4147-A177-3AD203B41FA5}">
                      <a16:colId xmlns:a16="http://schemas.microsoft.com/office/drawing/2014/main" val="20008"/>
                    </a:ext>
                  </a:extLst>
                </a:gridCol>
                <a:gridCol w="767244">
                  <a:extLst>
                    <a:ext uri="{9D8B030D-6E8A-4147-A177-3AD203B41FA5}">
                      <a16:colId xmlns:a16="http://schemas.microsoft.com/office/drawing/2014/main" val="20009"/>
                    </a:ext>
                  </a:extLst>
                </a:gridCol>
                <a:gridCol w="767244">
                  <a:extLst>
                    <a:ext uri="{9D8B030D-6E8A-4147-A177-3AD203B41FA5}">
                      <a16:colId xmlns:a16="http://schemas.microsoft.com/office/drawing/2014/main" val="20010"/>
                    </a:ext>
                  </a:extLst>
                </a:gridCol>
              </a:tblGrid>
              <a:tr h="209816">
                <a:tc>
                  <a:txBody>
                    <a:bodyPr/>
                    <a:lstStyle/>
                    <a:p>
                      <a:pPr algn="l" fontAlgn="b"/>
                      <a:r>
                        <a:rPr lang="en-US" sz="900" b="1" i="0" u="none" strike="noStrike" dirty="0">
                          <a:solidFill>
                            <a:srgbClr val="000000"/>
                          </a:solidFill>
                          <a:effectLst/>
                          <a:latin typeface="Arial" panose="020B0604020202020204" pitchFamily="34" charset="0"/>
                          <a:cs typeface="Arial" panose="020B0604020202020204" pitchFamily="34" charset="0"/>
                        </a:rPr>
                        <a:t> </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10/90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20/80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30/70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40/60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50/50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60/40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70/30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80/20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90/10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95/5</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3151">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Summer </a:t>
                      </a:r>
                      <a:r>
                        <a:rPr lang="en-US" sz="900" b="0" i="0" u="none" strike="noStrike" dirty="0" smtClean="0">
                          <a:solidFill>
                            <a:srgbClr val="000000"/>
                          </a:solidFill>
                          <a:effectLst/>
                          <a:latin typeface="Arial" panose="020B0604020202020204" pitchFamily="34" charset="0"/>
                          <a:cs typeface="Arial" panose="020B0604020202020204" pitchFamily="34" charset="0"/>
                        </a:rPr>
                        <a:t>2023</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27,354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27,762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28,127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28,435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28,838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29,398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29,734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30,102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30,851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31,327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5679">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Winter </a:t>
                      </a:r>
                      <a:r>
                        <a:rPr lang="en-US" sz="900" b="0" i="0" u="none" strike="noStrike" dirty="0" smtClean="0">
                          <a:solidFill>
                            <a:srgbClr val="000000"/>
                          </a:solidFill>
                          <a:effectLst/>
                          <a:latin typeface="Arial" panose="020B0604020202020204" pitchFamily="34" charset="0"/>
                          <a:cs typeface="Arial" panose="020B0604020202020204" pitchFamily="34" charset="0"/>
                        </a:rPr>
                        <a:t>2023-2024</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23,373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23,476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23,558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23,659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23,698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23,800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24,003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24,178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24,428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24,514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64382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1"/>
          </p:nvPr>
        </p:nvSpPr>
        <p:spPr/>
        <p:txBody>
          <a:bodyPr/>
          <a:lstStyle/>
          <a:p>
            <a:pPr defTabSz="1019175">
              <a:defRPr/>
            </a:pPr>
            <a:fld id="{A627DD24-F708-4C18-B1FF-79ADC1FF1A7C}" type="slidenum">
              <a:rPr lang="en-US">
                <a:latin typeface="+mn-lt"/>
              </a:rPr>
              <a:pPr defTabSz="1019175">
                <a:defRPr/>
              </a:pPr>
              <a:t>45</a:t>
            </a:fld>
            <a:endParaRPr lang="en-US" dirty="0">
              <a:latin typeface="+mn-lt"/>
            </a:endParaRPr>
          </a:p>
        </p:txBody>
      </p:sp>
      <p:sp>
        <p:nvSpPr>
          <p:cNvPr id="13316" name="Rectangle 2"/>
          <p:cNvSpPr>
            <a:spLocks noChangeArrowheads="1"/>
          </p:cNvSpPr>
          <p:nvPr/>
        </p:nvSpPr>
        <p:spPr bwMode="auto">
          <a:xfrm>
            <a:off x="408559" y="304800"/>
            <a:ext cx="8302625" cy="1295400"/>
          </a:xfrm>
          <a:prstGeom prst="rect">
            <a:avLst/>
          </a:prstGeom>
          <a:noFill/>
          <a:ln w="9525">
            <a:noFill/>
            <a:miter lim="800000"/>
            <a:headEnd/>
            <a:tailEnd/>
          </a:ln>
        </p:spPr>
        <p:txBody>
          <a:bodyPr lIns="101882" tIns="50941" rIns="101882" bIns="50941" anchor="ctr"/>
          <a:lstStyle/>
          <a:p>
            <a:r>
              <a:rPr lang="en-US" sz="2800" b="1" dirty="0">
                <a:solidFill>
                  <a:srgbClr val="090B0B"/>
                </a:solidFill>
                <a:latin typeface="+mj-lt"/>
                <a:ea typeface="+mj-ea"/>
                <a:cs typeface="+mj-cs"/>
              </a:rPr>
              <a:t>Resource Data – Generating Capacity Resources (MW</a:t>
            </a:r>
            <a:r>
              <a:rPr lang="en-US" sz="2800" b="1" dirty="0" smtClean="0">
                <a:solidFill>
                  <a:srgbClr val="090B0B"/>
                </a:solidFill>
                <a:latin typeface="+mj-lt"/>
                <a:ea typeface="+mj-ea"/>
                <a:cs typeface="+mj-cs"/>
              </a:rPr>
              <a:t>)</a:t>
            </a:r>
            <a:r>
              <a:rPr lang="en-US" sz="2800" b="1" i="1" dirty="0" smtClean="0">
                <a:solidFill>
                  <a:srgbClr val="090B0B"/>
                </a:solidFill>
                <a:latin typeface="+mj-lt"/>
                <a:ea typeface="+mj-ea"/>
                <a:cs typeface="+mj-cs"/>
              </a:rPr>
              <a:t> Including Mystic Units 8 and 9</a:t>
            </a:r>
            <a:endParaRPr lang="en-US" sz="2800" b="1" i="1" dirty="0">
              <a:solidFill>
                <a:srgbClr val="090B0B"/>
              </a:solidFill>
              <a:latin typeface="+mj-lt"/>
              <a:ea typeface="+mj-ea"/>
              <a:cs typeface="+mj-cs"/>
            </a:endParaRPr>
          </a:p>
        </p:txBody>
      </p:sp>
      <p:sp>
        <p:nvSpPr>
          <p:cNvPr id="13317" name="Rectangle 3"/>
          <p:cNvSpPr>
            <a:spLocks noChangeArrowheads="1"/>
          </p:cNvSpPr>
          <p:nvPr/>
        </p:nvSpPr>
        <p:spPr bwMode="auto">
          <a:xfrm>
            <a:off x="457200" y="1143000"/>
            <a:ext cx="8534400" cy="4343400"/>
          </a:xfrm>
          <a:prstGeom prst="rect">
            <a:avLst/>
          </a:prstGeom>
          <a:noFill/>
          <a:ln w="9525">
            <a:noFill/>
            <a:miter lim="800000"/>
            <a:headEnd/>
            <a:tailEnd/>
          </a:ln>
        </p:spPr>
        <p:txBody>
          <a:bodyPr lIns="101882" tIns="50941" rIns="101882" bIns="50941"/>
          <a:lstStyle/>
          <a:p>
            <a:pPr marL="342900" indent="-342900">
              <a:spcBef>
                <a:spcPct val="10000"/>
              </a:spcBef>
              <a:buFontTx/>
              <a:buChar char="•"/>
            </a:pPr>
            <a:endParaRPr lang="en-US" dirty="0">
              <a:solidFill>
                <a:srgbClr val="11479D"/>
              </a:solidFill>
              <a:latin typeface="Arial" charset="0"/>
            </a:endParaRPr>
          </a:p>
          <a:p>
            <a:pPr marL="342900" indent="-342900">
              <a:spcBef>
                <a:spcPct val="10000"/>
              </a:spcBef>
              <a:buFontTx/>
              <a:buChar char="•"/>
            </a:pPr>
            <a:endParaRPr lang="en-US" dirty="0">
              <a:solidFill>
                <a:srgbClr val="11479D"/>
              </a:solidFill>
              <a:latin typeface="Arial" charset="0"/>
              <a:cs typeface="Times New Roman" pitchFamily="18" charset="0"/>
            </a:endParaRPr>
          </a:p>
        </p:txBody>
      </p:sp>
      <p:sp>
        <p:nvSpPr>
          <p:cNvPr id="8" name="Rectangle 50"/>
          <p:cNvSpPr>
            <a:spLocks noChangeArrowheads="1"/>
          </p:cNvSpPr>
          <p:nvPr/>
        </p:nvSpPr>
        <p:spPr bwMode="auto">
          <a:xfrm>
            <a:off x="266700" y="4214826"/>
            <a:ext cx="8648700" cy="2109773"/>
          </a:xfrm>
          <a:prstGeom prst="rect">
            <a:avLst/>
          </a:prstGeom>
          <a:noFill/>
          <a:ln w="9525">
            <a:noFill/>
            <a:miter lim="800000"/>
            <a:headEnd/>
            <a:tailEnd/>
          </a:ln>
          <a:effectLst/>
        </p:spPr>
        <p:txBody>
          <a:bodyPr lIns="101882" tIns="50941" rIns="101882" bIns="50941"/>
          <a:lstStyle/>
          <a:p>
            <a:pPr>
              <a:spcBef>
                <a:spcPct val="10000"/>
              </a:spcBef>
              <a:defRPr/>
            </a:pPr>
            <a:r>
              <a:rPr lang="en-US" sz="1400" dirty="0" smtClean="0">
                <a:solidFill>
                  <a:srgbClr val="000000"/>
                </a:solidFill>
                <a:latin typeface="+mn-lt"/>
              </a:rPr>
              <a:t>Qualified Existing Generating Capacity Resources for FCA 14 Reflect</a:t>
            </a:r>
          </a:p>
          <a:p>
            <a:pPr marL="573088" lvl="1" indent="-342900">
              <a:spcBef>
                <a:spcPct val="10000"/>
              </a:spcBef>
              <a:buFont typeface="Arial" pitchFamily="34" charset="0"/>
              <a:buChar char="•"/>
              <a:defRPr/>
            </a:pPr>
            <a:r>
              <a:rPr lang="en-US" sz="1400" dirty="0">
                <a:solidFill>
                  <a:srgbClr val="090B0B"/>
                </a:solidFill>
                <a:latin typeface="+mn-lt"/>
              </a:rPr>
              <a:t>S</a:t>
            </a:r>
            <a:r>
              <a:rPr lang="en-US" sz="1400" dirty="0" smtClean="0">
                <a:solidFill>
                  <a:srgbClr val="090B0B"/>
                </a:solidFill>
                <a:latin typeface="+mn-lt"/>
              </a:rPr>
              <a:t>ignificant decreases</a:t>
            </a:r>
          </a:p>
          <a:p>
            <a:pPr marL="573088" lvl="1" indent="-342900">
              <a:lnSpc>
                <a:spcPct val="90000"/>
              </a:lnSpc>
              <a:spcBef>
                <a:spcPct val="10000"/>
              </a:spcBef>
              <a:buFont typeface="Arial" pitchFamily="34" charset="0"/>
              <a:buChar char="•"/>
              <a:defRPr/>
            </a:pPr>
            <a:r>
              <a:rPr lang="en-US" sz="1400" dirty="0">
                <a:solidFill>
                  <a:srgbClr val="090B0B"/>
                </a:solidFill>
                <a:latin typeface="+mn-lt"/>
              </a:rPr>
              <a:t>The resource </a:t>
            </a:r>
            <a:r>
              <a:rPr lang="en-US" sz="1400" dirty="0" smtClean="0">
                <a:solidFill>
                  <a:schemeClr val="tx1">
                    <a:lumMod val="50000"/>
                  </a:schemeClr>
                </a:solidFill>
                <a:latin typeface="+mn-lt"/>
              </a:rPr>
              <a:t>retirements and terminations</a:t>
            </a:r>
            <a:endParaRPr lang="en-US" sz="1400" dirty="0">
              <a:solidFill>
                <a:schemeClr val="tx1">
                  <a:lumMod val="50000"/>
                </a:schemeClr>
              </a:solidFill>
              <a:latin typeface="+mn-lt"/>
            </a:endParaRPr>
          </a:p>
          <a:p>
            <a:pPr marL="1030288" lvl="3" indent="-342900" fontAlgn="auto">
              <a:lnSpc>
                <a:spcPct val="90000"/>
              </a:lnSpc>
              <a:spcBef>
                <a:spcPts val="0"/>
              </a:spcBef>
              <a:spcAft>
                <a:spcPts val="0"/>
              </a:spcAft>
              <a:buFont typeface="Arial" pitchFamily="34" charset="0"/>
              <a:buChar char="•"/>
            </a:pPr>
            <a:r>
              <a:rPr lang="en-US" sz="1200" dirty="0">
                <a:solidFill>
                  <a:schemeClr val="tx1">
                    <a:lumMod val="50000"/>
                  </a:schemeClr>
                </a:solidFill>
                <a:latin typeface="Calibri"/>
                <a:cs typeface="Times New Roman" pitchFamily="18" charset="0"/>
              </a:rPr>
              <a:t>The unconditional Permanent and Retirement De-List Bids </a:t>
            </a:r>
            <a:r>
              <a:rPr lang="en-US" sz="1200" dirty="0">
                <a:solidFill>
                  <a:srgbClr val="090B0B"/>
                </a:solidFill>
                <a:latin typeface="Calibri"/>
                <a:cs typeface="Times New Roman" pitchFamily="18" charset="0"/>
              </a:rPr>
              <a:t>and </a:t>
            </a:r>
          </a:p>
          <a:p>
            <a:pPr marL="1030288" lvl="3" indent="-342900" fontAlgn="auto">
              <a:lnSpc>
                <a:spcPct val="90000"/>
              </a:lnSpc>
              <a:spcBef>
                <a:spcPts val="0"/>
              </a:spcBef>
              <a:spcAft>
                <a:spcPts val="0"/>
              </a:spcAft>
              <a:buFont typeface="Arial" pitchFamily="34" charset="0"/>
              <a:buChar char="•"/>
            </a:pPr>
            <a:r>
              <a:rPr lang="en-US" sz="1200" dirty="0">
                <a:solidFill>
                  <a:srgbClr val="090B0B"/>
                </a:solidFill>
                <a:latin typeface="Calibri"/>
                <a:cs typeface="Times New Roman" pitchFamily="18" charset="0"/>
              </a:rPr>
              <a:t>Permanent De-List Bids that are </a:t>
            </a:r>
            <a:r>
              <a:rPr lang="en-US" sz="1200" kern="0" dirty="0">
                <a:solidFill>
                  <a:srgbClr val="090B0B"/>
                </a:solidFill>
                <a:latin typeface="Calibri"/>
              </a:rPr>
              <a:t>at or above the FCA </a:t>
            </a:r>
            <a:r>
              <a:rPr lang="en-US" sz="1200" kern="0" dirty="0" smtClean="0">
                <a:solidFill>
                  <a:srgbClr val="090B0B"/>
                </a:solidFill>
                <a:latin typeface="Calibri"/>
              </a:rPr>
              <a:t>14 Starting Price</a:t>
            </a:r>
            <a:endParaRPr lang="en-US" sz="1200" dirty="0" smtClean="0">
              <a:solidFill>
                <a:srgbClr val="090B0B"/>
              </a:solidFill>
              <a:latin typeface="+mn-lt"/>
            </a:endParaRPr>
          </a:p>
          <a:p>
            <a:pPr marL="573088" lvl="1" indent="-342900">
              <a:spcBef>
                <a:spcPct val="10000"/>
              </a:spcBef>
              <a:buFont typeface="Arial" pitchFamily="34" charset="0"/>
              <a:buChar char="•"/>
              <a:defRPr/>
            </a:pPr>
            <a:r>
              <a:rPr lang="en-US" sz="1400" dirty="0" smtClean="0">
                <a:solidFill>
                  <a:srgbClr val="000000"/>
                </a:solidFill>
                <a:latin typeface="+mn-lt"/>
              </a:rPr>
              <a:t>Mystic 8 &amp; 9 included in the values for NEMA/Boston and the system total. The simulation without these two units would reflect 1,413 MW lower in </a:t>
            </a:r>
            <a:r>
              <a:rPr lang="en-US" sz="1400" dirty="0">
                <a:solidFill>
                  <a:srgbClr val="000000"/>
                </a:solidFill>
                <a:latin typeface="+mn-lt"/>
              </a:rPr>
              <a:t>n</a:t>
            </a:r>
            <a:r>
              <a:rPr lang="en-US" sz="1400" dirty="0" smtClean="0">
                <a:solidFill>
                  <a:srgbClr val="000000"/>
                </a:solidFill>
                <a:latin typeface="+mn-lt"/>
              </a:rPr>
              <a:t>on-intermittent Generating Capacity Resources</a:t>
            </a:r>
            <a:endParaRPr lang="en-US" sz="1400" strike="sngStrike" dirty="0">
              <a:solidFill>
                <a:srgbClr val="000000"/>
              </a:solidFill>
              <a:latin typeface="+mn-lt"/>
            </a:endParaRPr>
          </a:p>
          <a:p>
            <a:pPr marL="573088" lvl="1" indent="-342900">
              <a:spcBef>
                <a:spcPct val="10000"/>
              </a:spcBef>
              <a:buFont typeface="Arial" pitchFamily="34" charset="0"/>
              <a:buChar char="•"/>
              <a:defRPr/>
            </a:pPr>
            <a:r>
              <a:rPr lang="en-US" sz="1400" dirty="0" smtClean="0">
                <a:solidFill>
                  <a:srgbClr val="000000"/>
                </a:solidFill>
                <a:latin typeface="+mn-lt"/>
              </a:rPr>
              <a:t>Intermittent Power Resources (IPR) have both summer and winter values modeled; </a:t>
            </a:r>
            <a:r>
              <a:rPr lang="en-US" sz="1400" dirty="0">
                <a:solidFill>
                  <a:srgbClr val="000000"/>
                </a:solidFill>
              </a:rPr>
              <a:t>non-intermittent Generating Capacity Resources </a:t>
            </a:r>
            <a:r>
              <a:rPr lang="en-US" sz="1400" dirty="0" smtClean="0">
                <a:solidFill>
                  <a:srgbClr val="000000"/>
                </a:solidFill>
                <a:latin typeface="+mn-lt"/>
              </a:rPr>
              <a:t>winter values provided for informational purpose</a:t>
            </a:r>
          </a:p>
          <a:p>
            <a:pPr marL="342900" indent="-342900">
              <a:spcBef>
                <a:spcPct val="10000"/>
              </a:spcBef>
              <a:buFont typeface="Arial" pitchFamily="34" charset="0"/>
              <a:buChar char="•"/>
              <a:defRPr/>
            </a:pPr>
            <a:endParaRPr lang="en-US" sz="1400" dirty="0">
              <a:solidFill>
                <a:srgbClr val="0E3B84"/>
              </a:solidFill>
              <a:latin typeface="+mn-lt"/>
            </a:endParaRPr>
          </a:p>
          <a:p>
            <a:pPr marL="342900" indent="-342900">
              <a:spcBef>
                <a:spcPct val="10000"/>
              </a:spcBef>
              <a:defRPr/>
            </a:pPr>
            <a:endParaRPr lang="en-US" sz="1600" dirty="0">
              <a:solidFill>
                <a:srgbClr val="11479D"/>
              </a:solidFill>
              <a:latin typeface="Arial"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69241676"/>
              </p:ext>
            </p:extLst>
          </p:nvPr>
        </p:nvGraphicFramePr>
        <p:xfrm>
          <a:off x="457200" y="1447801"/>
          <a:ext cx="8458200" cy="2605719"/>
        </p:xfrm>
        <a:graphic>
          <a:graphicData uri="http://schemas.openxmlformats.org/drawingml/2006/table">
            <a:tbl>
              <a:tblPr/>
              <a:tblGrid>
                <a:gridCol w="1981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87029">
                  <a:extLst>
                    <a:ext uri="{9D8B030D-6E8A-4147-A177-3AD203B41FA5}">
                      <a16:colId xmlns:a16="http://schemas.microsoft.com/office/drawing/2014/main" val="20003"/>
                    </a:ext>
                  </a:extLst>
                </a:gridCol>
                <a:gridCol w="1046571">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461092">
                <a:tc rowSpan="2">
                  <a:txBody>
                    <a:bodyPr/>
                    <a:lstStyle/>
                    <a:p>
                      <a:pPr algn="ctr" fontAlgn="b"/>
                      <a:r>
                        <a:rPr lang="en-US" sz="900" b="1" i="0" u="none" strike="noStrike" dirty="0">
                          <a:solidFill>
                            <a:srgbClr val="000000"/>
                          </a:solidFill>
                          <a:effectLst/>
                          <a:latin typeface="Arial"/>
                        </a:rPr>
                        <a:t> Load Zone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900" b="1" i="0" u="none" strike="noStrike" dirty="0">
                          <a:solidFill>
                            <a:srgbClr val="000000"/>
                          </a:solidFill>
                          <a:effectLst/>
                          <a:latin typeface="Arial"/>
                        </a:rPr>
                        <a:t>Non-Intermittent </a:t>
                      </a:r>
                      <a:r>
                        <a:rPr lang="en-US" sz="900" b="1" i="0" u="none" strike="noStrike" dirty="0" smtClean="0">
                          <a:solidFill>
                            <a:srgbClr val="000000"/>
                          </a:solidFill>
                          <a:effectLst/>
                          <a:latin typeface="Arial"/>
                        </a:rPr>
                        <a:t> Generatin</a:t>
                      </a:r>
                      <a:r>
                        <a:rPr lang="en-US" sz="900" b="1" i="0" u="none" strike="noStrike" baseline="0" dirty="0" smtClean="0">
                          <a:solidFill>
                            <a:srgbClr val="000000"/>
                          </a:solidFill>
                          <a:effectLst/>
                          <a:latin typeface="Arial"/>
                        </a:rPr>
                        <a:t>g </a:t>
                      </a:r>
                      <a:r>
                        <a:rPr lang="en-US" sz="900" b="1" i="0" u="none" strike="noStrike" dirty="0" smtClean="0">
                          <a:solidFill>
                            <a:srgbClr val="000000"/>
                          </a:solidFill>
                          <a:effectLst/>
                          <a:latin typeface="Arial"/>
                        </a:rPr>
                        <a:t>Resource</a:t>
                      </a:r>
                      <a:endParaRPr lang="en-US" sz="900" b="1"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900" b="1" i="0" u="none" strike="noStrike" dirty="0" smtClean="0">
                          <a:solidFill>
                            <a:srgbClr val="000000"/>
                          </a:solidFill>
                          <a:effectLst/>
                          <a:latin typeface="Arial"/>
                        </a:rPr>
                        <a:t>Intermittent Power Resource</a:t>
                      </a:r>
                      <a:endParaRPr lang="en-US" sz="900" b="1"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900" b="1" i="0" u="none" strike="noStrike">
                          <a:solidFill>
                            <a:srgbClr val="000000"/>
                          </a:solidFill>
                          <a:effectLst/>
                          <a:latin typeface="Arial"/>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95366">
                <a:tc vMerge="1">
                  <a:txBody>
                    <a:bodyPr/>
                    <a:lstStyle/>
                    <a:p>
                      <a:endParaRPr lang="en-US"/>
                    </a:p>
                  </a:txBody>
                  <a:tcPr/>
                </a:tc>
                <a:tc>
                  <a:txBody>
                    <a:bodyPr/>
                    <a:lstStyle/>
                    <a:p>
                      <a:pPr algn="ctr" fontAlgn="b"/>
                      <a:r>
                        <a:rPr lang="en-US" sz="900" b="1" i="0" u="none" strike="noStrike" dirty="0">
                          <a:solidFill>
                            <a:srgbClr val="000000"/>
                          </a:solidFill>
                          <a:effectLst/>
                          <a:latin typeface="Arial"/>
                        </a:rPr>
                        <a:t>Summer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a:rPr>
                        <a:t>Winter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a:rPr>
                        <a:t>Summer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a:rPr>
                        <a:t>Winter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a:rPr>
                        <a:t>Summer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a:rPr>
                        <a:t>Winter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536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Arial"/>
                        </a:rPr>
                        <a:t>CONNECTICUT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rgbClr val="090B0B"/>
                          </a:solidFill>
                          <a:effectLst/>
                          <a:latin typeface="Arial" panose="020B0604020202020204" pitchFamily="34" charset="0"/>
                        </a:rPr>
                        <a:t>9,825.078</a:t>
                      </a:r>
                      <a:endParaRPr lang="en-US" sz="1000" b="0" i="0" u="none" strike="noStrike" dirty="0">
                        <a:solidFill>
                          <a:srgbClr val="090B0B"/>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rgbClr val="090B0B"/>
                          </a:solidFill>
                          <a:effectLst/>
                          <a:latin typeface="Arial" panose="020B0604020202020204" pitchFamily="34" charset="0"/>
                        </a:rPr>
                        <a:t>10,286.142</a:t>
                      </a:r>
                      <a:endParaRPr lang="en-US" sz="1000" b="0" i="0" u="none" strike="noStrike" dirty="0">
                        <a:solidFill>
                          <a:srgbClr val="090B0B"/>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104.931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105.983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rgbClr val="090B0B"/>
                          </a:solidFill>
                          <a:effectLst/>
                          <a:latin typeface="Arial" panose="020B0604020202020204" pitchFamily="34" charset="0"/>
                        </a:rPr>
                        <a:t>9,930.009</a:t>
                      </a:r>
                      <a:endParaRPr lang="en-US" sz="1000" b="0" i="0" u="none" strike="noStrike" dirty="0">
                        <a:solidFill>
                          <a:srgbClr val="090B0B"/>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rgbClr val="090B0B"/>
                          </a:solidFill>
                          <a:effectLst/>
                          <a:latin typeface="Arial" panose="020B0604020202020204" pitchFamily="34" charset="0"/>
                        </a:rPr>
                        <a:t>10,392.125</a:t>
                      </a:r>
                      <a:endParaRPr lang="en-US" sz="1000" b="0" i="0" u="none" strike="noStrike" dirty="0">
                        <a:solidFill>
                          <a:srgbClr val="090B0B"/>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5366">
                <a:tc>
                  <a:txBody>
                    <a:bodyPr/>
                    <a:lstStyle/>
                    <a:p>
                      <a:pPr algn="l" fontAlgn="b"/>
                      <a:r>
                        <a:rPr lang="en-US" sz="900" b="0" i="0" u="none" strike="noStrike" dirty="0" smtClean="0">
                          <a:solidFill>
                            <a:srgbClr val="000000"/>
                          </a:solidFill>
                          <a:effectLst/>
                          <a:latin typeface="Arial"/>
                        </a:rPr>
                        <a:t>MAINE</a:t>
                      </a:r>
                      <a:endParaRPr lang="en-US" sz="9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rgbClr val="090B0B"/>
                          </a:solidFill>
                          <a:effectLst/>
                          <a:latin typeface="Arial" panose="020B0604020202020204" pitchFamily="34" charset="0"/>
                        </a:rPr>
                        <a:t>2,874.064</a:t>
                      </a:r>
                      <a:endParaRPr lang="en-US" sz="1000" b="0" i="0" u="none" strike="noStrike" dirty="0">
                        <a:solidFill>
                          <a:srgbClr val="090B0B"/>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rgbClr val="090B0B"/>
                          </a:solidFill>
                          <a:effectLst/>
                          <a:latin typeface="Arial" panose="020B0604020202020204" pitchFamily="34" charset="0"/>
                        </a:rPr>
                        <a:t>3,068.435</a:t>
                      </a:r>
                      <a:endParaRPr lang="en-US" sz="1000" b="0" i="0" u="none" strike="noStrike" dirty="0">
                        <a:solidFill>
                          <a:srgbClr val="090B0B"/>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260.541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331.584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rgbClr val="090B0B"/>
                          </a:solidFill>
                          <a:effectLst/>
                          <a:latin typeface="Arial" panose="020B0604020202020204" pitchFamily="34" charset="0"/>
                        </a:rPr>
                        <a:t>3,134.605</a:t>
                      </a:r>
                      <a:endParaRPr lang="en-US" sz="1000" b="0" i="0" u="none" strike="noStrike" dirty="0">
                        <a:solidFill>
                          <a:srgbClr val="090B0B"/>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rgbClr val="090B0B"/>
                          </a:solidFill>
                          <a:effectLst/>
                          <a:latin typeface="Arial" panose="020B0604020202020204" pitchFamily="34" charset="0"/>
                        </a:rPr>
                        <a:t>3,400.019</a:t>
                      </a:r>
                      <a:endParaRPr lang="en-US" sz="1000" b="0" i="0" u="none" strike="noStrike" dirty="0">
                        <a:solidFill>
                          <a:srgbClr val="090B0B"/>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93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Arial"/>
                        </a:rPr>
                        <a:t>NORTH EAST MASSACHUSETTS &amp; BOSTON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2,702.047</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3,105.979</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48.991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43.266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2,751.038</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3,149.245</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5366">
                <a:tc>
                  <a:txBody>
                    <a:bodyPr/>
                    <a:lstStyle/>
                    <a:p>
                      <a:pPr algn="l" fontAlgn="b"/>
                      <a:r>
                        <a:rPr lang="en-US" sz="900" b="0" i="0" u="none" strike="noStrike" dirty="0" smtClean="0">
                          <a:solidFill>
                            <a:srgbClr val="000000"/>
                          </a:solidFill>
                          <a:effectLst/>
                          <a:latin typeface="Arial"/>
                        </a:rPr>
                        <a:t>NEW HAMPSHIRE</a:t>
                      </a:r>
                      <a:endParaRPr lang="en-US" sz="9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4105.26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4,274.734</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112.334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190.476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4,217.594</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4,465.21</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5366">
                <a:tc>
                  <a:txBody>
                    <a:bodyPr/>
                    <a:lstStyle/>
                    <a:p>
                      <a:pPr algn="l" fontAlgn="b"/>
                      <a:r>
                        <a:rPr lang="en-US" sz="900" b="0" i="0" u="none" strike="noStrike" dirty="0">
                          <a:solidFill>
                            <a:srgbClr val="000000"/>
                          </a:solidFill>
                          <a:effectLst/>
                          <a:latin typeface="Arial"/>
                        </a:rPr>
                        <a:t>RHODE ISLAND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1,826.126</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2,025.848</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42.3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40.602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1,868.426</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2,066.45</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5366">
                <a:tc>
                  <a:txBody>
                    <a:bodyPr/>
                    <a:lstStyle/>
                    <a:p>
                      <a:pPr algn="l" fontAlgn="b"/>
                      <a:r>
                        <a:rPr lang="en-US" sz="900" b="0" i="0" u="none" strike="noStrike" dirty="0">
                          <a:solidFill>
                            <a:srgbClr val="000000"/>
                          </a:solidFill>
                          <a:effectLst/>
                          <a:latin typeface="Arial"/>
                        </a:rPr>
                        <a:t>SOUTH EAST MASSACHUSETTS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4,445.137</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4,806.408</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162.667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160.885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4,607.804</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4,967.293</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5366">
                <a:tc>
                  <a:txBody>
                    <a:bodyPr/>
                    <a:lstStyle/>
                    <a:p>
                      <a:pPr algn="l" fontAlgn="b"/>
                      <a:r>
                        <a:rPr lang="en-US" sz="900" b="0" i="0" u="none" strike="noStrike" dirty="0" smtClean="0">
                          <a:solidFill>
                            <a:srgbClr val="000000"/>
                          </a:solidFill>
                          <a:effectLst/>
                          <a:latin typeface="Arial"/>
                        </a:rPr>
                        <a:t>VERMONT</a:t>
                      </a:r>
                      <a:endParaRPr lang="en-US" sz="9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198.016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246.303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71.574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115.722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269.59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362.025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3347">
                <a:tc>
                  <a:txBody>
                    <a:bodyPr/>
                    <a:lstStyle/>
                    <a:p>
                      <a:pPr algn="l" fontAlgn="b"/>
                      <a:r>
                        <a:rPr lang="en-US" sz="900" b="0" i="0" u="none" strike="noStrike" dirty="0" smtClean="0">
                          <a:solidFill>
                            <a:srgbClr val="000000"/>
                          </a:solidFill>
                          <a:effectLst/>
                          <a:latin typeface="Arial"/>
                        </a:rPr>
                        <a:t>WEST CENTRAL MASSACHUSETTS</a:t>
                      </a:r>
                      <a:endParaRPr lang="en-US" sz="9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3,812.334</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4,063.863</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103.869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lumMod val="50000"/>
                            </a:schemeClr>
                          </a:solidFill>
                          <a:effectLst/>
                          <a:latin typeface="Arial" panose="020B0604020202020204" pitchFamily="34" charset="0"/>
                        </a:rPr>
                        <a:t>97.337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3,916.203</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chemeClr val="tx1">
                              <a:lumMod val="50000"/>
                            </a:schemeClr>
                          </a:solidFill>
                          <a:effectLst/>
                          <a:latin typeface="Arial" panose="020B0604020202020204" pitchFamily="34" charset="0"/>
                        </a:rPr>
                        <a:t>4,161.2</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9398">
                <a:tc>
                  <a:txBody>
                    <a:bodyPr/>
                    <a:lstStyle/>
                    <a:p>
                      <a:pPr algn="ctr" fontAlgn="b"/>
                      <a:r>
                        <a:rPr lang="en-US" sz="900" b="1" i="0" u="none" strike="noStrike" dirty="0">
                          <a:solidFill>
                            <a:srgbClr val="000000"/>
                          </a:solidFill>
                          <a:effectLst/>
                          <a:latin typeface="Arial"/>
                        </a:rPr>
                        <a:t>Total New England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smtClean="0">
                          <a:solidFill>
                            <a:schemeClr val="tx1">
                              <a:lumMod val="50000"/>
                            </a:schemeClr>
                          </a:solidFill>
                          <a:effectLst/>
                          <a:latin typeface="Arial" panose="020B0604020202020204" pitchFamily="34" charset="0"/>
                        </a:rPr>
                        <a:t>29,788.062</a:t>
                      </a:r>
                      <a:endParaRPr lang="en-US" sz="1000" b="1"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smtClean="0">
                          <a:solidFill>
                            <a:schemeClr val="tx1">
                              <a:lumMod val="50000"/>
                            </a:schemeClr>
                          </a:solidFill>
                          <a:effectLst/>
                          <a:latin typeface="Arial" panose="020B0604020202020204" pitchFamily="34" charset="0"/>
                        </a:rPr>
                        <a:t>31,877.712</a:t>
                      </a:r>
                      <a:endParaRPr lang="en-US" sz="1000" b="1"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chemeClr val="tx1">
                              <a:lumMod val="50000"/>
                            </a:schemeClr>
                          </a:solidFill>
                          <a:effectLst/>
                          <a:latin typeface="Arial" panose="020B0604020202020204" pitchFamily="34" charset="0"/>
                        </a:rPr>
                        <a:t>907.207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smtClean="0">
                          <a:solidFill>
                            <a:schemeClr val="tx1">
                              <a:lumMod val="50000"/>
                            </a:schemeClr>
                          </a:solidFill>
                          <a:effectLst/>
                          <a:latin typeface="Arial" panose="020B0604020202020204" pitchFamily="34" charset="0"/>
                        </a:rPr>
                        <a:t>1,085.855</a:t>
                      </a:r>
                      <a:endParaRPr lang="en-US" sz="1000" b="1"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smtClean="0">
                          <a:solidFill>
                            <a:schemeClr val="tx1">
                              <a:lumMod val="50000"/>
                            </a:schemeClr>
                          </a:solidFill>
                          <a:effectLst/>
                          <a:latin typeface="Arial" panose="020B0604020202020204" pitchFamily="34" charset="0"/>
                        </a:rPr>
                        <a:t>30,695.269</a:t>
                      </a:r>
                      <a:endParaRPr lang="en-US" sz="1000" b="1"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smtClean="0">
                          <a:solidFill>
                            <a:schemeClr val="tx1">
                              <a:lumMod val="50000"/>
                            </a:schemeClr>
                          </a:solidFill>
                          <a:effectLst/>
                          <a:latin typeface="Arial" panose="020B0604020202020204" pitchFamily="34" charset="0"/>
                        </a:rPr>
                        <a:t>32,963.567</a:t>
                      </a:r>
                      <a:endParaRPr lang="en-US" sz="1000" b="1"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152864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pPr defTabSz="1019175">
              <a:defRPr/>
            </a:pPr>
            <a:fld id="{DC1948EA-F225-4EE1-8E02-788DEB982D5D}" type="slidenum">
              <a:rPr lang="en-US">
                <a:latin typeface="+mn-lt"/>
              </a:rPr>
              <a:pPr defTabSz="1019175">
                <a:defRPr/>
              </a:pPr>
              <a:t>46</a:t>
            </a:fld>
            <a:endParaRPr lang="en-US" dirty="0">
              <a:latin typeface="+mn-lt"/>
            </a:endParaRPr>
          </a:p>
        </p:txBody>
      </p:sp>
      <p:sp>
        <p:nvSpPr>
          <p:cNvPr id="15364" name="Rectangle 4"/>
          <p:cNvSpPr>
            <a:spLocks noChangeArrowheads="1"/>
          </p:cNvSpPr>
          <p:nvPr/>
        </p:nvSpPr>
        <p:spPr bwMode="auto">
          <a:xfrm>
            <a:off x="533400" y="23446"/>
            <a:ext cx="8991600" cy="1295400"/>
          </a:xfrm>
          <a:prstGeom prst="rect">
            <a:avLst/>
          </a:prstGeom>
          <a:noFill/>
          <a:ln w="9525">
            <a:noFill/>
            <a:miter lim="800000"/>
            <a:headEnd/>
            <a:tailEnd/>
          </a:ln>
        </p:spPr>
        <p:txBody>
          <a:bodyPr lIns="101882" tIns="50941" rIns="101882" bIns="50941" anchor="ctr"/>
          <a:lstStyle/>
          <a:p>
            <a:r>
              <a:rPr lang="en-US" sz="2800" b="1" dirty="0">
                <a:solidFill>
                  <a:schemeClr val="tx1">
                    <a:lumMod val="50000"/>
                  </a:schemeClr>
                </a:solidFill>
                <a:latin typeface="+mn-lt"/>
              </a:rPr>
              <a:t>Resource Data – Import Capacity </a:t>
            </a:r>
            <a:r>
              <a:rPr lang="en-US" sz="2800" b="1" dirty="0" smtClean="0">
                <a:solidFill>
                  <a:schemeClr val="tx1">
                    <a:lumMod val="50000"/>
                  </a:schemeClr>
                </a:solidFill>
                <a:latin typeface="+mn-lt"/>
              </a:rPr>
              <a:t>Resources (MW)</a:t>
            </a:r>
            <a:endParaRPr lang="en-US" sz="2800" b="1" dirty="0">
              <a:solidFill>
                <a:schemeClr val="tx1">
                  <a:lumMod val="50000"/>
                </a:schemeClr>
              </a:solidFill>
              <a:latin typeface="+mn-lt"/>
            </a:endParaRPr>
          </a:p>
          <a:p>
            <a:pPr algn="ctr"/>
            <a:r>
              <a:rPr lang="en-US" sz="2800" b="1" dirty="0">
                <a:latin typeface="+mn-lt"/>
              </a:rPr>
              <a:t>	</a:t>
            </a:r>
            <a:endParaRPr lang="en-US" sz="3200" b="1" dirty="0">
              <a:latin typeface="+mn-lt"/>
            </a:endParaRPr>
          </a:p>
        </p:txBody>
      </p:sp>
      <p:sp>
        <p:nvSpPr>
          <p:cNvPr id="15365" name="Rectangle 5"/>
          <p:cNvSpPr>
            <a:spLocks noChangeArrowheads="1"/>
          </p:cNvSpPr>
          <p:nvPr/>
        </p:nvSpPr>
        <p:spPr bwMode="auto">
          <a:xfrm>
            <a:off x="609600" y="1143000"/>
            <a:ext cx="8534400" cy="4343400"/>
          </a:xfrm>
          <a:prstGeom prst="rect">
            <a:avLst/>
          </a:prstGeom>
          <a:noFill/>
          <a:ln w="9525">
            <a:noFill/>
            <a:miter lim="800000"/>
            <a:headEnd/>
            <a:tailEnd/>
          </a:ln>
        </p:spPr>
        <p:txBody>
          <a:bodyPr lIns="101882" tIns="50941" rIns="101882" bIns="50941"/>
          <a:lstStyle/>
          <a:p>
            <a:pPr marL="342900" indent="-342900">
              <a:spcBef>
                <a:spcPct val="10000"/>
              </a:spcBef>
              <a:buFontTx/>
              <a:buChar char="•"/>
            </a:pPr>
            <a:endParaRPr lang="en-US" dirty="0">
              <a:solidFill>
                <a:srgbClr val="11479D"/>
              </a:solidFill>
              <a:latin typeface="Arial" charset="0"/>
            </a:endParaRPr>
          </a:p>
          <a:p>
            <a:pPr marL="342900" indent="-342900">
              <a:spcBef>
                <a:spcPct val="10000"/>
              </a:spcBef>
              <a:buFontTx/>
              <a:buChar char="•"/>
            </a:pPr>
            <a:endParaRPr lang="en-US" dirty="0">
              <a:solidFill>
                <a:srgbClr val="11479D"/>
              </a:solidFill>
              <a:latin typeface="Arial" charset="0"/>
              <a:cs typeface="Times New Roman" pitchFamily="18" charset="0"/>
            </a:endParaRPr>
          </a:p>
        </p:txBody>
      </p:sp>
      <p:sp>
        <p:nvSpPr>
          <p:cNvPr id="10" name="Rectangle 50"/>
          <p:cNvSpPr>
            <a:spLocks noChangeArrowheads="1"/>
          </p:cNvSpPr>
          <p:nvPr/>
        </p:nvSpPr>
        <p:spPr bwMode="auto">
          <a:xfrm>
            <a:off x="609600" y="3429000"/>
            <a:ext cx="8153400" cy="2514600"/>
          </a:xfrm>
          <a:prstGeom prst="rect">
            <a:avLst/>
          </a:prstGeom>
          <a:noFill/>
          <a:ln w="9525">
            <a:noFill/>
            <a:miter lim="800000"/>
            <a:headEnd/>
            <a:tailEnd/>
          </a:ln>
          <a:effectLst/>
        </p:spPr>
        <p:txBody>
          <a:bodyPr lIns="101882" tIns="50941" rIns="101882" bIns="50941"/>
          <a:lstStyle/>
          <a:p>
            <a:pPr marL="342900" indent="-342900">
              <a:spcBef>
                <a:spcPct val="10000"/>
              </a:spcBef>
              <a:buFont typeface="Arial" pitchFamily="34" charset="0"/>
              <a:buChar char="•"/>
              <a:defRPr/>
            </a:pPr>
            <a:endParaRPr lang="en-US" sz="1400" dirty="0">
              <a:solidFill>
                <a:srgbClr val="0E3B84"/>
              </a:solidFill>
              <a:latin typeface="+mn-lt"/>
            </a:endParaRPr>
          </a:p>
          <a:p>
            <a:pPr marL="342900" indent="-342900">
              <a:spcBef>
                <a:spcPct val="10000"/>
              </a:spcBef>
              <a:buFont typeface="Arial" pitchFamily="34" charset="0"/>
              <a:buChar char="•"/>
              <a:defRPr/>
            </a:pPr>
            <a:r>
              <a:rPr lang="en-US" sz="2000" dirty="0" smtClean="0">
                <a:solidFill>
                  <a:srgbClr val="000000"/>
                </a:solidFill>
                <a:latin typeface="+mn-lt"/>
              </a:rPr>
              <a:t>Qualified Existing Import Capacity Resources for FCA 14</a:t>
            </a:r>
          </a:p>
          <a:p>
            <a:pPr marL="342900" indent="-342900">
              <a:spcBef>
                <a:spcPct val="10000"/>
              </a:spcBef>
              <a:buFont typeface="Arial" pitchFamily="34" charset="0"/>
              <a:buChar char="•"/>
              <a:defRPr/>
            </a:pPr>
            <a:r>
              <a:rPr lang="en-US" sz="2000" dirty="0">
                <a:solidFill>
                  <a:srgbClr val="000000"/>
                </a:solidFill>
                <a:latin typeface="+mn-lt"/>
              </a:rPr>
              <a:t>The NYPA supplied Import Capacity Resources’ performance (availability) </a:t>
            </a:r>
            <a:r>
              <a:rPr lang="en-US" sz="2000" dirty="0" smtClean="0">
                <a:solidFill>
                  <a:srgbClr val="000000"/>
                </a:solidFill>
                <a:latin typeface="+mn-lt"/>
              </a:rPr>
              <a:t>will be modeled </a:t>
            </a:r>
            <a:r>
              <a:rPr lang="en-US" sz="2000" dirty="0">
                <a:solidFill>
                  <a:srgbClr val="000000"/>
                </a:solidFill>
                <a:latin typeface="+mn-lt"/>
              </a:rPr>
              <a:t>with the performance assumptions associated with the New York AC ties </a:t>
            </a:r>
          </a:p>
          <a:p>
            <a:pPr marL="342900" indent="-342900">
              <a:spcBef>
                <a:spcPct val="10000"/>
              </a:spcBef>
              <a:defRPr/>
            </a:pPr>
            <a:endParaRPr lang="en-US" sz="1600" dirty="0">
              <a:solidFill>
                <a:srgbClr val="11479D"/>
              </a:solidFill>
              <a:latin typeface="Arial" charset="0"/>
              <a:cs typeface="Times New Roman" pitchFamily="18" charset="0"/>
            </a:endParaRPr>
          </a:p>
        </p:txBody>
      </p:sp>
      <p:graphicFrame>
        <p:nvGraphicFramePr>
          <p:cNvPr id="4" name="Table 3"/>
          <p:cNvGraphicFramePr>
            <a:graphicFrameLocks noGrp="1"/>
          </p:cNvGraphicFramePr>
          <p:nvPr>
            <p:extLst/>
          </p:nvPr>
        </p:nvGraphicFramePr>
        <p:xfrm>
          <a:off x="838200" y="1722120"/>
          <a:ext cx="7620000" cy="1219200"/>
        </p:xfrm>
        <a:graphic>
          <a:graphicData uri="http://schemas.openxmlformats.org/drawingml/2006/table">
            <a:tbl>
              <a:tblPr/>
              <a:tblGrid>
                <a:gridCol w="2846737">
                  <a:extLst>
                    <a:ext uri="{9D8B030D-6E8A-4147-A177-3AD203B41FA5}">
                      <a16:colId xmlns:a16="http://schemas.microsoft.com/office/drawing/2014/main" val="20000"/>
                    </a:ext>
                  </a:extLst>
                </a:gridCol>
                <a:gridCol w="1485254">
                  <a:extLst>
                    <a:ext uri="{9D8B030D-6E8A-4147-A177-3AD203B41FA5}">
                      <a16:colId xmlns:a16="http://schemas.microsoft.com/office/drawing/2014/main" val="20001"/>
                    </a:ext>
                  </a:extLst>
                </a:gridCol>
                <a:gridCol w="1485254">
                  <a:extLst>
                    <a:ext uri="{9D8B030D-6E8A-4147-A177-3AD203B41FA5}">
                      <a16:colId xmlns:a16="http://schemas.microsoft.com/office/drawing/2014/main" val="20002"/>
                    </a:ext>
                  </a:extLst>
                </a:gridCol>
                <a:gridCol w="1802755">
                  <a:extLst>
                    <a:ext uri="{9D8B030D-6E8A-4147-A177-3AD203B41FA5}">
                      <a16:colId xmlns:a16="http://schemas.microsoft.com/office/drawing/2014/main" val="20003"/>
                    </a:ext>
                  </a:extLst>
                </a:gridCol>
              </a:tblGrid>
              <a:tr h="22860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Import </a:t>
                      </a:r>
                      <a:r>
                        <a:rPr lang="en-US" sz="1600" b="1" i="0" u="none" strike="noStrike" dirty="0" smtClean="0">
                          <a:solidFill>
                            <a:srgbClr val="000000"/>
                          </a:solidFill>
                          <a:effectLst/>
                          <a:latin typeface="Arial" panose="020B0604020202020204" pitchFamily="34" charset="0"/>
                          <a:cs typeface="Arial" panose="020B0604020202020204" pitchFamily="34" charset="0"/>
                        </a:rPr>
                        <a:t>Capacity Resource</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Qualified Summer MW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Modeled MW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External Interface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NYPA - CMR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68.800</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68.800</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New York AC Ties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NYPA - VT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Arial" panose="020B0604020202020204" pitchFamily="34" charset="0"/>
                          <a:cs typeface="Arial" panose="020B0604020202020204" pitchFamily="34" charset="0"/>
                        </a:rPr>
                        <a:t>14.000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Arial" panose="020B0604020202020204" pitchFamily="34" charset="0"/>
                          <a:cs typeface="Arial" panose="020B0604020202020204" pitchFamily="34" charset="0"/>
                        </a:rPr>
                        <a:t>14.000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New York AC Ties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Total MW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Arial" panose="020B0604020202020204" pitchFamily="34" charset="0"/>
                          <a:cs typeface="Arial" panose="020B0604020202020204" pitchFamily="34" charset="0"/>
                        </a:rPr>
                        <a:t>82.800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Arial" panose="020B0604020202020204" pitchFamily="34" charset="0"/>
                          <a:cs typeface="Arial" panose="020B0604020202020204" pitchFamily="34" charset="0"/>
                        </a:rPr>
                        <a:t>82.800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46468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pPr defTabSz="1019175">
              <a:defRPr/>
            </a:pPr>
            <a:fld id="{5A25E323-ACC5-4857-927A-E0B14D656255}" type="slidenum">
              <a:rPr lang="en-US">
                <a:latin typeface="+mn-lt"/>
              </a:rPr>
              <a:pPr defTabSz="1019175">
                <a:defRPr/>
              </a:pPr>
              <a:t>47</a:t>
            </a:fld>
            <a:endParaRPr lang="en-US" dirty="0">
              <a:latin typeface="+mn-lt"/>
            </a:endParaRPr>
          </a:p>
        </p:txBody>
      </p:sp>
      <p:sp>
        <p:nvSpPr>
          <p:cNvPr id="17412" name="Rectangle 2"/>
          <p:cNvSpPr>
            <a:spLocks noChangeArrowheads="1"/>
          </p:cNvSpPr>
          <p:nvPr/>
        </p:nvSpPr>
        <p:spPr bwMode="auto">
          <a:xfrm>
            <a:off x="536575" y="0"/>
            <a:ext cx="8302625" cy="1295400"/>
          </a:xfrm>
          <a:prstGeom prst="rect">
            <a:avLst/>
          </a:prstGeom>
          <a:noFill/>
          <a:ln w="9525">
            <a:noFill/>
            <a:miter lim="800000"/>
            <a:headEnd/>
            <a:tailEnd/>
          </a:ln>
        </p:spPr>
        <p:txBody>
          <a:bodyPr lIns="101882" tIns="50941" rIns="101882" bIns="50941" anchor="ctr"/>
          <a:lstStyle/>
          <a:p>
            <a:r>
              <a:rPr lang="en-US" sz="2800" b="1" dirty="0">
                <a:solidFill>
                  <a:schemeClr val="tx1">
                    <a:lumMod val="50000"/>
                  </a:schemeClr>
                </a:solidFill>
                <a:latin typeface="+mn-lt"/>
              </a:rPr>
              <a:t>Resource Data – Demand Resources (MW</a:t>
            </a:r>
            <a:r>
              <a:rPr lang="en-US" sz="2800" b="1" dirty="0">
                <a:solidFill>
                  <a:srgbClr val="002060"/>
                </a:solidFill>
                <a:latin typeface="+mn-lt"/>
              </a:rPr>
              <a:t>)</a:t>
            </a:r>
          </a:p>
        </p:txBody>
      </p:sp>
      <p:sp>
        <p:nvSpPr>
          <p:cNvPr id="8" name="Rectangle 3"/>
          <p:cNvSpPr txBox="1">
            <a:spLocks noChangeArrowheads="1"/>
          </p:cNvSpPr>
          <p:nvPr/>
        </p:nvSpPr>
        <p:spPr>
          <a:xfrm>
            <a:off x="457200" y="4876800"/>
            <a:ext cx="8305800" cy="990600"/>
          </a:xfrm>
          <a:prstGeom prst="rect">
            <a:avLst/>
          </a:prstGeom>
        </p:spPr>
        <p:txBody>
          <a:bodyPr/>
          <a:lstStyle/>
          <a:p>
            <a:pPr marL="342900" indent="-342900">
              <a:spcBef>
                <a:spcPct val="10000"/>
              </a:spcBef>
              <a:buFont typeface="Arial" pitchFamily="34" charset="0"/>
              <a:buChar char="•"/>
              <a:defRPr/>
            </a:pPr>
            <a:r>
              <a:rPr lang="en-US" sz="1400" dirty="0" smtClean="0">
                <a:solidFill>
                  <a:srgbClr val="000000"/>
                </a:solidFill>
                <a:latin typeface="+mn-lt"/>
              </a:rPr>
              <a:t>Qualified Existing Demand Resources for FCA 14</a:t>
            </a:r>
            <a:endParaRPr lang="en-US" sz="1400" dirty="0">
              <a:solidFill>
                <a:srgbClr val="000000"/>
              </a:solidFill>
              <a:latin typeface="+mn-lt"/>
            </a:endParaRPr>
          </a:p>
          <a:p>
            <a:pPr marL="342900" indent="-342900">
              <a:spcBef>
                <a:spcPct val="10000"/>
              </a:spcBef>
              <a:buFont typeface="Arial" pitchFamily="34" charset="0"/>
              <a:buChar char="•"/>
              <a:defRPr/>
            </a:pPr>
            <a:r>
              <a:rPr lang="en-US" sz="1400" dirty="0">
                <a:solidFill>
                  <a:srgbClr val="000000"/>
                </a:solidFill>
                <a:latin typeface="+mn-lt"/>
              </a:rPr>
              <a:t>Includes the </a:t>
            </a:r>
            <a:r>
              <a:rPr lang="en-US" sz="1400" dirty="0" smtClean="0">
                <a:solidFill>
                  <a:srgbClr val="000000"/>
                </a:solidFill>
                <a:latin typeface="+mn-lt"/>
              </a:rPr>
              <a:t>8% transmission and distribution loss adjustment (gross-up)</a:t>
            </a:r>
            <a:endParaRPr lang="en-US" b="1" kern="0" dirty="0">
              <a:solidFill>
                <a:srgbClr val="000000"/>
              </a:solidFill>
              <a:latin typeface="+mn-lt"/>
            </a:endParaRPr>
          </a:p>
          <a:p>
            <a:pPr marL="742950" lvl="1" indent="-285750">
              <a:spcBef>
                <a:spcPct val="10000"/>
              </a:spcBef>
              <a:spcAft>
                <a:spcPct val="10000"/>
              </a:spcAft>
              <a:defRPr/>
            </a:pPr>
            <a:endParaRPr lang="en-US" sz="2000" b="1" kern="0" dirty="0">
              <a:solidFill>
                <a:srgbClr val="000000"/>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4284266145"/>
              </p:ext>
            </p:extLst>
          </p:nvPr>
        </p:nvGraphicFramePr>
        <p:xfrm>
          <a:off x="495300" y="1447800"/>
          <a:ext cx="8267700" cy="2772220"/>
        </p:xfrm>
        <a:graphic>
          <a:graphicData uri="http://schemas.openxmlformats.org/drawingml/2006/table">
            <a:tbl>
              <a:tblPr/>
              <a:tblGrid>
                <a:gridCol w="20193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06955">
                  <a:extLst>
                    <a:ext uri="{9D8B030D-6E8A-4147-A177-3AD203B41FA5}">
                      <a16:colId xmlns:a16="http://schemas.microsoft.com/office/drawing/2014/main" val="20003"/>
                    </a:ext>
                  </a:extLst>
                </a:gridCol>
                <a:gridCol w="713291">
                  <a:extLst>
                    <a:ext uri="{9D8B030D-6E8A-4147-A177-3AD203B41FA5}">
                      <a16:colId xmlns:a16="http://schemas.microsoft.com/office/drawing/2014/main" val="20004"/>
                    </a:ext>
                  </a:extLst>
                </a:gridCol>
                <a:gridCol w="765754">
                  <a:extLst>
                    <a:ext uri="{9D8B030D-6E8A-4147-A177-3AD203B41FA5}">
                      <a16:colId xmlns:a16="http://schemas.microsoft.com/office/drawing/2014/main" val="20005"/>
                    </a:ext>
                  </a:extLst>
                </a:gridCol>
                <a:gridCol w="802677">
                  <a:extLst>
                    <a:ext uri="{9D8B030D-6E8A-4147-A177-3AD203B41FA5}">
                      <a16:colId xmlns:a16="http://schemas.microsoft.com/office/drawing/2014/main" val="20006"/>
                    </a:ext>
                  </a:extLst>
                </a:gridCol>
                <a:gridCol w="737608">
                  <a:extLst>
                    <a:ext uri="{9D8B030D-6E8A-4147-A177-3AD203B41FA5}">
                      <a16:colId xmlns:a16="http://schemas.microsoft.com/office/drawing/2014/main" val="20007"/>
                    </a:ext>
                  </a:extLst>
                </a:gridCol>
                <a:gridCol w="745715">
                  <a:extLst>
                    <a:ext uri="{9D8B030D-6E8A-4147-A177-3AD203B41FA5}">
                      <a16:colId xmlns:a16="http://schemas.microsoft.com/office/drawing/2014/main" val="20008"/>
                    </a:ext>
                  </a:extLst>
                </a:gridCol>
              </a:tblGrid>
              <a:tr h="381000">
                <a:tc>
                  <a:txBody>
                    <a:bodyPr/>
                    <a:lstStyle/>
                    <a:p>
                      <a:pPr algn="ctr" fontAlgn="ctr"/>
                      <a:r>
                        <a:rPr lang="en-US" sz="900" b="1"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b"/>
                      <a:r>
                        <a:rPr lang="en-US" sz="900" b="1" i="0" u="none" strike="noStrike" dirty="0" smtClean="0">
                          <a:solidFill>
                            <a:srgbClr val="000000"/>
                          </a:solidFill>
                          <a:effectLst/>
                          <a:latin typeface="Arial"/>
                        </a:rPr>
                        <a:t>On-Peak Demand Resource</a:t>
                      </a:r>
                      <a:endParaRPr lang="en-US" sz="900" b="1"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900" b="1" i="0" u="none" strike="noStrike" dirty="0">
                          <a:solidFill>
                            <a:srgbClr val="000000"/>
                          </a:solidFill>
                          <a:effectLst/>
                          <a:latin typeface="Arial"/>
                        </a:rPr>
                        <a:t>Seasonal </a:t>
                      </a:r>
                      <a:r>
                        <a:rPr lang="en-US" sz="900" b="1" i="0" u="none" strike="noStrike" dirty="0" smtClean="0">
                          <a:solidFill>
                            <a:srgbClr val="000000"/>
                          </a:solidFill>
                          <a:effectLst/>
                          <a:latin typeface="Arial"/>
                        </a:rPr>
                        <a:t>Peak Demand Resource</a:t>
                      </a:r>
                      <a:endParaRPr lang="en-US" sz="900" b="1"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900" b="1" i="0" u="none" strike="noStrike" dirty="0" smtClean="0">
                          <a:solidFill>
                            <a:srgbClr val="000000"/>
                          </a:solidFill>
                          <a:effectLst/>
                          <a:latin typeface="Arial"/>
                        </a:rPr>
                        <a:t>Active</a:t>
                      </a:r>
                      <a:r>
                        <a:rPr lang="en-US" sz="900" b="1" i="0" u="none" strike="noStrike" baseline="0" dirty="0" smtClean="0">
                          <a:solidFill>
                            <a:srgbClr val="000000"/>
                          </a:solidFill>
                          <a:effectLst/>
                          <a:latin typeface="Arial"/>
                        </a:rPr>
                        <a:t> Demand Capacity Resource (ADCR)</a:t>
                      </a:r>
                      <a:endParaRPr lang="en-US" sz="900" b="1"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900" b="1" i="0" u="none" strike="noStrike">
                          <a:solidFill>
                            <a:srgbClr val="000000"/>
                          </a:solidFill>
                          <a:effectLst/>
                          <a:latin typeface="Arial"/>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86224">
                <a:tc>
                  <a:txBody>
                    <a:bodyPr/>
                    <a:lstStyle/>
                    <a:p>
                      <a:pPr algn="ctr" fontAlgn="ctr"/>
                      <a:r>
                        <a:rPr lang="en-US" sz="900" b="1" i="0" u="none" strike="noStrike" dirty="0">
                          <a:solidFill>
                            <a:srgbClr val="000000"/>
                          </a:solidFill>
                          <a:effectLst/>
                          <a:latin typeface="Arial"/>
                        </a:rPr>
                        <a:t>Load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dirty="0">
                          <a:solidFill>
                            <a:srgbClr val="000000"/>
                          </a:solidFill>
                          <a:effectLst/>
                          <a:latin typeface="Arial"/>
                        </a:rPr>
                        <a:t>Summer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a:rPr>
                        <a:t>Winter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a:rPr>
                        <a:t>Summer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a:rPr>
                        <a:t>Winter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a:rPr>
                        <a:t>Summer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a:rPr>
                        <a:t>Winter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a:rPr>
                        <a:t>Summer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a:rPr>
                        <a:t>Winter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488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Arial"/>
                        </a:rPr>
                        <a:t>CONNECTICUT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148.266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85.416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575.582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644.829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189.261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188.555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913.109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918.8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4881">
                <a:tc>
                  <a:txBody>
                    <a:bodyPr/>
                    <a:lstStyle/>
                    <a:p>
                      <a:pPr algn="l" fontAlgn="b"/>
                      <a:r>
                        <a:rPr lang="en-US" sz="900" b="0" i="0" u="none" strike="noStrike" dirty="0" smtClean="0">
                          <a:solidFill>
                            <a:srgbClr val="000000"/>
                          </a:solidFill>
                          <a:effectLst/>
                          <a:latin typeface="Arial"/>
                        </a:rPr>
                        <a:t>MAINE</a:t>
                      </a:r>
                      <a:endParaRPr lang="en-US" sz="9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192.035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171.347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90B0B"/>
                          </a:solidFill>
                          <a:effectLst/>
                          <a:latin typeface="Arial"/>
                        </a:rPr>
                        <a:t> - </a:t>
                      </a:r>
                    </a:p>
                  </a:txBody>
                  <a:tcPr marL="0" marR="54514"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90B0B"/>
                          </a:solidFill>
                          <a:effectLst/>
                          <a:latin typeface="Arial"/>
                        </a:rPr>
                        <a:t> - </a:t>
                      </a:r>
                    </a:p>
                  </a:txBody>
                  <a:tcPr marL="0" marR="54514"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139.535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157.431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331.57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328.778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337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Arial"/>
                        </a:rPr>
                        <a:t>NORTH EAST MASSACHUSETTS &amp; BOSTON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764.388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748.865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90B0B"/>
                          </a:solidFill>
                          <a:effectLst/>
                          <a:latin typeface="Arial"/>
                        </a:rPr>
                        <a:t> - </a:t>
                      </a:r>
                    </a:p>
                  </a:txBody>
                  <a:tcPr marL="0" marR="54514"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90B0B"/>
                          </a:solidFill>
                          <a:effectLst/>
                          <a:latin typeface="Arial"/>
                        </a:rPr>
                        <a:t> - </a:t>
                      </a:r>
                    </a:p>
                  </a:txBody>
                  <a:tcPr marL="0" marR="54514"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95.715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94.421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860.103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843.286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4881">
                <a:tc>
                  <a:txBody>
                    <a:bodyPr/>
                    <a:lstStyle/>
                    <a:p>
                      <a:pPr algn="l" fontAlgn="b"/>
                      <a:r>
                        <a:rPr lang="en-US" sz="900" b="0" i="0" u="none" strike="noStrike" dirty="0" smtClean="0">
                          <a:solidFill>
                            <a:srgbClr val="000000"/>
                          </a:solidFill>
                          <a:effectLst/>
                          <a:latin typeface="Arial"/>
                        </a:rPr>
                        <a:t>NEW HAMPSHIRE</a:t>
                      </a:r>
                      <a:endParaRPr lang="en-US" sz="9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130.434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127.452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90B0B"/>
                          </a:solidFill>
                          <a:effectLst/>
                          <a:latin typeface="Arial"/>
                        </a:rPr>
                        <a:t> - </a:t>
                      </a:r>
                    </a:p>
                  </a:txBody>
                  <a:tcPr marL="0" marR="54514"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90B0B"/>
                          </a:solidFill>
                          <a:effectLst/>
                          <a:latin typeface="Arial"/>
                        </a:rPr>
                        <a:t> - </a:t>
                      </a:r>
                    </a:p>
                  </a:txBody>
                  <a:tcPr marL="0" marR="54514"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46.32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45.6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176.754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173.052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4881">
                <a:tc>
                  <a:txBody>
                    <a:bodyPr/>
                    <a:lstStyle/>
                    <a:p>
                      <a:pPr algn="l" fontAlgn="b"/>
                      <a:r>
                        <a:rPr lang="en-US" sz="900" b="0" i="0" u="none" strike="noStrike" dirty="0">
                          <a:solidFill>
                            <a:srgbClr val="000000"/>
                          </a:solidFill>
                          <a:effectLst/>
                          <a:latin typeface="Arial"/>
                        </a:rPr>
                        <a:t>RHODE ISLAND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284.335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292.368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90B0B"/>
                          </a:solidFill>
                          <a:effectLst/>
                          <a:latin typeface="Arial"/>
                        </a:rPr>
                        <a:t> - </a:t>
                      </a:r>
                    </a:p>
                  </a:txBody>
                  <a:tcPr marL="0" marR="54514"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90B0B"/>
                          </a:solidFill>
                          <a:effectLst/>
                          <a:latin typeface="Arial"/>
                        </a:rPr>
                        <a:t> - </a:t>
                      </a:r>
                    </a:p>
                  </a:txBody>
                  <a:tcPr marL="0" marR="54514"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47.581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44.082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331.916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336.45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4881">
                <a:tc>
                  <a:txBody>
                    <a:bodyPr/>
                    <a:lstStyle/>
                    <a:p>
                      <a:pPr algn="l" fontAlgn="b"/>
                      <a:r>
                        <a:rPr lang="en-US" sz="900" b="0" i="0" u="none" strike="noStrike" dirty="0">
                          <a:solidFill>
                            <a:srgbClr val="000000"/>
                          </a:solidFill>
                          <a:effectLst/>
                          <a:latin typeface="Arial"/>
                        </a:rPr>
                        <a:t>SOUTH EAST MASSACHUSETTS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436.75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434.351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90B0B"/>
                          </a:solidFill>
                          <a:effectLst/>
                          <a:latin typeface="Arial"/>
                        </a:rPr>
                        <a:t> - </a:t>
                      </a:r>
                    </a:p>
                  </a:txBody>
                  <a:tcPr marL="0" marR="54514"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90B0B"/>
                          </a:solidFill>
                          <a:effectLst/>
                          <a:latin typeface="Arial"/>
                        </a:rPr>
                        <a:t> - </a:t>
                      </a:r>
                    </a:p>
                  </a:txBody>
                  <a:tcPr marL="0" marR="54514"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51.202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49.326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487.952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483.677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4881">
                <a:tc>
                  <a:txBody>
                    <a:bodyPr/>
                    <a:lstStyle/>
                    <a:p>
                      <a:pPr algn="l" fontAlgn="b"/>
                      <a:r>
                        <a:rPr lang="en-US" sz="900" b="0" i="0" u="none" strike="noStrike" dirty="0" smtClean="0">
                          <a:solidFill>
                            <a:srgbClr val="000000"/>
                          </a:solidFill>
                          <a:effectLst/>
                          <a:latin typeface="Arial"/>
                        </a:rPr>
                        <a:t>VERMONT</a:t>
                      </a:r>
                      <a:endParaRPr lang="en-US" sz="9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116.852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115.544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90B0B"/>
                          </a:solidFill>
                          <a:effectLst/>
                          <a:latin typeface="Arial"/>
                        </a:rPr>
                        <a:t> - </a:t>
                      </a:r>
                    </a:p>
                  </a:txBody>
                  <a:tcPr marL="0" marR="54514"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90B0B"/>
                          </a:solidFill>
                          <a:effectLst/>
                          <a:latin typeface="Arial"/>
                        </a:rPr>
                        <a:t> - </a:t>
                      </a:r>
                    </a:p>
                  </a:txBody>
                  <a:tcPr marL="0" marR="54514"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52.664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58.27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169.516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90B0B"/>
                          </a:solidFill>
                          <a:effectLst/>
                          <a:latin typeface="Arial" panose="020B0604020202020204" pitchFamily="34" charset="0"/>
                        </a:rPr>
                        <a:t>173.814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7717">
                <a:tc>
                  <a:txBody>
                    <a:bodyPr/>
                    <a:lstStyle/>
                    <a:p>
                      <a:pPr algn="l" fontAlgn="b"/>
                      <a:r>
                        <a:rPr lang="en-US" sz="900" b="0" i="0" u="none" strike="noStrike" dirty="0" smtClean="0">
                          <a:solidFill>
                            <a:srgbClr val="000000"/>
                          </a:solidFill>
                          <a:effectLst/>
                          <a:latin typeface="Arial"/>
                        </a:rPr>
                        <a:t>WEST CENTRAL MASSACHUSETTS</a:t>
                      </a:r>
                      <a:endParaRPr lang="en-US" sz="9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456.121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466.709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26.618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8.387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105.641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101.986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588.38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90B0B"/>
                          </a:solidFill>
                          <a:effectLst/>
                          <a:latin typeface="Arial" panose="020B0604020202020204" pitchFamily="34" charset="0"/>
                        </a:rPr>
                        <a:t>577.082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4617">
                <a:tc>
                  <a:txBody>
                    <a:bodyPr/>
                    <a:lstStyle/>
                    <a:p>
                      <a:pPr algn="ctr" fontAlgn="b"/>
                      <a:r>
                        <a:rPr lang="en-US" sz="900" b="1" i="0" u="none" strike="noStrike" dirty="0">
                          <a:solidFill>
                            <a:srgbClr val="000000"/>
                          </a:solidFill>
                          <a:effectLst/>
                          <a:latin typeface="Arial"/>
                        </a:rPr>
                        <a:t>Grand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smtClean="0">
                          <a:solidFill>
                            <a:srgbClr val="090B0B"/>
                          </a:solidFill>
                          <a:effectLst/>
                          <a:latin typeface="Arial" panose="020B0604020202020204" pitchFamily="34" charset="0"/>
                        </a:rPr>
                        <a:t>2,529.181</a:t>
                      </a:r>
                      <a:endParaRPr lang="en-US" sz="1000" b="1" i="0" u="none" strike="noStrike" dirty="0">
                        <a:solidFill>
                          <a:srgbClr val="090B0B"/>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smtClean="0">
                          <a:solidFill>
                            <a:srgbClr val="090B0B"/>
                          </a:solidFill>
                          <a:effectLst/>
                          <a:latin typeface="Arial" panose="020B0604020202020204" pitchFamily="34" charset="0"/>
                        </a:rPr>
                        <a:t>2,442.052</a:t>
                      </a:r>
                      <a:endParaRPr lang="en-US" sz="1000" b="1" i="0" u="none" strike="noStrike" dirty="0">
                        <a:solidFill>
                          <a:srgbClr val="090B0B"/>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90B0B"/>
                          </a:solidFill>
                          <a:effectLst/>
                          <a:latin typeface="Arial" panose="020B0604020202020204" pitchFamily="34" charset="0"/>
                        </a:rPr>
                        <a:t>602.2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90B0B"/>
                          </a:solidFill>
                          <a:effectLst/>
                          <a:latin typeface="Arial" panose="020B0604020202020204" pitchFamily="34" charset="0"/>
                        </a:rPr>
                        <a:t>653.216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90B0B"/>
                          </a:solidFill>
                          <a:effectLst/>
                          <a:latin typeface="Arial" panose="020B0604020202020204" pitchFamily="34" charset="0"/>
                        </a:rPr>
                        <a:t>727.919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90B0B"/>
                          </a:solidFill>
                          <a:effectLst/>
                          <a:latin typeface="Arial" panose="020B0604020202020204" pitchFamily="34" charset="0"/>
                        </a:rPr>
                        <a:t>739.671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smtClean="0">
                          <a:solidFill>
                            <a:srgbClr val="090B0B"/>
                          </a:solidFill>
                          <a:effectLst/>
                          <a:latin typeface="Arial" panose="020B0604020202020204" pitchFamily="34" charset="0"/>
                        </a:rPr>
                        <a:t>3,859.3</a:t>
                      </a:r>
                      <a:endParaRPr lang="en-US" sz="1000" b="1" i="0" u="none" strike="noStrike" dirty="0">
                        <a:solidFill>
                          <a:srgbClr val="090B0B"/>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smtClean="0">
                          <a:solidFill>
                            <a:srgbClr val="090B0B"/>
                          </a:solidFill>
                          <a:effectLst/>
                          <a:latin typeface="Arial" panose="020B0604020202020204" pitchFamily="34" charset="0"/>
                        </a:rPr>
                        <a:t>3,834.939</a:t>
                      </a:r>
                      <a:endParaRPr lang="en-US" sz="1000" b="1" i="0" u="none" strike="noStrike" dirty="0">
                        <a:solidFill>
                          <a:srgbClr val="090B0B"/>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07292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C49D259-2E94-495F-AB4C-0F595A1CB045}" type="slidenum">
              <a:rPr lang="en-US" smtClean="0"/>
              <a:pPr/>
              <a:t>48</a:t>
            </a:fld>
            <a:endParaRPr lang="en-US" dirty="0"/>
          </a:p>
        </p:txBody>
      </p:sp>
      <p:sp>
        <p:nvSpPr>
          <p:cNvPr id="18435" name="Rectangle 2"/>
          <p:cNvSpPr>
            <a:spLocks noGrp="1" noChangeArrowheads="1"/>
          </p:cNvSpPr>
          <p:nvPr>
            <p:ph type="title"/>
          </p:nvPr>
        </p:nvSpPr>
        <p:spPr>
          <a:xfrm>
            <a:off x="457200" y="274638"/>
            <a:ext cx="8382000" cy="1143000"/>
          </a:xfrm>
        </p:spPr>
        <p:txBody>
          <a:bodyPr>
            <a:normAutofit fontScale="90000"/>
          </a:bodyPr>
          <a:lstStyle/>
          <a:p>
            <a:r>
              <a:rPr lang="en-US" dirty="0" smtClean="0">
                <a:solidFill>
                  <a:srgbClr val="090B0B"/>
                </a:solidFill>
              </a:rPr>
              <a:t>Capacity Zone Resource and 50/50 Peak Load Forecast Assumptions Used in LRA and MCL Calculations (MW)</a:t>
            </a:r>
            <a:br>
              <a:rPr lang="en-US" dirty="0" smtClean="0">
                <a:solidFill>
                  <a:srgbClr val="090B0B"/>
                </a:solidFill>
              </a:rPr>
            </a:br>
            <a:r>
              <a:rPr lang="en-US" i="1" dirty="0" smtClean="0">
                <a:solidFill>
                  <a:srgbClr val="090B0B"/>
                </a:solidFill>
              </a:rPr>
              <a:t>Including </a:t>
            </a:r>
            <a:r>
              <a:rPr lang="en-US" i="1" dirty="0">
                <a:solidFill>
                  <a:srgbClr val="090B0B"/>
                </a:solidFill>
              </a:rPr>
              <a:t>Mystic </a:t>
            </a:r>
            <a:r>
              <a:rPr lang="en-US" i="1" dirty="0" smtClean="0">
                <a:solidFill>
                  <a:srgbClr val="090B0B"/>
                </a:solidFill>
              </a:rPr>
              <a:t>Units 8 </a:t>
            </a:r>
            <a:r>
              <a:rPr lang="en-US" i="1" dirty="0">
                <a:solidFill>
                  <a:srgbClr val="090B0B"/>
                </a:solidFill>
              </a:rPr>
              <a:t>and </a:t>
            </a:r>
            <a:r>
              <a:rPr lang="en-US" i="1" dirty="0" smtClean="0">
                <a:solidFill>
                  <a:srgbClr val="090B0B"/>
                </a:solidFill>
              </a:rPr>
              <a:t>9</a:t>
            </a:r>
            <a:r>
              <a:rPr lang="en-US" dirty="0" smtClean="0">
                <a:solidFill>
                  <a:schemeClr val="tx1"/>
                </a:solidFill>
              </a:rPr>
              <a:t>	</a:t>
            </a:r>
          </a:p>
        </p:txBody>
      </p:sp>
      <p:sp>
        <p:nvSpPr>
          <p:cNvPr id="8" name="Content Placeholder 7"/>
          <p:cNvSpPr txBox="1">
            <a:spLocks/>
          </p:cNvSpPr>
          <p:nvPr/>
        </p:nvSpPr>
        <p:spPr>
          <a:xfrm>
            <a:off x="533400" y="4876800"/>
            <a:ext cx="8302625" cy="1371600"/>
          </a:xfrm>
          <a:prstGeom prst="rect">
            <a:avLst/>
          </a:prstGeom>
        </p:spPr>
        <p:txBody>
          <a:bodyPr/>
          <a:lstStyle/>
          <a:p>
            <a:pPr marL="342900" marR="0" lvl="0" indent="-342900" algn="l" defTabSz="914400" rtl="0" eaLnBrk="0" fontAlgn="base" latinLnBrk="0" hangingPunct="0">
              <a:lnSpc>
                <a:spcPct val="100000"/>
              </a:lnSpc>
              <a:spcBef>
                <a:spcPct val="10000"/>
              </a:spcBef>
              <a:spcAft>
                <a:spcPct val="0"/>
              </a:spcAft>
              <a:buClrTx/>
              <a:buSzTx/>
              <a:buFontTx/>
              <a:buNone/>
              <a:tabLst/>
              <a:defRPr/>
            </a:pPr>
            <a:endParaRPr kumimoji="0" lang="en-US" sz="1200" b="0" i="0" u="none" strike="noStrike" kern="0" cap="none" spc="0" normalizeH="0" baseline="0" noProof="0" dirty="0" smtClean="0">
              <a:ln>
                <a:noFill/>
              </a:ln>
              <a:solidFill>
                <a:srgbClr val="11479D"/>
              </a:solidFill>
              <a:effectLst/>
              <a:uLnTx/>
              <a:uFillTx/>
              <a:latin typeface="+mn-lt"/>
              <a:ea typeface="+mn-ea"/>
              <a:cs typeface="+mn-cs"/>
            </a:endParaRPr>
          </a:p>
        </p:txBody>
      </p:sp>
      <p:sp>
        <p:nvSpPr>
          <p:cNvPr id="10" name="Content Placeholder 7"/>
          <p:cNvSpPr txBox="1">
            <a:spLocks/>
          </p:cNvSpPr>
          <p:nvPr/>
        </p:nvSpPr>
        <p:spPr>
          <a:xfrm>
            <a:off x="496887" y="4278316"/>
            <a:ext cx="8302625" cy="2028825"/>
          </a:xfrm>
          <a:prstGeom prst="rect">
            <a:avLst/>
          </a:prstGeom>
        </p:spPr>
        <p:txBody>
          <a:bodyPr/>
          <a:lstStyle/>
          <a:p>
            <a:pPr marL="342900" indent="-342900" eaLnBrk="0" hangingPunct="0">
              <a:spcBef>
                <a:spcPct val="10000"/>
              </a:spcBef>
              <a:buFont typeface="Arial" pitchFamily="34" charset="0"/>
              <a:buChar char="•"/>
              <a:defRPr/>
            </a:pPr>
            <a:r>
              <a:rPr lang="en-US" sz="1400" dirty="0" smtClean="0">
                <a:solidFill>
                  <a:srgbClr val="000000"/>
                </a:solidFill>
                <a:latin typeface="+mn-lt"/>
              </a:rPr>
              <a:t>An LRA requirement will be calculated for the SENE Capacity Zone; MCLs will be calculated for the Maine and NNE Capacity Zones</a:t>
            </a:r>
          </a:p>
          <a:p>
            <a:pPr marL="342900" indent="-342900" eaLnBrk="0" hangingPunct="0">
              <a:spcBef>
                <a:spcPct val="10000"/>
              </a:spcBef>
              <a:buFont typeface="Arial" pitchFamily="34" charset="0"/>
              <a:buChar char="•"/>
              <a:defRPr/>
            </a:pPr>
            <a:r>
              <a:rPr lang="en-US" sz="1400" dirty="0" smtClean="0">
                <a:solidFill>
                  <a:srgbClr val="000000"/>
                </a:solidFill>
                <a:latin typeface="+mn-lt"/>
              </a:rPr>
              <a:t>Zonal requirements will be determined using the load forecast and resource assumptions for the appropriate RSP sub-areas as the transmission transfer capability </a:t>
            </a:r>
            <a:r>
              <a:rPr lang="en-US" sz="1400" dirty="0">
                <a:solidFill>
                  <a:srgbClr val="000000"/>
                </a:solidFill>
                <a:latin typeface="+mn-lt"/>
              </a:rPr>
              <a:t>analysis </a:t>
            </a:r>
            <a:r>
              <a:rPr lang="en-US" sz="1400" dirty="0" smtClean="0">
                <a:solidFill>
                  <a:srgbClr val="000000"/>
                </a:solidFill>
                <a:latin typeface="+mn-lt"/>
              </a:rPr>
              <a:t>will be performed </a:t>
            </a:r>
            <a:r>
              <a:rPr lang="en-US" sz="1400" dirty="0">
                <a:solidFill>
                  <a:srgbClr val="000000"/>
                </a:solidFill>
                <a:latin typeface="+mn-lt"/>
              </a:rPr>
              <a:t>using the RSP </a:t>
            </a:r>
            <a:r>
              <a:rPr lang="en-US" sz="1400" dirty="0" smtClean="0">
                <a:solidFill>
                  <a:srgbClr val="000000"/>
                </a:solidFill>
                <a:latin typeface="+mn-lt"/>
              </a:rPr>
              <a:t>14-bubbles </a:t>
            </a:r>
            <a:r>
              <a:rPr lang="en-US" sz="1400" dirty="0">
                <a:solidFill>
                  <a:srgbClr val="000000"/>
                </a:solidFill>
                <a:latin typeface="+mn-lt"/>
              </a:rPr>
              <a:t>for the import and export constrained </a:t>
            </a:r>
            <a:r>
              <a:rPr lang="en-US" sz="1400" dirty="0" smtClean="0">
                <a:solidFill>
                  <a:srgbClr val="000000"/>
                </a:solidFill>
                <a:latin typeface="+mn-lt"/>
              </a:rPr>
              <a:t>interfaces</a:t>
            </a:r>
          </a:p>
          <a:p>
            <a:pPr marL="342900" marR="0" lvl="0" indent="-342900" defTabSz="914400" eaLnBrk="0" latinLnBrk="0" hangingPunct="0">
              <a:lnSpc>
                <a:spcPct val="100000"/>
              </a:lnSpc>
              <a:spcBef>
                <a:spcPct val="10000"/>
              </a:spcBef>
              <a:buClrTx/>
              <a:buSzTx/>
              <a:buFont typeface="Arial" pitchFamily="34" charset="0"/>
              <a:buChar char="•"/>
              <a:tabLst/>
              <a:defRPr/>
            </a:pPr>
            <a:r>
              <a:rPr lang="en-US" sz="1400" dirty="0" smtClean="0">
                <a:solidFill>
                  <a:srgbClr val="000000"/>
                </a:solidFill>
                <a:latin typeface="+mn-lt"/>
              </a:rPr>
              <a:t>The 50/50 load </a:t>
            </a:r>
            <a:r>
              <a:rPr lang="en-US" sz="1400" dirty="0">
                <a:solidFill>
                  <a:srgbClr val="000000"/>
                </a:solidFill>
                <a:latin typeface="+mn-lt"/>
              </a:rPr>
              <a:t>f</a:t>
            </a:r>
            <a:r>
              <a:rPr lang="en-US" sz="1400" dirty="0" smtClean="0">
                <a:solidFill>
                  <a:srgbClr val="000000"/>
                </a:solidFill>
                <a:latin typeface="+mn-lt"/>
              </a:rPr>
              <a:t>orecast values for the Capacity Zones will be the sum of the appropriate </a:t>
            </a:r>
            <a:r>
              <a:rPr lang="en-US" sz="1400" dirty="0" smtClean="0">
                <a:solidFill>
                  <a:srgbClr val="090B0B"/>
                </a:solidFill>
                <a:latin typeface="+mn-lt"/>
              </a:rPr>
              <a:t>RSP sub-areas and are shown for informational purposes</a:t>
            </a:r>
          </a:p>
          <a:p>
            <a:pPr marL="342900" marR="0" lvl="0" indent="-342900" defTabSz="914400" eaLnBrk="0" latinLnBrk="0" hangingPunct="0">
              <a:lnSpc>
                <a:spcPct val="100000"/>
              </a:lnSpc>
              <a:spcBef>
                <a:spcPct val="10000"/>
              </a:spcBef>
              <a:buClrTx/>
              <a:buSzTx/>
              <a:buFont typeface="Arial" pitchFamily="34" charset="0"/>
              <a:buChar char="•"/>
              <a:tabLst/>
              <a:defRPr/>
            </a:pPr>
            <a:r>
              <a:rPr lang="en-US" sz="1400" dirty="0" smtClean="0">
                <a:solidFill>
                  <a:schemeClr val="tx1">
                    <a:lumMod val="50000"/>
                  </a:schemeClr>
                </a:solidFill>
                <a:latin typeface="+mn-lt"/>
              </a:rPr>
              <a:t>Note that the values are presented based on RSP subarea</a:t>
            </a:r>
            <a:endParaRPr lang="en-US" sz="1400" dirty="0">
              <a:solidFill>
                <a:schemeClr val="tx1">
                  <a:lumMod val="50000"/>
                </a:schemeClr>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1586798639"/>
              </p:ext>
            </p:extLst>
          </p:nvPr>
        </p:nvGraphicFramePr>
        <p:xfrm>
          <a:off x="996949" y="1989618"/>
          <a:ext cx="7302499" cy="2095500"/>
        </p:xfrm>
        <a:graphic>
          <a:graphicData uri="http://schemas.openxmlformats.org/drawingml/2006/table">
            <a:tbl>
              <a:tblPr/>
              <a:tblGrid>
                <a:gridCol w="2084518">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19200">
                  <a:extLst>
                    <a:ext uri="{9D8B030D-6E8A-4147-A177-3AD203B41FA5}">
                      <a16:colId xmlns:a16="http://schemas.microsoft.com/office/drawing/2014/main" val="1686708649"/>
                    </a:ext>
                  </a:extLst>
                </a:gridCol>
                <a:gridCol w="1560381">
                  <a:extLst>
                    <a:ext uri="{9D8B030D-6E8A-4147-A177-3AD203B41FA5}">
                      <a16:colId xmlns:a16="http://schemas.microsoft.com/office/drawing/2014/main" val="20003"/>
                    </a:ext>
                  </a:extLst>
                </a:gridCol>
              </a:tblGrid>
              <a:tr h="190500">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Resource 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SENE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Arial" panose="020B0604020202020204" pitchFamily="34" charset="0"/>
                          <a:cs typeface="Arial" panose="020B0604020202020204" pitchFamily="34" charset="0"/>
                        </a:rPr>
                        <a:t>Maine</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Arial" panose="020B0604020202020204" pitchFamily="34" charset="0"/>
                          <a:cs typeface="Arial" panose="020B0604020202020204" pitchFamily="34" charset="0"/>
                        </a:rPr>
                        <a:t>NNE</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 New England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b"/>
                      <a:r>
                        <a:rPr lang="en-US" sz="900" b="0" i="0" u="none" strike="noStrike" dirty="0" smtClean="0">
                          <a:solidFill>
                            <a:srgbClr val="000000"/>
                          </a:solidFill>
                          <a:effectLst/>
                          <a:latin typeface="Arial" panose="020B0604020202020204" pitchFamily="34" charset="0"/>
                          <a:cs typeface="Arial" panose="020B0604020202020204" pitchFamily="34" charset="0"/>
                        </a:rPr>
                        <a:t>Non-Intermittent</a:t>
                      </a:r>
                      <a:r>
                        <a:rPr lang="en-US" sz="900" b="0" i="0" u="none" strike="noStrike" baseline="0" dirty="0" smtClean="0">
                          <a:solidFill>
                            <a:srgbClr val="000000"/>
                          </a:solidFill>
                          <a:effectLst/>
                          <a:latin typeface="Arial" panose="020B0604020202020204" pitchFamily="34" charset="0"/>
                          <a:cs typeface="Arial" panose="020B0604020202020204" pitchFamily="34" charset="0"/>
                        </a:rPr>
                        <a:t> Generating Resource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chemeClr val="tx1">
                              <a:lumMod val="50000"/>
                            </a:schemeClr>
                          </a:solidFill>
                          <a:effectLst/>
                          <a:latin typeface="Arial" panose="020B0604020202020204" pitchFamily="34" charset="0"/>
                        </a:rPr>
                        <a:t>8973.310</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chemeClr val="tx1">
                              <a:lumMod val="50000"/>
                            </a:schemeClr>
                          </a:solidFill>
                          <a:effectLst/>
                          <a:latin typeface="Arial" panose="020B0604020202020204" pitchFamily="34" charset="0"/>
                        </a:rPr>
                        <a:t>2874.064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chemeClr val="tx1">
                              <a:lumMod val="50000"/>
                            </a:schemeClr>
                          </a:solidFill>
                          <a:effectLst/>
                          <a:latin typeface="Arial" panose="020B0604020202020204" pitchFamily="34" charset="0"/>
                        </a:rPr>
                        <a:t>7177.34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chemeClr val="tx1">
                              <a:lumMod val="50000"/>
                            </a:schemeClr>
                          </a:solidFill>
                          <a:effectLst/>
                          <a:latin typeface="Arial" panose="020B0604020202020204" pitchFamily="34" charset="0"/>
                        </a:rPr>
                        <a:t>29788.062</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Intermittent </a:t>
                      </a:r>
                      <a:r>
                        <a:rPr lang="en-US" sz="900" b="0" i="0" u="none" strike="noStrike" dirty="0" smtClean="0">
                          <a:solidFill>
                            <a:srgbClr val="000000"/>
                          </a:solidFill>
                          <a:effectLst/>
                          <a:latin typeface="Arial" panose="020B0604020202020204" pitchFamily="34" charset="0"/>
                          <a:cs typeface="Arial" panose="020B0604020202020204" pitchFamily="34" charset="0"/>
                        </a:rPr>
                        <a:t>Resource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chemeClr val="tx1">
                              <a:lumMod val="50000"/>
                            </a:schemeClr>
                          </a:solidFill>
                          <a:effectLst/>
                          <a:latin typeface="Arial" panose="020B0604020202020204" pitchFamily="34" charset="0"/>
                        </a:rPr>
                        <a:t>253.958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chemeClr val="tx1">
                              <a:lumMod val="50000"/>
                            </a:schemeClr>
                          </a:solidFill>
                          <a:effectLst/>
                          <a:latin typeface="Arial" panose="020B0604020202020204" pitchFamily="34" charset="0"/>
                        </a:rPr>
                        <a:t>260.541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chemeClr val="tx1">
                              <a:lumMod val="50000"/>
                            </a:schemeClr>
                          </a:solidFill>
                          <a:effectLst/>
                          <a:latin typeface="Arial" panose="020B0604020202020204" pitchFamily="34" charset="0"/>
                        </a:rPr>
                        <a:t>436.349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chemeClr val="tx1">
                              <a:lumMod val="50000"/>
                            </a:schemeClr>
                          </a:solidFill>
                          <a:effectLst/>
                          <a:latin typeface="Arial" panose="020B0604020202020204" pitchFamily="34" charset="0"/>
                        </a:rPr>
                        <a:t>907.207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Import </a:t>
                      </a:r>
                      <a:r>
                        <a:rPr lang="en-US" sz="900" b="0" i="0" u="none" strike="noStrike" dirty="0" smtClean="0">
                          <a:solidFill>
                            <a:srgbClr val="000000"/>
                          </a:solidFill>
                          <a:effectLst/>
                          <a:latin typeface="Arial" panose="020B0604020202020204" pitchFamily="34" charset="0"/>
                          <a:cs typeface="Arial" panose="020B0604020202020204" pitchFamily="34" charset="0"/>
                        </a:rPr>
                        <a:t>Resource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chemeClr val="tx1">
                              <a:lumMod val="50000"/>
                            </a:schemeClr>
                          </a:solidFill>
                          <a:effectLst/>
                          <a:latin typeface="Arial" panose="020B0604020202020204" pitchFamily="34" charset="0"/>
                          <a:cs typeface="Arial" panose="020B0604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chemeClr val="tx1">
                              <a:lumMod val="50000"/>
                            </a:schemeClr>
                          </a:solidFill>
                          <a:effectLst/>
                          <a:latin typeface="Arial" panose="020B0604020202020204" pitchFamily="34" charset="0"/>
                          <a:cs typeface="Arial" panose="020B0604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chemeClr val="tx1">
                              <a:lumMod val="50000"/>
                            </a:schemeClr>
                          </a:solidFill>
                          <a:effectLst/>
                          <a:latin typeface="Arial" panose="020B0604020202020204" pitchFamily="34" charset="0"/>
                          <a:cs typeface="Arial" panose="020B0604020202020204" pitchFamily="34" charset="0"/>
                        </a:rPr>
                        <a:t>-</a:t>
                      </a:r>
                      <a:endParaRPr lang="en-US" sz="900" b="0" i="0" u="none" strike="noStrike" dirty="0">
                        <a:solidFill>
                          <a:schemeClr val="tx1">
                            <a:lumMod val="50000"/>
                          </a:schemeClr>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chemeClr val="tx1">
                              <a:lumMod val="50000"/>
                            </a:schemeClr>
                          </a:solidFill>
                          <a:effectLst/>
                          <a:latin typeface="Arial" panose="020B0604020202020204" pitchFamily="34" charset="0"/>
                          <a:cs typeface="Arial" panose="020B0604020202020204" pitchFamily="34" charset="0"/>
                        </a:rPr>
                        <a:t>82.8</a:t>
                      </a:r>
                      <a:endParaRPr lang="en-US" sz="900" b="0" i="0" u="none" strike="noStrike" dirty="0">
                        <a:solidFill>
                          <a:schemeClr val="tx1">
                            <a:lumMod val="50000"/>
                          </a:schemeClr>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On-Peak Demand Resource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chemeClr val="tx1">
                              <a:lumMod val="50000"/>
                            </a:schemeClr>
                          </a:solidFill>
                          <a:effectLst/>
                          <a:latin typeface="Arial" panose="020B0604020202020204" pitchFamily="34" charset="0"/>
                        </a:rPr>
                        <a:t>1,501.125</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chemeClr val="tx1">
                              <a:lumMod val="50000"/>
                            </a:schemeClr>
                          </a:solidFill>
                          <a:effectLst/>
                          <a:latin typeface="Arial" panose="020B0604020202020204" pitchFamily="34" charset="0"/>
                        </a:rPr>
                        <a:t>186.250</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chemeClr val="tx1">
                              <a:lumMod val="50000"/>
                            </a:schemeClr>
                          </a:solidFill>
                          <a:effectLst/>
                          <a:latin typeface="Arial" panose="020B0604020202020204" pitchFamily="34" charset="0"/>
                        </a:rPr>
                        <a:t>423.634</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chemeClr val="tx1">
                              <a:lumMod val="50000"/>
                            </a:schemeClr>
                          </a:solidFill>
                          <a:effectLst/>
                          <a:latin typeface="Arial" panose="020B0604020202020204" pitchFamily="34" charset="0"/>
                        </a:rPr>
                        <a:t>2,529.181</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Seasonal-Peak Demand Resource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chemeClr val="tx1">
                              <a:lumMod val="50000"/>
                            </a:schemeClr>
                          </a:solidFill>
                          <a:effectLst/>
                          <a:latin typeface="Arial" panose="020B0604020202020204" pitchFamily="34" charset="0"/>
                        </a:rPr>
                        <a:t>0.688</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chemeClr val="tx1">
                              <a:lumMod val="50000"/>
                            </a:schemeClr>
                          </a:solidFill>
                          <a:effectLst/>
                          <a:latin typeface="Arial" panose="020B0604020202020204" pitchFamily="34" charset="0"/>
                          <a:cs typeface="Arial" panose="020B0604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chemeClr val="tx1">
                              <a:lumMod val="50000"/>
                            </a:schemeClr>
                          </a:solidFill>
                          <a:effectLst/>
                          <a:latin typeface="Arial" panose="020B0604020202020204" pitchFamily="34" charset="0"/>
                          <a:cs typeface="Arial" panose="020B0604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chemeClr val="tx1">
                              <a:lumMod val="50000"/>
                            </a:schemeClr>
                          </a:solidFill>
                          <a:effectLst/>
                          <a:latin typeface="Arial" panose="020B0604020202020204" pitchFamily="34" charset="0"/>
                        </a:rPr>
                        <a:t>602.2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b"/>
                      <a:r>
                        <a:rPr lang="en-US" sz="900" b="0" i="0" u="none" strike="noStrike" dirty="0" smtClean="0">
                          <a:solidFill>
                            <a:srgbClr val="000000"/>
                          </a:solidFill>
                          <a:effectLst/>
                          <a:latin typeface="Arial" panose="020B0604020202020204" pitchFamily="34" charset="0"/>
                          <a:cs typeface="Arial" panose="020B0604020202020204" pitchFamily="34" charset="0"/>
                        </a:rPr>
                        <a:t>Active </a:t>
                      </a:r>
                      <a:r>
                        <a:rPr lang="en-US" sz="900" b="0" i="0" u="none" strike="noStrike" dirty="0">
                          <a:solidFill>
                            <a:srgbClr val="000000"/>
                          </a:solidFill>
                          <a:effectLst/>
                          <a:latin typeface="Arial" panose="020B0604020202020204" pitchFamily="34" charset="0"/>
                          <a:cs typeface="Arial" panose="020B0604020202020204" pitchFamily="34" charset="0"/>
                        </a:rPr>
                        <a:t>Demand </a:t>
                      </a:r>
                      <a:r>
                        <a:rPr lang="en-US" sz="900" b="0" i="0" u="none" strike="noStrike" dirty="0" smtClean="0">
                          <a:solidFill>
                            <a:srgbClr val="000000"/>
                          </a:solidFill>
                          <a:effectLst/>
                          <a:latin typeface="Arial" panose="020B0604020202020204" pitchFamily="34" charset="0"/>
                          <a:cs typeface="Arial" panose="020B0604020202020204" pitchFamily="34" charset="0"/>
                        </a:rPr>
                        <a:t>Capacity</a:t>
                      </a:r>
                      <a:r>
                        <a:rPr lang="en-US" sz="900" b="0" i="0" u="none" strike="noStrike" baseline="0" dirty="0" smtClean="0">
                          <a:solidFill>
                            <a:srgbClr val="000000"/>
                          </a:solidFill>
                          <a:effectLst/>
                          <a:latin typeface="Arial" panose="020B0604020202020204" pitchFamily="34" charset="0"/>
                          <a:cs typeface="Arial" panose="020B0604020202020204" pitchFamily="34" charset="0"/>
                        </a:rPr>
                        <a:t> </a:t>
                      </a:r>
                      <a:r>
                        <a:rPr lang="en-US" sz="900" b="0" i="0" u="none" strike="noStrike" dirty="0" smtClean="0">
                          <a:solidFill>
                            <a:srgbClr val="000000"/>
                          </a:solidFill>
                          <a:effectLst/>
                          <a:latin typeface="Arial" panose="020B0604020202020204" pitchFamily="34" charset="0"/>
                          <a:cs typeface="Arial" panose="020B0604020202020204" pitchFamily="34" charset="0"/>
                        </a:rPr>
                        <a:t>Resource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chemeClr val="tx1">
                              <a:lumMod val="50000"/>
                            </a:schemeClr>
                          </a:solidFill>
                          <a:effectLst/>
                          <a:latin typeface="Arial" panose="020B0604020202020204" pitchFamily="34" charset="0"/>
                        </a:rPr>
                        <a:t>198.599</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chemeClr val="tx1">
                              <a:lumMod val="50000"/>
                            </a:schemeClr>
                          </a:solidFill>
                          <a:effectLst/>
                          <a:latin typeface="Arial" panose="020B0604020202020204" pitchFamily="34" charset="0"/>
                        </a:rPr>
                        <a:t>135.331</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chemeClr val="tx1">
                              <a:lumMod val="50000"/>
                            </a:schemeClr>
                          </a:solidFill>
                          <a:effectLst/>
                          <a:latin typeface="Arial" panose="020B0604020202020204" pitchFamily="34" charset="0"/>
                        </a:rPr>
                        <a:t>232.228</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chemeClr val="tx1">
                              <a:lumMod val="50000"/>
                            </a:schemeClr>
                          </a:solidFill>
                          <a:effectLst/>
                          <a:latin typeface="Arial" panose="020B0604020202020204" pitchFamily="34" charset="0"/>
                        </a:rPr>
                        <a:t>727.919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fontAlgn="b"/>
                      <a:r>
                        <a:rPr lang="en-US" sz="900" b="1" i="0" u="none" strike="noStrike" dirty="0">
                          <a:solidFill>
                            <a:srgbClr val="000000"/>
                          </a:solidFill>
                          <a:effectLst/>
                          <a:latin typeface="Arial" panose="020B0604020202020204" pitchFamily="34" charset="0"/>
                          <a:cs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chemeClr val="tx1">
                              <a:lumMod val="50000"/>
                            </a:schemeClr>
                          </a:solidFill>
                          <a:effectLst/>
                          <a:latin typeface="Arial" panose="020B0604020202020204" pitchFamily="34" charset="0"/>
                        </a:rPr>
                        <a:t>10927.680</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chemeClr val="tx1">
                              <a:lumMod val="50000"/>
                            </a:schemeClr>
                          </a:solidFill>
                          <a:effectLst/>
                          <a:latin typeface="Arial" panose="020B0604020202020204" pitchFamily="34" charset="0"/>
                        </a:rPr>
                        <a:t>3456.186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chemeClr val="tx1">
                              <a:lumMod val="50000"/>
                            </a:schemeClr>
                          </a:solidFill>
                          <a:effectLst/>
                          <a:latin typeface="Arial" panose="020B0604020202020204" pitchFamily="34" charset="0"/>
                        </a:rPr>
                        <a:t>8269.552</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chemeClr val="tx1">
                              <a:lumMod val="50000"/>
                            </a:schemeClr>
                          </a:solidFill>
                          <a:effectLst/>
                          <a:latin typeface="Arial" panose="020B0604020202020204" pitchFamily="34" charset="0"/>
                        </a:rPr>
                        <a:t>34637.369</a:t>
                      </a:r>
                      <a:endParaRPr lang="en-US" sz="1000" b="0"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l" fontAlgn="b"/>
                      <a:r>
                        <a:rPr lang="en-US" sz="9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SENE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Arial" panose="020B0604020202020204" pitchFamily="34" charset="0"/>
                          <a:cs typeface="Arial" panose="020B0604020202020204" pitchFamily="34" charset="0"/>
                        </a:rPr>
                        <a:t>Maine</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Arial" panose="020B0604020202020204" pitchFamily="34" charset="0"/>
                          <a:cs typeface="Arial" panose="020B0604020202020204" pitchFamily="34" charset="0"/>
                        </a:rPr>
                        <a:t>NNE</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New England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l" fontAlgn="b"/>
                      <a:r>
                        <a:rPr lang="en-US" sz="900" b="0" i="0" u="none" strike="noStrike">
                          <a:solidFill>
                            <a:srgbClr val="000000"/>
                          </a:solidFill>
                          <a:effectLst/>
                          <a:latin typeface="Arial" panose="020B0604020202020204" pitchFamily="34" charset="0"/>
                          <a:cs typeface="Arial" panose="020B0604020202020204" pitchFamily="34" charset="0"/>
                        </a:rPr>
                        <a:t>50/50 Load Forecast Net BTM PV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1000" b="0" i="0" u="none" strike="noStrike" dirty="0" smtClean="0">
                          <a:solidFill>
                            <a:srgbClr val="090B0B"/>
                          </a:solidFill>
                          <a:effectLst/>
                          <a:latin typeface="Arial" panose="020B0604020202020204" pitchFamily="34" charset="0"/>
                        </a:rPr>
                        <a:t>12,540</a:t>
                      </a:r>
                      <a:endParaRPr lang="en-US" sz="1000" b="0" i="0" u="none" strike="noStrike" dirty="0">
                        <a:solidFill>
                          <a:srgbClr val="090B0B"/>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1000" b="0" i="0" u="none" strike="noStrike" dirty="0" smtClean="0">
                          <a:solidFill>
                            <a:srgbClr val="090B0B"/>
                          </a:solidFill>
                          <a:effectLst/>
                          <a:latin typeface="Arial" panose="020B0604020202020204" pitchFamily="34" charset="0"/>
                        </a:rPr>
                        <a:t>2,117</a:t>
                      </a:r>
                      <a:endParaRPr lang="en-US" sz="1000" b="0" i="0" u="none" strike="noStrike" dirty="0">
                        <a:solidFill>
                          <a:srgbClr val="090B0B"/>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1000" b="0" i="0" u="none" strike="noStrike" dirty="0" smtClean="0">
                          <a:solidFill>
                            <a:srgbClr val="090B0B"/>
                          </a:solidFill>
                          <a:effectLst/>
                          <a:latin typeface="Arial" panose="020B0604020202020204" pitchFamily="34" charset="0"/>
                        </a:rPr>
                        <a:t>5,430</a:t>
                      </a:r>
                      <a:endParaRPr lang="en-US" sz="1000" b="0" i="0" u="none" strike="noStrike" dirty="0">
                        <a:solidFill>
                          <a:srgbClr val="090B0B"/>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1000" b="0" i="0" u="none" strike="noStrike" dirty="0" smtClean="0">
                          <a:solidFill>
                            <a:srgbClr val="090B0B"/>
                          </a:solidFill>
                          <a:effectLst/>
                          <a:latin typeface="Arial" panose="020B0604020202020204" pitchFamily="34" charset="0"/>
                        </a:rPr>
                        <a:t>28,839</a:t>
                      </a:r>
                      <a:endParaRPr lang="en-US" sz="1000" b="0" i="0" u="none" strike="noStrike" dirty="0">
                        <a:solidFill>
                          <a:srgbClr val="090B0B"/>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691781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22275" y="38099"/>
            <a:ext cx="8302625" cy="1295401"/>
          </a:xfrm>
        </p:spPr>
        <p:txBody>
          <a:bodyPr/>
          <a:lstStyle/>
          <a:p>
            <a:r>
              <a:rPr lang="en-US" sz="2800" dirty="0" smtClean="0"/>
              <a:t>LRA, TSA &amp; MCL Internal Transmission Transfer Capability Assumptions</a:t>
            </a:r>
            <a:r>
              <a:rPr lang="en-US" sz="2000" dirty="0" smtClean="0"/>
              <a:t/>
            </a:r>
            <a:br>
              <a:rPr lang="en-US" sz="2000" dirty="0" smtClean="0"/>
            </a:br>
            <a:r>
              <a:rPr lang="en-US" sz="1600" dirty="0" smtClean="0">
                <a:solidFill>
                  <a:schemeClr val="tx1"/>
                </a:solidFill>
              </a:rPr>
              <a:t>	</a:t>
            </a:r>
            <a:endParaRPr lang="en-US" sz="1600" i="1" dirty="0" smtClean="0">
              <a:solidFill>
                <a:schemeClr val="tx1"/>
              </a:solidFill>
            </a:endParaRPr>
          </a:p>
        </p:txBody>
      </p:sp>
      <p:sp>
        <p:nvSpPr>
          <p:cNvPr id="6" name="Rectangle 3"/>
          <p:cNvSpPr>
            <a:spLocks noGrp="1" noChangeArrowheads="1"/>
          </p:cNvSpPr>
          <p:nvPr>
            <p:ph idx="1"/>
          </p:nvPr>
        </p:nvSpPr>
        <p:spPr>
          <a:xfrm>
            <a:off x="506793" y="1295400"/>
            <a:ext cx="8408607" cy="4495800"/>
          </a:xfrm>
        </p:spPr>
        <p:txBody>
          <a:bodyPr>
            <a:normAutofit/>
          </a:bodyPr>
          <a:lstStyle/>
          <a:p>
            <a:pPr lvl="2">
              <a:spcBef>
                <a:spcPts val="400"/>
              </a:spcBef>
              <a:spcAft>
                <a:spcPts val="400"/>
              </a:spcAft>
            </a:pPr>
            <a:r>
              <a:rPr lang="en-US" sz="2000" dirty="0" smtClean="0"/>
              <a:t>Maine - New Hampshire Export</a:t>
            </a:r>
          </a:p>
          <a:p>
            <a:pPr lvl="3">
              <a:spcBef>
                <a:spcPts val="400"/>
              </a:spcBef>
              <a:spcAft>
                <a:spcPts val="400"/>
              </a:spcAft>
            </a:pPr>
            <a:r>
              <a:rPr lang="en-US" sz="1800" dirty="0" smtClean="0"/>
              <a:t>N-1 Limit: 1,900 MW</a:t>
            </a:r>
          </a:p>
          <a:p>
            <a:pPr lvl="2">
              <a:spcBef>
                <a:spcPts val="400"/>
              </a:spcBef>
              <a:spcAft>
                <a:spcPts val="400"/>
              </a:spcAft>
            </a:pPr>
            <a:r>
              <a:rPr lang="en-US" sz="2000" dirty="0"/>
              <a:t>Northern New England Export (North-South interface)</a:t>
            </a:r>
          </a:p>
          <a:p>
            <a:pPr marL="1651000" lvl="4" indent="-217488">
              <a:spcBef>
                <a:spcPts val="400"/>
              </a:spcBef>
              <a:spcAft>
                <a:spcPts val="400"/>
              </a:spcAft>
              <a:buFont typeface="Arial" charset="0"/>
              <a:buChar char="–"/>
            </a:pPr>
            <a:r>
              <a:rPr lang="en-US" sz="2000" dirty="0"/>
              <a:t>N-1 Limit: </a:t>
            </a:r>
            <a:r>
              <a:rPr lang="en-US" sz="2000" dirty="0" smtClean="0"/>
              <a:t>2,725 MW</a:t>
            </a:r>
            <a:endParaRPr lang="en-US" sz="1800" dirty="0" smtClean="0"/>
          </a:p>
          <a:p>
            <a:pPr lvl="2">
              <a:spcBef>
                <a:spcPts val="400"/>
              </a:spcBef>
              <a:spcAft>
                <a:spcPts val="400"/>
              </a:spcAft>
            </a:pPr>
            <a:r>
              <a:rPr lang="en-US" sz="2000" dirty="0" smtClean="0"/>
              <a:t>Southeast New England Import</a:t>
            </a:r>
          </a:p>
          <a:p>
            <a:pPr marL="1651000" lvl="4" indent="-217488">
              <a:spcBef>
                <a:spcPts val="400"/>
              </a:spcBef>
              <a:spcAft>
                <a:spcPts val="400"/>
              </a:spcAft>
              <a:buFont typeface="Arial" charset="0"/>
              <a:buChar char="–"/>
            </a:pPr>
            <a:r>
              <a:rPr lang="en-US" sz="2000" dirty="0" smtClean="0"/>
              <a:t>N-1 Limit: 5,700 MW</a:t>
            </a:r>
          </a:p>
          <a:p>
            <a:pPr marL="1651000" lvl="4" indent="-217488">
              <a:spcBef>
                <a:spcPts val="400"/>
              </a:spcBef>
              <a:spcAft>
                <a:spcPts val="400"/>
              </a:spcAft>
              <a:buFont typeface="Arial" charset="0"/>
              <a:buChar char="–"/>
            </a:pPr>
            <a:r>
              <a:rPr lang="en-US" sz="2000" dirty="0" smtClean="0"/>
              <a:t>N-1-1 Limit: 4,600 MW</a:t>
            </a:r>
            <a:endParaRPr lang="en-US" sz="1800" dirty="0"/>
          </a:p>
        </p:txBody>
      </p:sp>
      <p:sp>
        <p:nvSpPr>
          <p:cNvPr id="5" name="Slide Number Placeholder 4"/>
          <p:cNvSpPr>
            <a:spLocks noGrp="1"/>
          </p:cNvSpPr>
          <p:nvPr>
            <p:ph type="sldNum" sz="quarter" idx="11"/>
          </p:nvPr>
        </p:nvSpPr>
        <p:spPr/>
        <p:txBody>
          <a:bodyPr/>
          <a:lstStyle/>
          <a:p>
            <a:pPr defTabSz="1019175">
              <a:defRPr/>
            </a:pPr>
            <a:fld id="{1C49D259-2E94-495F-AB4C-0F595A1CB045}" type="slidenum">
              <a:rPr lang="en-US">
                <a:latin typeface="+mn-lt"/>
              </a:rPr>
              <a:pPr defTabSz="1019175">
                <a:defRPr/>
              </a:pPr>
              <a:t>49</a:t>
            </a:fld>
            <a:endParaRPr lang="en-US" dirty="0">
              <a:latin typeface="+mn-lt"/>
            </a:endParaRPr>
          </a:p>
        </p:txBody>
      </p:sp>
      <p:sp>
        <p:nvSpPr>
          <p:cNvPr id="7" name="Content Placeholder 7"/>
          <p:cNvSpPr txBox="1">
            <a:spLocks/>
          </p:cNvSpPr>
          <p:nvPr/>
        </p:nvSpPr>
        <p:spPr>
          <a:xfrm>
            <a:off x="381000" y="4724400"/>
            <a:ext cx="8302625" cy="1371600"/>
          </a:xfrm>
          <a:prstGeom prst="rect">
            <a:avLst/>
          </a:prstGeom>
        </p:spPr>
        <p:txBody>
          <a:bodyPr/>
          <a:lstStyle/>
          <a:p>
            <a:pPr marL="342900" lvl="1" indent="-342900" eaLnBrk="0" hangingPunct="0">
              <a:spcBef>
                <a:spcPct val="10000"/>
              </a:spcBef>
              <a:buFont typeface="Arial" pitchFamily="34" charset="0"/>
              <a:buChar char="•"/>
              <a:defRPr/>
            </a:pPr>
            <a:endParaRPr lang="en-US" sz="1200" kern="0" dirty="0" smtClean="0">
              <a:solidFill>
                <a:schemeClr val="bg2"/>
              </a:solidFill>
              <a:latin typeface="+mn-lt"/>
            </a:endParaRPr>
          </a:p>
        </p:txBody>
      </p:sp>
      <p:sp>
        <p:nvSpPr>
          <p:cNvPr id="8" name="Content Placeholder 7"/>
          <p:cNvSpPr txBox="1">
            <a:spLocks/>
          </p:cNvSpPr>
          <p:nvPr/>
        </p:nvSpPr>
        <p:spPr>
          <a:xfrm>
            <a:off x="530352" y="4495800"/>
            <a:ext cx="8302625" cy="685800"/>
          </a:xfrm>
          <a:prstGeom prst="rect">
            <a:avLst/>
          </a:prstGeom>
        </p:spPr>
        <p:txBody>
          <a:bodyPr/>
          <a:lstStyle/>
          <a:p>
            <a:r>
              <a:rPr lang="en-US" sz="1200" dirty="0" smtClean="0">
                <a:solidFill>
                  <a:schemeClr val="tx1">
                    <a:lumMod val="50000"/>
                  </a:schemeClr>
                </a:solidFill>
                <a:latin typeface="+mn-lt"/>
              </a:rPr>
              <a:t>*Based on </a:t>
            </a:r>
            <a:r>
              <a:rPr lang="en-US" sz="1200" dirty="0">
                <a:solidFill>
                  <a:schemeClr val="tx1">
                    <a:lumMod val="50000"/>
                  </a:schemeClr>
                </a:solidFill>
                <a:latin typeface="+mn-lt"/>
              </a:rPr>
              <a:t>t</a:t>
            </a:r>
            <a:r>
              <a:rPr lang="en-US" sz="1200" dirty="0" smtClean="0">
                <a:solidFill>
                  <a:schemeClr val="tx1">
                    <a:lumMod val="50000"/>
                  </a:schemeClr>
                </a:solidFill>
                <a:latin typeface="+mn-lt"/>
              </a:rPr>
              <a:t>ransmission transfer capability limits presented </a:t>
            </a:r>
            <a:r>
              <a:rPr lang="en-US" sz="1200" dirty="0">
                <a:solidFill>
                  <a:schemeClr val="tx1">
                    <a:lumMod val="50000"/>
                  </a:schemeClr>
                </a:solidFill>
                <a:latin typeface="+mn-lt"/>
              </a:rPr>
              <a:t>at the </a:t>
            </a:r>
            <a:r>
              <a:rPr lang="en-US" sz="1200" dirty="0" smtClean="0">
                <a:solidFill>
                  <a:schemeClr val="tx1">
                    <a:lumMod val="50000"/>
                  </a:schemeClr>
                </a:solidFill>
                <a:latin typeface="+mn-lt"/>
              </a:rPr>
              <a:t>March 20, 2019 RC meeting</a:t>
            </a:r>
            <a:r>
              <a:rPr lang="en-US" sz="1200" dirty="0" smtClean="0">
                <a:solidFill>
                  <a:srgbClr val="000000"/>
                </a:solidFill>
                <a:latin typeface="+mn-lt"/>
              </a:rPr>
              <a:t>.  The presentation is available at</a:t>
            </a:r>
            <a:r>
              <a:rPr lang="en-US" sz="1200" dirty="0" smtClean="0">
                <a:solidFill>
                  <a:schemeClr val="tx1">
                    <a:lumMod val="50000"/>
                  </a:schemeClr>
                </a:solidFill>
                <a:latin typeface="+mn-lt"/>
              </a:rPr>
              <a:t>: </a:t>
            </a:r>
            <a:r>
              <a:rPr lang="en-US" sz="1200" dirty="0" smtClean="0">
                <a:solidFill>
                  <a:schemeClr val="tx1">
                    <a:lumMod val="50000"/>
                  </a:schemeClr>
                </a:solidFill>
                <a:latin typeface="+mn-lt"/>
                <a:hlinkClick r:id="rId3"/>
              </a:rPr>
              <a:t>https://www.iso-ne.com/static-assets/documents/2019/03/a7_fca_14_transmission_transfer_capabilities_and_capacity_zone_development.pdf</a:t>
            </a:r>
            <a:endParaRPr lang="en-US" sz="1200" dirty="0" smtClean="0">
              <a:solidFill>
                <a:schemeClr val="tx1">
                  <a:lumMod val="50000"/>
                </a:schemeClr>
              </a:solidFill>
              <a:latin typeface="+mn-lt"/>
            </a:endParaRPr>
          </a:p>
          <a:p>
            <a:endParaRPr lang="en-US" sz="1200" dirty="0" smtClean="0">
              <a:solidFill>
                <a:schemeClr val="tx1">
                  <a:lumMod val="50000"/>
                </a:schemeClr>
              </a:solidFill>
              <a:latin typeface="+mn-lt"/>
            </a:endParaRPr>
          </a:p>
          <a:p>
            <a:endParaRPr lang="en-US" sz="1200" dirty="0">
              <a:solidFill>
                <a:schemeClr val="tx1">
                  <a:lumMod val="50000"/>
                </a:schemeClr>
              </a:solidFill>
              <a:latin typeface="+mn-lt"/>
            </a:endParaRPr>
          </a:p>
        </p:txBody>
      </p:sp>
    </p:spTree>
    <p:extLst>
      <p:ext uri="{BB962C8B-B14F-4D97-AF65-F5344CB8AC3E}">
        <p14:creationId xmlns:p14="http://schemas.microsoft.com/office/powerpoint/2010/main" val="4044697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57400"/>
            <a:ext cx="7772400" cy="1362075"/>
          </a:xfrm>
        </p:spPr>
        <p:txBody>
          <a:bodyPr>
            <a:normAutofit/>
          </a:bodyPr>
          <a:lstStyle/>
          <a:p>
            <a:r>
              <a:rPr lang="en-US" dirty="0" smtClean="0"/>
              <a:t>Tie Benefits Study for FCA 14</a:t>
            </a:r>
            <a:endParaRPr lang="en-US" dirty="0"/>
          </a:p>
        </p:txBody>
      </p:sp>
      <p:sp>
        <p:nvSpPr>
          <p:cNvPr id="4" name="Slide Number Placeholder 3"/>
          <p:cNvSpPr>
            <a:spLocks noGrp="1"/>
          </p:cNvSpPr>
          <p:nvPr>
            <p:ph type="sldNum" sz="quarter" idx="4"/>
          </p:nvPr>
        </p:nvSpPr>
        <p:spPr/>
        <p:txBody>
          <a:bodyPr/>
          <a:lstStyle/>
          <a:p>
            <a:pPr>
              <a:defRPr/>
            </a:pPr>
            <a:fld id="{8D8725CD-6A91-4E83-9D53-1642D377C37F}" type="slidenum">
              <a:rPr lang="en-US" smtClean="0">
                <a:latin typeface="+mn-lt"/>
              </a:rPr>
              <a:pPr>
                <a:defRPr/>
              </a:pPr>
              <a:t>5</a:t>
            </a:fld>
            <a:endParaRPr lang="en-US" dirty="0">
              <a:latin typeface="+mn-lt"/>
            </a:endParaRPr>
          </a:p>
        </p:txBody>
      </p:sp>
      <p:sp>
        <p:nvSpPr>
          <p:cNvPr id="2" name="Rectangle 1"/>
          <p:cNvSpPr/>
          <p:nvPr/>
        </p:nvSpPr>
        <p:spPr>
          <a:xfrm>
            <a:off x="509260" y="3581400"/>
            <a:ext cx="8229600" cy="461665"/>
          </a:xfrm>
          <a:prstGeom prst="rect">
            <a:avLst/>
          </a:prstGeom>
        </p:spPr>
        <p:txBody>
          <a:bodyPr wrap="square">
            <a:spAutoFit/>
          </a:bodyPr>
          <a:lstStyle/>
          <a:p>
            <a:r>
              <a:rPr lang="en-US" dirty="0">
                <a:solidFill>
                  <a:srgbClr val="000000"/>
                </a:solidFill>
                <a:latin typeface="+mn-lt"/>
              </a:rPr>
              <a:t>Including and Excluding Mystic Units 8 &amp; 9 Scenarios</a:t>
            </a:r>
          </a:p>
        </p:txBody>
      </p:sp>
    </p:spTree>
    <p:extLst>
      <p:ext uri="{BB962C8B-B14F-4D97-AF65-F5344CB8AC3E}">
        <p14:creationId xmlns:p14="http://schemas.microsoft.com/office/powerpoint/2010/main" val="12734790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381001" y="-228600"/>
            <a:ext cx="8763000" cy="1295400"/>
          </a:xfrm>
        </p:spPr>
        <p:txBody>
          <a:bodyPr/>
          <a:lstStyle/>
          <a:p>
            <a:pPr eaLnBrk="1" hangingPunct="1"/>
            <a:r>
              <a:rPr lang="en-US" sz="2800" dirty="0" smtClean="0"/>
              <a:t>Availability Assumptions - Generating Capacity Resources</a:t>
            </a:r>
          </a:p>
        </p:txBody>
      </p:sp>
      <p:sp>
        <p:nvSpPr>
          <p:cNvPr id="16389" name="Rectangle 76"/>
          <p:cNvSpPr>
            <a:spLocks noGrp="1" noChangeArrowheads="1"/>
          </p:cNvSpPr>
          <p:nvPr>
            <p:ph idx="1"/>
          </p:nvPr>
        </p:nvSpPr>
        <p:spPr>
          <a:xfrm>
            <a:off x="429419" y="1066800"/>
            <a:ext cx="8302625" cy="5105400"/>
          </a:xfrm>
        </p:spPr>
        <p:txBody>
          <a:bodyPr/>
          <a:lstStyle/>
          <a:p>
            <a:pPr eaLnBrk="1" hangingPunct="1">
              <a:lnSpc>
                <a:spcPct val="90000"/>
              </a:lnSpc>
              <a:defRPr/>
            </a:pPr>
            <a:r>
              <a:rPr lang="en-US" b="1" dirty="0" smtClean="0"/>
              <a:t>Forced outages </a:t>
            </a:r>
            <a:r>
              <a:rPr lang="en-US" b="1" dirty="0"/>
              <a:t>a</a:t>
            </a:r>
            <a:r>
              <a:rPr lang="en-US" b="1" dirty="0" smtClean="0"/>
              <a:t>ssumption</a:t>
            </a:r>
          </a:p>
          <a:p>
            <a:pPr lvl="1" eaLnBrk="1" hangingPunct="1">
              <a:lnSpc>
                <a:spcPct val="90000"/>
              </a:lnSpc>
              <a:defRPr/>
            </a:pPr>
            <a:r>
              <a:rPr lang="en-US" dirty="0" smtClean="0"/>
              <a:t>Each generating unit’s Equivalent Forced Outage Rate on Demand (non-weighted EFORd) will be modeled</a:t>
            </a:r>
          </a:p>
          <a:p>
            <a:pPr lvl="1" eaLnBrk="1" hangingPunct="1">
              <a:lnSpc>
                <a:spcPct val="90000"/>
              </a:lnSpc>
              <a:defRPr/>
            </a:pPr>
            <a:r>
              <a:rPr lang="en-US" dirty="0" smtClean="0"/>
              <a:t>Based on a 5-year average (January 2014 – December 2018) of Generation Availability Data System (GADS) data submitted by generators</a:t>
            </a:r>
          </a:p>
          <a:p>
            <a:pPr lvl="1" eaLnBrk="1" hangingPunct="1">
              <a:lnSpc>
                <a:spcPct val="90000"/>
              </a:lnSpc>
              <a:defRPr/>
            </a:pPr>
            <a:r>
              <a:rPr lang="en-US" dirty="0" smtClean="0">
                <a:cs typeface="Times New Roman" pitchFamily="18" charset="0"/>
              </a:rPr>
              <a:t>NERC GADS class average data will be used for immature/non-commercial units</a:t>
            </a:r>
            <a:endParaRPr lang="en-US" dirty="0" smtClean="0"/>
          </a:p>
          <a:p>
            <a:pPr eaLnBrk="1" hangingPunct="1">
              <a:lnSpc>
                <a:spcPct val="90000"/>
              </a:lnSpc>
              <a:defRPr/>
            </a:pPr>
            <a:r>
              <a:rPr lang="en-US" b="1" dirty="0" smtClean="0"/>
              <a:t>Scheduled outage </a:t>
            </a:r>
            <a:r>
              <a:rPr lang="en-US" b="1" dirty="0"/>
              <a:t>a</a:t>
            </a:r>
            <a:r>
              <a:rPr lang="en-US" b="1" dirty="0" smtClean="0"/>
              <a:t>ssumption</a:t>
            </a:r>
          </a:p>
          <a:p>
            <a:pPr lvl="1" eaLnBrk="1" hangingPunct="1">
              <a:lnSpc>
                <a:spcPct val="90000"/>
              </a:lnSpc>
              <a:defRPr/>
            </a:pPr>
            <a:r>
              <a:rPr lang="en-US" dirty="0" smtClean="0"/>
              <a:t>Each generating unit’s weeks of maintenance modeled</a:t>
            </a:r>
          </a:p>
          <a:p>
            <a:pPr lvl="1" eaLnBrk="1" hangingPunct="1">
              <a:lnSpc>
                <a:spcPct val="90000"/>
              </a:lnSpc>
              <a:defRPr/>
            </a:pPr>
            <a:r>
              <a:rPr lang="en-US" dirty="0" smtClean="0"/>
              <a:t>Based on a 5-year average (January 2014 – December 2018) of each generator’s </a:t>
            </a:r>
            <a:r>
              <a:rPr lang="en-US" dirty="0" smtClean="0">
                <a:cs typeface="Times New Roman" pitchFamily="18" charset="0"/>
              </a:rPr>
              <a:t>actual historical average of planned and maintenance outages scheduled at least 14 days in advance</a:t>
            </a:r>
          </a:p>
          <a:p>
            <a:pPr lvl="1">
              <a:lnSpc>
                <a:spcPct val="90000"/>
              </a:lnSpc>
              <a:defRPr/>
            </a:pPr>
            <a:r>
              <a:rPr lang="en-US" dirty="0" smtClean="0">
                <a:cs typeface="Times New Roman" pitchFamily="18" charset="0"/>
              </a:rPr>
              <a:t>NERC GADS class average data will </a:t>
            </a:r>
            <a:r>
              <a:rPr lang="en-US" dirty="0">
                <a:cs typeface="Times New Roman" pitchFamily="18" charset="0"/>
              </a:rPr>
              <a:t>be</a:t>
            </a:r>
            <a:r>
              <a:rPr lang="en-US" dirty="0" smtClean="0">
                <a:cs typeface="Times New Roman" pitchFamily="18" charset="0"/>
              </a:rPr>
              <a:t> used for immature/non-commercial units</a:t>
            </a:r>
            <a:endParaRPr lang="en-US" dirty="0" smtClean="0"/>
          </a:p>
          <a:p>
            <a:pPr lvl="1" eaLnBrk="1" hangingPunct="1">
              <a:lnSpc>
                <a:spcPct val="90000"/>
              </a:lnSpc>
              <a:defRPr/>
            </a:pPr>
            <a:endParaRPr lang="en-US" b="1" dirty="0" smtClean="0">
              <a:cs typeface="Times New Roman" pitchFamily="18" charset="0"/>
            </a:endParaRPr>
          </a:p>
        </p:txBody>
      </p:sp>
      <p:sp>
        <p:nvSpPr>
          <p:cNvPr id="5" name="Slide Number Placeholder 4"/>
          <p:cNvSpPr>
            <a:spLocks noGrp="1"/>
          </p:cNvSpPr>
          <p:nvPr>
            <p:ph type="sldNum" sz="quarter" idx="11"/>
          </p:nvPr>
        </p:nvSpPr>
        <p:spPr/>
        <p:txBody>
          <a:bodyPr/>
          <a:lstStyle/>
          <a:p>
            <a:pPr defTabSz="1019175">
              <a:defRPr/>
            </a:pPr>
            <a:fld id="{7EF11047-EE74-45EF-BFD4-230BBCA40949}" type="slidenum">
              <a:rPr lang="en-US">
                <a:latin typeface="+mn-lt"/>
              </a:rPr>
              <a:pPr defTabSz="1019175">
                <a:defRPr/>
              </a:pPr>
              <a:t>50</a:t>
            </a:fld>
            <a:endParaRPr lang="en-US" dirty="0">
              <a:latin typeface="+mn-lt"/>
            </a:endParaRPr>
          </a:p>
        </p:txBody>
      </p:sp>
    </p:spTree>
    <p:extLst>
      <p:ext uri="{BB962C8B-B14F-4D97-AF65-F5344CB8AC3E}">
        <p14:creationId xmlns:p14="http://schemas.microsoft.com/office/powerpoint/2010/main" val="14027940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536575" y="0"/>
            <a:ext cx="8607425" cy="1295400"/>
          </a:xfrm>
        </p:spPr>
        <p:txBody>
          <a:bodyPr/>
          <a:lstStyle/>
          <a:p>
            <a:pPr eaLnBrk="1" hangingPunct="1"/>
            <a:r>
              <a:rPr lang="en-US" sz="2800" dirty="0" smtClean="0"/>
              <a:t>Availability Assumptions - Generating Capacity Resources </a:t>
            </a:r>
            <a:r>
              <a:rPr lang="en-US" sz="2800" dirty="0" smtClean="0">
                <a:solidFill>
                  <a:srgbClr val="090B0B"/>
                </a:solidFill>
              </a:rPr>
              <a:t>including</a:t>
            </a:r>
            <a:r>
              <a:rPr lang="en-US" sz="2800" dirty="0" smtClean="0"/>
              <a:t> Mystic Units 8 and 9</a:t>
            </a:r>
          </a:p>
        </p:txBody>
      </p:sp>
      <p:sp>
        <p:nvSpPr>
          <p:cNvPr id="5" name="Slide Number Placeholder 4"/>
          <p:cNvSpPr>
            <a:spLocks noGrp="1"/>
          </p:cNvSpPr>
          <p:nvPr>
            <p:ph type="sldNum" sz="quarter" idx="11"/>
          </p:nvPr>
        </p:nvSpPr>
        <p:spPr/>
        <p:txBody>
          <a:bodyPr/>
          <a:lstStyle/>
          <a:p>
            <a:pPr defTabSz="1019175">
              <a:defRPr/>
            </a:pPr>
            <a:fld id="{7EF11047-EE74-45EF-BFD4-230BBCA40949}" type="slidenum">
              <a:rPr lang="en-US">
                <a:latin typeface="+mn-lt"/>
              </a:rPr>
              <a:pPr defTabSz="1019175">
                <a:defRPr/>
              </a:pPr>
              <a:t>51</a:t>
            </a:fld>
            <a:endParaRPr lang="en-US" dirty="0">
              <a:latin typeface="+mn-lt"/>
            </a:endParaRPr>
          </a:p>
        </p:txBody>
      </p:sp>
      <p:sp>
        <p:nvSpPr>
          <p:cNvPr id="8" name="Rectangle 50"/>
          <p:cNvSpPr>
            <a:spLocks noChangeArrowheads="1"/>
          </p:cNvSpPr>
          <p:nvPr/>
        </p:nvSpPr>
        <p:spPr bwMode="auto">
          <a:xfrm>
            <a:off x="457200" y="5257800"/>
            <a:ext cx="8458200" cy="838200"/>
          </a:xfrm>
          <a:prstGeom prst="rect">
            <a:avLst/>
          </a:prstGeom>
          <a:noFill/>
          <a:ln w="9525">
            <a:noFill/>
            <a:miter lim="800000"/>
            <a:headEnd/>
            <a:tailEnd/>
          </a:ln>
          <a:effectLst/>
        </p:spPr>
        <p:txBody>
          <a:bodyPr lIns="101882" tIns="50941" rIns="101882" bIns="50941"/>
          <a:lstStyle/>
          <a:p>
            <a:pPr marL="342900" indent="-342900">
              <a:spcBef>
                <a:spcPct val="10000"/>
              </a:spcBef>
              <a:buFont typeface="Arial" pitchFamily="34" charset="0"/>
              <a:buChar char="•"/>
              <a:defRPr/>
            </a:pPr>
            <a:r>
              <a:rPr lang="en-US" sz="1400" dirty="0">
                <a:solidFill>
                  <a:srgbClr val="000000"/>
                </a:solidFill>
                <a:latin typeface="+mn-lt"/>
              </a:rPr>
              <a:t>Assumed summer MW weighted EFORd and </a:t>
            </a:r>
            <a:r>
              <a:rPr lang="en-US" sz="1400" dirty="0" smtClean="0">
                <a:solidFill>
                  <a:srgbClr val="000000"/>
                </a:solidFill>
                <a:latin typeface="+mn-lt"/>
              </a:rPr>
              <a:t>maintenance </a:t>
            </a:r>
            <a:r>
              <a:rPr lang="en-US" sz="1400" dirty="0">
                <a:solidFill>
                  <a:srgbClr val="000000"/>
                </a:solidFill>
                <a:latin typeface="+mn-lt"/>
              </a:rPr>
              <a:t>w</a:t>
            </a:r>
            <a:r>
              <a:rPr lang="en-US" sz="1400" dirty="0" smtClean="0">
                <a:solidFill>
                  <a:srgbClr val="000000"/>
                </a:solidFill>
                <a:latin typeface="+mn-lt"/>
              </a:rPr>
              <a:t>eeks </a:t>
            </a:r>
            <a:r>
              <a:rPr lang="en-US" sz="1400" dirty="0">
                <a:solidFill>
                  <a:srgbClr val="000000"/>
                </a:solidFill>
                <a:latin typeface="+mn-lt"/>
              </a:rPr>
              <a:t>are shown by resource category for informational purposes. In the LOLE </a:t>
            </a:r>
            <a:r>
              <a:rPr lang="en-US" sz="1400" dirty="0" smtClean="0">
                <a:solidFill>
                  <a:srgbClr val="000000"/>
                </a:solidFill>
                <a:latin typeface="+mn-lt"/>
              </a:rPr>
              <a:t>simulations used for determining ICR-Related Values, </a:t>
            </a:r>
            <a:r>
              <a:rPr lang="en-US" sz="1400" dirty="0">
                <a:solidFill>
                  <a:srgbClr val="000000"/>
                </a:solidFill>
                <a:latin typeface="+mn-lt"/>
              </a:rPr>
              <a:t>individual unit </a:t>
            </a:r>
            <a:r>
              <a:rPr lang="en-US" sz="1400" dirty="0" smtClean="0">
                <a:solidFill>
                  <a:srgbClr val="000000"/>
                </a:solidFill>
                <a:latin typeface="+mn-lt"/>
              </a:rPr>
              <a:t>assumptions will be modeled.</a:t>
            </a:r>
            <a:endParaRPr lang="en-US" sz="1400" strike="sngStrike" dirty="0">
              <a:solidFill>
                <a:schemeClr val="accent6"/>
              </a:solidFill>
              <a:latin typeface="+mn-lt"/>
            </a:endParaRPr>
          </a:p>
          <a:p>
            <a:pPr>
              <a:spcBef>
                <a:spcPct val="10000"/>
              </a:spcBef>
              <a:defRPr/>
            </a:pPr>
            <a:endParaRPr lang="en-US" sz="1400" strike="sngStrike" dirty="0">
              <a:solidFill>
                <a:schemeClr val="accent6"/>
              </a:solidFill>
              <a:latin typeface="+mn-lt"/>
            </a:endParaRPr>
          </a:p>
          <a:p>
            <a:pPr marL="342900" indent="-342900">
              <a:spcBef>
                <a:spcPct val="10000"/>
              </a:spcBef>
              <a:defRPr/>
            </a:pPr>
            <a:endParaRPr lang="en-US" sz="1600" dirty="0">
              <a:solidFill>
                <a:srgbClr val="11479D"/>
              </a:solidFill>
              <a:latin typeface="Arial" charset="0"/>
              <a:cs typeface="Times New Roman" pitchFamily="18" charset="0"/>
            </a:endParaRPr>
          </a:p>
        </p:txBody>
      </p:sp>
      <p:graphicFrame>
        <p:nvGraphicFramePr>
          <p:cNvPr id="4" name="Table 3"/>
          <p:cNvGraphicFramePr>
            <a:graphicFrameLocks noGrp="1"/>
          </p:cNvGraphicFramePr>
          <p:nvPr>
            <p:extLst/>
          </p:nvPr>
        </p:nvGraphicFramePr>
        <p:xfrm>
          <a:off x="1371600" y="1905000"/>
          <a:ext cx="6261100" cy="2286000"/>
        </p:xfrm>
        <a:graphic>
          <a:graphicData uri="http://schemas.openxmlformats.org/drawingml/2006/table">
            <a:tbl>
              <a:tblPr/>
              <a:tblGrid>
                <a:gridCol w="1993900">
                  <a:extLst>
                    <a:ext uri="{9D8B030D-6E8A-4147-A177-3AD203B41FA5}">
                      <a16:colId xmlns:a16="http://schemas.microsoft.com/office/drawing/2014/main" val="1617689899"/>
                    </a:ext>
                  </a:extLst>
                </a:gridCol>
                <a:gridCol w="1422400">
                  <a:extLst>
                    <a:ext uri="{9D8B030D-6E8A-4147-A177-3AD203B41FA5}">
                      <a16:colId xmlns:a16="http://schemas.microsoft.com/office/drawing/2014/main" val="3462107927"/>
                    </a:ext>
                  </a:extLst>
                </a:gridCol>
                <a:gridCol w="1422400">
                  <a:extLst>
                    <a:ext uri="{9D8B030D-6E8A-4147-A177-3AD203B41FA5}">
                      <a16:colId xmlns:a16="http://schemas.microsoft.com/office/drawing/2014/main" val="1398262270"/>
                    </a:ext>
                  </a:extLst>
                </a:gridCol>
                <a:gridCol w="1422400">
                  <a:extLst>
                    <a:ext uri="{9D8B030D-6E8A-4147-A177-3AD203B41FA5}">
                      <a16:colId xmlns:a16="http://schemas.microsoft.com/office/drawing/2014/main" val="200315146"/>
                    </a:ext>
                  </a:extLst>
                </a:gridCol>
              </a:tblGrid>
              <a:tr h="670560">
                <a:tc>
                  <a:txBody>
                    <a:bodyPr/>
                    <a:lstStyle/>
                    <a:p>
                      <a:pPr algn="ctr" fontAlgn="ctr"/>
                      <a:r>
                        <a:rPr lang="en-US" sz="1000" b="1" i="0" u="none" strike="noStrike">
                          <a:solidFill>
                            <a:srgbClr val="000000"/>
                          </a:solidFill>
                          <a:effectLst/>
                          <a:latin typeface="Arial" panose="020B0604020202020204" pitchFamily="34" charset="0"/>
                        </a:rPr>
                        <a:t>Resource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Summer 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Assumed Average EFORd (%) Weighted by Summer Ratings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Assumed Average Maintenance Weeks Weighted by Summer Ratings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066471"/>
                  </a:ext>
                </a:extLst>
              </a:tr>
              <a:tr h="182880">
                <a:tc>
                  <a:txBody>
                    <a:bodyPr/>
                    <a:lstStyle/>
                    <a:p>
                      <a:pPr algn="l" fontAlgn="b"/>
                      <a:r>
                        <a:rPr lang="en-US" sz="1100" b="0" i="0" u="none" strike="noStrike">
                          <a:solidFill>
                            <a:srgbClr val="000000"/>
                          </a:solidFill>
                          <a:effectLst/>
                          <a:latin typeface="Arial" panose="020B0604020202020204" pitchFamily="34" charset="0"/>
                        </a:rPr>
                        <a:t>Combined Cycle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14,653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lumMod val="50000"/>
                            </a:schemeClr>
                          </a:solidFill>
                          <a:effectLst/>
                          <a:latin typeface="Arial" panose="020B060402020202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049907"/>
                  </a:ext>
                </a:extLst>
              </a:tr>
              <a:tr h="182880">
                <a:tc>
                  <a:txBody>
                    <a:bodyPr/>
                    <a:lstStyle/>
                    <a:p>
                      <a:pPr algn="l" fontAlgn="b"/>
                      <a:r>
                        <a:rPr lang="en-US" sz="1100" b="0" i="0" u="none" strike="noStrike">
                          <a:solidFill>
                            <a:srgbClr val="000000"/>
                          </a:solidFill>
                          <a:effectLst/>
                          <a:latin typeface="Arial" panose="020B0604020202020204" pitchFamily="34" charset="0"/>
                        </a:rPr>
                        <a:t>Fossil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5,108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902414"/>
                  </a:ext>
                </a:extLst>
              </a:tr>
              <a:tr h="182880">
                <a:tc>
                  <a:txBody>
                    <a:bodyPr/>
                    <a:lstStyle/>
                    <a:p>
                      <a:pPr algn="l" fontAlgn="b"/>
                      <a:r>
                        <a:rPr lang="en-US" sz="1100" b="0" i="0" u="none" strike="noStrike">
                          <a:solidFill>
                            <a:srgbClr val="000000"/>
                          </a:solidFill>
                          <a:effectLst/>
                          <a:latin typeface="Arial" panose="020B0604020202020204" pitchFamily="34" charset="0"/>
                        </a:rPr>
                        <a:t>Combustion Turbine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3,477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9618654"/>
                  </a:ext>
                </a:extLst>
              </a:tr>
              <a:tr h="182880">
                <a:tc>
                  <a:txBody>
                    <a:bodyPr/>
                    <a:lstStyle/>
                    <a:p>
                      <a:pPr algn="l" fontAlgn="b"/>
                      <a:r>
                        <a:rPr lang="en-US" sz="1100" b="0" i="0" u="none" strike="noStrike">
                          <a:solidFill>
                            <a:srgbClr val="000000"/>
                          </a:solidFill>
                          <a:effectLst/>
                          <a:latin typeface="Arial" panose="020B0604020202020204" pitchFamily="34" charset="0"/>
                        </a:rPr>
                        <a:t>Nuclear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3,333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lumMod val="50000"/>
                            </a:schemeClr>
                          </a:solidFill>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lumMod val="50000"/>
                            </a:schemeClr>
                          </a:solidFill>
                          <a:effectLst/>
                          <a:latin typeface="Arial" panose="020B060402020202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538498"/>
                  </a:ext>
                </a:extLst>
              </a:tr>
              <a:tr h="182880">
                <a:tc>
                  <a:txBody>
                    <a:bodyPr/>
                    <a:lstStyle/>
                    <a:p>
                      <a:pPr algn="l" fontAlgn="b"/>
                      <a:r>
                        <a:rPr lang="en-US" sz="1100" b="0" i="0" u="none" strike="noStrike">
                          <a:solidFill>
                            <a:srgbClr val="000000"/>
                          </a:solidFill>
                          <a:effectLst/>
                          <a:latin typeface="Arial" panose="020B0604020202020204" pitchFamily="34" charset="0"/>
                        </a:rPr>
                        <a:t>Hydros (includes pumped Storage)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3,069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lumMod val="50000"/>
                            </a:schemeClr>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207282"/>
                  </a:ext>
                </a:extLst>
              </a:tr>
              <a:tr h="182880">
                <a:tc>
                  <a:txBody>
                    <a:bodyPr/>
                    <a:lstStyle/>
                    <a:p>
                      <a:pPr algn="l" fontAlgn="b"/>
                      <a:r>
                        <a:rPr lang="en-US" sz="1100" b="0" i="0" u="none" strike="noStrike">
                          <a:solidFill>
                            <a:srgbClr val="000000"/>
                          </a:solidFill>
                          <a:effectLst/>
                          <a:latin typeface="Arial" panose="020B0604020202020204" pitchFamily="34" charset="0"/>
                        </a:rPr>
                        <a:t>Diesel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030723"/>
                  </a:ext>
                </a:extLst>
              </a:tr>
              <a:tr h="182880">
                <a:tc>
                  <a:txBody>
                    <a:bodyPr/>
                    <a:lstStyle/>
                    <a:p>
                      <a:pPr algn="l" fontAlgn="b"/>
                      <a:r>
                        <a:rPr lang="en-US" sz="1100" b="0" i="0" u="none" strike="noStrike">
                          <a:solidFill>
                            <a:srgbClr val="000000"/>
                          </a:solidFill>
                          <a:effectLst/>
                          <a:latin typeface="Arial" panose="020B0604020202020204" pitchFamily="34" charset="0"/>
                        </a:rPr>
                        <a:t>Miscellaneous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lumMod val="50000"/>
                            </a:schemeClr>
                          </a:solidFill>
                          <a:effectLst/>
                          <a:latin typeface="Arial" panose="020B0604020202020204" pitchFamily="34" charset="0"/>
                        </a:rPr>
                        <a:t>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lumMod val="50000"/>
                            </a:schemeClr>
                          </a:solidFill>
                          <a:effectLst/>
                          <a:latin typeface="Arial" panose="020B060402020202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0555"/>
                  </a:ext>
                </a:extLst>
              </a:tr>
              <a:tr h="182880">
                <a:tc>
                  <a:txBody>
                    <a:bodyPr/>
                    <a:lstStyle/>
                    <a:p>
                      <a:pPr algn="l" fontAlgn="b"/>
                      <a:r>
                        <a:rPr lang="en-US" sz="1100" b="0" i="0" u="none" strike="noStrike">
                          <a:solidFill>
                            <a:srgbClr val="000000"/>
                          </a:solidFill>
                          <a:effectLst/>
                          <a:latin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29,788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lumMod val="50000"/>
                            </a:schemeClr>
                          </a:solidFill>
                          <a:effectLst/>
                          <a:latin typeface="Arial" panose="020B060402020202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863018"/>
                  </a:ext>
                </a:extLst>
              </a:tr>
            </a:tbl>
          </a:graphicData>
        </a:graphic>
      </p:graphicFrame>
    </p:spTree>
    <p:extLst>
      <p:ext uri="{BB962C8B-B14F-4D97-AF65-F5344CB8AC3E}">
        <p14:creationId xmlns:p14="http://schemas.microsoft.com/office/powerpoint/2010/main" val="36369224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dirty="0" smtClean="0"/>
              <a:t>Availability Assumptions - IPR</a:t>
            </a:r>
          </a:p>
        </p:txBody>
      </p:sp>
      <p:sp>
        <p:nvSpPr>
          <p:cNvPr id="20485" name="Rectangle 3"/>
          <p:cNvSpPr>
            <a:spLocks noGrp="1" noChangeArrowheads="1"/>
          </p:cNvSpPr>
          <p:nvPr>
            <p:ph idx="1"/>
          </p:nvPr>
        </p:nvSpPr>
        <p:spPr/>
        <p:txBody>
          <a:bodyPr/>
          <a:lstStyle/>
          <a:p>
            <a:r>
              <a:rPr lang="en-US" dirty="0"/>
              <a:t>M</a:t>
            </a:r>
            <a:r>
              <a:rPr lang="en-US" dirty="0" smtClean="0"/>
              <a:t>odeled as 100% available since their outages have been incorporated in their 5-year historical output used in calculating their Existing Qualified Capacity</a:t>
            </a:r>
            <a:endParaRPr lang="en-US" strike="sngStrike" dirty="0" smtClean="0"/>
          </a:p>
          <a:p>
            <a:pPr marL="0" indent="0" eaLnBrk="1" hangingPunct="1">
              <a:buNone/>
            </a:pPr>
            <a:endParaRPr lang="en-US" dirty="0"/>
          </a:p>
        </p:txBody>
      </p:sp>
      <p:sp>
        <p:nvSpPr>
          <p:cNvPr id="5" name="Slide Number Placeholder 4"/>
          <p:cNvSpPr>
            <a:spLocks noGrp="1"/>
          </p:cNvSpPr>
          <p:nvPr>
            <p:ph type="sldNum" sz="quarter" idx="11"/>
          </p:nvPr>
        </p:nvSpPr>
        <p:spPr/>
        <p:txBody>
          <a:bodyPr/>
          <a:lstStyle/>
          <a:p>
            <a:pPr defTabSz="1019175">
              <a:defRPr/>
            </a:pPr>
            <a:fld id="{80EB0474-8146-4763-99F0-ADB224609393}" type="slidenum">
              <a:rPr lang="en-US">
                <a:latin typeface="+mn-lt"/>
              </a:rPr>
              <a:pPr defTabSz="1019175">
                <a:defRPr/>
              </a:pPr>
              <a:t>52</a:t>
            </a:fld>
            <a:endParaRPr lang="en-US" dirty="0">
              <a:latin typeface="+mn-lt"/>
            </a:endParaRPr>
          </a:p>
        </p:txBody>
      </p:sp>
    </p:spTree>
    <p:extLst>
      <p:ext uri="{BB962C8B-B14F-4D97-AF65-F5344CB8AC3E}">
        <p14:creationId xmlns:p14="http://schemas.microsoft.com/office/powerpoint/2010/main" val="505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8"/>
            <a:ext cx="8229600" cy="1401762"/>
          </a:xfrm>
        </p:spPr>
        <p:txBody>
          <a:bodyPr>
            <a:normAutofit/>
          </a:bodyPr>
          <a:lstStyle/>
          <a:p>
            <a:r>
              <a:rPr lang="en-US" dirty="0" smtClean="0">
                <a:solidFill>
                  <a:srgbClr val="000000"/>
                </a:solidFill>
              </a:rPr>
              <a:t>Availability Assumptions – Demand Resources</a:t>
            </a:r>
            <a:endParaRPr lang="en-US" dirty="0">
              <a:solidFill>
                <a:srgbClr val="000000"/>
              </a:solidFill>
            </a:endParaRPr>
          </a:p>
        </p:txBody>
      </p:sp>
      <p:sp>
        <p:nvSpPr>
          <p:cNvPr id="6" name="TextBox 5"/>
          <p:cNvSpPr txBox="1"/>
          <p:nvPr/>
        </p:nvSpPr>
        <p:spPr>
          <a:xfrm>
            <a:off x="381002" y="4536519"/>
            <a:ext cx="8534398" cy="2092881"/>
          </a:xfrm>
          <a:prstGeom prst="rect">
            <a:avLst/>
          </a:prstGeom>
          <a:noFill/>
        </p:spPr>
        <p:txBody>
          <a:bodyPr wrap="square" rtlCol="0">
            <a:spAutoFit/>
          </a:bodyPr>
          <a:lstStyle/>
          <a:p>
            <a:pPr marL="233363" indent="-233363">
              <a:buFont typeface="Arial" pitchFamily="34" charset="0"/>
              <a:buChar char="•"/>
            </a:pPr>
            <a:r>
              <a:rPr lang="en-US" sz="1600" dirty="0" smtClean="0">
                <a:solidFill>
                  <a:srgbClr val="000000"/>
                </a:solidFill>
              </a:rPr>
              <a:t>DR average performance percentages are </a:t>
            </a:r>
            <a:r>
              <a:rPr lang="en-US" sz="1600" dirty="0">
                <a:solidFill>
                  <a:srgbClr val="000000"/>
                </a:solidFill>
              </a:rPr>
              <a:t>a</a:t>
            </a:r>
            <a:r>
              <a:rPr lang="en-US" sz="1600" dirty="0" smtClean="0">
                <a:solidFill>
                  <a:srgbClr val="000000"/>
                </a:solidFill>
              </a:rPr>
              <a:t>pplied to FCA 14 qualified Existing DR</a:t>
            </a:r>
          </a:p>
          <a:p>
            <a:pPr marL="233363" indent="-233363">
              <a:buFont typeface="Arial" pitchFamily="34" charset="0"/>
              <a:buChar char="•"/>
            </a:pPr>
            <a:r>
              <a:rPr lang="en-US" sz="1600" dirty="0" smtClean="0">
                <a:solidFill>
                  <a:srgbClr val="000000"/>
                </a:solidFill>
              </a:rPr>
              <a:t>Average of 2014 – 2018 historical summer and winter DR performance</a:t>
            </a:r>
          </a:p>
          <a:p>
            <a:pPr marL="233363" indent="-233363">
              <a:buFont typeface="Arial" pitchFamily="34" charset="0"/>
              <a:buChar char="•"/>
            </a:pPr>
            <a:r>
              <a:rPr lang="en-US" sz="1600" dirty="0" smtClean="0">
                <a:solidFill>
                  <a:srgbClr val="000000"/>
                </a:solidFill>
              </a:rPr>
              <a:t>Modeled </a:t>
            </a:r>
            <a:r>
              <a:rPr lang="en-US" sz="1600" dirty="0">
                <a:solidFill>
                  <a:srgbClr val="000000"/>
                </a:solidFill>
              </a:rPr>
              <a:t>as </a:t>
            </a:r>
            <a:r>
              <a:rPr lang="en-US" sz="1600" dirty="0" smtClean="0">
                <a:solidFill>
                  <a:srgbClr val="000000"/>
                </a:solidFill>
              </a:rPr>
              <a:t>a </a:t>
            </a:r>
            <a:r>
              <a:rPr lang="en-US" sz="1600" dirty="0">
                <a:solidFill>
                  <a:srgbClr val="000000"/>
                </a:solidFill>
              </a:rPr>
              <a:t>forced outage rate of </a:t>
            </a:r>
            <a:r>
              <a:rPr lang="en-US" sz="1600" dirty="0" smtClean="0">
                <a:solidFill>
                  <a:srgbClr val="000000"/>
                </a:solidFill>
              </a:rPr>
              <a:t>1-performance </a:t>
            </a:r>
            <a:r>
              <a:rPr lang="en-US" sz="1600" dirty="0">
                <a:solidFill>
                  <a:srgbClr val="000000"/>
                </a:solidFill>
              </a:rPr>
              <a:t>in blocks by DR type and Load Zone </a:t>
            </a:r>
          </a:p>
          <a:p>
            <a:pPr marL="233363" indent="-233363">
              <a:buFont typeface="Arial" pitchFamily="34" charset="0"/>
              <a:buChar char="•"/>
            </a:pPr>
            <a:r>
              <a:rPr lang="en-US" sz="1600" dirty="0" smtClean="0">
                <a:solidFill>
                  <a:srgbClr val="000000"/>
                </a:solidFill>
              </a:rPr>
              <a:t>Historical </a:t>
            </a:r>
            <a:r>
              <a:rPr lang="en-US" sz="1600" dirty="0">
                <a:solidFill>
                  <a:srgbClr val="000000"/>
                </a:solidFill>
              </a:rPr>
              <a:t>DR </a:t>
            </a:r>
            <a:r>
              <a:rPr lang="en-US" sz="1600" dirty="0" smtClean="0">
                <a:solidFill>
                  <a:srgbClr val="000000"/>
                </a:solidFill>
              </a:rPr>
              <a:t>performance assumed </a:t>
            </a:r>
            <a:r>
              <a:rPr lang="en-US" sz="1600" dirty="0">
                <a:solidFill>
                  <a:srgbClr val="000000"/>
                </a:solidFill>
              </a:rPr>
              <a:t>in </a:t>
            </a:r>
            <a:r>
              <a:rPr lang="en-US" sz="1600" dirty="0" smtClean="0">
                <a:solidFill>
                  <a:srgbClr val="000000"/>
                </a:solidFill>
              </a:rPr>
              <a:t>ICR calculations</a:t>
            </a:r>
            <a:endParaRPr lang="en-US" sz="1600" dirty="0">
              <a:solidFill>
                <a:srgbClr val="000000"/>
              </a:solidFill>
            </a:endParaRPr>
          </a:p>
          <a:p>
            <a:pPr marL="742950" lvl="1" indent="-285750">
              <a:buFont typeface="Calibri" panose="020F0502020204030204" pitchFamily="34" charset="0"/>
              <a:buChar char="–"/>
            </a:pPr>
            <a:r>
              <a:rPr lang="en-US" sz="1600" dirty="0" smtClean="0">
                <a:solidFill>
                  <a:srgbClr val="000000"/>
                </a:solidFill>
              </a:rPr>
              <a:t>FCA 11 </a:t>
            </a:r>
            <a:r>
              <a:rPr lang="en-US" sz="1600" dirty="0">
                <a:solidFill>
                  <a:srgbClr val="000000"/>
                </a:solidFill>
              </a:rPr>
              <a:t>total New England DR modeled was </a:t>
            </a:r>
            <a:r>
              <a:rPr lang="en-US" sz="1600" dirty="0" smtClean="0">
                <a:solidFill>
                  <a:srgbClr val="000000"/>
                </a:solidFill>
              </a:rPr>
              <a:t>2,926 MW at 98%</a:t>
            </a:r>
          </a:p>
          <a:p>
            <a:pPr marL="742950" lvl="1" indent="-285750">
              <a:buFont typeface="Calibri" panose="020F0502020204030204" pitchFamily="34" charset="0"/>
              <a:buChar char="–"/>
            </a:pPr>
            <a:r>
              <a:rPr lang="en-US" sz="1600" dirty="0" smtClean="0">
                <a:solidFill>
                  <a:srgbClr val="000000"/>
                </a:solidFill>
              </a:rPr>
              <a:t>FCA 12 was 3,211 MW at 98%</a:t>
            </a:r>
          </a:p>
          <a:p>
            <a:pPr marL="742950" lvl="1" indent="-285750">
              <a:buFont typeface="Calibri" panose="020F0502020204030204" pitchFamily="34" charset="0"/>
              <a:buChar char="–"/>
            </a:pPr>
            <a:r>
              <a:rPr lang="en-US" sz="1600" dirty="0" smtClean="0">
                <a:solidFill>
                  <a:srgbClr val="000000"/>
                </a:solidFill>
              </a:rPr>
              <a:t>FCA 13 was 3,502 MW at 99%</a:t>
            </a:r>
          </a:p>
          <a:p>
            <a:pPr marL="742950" lvl="1" indent="-285750">
              <a:buFont typeface="Calibri" panose="020F0502020204030204" pitchFamily="34" charset="0"/>
              <a:buChar char="–"/>
            </a:pPr>
            <a:endParaRPr lang="en-US" sz="1800" dirty="0">
              <a:solidFill>
                <a:srgbClr val="000000"/>
              </a:solidFill>
            </a:endParaRPr>
          </a:p>
        </p:txBody>
      </p:sp>
      <p:sp>
        <p:nvSpPr>
          <p:cNvPr id="7" name="Slide Number Placeholder 1"/>
          <p:cNvSpPr>
            <a:spLocks noGrp="1"/>
          </p:cNvSpPr>
          <p:nvPr>
            <p:ph type="sldNum" sz="quarter" idx="4294967295"/>
          </p:nvPr>
        </p:nvSpPr>
        <p:spPr>
          <a:xfrm>
            <a:off x="8534400" y="6365882"/>
            <a:ext cx="381000" cy="263518"/>
          </a:xfrm>
          <a:prstGeom prst="rect">
            <a:avLst/>
          </a:prstGeom>
        </p:spPr>
        <p:txBody>
          <a:bodyPr/>
          <a:lstStyle/>
          <a:p>
            <a:pPr algn="ctr"/>
            <a:fld id="{10C7F894-2A36-495D-AB7C-1055F7AC0F9D}" type="slidenum">
              <a:rPr lang="en-US" sz="1400" smtClean="0"/>
              <a:pPr algn="ctr"/>
              <a:t>53</a:t>
            </a:fld>
            <a:endParaRPr lang="en-US" sz="1400" dirty="0"/>
          </a:p>
        </p:txBody>
      </p:sp>
      <p:graphicFrame>
        <p:nvGraphicFramePr>
          <p:cNvPr id="3" name="Table 2"/>
          <p:cNvGraphicFramePr>
            <a:graphicFrameLocks noGrp="1"/>
          </p:cNvGraphicFramePr>
          <p:nvPr>
            <p:extLst>
              <p:ext uri="{D42A27DB-BD31-4B8C-83A1-F6EECF244321}">
                <p14:modId xmlns:p14="http://schemas.microsoft.com/office/powerpoint/2010/main" val="2966283595"/>
              </p:ext>
            </p:extLst>
          </p:nvPr>
        </p:nvGraphicFramePr>
        <p:xfrm>
          <a:off x="609597" y="1524001"/>
          <a:ext cx="8229604" cy="2834355"/>
        </p:xfrm>
        <a:graphic>
          <a:graphicData uri="http://schemas.openxmlformats.org/drawingml/2006/table">
            <a:tbl>
              <a:tblPr/>
              <a:tblGrid>
                <a:gridCol w="2305244">
                  <a:extLst>
                    <a:ext uri="{9D8B030D-6E8A-4147-A177-3AD203B41FA5}">
                      <a16:colId xmlns:a16="http://schemas.microsoft.com/office/drawing/2014/main" val="20000"/>
                    </a:ext>
                  </a:extLst>
                </a:gridCol>
                <a:gridCol w="740545">
                  <a:extLst>
                    <a:ext uri="{9D8B030D-6E8A-4147-A177-3AD203B41FA5}">
                      <a16:colId xmlns:a16="http://schemas.microsoft.com/office/drawing/2014/main" val="20001"/>
                    </a:ext>
                  </a:extLst>
                </a:gridCol>
                <a:gridCol w="740545">
                  <a:extLst>
                    <a:ext uri="{9D8B030D-6E8A-4147-A177-3AD203B41FA5}">
                      <a16:colId xmlns:a16="http://schemas.microsoft.com/office/drawing/2014/main" val="20002"/>
                    </a:ext>
                  </a:extLst>
                </a:gridCol>
                <a:gridCol w="740545">
                  <a:extLst>
                    <a:ext uri="{9D8B030D-6E8A-4147-A177-3AD203B41FA5}">
                      <a16:colId xmlns:a16="http://schemas.microsoft.com/office/drawing/2014/main" val="20003"/>
                    </a:ext>
                  </a:extLst>
                </a:gridCol>
                <a:gridCol w="740545">
                  <a:extLst>
                    <a:ext uri="{9D8B030D-6E8A-4147-A177-3AD203B41FA5}">
                      <a16:colId xmlns:a16="http://schemas.microsoft.com/office/drawing/2014/main" val="20004"/>
                    </a:ext>
                  </a:extLst>
                </a:gridCol>
                <a:gridCol w="740545">
                  <a:extLst>
                    <a:ext uri="{9D8B030D-6E8A-4147-A177-3AD203B41FA5}">
                      <a16:colId xmlns:a16="http://schemas.microsoft.com/office/drawing/2014/main" val="20005"/>
                    </a:ext>
                  </a:extLst>
                </a:gridCol>
                <a:gridCol w="740545">
                  <a:extLst>
                    <a:ext uri="{9D8B030D-6E8A-4147-A177-3AD203B41FA5}">
                      <a16:colId xmlns:a16="http://schemas.microsoft.com/office/drawing/2014/main" val="20006"/>
                    </a:ext>
                  </a:extLst>
                </a:gridCol>
                <a:gridCol w="740545">
                  <a:extLst>
                    <a:ext uri="{9D8B030D-6E8A-4147-A177-3AD203B41FA5}">
                      <a16:colId xmlns:a16="http://schemas.microsoft.com/office/drawing/2014/main" val="20007"/>
                    </a:ext>
                  </a:extLst>
                </a:gridCol>
                <a:gridCol w="740545">
                  <a:extLst>
                    <a:ext uri="{9D8B030D-6E8A-4147-A177-3AD203B41FA5}">
                      <a16:colId xmlns:a16="http://schemas.microsoft.com/office/drawing/2014/main" val="20008"/>
                    </a:ext>
                  </a:extLst>
                </a:gridCol>
              </a:tblGrid>
              <a:tr h="228630">
                <a:tc>
                  <a:txBody>
                    <a:bodyPr/>
                    <a:lstStyle/>
                    <a:p>
                      <a:pPr algn="ctr" fontAlgn="ctr"/>
                      <a:r>
                        <a:rPr lang="en-US" sz="1100" b="1" i="0" u="none" strike="noStrike" dirty="0">
                          <a:solidFill>
                            <a:srgbClr val="000000"/>
                          </a:solidFill>
                          <a:effectLst/>
                          <a:latin typeface="Arial"/>
                        </a:rPr>
                        <a:t> </a:t>
                      </a:r>
                    </a:p>
                  </a:txBody>
                  <a:tcPr marL="8958" marR="8958" marT="8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b"/>
                      <a:r>
                        <a:rPr lang="en-US" sz="1100" b="1" i="0" u="none" strike="noStrike" dirty="0" smtClean="0">
                          <a:solidFill>
                            <a:srgbClr val="000000"/>
                          </a:solidFill>
                          <a:effectLst/>
                          <a:latin typeface="Arial"/>
                        </a:rPr>
                        <a:t>On</a:t>
                      </a:r>
                      <a:r>
                        <a:rPr lang="en-US" sz="1100" b="1" i="0" u="none" strike="noStrike" baseline="0" dirty="0" smtClean="0">
                          <a:solidFill>
                            <a:srgbClr val="000000"/>
                          </a:solidFill>
                          <a:effectLst/>
                          <a:latin typeface="Arial"/>
                        </a:rPr>
                        <a:t> </a:t>
                      </a:r>
                      <a:r>
                        <a:rPr lang="en-US" sz="1100" b="1" i="0" u="none" strike="noStrike" dirty="0" smtClean="0">
                          <a:solidFill>
                            <a:srgbClr val="000000"/>
                          </a:solidFill>
                          <a:effectLst/>
                          <a:latin typeface="Arial"/>
                        </a:rPr>
                        <a:t>Peak Demand Resource</a:t>
                      </a:r>
                      <a:endParaRPr lang="en-US" sz="1100" b="1" i="0" u="none" strike="noStrike" dirty="0">
                        <a:solidFill>
                          <a:srgbClr val="000000"/>
                        </a:solidFill>
                        <a:effectLst/>
                        <a:latin typeface="Arial"/>
                      </a:endParaRPr>
                    </a:p>
                  </a:txBody>
                  <a:tcPr marL="8958" marR="8958" marT="8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Arial"/>
                        </a:rPr>
                        <a:t>Seasonal </a:t>
                      </a:r>
                      <a:r>
                        <a:rPr lang="en-US" sz="1100" b="1" i="0" u="none" strike="noStrike" dirty="0" smtClean="0">
                          <a:solidFill>
                            <a:srgbClr val="000000"/>
                          </a:solidFill>
                          <a:effectLst/>
                          <a:latin typeface="Arial"/>
                        </a:rPr>
                        <a:t>Peak Resource</a:t>
                      </a:r>
                      <a:endParaRPr lang="en-US" sz="1100" b="1" i="0" u="none" strike="noStrike" dirty="0">
                        <a:solidFill>
                          <a:srgbClr val="000000"/>
                        </a:solidFill>
                        <a:effectLst/>
                        <a:latin typeface="Arial"/>
                      </a:endParaRPr>
                    </a:p>
                  </a:txBody>
                  <a:tcPr marL="8958" marR="8958" marT="8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dirty="0" smtClean="0">
                          <a:solidFill>
                            <a:srgbClr val="000000"/>
                          </a:solidFill>
                          <a:effectLst/>
                          <a:latin typeface="Arial"/>
                        </a:rPr>
                        <a:t>Active Demand Capacity</a:t>
                      </a:r>
                      <a:r>
                        <a:rPr lang="en-US" sz="1100" b="1" i="0" u="none" strike="noStrike" baseline="0" dirty="0" smtClean="0">
                          <a:solidFill>
                            <a:srgbClr val="000000"/>
                          </a:solidFill>
                          <a:effectLst/>
                          <a:latin typeface="Arial"/>
                        </a:rPr>
                        <a:t> Resource</a:t>
                      </a:r>
                      <a:endParaRPr lang="en-US" sz="1100" b="1" i="0" u="none" strike="noStrike" dirty="0">
                        <a:solidFill>
                          <a:srgbClr val="000000"/>
                        </a:solidFill>
                        <a:effectLst/>
                        <a:latin typeface="Arial"/>
                      </a:endParaRPr>
                    </a:p>
                  </a:txBody>
                  <a:tcPr marL="8958" marR="8958" marT="8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a:solidFill>
                            <a:srgbClr val="000000"/>
                          </a:solidFill>
                          <a:effectLst/>
                          <a:latin typeface="Arial"/>
                        </a:rPr>
                        <a:t>Total</a:t>
                      </a:r>
                    </a:p>
                  </a:txBody>
                  <a:tcPr marL="8958" marR="8958" marT="8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83562">
                <a:tc>
                  <a:txBody>
                    <a:bodyPr/>
                    <a:lstStyle/>
                    <a:p>
                      <a:pPr algn="ctr" fontAlgn="ctr"/>
                      <a:r>
                        <a:rPr lang="en-US" sz="1100" b="1" i="0" u="none" strike="noStrike" dirty="0">
                          <a:solidFill>
                            <a:srgbClr val="000000"/>
                          </a:solidFill>
                          <a:effectLst/>
                          <a:latin typeface="Arial"/>
                        </a:rPr>
                        <a:t>Load Zone</a:t>
                      </a:r>
                    </a:p>
                  </a:txBody>
                  <a:tcPr marL="8958" marR="8958" marT="8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effectLst/>
                          <a:latin typeface="Arial"/>
                        </a:rPr>
                        <a:t>Summer (MW)</a:t>
                      </a:r>
                    </a:p>
                  </a:txBody>
                  <a:tcPr marL="8958" marR="8958" marT="8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a:rPr>
                        <a:t>Perform- </a:t>
                      </a:r>
                      <a:r>
                        <a:rPr lang="en-US" sz="1100" b="1" i="0" u="none" strike="noStrike" dirty="0" err="1">
                          <a:solidFill>
                            <a:srgbClr val="000000"/>
                          </a:solidFill>
                          <a:effectLst/>
                          <a:latin typeface="Arial"/>
                        </a:rPr>
                        <a:t>ance</a:t>
                      </a:r>
                      <a:r>
                        <a:rPr lang="en-US" sz="1100" b="1" i="0" u="none" strike="noStrike" dirty="0">
                          <a:solidFill>
                            <a:srgbClr val="000000"/>
                          </a:solidFill>
                          <a:effectLst/>
                          <a:latin typeface="Arial"/>
                        </a:rPr>
                        <a:t> (%)</a:t>
                      </a:r>
                    </a:p>
                  </a:txBody>
                  <a:tcPr marL="8958" marR="8958" marT="8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a:rPr>
                        <a:t>Summer (MW)</a:t>
                      </a:r>
                    </a:p>
                  </a:txBody>
                  <a:tcPr marL="8958" marR="8958" marT="8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a:rPr>
                        <a:t>Perform- </a:t>
                      </a:r>
                      <a:r>
                        <a:rPr lang="en-US" sz="1100" b="1" i="0" u="none" strike="noStrike" dirty="0" err="1">
                          <a:solidFill>
                            <a:srgbClr val="000000"/>
                          </a:solidFill>
                          <a:effectLst/>
                          <a:latin typeface="Arial"/>
                        </a:rPr>
                        <a:t>ance</a:t>
                      </a:r>
                      <a:r>
                        <a:rPr lang="en-US" sz="1100" b="1" i="0" u="none" strike="noStrike" dirty="0">
                          <a:solidFill>
                            <a:srgbClr val="000000"/>
                          </a:solidFill>
                          <a:effectLst/>
                          <a:latin typeface="Arial"/>
                        </a:rPr>
                        <a:t> (%)</a:t>
                      </a:r>
                    </a:p>
                  </a:txBody>
                  <a:tcPr marL="8958" marR="8958" marT="8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a:rPr>
                        <a:t>Summer (MW)</a:t>
                      </a:r>
                    </a:p>
                  </a:txBody>
                  <a:tcPr marL="8958" marR="8958" marT="8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a:rPr>
                        <a:t>Perform- ance (%)</a:t>
                      </a:r>
                    </a:p>
                  </a:txBody>
                  <a:tcPr marL="8958" marR="8958" marT="8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a:rPr>
                        <a:t>Summer (MW)</a:t>
                      </a:r>
                    </a:p>
                  </a:txBody>
                  <a:tcPr marL="8958" marR="8958" marT="8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a:rPr>
                        <a:t>Perform- ance (%)</a:t>
                      </a:r>
                    </a:p>
                  </a:txBody>
                  <a:tcPr marL="8958" marR="8958" marT="8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5639">
                <a:tc>
                  <a:txBody>
                    <a:bodyPr/>
                    <a:lstStyle/>
                    <a:p>
                      <a:pPr algn="l" fontAlgn="b"/>
                      <a:r>
                        <a:rPr lang="en-US" sz="1100" b="0" i="0" u="none" strike="noStrike" dirty="0">
                          <a:solidFill>
                            <a:srgbClr val="000000"/>
                          </a:solidFill>
                          <a:effectLst/>
                          <a:latin typeface="Arial" panose="020B0604020202020204" pitchFamily="34" charset="0"/>
                        </a:rPr>
                        <a:t>CONNECTICUT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148.266</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575.58 </a:t>
                      </a:r>
                      <a:endParaRPr lang="en-US" sz="1100" b="0" i="0" u="none" strike="noStrike" dirty="0">
                        <a:solidFill>
                          <a:srgbClr val="000000"/>
                        </a:solidFill>
                        <a:effectLst/>
                        <a:latin typeface="Calibri" panose="020F0502020204030204" pitchFamily="34" charset="0"/>
                      </a:endParaRP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189.261</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95</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913.109</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99</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035">
                <a:tc>
                  <a:txBody>
                    <a:bodyPr/>
                    <a:lstStyle/>
                    <a:p>
                      <a:pPr algn="l" fontAlgn="b"/>
                      <a:r>
                        <a:rPr lang="en-US" sz="1100" b="0" i="0" u="none" strike="noStrike">
                          <a:solidFill>
                            <a:srgbClr val="000000"/>
                          </a:solidFill>
                          <a:effectLst/>
                          <a:latin typeface="Arial" panose="020B0604020202020204" pitchFamily="34" charset="0"/>
                        </a:rPr>
                        <a:t>MAINE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192.035</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139.535</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331.570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6709">
                <a:tc>
                  <a:txBody>
                    <a:bodyPr/>
                    <a:lstStyle/>
                    <a:p>
                      <a:pPr algn="l" fontAlgn="b"/>
                      <a:r>
                        <a:rPr lang="en-US" sz="1100" b="0" i="0" u="none" strike="noStrike">
                          <a:solidFill>
                            <a:srgbClr val="000000"/>
                          </a:solidFill>
                          <a:effectLst/>
                          <a:latin typeface="Arial" panose="020B0604020202020204" pitchFamily="34" charset="0"/>
                        </a:rPr>
                        <a:t>NORTH EAST MASSACHUSETTS &amp; BOSTON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764.388</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95.715</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89</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860.103</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99</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2035">
                <a:tc>
                  <a:txBody>
                    <a:bodyPr/>
                    <a:lstStyle/>
                    <a:p>
                      <a:pPr algn="l" fontAlgn="b"/>
                      <a:r>
                        <a:rPr lang="en-US" sz="1100" b="0" i="0" u="none" strike="noStrike">
                          <a:solidFill>
                            <a:srgbClr val="000000"/>
                          </a:solidFill>
                          <a:effectLst/>
                          <a:latin typeface="Arial" panose="020B0604020202020204" pitchFamily="34" charset="0"/>
                        </a:rPr>
                        <a:t>NEW HAMPSHIRE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130.434</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46.320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96</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176.754</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99</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2035">
                <a:tc>
                  <a:txBody>
                    <a:bodyPr/>
                    <a:lstStyle/>
                    <a:p>
                      <a:pPr algn="l" fontAlgn="b"/>
                      <a:r>
                        <a:rPr lang="en-US" sz="1100" b="0" i="0" u="none" strike="noStrike">
                          <a:solidFill>
                            <a:srgbClr val="000000"/>
                          </a:solidFill>
                          <a:effectLst/>
                          <a:latin typeface="Arial" panose="020B0604020202020204" pitchFamily="34" charset="0"/>
                        </a:rPr>
                        <a:t>RHODE ISLAND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284.335</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47.581</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85</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331.916</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98</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2035">
                <a:tc>
                  <a:txBody>
                    <a:bodyPr/>
                    <a:lstStyle/>
                    <a:p>
                      <a:pPr algn="l" fontAlgn="b"/>
                      <a:r>
                        <a:rPr lang="en-US" sz="1100" b="0" i="0" u="none" strike="noStrike">
                          <a:solidFill>
                            <a:srgbClr val="000000"/>
                          </a:solidFill>
                          <a:effectLst/>
                          <a:latin typeface="Arial" panose="020B0604020202020204" pitchFamily="34" charset="0"/>
                        </a:rPr>
                        <a:t>SOUTH EAST MASSACHUSETTS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436.750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51.202</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97</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487.952</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2035">
                <a:tc>
                  <a:txBody>
                    <a:bodyPr/>
                    <a:lstStyle/>
                    <a:p>
                      <a:pPr algn="l" fontAlgn="b"/>
                      <a:r>
                        <a:rPr lang="en-US" sz="1100" b="0" i="0" u="none" strike="noStrike">
                          <a:solidFill>
                            <a:srgbClr val="000000"/>
                          </a:solidFill>
                          <a:effectLst/>
                          <a:latin typeface="Arial" panose="020B0604020202020204" pitchFamily="34" charset="0"/>
                        </a:rPr>
                        <a:t>VERMONT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116.852</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52.664</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98</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169.516</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99</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1930">
                <a:tc>
                  <a:txBody>
                    <a:bodyPr/>
                    <a:lstStyle/>
                    <a:p>
                      <a:pPr algn="l" fontAlgn="b"/>
                      <a:r>
                        <a:rPr lang="en-US" sz="1100" b="0" i="0" u="none" strike="noStrike" dirty="0">
                          <a:solidFill>
                            <a:srgbClr val="000000"/>
                          </a:solidFill>
                          <a:effectLst/>
                          <a:latin typeface="Arial" panose="020B0604020202020204" pitchFamily="34" charset="0"/>
                        </a:rPr>
                        <a:t>WEST CENTRAL MASSACHUSETTS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456.121</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26.62 </a:t>
                      </a:r>
                      <a:endParaRPr lang="en-US" sz="1100" b="0" i="0" u="none" strike="noStrike" dirty="0">
                        <a:solidFill>
                          <a:srgbClr val="000000"/>
                        </a:solidFill>
                        <a:effectLst/>
                        <a:latin typeface="Calibri" panose="020F0502020204030204" pitchFamily="34" charset="0"/>
                      </a:endParaRP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105.641</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91</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588.380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98</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1841">
                <a:tc>
                  <a:txBody>
                    <a:bodyPr/>
                    <a:lstStyle/>
                    <a:p>
                      <a:pPr algn="ctr" fontAlgn="b"/>
                      <a:r>
                        <a:rPr lang="en-US" sz="1100" b="1" i="0" u="none" strike="noStrike">
                          <a:solidFill>
                            <a:srgbClr val="000000"/>
                          </a:solidFill>
                          <a:effectLst/>
                          <a:latin typeface="Arial" panose="020B0604020202020204" pitchFamily="34" charset="0"/>
                        </a:rPr>
                        <a:t>Total New England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2,529.181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602.200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727.919</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95</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3,859.300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99</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621955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Availability Assumptions – Import Capacity Resources</a:t>
            </a:r>
            <a:endParaRPr lang="en-US" dirty="0"/>
          </a:p>
        </p:txBody>
      </p:sp>
      <p:sp>
        <p:nvSpPr>
          <p:cNvPr id="3" name="Slide Number Placeholder 2"/>
          <p:cNvSpPr>
            <a:spLocks noGrp="1"/>
          </p:cNvSpPr>
          <p:nvPr>
            <p:ph type="sldNum" sz="quarter" idx="10"/>
          </p:nvPr>
        </p:nvSpPr>
        <p:spPr/>
        <p:txBody>
          <a:bodyPr/>
          <a:lstStyle/>
          <a:p>
            <a:fld id="{561ACE11-EF18-4151-9C86-FCCC5A027270}" type="slidenum">
              <a:rPr lang="en-US" smtClean="0"/>
              <a:pPr/>
              <a:t>54</a:t>
            </a:fld>
            <a:endParaRPr lang="en-US" dirty="0"/>
          </a:p>
        </p:txBody>
      </p:sp>
      <p:sp>
        <p:nvSpPr>
          <p:cNvPr id="4" name="Rectangle 3"/>
          <p:cNvSpPr txBox="1">
            <a:spLocks noChangeArrowheads="1"/>
          </p:cNvSpPr>
          <p:nvPr/>
        </p:nvSpPr>
        <p:spPr>
          <a:xfrm>
            <a:off x="457200" y="1143000"/>
            <a:ext cx="8229600" cy="5041288"/>
          </a:xfrm>
          <a:prstGeom prst="rect">
            <a:avLst/>
          </a:prstGeom>
        </p:spPr>
        <p:txBody>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System Import Capacity Resources</a:t>
            </a:r>
          </a:p>
          <a:p>
            <a:pPr lvl="1"/>
            <a:r>
              <a:rPr lang="en-US" sz="1600" dirty="0"/>
              <a:t>T</a:t>
            </a:r>
            <a:r>
              <a:rPr lang="en-US" sz="1600" dirty="0" smtClean="0"/>
              <a:t>he forced and planned outage assumptions will be based on the availability assumptions associated with the transmission line used to import the capacity resource</a:t>
            </a:r>
            <a:r>
              <a:rPr lang="en-US" sz="1600" dirty="0"/>
              <a:t>. The following table shows the </a:t>
            </a:r>
            <a:r>
              <a:rPr lang="en-US" sz="1600" dirty="0" smtClean="0"/>
              <a:t>availability assumptions updated for the external ties based on the </a:t>
            </a:r>
            <a:r>
              <a:rPr lang="en-US" sz="1600" dirty="0"/>
              <a:t>new proposed methodology for developing external tie lines’ forced and scheduled outage rates</a:t>
            </a:r>
            <a:r>
              <a:rPr lang="en-US" sz="1600" dirty="0" smtClean="0"/>
              <a:t>:</a:t>
            </a:r>
          </a:p>
          <a:p>
            <a:pPr lvl="1"/>
            <a:endParaRPr lang="en-US" sz="1600" dirty="0" smtClean="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a:defRPr/>
            </a:pPr>
            <a:r>
              <a:rPr lang="en-US" sz="2000" dirty="0" smtClean="0"/>
              <a:t>Unit/plant </a:t>
            </a:r>
            <a:r>
              <a:rPr lang="en-US" sz="2000" dirty="0"/>
              <a:t>Import Capacity Resources</a:t>
            </a:r>
          </a:p>
          <a:p>
            <a:pPr lvl="1">
              <a:defRPr/>
            </a:pPr>
            <a:r>
              <a:rPr lang="en-US" sz="1600" dirty="0" smtClean="0"/>
              <a:t>The </a:t>
            </a:r>
            <a:r>
              <a:rPr lang="en-US" sz="1600" dirty="0"/>
              <a:t>forced and planned outage assumptions </a:t>
            </a:r>
            <a:r>
              <a:rPr lang="en-US" sz="1600" dirty="0" smtClean="0"/>
              <a:t>will be </a:t>
            </a:r>
            <a:r>
              <a:rPr lang="en-US" sz="1600" dirty="0"/>
              <a:t>based on the assumptions associated with the unit/plant supplying the import capacity</a:t>
            </a:r>
          </a:p>
        </p:txBody>
      </p:sp>
      <p:pic>
        <p:nvPicPr>
          <p:cNvPr id="6" name="Picture 5"/>
          <p:cNvPicPr>
            <a:picLocks noChangeAspect="1"/>
          </p:cNvPicPr>
          <p:nvPr/>
        </p:nvPicPr>
        <p:blipFill>
          <a:blip r:embed="rId2"/>
          <a:stretch>
            <a:fillRect/>
          </a:stretch>
        </p:blipFill>
        <p:spPr>
          <a:xfrm>
            <a:off x="1828800" y="2971800"/>
            <a:ext cx="5200339" cy="1926503"/>
          </a:xfrm>
          <a:prstGeom prst="rect">
            <a:avLst/>
          </a:prstGeom>
        </p:spPr>
      </p:pic>
    </p:spTree>
    <p:extLst>
      <p:ext uri="{BB962C8B-B14F-4D97-AF65-F5344CB8AC3E}">
        <p14:creationId xmlns:p14="http://schemas.microsoft.com/office/powerpoint/2010/main" val="468684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Assumptions – Tie Benefits</a:t>
            </a:r>
            <a:endParaRPr lang="en-US" dirty="0"/>
          </a:p>
        </p:txBody>
      </p:sp>
      <p:sp>
        <p:nvSpPr>
          <p:cNvPr id="3" name="Slide Number Placeholder 2"/>
          <p:cNvSpPr>
            <a:spLocks noGrp="1"/>
          </p:cNvSpPr>
          <p:nvPr>
            <p:ph type="sldNum" sz="quarter" idx="10"/>
          </p:nvPr>
        </p:nvSpPr>
        <p:spPr/>
        <p:txBody>
          <a:bodyPr/>
          <a:lstStyle/>
          <a:p>
            <a:pPr>
              <a:defRPr/>
            </a:pPr>
            <a:fld id="{561ACE11-EF18-4151-9C86-FCCC5A027270}" type="slidenum">
              <a:rPr lang="en-US" smtClean="0"/>
              <a:pPr>
                <a:defRPr/>
              </a:pPr>
              <a:t>55</a:t>
            </a:fld>
            <a:endParaRPr lang="en-US" dirty="0"/>
          </a:p>
        </p:txBody>
      </p:sp>
      <p:sp>
        <p:nvSpPr>
          <p:cNvPr id="4" name="Rectangle 3"/>
          <p:cNvSpPr txBox="1">
            <a:spLocks noChangeArrowheads="1"/>
          </p:cNvSpPr>
          <p:nvPr/>
        </p:nvSpPr>
        <p:spPr>
          <a:xfrm>
            <a:off x="457200" y="990600"/>
            <a:ext cx="8229600" cy="5041288"/>
          </a:xfrm>
          <a:prstGeom prst="rect">
            <a:avLst/>
          </a:prstGeom>
        </p:spPr>
        <p:txBody>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200" dirty="0"/>
              <a:t>The tie benefits availability assumptions will be based on the </a:t>
            </a:r>
            <a:r>
              <a:rPr lang="en-US" sz="2200" dirty="0" smtClean="0"/>
              <a:t>availability </a:t>
            </a:r>
            <a:r>
              <a:rPr lang="en-US" sz="2200" dirty="0"/>
              <a:t>assumptions associated with the </a:t>
            </a:r>
            <a:r>
              <a:rPr lang="en-US" sz="2200" dirty="0" smtClean="0"/>
              <a:t>external transmission line</a:t>
            </a:r>
            <a:r>
              <a:rPr lang="en-US" sz="2200" dirty="0"/>
              <a:t> </a:t>
            </a:r>
            <a:r>
              <a:rPr lang="en-US" sz="2200" dirty="0" smtClean="0"/>
              <a:t>recently updated using the newly proposed methodology </a:t>
            </a:r>
          </a:p>
          <a:p>
            <a:pPr lvl="1">
              <a:defRPr/>
            </a:pPr>
            <a:r>
              <a:rPr lang="en-US" sz="1800" dirty="0" smtClean="0"/>
              <a:t>These </a:t>
            </a:r>
            <a:r>
              <a:rPr lang="en-US" sz="1800" dirty="0"/>
              <a:t>are the same </a:t>
            </a:r>
            <a:r>
              <a:rPr lang="en-US" sz="1800" dirty="0" smtClean="0"/>
              <a:t>values </a:t>
            </a:r>
            <a:r>
              <a:rPr lang="en-US" sz="1800" dirty="0"/>
              <a:t>used to model the performance of the Import Capacity </a:t>
            </a:r>
            <a:r>
              <a:rPr lang="en-US" sz="1800" dirty="0" smtClean="0"/>
              <a:t>Resources </a:t>
            </a:r>
            <a:r>
              <a:rPr lang="en-US" sz="1800" dirty="0"/>
              <a:t>that are system </a:t>
            </a:r>
            <a:r>
              <a:rPr lang="en-US" sz="1800" dirty="0" smtClean="0"/>
              <a:t>based </a:t>
            </a:r>
          </a:p>
          <a:p>
            <a:pPr lvl="1">
              <a:defRPr/>
            </a:pPr>
            <a:r>
              <a:rPr lang="en-US" sz="1800" dirty="0" smtClean="0"/>
              <a:t>They are repeated in </a:t>
            </a:r>
            <a:r>
              <a:rPr lang="en-US" sz="1800" dirty="0"/>
              <a:t>this </a:t>
            </a:r>
            <a:r>
              <a:rPr lang="en-US" sz="1800" dirty="0" smtClean="0"/>
              <a:t>slide for clarity</a:t>
            </a:r>
          </a:p>
          <a:p>
            <a:pPr marL="0" indent="0">
              <a:buNone/>
              <a:defRPr/>
            </a:pPr>
            <a:endParaRPr lang="en-US" sz="2200" dirty="0">
              <a:solidFill>
                <a:schemeClr val="tx1">
                  <a:lumMod val="50000"/>
                </a:schemeClr>
              </a:solidFill>
            </a:endParaRPr>
          </a:p>
          <a:p>
            <a:pPr>
              <a:defRPr/>
            </a:pPr>
            <a:endParaRPr lang="en-US" sz="2200" dirty="0">
              <a:solidFill>
                <a:schemeClr val="tx1">
                  <a:lumMod val="50000"/>
                </a:schemeClr>
              </a:solidFill>
            </a:endParaRPr>
          </a:p>
          <a:p>
            <a:endParaRPr lang="en-US" sz="2000" dirty="0" smtClean="0">
              <a:solidFill>
                <a:schemeClr val="accent3"/>
              </a:solidFill>
            </a:endParaRPr>
          </a:p>
          <a:p>
            <a:endParaRPr lang="en-US" sz="2000" dirty="0">
              <a:solidFill>
                <a:schemeClr val="accent3"/>
              </a:solidFill>
            </a:endParaRPr>
          </a:p>
          <a:p>
            <a:pPr marL="0" indent="0">
              <a:buNone/>
            </a:pPr>
            <a:endParaRPr lang="en-US" sz="2000" dirty="0">
              <a:solidFill>
                <a:schemeClr val="accent3"/>
              </a:solidFill>
            </a:endParaRPr>
          </a:p>
          <a:p>
            <a:pPr marL="0" indent="0">
              <a:buNone/>
            </a:pPr>
            <a:r>
              <a:rPr lang="en-US" sz="1200" dirty="0" smtClean="0">
                <a:solidFill>
                  <a:schemeClr val="tx1">
                    <a:lumMod val="50000"/>
                  </a:schemeClr>
                </a:solidFill>
              </a:rPr>
              <a:t>*</a:t>
            </a:r>
            <a:r>
              <a:rPr lang="en-US" sz="1200" dirty="0">
                <a:solidFill>
                  <a:schemeClr val="tx1">
                    <a:lumMod val="50000"/>
                  </a:schemeClr>
                </a:solidFill>
              </a:rPr>
              <a:t>Based on </a:t>
            </a:r>
            <a:r>
              <a:rPr lang="en-US" sz="1200" dirty="0" smtClean="0">
                <a:solidFill>
                  <a:schemeClr val="tx1">
                    <a:lumMod val="50000"/>
                  </a:schemeClr>
                </a:solidFill>
              </a:rPr>
              <a:t>recently updated values using the newly proposed methodology presented </a:t>
            </a:r>
            <a:r>
              <a:rPr lang="en-US" sz="1200" dirty="0">
                <a:solidFill>
                  <a:schemeClr val="tx1">
                    <a:lumMod val="50000"/>
                  </a:schemeClr>
                </a:solidFill>
              </a:rPr>
              <a:t>at the March </a:t>
            </a:r>
            <a:r>
              <a:rPr lang="en-US" sz="1200" dirty="0" smtClean="0">
                <a:solidFill>
                  <a:schemeClr val="tx1">
                    <a:lumMod val="50000"/>
                  </a:schemeClr>
                </a:solidFill>
              </a:rPr>
              <a:t>30</a:t>
            </a:r>
            <a:r>
              <a:rPr lang="en-US" sz="1200" dirty="0">
                <a:solidFill>
                  <a:schemeClr val="tx1">
                    <a:lumMod val="50000"/>
                  </a:schemeClr>
                </a:solidFill>
              </a:rPr>
              <a:t>, 2019 </a:t>
            </a:r>
            <a:r>
              <a:rPr lang="en-US" sz="1200" dirty="0" smtClean="0">
                <a:solidFill>
                  <a:schemeClr val="tx1">
                    <a:lumMod val="50000"/>
                  </a:schemeClr>
                </a:solidFill>
              </a:rPr>
              <a:t>PSPC </a:t>
            </a:r>
            <a:r>
              <a:rPr lang="en-US" sz="1200" dirty="0">
                <a:solidFill>
                  <a:schemeClr val="tx1">
                    <a:lumMod val="50000"/>
                  </a:schemeClr>
                </a:solidFill>
              </a:rPr>
              <a:t>meeting</a:t>
            </a:r>
            <a:r>
              <a:rPr lang="en-US" sz="1200" dirty="0"/>
              <a:t>.  The presentation is </a:t>
            </a:r>
            <a:r>
              <a:rPr lang="en-US" sz="1200" dirty="0" smtClean="0"/>
              <a:t>available at</a:t>
            </a:r>
            <a:r>
              <a:rPr lang="en-US" sz="1200" dirty="0" smtClean="0">
                <a:solidFill>
                  <a:schemeClr val="tx1">
                    <a:lumMod val="50000"/>
                  </a:schemeClr>
                </a:solidFill>
              </a:rPr>
              <a:t>: </a:t>
            </a:r>
            <a:r>
              <a:rPr lang="en-US" sz="1200" dirty="0" smtClean="0">
                <a:solidFill>
                  <a:schemeClr val="tx1">
                    <a:lumMod val="50000"/>
                  </a:schemeClr>
                </a:solidFill>
                <a:hlinkClick r:id="rId2"/>
              </a:rPr>
              <a:t>https</a:t>
            </a:r>
            <a:r>
              <a:rPr lang="en-US" sz="1200" dirty="0">
                <a:solidFill>
                  <a:schemeClr val="tx1">
                    <a:lumMod val="50000"/>
                  </a:schemeClr>
                </a:solidFill>
                <a:hlinkClick r:id="rId2"/>
              </a:rPr>
              <a:t>://</a:t>
            </a:r>
            <a:r>
              <a:rPr lang="en-US" sz="1200" dirty="0" smtClean="0">
                <a:solidFill>
                  <a:schemeClr val="tx1">
                    <a:lumMod val="50000"/>
                  </a:schemeClr>
                </a:solidFill>
                <a:hlinkClick r:id="rId2"/>
              </a:rPr>
              <a:t>www.iso-ne.com/static-assets/documents/2019/05/a5_tie_line_availability_05302019.pdf</a:t>
            </a:r>
            <a:endParaRPr lang="en-US" sz="1200" dirty="0" smtClean="0">
              <a:solidFill>
                <a:schemeClr val="tx1">
                  <a:lumMod val="50000"/>
                </a:schemeClr>
              </a:solidFill>
            </a:endParaRPr>
          </a:p>
          <a:p>
            <a:pPr marL="0" indent="0">
              <a:buNone/>
            </a:pPr>
            <a:endParaRPr lang="en-US" sz="2000" dirty="0">
              <a:solidFill>
                <a:schemeClr val="accent3"/>
              </a:solidFill>
            </a:endParaRPr>
          </a:p>
          <a:p>
            <a:pPr marL="0" indent="0" fontAlgn="auto">
              <a:spcAft>
                <a:spcPts val="0"/>
              </a:spcAft>
              <a:buFont typeface="Arial" pitchFamily="34" charse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85717045"/>
              </p:ext>
            </p:extLst>
          </p:nvPr>
        </p:nvGraphicFramePr>
        <p:xfrm>
          <a:off x="1676400" y="3200400"/>
          <a:ext cx="5181600" cy="1845730"/>
        </p:xfrm>
        <a:graphic>
          <a:graphicData uri="http://schemas.openxmlformats.org/drawingml/2006/table">
            <a:tbl>
              <a:tblPr/>
              <a:tblGrid>
                <a:gridCol w="2301802">
                  <a:extLst>
                    <a:ext uri="{9D8B030D-6E8A-4147-A177-3AD203B41FA5}">
                      <a16:colId xmlns:a16="http://schemas.microsoft.com/office/drawing/2014/main" val="20000"/>
                    </a:ext>
                  </a:extLst>
                </a:gridCol>
                <a:gridCol w="1508198">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6858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US" alt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External Ties</a:t>
                      </a:r>
                      <a:endParaRPr lang="en-US" alt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US" altLang="en-US" sz="1200" b="1"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Forced Outage Rate (%)</a:t>
                      </a:r>
                    </a:p>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Maintenance</a:t>
                      </a:r>
                    </a:p>
                    <a:p>
                      <a:pPr algn="ctr" fontAlgn="b"/>
                      <a:r>
                        <a:rPr lang="en-US" sz="1400" b="1" i="0" u="none" strike="noStrike" baseline="0" dirty="0" smtClean="0">
                          <a:solidFill>
                            <a:srgbClr val="000000"/>
                          </a:solidFill>
                          <a:effectLst/>
                          <a:latin typeface="Arial" panose="020B0604020202020204" pitchFamily="34" charset="0"/>
                          <a:cs typeface="Arial" panose="020B0604020202020204" pitchFamily="34" charset="0"/>
                        </a:rPr>
                        <a:t> (Weeks)</a:t>
                      </a:r>
                    </a:p>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1986">
                <a:tc>
                  <a:txBody>
                    <a:bodyPr/>
                    <a:lstStyle/>
                    <a:p>
                      <a:pPr algn="ctr" fontAlgn="ctr"/>
                      <a:r>
                        <a:rPr lang="en-US" sz="1200" b="0" i="0" u="none" strike="noStrike" dirty="0" smtClean="0">
                          <a:solidFill>
                            <a:srgbClr val="000000"/>
                          </a:solidFill>
                          <a:effectLst/>
                          <a:latin typeface="Arial" panose="020B0604020202020204" pitchFamily="34" charset="0"/>
                          <a:cs typeface="Arial" panose="020B0604020202020204" pitchFamily="34" charset="0"/>
                        </a:rPr>
                        <a:t>HQ Phase II</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Arial" panose="020B0604020202020204" pitchFamily="34" charset="0"/>
                          <a:cs typeface="Arial" panose="020B0604020202020204" pitchFamily="34" charset="0"/>
                        </a:rPr>
                        <a:t>0.9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Arial" panose="020B0604020202020204" pitchFamily="34" charset="0"/>
                          <a:cs typeface="Arial" panose="020B0604020202020204" pitchFamily="34" charset="0"/>
                        </a:rPr>
                        <a:t>3.2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1986">
                <a:tc>
                  <a:txBody>
                    <a:bodyPr/>
                    <a:lstStyle/>
                    <a:p>
                      <a:pPr algn="ctr" fontAlgn="ctr"/>
                      <a:r>
                        <a:rPr lang="en-US" sz="1200" b="0" i="0" u="none" strike="noStrike" dirty="0" err="1" smtClean="0">
                          <a:solidFill>
                            <a:srgbClr val="000000"/>
                          </a:solidFill>
                          <a:effectLst/>
                          <a:latin typeface="Arial" panose="020B0604020202020204" pitchFamily="34" charset="0"/>
                          <a:cs typeface="Arial" panose="020B0604020202020204" pitchFamily="34" charset="0"/>
                        </a:rPr>
                        <a:t>Highgate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Arial" panose="020B0604020202020204" pitchFamily="34" charset="0"/>
                          <a:cs typeface="Arial" panose="020B0604020202020204" pitchFamily="34" charset="0"/>
                        </a:rPr>
                        <a:t>0.1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Arial" panose="020B0604020202020204" pitchFamily="34" charset="0"/>
                          <a:cs typeface="Arial" panose="020B0604020202020204" pitchFamily="34" charset="0"/>
                        </a:rPr>
                        <a:t>1.2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1986">
                <a:tc>
                  <a:txBody>
                    <a:bodyPr/>
                    <a:lstStyle/>
                    <a:p>
                      <a:pPr algn="ctr" fontAlgn="ctr"/>
                      <a:r>
                        <a:rPr lang="en-US" sz="1200" b="0" i="0" u="none" strike="noStrike" dirty="0" smtClean="0">
                          <a:solidFill>
                            <a:srgbClr val="000000"/>
                          </a:solidFill>
                          <a:effectLst/>
                          <a:latin typeface="Arial" panose="020B0604020202020204" pitchFamily="34" charset="0"/>
                          <a:cs typeface="Arial" panose="020B0604020202020204" pitchFamily="34" charset="0"/>
                        </a:rPr>
                        <a:t>New Brunswick Ties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Arial" panose="020B0604020202020204" pitchFamily="34" charset="0"/>
                          <a:cs typeface="Arial" panose="020B0604020202020204" pitchFamily="34" charset="0"/>
                        </a:rPr>
                        <a:t>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Arial" panose="020B0604020202020204" pitchFamily="34" charset="0"/>
                          <a:cs typeface="Arial" panose="020B0604020202020204" pitchFamily="34" charset="0"/>
                        </a:rPr>
                        <a:t>3.2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935680"/>
                  </a:ext>
                </a:extLst>
              </a:tr>
              <a:tr h="231986">
                <a:tc>
                  <a:txBody>
                    <a:bodyPr/>
                    <a:lstStyle/>
                    <a:p>
                      <a:pPr algn="ctr" fontAlgn="ctr"/>
                      <a:r>
                        <a:rPr lang="en-US" sz="1200" b="0" i="0" u="none" strike="noStrike" dirty="0" smtClean="0">
                          <a:solidFill>
                            <a:srgbClr val="000000"/>
                          </a:solidFill>
                          <a:effectLst/>
                          <a:latin typeface="Arial" panose="020B0604020202020204" pitchFamily="34" charset="0"/>
                          <a:cs typeface="Arial" panose="020B0604020202020204" pitchFamily="34" charset="0"/>
                        </a:rPr>
                        <a:t>New York AC Ties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Arial" panose="020B0604020202020204" pitchFamily="34" charset="0"/>
                          <a:cs typeface="Arial" panose="020B0604020202020204" pitchFamily="34" charset="0"/>
                        </a:rPr>
                        <a:t>0.5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Arial" panose="020B0604020202020204" pitchFamily="34" charset="0"/>
                          <a:cs typeface="Arial" panose="020B0604020202020204" pitchFamily="34" charset="0"/>
                        </a:rPr>
                        <a:t>5.3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559260"/>
                  </a:ext>
                </a:extLst>
              </a:tr>
              <a:tr h="231986">
                <a:tc>
                  <a:txBody>
                    <a:bodyPr/>
                    <a:lstStyle/>
                    <a:p>
                      <a:pPr algn="ctr" fontAlgn="ctr"/>
                      <a:r>
                        <a:rPr lang="en-US" sz="1200" b="0" i="0" u="none" strike="noStrike" dirty="0" smtClean="0">
                          <a:solidFill>
                            <a:srgbClr val="000000"/>
                          </a:solidFill>
                          <a:effectLst/>
                          <a:latin typeface="Arial" panose="020B0604020202020204" pitchFamily="34" charset="0"/>
                          <a:cs typeface="Arial" panose="020B0604020202020204" pitchFamily="34" charset="0"/>
                        </a:rPr>
                        <a:t>Cross Sound</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Cable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Arial" panose="020B0604020202020204" pitchFamily="34" charset="0"/>
                          <a:cs typeface="Arial" panose="020B0604020202020204" pitchFamily="34" charset="0"/>
                        </a:rPr>
                        <a:t>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Arial" panose="020B0604020202020204" pitchFamily="34" charset="0"/>
                          <a:cs typeface="Arial" panose="020B0604020202020204" pitchFamily="34" charset="0"/>
                        </a:rPr>
                        <a:t>6.0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549434"/>
                  </a:ext>
                </a:extLst>
              </a:tr>
            </a:tbl>
          </a:graphicData>
        </a:graphic>
      </p:graphicFrame>
    </p:spTree>
    <p:extLst>
      <p:ext uri="{BB962C8B-B14F-4D97-AF65-F5344CB8AC3E}">
        <p14:creationId xmlns:p14="http://schemas.microsoft.com/office/powerpoint/2010/main" val="17294502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normAutofit/>
          </a:bodyPr>
          <a:lstStyle/>
          <a:p>
            <a:pPr eaLnBrk="1" hangingPunct="1"/>
            <a:r>
              <a:rPr lang="en-US" dirty="0" smtClean="0">
                <a:solidFill>
                  <a:srgbClr val="090B0B"/>
                </a:solidFill>
              </a:rPr>
              <a:t>OP</a:t>
            </a:r>
            <a:r>
              <a:rPr lang="en-US" dirty="0" smtClean="0"/>
              <a:t>-</a:t>
            </a:r>
            <a:r>
              <a:rPr lang="en-US" dirty="0" smtClean="0">
                <a:solidFill>
                  <a:srgbClr val="090B0B"/>
                </a:solidFill>
              </a:rPr>
              <a:t>4 Assumptions </a:t>
            </a:r>
            <a:br>
              <a:rPr lang="en-US" dirty="0" smtClean="0">
                <a:solidFill>
                  <a:srgbClr val="090B0B"/>
                </a:solidFill>
              </a:rPr>
            </a:br>
            <a:r>
              <a:rPr lang="en-US" i="1" dirty="0" smtClean="0">
                <a:solidFill>
                  <a:srgbClr val="090B0B"/>
                </a:solidFill>
              </a:rPr>
              <a:t>Action 6 &amp; 8 - 5% Voltage Reduction (MW)</a:t>
            </a:r>
            <a:endParaRPr lang="en-US" i="1" dirty="0" smtClean="0">
              <a:solidFill>
                <a:srgbClr val="FF0000"/>
              </a:solidFill>
            </a:endParaRPr>
          </a:p>
        </p:txBody>
      </p:sp>
      <p:sp>
        <p:nvSpPr>
          <p:cNvPr id="7" name="Content Placeholder 6"/>
          <p:cNvSpPr>
            <a:spLocks noGrp="1"/>
          </p:cNvSpPr>
          <p:nvPr>
            <p:ph idx="1"/>
          </p:nvPr>
        </p:nvSpPr>
        <p:spPr>
          <a:xfrm>
            <a:off x="533400" y="4953000"/>
            <a:ext cx="7997825" cy="1143000"/>
          </a:xfrm>
        </p:spPr>
        <p:txBody>
          <a:bodyPr>
            <a:normAutofit/>
          </a:bodyPr>
          <a:lstStyle/>
          <a:p>
            <a:r>
              <a:rPr lang="en-US" sz="1400" dirty="0" smtClean="0"/>
              <a:t>Uses the 90-10 Peak load forecast minus BTM PV and all </a:t>
            </a:r>
            <a:r>
              <a:rPr lang="en-US" sz="1400" dirty="0"/>
              <a:t>p</a:t>
            </a:r>
            <a:r>
              <a:rPr lang="en-US" sz="1400" dirty="0" smtClean="0"/>
              <a:t>assive DR and ADCR</a:t>
            </a:r>
          </a:p>
          <a:p>
            <a:r>
              <a:rPr lang="en-US" sz="1400" dirty="0" smtClean="0"/>
              <a:t>Multiplied by the 1.0% estimating relief obtainable from OP-4 voltage reduction</a:t>
            </a:r>
            <a:endParaRPr lang="en-US" sz="1400" dirty="0"/>
          </a:p>
        </p:txBody>
      </p:sp>
      <p:sp>
        <p:nvSpPr>
          <p:cNvPr id="14" name="Slide Number Placeholder 4"/>
          <p:cNvSpPr>
            <a:spLocks noGrp="1"/>
          </p:cNvSpPr>
          <p:nvPr>
            <p:ph type="sldNum" sz="quarter" idx="11"/>
          </p:nvPr>
        </p:nvSpPr>
        <p:spPr/>
        <p:txBody>
          <a:bodyPr/>
          <a:lstStyle/>
          <a:p>
            <a:pPr defTabSz="1019175">
              <a:defRPr/>
            </a:pPr>
            <a:fld id="{54F8D9EF-9F81-4EE9-A4E2-EE286A2F8B1C}" type="slidenum">
              <a:rPr lang="en-US">
                <a:latin typeface="+mn-lt"/>
              </a:rPr>
              <a:pPr defTabSz="1019175">
                <a:defRPr/>
              </a:pPr>
              <a:t>56</a:t>
            </a:fld>
            <a:endParaRPr lang="en-US" dirty="0">
              <a:latin typeface="+mn-lt"/>
            </a:endParaRPr>
          </a:p>
        </p:txBody>
      </p:sp>
      <p:sp>
        <p:nvSpPr>
          <p:cNvPr id="23558" name="Rectangle 50"/>
          <p:cNvSpPr>
            <a:spLocks noChangeArrowheads="1"/>
          </p:cNvSpPr>
          <p:nvPr/>
        </p:nvSpPr>
        <p:spPr bwMode="auto">
          <a:xfrm>
            <a:off x="533400" y="1676400"/>
            <a:ext cx="8458200" cy="609600"/>
          </a:xfrm>
          <a:prstGeom prst="rect">
            <a:avLst/>
          </a:prstGeom>
          <a:noFill/>
          <a:ln w="9525">
            <a:noFill/>
            <a:miter lim="800000"/>
            <a:headEnd/>
            <a:tailEnd/>
          </a:ln>
        </p:spPr>
        <p:txBody>
          <a:bodyPr lIns="101882" tIns="50941" rIns="101882" bIns="50941"/>
          <a:lstStyle/>
          <a:p>
            <a:pPr marL="342900" indent="-342900">
              <a:spcBef>
                <a:spcPct val="10000"/>
              </a:spcBef>
              <a:buFont typeface="Arial" charset="0"/>
              <a:buChar char="•"/>
            </a:pPr>
            <a:endParaRPr lang="en-US" sz="1600" dirty="0">
              <a:solidFill>
                <a:srgbClr val="11479D"/>
              </a:solidFill>
              <a:latin typeface="Arial" charset="0"/>
              <a:cs typeface="Times New Roman" pitchFamily="18" charset="0"/>
            </a:endParaRPr>
          </a:p>
        </p:txBody>
      </p:sp>
      <p:graphicFrame>
        <p:nvGraphicFramePr>
          <p:cNvPr id="3" name="Table 2"/>
          <p:cNvGraphicFramePr>
            <a:graphicFrameLocks noGrp="1"/>
          </p:cNvGraphicFramePr>
          <p:nvPr>
            <p:extLst/>
          </p:nvPr>
        </p:nvGraphicFramePr>
        <p:xfrm>
          <a:off x="1066802" y="2286000"/>
          <a:ext cx="7239000" cy="1463040"/>
        </p:xfrm>
        <a:graphic>
          <a:graphicData uri="http://schemas.openxmlformats.org/drawingml/2006/table">
            <a:tbl>
              <a:tblPr/>
              <a:tblGrid>
                <a:gridCol w="2301802">
                  <a:extLst>
                    <a:ext uri="{9D8B030D-6E8A-4147-A177-3AD203B41FA5}">
                      <a16:colId xmlns:a16="http://schemas.microsoft.com/office/drawing/2014/main" val="20000"/>
                    </a:ext>
                  </a:extLst>
                </a:gridCol>
                <a:gridCol w="1200940">
                  <a:extLst>
                    <a:ext uri="{9D8B030D-6E8A-4147-A177-3AD203B41FA5}">
                      <a16:colId xmlns:a16="http://schemas.microsoft.com/office/drawing/2014/main" val="20001"/>
                    </a:ext>
                  </a:extLst>
                </a:gridCol>
                <a:gridCol w="1200940">
                  <a:extLst>
                    <a:ext uri="{9D8B030D-6E8A-4147-A177-3AD203B41FA5}">
                      <a16:colId xmlns:a16="http://schemas.microsoft.com/office/drawing/2014/main" val="20002"/>
                    </a:ext>
                  </a:extLst>
                </a:gridCol>
                <a:gridCol w="1200940">
                  <a:extLst>
                    <a:ext uri="{9D8B030D-6E8A-4147-A177-3AD203B41FA5}">
                      <a16:colId xmlns:a16="http://schemas.microsoft.com/office/drawing/2014/main" val="20003"/>
                    </a:ext>
                  </a:extLst>
                </a:gridCol>
                <a:gridCol w="1334378">
                  <a:extLst>
                    <a:ext uri="{9D8B030D-6E8A-4147-A177-3AD203B41FA5}">
                      <a16:colId xmlns:a16="http://schemas.microsoft.com/office/drawing/2014/main" val="20004"/>
                    </a:ext>
                  </a:extLst>
                </a:gridCol>
              </a:tblGrid>
              <a:tr h="703385">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90B0B"/>
                          </a:solidFill>
                          <a:effectLst/>
                          <a:latin typeface="Arial" panose="020B0604020202020204" pitchFamily="34" charset="0"/>
                          <a:cs typeface="Arial" panose="020B0604020202020204" pitchFamily="34" charset="0"/>
                        </a:rPr>
                        <a:t>90-10 </a:t>
                      </a:r>
                      <a:endParaRPr lang="en-US" sz="1600" b="1" i="0" u="none" strike="noStrike" dirty="0" smtClean="0">
                        <a:solidFill>
                          <a:srgbClr val="090B0B"/>
                        </a:solidFill>
                        <a:effectLst/>
                        <a:latin typeface="Arial" panose="020B0604020202020204" pitchFamily="34" charset="0"/>
                        <a:cs typeface="Arial" panose="020B0604020202020204" pitchFamily="34" charset="0"/>
                      </a:endParaRPr>
                    </a:p>
                    <a:p>
                      <a:pPr algn="ctr" fontAlgn="b"/>
                      <a:r>
                        <a:rPr lang="en-US" sz="1600" b="1" i="0" u="none" strike="noStrike" dirty="0" smtClean="0">
                          <a:solidFill>
                            <a:srgbClr val="090B0B"/>
                          </a:solidFill>
                          <a:effectLst/>
                          <a:latin typeface="Arial" panose="020B0604020202020204" pitchFamily="34" charset="0"/>
                          <a:cs typeface="Arial" panose="020B0604020202020204" pitchFamily="34" charset="0"/>
                        </a:rPr>
                        <a:t>Peak Load</a:t>
                      </a:r>
                    </a:p>
                    <a:p>
                      <a:pPr algn="ctr" fontAlgn="b"/>
                      <a:r>
                        <a:rPr lang="en-US" sz="1200" b="1" i="0" u="none" strike="noStrike" dirty="0" smtClean="0">
                          <a:solidFill>
                            <a:srgbClr val="090B0B"/>
                          </a:solidFill>
                          <a:effectLst/>
                          <a:latin typeface="Arial" panose="020B0604020202020204" pitchFamily="34" charset="0"/>
                          <a:cs typeface="Arial" panose="020B0604020202020204" pitchFamily="34" charset="0"/>
                        </a:rPr>
                        <a:t>(Net of BTM PV)</a:t>
                      </a:r>
                      <a:endParaRPr lang="en-US" sz="1200" b="1"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90B0B"/>
                          </a:solidFill>
                          <a:effectLst/>
                          <a:latin typeface="Arial" panose="020B0604020202020204" pitchFamily="34" charset="0"/>
                          <a:cs typeface="Arial" panose="020B0604020202020204" pitchFamily="34" charset="0"/>
                        </a:rPr>
                        <a:t>Passive </a:t>
                      </a:r>
                      <a:endParaRPr lang="en-US" sz="1600" b="1" i="0" u="none" strike="noStrike" dirty="0" smtClean="0">
                        <a:solidFill>
                          <a:srgbClr val="090B0B"/>
                        </a:solidFill>
                        <a:effectLst/>
                        <a:latin typeface="Arial" panose="020B0604020202020204" pitchFamily="34" charset="0"/>
                        <a:cs typeface="Arial" panose="020B0604020202020204" pitchFamily="34" charset="0"/>
                      </a:endParaRPr>
                    </a:p>
                    <a:p>
                      <a:pPr algn="ctr" fontAlgn="b"/>
                      <a:r>
                        <a:rPr lang="en-US" sz="1600" b="1" i="0" u="none" strike="noStrike" dirty="0" smtClean="0">
                          <a:solidFill>
                            <a:srgbClr val="090B0B"/>
                          </a:solidFill>
                          <a:effectLst/>
                          <a:latin typeface="Arial" panose="020B0604020202020204" pitchFamily="34" charset="0"/>
                          <a:cs typeface="Arial" panose="020B0604020202020204" pitchFamily="34" charset="0"/>
                        </a:rPr>
                        <a:t>Demand Capacity Resources</a:t>
                      </a:r>
                      <a:endParaRPr lang="en-US" sz="1600" b="1"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Arial" panose="020B0604020202020204" pitchFamily="34" charset="0"/>
                          <a:cs typeface="Arial" panose="020B0604020202020204" pitchFamily="34" charset="0"/>
                        </a:rPr>
                        <a:t>Active Demand Capacity Resources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Action 6 &amp; 8    </a:t>
                      </a:r>
                      <a:br>
                        <a:rPr lang="en-US" sz="1600" b="1" i="0" u="none" strike="noStrike" dirty="0">
                          <a:solidFill>
                            <a:srgbClr val="000000"/>
                          </a:solidFill>
                          <a:effectLst/>
                          <a:latin typeface="Arial" panose="020B0604020202020204" pitchFamily="34" charset="0"/>
                          <a:cs typeface="Arial" panose="020B0604020202020204" pitchFamily="34" charset="0"/>
                        </a:rPr>
                      </a:br>
                      <a:r>
                        <a:rPr lang="en-US" sz="1600" b="1" i="0" u="none" strike="noStrike" dirty="0">
                          <a:solidFill>
                            <a:srgbClr val="000000"/>
                          </a:solidFill>
                          <a:effectLst/>
                          <a:latin typeface="Arial" panose="020B0604020202020204" pitchFamily="34" charset="0"/>
                          <a:cs typeface="Arial" panose="020B0604020202020204" pitchFamily="34" charset="0"/>
                        </a:rPr>
                        <a:t> 5% Voltage Reduction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9807">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June </a:t>
                      </a:r>
                      <a:r>
                        <a:rPr lang="en-US" sz="1600" b="0" i="0" u="none" strike="noStrike" dirty="0" smtClean="0">
                          <a:solidFill>
                            <a:srgbClr val="000000"/>
                          </a:solidFill>
                          <a:effectLst/>
                          <a:latin typeface="Arial" panose="020B0604020202020204" pitchFamily="34" charset="0"/>
                          <a:cs typeface="Arial" panose="020B0604020202020204" pitchFamily="34" charset="0"/>
                        </a:rPr>
                        <a:t>2023-Sept 2023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30,851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3,131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728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90B0B"/>
                          </a:solidFill>
                          <a:effectLst/>
                          <a:latin typeface="Arial" panose="020B0604020202020204" pitchFamily="34" charset="0"/>
                          <a:cs typeface="Arial" panose="020B0604020202020204" pitchFamily="34" charset="0"/>
                        </a:rPr>
                        <a:t>270</a:t>
                      </a:r>
                      <a:endParaRPr lang="en-US" sz="1600" b="0"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9807">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October </a:t>
                      </a:r>
                      <a:r>
                        <a:rPr lang="en-US" sz="1600" b="0" i="0" u="none" strike="noStrike" dirty="0" smtClean="0">
                          <a:solidFill>
                            <a:srgbClr val="000000"/>
                          </a:solidFill>
                          <a:effectLst/>
                          <a:latin typeface="Arial" panose="020B0604020202020204" pitchFamily="34" charset="0"/>
                          <a:cs typeface="Arial" panose="020B0604020202020204" pitchFamily="34" charset="0"/>
                        </a:rPr>
                        <a:t>2023-May 2024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90B0B"/>
                          </a:solidFill>
                          <a:effectLst/>
                          <a:latin typeface="Arial" panose="020B0604020202020204" pitchFamily="34" charset="0"/>
                          <a:cs typeface="Arial" panose="020B0604020202020204" pitchFamily="34" charset="0"/>
                        </a:rPr>
                        <a:t>24,428</a:t>
                      </a:r>
                      <a:endParaRPr lang="en-US" sz="1600" b="0"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3,095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740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90B0B"/>
                          </a:solidFill>
                          <a:effectLst/>
                          <a:latin typeface="Arial" panose="020B0604020202020204" pitchFamily="34" charset="0"/>
                          <a:cs typeface="Arial" panose="020B0604020202020204" pitchFamily="34" charset="0"/>
                        </a:rPr>
                        <a:t>206</a:t>
                      </a:r>
                      <a:endParaRPr lang="en-US" sz="1600" b="0"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24611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US" dirty="0" smtClean="0"/>
              <a:t>OP-4 Assumptions, cont. </a:t>
            </a:r>
            <a:br>
              <a:rPr lang="en-US" dirty="0" smtClean="0"/>
            </a:br>
            <a:r>
              <a:rPr lang="en-US" dirty="0" smtClean="0"/>
              <a:t>Tie Benefits (MW)</a:t>
            </a:r>
          </a:p>
        </p:txBody>
      </p:sp>
      <p:sp>
        <p:nvSpPr>
          <p:cNvPr id="4" name="Content Placeholder 3"/>
          <p:cNvSpPr>
            <a:spLocks noGrp="1"/>
          </p:cNvSpPr>
          <p:nvPr>
            <p:ph idx="1"/>
          </p:nvPr>
        </p:nvSpPr>
        <p:spPr/>
        <p:txBody>
          <a:bodyPr/>
          <a:lstStyle/>
          <a:p>
            <a:pPr lvl="0"/>
            <a:r>
              <a:rPr lang="en-US" dirty="0" smtClean="0"/>
              <a:t>Tie benefits are based on the results of the 2023-2024 tie benefits study. The assumptions and results of the study are discussed in a separate presentation</a:t>
            </a:r>
            <a:r>
              <a:rPr lang="en-US" dirty="0"/>
              <a:t> </a:t>
            </a:r>
            <a:r>
              <a:rPr lang="en-US" dirty="0" smtClean="0"/>
              <a:t>that can be accessed using the following link: </a:t>
            </a:r>
            <a:r>
              <a:rPr lang="en-US" dirty="0"/>
              <a:t> </a:t>
            </a:r>
            <a:r>
              <a:rPr lang="en-US" sz="2000" dirty="0">
                <a:hlinkClick r:id="rId2"/>
              </a:rPr>
              <a:t>https://</a:t>
            </a:r>
            <a:r>
              <a:rPr lang="en-US" sz="2000" dirty="0" smtClean="0">
                <a:hlinkClick r:id="rId2"/>
              </a:rPr>
              <a:t>www.iso-ne.com/static-assets/documents/2019/07/pspc_a05_tiebenefitswithandwithoutmystic89.pptx</a:t>
            </a:r>
            <a:endParaRPr lang="en-US" dirty="0" smtClean="0"/>
          </a:p>
          <a:p>
            <a:endParaRPr lang="en-US" dirty="0" smtClean="0"/>
          </a:p>
          <a:p>
            <a:endParaRPr lang="en-US" dirty="0" smtClean="0"/>
          </a:p>
        </p:txBody>
      </p:sp>
      <p:sp>
        <p:nvSpPr>
          <p:cNvPr id="14" name="Slide Number Placeholder 4"/>
          <p:cNvSpPr>
            <a:spLocks noGrp="1"/>
          </p:cNvSpPr>
          <p:nvPr>
            <p:ph type="sldNum" sz="quarter" idx="11"/>
          </p:nvPr>
        </p:nvSpPr>
        <p:spPr/>
        <p:txBody>
          <a:bodyPr/>
          <a:lstStyle/>
          <a:p>
            <a:fld id="{54F8D9EF-9F81-4EE9-A4E2-EE286A2F8B1C}" type="slidenum">
              <a:rPr lang="en-US" smtClean="0"/>
              <a:pPr/>
              <a:t>57</a:t>
            </a:fld>
            <a:endParaRPr lang="en-US" dirty="0"/>
          </a:p>
        </p:txBody>
      </p:sp>
      <p:sp>
        <p:nvSpPr>
          <p:cNvPr id="23558" name="Rectangle 50"/>
          <p:cNvSpPr>
            <a:spLocks noChangeArrowheads="1"/>
          </p:cNvSpPr>
          <p:nvPr/>
        </p:nvSpPr>
        <p:spPr bwMode="auto">
          <a:xfrm>
            <a:off x="533400" y="1676400"/>
            <a:ext cx="8458200" cy="609600"/>
          </a:xfrm>
          <a:prstGeom prst="rect">
            <a:avLst/>
          </a:prstGeom>
          <a:noFill/>
          <a:ln w="9525">
            <a:noFill/>
            <a:miter lim="800000"/>
            <a:headEnd/>
            <a:tailEnd/>
          </a:ln>
        </p:spPr>
        <p:txBody>
          <a:bodyPr lIns="101882" tIns="50941" rIns="101882" bIns="50941"/>
          <a:lstStyle/>
          <a:p>
            <a:pPr marL="342900" indent="-342900">
              <a:spcBef>
                <a:spcPct val="10000"/>
              </a:spcBef>
              <a:buFont typeface="Arial" charset="0"/>
              <a:buChar char="•"/>
            </a:pPr>
            <a:endParaRPr lang="en-US" sz="1600" dirty="0">
              <a:solidFill>
                <a:srgbClr val="11479D"/>
              </a:solidFill>
              <a:latin typeface="Arial" charset="0"/>
              <a:cs typeface="Times New Roman" pitchFamily="18" charset="0"/>
            </a:endParaRPr>
          </a:p>
        </p:txBody>
      </p:sp>
    </p:spTree>
    <p:extLst>
      <p:ext uri="{BB962C8B-B14F-4D97-AF65-F5344CB8AC3E}">
        <p14:creationId xmlns:p14="http://schemas.microsoft.com/office/powerpoint/2010/main" val="513137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228600" y="152400"/>
            <a:ext cx="8686800" cy="1143000"/>
          </a:xfrm>
        </p:spPr>
        <p:txBody>
          <a:bodyPr>
            <a:normAutofit/>
          </a:bodyPr>
          <a:lstStyle/>
          <a:p>
            <a:pPr eaLnBrk="1" hangingPunct="1"/>
            <a:r>
              <a:rPr lang="en-US" dirty="0" smtClean="0"/>
              <a:t>OP4 Assumptions, cont. </a:t>
            </a:r>
            <a:br>
              <a:rPr lang="en-US" dirty="0" smtClean="0"/>
            </a:br>
            <a:r>
              <a:rPr lang="en-US" dirty="0" smtClean="0"/>
              <a:t>- Minimum System Reserve Assumption (MW)</a:t>
            </a:r>
          </a:p>
        </p:txBody>
      </p:sp>
      <p:sp>
        <p:nvSpPr>
          <p:cNvPr id="14" name="Slide Number Placeholder 4"/>
          <p:cNvSpPr>
            <a:spLocks noGrp="1"/>
          </p:cNvSpPr>
          <p:nvPr>
            <p:ph type="sldNum" sz="quarter" idx="11"/>
          </p:nvPr>
        </p:nvSpPr>
        <p:spPr/>
        <p:txBody>
          <a:bodyPr/>
          <a:lstStyle/>
          <a:p>
            <a:pPr defTabSz="1019175">
              <a:defRPr/>
            </a:pPr>
            <a:fld id="{54F8D9EF-9F81-4EE9-A4E2-EE286A2F8B1C}" type="slidenum">
              <a:rPr lang="en-US">
                <a:latin typeface="+mn-lt"/>
              </a:rPr>
              <a:pPr defTabSz="1019175">
                <a:defRPr/>
              </a:pPr>
              <a:t>58</a:t>
            </a:fld>
            <a:endParaRPr lang="en-US" dirty="0">
              <a:latin typeface="+mn-lt"/>
            </a:endParaRPr>
          </a:p>
        </p:txBody>
      </p:sp>
      <p:sp>
        <p:nvSpPr>
          <p:cNvPr id="23558" name="Rectangle 50"/>
          <p:cNvSpPr>
            <a:spLocks noChangeArrowheads="1"/>
          </p:cNvSpPr>
          <p:nvPr/>
        </p:nvSpPr>
        <p:spPr bwMode="auto">
          <a:xfrm>
            <a:off x="533400" y="1676400"/>
            <a:ext cx="8458200" cy="609600"/>
          </a:xfrm>
          <a:prstGeom prst="rect">
            <a:avLst/>
          </a:prstGeom>
          <a:noFill/>
          <a:ln w="9525">
            <a:noFill/>
            <a:miter lim="800000"/>
            <a:headEnd/>
            <a:tailEnd/>
          </a:ln>
        </p:spPr>
        <p:txBody>
          <a:bodyPr lIns="101882" tIns="50941" rIns="101882" bIns="50941"/>
          <a:lstStyle/>
          <a:p>
            <a:pPr marL="342900" indent="-342900">
              <a:spcBef>
                <a:spcPct val="10000"/>
              </a:spcBef>
              <a:buFont typeface="Arial" charset="0"/>
              <a:buChar char="•"/>
            </a:pPr>
            <a:endParaRPr lang="en-US" sz="1600" dirty="0">
              <a:solidFill>
                <a:srgbClr val="11479D"/>
              </a:solidFill>
              <a:latin typeface="Arial" charset="0"/>
              <a:cs typeface="Times New Roman" pitchFamily="18" charset="0"/>
            </a:endParaRPr>
          </a:p>
        </p:txBody>
      </p:sp>
      <p:sp>
        <p:nvSpPr>
          <p:cNvPr id="10" name="Content Placeholder 6"/>
          <p:cNvSpPr txBox="1">
            <a:spLocks/>
          </p:cNvSpPr>
          <p:nvPr/>
        </p:nvSpPr>
        <p:spPr>
          <a:xfrm>
            <a:off x="609600" y="1447800"/>
            <a:ext cx="7997825" cy="41910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ts val="1200"/>
              </a:spcBef>
              <a:spcAft>
                <a:spcPts val="0"/>
              </a:spcAft>
              <a:buClrTx/>
              <a:buSzTx/>
              <a:tabLst/>
              <a:defRPr/>
            </a:pPr>
            <a:endParaRPr kumimoji="0" lang="en-US" sz="2800" b="0" i="0" u="none" strike="noStrike" kern="1200" cap="none" spc="0" normalizeH="0" baseline="0" noProof="0" dirty="0" smtClean="0">
              <a:ln>
                <a:noFill/>
              </a:ln>
              <a:solidFill>
                <a:srgbClr val="595959"/>
              </a:solidFill>
              <a:effectLst/>
              <a:uLnTx/>
              <a:uFillTx/>
              <a:latin typeface="+mn-lt"/>
              <a:ea typeface="+mn-ea"/>
              <a:cs typeface="+mn-cs"/>
            </a:endParaRPr>
          </a:p>
          <a:p>
            <a:pPr marL="342900" indent="-342900" fontAlgn="auto">
              <a:spcBef>
                <a:spcPts val="1200"/>
              </a:spcBef>
              <a:spcAft>
                <a:spcPts val="0"/>
              </a:spcAft>
              <a:buFont typeface="Arial" pitchFamily="34" charset="0"/>
              <a:buChar char="•"/>
              <a:defRPr/>
            </a:pPr>
            <a:r>
              <a:rPr lang="en-US" dirty="0">
                <a:solidFill>
                  <a:srgbClr val="000000"/>
                </a:solidFill>
                <a:latin typeface="+mn-lt"/>
              </a:rPr>
              <a:t>Minimum </a:t>
            </a:r>
            <a:r>
              <a:rPr lang="en-US" dirty="0" smtClean="0">
                <a:solidFill>
                  <a:srgbClr val="000000"/>
                </a:solidFill>
                <a:latin typeface="+mn-lt"/>
              </a:rPr>
              <a:t>system </a:t>
            </a:r>
            <a:r>
              <a:rPr lang="en-US" dirty="0">
                <a:solidFill>
                  <a:srgbClr val="000000"/>
                </a:solidFill>
                <a:latin typeface="+mn-lt"/>
              </a:rPr>
              <a:t>r</a:t>
            </a:r>
            <a:r>
              <a:rPr lang="en-US" dirty="0" smtClean="0">
                <a:solidFill>
                  <a:srgbClr val="000000"/>
                </a:solidFill>
                <a:latin typeface="+mn-lt"/>
              </a:rPr>
              <a:t>eserve </a:t>
            </a:r>
            <a:r>
              <a:rPr lang="en-US" dirty="0">
                <a:solidFill>
                  <a:srgbClr val="000000"/>
                </a:solidFill>
                <a:latin typeface="+mn-lt"/>
              </a:rPr>
              <a:t>is the </a:t>
            </a:r>
            <a:r>
              <a:rPr lang="en-US" dirty="0" smtClean="0">
                <a:solidFill>
                  <a:srgbClr val="000000"/>
                </a:solidFill>
                <a:latin typeface="+mn-lt"/>
              </a:rPr>
              <a:t>minimum reserves held for transmission system security</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b="0" i="0" u="none" strike="noStrike" kern="1200" cap="none" spc="0" normalizeH="0" noProof="0" dirty="0" smtClean="0">
                <a:ln>
                  <a:noFill/>
                </a:ln>
                <a:solidFill>
                  <a:srgbClr val="000000"/>
                </a:solidFill>
                <a:effectLst/>
                <a:uLnTx/>
                <a:uFillTx/>
                <a:latin typeface="+mn-lt"/>
              </a:rPr>
              <a:t>Modeled at 700 MW</a:t>
            </a:r>
            <a:endParaRPr kumimoji="0" lang="en-US" sz="1050" b="0" i="0" u="none" strike="noStrike" kern="1200" cap="none" spc="0" normalizeH="0" noProof="0" dirty="0" smtClean="0">
              <a:ln>
                <a:noFill/>
              </a:ln>
              <a:solidFill>
                <a:srgbClr val="595959"/>
              </a:solidFill>
              <a:effectLst/>
              <a:uLnTx/>
              <a:uFillTx/>
              <a:latin typeface="+mn-lt"/>
              <a:ea typeface="+mn-ea"/>
              <a:cs typeface="+mn-cs"/>
            </a:endParaRPr>
          </a:p>
        </p:txBody>
      </p:sp>
    </p:spTree>
    <p:extLst>
      <p:ext uri="{BB962C8B-B14F-4D97-AF65-F5344CB8AC3E}">
        <p14:creationId xmlns:p14="http://schemas.microsoft.com/office/powerpoint/2010/main" val="23283707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152400"/>
            <a:ext cx="8229600" cy="1143000"/>
          </a:xfrm>
        </p:spPr>
        <p:txBody>
          <a:bodyPr>
            <a:normAutofit fontScale="90000"/>
          </a:bodyPr>
          <a:lstStyle/>
          <a:p>
            <a:r>
              <a:rPr lang="en-US" dirty="0" smtClean="0">
                <a:solidFill>
                  <a:srgbClr val="090B0B"/>
                </a:solidFill>
              </a:rPr>
              <a:t>Summary of all MW Modeled in the ICR Calculations </a:t>
            </a:r>
            <a:r>
              <a:rPr lang="en-US" i="1" dirty="0" smtClean="0">
                <a:solidFill>
                  <a:srgbClr val="090B0B"/>
                </a:solidFill>
              </a:rPr>
              <a:t>Including Mystic Units 8 </a:t>
            </a:r>
            <a:r>
              <a:rPr lang="en-US" i="1" dirty="0">
                <a:solidFill>
                  <a:srgbClr val="090B0B"/>
                </a:solidFill>
              </a:rPr>
              <a:t>and </a:t>
            </a:r>
            <a:r>
              <a:rPr lang="en-US" i="1" dirty="0" smtClean="0">
                <a:solidFill>
                  <a:srgbClr val="090B0B"/>
                </a:solidFill>
              </a:rPr>
              <a:t>9</a:t>
            </a:r>
            <a:r>
              <a:rPr lang="en-US" i="1" dirty="0">
                <a:solidFill>
                  <a:srgbClr val="090B0B"/>
                </a:solidFill>
              </a:rPr>
              <a:t/>
            </a:r>
            <a:br>
              <a:rPr lang="en-US" i="1" dirty="0">
                <a:solidFill>
                  <a:srgbClr val="090B0B"/>
                </a:solidFill>
              </a:rPr>
            </a:br>
            <a:endParaRPr lang="en-US" sz="2400" dirty="0" smtClean="0">
              <a:solidFill>
                <a:srgbClr val="FF0000"/>
              </a:solidFill>
            </a:endParaRPr>
          </a:p>
        </p:txBody>
      </p:sp>
      <p:sp>
        <p:nvSpPr>
          <p:cNvPr id="24579" name="Content Placeholder 7"/>
          <p:cNvSpPr>
            <a:spLocks noGrp="1"/>
          </p:cNvSpPr>
          <p:nvPr>
            <p:ph idx="1"/>
          </p:nvPr>
        </p:nvSpPr>
        <p:spPr>
          <a:xfrm>
            <a:off x="228600" y="4343400"/>
            <a:ext cx="8302625" cy="1905000"/>
          </a:xfrm>
        </p:spPr>
        <p:txBody>
          <a:bodyPr>
            <a:normAutofit fontScale="70000" lnSpcReduction="20000"/>
          </a:bodyPr>
          <a:lstStyle/>
          <a:p>
            <a:pPr>
              <a:buFontTx/>
              <a:buNone/>
            </a:pPr>
            <a:r>
              <a:rPr lang="en-US" sz="1400" dirty="0" smtClean="0"/>
              <a:t>Notes: </a:t>
            </a:r>
          </a:p>
          <a:p>
            <a:r>
              <a:rPr lang="en-US" sz="1400" dirty="0" smtClean="0"/>
              <a:t>TBD = To </a:t>
            </a:r>
            <a:r>
              <a:rPr lang="en-US" sz="1400" dirty="0"/>
              <a:t>b</a:t>
            </a:r>
            <a:r>
              <a:rPr lang="en-US" sz="1400" dirty="0" smtClean="0"/>
              <a:t>e determined</a:t>
            </a:r>
          </a:p>
          <a:p>
            <a:r>
              <a:rPr lang="en-US" sz="1400" dirty="0" smtClean="0"/>
              <a:t>The tie </a:t>
            </a:r>
            <a:r>
              <a:rPr lang="en-US" sz="1400" dirty="0"/>
              <a:t>b</a:t>
            </a:r>
            <a:r>
              <a:rPr lang="en-US" sz="1400" dirty="0" smtClean="0"/>
              <a:t>enefits </a:t>
            </a:r>
            <a:r>
              <a:rPr lang="en-US" sz="1400" dirty="0" smtClean="0">
                <a:solidFill>
                  <a:schemeClr val="tx1">
                    <a:lumMod val="50000"/>
                  </a:schemeClr>
                </a:solidFill>
              </a:rPr>
              <a:t>assumptions are updated based on the study</a:t>
            </a:r>
          </a:p>
          <a:p>
            <a:r>
              <a:rPr lang="en-US" sz="1400" dirty="0" smtClean="0"/>
              <a:t>IPRs have both the summer and winter capacity values modeled</a:t>
            </a:r>
          </a:p>
          <a:p>
            <a:r>
              <a:rPr lang="en-US" sz="1400" dirty="0" smtClean="0"/>
              <a:t>OP-4 voltage reduction includes both Action 6 and Action 8 MW assumptions</a:t>
            </a:r>
            <a:r>
              <a:rPr lang="en-US" sz="1400" strike="sngStrike" dirty="0" smtClean="0">
                <a:solidFill>
                  <a:srgbClr val="92D050"/>
                </a:solidFill>
              </a:rPr>
              <a:t>.</a:t>
            </a:r>
          </a:p>
          <a:p>
            <a:r>
              <a:rPr lang="en-US" sz="1400" dirty="0" smtClean="0"/>
              <a:t>Minimum System Reserve is the minimum reserves held for transmission security</a:t>
            </a:r>
          </a:p>
          <a:p>
            <a:r>
              <a:rPr lang="en-US" sz="1400" dirty="0" smtClean="0"/>
              <a:t>Excluding the Mystic Units 8 &amp; 9 would lower the total MW modeled by 1,443 MW and tie benefits would be 1,910 MW</a:t>
            </a:r>
          </a:p>
        </p:txBody>
      </p:sp>
      <p:sp>
        <p:nvSpPr>
          <p:cNvPr id="14" name="Slide Number Placeholder 4"/>
          <p:cNvSpPr>
            <a:spLocks noGrp="1"/>
          </p:cNvSpPr>
          <p:nvPr>
            <p:ph type="sldNum" sz="quarter" idx="11"/>
          </p:nvPr>
        </p:nvSpPr>
        <p:spPr/>
        <p:txBody>
          <a:bodyPr/>
          <a:lstStyle/>
          <a:p>
            <a:pPr defTabSz="1019175">
              <a:defRPr/>
            </a:pPr>
            <a:fld id="{7EDD4BE7-291F-408D-A8CD-1C6BE9DF0A5B}" type="slidenum">
              <a:rPr lang="en-US">
                <a:latin typeface="+mn-lt"/>
              </a:rPr>
              <a:pPr defTabSz="1019175">
                <a:defRPr/>
              </a:pPr>
              <a:t>59</a:t>
            </a:fld>
            <a:endParaRPr lang="en-US" dirty="0">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900487835"/>
              </p:ext>
            </p:extLst>
          </p:nvPr>
        </p:nvGraphicFramePr>
        <p:xfrm>
          <a:off x="1295400" y="1254118"/>
          <a:ext cx="6781800" cy="2971800"/>
        </p:xfrm>
        <a:graphic>
          <a:graphicData uri="http://schemas.openxmlformats.org/drawingml/2006/table">
            <a:tbl>
              <a:tblPr/>
              <a:tblGrid>
                <a:gridCol w="4456612">
                  <a:extLst>
                    <a:ext uri="{9D8B030D-6E8A-4147-A177-3AD203B41FA5}">
                      <a16:colId xmlns:a16="http://schemas.microsoft.com/office/drawing/2014/main" val="20000"/>
                    </a:ext>
                  </a:extLst>
                </a:gridCol>
                <a:gridCol w="2325188">
                  <a:extLst>
                    <a:ext uri="{9D8B030D-6E8A-4147-A177-3AD203B41FA5}">
                      <a16:colId xmlns:a16="http://schemas.microsoft.com/office/drawing/2014/main" val="20001"/>
                    </a:ext>
                  </a:extLst>
                </a:gridCol>
              </a:tblGrid>
              <a:tr h="330200">
                <a:tc>
                  <a:txBody>
                    <a:bodyPr/>
                    <a:lstStyle/>
                    <a:p>
                      <a:pPr algn="ctr" fontAlgn="b"/>
                      <a:r>
                        <a:rPr lang="en-US" sz="1400" b="1" i="0" u="none" strike="noStrike" dirty="0">
                          <a:solidFill>
                            <a:srgbClr val="090B0B"/>
                          </a:solidFill>
                          <a:effectLst/>
                          <a:latin typeface="Arial" panose="020B0604020202020204" pitchFamily="34" charset="0"/>
                          <a:cs typeface="Arial" panose="020B0604020202020204" pitchFamily="34" charset="0"/>
                        </a:rPr>
                        <a:t>Resource </a:t>
                      </a:r>
                      <a:r>
                        <a:rPr lang="en-US" sz="1400" b="1" i="0" u="none" strike="noStrike" dirty="0" smtClean="0">
                          <a:solidFill>
                            <a:srgbClr val="090B0B"/>
                          </a:solidFill>
                          <a:effectLst/>
                          <a:latin typeface="Arial" panose="020B0604020202020204" pitchFamily="34" charset="0"/>
                          <a:cs typeface="Arial" panose="020B0604020202020204" pitchFamily="34" charset="0"/>
                        </a:rPr>
                        <a:t>Type/OP-4</a:t>
                      </a:r>
                      <a:endParaRPr lang="en-US" sz="1400" b="1"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90B0B"/>
                          </a:solidFill>
                          <a:effectLst/>
                          <a:latin typeface="Arial" panose="020B0604020202020204" pitchFamily="34" charset="0"/>
                          <a:cs typeface="Arial" panose="020B0604020202020204" pitchFamily="34" charset="0"/>
                        </a:rPr>
                        <a:t>FCA 14</a:t>
                      </a:r>
                      <a:endParaRPr lang="en-US" sz="1400" b="1"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algn="l" rtl="0" fontAlgn="b"/>
                      <a:r>
                        <a:rPr lang="en-US" sz="1400" b="0" i="0" u="none" strike="noStrike" dirty="0" smtClean="0">
                          <a:solidFill>
                            <a:srgbClr val="090B0B"/>
                          </a:solidFill>
                          <a:effectLst/>
                          <a:latin typeface="Arial" panose="020B0604020202020204" pitchFamily="34" charset="0"/>
                          <a:cs typeface="Arial" panose="020B0604020202020204" pitchFamily="34" charset="0"/>
                        </a:rPr>
                        <a:t>Non-Intermittent </a:t>
                      </a:r>
                      <a:r>
                        <a:rPr lang="en-US" sz="1400" b="0" i="0" u="none" strike="noStrike" dirty="0">
                          <a:solidFill>
                            <a:srgbClr val="090B0B"/>
                          </a:solidFill>
                          <a:effectLst/>
                          <a:latin typeface="Arial" panose="020B0604020202020204" pitchFamily="34" charset="0"/>
                          <a:cs typeface="Arial" panose="020B0604020202020204" pitchFamily="34" charset="0"/>
                        </a:rPr>
                        <a:t>Generating </a:t>
                      </a:r>
                      <a:r>
                        <a:rPr lang="en-US" sz="1400" b="0" i="0" u="none" strike="noStrike" dirty="0" smtClean="0">
                          <a:solidFill>
                            <a:srgbClr val="090B0B"/>
                          </a:solidFill>
                          <a:effectLst/>
                          <a:latin typeface="Arial" panose="020B0604020202020204" pitchFamily="34" charset="0"/>
                          <a:cs typeface="Arial" panose="020B0604020202020204" pitchFamily="34" charset="0"/>
                        </a:rPr>
                        <a:t>Capacity</a:t>
                      </a:r>
                      <a:r>
                        <a:rPr lang="en-US" sz="1400" b="0" i="0" u="none" strike="noStrike" baseline="0" dirty="0" smtClean="0">
                          <a:solidFill>
                            <a:srgbClr val="090B0B"/>
                          </a:solidFill>
                          <a:effectLst/>
                          <a:latin typeface="Arial" panose="020B0604020202020204" pitchFamily="34" charset="0"/>
                          <a:cs typeface="Arial" panose="020B0604020202020204" pitchFamily="34" charset="0"/>
                        </a:rPr>
                        <a:t> </a:t>
                      </a:r>
                      <a:r>
                        <a:rPr lang="en-US" sz="1400" b="0" i="0" u="none" strike="noStrike" dirty="0" smtClean="0">
                          <a:solidFill>
                            <a:srgbClr val="090B0B"/>
                          </a:solidFill>
                          <a:effectLst/>
                          <a:latin typeface="Arial" panose="020B0604020202020204" pitchFamily="34" charset="0"/>
                          <a:cs typeface="Arial" panose="020B0604020202020204" pitchFamily="34" charset="0"/>
                        </a:rPr>
                        <a:t>Resource</a:t>
                      </a:r>
                      <a:endParaRPr lang="en-US" sz="1400" b="0"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smtClean="0">
                          <a:solidFill>
                            <a:schemeClr val="tx1">
                              <a:lumMod val="50000"/>
                            </a:schemeClr>
                          </a:solidFill>
                          <a:effectLst/>
                          <a:latin typeface="Arial" panose="020B0604020202020204" pitchFamily="34" charset="0"/>
                        </a:rPr>
                        <a:t>29,788.062</a:t>
                      </a:r>
                      <a:endParaRPr lang="en-US" sz="1400" b="1"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algn="l" rtl="0" fontAlgn="b"/>
                      <a:r>
                        <a:rPr lang="en-US" sz="1400" b="0" i="0" u="none" strike="noStrike" dirty="0">
                          <a:solidFill>
                            <a:srgbClr val="090B0B"/>
                          </a:solidFill>
                          <a:effectLst/>
                          <a:latin typeface="Arial" panose="020B0604020202020204" pitchFamily="34" charset="0"/>
                          <a:cs typeface="Arial" panose="020B0604020202020204" pitchFamily="34" charset="0"/>
                        </a:rPr>
                        <a:t>Intermittent </a:t>
                      </a:r>
                      <a:r>
                        <a:rPr lang="en-US" sz="1400" b="0" i="0" u="none" strike="noStrike" dirty="0" smtClean="0">
                          <a:solidFill>
                            <a:srgbClr val="090B0B"/>
                          </a:solidFill>
                          <a:effectLst/>
                          <a:latin typeface="Arial" panose="020B0604020202020204" pitchFamily="34" charset="0"/>
                          <a:cs typeface="Arial" panose="020B0604020202020204" pitchFamily="34" charset="0"/>
                        </a:rPr>
                        <a:t>Power Resources</a:t>
                      </a:r>
                      <a:endParaRPr lang="en-US" sz="1400" b="0"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tx1">
                              <a:lumMod val="50000"/>
                            </a:schemeClr>
                          </a:solidFill>
                          <a:effectLst/>
                          <a:latin typeface="Arial" panose="020B0604020202020204" pitchFamily="34" charset="0"/>
                        </a:rPr>
                        <a:t>907.207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algn="l" rtl="0" fontAlgn="b"/>
                      <a:r>
                        <a:rPr lang="en-US" sz="1400" b="0" i="0" u="none" strike="noStrike" dirty="0">
                          <a:solidFill>
                            <a:srgbClr val="090B0B"/>
                          </a:solidFill>
                          <a:effectLst/>
                          <a:latin typeface="Arial" panose="020B0604020202020204" pitchFamily="34" charset="0"/>
                          <a:cs typeface="Arial" panose="020B0604020202020204" pitchFamily="34" charset="0"/>
                        </a:rPr>
                        <a:t>Import </a:t>
                      </a:r>
                      <a:r>
                        <a:rPr lang="en-US" sz="1400" b="0" i="0" u="none" strike="noStrike" dirty="0" smtClean="0">
                          <a:solidFill>
                            <a:srgbClr val="090B0B"/>
                          </a:solidFill>
                          <a:effectLst/>
                          <a:latin typeface="Arial" panose="020B0604020202020204" pitchFamily="34" charset="0"/>
                          <a:cs typeface="Arial" panose="020B0604020202020204" pitchFamily="34" charset="0"/>
                        </a:rPr>
                        <a:t>Capacity Resources</a:t>
                      </a:r>
                      <a:endParaRPr lang="en-US" sz="1400" b="0"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smtClean="0">
                          <a:solidFill>
                            <a:schemeClr val="tx1">
                              <a:lumMod val="50000"/>
                            </a:schemeClr>
                          </a:solidFill>
                          <a:effectLst/>
                          <a:latin typeface="Arial" panose="020B0604020202020204" pitchFamily="34" charset="0"/>
                          <a:cs typeface="Arial" panose="020B0604020202020204" pitchFamily="34" charset="0"/>
                        </a:rPr>
                        <a:t>82.8</a:t>
                      </a:r>
                      <a:endParaRPr lang="en-US" sz="1400" b="1" i="0" u="none" strike="noStrike" dirty="0">
                        <a:solidFill>
                          <a:schemeClr val="tx1">
                            <a:lumMod val="50000"/>
                          </a:schemeClr>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algn="l" rtl="0" fontAlgn="b"/>
                      <a:r>
                        <a:rPr lang="en-US" sz="1400" b="0" i="0" u="none" strike="noStrike" dirty="0">
                          <a:solidFill>
                            <a:srgbClr val="090B0B"/>
                          </a:solidFill>
                          <a:effectLst/>
                          <a:latin typeface="Arial" panose="020B0604020202020204" pitchFamily="34" charset="0"/>
                          <a:cs typeface="Arial" panose="020B0604020202020204" pitchFamily="34" charset="0"/>
                        </a:rPr>
                        <a:t>Demand </a:t>
                      </a:r>
                      <a:r>
                        <a:rPr lang="en-US" sz="1400" b="0" i="0" u="none" strike="noStrike" dirty="0" smtClean="0">
                          <a:solidFill>
                            <a:srgbClr val="090B0B"/>
                          </a:solidFill>
                          <a:effectLst/>
                          <a:latin typeface="Arial" panose="020B0604020202020204" pitchFamily="34" charset="0"/>
                          <a:cs typeface="Arial" panose="020B0604020202020204" pitchFamily="34" charset="0"/>
                        </a:rPr>
                        <a:t>Resources</a:t>
                      </a:r>
                      <a:endParaRPr lang="en-US" sz="1400" b="0"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smtClean="0">
                          <a:solidFill>
                            <a:schemeClr val="tx1">
                              <a:lumMod val="50000"/>
                            </a:schemeClr>
                          </a:solidFill>
                          <a:effectLst/>
                          <a:latin typeface="Arial" panose="020B0604020202020204" pitchFamily="34" charset="0"/>
                        </a:rPr>
                        <a:t>3859.3</a:t>
                      </a:r>
                      <a:endParaRPr lang="en-US" sz="1400" b="1" i="0" u="none" strike="noStrike" dirty="0">
                        <a:solidFill>
                          <a:schemeClr val="tx1">
                            <a:lumMod val="50000"/>
                          </a:schemeClr>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algn="l" rtl="0" fontAlgn="b"/>
                      <a:r>
                        <a:rPr lang="en-US" sz="1400" b="0" i="0" u="none" strike="noStrike" dirty="0" smtClean="0">
                          <a:solidFill>
                            <a:srgbClr val="090B0B"/>
                          </a:solidFill>
                          <a:effectLst/>
                          <a:latin typeface="Arial" panose="020B0604020202020204" pitchFamily="34" charset="0"/>
                          <a:cs typeface="Arial" panose="020B0604020202020204" pitchFamily="34" charset="0"/>
                        </a:rPr>
                        <a:t>Voltage reduction</a:t>
                      </a:r>
                      <a:endParaRPr lang="en-US" sz="1400" b="0"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smtClean="0">
                          <a:solidFill>
                            <a:schemeClr val="tx1">
                              <a:lumMod val="50000"/>
                            </a:schemeClr>
                          </a:solidFill>
                          <a:effectLst/>
                          <a:latin typeface="Arial" panose="020B0604020202020204" pitchFamily="34" charset="0"/>
                          <a:cs typeface="Arial" panose="020B0604020202020204" pitchFamily="34" charset="0"/>
                        </a:rPr>
                        <a:t>270</a:t>
                      </a:r>
                      <a:endParaRPr lang="en-US" sz="1400" b="1" i="0" u="none" strike="noStrike" dirty="0">
                        <a:solidFill>
                          <a:schemeClr val="tx1">
                            <a:lumMod val="50000"/>
                          </a:schemeClr>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0200">
                <a:tc>
                  <a:txBody>
                    <a:bodyPr/>
                    <a:lstStyle/>
                    <a:p>
                      <a:pPr algn="l" rtl="0" fontAlgn="b"/>
                      <a:r>
                        <a:rPr lang="en-US" sz="1400" b="0" i="0" u="none" strike="noStrike" dirty="0">
                          <a:solidFill>
                            <a:srgbClr val="090B0B"/>
                          </a:solidFill>
                          <a:effectLst/>
                          <a:latin typeface="Arial" panose="020B0604020202020204" pitchFamily="34" charset="0"/>
                          <a:cs typeface="Arial" panose="020B0604020202020204" pitchFamily="34" charset="0"/>
                        </a:rPr>
                        <a:t>Minimum </a:t>
                      </a:r>
                      <a:r>
                        <a:rPr lang="en-US" sz="1400" b="0" i="0" u="none" strike="noStrike" dirty="0" smtClean="0">
                          <a:solidFill>
                            <a:srgbClr val="090B0B"/>
                          </a:solidFill>
                          <a:effectLst/>
                          <a:latin typeface="Arial" panose="020B0604020202020204" pitchFamily="34" charset="0"/>
                          <a:cs typeface="Arial" panose="020B0604020202020204" pitchFamily="34" charset="0"/>
                        </a:rPr>
                        <a:t>System</a:t>
                      </a:r>
                      <a:r>
                        <a:rPr lang="en-US" sz="1400" b="0" i="0" u="none" strike="noStrike" baseline="0" dirty="0" smtClean="0">
                          <a:solidFill>
                            <a:srgbClr val="090B0B"/>
                          </a:solidFill>
                          <a:effectLst/>
                          <a:latin typeface="Arial" panose="020B0604020202020204" pitchFamily="34" charset="0"/>
                          <a:cs typeface="Arial" panose="020B0604020202020204" pitchFamily="34" charset="0"/>
                        </a:rPr>
                        <a:t> </a:t>
                      </a:r>
                      <a:r>
                        <a:rPr lang="en-US" sz="1400" b="0" i="0" u="none" strike="noStrike" dirty="0" smtClean="0">
                          <a:solidFill>
                            <a:srgbClr val="090B0B"/>
                          </a:solidFill>
                          <a:effectLst/>
                          <a:latin typeface="Arial" panose="020B0604020202020204" pitchFamily="34" charset="0"/>
                          <a:cs typeface="Arial" panose="020B0604020202020204" pitchFamily="34" charset="0"/>
                        </a:rPr>
                        <a:t>Reserve</a:t>
                      </a:r>
                      <a:endParaRPr lang="en-US" sz="1400" b="0"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chemeClr val="tx1">
                              <a:lumMod val="50000"/>
                            </a:schemeClr>
                          </a:solidFill>
                          <a:effectLst/>
                          <a:latin typeface="Arial" panose="020B0604020202020204" pitchFamily="34" charset="0"/>
                          <a:cs typeface="Arial" panose="020B0604020202020204" pitchFamily="34" charset="0"/>
                        </a:rPr>
                        <a:t>-700.00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0200">
                <a:tc>
                  <a:txBody>
                    <a:bodyPr/>
                    <a:lstStyle/>
                    <a:p>
                      <a:pPr algn="l" rtl="0" fontAlgn="b"/>
                      <a:r>
                        <a:rPr lang="en-US" sz="1400" b="0" i="0" u="none" strike="noStrike" dirty="0">
                          <a:solidFill>
                            <a:srgbClr val="090B0B"/>
                          </a:solidFill>
                          <a:effectLst/>
                          <a:latin typeface="Arial" panose="020B0604020202020204" pitchFamily="34" charset="0"/>
                          <a:cs typeface="Arial" panose="020B0604020202020204" pitchFamily="34" charset="0"/>
                        </a:rPr>
                        <a:t>Tie </a:t>
                      </a:r>
                      <a:r>
                        <a:rPr lang="en-US" sz="1400" b="0" i="0" u="none" strike="noStrike" dirty="0" smtClean="0">
                          <a:solidFill>
                            <a:srgbClr val="090B0B"/>
                          </a:solidFill>
                          <a:effectLst/>
                          <a:latin typeface="Arial" panose="020B0604020202020204" pitchFamily="34" charset="0"/>
                          <a:cs typeface="Arial" panose="020B0604020202020204" pitchFamily="34" charset="0"/>
                        </a:rPr>
                        <a:t>benefits</a:t>
                      </a:r>
                      <a:endParaRPr lang="en-US" sz="1400" b="0"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smtClean="0">
                          <a:solidFill>
                            <a:schemeClr val="tx1">
                              <a:lumMod val="50000"/>
                            </a:schemeClr>
                          </a:solidFill>
                          <a:effectLst/>
                          <a:latin typeface="Arial" panose="020B0604020202020204" pitchFamily="34" charset="0"/>
                          <a:cs typeface="Arial" panose="020B0604020202020204" pitchFamily="34" charset="0"/>
                        </a:rPr>
                        <a:t>1940</a:t>
                      </a:r>
                      <a:endParaRPr lang="en-US" sz="1400" b="1" i="0" u="none" strike="noStrike" dirty="0">
                        <a:solidFill>
                          <a:schemeClr val="tx1">
                            <a:lumMod val="50000"/>
                          </a:schemeClr>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0200">
                <a:tc>
                  <a:txBody>
                    <a:bodyPr/>
                    <a:lstStyle/>
                    <a:p>
                      <a:pPr algn="l" rtl="0" fontAlgn="b"/>
                      <a:r>
                        <a:rPr lang="en-US" sz="1400" b="1" i="0" u="none" strike="noStrike" dirty="0">
                          <a:solidFill>
                            <a:srgbClr val="090B0B"/>
                          </a:solidFill>
                          <a:effectLst/>
                          <a:latin typeface="Arial" panose="020B0604020202020204" pitchFamily="34" charset="0"/>
                          <a:cs typeface="Arial" panose="020B0604020202020204" pitchFamily="34" charset="0"/>
                        </a:rPr>
                        <a:t>Total MW </a:t>
                      </a:r>
                      <a:r>
                        <a:rPr lang="en-US" sz="1400" b="1" i="0" u="none" strike="noStrike" dirty="0" smtClean="0">
                          <a:solidFill>
                            <a:srgbClr val="090B0B"/>
                          </a:solidFill>
                          <a:effectLst/>
                          <a:latin typeface="Arial" panose="020B0604020202020204" pitchFamily="34" charset="0"/>
                          <a:cs typeface="Arial" panose="020B0604020202020204" pitchFamily="34" charset="0"/>
                        </a:rPr>
                        <a:t>modeled </a:t>
                      </a:r>
                      <a:r>
                        <a:rPr lang="en-US" sz="1400" b="1" i="0" u="none" strike="noStrike" dirty="0">
                          <a:solidFill>
                            <a:srgbClr val="090B0B"/>
                          </a:solidFill>
                          <a:effectLst/>
                          <a:latin typeface="Arial" panose="020B0604020202020204" pitchFamily="34" charset="0"/>
                          <a:cs typeface="Arial" panose="020B0604020202020204" pitchFamily="34" charset="0"/>
                        </a:rPr>
                        <a:t>in ICR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smtClean="0">
                          <a:solidFill>
                            <a:schemeClr val="tx1">
                              <a:lumMod val="50000"/>
                            </a:schemeClr>
                          </a:solidFill>
                          <a:effectLst/>
                          <a:latin typeface="Arial" panose="020B0604020202020204" pitchFamily="34" charset="0"/>
                          <a:cs typeface="Arial" panose="020B0604020202020204" pitchFamily="34" charset="0"/>
                        </a:rPr>
                        <a:t>36,147.369</a:t>
                      </a:r>
                      <a:endParaRPr lang="en-US" sz="1400" b="1" i="0" u="none" strike="noStrike" dirty="0">
                        <a:solidFill>
                          <a:schemeClr val="tx1">
                            <a:lumMod val="50000"/>
                          </a:schemeClr>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5459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cs typeface="Times New Roman" pitchFamily="18" charset="0"/>
              </a:rPr>
              <a:t>Tie Benefits for FCA 14 ICR Calculations</a:t>
            </a:r>
            <a:endParaRPr lang="en-US" dirty="0"/>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r>
              <a:rPr lang="en-US" dirty="0" smtClean="0">
                <a:latin typeface="Calibri" panose="020F0502020204030204" pitchFamily="34" charset="0"/>
              </a:rPr>
              <a:t>This section presents the tie benefits study results for FCA 14 for the 2023-2024 CCP for two scenarios: </a:t>
            </a:r>
            <a:r>
              <a:rPr lang="en-US" dirty="0">
                <a:latin typeface="Calibri" panose="020F0502020204030204" pitchFamily="34" charset="0"/>
              </a:rPr>
              <a:t>one including, and another excluding, </a:t>
            </a:r>
            <a:r>
              <a:rPr lang="en-US" dirty="0" smtClean="0">
                <a:latin typeface="Calibri" panose="020F0502020204030204" pitchFamily="34" charset="0"/>
              </a:rPr>
              <a:t>Mystic </a:t>
            </a:r>
            <a:r>
              <a:rPr lang="en-US" dirty="0" smtClean="0">
                <a:latin typeface="Calibri" panose="020F0502020204030204" pitchFamily="34" charset="0"/>
              </a:rPr>
              <a:t>units </a:t>
            </a:r>
            <a:r>
              <a:rPr lang="en-US" dirty="0" smtClean="0">
                <a:latin typeface="Calibri" panose="020F0502020204030204" pitchFamily="34" charset="0"/>
              </a:rPr>
              <a:t>8 and </a:t>
            </a:r>
            <a:r>
              <a:rPr lang="en-US" dirty="0">
                <a:latin typeface="Calibri" panose="020F0502020204030204" pitchFamily="34" charset="0"/>
              </a:rPr>
              <a:t>9 </a:t>
            </a:r>
          </a:p>
          <a:p>
            <a:pPr lvl="1"/>
            <a:r>
              <a:rPr lang="en-US" dirty="0" smtClean="0">
                <a:latin typeface="Calibri" panose="020F0502020204030204" pitchFamily="34" charset="0"/>
              </a:rPr>
              <a:t>Total tie benefits for New England</a:t>
            </a:r>
          </a:p>
          <a:p>
            <a:pPr lvl="1"/>
            <a:r>
              <a:rPr lang="en-US" dirty="0" smtClean="0">
                <a:latin typeface="Calibri" panose="020F0502020204030204" pitchFamily="34" charset="0"/>
              </a:rPr>
              <a:t>Tie benefits contribution associated with individual or group of interconnection(s)</a:t>
            </a:r>
          </a:p>
          <a:p>
            <a:pPr lvl="2"/>
            <a:r>
              <a:rPr lang="en-US" dirty="0" smtClean="0">
                <a:latin typeface="Calibri" panose="020F0502020204030204" pitchFamily="34" charset="0"/>
              </a:rPr>
              <a:t>Maritimes </a:t>
            </a:r>
          </a:p>
          <a:p>
            <a:pPr lvl="2"/>
            <a:r>
              <a:rPr lang="en-US" dirty="0" smtClean="0">
                <a:latin typeface="Calibri" panose="020F0502020204030204" pitchFamily="34" charset="0"/>
              </a:rPr>
              <a:t>HQ Phase II</a:t>
            </a:r>
          </a:p>
          <a:p>
            <a:pPr lvl="2"/>
            <a:r>
              <a:rPr lang="en-US" dirty="0" err="1" smtClean="0">
                <a:latin typeface="Calibri" panose="020F0502020204030204" pitchFamily="34" charset="0"/>
              </a:rPr>
              <a:t>Highgate</a:t>
            </a:r>
            <a:r>
              <a:rPr lang="en-US" dirty="0" smtClean="0">
                <a:latin typeface="Calibri" panose="020F0502020204030204" pitchFamily="34" charset="0"/>
              </a:rPr>
              <a:t> </a:t>
            </a:r>
          </a:p>
          <a:p>
            <a:pPr lvl="2"/>
            <a:r>
              <a:rPr lang="en-US" dirty="0" smtClean="0">
                <a:latin typeface="Calibri" panose="020F0502020204030204" pitchFamily="34" charset="0"/>
              </a:rPr>
              <a:t>New York AC ties</a:t>
            </a:r>
          </a:p>
          <a:p>
            <a:pPr lvl="2"/>
            <a:r>
              <a:rPr lang="en-US" dirty="0" smtClean="0">
                <a:latin typeface="Calibri" panose="020F0502020204030204" pitchFamily="34" charset="0"/>
              </a:rPr>
              <a:t>Cross Sound Cable </a:t>
            </a:r>
          </a:p>
          <a:p>
            <a:pPr lvl="1"/>
            <a:endParaRPr lang="en-US" dirty="0" smtClean="0">
              <a:latin typeface="Arial" charset="0"/>
            </a:endParaRPr>
          </a:p>
          <a:p>
            <a:endParaRPr lang="en-US" dirty="0"/>
          </a:p>
        </p:txBody>
      </p:sp>
      <p:sp>
        <p:nvSpPr>
          <p:cNvPr id="4" name="Slide Number Placeholder 3"/>
          <p:cNvSpPr>
            <a:spLocks noGrp="1"/>
          </p:cNvSpPr>
          <p:nvPr>
            <p:ph type="sldNum" sz="quarter" idx="4294967295"/>
          </p:nvPr>
        </p:nvSpPr>
        <p:spPr>
          <a:xfrm>
            <a:off x="8610600" y="6324600"/>
            <a:ext cx="237126" cy="263518"/>
          </a:xfrm>
          <a:prstGeom prst="rect">
            <a:avLst/>
          </a:prstGeom>
        </p:spPr>
        <p:txBody>
          <a:bodyPr/>
          <a:lstStyle/>
          <a:p>
            <a:fld id="{10C7F894-2A36-495D-AB7C-1055F7AC0F9D}" type="slidenum">
              <a:rPr lang="en-US" smtClean="0"/>
              <a:pPr/>
              <a:t>6</a:t>
            </a:fld>
            <a:endParaRPr lang="en-US" dirty="0"/>
          </a:p>
        </p:txBody>
      </p:sp>
    </p:spTree>
    <p:extLst>
      <p:ext uri="{BB962C8B-B14F-4D97-AF65-F5344CB8AC3E}">
        <p14:creationId xmlns:p14="http://schemas.microsoft.com/office/powerpoint/2010/main" val="945417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Appendix II</a:t>
            </a:r>
            <a:endParaRPr lang="en-US" dirty="0"/>
          </a:p>
        </p:txBody>
      </p:sp>
      <p:sp>
        <p:nvSpPr>
          <p:cNvPr id="6" name="Text Placeholder 5"/>
          <p:cNvSpPr>
            <a:spLocks noGrp="1"/>
          </p:cNvSpPr>
          <p:nvPr>
            <p:ph type="body" idx="1"/>
          </p:nvPr>
        </p:nvSpPr>
        <p:spPr>
          <a:xfrm>
            <a:off x="609600" y="3429000"/>
            <a:ext cx="7772400" cy="990599"/>
          </a:xfrm>
        </p:spPr>
        <p:txBody>
          <a:bodyPr>
            <a:noAutofit/>
          </a:bodyPr>
          <a:lstStyle/>
          <a:p>
            <a:r>
              <a:rPr lang="en-US" sz="1800" dirty="0" smtClean="0"/>
              <a:t>Tie Benefits Study for FCA 14 – Scope, Methodology, Assumptions and Results</a:t>
            </a:r>
            <a:endParaRPr lang="en-US" sz="1800" dirty="0"/>
          </a:p>
        </p:txBody>
      </p:sp>
      <p:sp>
        <p:nvSpPr>
          <p:cNvPr id="2" name="Slide Number Placeholder 1"/>
          <p:cNvSpPr>
            <a:spLocks noGrp="1"/>
          </p:cNvSpPr>
          <p:nvPr>
            <p:ph type="sldNum" sz="quarter" idx="4294967295"/>
          </p:nvPr>
        </p:nvSpPr>
        <p:spPr>
          <a:xfrm>
            <a:off x="8534400" y="6400800"/>
            <a:ext cx="381000" cy="263525"/>
          </a:xfrm>
        </p:spPr>
        <p:txBody>
          <a:bodyPr/>
          <a:lstStyle/>
          <a:p>
            <a:pPr>
              <a:defRPr/>
            </a:pPr>
            <a:fld id="{561ACE11-EF18-4151-9C86-FCCC5A027270}" type="slidenum">
              <a:rPr lang="en-US" smtClean="0">
                <a:latin typeface="+mn-lt"/>
              </a:rPr>
              <a:pPr>
                <a:defRPr/>
              </a:pPr>
              <a:t>60</a:t>
            </a:fld>
            <a:endParaRPr lang="en-US" dirty="0">
              <a:latin typeface="+mn-lt"/>
            </a:endParaRPr>
          </a:p>
        </p:txBody>
      </p:sp>
    </p:spTree>
    <p:extLst>
      <p:ext uri="{BB962C8B-B14F-4D97-AF65-F5344CB8AC3E}">
        <p14:creationId xmlns:p14="http://schemas.microsoft.com/office/powerpoint/2010/main" val="35561244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Scope of Study</a:t>
            </a:r>
            <a:endParaRPr lang="en-US" sz="3600" dirty="0"/>
          </a:p>
        </p:txBody>
      </p:sp>
      <p:sp>
        <p:nvSpPr>
          <p:cNvPr id="3" name="Text Placeholder 2"/>
          <p:cNvSpPr>
            <a:spLocks noGrp="1"/>
          </p:cNvSpPr>
          <p:nvPr>
            <p:ph type="body" sz="quarter" idx="4294967295"/>
          </p:nvPr>
        </p:nvSpPr>
        <p:spPr>
          <a:xfrm>
            <a:off x="457200" y="1600200"/>
            <a:ext cx="8229600" cy="4419600"/>
          </a:xfrm>
          <a:prstGeom prst="rect">
            <a:avLst/>
          </a:prstGeom>
          <a:ln>
            <a:noFill/>
          </a:ln>
        </p:spPr>
        <p:txBody>
          <a:bodyPr>
            <a:normAutofit/>
          </a:bodyPr>
          <a:lstStyle/>
          <a:p>
            <a:pPr marL="0" indent="0">
              <a:lnSpc>
                <a:spcPct val="80000"/>
              </a:lnSpc>
              <a:buNone/>
              <a:defRPr/>
            </a:pPr>
            <a:r>
              <a:rPr lang="en-US" dirty="0" smtClean="0"/>
              <a:t>To </a:t>
            </a:r>
            <a:r>
              <a:rPr lang="en-US" dirty="0" smtClean="0">
                <a:solidFill>
                  <a:srgbClr val="090B0B"/>
                </a:solidFill>
              </a:rPr>
              <a:t>calculate tie benefits from neighboring Control Areas to New England for the 2023-2024 CCP by using a probabilistic analysis, according to the methodology described in Section III.12.9 </a:t>
            </a:r>
            <a:r>
              <a:rPr lang="en-US" dirty="0" smtClean="0"/>
              <a:t>of Market Rule 1.</a:t>
            </a:r>
          </a:p>
          <a:p>
            <a:pPr marL="0" indent="0">
              <a:lnSpc>
                <a:spcPct val="80000"/>
              </a:lnSpc>
              <a:buNone/>
              <a:defRPr/>
            </a:pPr>
            <a:r>
              <a:rPr lang="en-US" dirty="0" smtClean="0"/>
              <a:t>The calculations include:</a:t>
            </a:r>
          </a:p>
          <a:p>
            <a:pPr marL="609600" indent="-609600">
              <a:lnSpc>
                <a:spcPct val="80000"/>
              </a:lnSpc>
              <a:defRPr/>
            </a:pPr>
            <a:endParaRPr lang="en-US" sz="2000" dirty="0" smtClean="0"/>
          </a:p>
          <a:p>
            <a:pPr marL="1009650" lvl="1" indent="-609600">
              <a:lnSpc>
                <a:spcPct val="80000"/>
              </a:lnSpc>
              <a:buFont typeface="Arial" panose="020B0604020202020204" pitchFamily="34" charset="0"/>
              <a:buChar char="•"/>
              <a:defRPr/>
            </a:pPr>
            <a:r>
              <a:rPr lang="en-US" dirty="0" smtClean="0"/>
              <a:t>Total tie benefits from all neighboring Control </a:t>
            </a:r>
            <a:r>
              <a:rPr lang="en-US" dirty="0" smtClean="0">
                <a:solidFill>
                  <a:srgbClr val="090B0B"/>
                </a:solidFill>
              </a:rPr>
              <a:t>Areas (</a:t>
            </a:r>
            <a:r>
              <a:rPr lang="en-US" i="1" dirty="0" smtClean="0">
                <a:solidFill>
                  <a:srgbClr val="090B0B"/>
                </a:solidFill>
              </a:rPr>
              <a:t>i.e., </a:t>
            </a:r>
            <a:r>
              <a:rPr lang="en-US" dirty="0" smtClean="0">
                <a:solidFill>
                  <a:srgbClr val="090B0B"/>
                </a:solidFill>
              </a:rPr>
              <a:t>Quebec, Maritimes</a:t>
            </a:r>
            <a:r>
              <a:rPr lang="en-US" dirty="0">
                <a:solidFill>
                  <a:srgbClr val="090B0B"/>
                </a:solidFill>
              </a:rPr>
              <a:t> </a:t>
            </a:r>
            <a:r>
              <a:rPr lang="en-US" dirty="0" smtClean="0">
                <a:solidFill>
                  <a:srgbClr val="090B0B"/>
                </a:solidFill>
              </a:rPr>
              <a:t>(New Brunswick) and New York)</a:t>
            </a:r>
          </a:p>
          <a:p>
            <a:pPr marL="1009650" lvl="1" indent="-609600">
              <a:lnSpc>
                <a:spcPct val="80000"/>
              </a:lnSpc>
              <a:buFont typeface="Arial" panose="020B0604020202020204" pitchFamily="34" charset="0"/>
              <a:buChar char="•"/>
              <a:defRPr/>
            </a:pPr>
            <a:endParaRPr lang="en-US" dirty="0" smtClean="0"/>
          </a:p>
          <a:p>
            <a:pPr marL="1009650" lvl="1" indent="-609600">
              <a:lnSpc>
                <a:spcPct val="80000"/>
              </a:lnSpc>
              <a:buFont typeface="Arial" panose="020B0604020202020204" pitchFamily="34" charset="0"/>
              <a:buChar char="•"/>
              <a:defRPr/>
            </a:pPr>
            <a:r>
              <a:rPr lang="en-US" dirty="0" smtClean="0"/>
              <a:t>Tie benefits associated with each neighboring Control Area</a:t>
            </a:r>
          </a:p>
          <a:p>
            <a:pPr marL="1009650" lvl="1" indent="-609600">
              <a:lnSpc>
                <a:spcPct val="80000"/>
              </a:lnSpc>
              <a:buFont typeface="Arial" panose="020B0604020202020204" pitchFamily="34" charset="0"/>
              <a:buChar char="•"/>
              <a:defRPr/>
            </a:pPr>
            <a:endParaRPr lang="en-US" dirty="0" smtClean="0"/>
          </a:p>
          <a:p>
            <a:pPr marL="1009650" lvl="1" indent="-609600">
              <a:lnSpc>
                <a:spcPct val="80000"/>
              </a:lnSpc>
              <a:buFont typeface="Arial" panose="020B0604020202020204" pitchFamily="34" charset="0"/>
              <a:buChar char="•"/>
              <a:defRPr/>
            </a:pPr>
            <a:r>
              <a:rPr lang="en-US" dirty="0" smtClean="0"/>
              <a:t>Tie benefits associated with an individual interconnection or a group of interconnections of interest</a:t>
            </a:r>
          </a:p>
        </p:txBody>
      </p:sp>
      <p:sp>
        <p:nvSpPr>
          <p:cNvPr id="4" name="Slide Number Placeholder 3"/>
          <p:cNvSpPr>
            <a:spLocks noGrp="1"/>
          </p:cNvSpPr>
          <p:nvPr>
            <p:ph type="sldNum" sz="quarter" idx="4294967295"/>
          </p:nvPr>
        </p:nvSpPr>
        <p:spPr>
          <a:xfrm>
            <a:off x="8610600" y="6400800"/>
            <a:ext cx="313326" cy="263518"/>
          </a:xfrm>
          <a:prstGeom prst="rect">
            <a:avLst/>
          </a:prstGeom>
        </p:spPr>
        <p:txBody>
          <a:bodyPr/>
          <a:lstStyle/>
          <a:p>
            <a:fld id="{10C7F894-2A36-495D-AB7C-1055F7AC0F9D}" type="slidenum">
              <a:rPr lang="en-US" smtClean="0"/>
              <a:pPr/>
              <a:t>61</a:t>
            </a:fld>
            <a:endParaRPr lang="en-US" dirty="0"/>
          </a:p>
        </p:txBody>
      </p:sp>
    </p:spTree>
    <p:extLst>
      <p:ext uri="{BB962C8B-B14F-4D97-AF65-F5344CB8AC3E}">
        <p14:creationId xmlns:p14="http://schemas.microsoft.com/office/powerpoint/2010/main" val="13071103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sz="3600" dirty="0" smtClean="0"/>
              <a:t>Simulation Model</a:t>
            </a:r>
            <a:endParaRPr lang="en-US" sz="3600" dirty="0"/>
          </a:p>
        </p:txBody>
      </p:sp>
      <p:sp>
        <p:nvSpPr>
          <p:cNvPr id="49155" name="Rectangle 3"/>
          <p:cNvSpPr>
            <a:spLocks noGrp="1" noChangeArrowheads="1"/>
          </p:cNvSpPr>
          <p:nvPr>
            <p:ph type="body" sz="quarter" idx="4294967295"/>
          </p:nvPr>
        </p:nvSpPr>
        <p:spPr>
          <a:xfrm>
            <a:off x="457200" y="1219200"/>
            <a:ext cx="8458200" cy="5257800"/>
          </a:xfrm>
          <a:prstGeom prst="rect">
            <a:avLst/>
          </a:prstGeom>
        </p:spPr>
        <p:txBody>
          <a:bodyPr>
            <a:normAutofit/>
          </a:bodyPr>
          <a:lstStyle/>
          <a:p>
            <a:pPr>
              <a:lnSpc>
                <a:spcPct val="90000"/>
              </a:lnSpc>
            </a:pPr>
            <a:r>
              <a:rPr lang="en-US" dirty="0" smtClean="0"/>
              <a:t>The General Electric (GE) Multi-Area Reliability Simulation (MARS) </a:t>
            </a:r>
            <a:r>
              <a:rPr lang="en-US" dirty="0" smtClean="0">
                <a:solidFill>
                  <a:srgbClr val="090B0B"/>
                </a:solidFill>
              </a:rPr>
              <a:t>model* is used to simulate New England and its directly interconnected neighboring Control </a:t>
            </a:r>
            <a:r>
              <a:rPr lang="en-US" dirty="0">
                <a:solidFill>
                  <a:srgbClr val="090B0B"/>
                </a:solidFill>
              </a:rPr>
              <a:t>A</a:t>
            </a:r>
            <a:r>
              <a:rPr lang="en-US" dirty="0" smtClean="0">
                <a:solidFill>
                  <a:srgbClr val="090B0B"/>
                </a:solidFill>
              </a:rPr>
              <a:t>reas (</a:t>
            </a:r>
            <a:r>
              <a:rPr lang="en-US" i="1" dirty="0" smtClean="0">
                <a:solidFill>
                  <a:srgbClr val="090B0B"/>
                </a:solidFill>
              </a:rPr>
              <a:t>i.e., </a:t>
            </a:r>
            <a:r>
              <a:rPr lang="en-US" dirty="0" smtClean="0">
                <a:solidFill>
                  <a:srgbClr val="090B0B"/>
                </a:solidFill>
              </a:rPr>
              <a:t>Quebec</a:t>
            </a:r>
            <a:r>
              <a:rPr lang="en-US" dirty="0">
                <a:solidFill>
                  <a:srgbClr val="090B0B"/>
                </a:solidFill>
              </a:rPr>
              <a:t>, Maritimes </a:t>
            </a:r>
            <a:r>
              <a:rPr lang="en-US" dirty="0" smtClean="0">
                <a:solidFill>
                  <a:srgbClr val="090B0B"/>
                </a:solidFill>
              </a:rPr>
              <a:t>(New Brunswick) and New York)</a:t>
            </a:r>
            <a:endParaRPr lang="en-US" strike="sngStrike" dirty="0">
              <a:solidFill>
                <a:srgbClr val="090B0B"/>
              </a:solidFill>
            </a:endParaRPr>
          </a:p>
          <a:p>
            <a:pPr>
              <a:lnSpc>
                <a:spcPct val="90000"/>
              </a:lnSpc>
            </a:pPr>
            <a:r>
              <a:rPr lang="en-US" dirty="0" smtClean="0"/>
              <a:t>An equivalent model is used to reflect the impacts of the known capacity </a:t>
            </a:r>
            <a:r>
              <a:rPr lang="en-US" dirty="0" smtClean="0">
                <a:solidFill>
                  <a:srgbClr val="090B0B"/>
                </a:solidFill>
              </a:rPr>
              <a:t>imports/exports between New England’s directly interconnected neighboring Control Areas and their respective neighboring Control Areas (</a:t>
            </a:r>
            <a:r>
              <a:rPr lang="en-US" i="1" dirty="0" smtClean="0">
                <a:solidFill>
                  <a:srgbClr val="090B0B"/>
                </a:solidFill>
              </a:rPr>
              <a:t>i.e., </a:t>
            </a:r>
            <a:r>
              <a:rPr lang="en-US" dirty="0" smtClean="0">
                <a:solidFill>
                  <a:srgbClr val="090B0B"/>
                </a:solidFill>
              </a:rPr>
              <a:t>PJM and Ontario)</a:t>
            </a:r>
          </a:p>
          <a:p>
            <a:pPr marL="0" lvl="1" indent="0">
              <a:lnSpc>
                <a:spcPct val="90000"/>
              </a:lnSpc>
              <a:spcBef>
                <a:spcPts val="1200"/>
              </a:spcBef>
              <a:buNone/>
            </a:pPr>
            <a:endParaRPr lang="en-US" sz="2400" dirty="0" smtClean="0"/>
          </a:p>
          <a:p>
            <a:pPr marL="0" lvl="1" indent="0">
              <a:lnSpc>
                <a:spcPct val="90000"/>
              </a:lnSpc>
              <a:spcBef>
                <a:spcPts val="1200"/>
              </a:spcBef>
              <a:buNone/>
            </a:pPr>
            <a:endParaRPr lang="en-US" sz="2400" dirty="0" smtClean="0"/>
          </a:p>
          <a:p>
            <a:pPr>
              <a:lnSpc>
                <a:spcPct val="90000"/>
              </a:lnSpc>
              <a:buNone/>
            </a:pPr>
            <a:r>
              <a:rPr lang="en-US" sz="1600" dirty="0" smtClean="0">
                <a:latin typeface="Arial" charset="0"/>
              </a:rPr>
              <a:t>	</a:t>
            </a:r>
            <a:endParaRPr lang="en-US" sz="1300" dirty="0" smtClean="0"/>
          </a:p>
          <a:p>
            <a:pPr>
              <a:lnSpc>
                <a:spcPct val="90000"/>
              </a:lnSpc>
              <a:buNone/>
            </a:pPr>
            <a:r>
              <a:rPr lang="en-US" sz="1400" dirty="0" smtClean="0"/>
              <a:t>* MARS is a “pipe-and-bubble” transportation model </a:t>
            </a:r>
          </a:p>
          <a:p>
            <a:pPr>
              <a:lnSpc>
                <a:spcPct val="90000"/>
              </a:lnSpc>
              <a:buNone/>
            </a:pPr>
            <a:endParaRPr lang="en-US" sz="1300" dirty="0" smtClean="0"/>
          </a:p>
          <a:p>
            <a:pPr>
              <a:lnSpc>
                <a:spcPct val="90000"/>
              </a:lnSpc>
              <a:buNone/>
            </a:pPr>
            <a:endParaRPr lang="en-US" sz="1300" dirty="0" smtClean="0"/>
          </a:p>
          <a:p>
            <a:pPr>
              <a:lnSpc>
                <a:spcPct val="90000"/>
              </a:lnSpc>
              <a:buNone/>
            </a:pPr>
            <a:endParaRPr lang="en-US" sz="1300" dirty="0" smtClean="0"/>
          </a:p>
        </p:txBody>
      </p:sp>
      <p:sp>
        <p:nvSpPr>
          <p:cNvPr id="5" name="Slide Number Placeholder 4"/>
          <p:cNvSpPr>
            <a:spLocks noGrp="1"/>
          </p:cNvSpPr>
          <p:nvPr>
            <p:ph type="sldNum" sz="quarter" idx="4294967295"/>
          </p:nvPr>
        </p:nvSpPr>
        <p:spPr>
          <a:xfrm>
            <a:off x="8610600" y="6400800"/>
            <a:ext cx="313326" cy="263518"/>
          </a:xfrm>
          <a:prstGeom prst="rect">
            <a:avLst/>
          </a:prstGeom>
        </p:spPr>
        <p:txBody>
          <a:bodyPr/>
          <a:lstStyle/>
          <a:p>
            <a:fld id="{DA1A9232-E07A-4939-ABCC-12B8BF60FC31}" type="slidenum">
              <a:rPr lang="en-US"/>
              <a:pPr/>
              <a:t>62</a:t>
            </a:fld>
            <a:endParaRPr lang="en-US" dirty="0"/>
          </a:p>
        </p:txBody>
      </p:sp>
    </p:spTree>
    <p:extLst>
      <p:ext uri="{BB962C8B-B14F-4D97-AF65-F5344CB8AC3E}">
        <p14:creationId xmlns:p14="http://schemas.microsoft.com/office/powerpoint/2010/main" val="9282614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Appendix II A</a:t>
            </a:r>
            <a:endParaRPr lang="en-US" dirty="0"/>
          </a:p>
        </p:txBody>
      </p:sp>
      <p:sp>
        <p:nvSpPr>
          <p:cNvPr id="6" name="Text Placeholder 5"/>
          <p:cNvSpPr>
            <a:spLocks noGrp="1"/>
          </p:cNvSpPr>
          <p:nvPr>
            <p:ph type="body" idx="1"/>
          </p:nvPr>
        </p:nvSpPr>
        <p:spPr>
          <a:xfrm>
            <a:off x="609600" y="3429000"/>
            <a:ext cx="7772400" cy="990599"/>
          </a:xfrm>
        </p:spPr>
        <p:txBody>
          <a:bodyPr>
            <a:noAutofit/>
          </a:bodyPr>
          <a:lstStyle/>
          <a:p>
            <a:r>
              <a:rPr lang="en-US" sz="1800" dirty="0" smtClean="0"/>
              <a:t>Tie Benefits Study for FCA 14 – Methodology </a:t>
            </a:r>
            <a:endParaRPr lang="en-US" sz="1800" dirty="0"/>
          </a:p>
        </p:txBody>
      </p:sp>
      <p:sp>
        <p:nvSpPr>
          <p:cNvPr id="2" name="Slide Number Placeholder 1"/>
          <p:cNvSpPr>
            <a:spLocks noGrp="1"/>
          </p:cNvSpPr>
          <p:nvPr>
            <p:ph type="sldNum" sz="quarter" idx="4294967295"/>
          </p:nvPr>
        </p:nvSpPr>
        <p:spPr>
          <a:xfrm>
            <a:off x="8534400" y="6400800"/>
            <a:ext cx="381000" cy="263525"/>
          </a:xfrm>
        </p:spPr>
        <p:txBody>
          <a:bodyPr/>
          <a:lstStyle/>
          <a:p>
            <a:pPr>
              <a:defRPr/>
            </a:pPr>
            <a:fld id="{561ACE11-EF18-4151-9C86-FCCC5A027270}" type="slidenum">
              <a:rPr lang="en-US" smtClean="0">
                <a:latin typeface="+mn-lt"/>
              </a:rPr>
              <a:pPr>
                <a:defRPr/>
              </a:pPr>
              <a:t>63</a:t>
            </a:fld>
            <a:endParaRPr lang="en-US" dirty="0">
              <a:latin typeface="+mn-lt"/>
            </a:endParaRPr>
          </a:p>
        </p:txBody>
      </p:sp>
    </p:spTree>
    <p:extLst>
      <p:ext uri="{BB962C8B-B14F-4D97-AF65-F5344CB8AC3E}">
        <p14:creationId xmlns:p14="http://schemas.microsoft.com/office/powerpoint/2010/main" val="3435485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 - Summary</a:t>
            </a:r>
            <a:br>
              <a:rPr lang="en-US" sz="3600" dirty="0" smtClean="0">
                <a:cs typeface="Times New Roman" pitchFamily="18" charset="0"/>
              </a:rPr>
            </a:br>
            <a:r>
              <a:rPr lang="en-US" sz="2800" dirty="0" smtClean="0">
                <a:cs typeface="Times New Roman" pitchFamily="18" charset="0"/>
              </a:rPr>
              <a:t>Calculation Process</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fontScale="92500" lnSpcReduction="20000"/>
          </a:bodyPr>
          <a:lstStyle/>
          <a:p>
            <a:pPr>
              <a:lnSpc>
                <a:spcPct val="90000"/>
              </a:lnSpc>
            </a:pPr>
            <a:r>
              <a:rPr lang="en-US" sz="1800" dirty="0" smtClean="0"/>
              <a:t>Process 1.0 </a:t>
            </a:r>
          </a:p>
          <a:p>
            <a:pPr lvl="1">
              <a:lnSpc>
                <a:spcPct val="90000"/>
              </a:lnSpc>
            </a:pPr>
            <a:r>
              <a:rPr lang="en-US" sz="1600" dirty="0" smtClean="0"/>
              <a:t>Calculate the tie benefits values for all possible interconnection states using isolated New England system as the reference</a:t>
            </a:r>
          </a:p>
          <a:p>
            <a:pPr>
              <a:lnSpc>
                <a:spcPct val="90000"/>
              </a:lnSpc>
            </a:pPr>
            <a:r>
              <a:rPr lang="en-US" sz="1800" dirty="0" smtClean="0"/>
              <a:t>Process 2.0 </a:t>
            </a:r>
          </a:p>
          <a:p>
            <a:pPr lvl="1">
              <a:lnSpc>
                <a:spcPct val="90000"/>
              </a:lnSpc>
            </a:pPr>
            <a:r>
              <a:rPr lang="en-US" sz="1600" dirty="0" smtClean="0"/>
              <a:t>Calculate initial total tie benefits for New England from all neighboring Control </a:t>
            </a:r>
            <a:r>
              <a:rPr lang="en-US" sz="1600" dirty="0"/>
              <a:t>A</a:t>
            </a:r>
            <a:r>
              <a:rPr lang="en-US" sz="1600" dirty="0" smtClean="0"/>
              <a:t>reas</a:t>
            </a:r>
          </a:p>
          <a:p>
            <a:pPr>
              <a:lnSpc>
                <a:spcPct val="90000"/>
              </a:lnSpc>
            </a:pPr>
            <a:r>
              <a:rPr lang="en-US" sz="1800" dirty="0" smtClean="0"/>
              <a:t>Process 3.0</a:t>
            </a:r>
          </a:p>
          <a:p>
            <a:pPr lvl="1">
              <a:lnSpc>
                <a:spcPct val="90000"/>
              </a:lnSpc>
            </a:pPr>
            <a:r>
              <a:rPr lang="en-US" sz="1600" dirty="0" smtClean="0"/>
              <a:t>Calculate initial tie benefits for each individual neighboring Control </a:t>
            </a:r>
            <a:r>
              <a:rPr lang="en-US" sz="1600" dirty="0"/>
              <a:t>A</a:t>
            </a:r>
            <a:r>
              <a:rPr lang="en-US" sz="1600" dirty="0" smtClean="0"/>
              <a:t>rea</a:t>
            </a:r>
          </a:p>
          <a:p>
            <a:pPr lvl="1">
              <a:lnSpc>
                <a:spcPct val="90000"/>
              </a:lnSpc>
            </a:pPr>
            <a:r>
              <a:rPr lang="en-US" sz="1600" dirty="0" smtClean="0"/>
              <a:t>Pro-rate tie benefits values of individual Control </a:t>
            </a:r>
            <a:r>
              <a:rPr lang="en-US" sz="1600" dirty="0"/>
              <a:t>A</a:t>
            </a:r>
            <a:r>
              <a:rPr lang="en-US" sz="1600" dirty="0" smtClean="0"/>
              <a:t>reas based on the total tie benefits, if necessary</a:t>
            </a:r>
          </a:p>
          <a:p>
            <a:pPr>
              <a:lnSpc>
                <a:spcPct val="90000"/>
              </a:lnSpc>
            </a:pPr>
            <a:r>
              <a:rPr lang="en-US" sz="1800" dirty="0" smtClean="0"/>
              <a:t>Process 4.0</a:t>
            </a:r>
          </a:p>
          <a:p>
            <a:pPr lvl="1">
              <a:lnSpc>
                <a:spcPct val="90000"/>
              </a:lnSpc>
            </a:pPr>
            <a:r>
              <a:rPr lang="en-US" sz="1600" dirty="0" smtClean="0"/>
              <a:t>Calculate initial tie benefits for individual interconnection or group of interconnections</a:t>
            </a:r>
          </a:p>
          <a:p>
            <a:pPr lvl="1">
              <a:lnSpc>
                <a:spcPct val="90000"/>
              </a:lnSpc>
            </a:pPr>
            <a:r>
              <a:rPr lang="en-US" sz="1600" dirty="0" smtClean="0"/>
              <a:t>Pro-rate tie benefits values of individual interconnection or group of interconnections based on the individual </a:t>
            </a:r>
            <a:r>
              <a:rPr lang="en-US" sz="1600" dirty="0"/>
              <a:t>C</a:t>
            </a:r>
            <a:r>
              <a:rPr lang="en-US" sz="1600" dirty="0" smtClean="0"/>
              <a:t>ontrol </a:t>
            </a:r>
            <a:r>
              <a:rPr lang="en-US" sz="1600" dirty="0"/>
              <a:t>A</a:t>
            </a:r>
            <a:r>
              <a:rPr lang="en-US" sz="1600" dirty="0" smtClean="0"/>
              <a:t>rea tie benefits, if necessary</a:t>
            </a:r>
          </a:p>
          <a:p>
            <a:pPr>
              <a:lnSpc>
                <a:spcPct val="90000"/>
              </a:lnSpc>
            </a:pPr>
            <a:r>
              <a:rPr lang="en-US" sz="1800" dirty="0" smtClean="0"/>
              <a:t>Process 5.0</a:t>
            </a:r>
          </a:p>
          <a:p>
            <a:pPr lvl="1">
              <a:lnSpc>
                <a:spcPct val="90000"/>
              </a:lnSpc>
            </a:pPr>
            <a:r>
              <a:rPr lang="en-US" sz="1600" dirty="0" smtClean="0"/>
              <a:t>Adjust tie benefits of individual interconnection or group of interconnections to account for capacity imports</a:t>
            </a:r>
          </a:p>
          <a:p>
            <a:pPr>
              <a:lnSpc>
                <a:spcPct val="90000"/>
              </a:lnSpc>
            </a:pPr>
            <a:r>
              <a:rPr lang="en-US" sz="1800" dirty="0" smtClean="0"/>
              <a:t>Process 6.0</a:t>
            </a:r>
          </a:p>
          <a:p>
            <a:pPr lvl="1">
              <a:lnSpc>
                <a:spcPct val="90000"/>
              </a:lnSpc>
            </a:pPr>
            <a:r>
              <a:rPr lang="en-US" sz="1600" dirty="0" smtClean="0"/>
              <a:t>Calculate the final tie benefits for each individual neighboring Control </a:t>
            </a:r>
            <a:r>
              <a:rPr lang="en-US" sz="1600" dirty="0"/>
              <a:t>A</a:t>
            </a:r>
            <a:r>
              <a:rPr lang="en-US" sz="1600" dirty="0" smtClean="0"/>
              <a:t>rea</a:t>
            </a:r>
          </a:p>
          <a:p>
            <a:pPr>
              <a:lnSpc>
                <a:spcPct val="90000"/>
              </a:lnSpc>
            </a:pPr>
            <a:r>
              <a:rPr lang="en-US" sz="1800" dirty="0" smtClean="0"/>
              <a:t>Process 7.0</a:t>
            </a:r>
          </a:p>
          <a:p>
            <a:pPr lvl="1">
              <a:lnSpc>
                <a:spcPct val="90000"/>
              </a:lnSpc>
            </a:pPr>
            <a:r>
              <a:rPr lang="en-US" sz="1600" dirty="0" smtClean="0"/>
              <a:t>Calculate the final total tie benefits for New England</a:t>
            </a:r>
            <a:endParaRPr lang="en-US" dirty="0" smtClean="0">
              <a:latin typeface="Arial" charset="0"/>
            </a:endParaRPr>
          </a:p>
        </p:txBody>
      </p:sp>
      <p:sp>
        <p:nvSpPr>
          <p:cNvPr id="4" name="Slide Number Placeholder 3"/>
          <p:cNvSpPr>
            <a:spLocks noGrp="1"/>
          </p:cNvSpPr>
          <p:nvPr>
            <p:ph type="sldNum" sz="quarter" idx="4294967295"/>
          </p:nvPr>
        </p:nvSpPr>
        <p:spPr>
          <a:xfrm>
            <a:off x="8610600" y="6400800"/>
            <a:ext cx="313326" cy="263518"/>
          </a:xfrm>
          <a:prstGeom prst="rect">
            <a:avLst/>
          </a:prstGeom>
        </p:spPr>
        <p:txBody>
          <a:bodyPr/>
          <a:lstStyle/>
          <a:p>
            <a:fld id="{10C7F894-2A36-495D-AB7C-1055F7AC0F9D}" type="slidenum">
              <a:rPr lang="en-US" smtClean="0"/>
              <a:pPr/>
              <a:t>64</a:t>
            </a:fld>
            <a:endParaRPr lang="en-US" dirty="0"/>
          </a:p>
        </p:txBody>
      </p:sp>
    </p:spTree>
    <p:extLst>
      <p:ext uri="{BB962C8B-B14F-4D97-AF65-F5344CB8AC3E}">
        <p14:creationId xmlns:p14="http://schemas.microsoft.com/office/powerpoint/2010/main" val="17865983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Calculation Process 1.0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a:bodyPr>
          <a:lstStyle/>
          <a:p>
            <a:pPr>
              <a:lnSpc>
                <a:spcPct val="90000"/>
              </a:lnSpc>
            </a:pPr>
            <a:r>
              <a:rPr lang="en-US" dirty="0" smtClean="0"/>
              <a:t>Calculation of tie benefits values for all possible interconnection states</a:t>
            </a:r>
          </a:p>
          <a:p>
            <a:pPr lvl="1">
              <a:lnSpc>
                <a:spcPct val="90000"/>
              </a:lnSpc>
            </a:pPr>
            <a:r>
              <a:rPr lang="en-US" dirty="0" smtClean="0"/>
              <a:t>Bring all interconnected areas to LOLE of 0.1 days/year simultaneously</a:t>
            </a:r>
          </a:p>
          <a:p>
            <a:pPr lvl="1">
              <a:lnSpc>
                <a:spcPct val="90000"/>
              </a:lnSpc>
            </a:pPr>
            <a:r>
              <a:rPr lang="en-US" dirty="0" smtClean="0"/>
              <a:t>Calculate New England’s LOLE for all the possible interconnection states, e.g.</a:t>
            </a:r>
          </a:p>
          <a:p>
            <a:pPr lvl="2">
              <a:lnSpc>
                <a:spcPct val="90000"/>
              </a:lnSpc>
            </a:pPr>
            <a:r>
              <a:rPr lang="en-US" dirty="0" smtClean="0"/>
              <a:t>with no interconnections (isolated state)</a:t>
            </a:r>
          </a:p>
          <a:p>
            <a:pPr lvl="2">
              <a:lnSpc>
                <a:spcPct val="90000"/>
              </a:lnSpc>
            </a:pPr>
            <a:r>
              <a:rPr lang="en-US" dirty="0" smtClean="0"/>
              <a:t>With any single interconnection only</a:t>
            </a:r>
          </a:p>
          <a:p>
            <a:pPr lvl="2">
              <a:lnSpc>
                <a:spcPct val="90000"/>
              </a:lnSpc>
            </a:pPr>
            <a:r>
              <a:rPr lang="en-US" dirty="0" smtClean="0"/>
              <a:t>With any of two interconnections</a:t>
            </a:r>
          </a:p>
          <a:p>
            <a:pPr lvl="2">
              <a:lnSpc>
                <a:spcPct val="90000"/>
              </a:lnSpc>
            </a:pPr>
            <a:r>
              <a:rPr lang="en-US" dirty="0" smtClean="0"/>
              <a:t>With any of three interconnections</a:t>
            </a:r>
          </a:p>
          <a:p>
            <a:pPr lvl="2">
              <a:lnSpc>
                <a:spcPct val="90000"/>
              </a:lnSpc>
            </a:pPr>
            <a:r>
              <a:rPr lang="en-US" dirty="0" smtClean="0"/>
              <a:t>…</a:t>
            </a:r>
          </a:p>
          <a:p>
            <a:pPr lvl="1">
              <a:lnSpc>
                <a:spcPct val="90000"/>
              </a:lnSpc>
            </a:pPr>
            <a:r>
              <a:rPr lang="en-US" dirty="0" smtClean="0"/>
              <a:t>Calculate the equivalent tie benefits values for each interconnection state using the isolated state as reference</a:t>
            </a:r>
          </a:p>
          <a:p>
            <a:pPr lvl="2">
              <a:lnSpc>
                <a:spcPct val="90000"/>
              </a:lnSpc>
            </a:pPr>
            <a:r>
              <a:rPr lang="en-US" dirty="0" smtClean="0"/>
              <a:t>As the equivalent MW to bridge the LOLE delta between these two states</a:t>
            </a:r>
          </a:p>
        </p:txBody>
      </p:sp>
      <p:sp>
        <p:nvSpPr>
          <p:cNvPr id="4" name="Slide Number Placeholder 3"/>
          <p:cNvSpPr>
            <a:spLocks noGrp="1"/>
          </p:cNvSpPr>
          <p:nvPr>
            <p:ph type="sldNum" sz="quarter" idx="4294967295"/>
          </p:nvPr>
        </p:nvSpPr>
        <p:spPr>
          <a:xfrm>
            <a:off x="8610600" y="6400800"/>
            <a:ext cx="313326" cy="263518"/>
          </a:xfrm>
          <a:prstGeom prst="rect">
            <a:avLst/>
          </a:prstGeom>
        </p:spPr>
        <p:txBody>
          <a:bodyPr/>
          <a:lstStyle/>
          <a:p>
            <a:fld id="{10C7F894-2A36-495D-AB7C-1055F7AC0F9D}" type="slidenum">
              <a:rPr lang="en-US" smtClean="0"/>
              <a:pPr/>
              <a:t>65</a:t>
            </a:fld>
            <a:endParaRPr lang="en-US" dirty="0"/>
          </a:p>
        </p:txBody>
      </p:sp>
    </p:spTree>
    <p:extLst>
      <p:ext uri="{BB962C8B-B14F-4D97-AF65-F5344CB8AC3E}">
        <p14:creationId xmlns:p14="http://schemas.microsoft.com/office/powerpoint/2010/main" val="22522418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Calculation Process 2.0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a:bodyPr>
          <a:lstStyle/>
          <a:p>
            <a:pPr>
              <a:lnSpc>
                <a:spcPct val="90000"/>
              </a:lnSpc>
            </a:pPr>
            <a:r>
              <a:rPr lang="en-US" dirty="0" smtClean="0"/>
              <a:t>Calculation of total tie benefits for New England</a:t>
            </a:r>
          </a:p>
          <a:p>
            <a:pPr lvl="1">
              <a:lnSpc>
                <a:spcPct val="90000"/>
              </a:lnSpc>
            </a:pPr>
            <a:r>
              <a:rPr lang="en-US" dirty="0" smtClean="0"/>
              <a:t>Compare the following two interconnection states</a:t>
            </a:r>
          </a:p>
          <a:p>
            <a:pPr lvl="2">
              <a:lnSpc>
                <a:spcPct val="90000"/>
              </a:lnSpc>
            </a:pPr>
            <a:r>
              <a:rPr lang="en-US" dirty="0" smtClean="0"/>
              <a:t>New England system with all interconnections to neighboring Control </a:t>
            </a:r>
            <a:r>
              <a:rPr lang="en-US" dirty="0"/>
              <a:t>A</a:t>
            </a:r>
            <a:r>
              <a:rPr lang="en-US" dirty="0" smtClean="0"/>
              <a:t>reas connected</a:t>
            </a:r>
          </a:p>
          <a:p>
            <a:pPr lvl="2">
              <a:lnSpc>
                <a:spcPct val="90000"/>
              </a:lnSpc>
            </a:pPr>
            <a:r>
              <a:rPr lang="en-US" dirty="0" smtClean="0"/>
              <a:t>New England System with all interconnections with neighboring Control Areas disconnected </a:t>
            </a:r>
          </a:p>
          <a:p>
            <a:pPr lvl="2">
              <a:lnSpc>
                <a:spcPct val="90000"/>
              </a:lnSpc>
            </a:pPr>
            <a:endParaRPr lang="en-US" dirty="0" smtClean="0"/>
          </a:p>
          <a:p>
            <a:pPr lvl="1">
              <a:lnSpc>
                <a:spcPct val="90000"/>
              </a:lnSpc>
            </a:pPr>
            <a:r>
              <a:rPr lang="en-US" dirty="0" smtClean="0"/>
              <a:t>Total tie benefits for New England is the equivalent MW value to bridge the LOLE delta between these two states</a:t>
            </a:r>
          </a:p>
          <a:p>
            <a:pPr lvl="1">
              <a:lnSpc>
                <a:spcPct val="90000"/>
              </a:lnSpc>
            </a:pPr>
            <a:endParaRPr lang="en-US" dirty="0" smtClean="0"/>
          </a:p>
          <a:p>
            <a:pPr lvl="1">
              <a:lnSpc>
                <a:spcPct val="90000"/>
              </a:lnSpc>
            </a:pPr>
            <a:r>
              <a:rPr lang="en-US" dirty="0" smtClean="0"/>
              <a:t>This initial total tie benefits value is subject to adjustment to account for capacity imports in </a:t>
            </a:r>
            <a:r>
              <a:rPr lang="en-US" dirty="0"/>
              <a:t>a</a:t>
            </a:r>
            <a:r>
              <a:rPr lang="en-US" dirty="0" smtClean="0"/>
              <a:t> later process</a:t>
            </a:r>
          </a:p>
        </p:txBody>
      </p:sp>
      <p:sp>
        <p:nvSpPr>
          <p:cNvPr id="4" name="Slide Number Placeholder 3"/>
          <p:cNvSpPr>
            <a:spLocks noGrp="1"/>
          </p:cNvSpPr>
          <p:nvPr>
            <p:ph type="sldNum" sz="quarter" idx="4294967295"/>
          </p:nvPr>
        </p:nvSpPr>
        <p:spPr>
          <a:xfrm>
            <a:off x="8610600" y="6400800"/>
            <a:ext cx="313326" cy="263518"/>
          </a:xfrm>
          <a:prstGeom prst="rect">
            <a:avLst/>
          </a:prstGeom>
        </p:spPr>
        <p:txBody>
          <a:bodyPr/>
          <a:lstStyle/>
          <a:p>
            <a:fld id="{10C7F894-2A36-495D-AB7C-1055F7AC0F9D}" type="slidenum">
              <a:rPr lang="en-US" smtClean="0"/>
              <a:pPr/>
              <a:t>66</a:t>
            </a:fld>
            <a:endParaRPr lang="en-US" dirty="0"/>
          </a:p>
        </p:txBody>
      </p:sp>
    </p:spTree>
    <p:extLst>
      <p:ext uri="{BB962C8B-B14F-4D97-AF65-F5344CB8AC3E}">
        <p14:creationId xmlns:p14="http://schemas.microsoft.com/office/powerpoint/2010/main" val="11834029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Calculation Process 3.0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lnSpcReduction="10000"/>
          </a:bodyPr>
          <a:lstStyle/>
          <a:p>
            <a:pPr>
              <a:lnSpc>
                <a:spcPct val="90000"/>
              </a:lnSpc>
            </a:pPr>
            <a:r>
              <a:rPr lang="en-US" dirty="0" smtClean="0"/>
              <a:t>Calculation of initial tie benefits for each individual neighboring Control </a:t>
            </a:r>
            <a:r>
              <a:rPr lang="en-US" dirty="0"/>
              <a:t>A</a:t>
            </a:r>
            <a:r>
              <a:rPr lang="en-US" dirty="0" smtClean="0"/>
              <a:t>rea</a:t>
            </a:r>
          </a:p>
          <a:p>
            <a:pPr lvl="1">
              <a:lnSpc>
                <a:spcPct val="90000"/>
              </a:lnSpc>
            </a:pPr>
            <a:r>
              <a:rPr lang="en-US" sz="1900" dirty="0" smtClean="0"/>
              <a:t>all interconnections connected to a given neighboring Control </a:t>
            </a:r>
            <a:r>
              <a:rPr lang="en-US" sz="1900" dirty="0"/>
              <a:t>A</a:t>
            </a:r>
            <a:r>
              <a:rPr lang="en-US" sz="1900" dirty="0" smtClean="0"/>
              <a:t>rea are grouped together to represent the state of interconnection between New England and that neighboring Control </a:t>
            </a:r>
            <a:r>
              <a:rPr lang="en-US" sz="1900" dirty="0"/>
              <a:t>A</a:t>
            </a:r>
            <a:r>
              <a:rPr lang="en-US" sz="1900" dirty="0" smtClean="0"/>
              <a:t>rea</a:t>
            </a:r>
          </a:p>
          <a:p>
            <a:pPr lvl="1">
              <a:lnSpc>
                <a:spcPct val="90000"/>
              </a:lnSpc>
            </a:pPr>
            <a:r>
              <a:rPr lang="en-US" sz="1900" dirty="0" smtClean="0"/>
              <a:t>For each target neighboring Control </a:t>
            </a:r>
            <a:r>
              <a:rPr lang="en-US" sz="1900" dirty="0"/>
              <a:t>A</a:t>
            </a:r>
            <a:r>
              <a:rPr lang="en-US" sz="1900" dirty="0" smtClean="0"/>
              <a:t>rea, identify all the related interconnection states and calculate the equivalent tie benefits values for each of these states</a:t>
            </a:r>
          </a:p>
          <a:p>
            <a:pPr lvl="2">
              <a:lnSpc>
                <a:spcPct val="90000"/>
              </a:lnSpc>
            </a:pPr>
            <a:r>
              <a:rPr lang="en-US" sz="1700" dirty="0" smtClean="0"/>
              <a:t>With a total of three neighboring control areas, there are four interconnection states for each neighboring area</a:t>
            </a:r>
          </a:p>
          <a:p>
            <a:pPr lvl="2">
              <a:lnSpc>
                <a:spcPct val="90000"/>
              </a:lnSpc>
            </a:pPr>
            <a:r>
              <a:rPr lang="en-US" sz="1700" dirty="0" smtClean="0"/>
              <a:t>Use the simple average of values for all the interconnection states to represent the tie benefits of the target neighboring Control </a:t>
            </a:r>
            <a:r>
              <a:rPr lang="en-US" sz="1700" dirty="0"/>
              <a:t>A</a:t>
            </a:r>
            <a:r>
              <a:rPr lang="en-US" sz="1700" dirty="0" smtClean="0"/>
              <a:t>rea</a:t>
            </a:r>
          </a:p>
          <a:p>
            <a:pPr lvl="1">
              <a:lnSpc>
                <a:spcPct val="90000"/>
              </a:lnSpc>
            </a:pPr>
            <a:r>
              <a:rPr lang="en-US" sz="1900" dirty="0" smtClean="0"/>
              <a:t>If the sum of the individual control area tie benefits calculated above is different than the total tie benefits calculated in Process 2.0, each Control </a:t>
            </a:r>
            <a:r>
              <a:rPr lang="en-US" sz="1900" dirty="0"/>
              <a:t>A</a:t>
            </a:r>
            <a:r>
              <a:rPr lang="en-US" sz="1900" dirty="0" smtClean="0"/>
              <a:t>rea’s tie benefits shall be adjusted based on the ratio of the individual Control </a:t>
            </a:r>
            <a:r>
              <a:rPr lang="en-US" sz="1900" dirty="0"/>
              <a:t>A</a:t>
            </a:r>
            <a:r>
              <a:rPr lang="en-US" sz="1900" dirty="0" smtClean="0"/>
              <a:t>rea tie benefits to the total tie benefits</a:t>
            </a:r>
          </a:p>
          <a:p>
            <a:pPr lvl="1">
              <a:lnSpc>
                <a:spcPct val="90000"/>
              </a:lnSpc>
            </a:pPr>
            <a:r>
              <a:rPr lang="en-US" sz="1900" dirty="0" smtClean="0"/>
              <a:t>These initial individual Control </a:t>
            </a:r>
            <a:r>
              <a:rPr lang="en-US" sz="1900" dirty="0"/>
              <a:t>A</a:t>
            </a:r>
            <a:r>
              <a:rPr lang="en-US" sz="1900" dirty="0" smtClean="0"/>
              <a:t>rea tie benefits are subject to further adjustment to account for capacity imports in </a:t>
            </a:r>
            <a:r>
              <a:rPr lang="en-US" sz="1900" dirty="0"/>
              <a:t>a</a:t>
            </a:r>
            <a:r>
              <a:rPr lang="en-US" sz="1900" dirty="0" smtClean="0"/>
              <a:t> later process.</a:t>
            </a:r>
            <a:endParaRPr lang="en-US" dirty="0" smtClean="0">
              <a:cs typeface="Times New Roman" pitchFamily="18" charset="0"/>
            </a:endParaRPr>
          </a:p>
        </p:txBody>
      </p:sp>
      <p:sp>
        <p:nvSpPr>
          <p:cNvPr id="4" name="Slide Number Placeholder 3"/>
          <p:cNvSpPr>
            <a:spLocks noGrp="1"/>
          </p:cNvSpPr>
          <p:nvPr>
            <p:ph type="sldNum" sz="quarter" idx="4294967295"/>
          </p:nvPr>
        </p:nvSpPr>
        <p:spPr>
          <a:xfrm>
            <a:off x="8610600" y="6400800"/>
            <a:ext cx="313326" cy="263518"/>
          </a:xfrm>
          <a:prstGeom prst="rect">
            <a:avLst/>
          </a:prstGeom>
        </p:spPr>
        <p:txBody>
          <a:bodyPr/>
          <a:lstStyle/>
          <a:p>
            <a:fld id="{10C7F894-2A36-495D-AB7C-1055F7AC0F9D}" type="slidenum">
              <a:rPr lang="en-US" smtClean="0"/>
              <a:pPr/>
              <a:t>67</a:t>
            </a:fld>
            <a:endParaRPr lang="en-US" dirty="0"/>
          </a:p>
        </p:txBody>
      </p:sp>
    </p:spTree>
    <p:extLst>
      <p:ext uri="{BB962C8B-B14F-4D97-AF65-F5344CB8AC3E}">
        <p14:creationId xmlns:p14="http://schemas.microsoft.com/office/powerpoint/2010/main" val="2623334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 Calculation Process 5.0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a:bodyPr>
          <a:lstStyle/>
          <a:p>
            <a:pPr>
              <a:lnSpc>
                <a:spcPct val="90000"/>
              </a:lnSpc>
            </a:pPr>
            <a:r>
              <a:rPr lang="en-US" dirty="0" smtClean="0"/>
              <a:t>Adjustment to the initial tie benefits for individual interconnection or group of interconnections</a:t>
            </a:r>
          </a:p>
          <a:p>
            <a:pPr lvl="1">
              <a:lnSpc>
                <a:spcPct val="90000"/>
              </a:lnSpc>
            </a:pPr>
            <a:r>
              <a:rPr lang="en-US" sz="1800" dirty="0" smtClean="0"/>
              <a:t>Deduct capacity imports from the import capability of each individual interconnection or group of interconnections to determine the remaining available import capability to support tie benefits</a:t>
            </a:r>
          </a:p>
          <a:p>
            <a:pPr lvl="2">
              <a:lnSpc>
                <a:spcPct val="90000"/>
              </a:lnSpc>
            </a:pPr>
            <a:r>
              <a:rPr lang="en-US" sz="1600" dirty="0" smtClean="0"/>
              <a:t>Capacity imports are the Qualified Existing Import Capacity for FCA 2022-2023</a:t>
            </a:r>
          </a:p>
          <a:p>
            <a:pPr lvl="1">
              <a:lnSpc>
                <a:spcPct val="90000"/>
              </a:lnSpc>
            </a:pPr>
            <a:endParaRPr lang="en-US" sz="1800" dirty="0" smtClean="0"/>
          </a:p>
          <a:p>
            <a:pPr lvl="1">
              <a:lnSpc>
                <a:spcPct val="90000"/>
              </a:lnSpc>
            </a:pPr>
            <a:r>
              <a:rPr lang="en-US" sz="1800" dirty="0" smtClean="0"/>
              <a:t>Compare the tie benefits value of an individual interconnection or group of interconnections as determined in Process 4.0 to its remaining transmission import capability</a:t>
            </a:r>
          </a:p>
          <a:p>
            <a:pPr lvl="2">
              <a:lnSpc>
                <a:spcPct val="90000"/>
              </a:lnSpc>
            </a:pPr>
            <a:r>
              <a:rPr lang="en-US" dirty="0" smtClean="0"/>
              <a:t>If the tie benefits value is greater than the remaining transmission import capability, the tie benefit value of the individual interconnection or group of interconnections is capped to the remaining transmission import capability</a:t>
            </a:r>
          </a:p>
          <a:p>
            <a:pPr lvl="2">
              <a:lnSpc>
                <a:spcPct val="90000"/>
              </a:lnSpc>
            </a:pPr>
            <a:endParaRPr lang="en-US" dirty="0" smtClean="0"/>
          </a:p>
          <a:p>
            <a:pPr lvl="2">
              <a:lnSpc>
                <a:spcPct val="90000"/>
              </a:lnSpc>
            </a:pPr>
            <a:r>
              <a:rPr lang="en-US" dirty="0" smtClean="0"/>
              <a:t>Otherwise, no adjustments are made</a:t>
            </a:r>
            <a:endParaRPr lang="en-US" dirty="0" smtClean="0">
              <a:cs typeface="Times New Roman" pitchFamily="18" charset="0"/>
            </a:endParaRPr>
          </a:p>
        </p:txBody>
      </p:sp>
      <p:sp>
        <p:nvSpPr>
          <p:cNvPr id="4" name="Slide Number Placeholder 3"/>
          <p:cNvSpPr>
            <a:spLocks noGrp="1"/>
          </p:cNvSpPr>
          <p:nvPr>
            <p:ph type="sldNum" sz="quarter" idx="4294967295"/>
          </p:nvPr>
        </p:nvSpPr>
        <p:spPr>
          <a:xfrm>
            <a:off x="8610600" y="6400800"/>
            <a:ext cx="313326" cy="263518"/>
          </a:xfrm>
          <a:prstGeom prst="rect">
            <a:avLst/>
          </a:prstGeom>
        </p:spPr>
        <p:txBody>
          <a:bodyPr/>
          <a:lstStyle/>
          <a:p>
            <a:fld id="{10C7F894-2A36-495D-AB7C-1055F7AC0F9D}" type="slidenum">
              <a:rPr lang="en-US" smtClean="0"/>
              <a:pPr/>
              <a:t>68</a:t>
            </a:fld>
            <a:endParaRPr lang="en-US" dirty="0"/>
          </a:p>
        </p:txBody>
      </p:sp>
    </p:spTree>
    <p:extLst>
      <p:ext uri="{BB962C8B-B14F-4D97-AF65-F5344CB8AC3E}">
        <p14:creationId xmlns:p14="http://schemas.microsoft.com/office/powerpoint/2010/main" val="4281060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 Calculation Process 6.0</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a:bodyPr>
          <a:lstStyle/>
          <a:p>
            <a:pPr>
              <a:lnSpc>
                <a:spcPct val="90000"/>
              </a:lnSpc>
            </a:pPr>
            <a:r>
              <a:rPr lang="en-US" dirty="0" smtClean="0"/>
              <a:t>Determination of tie benefits for individual neighboring </a:t>
            </a:r>
            <a:r>
              <a:rPr lang="en-US" dirty="0"/>
              <a:t>C</a:t>
            </a:r>
            <a:r>
              <a:rPr lang="en-US" dirty="0" smtClean="0"/>
              <a:t>ontrol Areas </a:t>
            </a:r>
          </a:p>
          <a:p>
            <a:pPr>
              <a:lnSpc>
                <a:spcPct val="90000"/>
              </a:lnSpc>
            </a:pPr>
            <a:endParaRPr lang="en-US" dirty="0" smtClean="0"/>
          </a:p>
          <a:p>
            <a:pPr lvl="1">
              <a:lnSpc>
                <a:spcPct val="90000"/>
              </a:lnSpc>
            </a:pPr>
            <a:r>
              <a:rPr lang="en-US" dirty="0" smtClean="0"/>
              <a:t>Final tie benefits for each neighboring Control </a:t>
            </a:r>
            <a:r>
              <a:rPr lang="en-US" dirty="0"/>
              <a:t>A</a:t>
            </a:r>
            <a:r>
              <a:rPr lang="en-US" dirty="0" smtClean="0"/>
              <a:t>rea are the sum of the tie benefits from the individual interconnections or groups of interconnections with that Control </a:t>
            </a:r>
            <a:r>
              <a:rPr lang="en-US" dirty="0"/>
              <a:t>A</a:t>
            </a:r>
            <a:r>
              <a:rPr lang="en-US" dirty="0" smtClean="0"/>
              <a:t>rea, after accounting for any adjustment for capacity imports as determined in Process 5.0</a:t>
            </a:r>
            <a:endParaRPr lang="en-US" dirty="0" smtClean="0">
              <a:cs typeface="Times New Roman" pitchFamily="18" charset="0"/>
            </a:endParaRPr>
          </a:p>
        </p:txBody>
      </p:sp>
      <p:sp>
        <p:nvSpPr>
          <p:cNvPr id="4" name="Slide Number Placeholder 3"/>
          <p:cNvSpPr>
            <a:spLocks noGrp="1"/>
          </p:cNvSpPr>
          <p:nvPr>
            <p:ph type="sldNum" sz="quarter" idx="4294967295"/>
          </p:nvPr>
        </p:nvSpPr>
        <p:spPr>
          <a:xfrm>
            <a:off x="8610600" y="6400800"/>
            <a:ext cx="313326" cy="263518"/>
          </a:xfrm>
          <a:prstGeom prst="rect">
            <a:avLst/>
          </a:prstGeom>
        </p:spPr>
        <p:txBody>
          <a:bodyPr/>
          <a:lstStyle/>
          <a:p>
            <a:fld id="{10C7F894-2A36-495D-AB7C-1055F7AC0F9D}" type="slidenum">
              <a:rPr lang="en-US" smtClean="0"/>
              <a:pPr/>
              <a:t>69</a:t>
            </a:fld>
            <a:endParaRPr lang="en-US" dirty="0"/>
          </a:p>
        </p:txBody>
      </p:sp>
    </p:spTree>
    <p:extLst>
      <p:ext uri="{BB962C8B-B14F-4D97-AF65-F5344CB8AC3E}">
        <p14:creationId xmlns:p14="http://schemas.microsoft.com/office/powerpoint/2010/main" val="167672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025"/>
            <a:ext cx="8229600" cy="1143000"/>
          </a:xfrm>
        </p:spPr>
        <p:txBody>
          <a:bodyPr/>
          <a:lstStyle/>
          <a:p>
            <a:r>
              <a:rPr lang="en-US" dirty="0" smtClean="0">
                <a:cs typeface="Times New Roman" pitchFamily="18" charset="0"/>
              </a:rPr>
              <a:t>Background</a:t>
            </a:r>
            <a:endParaRPr lang="en-US" strike="sngStrike" dirty="0"/>
          </a:p>
        </p:txBody>
      </p:sp>
      <p:sp>
        <p:nvSpPr>
          <p:cNvPr id="3" name="Text Placeholder 2"/>
          <p:cNvSpPr>
            <a:spLocks noGrp="1"/>
          </p:cNvSpPr>
          <p:nvPr>
            <p:ph type="body" sz="quarter" idx="4294967295"/>
          </p:nvPr>
        </p:nvSpPr>
        <p:spPr>
          <a:xfrm>
            <a:off x="535020" y="1219200"/>
            <a:ext cx="8456580" cy="4876800"/>
          </a:xfrm>
          <a:prstGeom prst="rect">
            <a:avLst/>
          </a:prstGeom>
        </p:spPr>
        <p:txBody>
          <a:bodyPr>
            <a:normAutofit fontScale="85000" lnSpcReduction="20000"/>
          </a:bodyPr>
          <a:lstStyle/>
          <a:p>
            <a:pPr>
              <a:lnSpc>
                <a:spcPct val="90000"/>
              </a:lnSpc>
            </a:pPr>
            <a:r>
              <a:rPr lang="en-US" dirty="0" smtClean="0"/>
              <a:t>Determination </a:t>
            </a:r>
            <a:r>
              <a:rPr lang="en-US" dirty="0"/>
              <a:t>of </a:t>
            </a:r>
            <a:r>
              <a:rPr lang="en-US" dirty="0" smtClean="0"/>
              <a:t>Capacity </a:t>
            </a:r>
            <a:r>
              <a:rPr lang="en-US" dirty="0"/>
              <a:t>Z</a:t>
            </a:r>
            <a:r>
              <a:rPr lang="en-US" dirty="0" smtClean="0"/>
              <a:t>ones </a:t>
            </a:r>
            <a:r>
              <a:rPr lang="en-US" dirty="0"/>
              <a:t>for </a:t>
            </a:r>
            <a:r>
              <a:rPr lang="en-US" dirty="0" smtClean="0"/>
              <a:t>FCA 14 was presented to </a:t>
            </a:r>
            <a:r>
              <a:rPr lang="en-US" dirty="0"/>
              <a:t>the </a:t>
            </a:r>
            <a:r>
              <a:rPr lang="en-US" dirty="0" smtClean="0"/>
              <a:t>PSPC on </a:t>
            </a:r>
            <a:r>
              <a:rPr lang="en-US" dirty="0"/>
              <a:t>May </a:t>
            </a:r>
            <a:r>
              <a:rPr lang="en-US" dirty="0" smtClean="0"/>
              <a:t>30, 2019</a:t>
            </a:r>
          </a:p>
          <a:p>
            <a:pPr lvl="1"/>
            <a:r>
              <a:rPr lang="en-US" sz="2100" dirty="0"/>
              <a:t>Import-constrained Capacity Zone of Southeast New England </a:t>
            </a:r>
            <a:r>
              <a:rPr lang="en-US" sz="2100" dirty="0" smtClean="0"/>
              <a:t>(includes </a:t>
            </a:r>
            <a:r>
              <a:rPr lang="en-US" sz="2100" dirty="0"/>
              <a:t>the NEMA/Boston and SEMA/RI Load Zones)</a:t>
            </a:r>
          </a:p>
          <a:p>
            <a:pPr lvl="1"/>
            <a:r>
              <a:rPr lang="en-US" sz="2100" dirty="0"/>
              <a:t>Export-constrained Capacity Zones of:</a:t>
            </a:r>
          </a:p>
          <a:p>
            <a:pPr lvl="2"/>
            <a:r>
              <a:rPr lang="en-US" sz="2100" dirty="0"/>
              <a:t>Maine, and </a:t>
            </a:r>
          </a:p>
          <a:p>
            <a:pPr lvl="2"/>
            <a:r>
              <a:rPr lang="en-US" sz="2100" dirty="0"/>
              <a:t>Northern New England </a:t>
            </a:r>
            <a:r>
              <a:rPr lang="en-US" sz="2100" dirty="0" smtClean="0"/>
              <a:t>(includes Maine</a:t>
            </a:r>
            <a:r>
              <a:rPr lang="en-US" sz="2100" dirty="0"/>
              <a:t>, New Hampshire and Vermont Load </a:t>
            </a:r>
            <a:r>
              <a:rPr lang="en-US" sz="2100" dirty="0" smtClean="0"/>
              <a:t>Zones)</a:t>
            </a:r>
            <a:endParaRPr lang="en-US" sz="2100" dirty="0"/>
          </a:p>
          <a:p>
            <a:pPr lvl="1"/>
            <a:r>
              <a:rPr lang="en-US" sz="2100" dirty="0"/>
              <a:t>Rest-of-Pool Capacity </a:t>
            </a:r>
            <a:r>
              <a:rPr lang="en-US" sz="2100" dirty="0" smtClean="0"/>
              <a:t>Zone </a:t>
            </a:r>
            <a:endParaRPr lang="en-US" sz="2100" dirty="0"/>
          </a:p>
          <a:p>
            <a:pPr>
              <a:lnSpc>
                <a:spcPct val="90000"/>
              </a:lnSpc>
            </a:pPr>
            <a:r>
              <a:rPr lang="en-US" dirty="0"/>
              <a:t>Transmission transfer capability limits associated with Capacity Zones are relaxed in the tie benefits study</a:t>
            </a:r>
          </a:p>
          <a:p>
            <a:pPr>
              <a:lnSpc>
                <a:spcPct val="90000"/>
              </a:lnSpc>
            </a:pPr>
            <a:r>
              <a:rPr lang="en-US" dirty="0"/>
              <a:t>Detailed study assumptions </a:t>
            </a:r>
            <a:r>
              <a:rPr lang="en-US" dirty="0" smtClean="0"/>
              <a:t>and results were </a:t>
            </a:r>
            <a:r>
              <a:rPr lang="en-US" dirty="0"/>
              <a:t>presented to the PSPC on May 30, </a:t>
            </a:r>
            <a:r>
              <a:rPr lang="en-US" dirty="0" smtClean="0"/>
              <a:t>2019 and July 25, 2019, respectively</a:t>
            </a:r>
            <a:endParaRPr lang="en-US" dirty="0"/>
          </a:p>
          <a:p>
            <a:pPr lvl="1">
              <a:lnSpc>
                <a:spcPct val="90000"/>
              </a:lnSpc>
            </a:pPr>
            <a:r>
              <a:rPr lang="en-US" sz="1800" dirty="0">
                <a:hlinkClick r:id="rId2"/>
              </a:rPr>
              <a:t>https://</a:t>
            </a:r>
            <a:r>
              <a:rPr lang="en-US" sz="1800" dirty="0" smtClean="0">
                <a:hlinkClick r:id="rId2"/>
              </a:rPr>
              <a:t>www.iso-ne.com/static-assets/documents/2019/05/a62_fca14_tie_benefits_assumpts_05302019_rev1.pdf</a:t>
            </a:r>
          </a:p>
          <a:p>
            <a:pPr lvl="1">
              <a:lnSpc>
                <a:spcPct val="90000"/>
              </a:lnSpc>
            </a:pPr>
            <a:endParaRPr lang="en-US" sz="1800" dirty="0" smtClean="0">
              <a:hlinkClick r:id="rId2"/>
            </a:endParaRPr>
          </a:p>
          <a:p>
            <a:pPr lvl="1">
              <a:lnSpc>
                <a:spcPct val="90000"/>
              </a:lnSpc>
            </a:pPr>
            <a:r>
              <a:rPr lang="en-US" sz="1800" dirty="0" smtClean="0">
                <a:hlinkClick r:id="rId2"/>
              </a:rPr>
              <a:t>https</a:t>
            </a:r>
            <a:r>
              <a:rPr lang="en-US" sz="1800" dirty="0">
                <a:hlinkClick r:id="rId2"/>
              </a:rPr>
              <a:t>://www.iso-ne.com/static-assets/documents/2019/07/pspc_a05_tiebenefitswithandwithoutmystic89.pptx</a:t>
            </a:r>
          </a:p>
          <a:p>
            <a:pPr>
              <a:lnSpc>
                <a:spcPct val="90000"/>
              </a:lnSpc>
            </a:pPr>
            <a:r>
              <a:rPr lang="en-US" dirty="0"/>
              <a:t>Detailed study </a:t>
            </a:r>
            <a:r>
              <a:rPr lang="en-US" dirty="0" smtClean="0"/>
              <a:t>methodology, assumptions and results are </a:t>
            </a:r>
            <a:r>
              <a:rPr lang="en-US" dirty="0"/>
              <a:t>included </a:t>
            </a:r>
            <a:r>
              <a:rPr lang="en-US" dirty="0" smtClean="0"/>
              <a:t>in the </a:t>
            </a:r>
            <a:r>
              <a:rPr lang="en-US" dirty="0" smtClean="0">
                <a:hlinkClick r:id="rId3" action="ppaction://hlinksldjump"/>
              </a:rPr>
              <a:t>Appendix II</a:t>
            </a:r>
            <a:r>
              <a:rPr lang="en-US" dirty="0" smtClean="0"/>
              <a:t> </a:t>
            </a:r>
            <a:endParaRPr lang="en-US" dirty="0"/>
          </a:p>
          <a:p>
            <a:pPr>
              <a:lnSpc>
                <a:spcPct val="90000"/>
              </a:lnSpc>
            </a:pPr>
            <a:endParaRPr lang="en-US" dirty="0"/>
          </a:p>
        </p:txBody>
      </p:sp>
      <p:sp>
        <p:nvSpPr>
          <p:cNvPr id="4" name="Slide Number Placeholder 3"/>
          <p:cNvSpPr>
            <a:spLocks noGrp="1"/>
          </p:cNvSpPr>
          <p:nvPr>
            <p:ph type="sldNum" sz="quarter" idx="4294967295"/>
          </p:nvPr>
        </p:nvSpPr>
        <p:spPr>
          <a:xfrm>
            <a:off x="8610600" y="6324600"/>
            <a:ext cx="237126" cy="263518"/>
          </a:xfrm>
          <a:prstGeom prst="rect">
            <a:avLst/>
          </a:prstGeom>
        </p:spPr>
        <p:txBody>
          <a:bodyPr/>
          <a:lstStyle/>
          <a:p>
            <a:fld id="{10C7F894-2A36-495D-AB7C-1055F7AC0F9D}" type="slidenum">
              <a:rPr lang="en-US" smtClean="0"/>
              <a:pPr/>
              <a:t>7</a:t>
            </a:fld>
            <a:endParaRPr lang="en-US" dirty="0"/>
          </a:p>
        </p:txBody>
      </p:sp>
    </p:spTree>
    <p:extLst>
      <p:ext uri="{BB962C8B-B14F-4D97-AF65-F5344CB8AC3E}">
        <p14:creationId xmlns:p14="http://schemas.microsoft.com/office/powerpoint/2010/main" val="34057569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 Calculation Process 7.0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a:bodyPr>
          <a:lstStyle/>
          <a:p>
            <a:pPr>
              <a:lnSpc>
                <a:spcPct val="90000"/>
              </a:lnSpc>
            </a:pPr>
            <a:r>
              <a:rPr lang="en-US" dirty="0" smtClean="0"/>
              <a:t>Determination of total tie benefits for New England</a:t>
            </a:r>
          </a:p>
          <a:p>
            <a:pPr>
              <a:lnSpc>
                <a:spcPct val="90000"/>
              </a:lnSpc>
            </a:pPr>
            <a:endParaRPr lang="en-US" dirty="0" smtClean="0"/>
          </a:p>
          <a:p>
            <a:pPr lvl="1">
              <a:lnSpc>
                <a:spcPct val="90000"/>
              </a:lnSpc>
            </a:pPr>
            <a:r>
              <a:rPr lang="en-US" dirty="0" smtClean="0"/>
              <a:t>Final total tie benefits from all neighboring control areas are the sum of the Control </a:t>
            </a:r>
            <a:r>
              <a:rPr lang="en-US" dirty="0"/>
              <a:t>A</a:t>
            </a:r>
            <a:r>
              <a:rPr lang="en-US" dirty="0" smtClean="0"/>
              <a:t>rea tie benefits after accounting for any adjustment for capacity imports as determined in Process 6.0</a:t>
            </a:r>
            <a:endParaRPr lang="en-US" dirty="0" smtClean="0">
              <a:cs typeface="Times New Roman" pitchFamily="18" charset="0"/>
            </a:endParaRPr>
          </a:p>
        </p:txBody>
      </p:sp>
      <p:sp>
        <p:nvSpPr>
          <p:cNvPr id="4" name="Slide Number Placeholder 3"/>
          <p:cNvSpPr>
            <a:spLocks noGrp="1"/>
          </p:cNvSpPr>
          <p:nvPr>
            <p:ph type="sldNum" sz="quarter" idx="4294967295"/>
          </p:nvPr>
        </p:nvSpPr>
        <p:spPr>
          <a:xfrm>
            <a:off x="8610600" y="6400800"/>
            <a:ext cx="313326" cy="263518"/>
          </a:xfrm>
          <a:prstGeom prst="rect">
            <a:avLst/>
          </a:prstGeom>
        </p:spPr>
        <p:txBody>
          <a:bodyPr/>
          <a:lstStyle/>
          <a:p>
            <a:fld id="{10C7F894-2A36-495D-AB7C-1055F7AC0F9D}" type="slidenum">
              <a:rPr lang="en-US" smtClean="0"/>
              <a:pPr/>
              <a:t>70</a:t>
            </a:fld>
            <a:endParaRPr lang="en-US" dirty="0"/>
          </a:p>
        </p:txBody>
      </p:sp>
    </p:spTree>
    <p:extLst>
      <p:ext uri="{BB962C8B-B14F-4D97-AF65-F5344CB8AC3E}">
        <p14:creationId xmlns:p14="http://schemas.microsoft.com/office/powerpoint/2010/main" val="8706912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Appendix II B</a:t>
            </a:r>
            <a:endParaRPr lang="en-US" dirty="0"/>
          </a:p>
        </p:txBody>
      </p:sp>
      <p:sp>
        <p:nvSpPr>
          <p:cNvPr id="6" name="Text Placeholder 5"/>
          <p:cNvSpPr>
            <a:spLocks noGrp="1"/>
          </p:cNvSpPr>
          <p:nvPr>
            <p:ph type="body" idx="1"/>
          </p:nvPr>
        </p:nvSpPr>
        <p:spPr>
          <a:xfrm>
            <a:off x="609600" y="3429000"/>
            <a:ext cx="7772400" cy="990599"/>
          </a:xfrm>
        </p:spPr>
        <p:txBody>
          <a:bodyPr>
            <a:noAutofit/>
          </a:bodyPr>
          <a:lstStyle/>
          <a:p>
            <a:r>
              <a:rPr lang="en-US" sz="1800" dirty="0" smtClean="0"/>
              <a:t>Tie Benefits Study for FCA 14 – Assumptions</a:t>
            </a:r>
            <a:endParaRPr lang="en-US" sz="1800" dirty="0"/>
          </a:p>
        </p:txBody>
      </p:sp>
      <p:sp>
        <p:nvSpPr>
          <p:cNvPr id="2" name="Slide Number Placeholder 1"/>
          <p:cNvSpPr>
            <a:spLocks noGrp="1"/>
          </p:cNvSpPr>
          <p:nvPr>
            <p:ph type="sldNum" sz="quarter" idx="4294967295"/>
          </p:nvPr>
        </p:nvSpPr>
        <p:spPr>
          <a:xfrm>
            <a:off x="8534400" y="6400800"/>
            <a:ext cx="381000" cy="263525"/>
          </a:xfrm>
        </p:spPr>
        <p:txBody>
          <a:bodyPr/>
          <a:lstStyle/>
          <a:p>
            <a:pPr>
              <a:defRPr/>
            </a:pPr>
            <a:fld id="{561ACE11-EF18-4151-9C86-FCCC5A027270}" type="slidenum">
              <a:rPr lang="en-US" smtClean="0">
                <a:latin typeface="+mn-lt"/>
              </a:rPr>
              <a:pPr>
                <a:defRPr/>
              </a:pPr>
              <a:t>71</a:t>
            </a:fld>
            <a:endParaRPr lang="en-US" dirty="0">
              <a:latin typeface="+mn-lt"/>
            </a:endParaRPr>
          </a:p>
        </p:txBody>
      </p:sp>
    </p:spTree>
    <p:extLst>
      <p:ext uri="{BB962C8B-B14F-4D97-AF65-F5344CB8AC3E}">
        <p14:creationId xmlns:p14="http://schemas.microsoft.com/office/powerpoint/2010/main" val="1011680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28600"/>
            <a:ext cx="8229600" cy="1143000"/>
          </a:xfrm>
        </p:spPr>
        <p:txBody>
          <a:bodyPr/>
          <a:lstStyle/>
          <a:p>
            <a:r>
              <a:rPr lang="en-US" sz="3600" dirty="0" smtClean="0"/>
              <a:t>Resource Assumptions </a:t>
            </a:r>
            <a:br>
              <a:rPr lang="en-US" sz="3600" dirty="0" smtClean="0"/>
            </a:br>
            <a:endParaRPr lang="en-US" sz="2000" i="1" dirty="0"/>
          </a:p>
        </p:txBody>
      </p:sp>
      <p:sp>
        <p:nvSpPr>
          <p:cNvPr id="49155" name="Rectangle 3"/>
          <p:cNvSpPr>
            <a:spLocks noGrp="1" noChangeArrowheads="1"/>
          </p:cNvSpPr>
          <p:nvPr>
            <p:ph type="body" sz="quarter" idx="4294967295"/>
          </p:nvPr>
        </p:nvSpPr>
        <p:spPr>
          <a:xfrm>
            <a:off x="457200" y="1447800"/>
            <a:ext cx="8305800" cy="4800600"/>
          </a:xfrm>
          <a:prstGeom prst="rect">
            <a:avLst/>
          </a:prstGeom>
        </p:spPr>
        <p:txBody>
          <a:bodyPr>
            <a:normAutofit/>
          </a:bodyPr>
          <a:lstStyle/>
          <a:p>
            <a:pPr marL="0" indent="0">
              <a:lnSpc>
                <a:spcPct val="90000"/>
              </a:lnSpc>
              <a:buNone/>
            </a:pPr>
            <a:r>
              <a:rPr lang="en-US" sz="2800" u="sng" dirty="0"/>
              <a:t>New England</a:t>
            </a:r>
          </a:p>
          <a:p>
            <a:pPr>
              <a:lnSpc>
                <a:spcPct val="90000"/>
              </a:lnSpc>
            </a:pPr>
            <a:r>
              <a:rPr lang="en-US" dirty="0"/>
              <a:t>Modeled all </a:t>
            </a:r>
            <a:r>
              <a:rPr lang="en-US" dirty="0" smtClean="0"/>
              <a:t>FCA 14 Existing Capacity Resources</a:t>
            </a:r>
            <a:endParaRPr lang="en-US" dirty="0"/>
          </a:p>
          <a:p>
            <a:pPr lvl="1">
              <a:lnSpc>
                <a:spcPct val="90000"/>
              </a:lnSpc>
            </a:pPr>
            <a:r>
              <a:rPr lang="en-US" dirty="0"/>
              <a:t>Ratings, EFORd, </a:t>
            </a:r>
            <a:r>
              <a:rPr lang="en-US" dirty="0" smtClean="0"/>
              <a:t>maintenance </a:t>
            </a:r>
            <a:r>
              <a:rPr lang="en-US" dirty="0"/>
              <a:t>w</a:t>
            </a:r>
            <a:r>
              <a:rPr lang="en-US" dirty="0" smtClean="0"/>
              <a:t>eeks </a:t>
            </a:r>
            <a:r>
              <a:rPr lang="en-US" dirty="0"/>
              <a:t>consistent with assumptions for the FCA </a:t>
            </a:r>
            <a:r>
              <a:rPr lang="en-US" dirty="0" smtClean="0"/>
              <a:t>14 ICR </a:t>
            </a:r>
            <a:r>
              <a:rPr lang="en-US" dirty="0"/>
              <a:t>calculations</a:t>
            </a:r>
          </a:p>
          <a:p>
            <a:pPr marL="0" indent="0">
              <a:lnSpc>
                <a:spcPct val="90000"/>
              </a:lnSpc>
              <a:buNone/>
            </a:pPr>
            <a:r>
              <a:rPr lang="en-US" sz="2800" u="sng" dirty="0"/>
              <a:t>Neighboring Control Areas</a:t>
            </a:r>
          </a:p>
          <a:p>
            <a:pPr>
              <a:lnSpc>
                <a:spcPct val="90000"/>
              </a:lnSpc>
            </a:pPr>
            <a:r>
              <a:rPr lang="en-US" dirty="0"/>
              <a:t>Modeled resources based on</a:t>
            </a:r>
          </a:p>
          <a:p>
            <a:pPr lvl="1">
              <a:lnSpc>
                <a:spcPct val="90000"/>
              </a:lnSpc>
            </a:pPr>
            <a:r>
              <a:rPr lang="en-US" dirty="0" smtClean="0"/>
              <a:t>2018 NPCC </a:t>
            </a:r>
            <a:r>
              <a:rPr lang="en-US" dirty="0"/>
              <a:t>Long Range Adequacy Overview &amp; </a:t>
            </a:r>
            <a:r>
              <a:rPr lang="en-US" dirty="0" smtClean="0"/>
              <a:t>2019 </a:t>
            </a:r>
            <a:r>
              <a:rPr lang="en-US" dirty="0"/>
              <a:t>NPCC Summer Assessment</a:t>
            </a:r>
          </a:p>
          <a:p>
            <a:pPr lvl="2">
              <a:lnSpc>
                <a:spcPct val="90000"/>
              </a:lnSpc>
            </a:pPr>
            <a:r>
              <a:rPr lang="en-US" dirty="0"/>
              <a:t>Quebec</a:t>
            </a:r>
          </a:p>
          <a:p>
            <a:pPr lvl="2">
              <a:lnSpc>
                <a:spcPct val="90000"/>
              </a:lnSpc>
            </a:pPr>
            <a:r>
              <a:rPr lang="en-US" dirty="0"/>
              <a:t>Maritimes</a:t>
            </a:r>
          </a:p>
          <a:p>
            <a:pPr lvl="2">
              <a:lnSpc>
                <a:spcPct val="90000"/>
              </a:lnSpc>
            </a:pPr>
            <a:r>
              <a:rPr lang="en-US" dirty="0"/>
              <a:t>New York</a:t>
            </a:r>
          </a:p>
          <a:p>
            <a:pPr lvl="3">
              <a:lnSpc>
                <a:spcPct val="90000"/>
              </a:lnSpc>
            </a:pPr>
            <a:r>
              <a:rPr lang="en-US" dirty="0" smtClean="0"/>
              <a:t>2019 </a:t>
            </a:r>
            <a:r>
              <a:rPr lang="en-US" dirty="0"/>
              <a:t>New York Gold Book</a:t>
            </a:r>
          </a:p>
          <a:p>
            <a:pPr lvl="2">
              <a:lnSpc>
                <a:spcPct val="90000"/>
              </a:lnSpc>
            </a:pPr>
            <a:r>
              <a:rPr lang="en-US" dirty="0"/>
              <a:t>Ontario &amp; PJM (for the purpose of  modeling the impacts of capacity imports/exports with Quebec and New York)</a:t>
            </a:r>
          </a:p>
        </p:txBody>
      </p:sp>
      <p:sp>
        <p:nvSpPr>
          <p:cNvPr id="5" name="Slide Number Placeholder 4"/>
          <p:cNvSpPr>
            <a:spLocks noGrp="1"/>
          </p:cNvSpPr>
          <p:nvPr>
            <p:ph type="sldNum" sz="quarter" idx="4294967295"/>
          </p:nvPr>
        </p:nvSpPr>
        <p:spPr>
          <a:xfrm>
            <a:off x="8610600" y="6400800"/>
            <a:ext cx="313326" cy="263518"/>
          </a:xfrm>
          <a:prstGeom prst="rect">
            <a:avLst/>
          </a:prstGeom>
        </p:spPr>
        <p:txBody>
          <a:bodyPr/>
          <a:lstStyle/>
          <a:p>
            <a:fld id="{DA1A9232-E07A-4939-ABCC-12B8BF60FC31}" type="slidenum">
              <a:rPr lang="en-US"/>
              <a:pPr/>
              <a:t>72</a:t>
            </a:fld>
            <a:endParaRPr lang="en-US" dirty="0"/>
          </a:p>
        </p:txBody>
      </p:sp>
    </p:spTree>
    <p:extLst>
      <p:ext uri="{BB962C8B-B14F-4D97-AF65-F5344CB8AC3E}">
        <p14:creationId xmlns:p14="http://schemas.microsoft.com/office/powerpoint/2010/main" val="32415321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Autofit/>
          </a:bodyPr>
          <a:lstStyle/>
          <a:p>
            <a:r>
              <a:rPr lang="en-US" sz="3600" dirty="0" smtClean="0"/>
              <a:t>Load Assumptions </a:t>
            </a:r>
            <a:endParaRPr lang="en-US" sz="3600" i="1" dirty="0"/>
          </a:p>
        </p:txBody>
      </p:sp>
      <p:sp>
        <p:nvSpPr>
          <p:cNvPr id="49155" name="Rectangle 3"/>
          <p:cNvSpPr>
            <a:spLocks noGrp="1" noChangeArrowheads="1"/>
          </p:cNvSpPr>
          <p:nvPr>
            <p:ph type="body" sz="quarter" idx="4294967295"/>
          </p:nvPr>
        </p:nvSpPr>
        <p:spPr>
          <a:xfrm>
            <a:off x="494414" y="1142999"/>
            <a:ext cx="8305800" cy="5077599"/>
          </a:xfrm>
          <a:prstGeom prst="rect">
            <a:avLst/>
          </a:prstGeom>
        </p:spPr>
        <p:txBody>
          <a:bodyPr>
            <a:normAutofit lnSpcReduction="10000"/>
          </a:bodyPr>
          <a:lstStyle/>
          <a:p>
            <a:pPr marL="0" indent="0">
              <a:lnSpc>
                <a:spcPct val="90000"/>
              </a:lnSpc>
              <a:buNone/>
            </a:pPr>
            <a:r>
              <a:rPr lang="en-US" sz="2800" u="sng" dirty="0"/>
              <a:t>New England</a:t>
            </a:r>
          </a:p>
          <a:p>
            <a:pPr>
              <a:lnSpc>
                <a:spcPct val="90000"/>
              </a:lnSpc>
            </a:pPr>
            <a:r>
              <a:rPr lang="en-US" dirty="0" smtClean="0"/>
              <a:t>Load Forecast</a:t>
            </a:r>
          </a:p>
          <a:p>
            <a:pPr lvl="1">
              <a:lnSpc>
                <a:spcPct val="90000"/>
              </a:lnSpc>
            </a:pPr>
            <a:r>
              <a:rPr lang="en-US" dirty="0" smtClean="0"/>
              <a:t>Based on the 2019 Forecast Report of Capacity, Energy, Loads and Transmission Report load data</a:t>
            </a:r>
          </a:p>
          <a:p>
            <a:pPr lvl="2">
              <a:lnSpc>
                <a:spcPct val="90000"/>
              </a:lnSpc>
            </a:pPr>
            <a:r>
              <a:rPr lang="en-US" dirty="0" smtClean="0"/>
              <a:t>Behind-the-meter </a:t>
            </a:r>
            <a:r>
              <a:rPr lang="en-US" dirty="0"/>
              <a:t>p</a:t>
            </a:r>
            <a:r>
              <a:rPr lang="en-US" dirty="0" smtClean="0"/>
              <a:t>hotovoltaic </a:t>
            </a:r>
            <a:r>
              <a:rPr lang="en-US" dirty="0"/>
              <a:t>(BTM PV) forecast is modeled with an hourly profile </a:t>
            </a:r>
          </a:p>
          <a:p>
            <a:pPr lvl="2">
              <a:lnSpc>
                <a:spcPct val="90000"/>
              </a:lnSpc>
            </a:pPr>
            <a:r>
              <a:rPr lang="en-US" dirty="0"/>
              <a:t>The performance uncertainty of BTM PV is modeled using a 7-day uncertainty </a:t>
            </a:r>
            <a:r>
              <a:rPr lang="en-US" dirty="0" smtClean="0"/>
              <a:t>window</a:t>
            </a:r>
            <a:endParaRPr lang="en-US" dirty="0"/>
          </a:p>
          <a:p>
            <a:pPr>
              <a:lnSpc>
                <a:spcPct val="90000"/>
              </a:lnSpc>
            </a:pPr>
            <a:r>
              <a:rPr lang="en-US" dirty="0" smtClean="0"/>
              <a:t>Load Shape</a:t>
            </a:r>
          </a:p>
          <a:p>
            <a:pPr lvl="1">
              <a:lnSpc>
                <a:spcPct val="90000"/>
              </a:lnSpc>
            </a:pPr>
            <a:r>
              <a:rPr lang="en-US" dirty="0" smtClean="0"/>
              <a:t>2002 hourly shape; consistent with current NPCC studies</a:t>
            </a:r>
          </a:p>
          <a:p>
            <a:pPr marL="0" indent="0">
              <a:lnSpc>
                <a:spcPct val="90000"/>
              </a:lnSpc>
              <a:buNone/>
            </a:pPr>
            <a:r>
              <a:rPr lang="en-US" sz="2800" u="sng" dirty="0"/>
              <a:t>Neighboring Control Areas</a:t>
            </a:r>
          </a:p>
          <a:p>
            <a:pPr marL="342900" lvl="1" indent="-342900">
              <a:lnSpc>
                <a:spcPct val="90000"/>
              </a:lnSpc>
              <a:spcBef>
                <a:spcPts val="1200"/>
              </a:spcBef>
              <a:buFont typeface="Arial" pitchFamily="34" charset="0"/>
              <a:buChar char="•"/>
            </a:pPr>
            <a:r>
              <a:rPr lang="en-US" sz="2400" dirty="0"/>
              <a:t>Load </a:t>
            </a:r>
            <a:r>
              <a:rPr lang="en-US" sz="2400" dirty="0" smtClean="0"/>
              <a:t>Forecast</a:t>
            </a:r>
            <a:endParaRPr lang="en-US" dirty="0" smtClean="0"/>
          </a:p>
          <a:p>
            <a:pPr lvl="1">
              <a:lnSpc>
                <a:spcPct val="90000"/>
              </a:lnSpc>
            </a:pPr>
            <a:r>
              <a:rPr lang="en-US" dirty="0"/>
              <a:t>B</a:t>
            </a:r>
            <a:r>
              <a:rPr lang="en-US" dirty="0" smtClean="0"/>
              <a:t>ased </a:t>
            </a:r>
            <a:r>
              <a:rPr lang="en-US" dirty="0"/>
              <a:t>on their latest load models used in NPCC studies for the year </a:t>
            </a:r>
            <a:r>
              <a:rPr lang="en-US" dirty="0" smtClean="0"/>
              <a:t>2023</a:t>
            </a:r>
          </a:p>
          <a:p>
            <a:pPr lvl="1">
              <a:lnSpc>
                <a:spcPct val="90000"/>
              </a:lnSpc>
            </a:pPr>
            <a:r>
              <a:rPr lang="en-US" dirty="0"/>
              <a:t>2002 hourly </a:t>
            </a:r>
            <a:r>
              <a:rPr lang="en-US" dirty="0" smtClean="0"/>
              <a:t>shape; </a:t>
            </a:r>
            <a:r>
              <a:rPr lang="en-US" dirty="0"/>
              <a:t>consistent with current NPCC studies</a:t>
            </a:r>
          </a:p>
          <a:p>
            <a:pPr lvl="1">
              <a:lnSpc>
                <a:spcPct val="90000"/>
              </a:lnSpc>
            </a:pPr>
            <a:endParaRPr lang="en-US" dirty="0"/>
          </a:p>
          <a:p>
            <a:pPr lvl="1">
              <a:lnSpc>
                <a:spcPct val="90000"/>
              </a:lnSpc>
            </a:pPr>
            <a:endParaRPr lang="en-US" dirty="0" smtClean="0"/>
          </a:p>
        </p:txBody>
      </p:sp>
      <p:sp>
        <p:nvSpPr>
          <p:cNvPr id="5" name="Slide Number Placeholder 4"/>
          <p:cNvSpPr>
            <a:spLocks noGrp="1"/>
          </p:cNvSpPr>
          <p:nvPr>
            <p:ph type="sldNum" sz="quarter" idx="4294967295"/>
          </p:nvPr>
        </p:nvSpPr>
        <p:spPr>
          <a:xfrm>
            <a:off x="8610600" y="6400800"/>
            <a:ext cx="313326" cy="263518"/>
          </a:xfrm>
          <a:prstGeom prst="rect">
            <a:avLst/>
          </a:prstGeom>
        </p:spPr>
        <p:txBody>
          <a:bodyPr/>
          <a:lstStyle/>
          <a:p>
            <a:fld id="{DA1A9232-E07A-4939-ABCC-12B8BF60FC31}" type="slidenum">
              <a:rPr lang="en-US"/>
              <a:pPr/>
              <a:t>73</a:t>
            </a:fld>
            <a:endParaRPr lang="en-US" dirty="0"/>
          </a:p>
        </p:txBody>
      </p:sp>
      <p:sp>
        <p:nvSpPr>
          <p:cNvPr id="2" name="Rectangle 1"/>
          <p:cNvSpPr/>
          <p:nvPr/>
        </p:nvSpPr>
        <p:spPr>
          <a:xfrm>
            <a:off x="609600" y="5943600"/>
            <a:ext cx="184731" cy="276999"/>
          </a:xfrm>
          <a:prstGeom prst="rect">
            <a:avLst/>
          </a:prstGeom>
        </p:spPr>
        <p:txBody>
          <a:bodyPr wrap="none">
            <a:spAutoFit/>
          </a:bodyPr>
          <a:lstStyle/>
          <a:p>
            <a:endParaRPr lang="en-US" sz="1200" dirty="0">
              <a:solidFill>
                <a:schemeClr val="accent1">
                  <a:lumMod val="75000"/>
                </a:schemeClr>
              </a:solidFill>
            </a:endParaRPr>
          </a:p>
        </p:txBody>
      </p:sp>
    </p:spTree>
    <p:extLst>
      <p:ext uri="{BB962C8B-B14F-4D97-AF65-F5344CB8AC3E}">
        <p14:creationId xmlns:p14="http://schemas.microsoft.com/office/powerpoint/2010/main" val="14550067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1A9232-E07A-4939-ABCC-12B8BF60FC31}" type="slidenum">
              <a:rPr lang="en-US" smtClean="0"/>
              <a:pPr/>
              <a:t>74</a:t>
            </a:fld>
            <a:endParaRPr lang="en-US" dirty="0"/>
          </a:p>
        </p:txBody>
      </p:sp>
      <p:sp>
        <p:nvSpPr>
          <p:cNvPr id="49154" name="Rectangle 2"/>
          <p:cNvSpPr>
            <a:spLocks noGrp="1" noChangeArrowheads="1"/>
          </p:cNvSpPr>
          <p:nvPr>
            <p:ph type="title"/>
          </p:nvPr>
        </p:nvSpPr>
        <p:spPr/>
        <p:txBody>
          <a:bodyPr/>
          <a:lstStyle/>
          <a:p>
            <a:r>
              <a:rPr lang="en-US" dirty="0" smtClean="0"/>
              <a:t>Control Area Modeling</a:t>
            </a:r>
            <a:endParaRPr lang="en-US" dirty="0"/>
          </a:p>
        </p:txBody>
      </p:sp>
      <p:sp>
        <p:nvSpPr>
          <p:cNvPr id="49155" name="Rectangle 3"/>
          <p:cNvSpPr>
            <a:spLocks noGrp="1" noChangeArrowheads="1"/>
          </p:cNvSpPr>
          <p:nvPr>
            <p:ph type="body" sz="quarter" idx="1"/>
          </p:nvPr>
        </p:nvSpPr>
        <p:spPr/>
        <p:txBody>
          <a:bodyPr/>
          <a:lstStyle/>
          <a:p>
            <a:pPr marL="342900" lvl="2" indent="-342900">
              <a:lnSpc>
                <a:spcPct val="90000"/>
              </a:lnSpc>
              <a:spcBef>
                <a:spcPts val="1200"/>
              </a:spcBef>
            </a:pPr>
            <a:r>
              <a:rPr lang="en-US" sz="2200" dirty="0"/>
              <a:t>Quebec, Maritimes, New England, and New York are simulated </a:t>
            </a:r>
            <a:r>
              <a:rPr lang="en-US" sz="2200" dirty="0">
                <a:solidFill>
                  <a:srgbClr val="090B0B"/>
                </a:solidFill>
              </a:rPr>
              <a:t>using </a:t>
            </a:r>
            <a:r>
              <a:rPr lang="en-US" sz="2200" dirty="0" smtClean="0">
                <a:solidFill>
                  <a:srgbClr val="090B0B"/>
                </a:solidFill>
              </a:rPr>
              <a:t>a subarea </a:t>
            </a:r>
            <a:r>
              <a:rPr lang="en-US" sz="2200" dirty="0"/>
              <a:t>transportation model</a:t>
            </a:r>
          </a:p>
          <a:p>
            <a:pPr marL="342900" lvl="2" indent="-342900">
              <a:lnSpc>
                <a:spcPct val="90000"/>
              </a:lnSpc>
              <a:spcBef>
                <a:spcPts val="1200"/>
              </a:spcBef>
            </a:pPr>
            <a:r>
              <a:rPr lang="en-US" sz="2200" dirty="0" smtClean="0">
                <a:solidFill>
                  <a:srgbClr val="090B0B"/>
                </a:solidFill>
              </a:rPr>
              <a:t>An equivalent </a:t>
            </a:r>
            <a:r>
              <a:rPr lang="en-US" sz="2200" dirty="0">
                <a:solidFill>
                  <a:srgbClr val="090B0B"/>
                </a:solidFill>
              </a:rPr>
              <a:t>model is used to reflect the impacts of the known capacity import/export between </a:t>
            </a:r>
            <a:r>
              <a:rPr lang="en-US" sz="2200" dirty="0" smtClean="0">
                <a:solidFill>
                  <a:srgbClr val="090B0B"/>
                </a:solidFill>
              </a:rPr>
              <a:t>New England’s </a:t>
            </a:r>
            <a:r>
              <a:rPr lang="en-US" sz="2200" dirty="0">
                <a:solidFill>
                  <a:srgbClr val="090B0B"/>
                </a:solidFill>
              </a:rPr>
              <a:t>directly interconnected neighboring </a:t>
            </a:r>
            <a:r>
              <a:rPr lang="en-US" sz="2200" dirty="0" smtClean="0">
                <a:solidFill>
                  <a:srgbClr val="090B0B"/>
                </a:solidFill>
              </a:rPr>
              <a:t>Control Areas </a:t>
            </a:r>
            <a:r>
              <a:rPr lang="en-US" sz="2200" dirty="0">
                <a:solidFill>
                  <a:srgbClr val="090B0B"/>
                </a:solidFill>
              </a:rPr>
              <a:t>and their respective </a:t>
            </a:r>
            <a:r>
              <a:rPr lang="en-US" sz="2200" dirty="0" smtClean="0">
                <a:solidFill>
                  <a:srgbClr val="090B0B"/>
                </a:solidFill>
              </a:rPr>
              <a:t>neighboring Control Areas </a:t>
            </a:r>
            <a:r>
              <a:rPr lang="en-US" sz="2200" i="1" dirty="0" smtClean="0">
                <a:solidFill>
                  <a:srgbClr val="090B0B"/>
                </a:solidFill>
              </a:rPr>
              <a:t>(i.e</a:t>
            </a:r>
            <a:r>
              <a:rPr lang="en-US" sz="2200" dirty="0" smtClean="0">
                <a:solidFill>
                  <a:srgbClr val="090B0B"/>
                </a:solidFill>
              </a:rPr>
              <a:t>., PJM </a:t>
            </a:r>
            <a:r>
              <a:rPr lang="en-US" sz="2200" dirty="0">
                <a:solidFill>
                  <a:srgbClr val="090B0B"/>
                </a:solidFill>
              </a:rPr>
              <a:t>and </a:t>
            </a:r>
            <a:r>
              <a:rPr lang="en-US" sz="2200" dirty="0" smtClean="0">
                <a:solidFill>
                  <a:srgbClr val="090B0B"/>
                </a:solidFill>
              </a:rPr>
              <a:t>Ontario)</a:t>
            </a:r>
            <a:endParaRPr lang="en-US" sz="2200" dirty="0">
              <a:solidFill>
                <a:srgbClr val="090B0B"/>
              </a:solidFill>
            </a:endParaRPr>
          </a:p>
          <a:p>
            <a:pPr marL="342900" lvl="2" indent="-342900">
              <a:lnSpc>
                <a:spcPct val="90000"/>
              </a:lnSpc>
              <a:spcBef>
                <a:spcPts val="1200"/>
              </a:spcBef>
            </a:pPr>
            <a:endParaRPr lang="en-US" sz="2200" dirty="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9615847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a:lnSpc>
                <a:spcPct val="90000"/>
              </a:lnSpc>
            </a:pPr>
            <a:r>
              <a:rPr lang="en-US" sz="3600" dirty="0" smtClean="0"/>
              <a:t>FCA 14 Transmission Interfaces </a:t>
            </a:r>
            <a:r>
              <a:rPr lang="en-US" sz="3600" dirty="0"/>
              <a:t>and </a:t>
            </a:r>
            <a:r>
              <a:rPr lang="en-US" sz="3600" dirty="0" smtClean="0"/>
              <a:t>Transfer </a:t>
            </a:r>
            <a:r>
              <a:rPr lang="en-US" sz="3600" dirty="0"/>
              <a:t>C</a:t>
            </a:r>
            <a:r>
              <a:rPr lang="en-US" sz="3600" dirty="0" smtClean="0"/>
              <a:t>apabilities</a:t>
            </a:r>
            <a:endParaRPr lang="en-US" sz="3600" dirty="0"/>
          </a:p>
        </p:txBody>
      </p:sp>
      <p:sp>
        <p:nvSpPr>
          <p:cNvPr id="49155" name="Rectangle 3"/>
          <p:cNvSpPr>
            <a:spLocks noGrp="1" noChangeArrowheads="1"/>
          </p:cNvSpPr>
          <p:nvPr>
            <p:ph type="body" sz="quarter" idx="4294967295"/>
          </p:nvPr>
        </p:nvSpPr>
        <p:spPr>
          <a:xfrm>
            <a:off x="457200" y="1143000"/>
            <a:ext cx="8458200" cy="5257800"/>
          </a:xfrm>
          <a:prstGeom prst="rect">
            <a:avLst/>
          </a:prstGeom>
        </p:spPr>
        <p:txBody>
          <a:bodyPr>
            <a:normAutofit fontScale="92500"/>
          </a:bodyPr>
          <a:lstStyle/>
          <a:p>
            <a:pPr marL="0" indent="0">
              <a:lnSpc>
                <a:spcPct val="90000"/>
              </a:lnSpc>
              <a:buNone/>
            </a:pPr>
            <a:r>
              <a:rPr lang="en-US" sz="3000" u="sng" dirty="0" smtClean="0"/>
              <a:t>New England</a:t>
            </a:r>
          </a:p>
          <a:p>
            <a:pPr marL="342900" lvl="2" indent="-342900">
              <a:lnSpc>
                <a:spcPct val="90000"/>
              </a:lnSpc>
              <a:spcBef>
                <a:spcPts val="1200"/>
              </a:spcBef>
            </a:pPr>
            <a:r>
              <a:rPr lang="en-US" sz="2400" dirty="0"/>
              <a:t>Regional System Plan (RSP) subarea representation</a:t>
            </a:r>
          </a:p>
          <a:p>
            <a:pPr marL="342900" lvl="2" indent="-342900">
              <a:lnSpc>
                <a:spcPct val="90000"/>
              </a:lnSpc>
              <a:spcBef>
                <a:spcPts val="1200"/>
              </a:spcBef>
            </a:pPr>
            <a:r>
              <a:rPr lang="en-US" sz="2400" dirty="0"/>
              <a:t>Transfer capabilities consistent with FCA 14 transmission transfer capabilities* reviewed at the Planning Advisory Committee (PAC)</a:t>
            </a:r>
          </a:p>
          <a:p>
            <a:pPr marL="342900" lvl="2" indent="-342900">
              <a:lnSpc>
                <a:spcPct val="90000"/>
              </a:lnSpc>
              <a:spcBef>
                <a:spcPts val="1200"/>
              </a:spcBef>
            </a:pPr>
            <a:r>
              <a:rPr lang="en-US" sz="2400" dirty="0"/>
              <a:t>Interfaces associated with </a:t>
            </a:r>
            <a:r>
              <a:rPr lang="en-US" sz="2400" dirty="0" smtClean="0"/>
              <a:t>FCA 14 Capacity </a:t>
            </a:r>
            <a:r>
              <a:rPr lang="en-US" sz="2400" dirty="0"/>
              <a:t>Zones are not modeled</a:t>
            </a:r>
          </a:p>
          <a:p>
            <a:pPr marL="800100" lvl="4" indent="-342900">
              <a:lnSpc>
                <a:spcPct val="90000"/>
              </a:lnSpc>
              <a:spcBef>
                <a:spcPts val="1200"/>
              </a:spcBef>
              <a:buFont typeface="Arial" pitchFamily="34" charset="0"/>
              <a:buChar char="•"/>
            </a:pPr>
            <a:r>
              <a:rPr lang="en-US" sz="2400" dirty="0" smtClean="0"/>
              <a:t>Maine – export-constrained</a:t>
            </a:r>
          </a:p>
          <a:p>
            <a:pPr marL="800100" lvl="4" indent="-342900">
              <a:lnSpc>
                <a:spcPct val="90000"/>
              </a:lnSpc>
              <a:spcBef>
                <a:spcPts val="1200"/>
              </a:spcBef>
              <a:buFont typeface="Arial" pitchFamily="34" charset="0"/>
              <a:buChar char="•"/>
            </a:pPr>
            <a:r>
              <a:rPr lang="en-US" sz="2400" dirty="0" smtClean="0"/>
              <a:t>Northern New England (NNE) – export-constrained</a:t>
            </a:r>
          </a:p>
          <a:p>
            <a:pPr marL="800100" lvl="4" indent="-342900">
              <a:lnSpc>
                <a:spcPct val="90000"/>
              </a:lnSpc>
              <a:spcBef>
                <a:spcPts val="1200"/>
              </a:spcBef>
              <a:buFont typeface="Arial" pitchFamily="34" charset="0"/>
              <a:buChar char="•"/>
            </a:pPr>
            <a:r>
              <a:rPr lang="en-US" sz="2400" dirty="0" smtClean="0"/>
              <a:t>Southeast </a:t>
            </a:r>
            <a:r>
              <a:rPr lang="en-US" sz="2400" dirty="0"/>
              <a:t>New England (</a:t>
            </a:r>
            <a:r>
              <a:rPr lang="en-US" sz="2400" dirty="0" smtClean="0"/>
              <a:t>SENE) – import-constrained</a:t>
            </a:r>
          </a:p>
          <a:p>
            <a:pPr marL="0" lvl="3" indent="0">
              <a:lnSpc>
                <a:spcPct val="90000"/>
              </a:lnSpc>
              <a:spcBef>
                <a:spcPts val="1200"/>
              </a:spcBef>
              <a:buNone/>
            </a:pPr>
            <a:r>
              <a:rPr lang="en-US" sz="3000" u="sng" dirty="0"/>
              <a:t>Neighboring Control Areas</a:t>
            </a:r>
          </a:p>
          <a:p>
            <a:pPr marL="342900" lvl="2" indent="-342900">
              <a:spcBef>
                <a:spcPts val="1200"/>
              </a:spcBef>
            </a:pPr>
            <a:r>
              <a:rPr lang="en-US" sz="2400" dirty="0"/>
              <a:t>Consistent with their latest model used in NPCC studies</a:t>
            </a:r>
          </a:p>
          <a:p>
            <a:pPr>
              <a:lnSpc>
                <a:spcPct val="90000"/>
              </a:lnSpc>
              <a:buNone/>
            </a:pPr>
            <a:r>
              <a:rPr lang="en-US" sz="1600" dirty="0" smtClean="0">
                <a:latin typeface="Arial" charset="0"/>
              </a:rPr>
              <a:t>	</a:t>
            </a:r>
            <a:r>
              <a:rPr lang="en-US" sz="1400" dirty="0">
                <a:solidFill>
                  <a:schemeClr val="tx1">
                    <a:lumMod val="50000"/>
                  </a:schemeClr>
                </a:solidFill>
              </a:rPr>
              <a:t>*Based on transmission transfer capability limits presented at the March 20, 2019 </a:t>
            </a:r>
            <a:r>
              <a:rPr lang="en-US" sz="1400" dirty="0" smtClean="0">
                <a:solidFill>
                  <a:schemeClr val="tx1">
                    <a:lumMod val="50000"/>
                  </a:schemeClr>
                </a:solidFill>
              </a:rPr>
              <a:t>RC </a:t>
            </a:r>
            <a:r>
              <a:rPr lang="en-US" sz="1400" dirty="0">
                <a:solidFill>
                  <a:schemeClr val="tx1">
                    <a:lumMod val="50000"/>
                  </a:schemeClr>
                </a:solidFill>
              </a:rPr>
              <a:t>meeting. </a:t>
            </a:r>
            <a:r>
              <a:rPr lang="en-US" sz="1400" dirty="0" smtClean="0">
                <a:solidFill>
                  <a:schemeClr val="tx1">
                    <a:lumMod val="50000"/>
                  </a:schemeClr>
                </a:solidFill>
              </a:rPr>
              <a:t> </a:t>
            </a:r>
            <a:r>
              <a:rPr lang="en-US" sz="1400" dirty="0" smtClean="0">
                <a:solidFill>
                  <a:srgbClr val="090B0B"/>
                </a:solidFill>
              </a:rPr>
              <a:t>The presentation is available at</a:t>
            </a:r>
            <a:r>
              <a:rPr lang="en-US" sz="1400" dirty="0" smtClean="0">
                <a:solidFill>
                  <a:schemeClr val="tx1">
                    <a:lumMod val="50000"/>
                  </a:schemeClr>
                </a:solidFill>
              </a:rPr>
              <a:t>: </a:t>
            </a:r>
            <a:r>
              <a:rPr lang="en-US" sz="1400" dirty="0" smtClean="0">
                <a:solidFill>
                  <a:schemeClr val="tx1">
                    <a:lumMod val="50000"/>
                  </a:schemeClr>
                </a:solidFill>
                <a:hlinkClick r:id="rId2"/>
              </a:rPr>
              <a:t>https://www.iso-ne.com/static-assets/documents/2019/03/a7_fca_14_transmission_transfer_capabilities_and_capacity_zone_development.pd</a:t>
            </a:r>
            <a:endParaRPr lang="en-US" sz="1400" dirty="0">
              <a:solidFill>
                <a:schemeClr val="tx1">
                  <a:lumMod val="50000"/>
                </a:schemeClr>
              </a:solidFill>
            </a:endParaRPr>
          </a:p>
          <a:p>
            <a:pPr>
              <a:lnSpc>
                <a:spcPct val="90000"/>
              </a:lnSpc>
              <a:buNone/>
            </a:pPr>
            <a:endParaRPr lang="en-US" sz="1300" dirty="0" smtClean="0"/>
          </a:p>
          <a:p>
            <a:pPr>
              <a:lnSpc>
                <a:spcPct val="90000"/>
              </a:lnSpc>
              <a:buNone/>
            </a:pPr>
            <a:endParaRPr lang="en-US" sz="1300" dirty="0" smtClean="0"/>
          </a:p>
          <a:p>
            <a:pPr>
              <a:lnSpc>
                <a:spcPct val="90000"/>
              </a:lnSpc>
              <a:buNone/>
            </a:pPr>
            <a:endParaRPr lang="en-US" sz="1300" dirty="0" smtClean="0"/>
          </a:p>
          <a:p>
            <a:pPr>
              <a:lnSpc>
                <a:spcPct val="90000"/>
              </a:lnSpc>
              <a:buNone/>
            </a:pPr>
            <a:endParaRPr lang="en-US" sz="1300" dirty="0" smtClean="0"/>
          </a:p>
          <a:p>
            <a:pPr>
              <a:lnSpc>
                <a:spcPct val="90000"/>
              </a:lnSpc>
              <a:buNone/>
            </a:pPr>
            <a:endParaRPr lang="en-US" sz="1300" dirty="0" smtClean="0"/>
          </a:p>
        </p:txBody>
      </p:sp>
      <p:sp>
        <p:nvSpPr>
          <p:cNvPr id="5" name="Slide Number Placeholder 4"/>
          <p:cNvSpPr>
            <a:spLocks noGrp="1"/>
          </p:cNvSpPr>
          <p:nvPr>
            <p:ph type="sldNum" sz="quarter" idx="4294967295"/>
          </p:nvPr>
        </p:nvSpPr>
        <p:spPr>
          <a:xfrm>
            <a:off x="8610600" y="6400800"/>
            <a:ext cx="313326" cy="263518"/>
          </a:xfrm>
          <a:prstGeom prst="rect">
            <a:avLst/>
          </a:prstGeom>
        </p:spPr>
        <p:txBody>
          <a:bodyPr/>
          <a:lstStyle/>
          <a:p>
            <a:fld id="{DA1A9232-E07A-4939-ABCC-12B8BF60FC31}" type="slidenum">
              <a:rPr lang="en-US"/>
              <a:pPr/>
              <a:t>75</a:t>
            </a:fld>
            <a:endParaRPr lang="en-US" dirty="0"/>
          </a:p>
        </p:txBody>
      </p:sp>
    </p:spTree>
    <p:extLst>
      <p:ext uri="{BB962C8B-B14F-4D97-AF65-F5344CB8AC3E}">
        <p14:creationId xmlns:p14="http://schemas.microsoft.com/office/powerpoint/2010/main" val="16414361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4325" y="1309687"/>
            <a:ext cx="8515350" cy="4238625"/>
          </a:xfrm>
          <a:prstGeom prst="rect">
            <a:avLst/>
          </a:prstGeom>
        </p:spPr>
      </p:pic>
      <p:sp>
        <p:nvSpPr>
          <p:cNvPr id="2" name="Title 1"/>
          <p:cNvSpPr>
            <a:spLocks noGrp="1"/>
          </p:cNvSpPr>
          <p:nvPr>
            <p:ph type="title"/>
          </p:nvPr>
        </p:nvSpPr>
        <p:spPr/>
        <p:txBody>
          <a:bodyPr>
            <a:noAutofit/>
          </a:bodyPr>
          <a:lstStyle/>
          <a:p>
            <a:r>
              <a:rPr lang="en-US" sz="3600" dirty="0" smtClean="0"/>
              <a:t>FCA 14 Internal Interface Transfer Capability </a:t>
            </a:r>
            <a:endParaRPr lang="en-US" sz="3600" dirty="0"/>
          </a:p>
        </p:txBody>
      </p:sp>
      <p:sp>
        <p:nvSpPr>
          <p:cNvPr id="6" name="TextBox 5"/>
          <p:cNvSpPr txBox="1"/>
          <p:nvPr/>
        </p:nvSpPr>
        <p:spPr>
          <a:xfrm>
            <a:off x="533400" y="5719551"/>
            <a:ext cx="8153400" cy="461665"/>
          </a:xfrm>
          <a:prstGeom prst="rect">
            <a:avLst/>
          </a:prstGeom>
          <a:noFill/>
        </p:spPr>
        <p:txBody>
          <a:bodyPr wrap="square" rtlCol="0">
            <a:spAutoFit/>
          </a:bodyPr>
          <a:lstStyle/>
          <a:p>
            <a:r>
              <a:rPr lang="en-US" sz="1200" i="1" dirty="0" smtClean="0">
                <a:solidFill>
                  <a:srgbClr val="090B0B"/>
                </a:solidFill>
              </a:rPr>
              <a:t>Notes are discussed in the following presentation:</a:t>
            </a:r>
          </a:p>
          <a:p>
            <a:endParaRPr lang="en-US" sz="1200" i="1" dirty="0" smtClean="0"/>
          </a:p>
        </p:txBody>
      </p:sp>
      <p:sp>
        <p:nvSpPr>
          <p:cNvPr id="7" name="Slide Number Placeholder 6"/>
          <p:cNvSpPr>
            <a:spLocks noGrp="1"/>
          </p:cNvSpPr>
          <p:nvPr>
            <p:ph type="sldNum" sz="quarter" idx="10"/>
          </p:nvPr>
        </p:nvSpPr>
        <p:spPr/>
        <p:txBody>
          <a:bodyPr/>
          <a:lstStyle/>
          <a:p>
            <a:fld id="{10C7F894-2A36-495D-AB7C-1055F7AC0F9D}" type="slidenum">
              <a:rPr lang="en-US" smtClean="0"/>
              <a:pPr/>
              <a:t>76</a:t>
            </a:fld>
            <a:endParaRPr lang="en-US" dirty="0"/>
          </a:p>
        </p:txBody>
      </p:sp>
      <p:pic>
        <p:nvPicPr>
          <p:cNvPr id="45139" name="Picture 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559303" cy="400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7709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FCA 14 </a:t>
            </a:r>
            <a:r>
              <a:rPr lang="en-US" sz="3600" dirty="0"/>
              <a:t>Internal Interface Transfer </a:t>
            </a:r>
            <a:r>
              <a:rPr lang="en-US" sz="3600" dirty="0" smtClean="0"/>
              <a:t>Capability (Notes)</a:t>
            </a:r>
            <a:endParaRPr lang="en-US" sz="3600" dirty="0"/>
          </a:p>
        </p:txBody>
      </p:sp>
      <p:sp>
        <p:nvSpPr>
          <p:cNvPr id="3" name="Content Placeholder 2"/>
          <p:cNvSpPr>
            <a:spLocks noGrp="1"/>
          </p:cNvSpPr>
          <p:nvPr>
            <p:ph idx="1"/>
          </p:nvPr>
        </p:nvSpPr>
        <p:spPr/>
        <p:txBody>
          <a:bodyPr>
            <a:normAutofit/>
          </a:bodyPr>
          <a:lstStyle/>
          <a:p>
            <a:pPr marL="0" indent="0">
              <a:buNone/>
            </a:pPr>
            <a:r>
              <a:rPr lang="en-US" dirty="0" smtClean="0"/>
              <a:t>a)  Limits are for the summer period, except where noted to be winter</a:t>
            </a:r>
          </a:p>
          <a:p>
            <a:pPr lvl="1"/>
            <a:r>
              <a:rPr lang="en-US" dirty="0" smtClean="0"/>
              <a:t>The limits may not include possible simultaneous impacts, and should not be considered as “firm”</a:t>
            </a:r>
          </a:p>
          <a:p>
            <a:pPr lvl="1"/>
            <a:r>
              <a:rPr lang="en-US" dirty="0" smtClean="0"/>
              <a:t>For the years within the FCM horizon (CCP 2023-2024 and sooner), only accepted certified transmission projects are included when identifying transfer limits</a:t>
            </a:r>
          </a:p>
          <a:p>
            <a:pPr lvl="1"/>
            <a:r>
              <a:rPr lang="en-US" dirty="0" smtClean="0"/>
              <a:t>For the years beyond the FCM horizon (CCP 2024-2025 and later), </a:t>
            </a:r>
            <a:r>
              <a:rPr lang="en-US" dirty="0" smtClean="0">
                <a:solidFill>
                  <a:srgbClr val="090B0B"/>
                </a:solidFill>
              </a:rPr>
              <a:t>transmission upgrades with an approved proposed plan are included </a:t>
            </a:r>
            <a:r>
              <a:rPr lang="en-US" dirty="0" smtClean="0"/>
              <a:t>according to their expected in-service dates</a:t>
            </a:r>
          </a:p>
          <a:p>
            <a:endParaRPr lang="en-US" dirty="0"/>
          </a:p>
        </p:txBody>
      </p:sp>
      <p:sp>
        <p:nvSpPr>
          <p:cNvPr id="4" name="Slide Number Placeholder 3"/>
          <p:cNvSpPr>
            <a:spLocks noGrp="1"/>
          </p:cNvSpPr>
          <p:nvPr>
            <p:ph type="sldNum" sz="quarter" idx="11"/>
          </p:nvPr>
        </p:nvSpPr>
        <p:spPr>
          <a:xfrm>
            <a:off x="8534400" y="6324600"/>
            <a:ext cx="390525" cy="292100"/>
          </a:xfrm>
        </p:spPr>
        <p:txBody>
          <a:bodyPr/>
          <a:lstStyle/>
          <a:p>
            <a:pPr>
              <a:defRPr/>
            </a:pPr>
            <a:fld id="{31E6B14B-7B61-4194-8A2D-CCDC24EC3428}" type="slidenum">
              <a:rPr lang="en-US" smtClean="0"/>
              <a:pPr>
                <a:defRPr/>
              </a:pPr>
              <a:t>77</a:t>
            </a:fld>
            <a:endParaRPr lang="en-US" dirty="0"/>
          </a:p>
        </p:txBody>
      </p:sp>
    </p:spTree>
    <p:extLst>
      <p:ext uri="{BB962C8B-B14F-4D97-AF65-F5344CB8AC3E}">
        <p14:creationId xmlns:p14="http://schemas.microsoft.com/office/powerpoint/2010/main" val="30818533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78</a:t>
            </a:fld>
            <a:endParaRPr lang="en-US" dirty="0"/>
          </a:p>
        </p:txBody>
      </p:sp>
      <p:sp>
        <p:nvSpPr>
          <p:cNvPr id="3" name="Title 2"/>
          <p:cNvSpPr>
            <a:spLocks noGrp="1"/>
          </p:cNvSpPr>
          <p:nvPr>
            <p:ph type="title"/>
          </p:nvPr>
        </p:nvSpPr>
        <p:spPr/>
        <p:txBody>
          <a:bodyPr>
            <a:noAutofit/>
          </a:bodyPr>
          <a:lstStyle/>
          <a:p>
            <a:r>
              <a:rPr lang="en-US" sz="3600" dirty="0" smtClean="0"/>
              <a:t>FCA 14 </a:t>
            </a:r>
            <a:r>
              <a:rPr lang="en-US" sz="3600" dirty="0"/>
              <a:t>Internal Interface Transfer </a:t>
            </a:r>
            <a:r>
              <a:rPr lang="en-US" sz="3600" dirty="0" smtClean="0"/>
              <a:t>Capability </a:t>
            </a:r>
            <a:r>
              <a:rPr lang="en-US" sz="3600" dirty="0">
                <a:solidFill>
                  <a:srgbClr val="090B0B"/>
                </a:solidFill>
              </a:rPr>
              <a:t>(Notes)</a:t>
            </a:r>
            <a:r>
              <a:rPr lang="en-US" sz="3600" dirty="0" smtClean="0">
                <a:solidFill>
                  <a:srgbClr val="090B0B"/>
                </a:solidFill>
              </a:rPr>
              <a:t> </a:t>
            </a:r>
            <a:r>
              <a:rPr lang="en-US" sz="2800" i="1" dirty="0"/>
              <a:t>(cont.)</a:t>
            </a:r>
            <a:endParaRPr lang="en-US" sz="2800" dirty="0"/>
          </a:p>
        </p:txBody>
      </p:sp>
      <p:sp>
        <p:nvSpPr>
          <p:cNvPr id="4" name="Content Placeholder 3"/>
          <p:cNvSpPr>
            <a:spLocks noGrp="1"/>
          </p:cNvSpPr>
          <p:nvPr>
            <p:ph idx="1"/>
          </p:nvPr>
        </p:nvSpPr>
        <p:spPr/>
        <p:txBody>
          <a:bodyPr>
            <a:normAutofit/>
          </a:bodyPr>
          <a:lstStyle/>
          <a:p>
            <a:pPr marL="0" indent="0">
              <a:buNone/>
            </a:pPr>
            <a:r>
              <a:rPr lang="en-US" dirty="0" smtClean="0"/>
              <a:t>b</a:t>
            </a:r>
            <a:r>
              <a:rPr lang="en-US" dirty="0"/>
              <a:t>) Increase associated with the Greater Boston upgrades, without the Wakefield – Woburn 345 kV line (CCPs 2019-2020 and 2020-2021) </a:t>
            </a:r>
            <a:endParaRPr lang="en-US" dirty="0" smtClean="0"/>
          </a:p>
          <a:p>
            <a:pPr marL="0" indent="0">
              <a:buNone/>
            </a:pPr>
            <a:r>
              <a:rPr lang="en-US" dirty="0" smtClean="0"/>
              <a:t>c</a:t>
            </a:r>
            <a:r>
              <a:rPr lang="en-US" dirty="0"/>
              <a:t>) Increase associated with the Greater Boston upgrades, with the Wakefield – Woburn 345 kV line in service (CCP 2021-2022 and later) </a:t>
            </a:r>
            <a:endParaRPr lang="en-US" dirty="0" smtClean="0"/>
          </a:p>
          <a:p>
            <a:pPr marL="0" indent="0">
              <a:buNone/>
            </a:pPr>
            <a:r>
              <a:rPr lang="en-US" dirty="0" smtClean="0"/>
              <a:t>d</a:t>
            </a:r>
            <a:r>
              <a:rPr lang="en-US" dirty="0"/>
              <a:t>) Increase associated with the Greater Hartford/Central Connecticut upgrades </a:t>
            </a:r>
            <a:endParaRPr lang="en-US" dirty="0" smtClean="0"/>
          </a:p>
          <a:p>
            <a:pPr marL="0" indent="0">
              <a:buNone/>
            </a:pPr>
            <a:r>
              <a:rPr lang="en-US" dirty="0" smtClean="0"/>
              <a:t>e</a:t>
            </a:r>
            <a:r>
              <a:rPr lang="en-US" dirty="0"/>
              <a:t>) Increase associated with the Southwest Connecticut </a:t>
            </a:r>
            <a:r>
              <a:rPr lang="en-US" dirty="0" smtClean="0"/>
              <a:t>upgrades</a:t>
            </a:r>
          </a:p>
          <a:p>
            <a:pPr marL="0" indent="0">
              <a:buNone/>
            </a:pPr>
            <a:r>
              <a:rPr lang="en-US" dirty="0" smtClean="0"/>
              <a:t>f</a:t>
            </a:r>
            <a:r>
              <a:rPr lang="en-US" dirty="0"/>
              <a:t>) Increase associated with the SEMA/RI Reliability project upgrades</a:t>
            </a:r>
          </a:p>
        </p:txBody>
      </p:sp>
    </p:spTree>
    <p:extLst>
      <p:ext uri="{BB962C8B-B14F-4D97-AF65-F5344CB8AC3E}">
        <p14:creationId xmlns:p14="http://schemas.microsoft.com/office/powerpoint/2010/main" val="21916371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r>
              <a:rPr lang="en-US" sz="3600" dirty="0" smtClean="0"/>
              <a:t>FCA 14 External Interface Import Capability</a:t>
            </a:r>
            <a:endParaRPr lang="en-US" sz="3600" dirty="0"/>
          </a:p>
        </p:txBody>
      </p:sp>
      <p:sp>
        <p:nvSpPr>
          <p:cNvPr id="4" name="Slide Number Placeholder 3"/>
          <p:cNvSpPr>
            <a:spLocks noGrp="1"/>
          </p:cNvSpPr>
          <p:nvPr>
            <p:ph type="sldNum" sz="quarter" idx="10"/>
          </p:nvPr>
        </p:nvSpPr>
        <p:spPr>
          <a:prstGeom prst="rect">
            <a:avLst/>
          </a:prstGeom>
        </p:spPr>
        <p:txBody>
          <a:bodyPr/>
          <a:lstStyle/>
          <a:p>
            <a:fld id="{10C7F894-2A36-495D-AB7C-1055F7AC0F9D}" type="slidenum">
              <a:rPr lang="en-US" smtClean="0"/>
              <a:pPr/>
              <a:t>79</a:t>
            </a:fld>
            <a:endParaRPr lang="en-US" dirty="0"/>
          </a:p>
        </p:txBody>
      </p:sp>
      <p:sp>
        <p:nvSpPr>
          <p:cNvPr id="6" name="TextBox 5"/>
          <p:cNvSpPr txBox="1"/>
          <p:nvPr/>
        </p:nvSpPr>
        <p:spPr>
          <a:xfrm>
            <a:off x="523741" y="5754498"/>
            <a:ext cx="8191500" cy="646331"/>
          </a:xfrm>
          <a:prstGeom prst="rect">
            <a:avLst/>
          </a:prstGeom>
          <a:noFill/>
        </p:spPr>
        <p:txBody>
          <a:bodyPr wrap="square" rtlCol="0">
            <a:spAutoFit/>
          </a:bodyPr>
          <a:lstStyle/>
          <a:p>
            <a:r>
              <a:rPr lang="en-US" sz="1200" i="1" dirty="0" smtClean="0">
                <a:solidFill>
                  <a:srgbClr val="090B0B"/>
                </a:solidFill>
              </a:rPr>
              <a:t>Notes are discussed in the following presentation:</a:t>
            </a:r>
          </a:p>
          <a:p>
            <a:endParaRPr lang="en-US" sz="1200" i="1" dirty="0" smtClean="0"/>
          </a:p>
          <a:p>
            <a:endParaRPr lang="en-US" sz="1200" i="1" dirty="0"/>
          </a:p>
        </p:txBody>
      </p:sp>
      <p:pic>
        <p:nvPicPr>
          <p:cNvPr id="3" name="Picture 2"/>
          <p:cNvPicPr>
            <a:picLocks noChangeAspect="1"/>
          </p:cNvPicPr>
          <p:nvPr/>
        </p:nvPicPr>
        <p:blipFill>
          <a:blip r:embed="rId2"/>
          <a:stretch>
            <a:fillRect/>
          </a:stretch>
        </p:blipFill>
        <p:spPr>
          <a:xfrm>
            <a:off x="419100" y="1449198"/>
            <a:ext cx="7810500" cy="4227702"/>
          </a:xfrm>
          <a:prstGeom prst="rect">
            <a:avLst/>
          </a:prstGeom>
        </p:spPr>
      </p:pic>
      <p:pic>
        <p:nvPicPr>
          <p:cNvPr id="8"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76800" y="1598940"/>
            <a:ext cx="434595" cy="412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497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Summary of Tie Benefits Study Results for FCA 14 </a:t>
            </a:r>
            <a:br>
              <a:rPr lang="en-US" dirty="0" smtClean="0"/>
            </a:br>
            <a:r>
              <a:rPr lang="en-US" dirty="0" smtClean="0"/>
              <a:t>Including and Excluding Mystic Units 8 &amp; 9</a:t>
            </a:r>
            <a:endParaRPr lang="en-US" dirty="0"/>
          </a:p>
        </p:txBody>
      </p:sp>
      <p:sp>
        <p:nvSpPr>
          <p:cNvPr id="4" name="Slide Number Placeholder 3"/>
          <p:cNvSpPr>
            <a:spLocks noGrp="1"/>
          </p:cNvSpPr>
          <p:nvPr>
            <p:ph type="sldNum" sz="quarter" idx="4294967295"/>
          </p:nvPr>
        </p:nvSpPr>
        <p:spPr>
          <a:xfrm>
            <a:off x="8610600" y="6324600"/>
            <a:ext cx="237126" cy="263518"/>
          </a:xfrm>
          <a:prstGeom prst="rect">
            <a:avLst/>
          </a:prstGeom>
        </p:spPr>
        <p:txBody>
          <a:bodyPr/>
          <a:lstStyle/>
          <a:p>
            <a:fld id="{10C7F894-2A36-495D-AB7C-1055F7AC0F9D}" type="slidenum">
              <a:rPr lang="en-US" smtClean="0"/>
              <a:pPr/>
              <a:t>8</a:t>
            </a:fld>
            <a:endParaRPr lang="en-US" dirty="0"/>
          </a:p>
        </p:txBody>
      </p:sp>
      <p:graphicFrame>
        <p:nvGraphicFramePr>
          <p:cNvPr id="5" name="Table 4"/>
          <p:cNvGraphicFramePr>
            <a:graphicFrameLocks noGrp="1"/>
          </p:cNvGraphicFramePr>
          <p:nvPr>
            <p:extLst/>
          </p:nvPr>
        </p:nvGraphicFramePr>
        <p:xfrm>
          <a:off x="914400" y="1752600"/>
          <a:ext cx="7543800" cy="27736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81000">
                <a:tc>
                  <a:txBody>
                    <a:bodyPr/>
                    <a:lstStyle/>
                    <a:p>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rgbClr val="000000"/>
                          </a:solidFill>
                        </a:rPr>
                        <a:t>Including Mystic Units 8 &amp; 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rgbClr val="000000"/>
                          </a:solidFill>
                        </a:rPr>
                        <a:t>(MW)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rPr>
                        <a:t>Excluding</a:t>
                      </a:r>
                      <a:r>
                        <a:rPr lang="en-US" sz="1600" b="0" baseline="0" dirty="0" smtClean="0">
                          <a:solidFill>
                            <a:srgbClr val="000000"/>
                          </a:solidFill>
                        </a:rPr>
                        <a:t> Mystic Units 8 &amp; 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rgbClr val="000000"/>
                          </a:solidFill>
                        </a:rPr>
                        <a:t>(MW)</a:t>
                      </a:r>
                      <a:endParaRPr lang="en-US" sz="16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465">
                <a:tc>
                  <a:txBody>
                    <a:bodyPr/>
                    <a:lstStyle/>
                    <a:p>
                      <a:r>
                        <a:rPr lang="en-US" sz="1800" b="0" dirty="0" smtClean="0">
                          <a:solidFill>
                            <a:srgbClr val="000000"/>
                          </a:solidFill>
                        </a:rPr>
                        <a:t>Total Tie</a:t>
                      </a:r>
                      <a:r>
                        <a:rPr lang="en-US" sz="1800" b="0" baseline="0" dirty="0" smtClean="0">
                          <a:solidFill>
                            <a:srgbClr val="000000"/>
                          </a:solidFill>
                        </a:rPr>
                        <a:t> Benefits</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1,940</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1,910</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4465">
                <a:tc>
                  <a:txBody>
                    <a:bodyPr/>
                    <a:lstStyle/>
                    <a:p>
                      <a:r>
                        <a:rPr lang="en-US" sz="1800" b="0" dirty="0" smtClean="0">
                          <a:solidFill>
                            <a:srgbClr val="000000"/>
                          </a:solidFill>
                        </a:rPr>
                        <a:t>Maritimes</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501</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493</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4465">
                <a:tc>
                  <a:txBody>
                    <a:bodyPr/>
                    <a:lstStyle/>
                    <a:p>
                      <a:r>
                        <a:rPr lang="en-US" sz="1800" b="0" dirty="0" smtClean="0">
                          <a:solidFill>
                            <a:srgbClr val="000000"/>
                          </a:solidFill>
                        </a:rPr>
                        <a:t>HQ Phase II</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941</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943</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4465">
                <a:tc>
                  <a:txBody>
                    <a:bodyPr/>
                    <a:lstStyle/>
                    <a:p>
                      <a:r>
                        <a:rPr lang="en-US" sz="1800" b="0" dirty="0" err="1" smtClean="0">
                          <a:solidFill>
                            <a:srgbClr val="000000"/>
                          </a:solidFill>
                        </a:rPr>
                        <a:t>Highgate</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136</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134</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24465">
                <a:tc>
                  <a:txBody>
                    <a:bodyPr/>
                    <a:lstStyle/>
                    <a:p>
                      <a:r>
                        <a:rPr lang="en-US" sz="1800" b="0" dirty="0" smtClean="0">
                          <a:solidFill>
                            <a:srgbClr val="000000"/>
                          </a:solidFill>
                        </a:rPr>
                        <a:t>New York AC ties</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362</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340</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24465">
                <a:tc>
                  <a:txBody>
                    <a:bodyPr/>
                    <a:lstStyle/>
                    <a:p>
                      <a:r>
                        <a:rPr lang="en-US" sz="1800" b="0" dirty="0" smtClean="0">
                          <a:solidFill>
                            <a:srgbClr val="000000"/>
                          </a:solidFill>
                        </a:rPr>
                        <a:t>CSC</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0</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0</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754725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pPr>
              <a:defRPr/>
            </a:pPr>
            <a:fld id="{31E6B14B-7B61-4194-8A2D-CCDC24EC3428}" type="slidenum">
              <a:rPr lang="en-US" smtClean="0"/>
              <a:pPr>
                <a:defRPr/>
              </a:pPr>
              <a:t>80</a:t>
            </a:fld>
            <a:endParaRPr lang="en-US" dirty="0"/>
          </a:p>
        </p:txBody>
      </p:sp>
      <p:sp>
        <p:nvSpPr>
          <p:cNvPr id="2" name="Title 1"/>
          <p:cNvSpPr>
            <a:spLocks noGrp="1"/>
          </p:cNvSpPr>
          <p:nvPr>
            <p:ph type="title"/>
          </p:nvPr>
        </p:nvSpPr>
        <p:spPr>
          <a:xfrm>
            <a:off x="457200" y="76200"/>
            <a:ext cx="8382000" cy="1143000"/>
          </a:xfrm>
        </p:spPr>
        <p:txBody>
          <a:bodyPr>
            <a:noAutofit/>
          </a:bodyPr>
          <a:lstStyle/>
          <a:p>
            <a:r>
              <a:rPr lang="en-US" sz="3600" dirty="0" smtClean="0"/>
              <a:t>FCA 14 External Interface Import Capability</a:t>
            </a:r>
            <a:r>
              <a:rPr lang="en-US" sz="3600" dirty="0"/>
              <a:t> </a:t>
            </a:r>
            <a:r>
              <a:rPr lang="en-US" sz="3600" dirty="0" smtClean="0"/>
              <a:t>(Notes)</a:t>
            </a:r>
            <a:endParaRPr lang="en-US" sz="3600" i="1" dirty="0"/>
          </a:p>
        </p:txBody>
      </p:sp>
      <p:sp>
        <p:nvSpPr>
          <p:cNvPr id="3" name="Content Placeholder 2"/>
          <p:cNvSpPr>
            <a:spLocks noGrp="1"/>
          </p:cNvSpPr>
          <p:nvPr>
            <p:ph idx="1"/>
          </p:nvPr>
        </p:nvSpPr>
        <p:spPr>
          <a:prstGeom prst="rect">
            <a:avLst/>
          </a:prstGeom>
        </p:spPr>
        <p:txBody>
          <a:bodyPr>
            <a:noAutofit/>
          </a:bodyPr>
          <a:lstStyle/>
          <a:p>
            <a:pPr marL="457200" indent="-457200">
              <a:spcBef>
                <a:spcPts val="400"/>
              </a:spcBef>
              <a:spcAft>
                <a:spcPts val="400"/>
              </a:spcAft>
              <a:buFont typeface="+mj-lt"/>
              <a:buAutoNum type="arabicPeriod"/>
            </a:pPr>
            <a:r>
              <a:rPr lang="en-US" dirty="0" smtClean="0"/>
              <a:t>Limits are for the summer period</a:t>
            </a:r>
          </a:p>
          <a:p>
            <a:pPr marL="857250" lvl="1" indent="-284163">
              <a:spcBef>
                <a:spcPts val="400"/>
              </a:spcBef>
              <a:spcAft>
                <a:spcPts val="400"/>
              </a:spcAft>
            </a:pPr>
            <a:r>
              <a:rPr lang="en-US" dirty="0" smtClean="0"/>
              <a:t>The limits may not include possible simultaneous impacts, and should not be considered as “firm” (the bases for these limits are subject to more detailed review in the future)</a:t>
            </a:r>
            <a:endParaRPr lang="en-US" sz="2800" dirty="0" smtClean="0"/>
          </a:p>
          <a:p>
            <a:pPr marL="457200" indent="-457200">
              <a:spcBef>
                <a:spcPts val="400"/>
              </a:spcBef>
              <a:spcAft>
                <a:spcPts val="400"/>
              </a:spcAft>
              <a:buFont typeface="+mj-lt"/>
              <a:buAutoNum type="arabicPeriod" startAt="2"/>
            </a:pPr>
            <a:r>
              <a:rPr lang="en-US" dirty="0" smtClean="0"/>
              <a:t>The electrical limit of the New Brunswick-New England (NB-NE</a:t>
            </a:r>
            <a:r>
              <a:rPr lang="en-US" dirty="0" smtClean="0">
                <a:solidFill>
                  <a:srgbClr val="090B0B"/>
                </a:solidFill>
              </a:rPr>
              <a:t>) tie </a:t>
            </a:r>
            <a:r>
              <a:rPr lang="en-US" dirty="0" smtClean="0"/>
              <a:t>is 1,000 MW  </a:t>
            </a:r>
          </a:p>
          <a:p>
            <a:pPr marL="857250" lvl="1" indent="-284163">
              <a:spcBef>
                <a:spcPts val="400"/>
              </a:spcBef>
              <a:spcAft>
                <a:spcPts val="400"/>
              </a:spcAft>
            </a:pPr>
            <a:r>
              <a:rPr lang="en-US" dirty="0" smtClean="0"/>
              <a:t>When adjusted for the ability to deliver capacity to the greater New England Control area, the NB-NE transfer capability is 700 MW </a:t>
            </a:r>
          </a:p>
          <a:p>
            <a:pPr marL="1257300" lvl="2" indent="-284163">
              <a:spcBef>
                <a:spcPts val="400"/>
              </a:spcBef>
              <a:spcAft>
                <a:spcPts val="400"/>
              </a:spcAft>
            </a:pPr>
            <a:r>
              <a:rPr lang="en-US" dirty="0" smtClean="0"/>
              <a:t>This is because of downstream constraints; in particular Orrington South</a:t>
            </a:r>
          </a:p>
          <a:p>
            <a:pPr marL="457200" indent="-457200">
              <a:spcBef>
                <a:spcPts val="400"/>
              </a:spcBef>
              <a:spcAft>
                <a:spcPts val="400"/>
              </a:spcAft>
              <a:buFont typeface="+mj-lt"/>
              <a:buAutoNum type="arabicPeriod" startAt="3"/>
            </a:pPr>
            <a:r>
              <a:rPr lang="en-US" dirty="0" smtClean="0"/>
              <a:t>The capability for the Highgate facility is listed at the New England AC side of the Highgate terminal</a:t>
            </a:r>
          </a:p>
        </p:txBody>
      </p:sp>
    </p:spTree>
    <p:extLst>
      <p:ext uri="{BB962C8B-B14F-4D97-AF65-F5344CB8AC3E}">
        <p14:creationId xmlns:p14="http://schemas.microsoft.com/office/powerpoint/2010/main" val="20857264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pPr>
              <a:defRPr/>
            </a:pPr>
            <a:fld id="{31E6B14B-7B61-4194-8A2D-CCDC24EC3428}" type="slidenum">
              <a:rPr lang="en-US" smtClean="0"/>
              <a:pPr>
                <a:defRPr/>
              </a:pPr>
              <a:t>81</a:t>
            </a:fld>
            <a:endParaRPr lang="en-US" dirty="0"/>
          </a:p>
        </p:txBody>
      </p:sp>
      <p:sp>
        <p:nvSpPr>
          <p:cNvPr id="2" name="Title 1"/>
          <p:cNvSpPr>
            <a:spLocks noGrp="1"/>
          </p:cNvSpPr>
          <p:nvPr>
            <p:ph type="title"/>
          </p:nvPr>
        </p:nvSpPr>
        <p:spPr/>
        <p:txBody>
          <a:bodyPr>
            <a:normAutofit fontScale="90000"/>
          </a:bodyPr>
          <a:lstStyle/>
          <a:p>
            <a:r>
              <a:rPr lang="en-US" sz="3600" dirty="0" smtClean="0">
                <a:solidFill>
                  <a:srgbClr val="090B0B"/>
                </a:solidFill>
              </a:rPr>
              <a:t>FCA </a:t>
            </a:r>
            <a:r>
              <a:rPr lang="en-US" sz="3600" dirty="0">
                <a:solidFill>
                  <a:srgbClr val="090B0B"/>
                </a:solidFill>
              </a:rPr>
              <a:t>14 External Interface Import Capability (Notes) </a:t>
            </a:r>
            <a:r>
              <a:rPr lang="en-US" sz="3600" i="1" dirty="0"/>
              <a:t>(cont.)</a:t>
            </a:r>
            <a:endParaRPr lang="en-US" sz="2000" dirty="0"/>
          </a:p>
        </p:txBody>
      </p:sp>
      <p:sp>
        <p:nvSpPr>
          <p:cNvPr id="3" name="Content Placeholder 2"/>
          <p:cNvSpPr>
            <a:spLocks noGrp="1"/>
          </p:cNvSpPr>
          <p:nvPr>
            <p:ph idx="1"/>
          </p:nvPr>
        </p:nvSpPr>
        <p:spPr>
          <a:prstGeom prst="rect">
            <a:avLst/>
          </a:prstGeom>
        </p:spPr>
        <p:txBody>
          <a:bodyPr>
            <a:normAutofit lnSpcReduction="10000"/>
          </a:bodyPr>
          <a:lstStyle/>
          <a:p>
            <a:pPr marL="457200" indent="-457200">
              <a:spcBef>
                <a:spcPts val="400"/>
              </a:spcBef>
              <a:spcAft>
                <a:spcPts val="400"/>
              </a:spcAft>
              <a:buFont typeface="+mj-lt"/>
              <a:buAutoNum type="arabicPeriod" startAt="4"/>
            </a:pPr>
            <a:r>
              <a:rPr lang="en-US" dirty="0" smtClean="0"/>
              <a:t>The Hydro-Quebec Phase II interconnection is a DC tie with equipment ratings of 2,000 MW. Due to the need to protect for the loss of this line at full import level in the PJM and NY Control Areas’ systems, ISO-NE has assumed its transfer capability for capacity and reliability calculation purposes to be 1,400 MW</a:t>
            </a:r>
          </a:p>
          <a:p>
            <a:pPr marL="857250" lvl="1" indent="-284163">
              <a:spcBef>
                <a:spcPts val="400"/>
              </a:spcBef>
              <a:spcAft>
                <a:spcPts val="400"/>
              </a:spcAft>
            </a:pPr>
            <a:r>
              <a:rPr lang="en-US" sz="1600" dirty="0" smtClean="0"/>
              <a:t>This assumption is based on the results of loss-of-source analyses conducted by PJM and NY</a:t>
            </a:r>
            <a:endParaRPr lang="en-US" dirty="0" smtClean="0">
              <a:solidFill>
                <a:srgbClr val="FF0000"/>
              </a:solidFill>
            </a:endParaRPr>
          </a:p>
          <a:p>
            <a:pPr marL="457200" indent="-457200">
              <a:spcBef>
                <a:spcPts val="400"/>
              </a:spcBef>
              <a:spcAft>
                <a:spcPts val="400"/>
              </a:spcAft>
              <a:buFont typeface="+mj-lt"/>
              <a:buAutoNum type="arabicPeriod" startAt="5"/>
            </a:pPr>
            <a:r>
              <a:rPr lang="en-US" dirty="0" smtClean="0"/>
              <a:t>Import capability on the Cross Sound Cable is dependent on the level of local generation </a:t>
            </a:r>
          </a:p>
          <a:p>
            <a:pPr marL="457200" indent="-457200">
              <a:spcBef>
                <a:spcPts val="400"/>
              </a:spcBef>
              <a:spcAft>
                <a:spcPts val="400"/>
              </a:spcAft>
              <a:buFont typeface="+mj-lt"/>
              <a:buAutoNum type="arabicPeriod" startAt="5"/>
            </a:pPr>
            <a:r>
              <a:rPr lang="en-US" dirty="0" smtClean="0"/>
              <a:t>New York interface limits</a:t>
            </a:r>
          </a:p>
          <a:p>
            <a:pPr marL="857250" lvl="1" indent="-284163">
              <a:spcBef>
                <a:spcPts val="400"/>
              </a:spcBef>
              <a:spcAft>
                <a:spcPts val="400"/>
              </a:spcAft>
            </a:pPr>
            <a:r>
              <a:rPr lang="en-US" sz="1600" dirty="0" smtClean="0"/>
              <a:t>These are without CSC and with the Northport Norwalk Cable at 0 MW flow</a:t>
            </a:r>
          </a:p>
          <a:p>
            <a:pPr marL="857250" lvl="1" indent="-284163">
              <a:spcBef>
                <a:spcPts val="400"/>
              </a:spcBef>
              <a:spcAft>
                <a:spcPts val="400"/>
              </a:spcAft>
            </a:pPr>
            <a:r>
              <a:rPr lang="en-US" sz="1600" dirty="0" smtClean="0"/>
              <a:t>Simultaneously importing into NE and SWCT or CT can lower the NY-NE capability (very rough decrease = 200 MW)</a:t>
            </a:r>
            <a:endParaRPr lang="en-US" dirty="0" smtClean="0"/>
          </a:p>
          <a:p>
            <a:endParaRPr lang="en-US" dirty="0" smtClean="0"/>
          </a:p>
        </p:txBody>
      </p:sp>
    </p:spTree>
    <p:extLst>
      <p:ext uri="{BB962C8B-B14F-4D97-AF65-F5344CB8AC3E}">
        <p14:creationId xmlns:p14="http://schemas.microsoft.com/office/powerpoint/2010/main" val="34938293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a:lnSpc>
                <a:spcPct val="90000"/>
              </a:lnSpc>
            </a:pPr>
            <a:r>
              <a:rPr lang="en-US" sz="3600" dirty="0" smtClean="0"/>
              <a:t>FCA 14 Transmission </a:t>
            </a:r>
            <a:r>
              <a:rPr lang="en-US" sz="3600" dirty="0"/>
              <a:t>I</a:t>
            </a:r>
            <a:r>
              <a:rPr lang="en-US" sz="3600" dirty="0" smtClean="0"/>
              <a:t>nterfaces </a:t>
            </a:r>
            <a:r>
              <a:rPr lang="en-US" sz="3600" dirty="0"/>
              <a:t>A</a:t>
            </a:r>
            <a:r>
              <a:rPr lang="en-US" sz="3600" dirty="0" smtClean="0"/>
              <a:t>vailability Assumptions</a:t>
            </a:r>
            <a:endParaRPr lang="en-US" sz="3600" dirty="0"/>
          </a:p>
        </p:txBody>
      </p:sp>
      <p:sp>
        <p:nvSpPr>
          <p:cNvPr id="49155" name="Rectangle 3"/>
          <p:cNvSpPr>
            <a:spLocks noGrp="1" noChangeArrowheads="1"/>
          </p:cNvSpPr>
          <p:nvPr>
            <p:ph type="body" sz="quarter" idx="4294967295"/>
          </p:nvPr>
        </p:nvSpPr>
        <p:spPr>
          <a:xfrm>
            <a:off x="457200" y="1219200"/>
            <a:ext cx="8458200" cy="5257800"/>
          </a:xfrm>
          <a:prstGeom prst="rect">
            <a:avLst/>
          </a:prstGeom>
        </p:spPr>
        <p:txBody>
          <a:bodyPr>
            <a:normAutofit fontScale="92500" lnSpcReduction="10000"/>
          </a:bodyPr>
          <a:lstStyle/>
          <a:p>
            <a:pPr marL="0" lvl="3" indent="0">
              <a:lnSpc>
                <a:spcPct val="90000"/>
              </a:lnSpc>
              <a:spcBef>
                <a:spcPts val="1200"/>
              </a:spcBef>
              <a:buNone/>
            </a:pPr>
            <a:r>
              <a:rPr lang="en-US" sz="2400" u="sng" dirty="0"/>
              <a:t>New England</a:t>
            </a:r>
          </a:p>
          <a:p>
            <a:pPr>
              <a:lnSpc>
                <a:spcPct val="90000"/>
              </a:lnSpc>
            </a:pPr>
            <a:r>
              <a:rPr lang="en-US" sz="1800" dirty="0"/>
              <a:t>Internal transmission interfaces are modeled 100 % </a:t>
            </a:r>
            <a:r>
              <a:rPr lang="en-US" sz="1800" dirty="0" smtClean="0"/>
              <a:t>available because the power can be delivered using multiple paths</a:t>
            </a:r>
          </a:p>
          <a:p>
            <a:pPr>
              <a:lnSpc>
                <a:spcPct val="90000"/>
              </a:lnSpc>
            </a:pPr>
            <a:r>
              <a:rPr lang="en-US" sz="1800" dirty="0" smtClean="0"/>
              <a:t>External availability assumptions are based on results of a study conducted in 2019</a:t>
            </a:r>
          </a:p>
          <a:p>
            <a:pPr>
              <a:lnSpc>
                <a:spcPct val="90000"/>
              </a:lnSpc>
            </a:pPr>
            <a:endParaRPr lang="en-US" dirty="0"/>
          </a:p>
          <a:p>
            <a:pPr>
              <a:lnSpc>
                <a:spcPct val="90000"/>
              </a:lnSpc>
            </a:pPr>
            <a:endParaRPr lang="en-US" dirty="0" smtClean="0"/>
          </a:p>
          <a:p>
            <a:pPr marL="0" indent="0">
              <a:lnSpc>
                <a:spcPct val="90000"/>
              </a:lnSpc>
              <a:buNone/>
            </a:pPr>
            <a:endParaRPr lang="en-US" dirty="0"/>
          </a:p>
          <a:p>
            <a:pPr marL="0" lvl="3" indent="0">
              <a:lnSpc>
                <a:spcPct val="90000"/>
              </a:lnSpc>
              <a:spcBef>
                <a:spcPts val="1200"/>
              </a:spcBef>
              <a:buNone/>
            </a:pPr>
            <a:endParaRPr lang="en-US" sz="2400" u="sng" dirty="0" smtClean="0"/>
          </a:p>
          <a:p>
            <a:pPr marL="342900" lvl="3" indent="-342900">
              <a:lnSpc>
                <a:spcPct val="90000"/>
              </a:lnSpc>
              <a:spcBef>
                <a:spcPts val="1200"/>
              </a:spcBef>
              <a:buFont typeface="Arial" pitchFamily="34" charset="0"/>
              <a:buChar char="•"/>
            </a:pPr>
            <a:r>
              <a:rPr lang="en-US" sz="1800" dirty="0"/>
              <a:t>Please note that the </a:t>
            </a:r>
            <a:r>
              <a:rPr lang="en-US" sz="1800" dirty="0" smtClean="0"/>
              <a:t>MARS program </a:t>
            </a:r>
            <a:r>
              <a:rPr lang="en-US" sz="1800" dirty="0"/>
              <a:t>only allows modeling </a:t>
            </a:r>
            <a:r>
              <a:rPr lang="en-US" sz="1800" dirty="0" smtClean="0"/>
              <a:t>the </a:t>
            </a:r>
            <a:r>
              <a:rPr lang="en-US" sz="1800" dirty="0"/>
              <a:t>forced outage rate</a:t>
            </a:r>
            <a:r>
              <a:rPr lang="en-US" sz="1800" dirty="0" smtClean="0"/>
              <a:t>.  It is assumed that maintenance needs will have minimum reliability impact because they are scheduled during periods when the system is reliable </a:t>
            </a:r>
            <a:endParaRPr lang="en-US" sz="1800" dirty="0"/>
          </a:p>
          <a:p>
            <a:pPr marL="0" lvl="3" indent="0">
              <a:lnSpc>
                <a:spcPct val="90000"/>
              </a:lnSpc>
              <a:spcBef>
                <a:spcPts val="1200"/>
              </a:spcBef>
              <a:buNone/>
            </a:pPr>
            <a:r>
              <a:rPr lang="en-US" sz="2400" u="sng" dirty="0" smtClean="0"/>
              <a:t>Neighboring </a:t>
            </a:r>
            <a:r>
              <a:rPr lang="en-US" sz="2400" u="sng" dirty="0"/>
              <a:t>Control Areas</a:t>
            </a:r>
          </a:p>
          <a:p>
            <a:pPr marL="342900" lvl="2" indent="-342900">
              <a:lnSpc>
                <a:spcPct val="90000"/>
              </a:lnSpc>
              <a:spcBef>
                <a:spcPts val="1200"/>
              </a:spcBef>
            </a:pPr>
            <a:r>
              <a:rPr lang="en-US" dirty="0"/>
              <a:t>Consistent with their latest model used in NPCC studies</a:t>
            </a:r>
          </a:p>
          <a:p>
            <a:pPr>
              <a:lnSpc>
                <a:spcPct val="90000"/>
              </a:lnSpc>
              <a:buNone/>
            </a:pPr>
            <a:r>
              <a:rPr lang="en-US" sz="1600" dirty="0" smtClean="0">
                <a:latin typeface="Arial" charset="0"/>
              </a:rPr>
              <a:t>	</a:t>
            </a:r>
            <a:r>
              <a:rPr lang="en-US" sz="1200" dirty="0">
                <a:solidFill>
                  <a:schemeClr val="tx1">
                    <a:lumMod val="50000"/>
                  </a:schemeClr>
                </a:solidFill>
              </a:rPr>
              <a:t>*Based on transmission transfer capability limits presented at the March 20, 2019 </a:t>
            </a:r>
            <a:r>
              <a:rPr lang="en-US" sz="1200" dirty="0" smtClean="0">
                <a:solidFill>
                  <a:schemeClr val="tx1">
                    <a:lumMod val="50000"/>
                  </a:schemeClr>
                </a:solidFill>
              </a:rPr>
              <a:t>RC </a:t>
            </a:r>
            <a:r>
              <a:rPr lang="en-US" sz="1200" dirty="0">
                <a:solidFill>
                  <a:schemeClr val="tx1">
                    <a:lumMod val="50000"/>
                  </a:schemeClr>
                </a:solidFill>
              </a:rPr>
              <a:t>meeting. </a:t>
            </a:r>
            <a:r>
              <a:rPr lang="en-US" sz="1200" dirty="0" smtClean="0">
                <a:solidFill>
                  <a:schemeClr val="tx1">
                    <a:lumMod val="50000"/>
                  </a:schemeClr>
                </a:solidFill>
              </a:rPr>
              <a:t> </a:t>
            </a:r>
            <a:r>
              <a:rPr lang="en-US" sz="1200" dirty="0" smtClean="0">
                <a:solidFill>
                  <a:srgbClr val="090B0B"/>
                </a:solidFill>
              </a:rPr>
              <a:t>The presentation is available at</a:t>
            </a:r>
            <a:r>
              <a:rPr lang="en-US" sz="1200" dirty="0" smtClean="0">
                <a:solidFill>
                  <a:schemeClr val="tx1">
                    <a:lumMod val="50000"/>
                  </a:schemeClr>
                </a:solidFill>
              </a:rPr>
              <a:t>: </a:t>
            </a:r>
            <a:r>
              <a:rPr lang="en-US" sz="1200" dirty="0" smtClean="0">
                <a:solidFill>
                  <a:schemeClr val="tx1">
                    <a:lumMod val="50000"/>
                  </a:schemeClr>
                </a:solidFill>
                <a:hlinkClick r:id="rId2"/>
              </a:rPr>
              <a:t>https://www.iso-ne.com/static-assets/documents/2019/03/a7_fca_14_transmission_transfer_capabilities_and_capacity_zone_development.pd</a:t>
            </a:r>
            <a:endParaRPr lang="en-US" sz="1200" dirty="0">
              <a:solidFill>
                <a:schemeClr val="tx1">
                  <a:lumMod val="50000"/>
                </a:schemeClr>
              </a:solidFill>
            </a:endParaRPr>
          </a:p>
          <a:p>
            <a:pPr>
              <a:lnSpc>
                <a:spcPct val="90000"/>
              </a:lnSpc>
              <a:buNone/>
            </a:pPr>
            <a:endParaRPr lang="en-US" sz="1300" dirty="0" smtClean="0"/>
          </a:p>
          <a:p>
            <a:pPr>
              <a:lnSpc>
                <a:spcPct val="90000"/>
              </a:lnSpc>
              <a:buNone/>
            </a:pPr>
            <a:endParaRPr lang="en-US" sz="1300" dirty="0" smtClean="0"/>
          </a:p>
          <a:p>
            <a:pPr>
              <a:lnSpc>
                <a:spcPct val="90000"/>
              </a:lnSpc>
              <a:buNone/>
            </a:pPr>
            <a:endParaRPr lang="en-US" sz="1300" dirty="0" smtClean="0"/>
          </a:p>
          <a:p>
            <a:pPr>
              <a:lnSpc>
                <a:spcPct val="90000"/>
              </a:lnSpc>
              <a:buNone/>
            </a:pPr>
            <a:endParaRPr lang="en-US" sz="1300" dirty="0" smtClean="0"/>
          </a:p>
          <a:p>
            <a:pPr>
              <a:lnSpc>
                <a:spcPct val="90000"/>
              </a:lnSpc>
              <a:buNone/>
            </a:pPr>
            <a:endParaRPr lang="en-US" sz="1300" dirty="0" smtClean="0"/>
          </a:p>
        </p:txBody>
      </p:sp>
      <p:sp>
        <p:nvSpPr>
          <p:cNvPr id="5" name="Slide Number Placeholder 4"/>
          <p:cNvSpPr>
            <a:spLocks noGrp="1"/>
          </p:cNvSpPr>
          <p:nvPr>
            <p:ph type="sldNum" sz="quarter" idx="4294967295"/>
          </p:nvPr>
        </p:nvSpPr>
        <p:spPr>
          <a:xfrm>
            <a:off x="8610600" y="6400800"/>
            <a:ext cx="313326" cy="263518"/>
          </a:xfrm>
          <a:prstGeom prst="rect">
            <a:avLst/>
          </a:prstGeom>
        </p:spPr>
        <p:txBody>
          <a:bodyPr/>
          <a:lstStyle/>
          <a:p>
            <a:fld id="{DA1A9232-E07A-4939-ABCC-12B8BF60FC31}" type="slidenum">
              <a:rPr lang="en-US"/>
              <a:pPr/>
              <a:t>82</a:t>
            </a:fld>
            <a:endParaRPr lang="en-US" dirty="0"/>
          </a:p>
        </p:txBody>
      </p:sp>
      <p:pic>
        <p:nvPicPr>
          <p:cNvPr id="2" name="Picture 1"/>
          <p:cNvPicPr>
            <a:picLocks noChangeAspect="1"/>
          </p:cNvPicPr>
          <p:nvPr/>
        </p:nvPicPr>
        <p:blipFill>
          <a:blip r:embed="rId3"/>
          <a:stretch>
            <a:fillRect/>
          </a:stretch>
        </p:blipFill>
        <p:spPr>
          <a:xfrm>
            <a:off x="1971830" y="2590800"/>
            <a:ext cx="5200339" cy="1676400"/>
          </a:xfrm>
          <a:prstGeom prst="rect">
            <a:avLst/>
          </a:prstGeom>
        </p:spPr>
      </p:pic>
    </p:spTree>
    <p:extLst>
      <p:ext uri="{BB962C8B-B14F-4D97-AF65-F5344CB8AC3E}">
        <p14:creationId xmlns:p14="http://schemas.microsoft.com/office/powerpoint/2010/main" val="10458998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1A9232-E07A-4939-ABCC-12B8BF60FC31}" type="slidenum">
              <a:rPr lang="en-US" smtClean="0"/>
              <a:pPr/>
              <a:t>83</a:t>
            </a:fld>
            <a:endParaRPr lang="en-US" dirty="0"/>
          </a:p>
        </p:txBody>
      </p:sp>
      <p:sp>
        <p:nvSpPr>
          <p:cNvPr id="49154" name="Rectangle 2"/>
          <p:cNvSpPr>
            <a:spLocks noGrp="1" noChangeArrowheads="1"/>
          </p:cNvSpPr>
          <p:nvPr>
            <p:ph type="title"/>
          </p:nvPr>
        </p:nvSpPr>
        <p:spPr>
          <a:xfrm>
            <a:off x="457200" y="457200"/>
            <a:ext cx="8229600" cy="1143000"/>
          </a:xfrm>
        </p:spPr>
        <p:txBody>
          <a:bodyPr>
            <a:normAutofit fontScale="90000"/>
          </a:bodyPr>
          <a:lstStyle/>
          <a:p>
            <a:r>
              <a:rPr lang="en-US" dirty="0" smtClean="0"/>
              <a:t>Other Assumptions</a:t>
            </a:r>
            <a:br>
              <a:rPr lang="en-US" dirty="0" smtClean="0"/>
            </a:br>
            <a:r>
              <a:rPr lang="en-US" dirty="0" smtClean="0"/>
              <a:t>Operating Reserv</a:t>
            </a:r>
            <a:r>
              <a:rPr lang="en-US" dirty="0" smtClean="0">
                <a:solidFill>
                  <a:srgbClr val="090B0B"/>
                </a:solidFill>
              </a:rPr>
              <a:t>es</a:t>
            </a:r>
            <a:r>
              <a:rPr lang="en-US" dirty="0" smtClean="0"/>
              <a:t> and Relief from Voltage Reduction</a:t>
            </a:r>
            <a:br>
              <a:rPr lang="en-US" dirty="0" smtClean="0"/>
            </a:br>
            <a:endParaRPr lang="en-US" dirty="0"/>
          </a:p>
        </p:txBody>
      </p:sp>
      <p:sp>
        <p:nvSpPr>
          <p:cNvPr id="49155" name="Rectangle 3"/>
          <p:cNvSpPr>
            <a:spLocks noGrp="1" noChangeArrowheads="1"/>
          </p:cNvSpPr>
          <p:nvPr>
            <p:ph type="body" sz="quarter" idx="1"/>
          </p:nvPr>
        </p:nvSpPr>
        <p:spPr>
          <a:xfrm>
            <a:off x="457200" y="1600200"/>
            <a:ext cx="8229600" cy="4614250"/>
          </a:xfrm>
        </p:spPr>
        <p:txBody>
          <a:bodyPr>
            <a:normAutofit fontScale="92500" lnSpcReduction="20000"/>
          </a:bodyPr>
          <a:lstStyle/>
          <a:p>
            <a:pPr marL="0" lvl="1" indent="0">
              <a:buNone/>
            </a:pPr>
            <a:r>
              <a:rPr lang="en-US" sz="3000" u="sng" dirty="0" smtClean="0"/>
              <a:t>New England</a:t>
            </a:r>
          </a:p>
          <a:p>
            <a:pPr lvl="2"/>
            <a:r>
              <a:rPr lang="en-US" sz="2200" dirty="0" smtClean="0"/>
              <a:t>Assume 2,305 MW of system-wide operating reserve</a:t>
            </a:r>
            <a:r>
              <a:rPr lang="en-US" sz="2200" dirty="0" smtClean="0">
                <a:solidFill>
                  <a:srgbClr val="77BD2A"/>
                </a:solidFill>
              </a:rPr>
              <a:t>s</a:t>
            </a:r>
          </a:p>
          <a:p>
            <a:pPr lvl="3"/>
            <a:r>
              <a:rPr lang="en-US" dirty="0" smtClean="0"/>
              <a:t>Allowed to deplete to a minimum of 700 MW as OP-4 actions progress prior to firm load shedding</a:t>
            </a:r>
          </a:p>
          <a:p>
            <a:pPr lvl="3"/>
            <a:r>
              <a:rPr lang="en-US" dirty="0" smtClean="0"/>
              <a:t>Local reserve requirements are based on the latest </a:t>
            </a:r>
            <a:r>
              <a:rPr lang="en-US" dirty="0" smtClean="0">
                <a:solidFill>
                  <a:srgbClr val="77BD2A"/>
                </a:solidFill>
              </a:rPr>
              <a:t>F</a:t>
            </a:r>
            <a:r>
              <a:rPr lang="en-US" dirty="0" smtClean="0"/>
              <a:t>orward </a:t>
            </a:r>
            <a:r>
              <a:rPr lang="en-US" dirty="0">
                <a:solidFill>
                  <a:srgbClr val="77BD2A"/>
                </a:solidFill>
              </a:rPr>
              <a:t>R</a:t>
            </a:r>
            <a:r>
              <a:rPr lang="en-US" dirty="0" smtClean="0"/>
              <a:t>eserve </a:t>
            </a:r>
            <a:r>
              <a:rPr lang="en-US" dirty="0">
                <a:solidFill>
                  <a:srgbClr val="77BD2A"/>
                </a:solidFill>
              </a:rPr>
              <a:t>M</a:t>
            </a:r>
            <a:r>
              <a:rPr lang="en-US" dirty="0" smtClean="0"/>
              <a:t>arket auction requirements </a:t>
            </a:r>
          </a:p>
          <a:p>
            <a:pPr lvl="4"/>
            <a:r>
              <a:rPr lang="en-US" dirty="0" smtClean="0"/>
              <a:t>CT: 0 MW (summer); 0 MW (winter)</a:t>
            </a:r>
          </a:p>
          <a:p>
            <a:pPr lvl="4"/>
            <a:r>
              <a:rPr lang="en-US" dirty="0" smtClean="0"/>
              <a:t>SWCT: 0 MW (summer); 0 MW (winter)</a:t>
            </a:r>
          </a:p>
          <a:p>
            <a:pPr lvl="4"/>
            <a:r>
              <a:rPr lang="en-US" dirty="0" smtClean="0"/>
              <a:t>BOSTON: 0 MW (summer); 326 MW (winter)</a:t>
            </a:r>
          </a:p>
          <a:p>
            <a:pPr lvl="2"/>
            <a:r>
              <a:rPr lang="en-US" sz="2200" dirty="0" smtClean="0"/>
              <a:t>Voltage </a:t>
            </a:r>
            <a:r>
              <a:rPr lang="en-US" sz="2200" dirty="0"/>
              <a:t>reductions</a:t>
            </a:r>
          </a:p>
          <a:p>
            <a:pPr lvl="3"/>
            <a:r>
              <a:rPr lang="en-US" dirty="0" smtClean="0"/>
              <a:t>Consistent with the ICR calculation, and the amount for subareas calculated as</a:t>
            </a:r>
          </a:p>
          <a:p>
            <a:pPr lvl="4"/>
            <a:r>
              <a:rPr lang="en-US" dirty="0" smtClean="0"/>
              <a:t>(90/10 subarea net peak load* MW minus all Active Demand Capacity Resources and Passive Demand Resources) x 1.0%  </a:t>
            </a:r>
          </a:p>
          <a:p>
            <a:pPr marL="0" lvl="1" indent="0">
              <a:buNone/>
            </a:pPr>
            <a:endParaRPr lang="en-US" sz="2100" u="sng" dirty="0" smtClean="0"/>
          </a:p>
          <a:p>
            <a:pPr marL="0" lvl="1" indent="0">
              <a:buNone/>
            </a:pPr>
            <a:r>
              <a:rPr lang="en-US" sz="3000" u="sng" dirty="0"/>
              <a:t>Neighboring Control Areas</a:t>
            </a:r>
          </a:p>
          <a:p>
            <a:pPr lvl="2"/>
            <a:r>
              <a:rPr lang="en-US" sz="2200" dirty="0"/>
              <a:t>Consistent with their latest model in NPCC studies</a:t>
            </a:r>
          </a:p>
          <a:p>
            <a:pPr marL="914400" lvl="2" indent="0">
              <a:buNone/>
            </a:pPr>
            <a:endParaRPr lang="en-US" dirty="0" smtClean="0"/>
          </a:p>
          <a:p>
            <a:pPr lvl="2"/>
            <a:endParaRPr lang="en-US" dirty="0" smtClean="0"/>
          </a:p>
          <a:p>
            <a:pPr lvl="1"/>
            <a:endParaRPr lang="en-US" dirty="0" smtClean="0"/>
          </a:p>
          <a:p>
            <a:pPr marL="0" lvl="1" indent="0">
              <a:buNone/>
            </a:pPr>
            <a:r>
              <a:rPr lang="en-US" dirty="0" smtClean="0"/>
              <a:t>*</a:t>
            </a:r>
            <a:r>
              <a:rPr lang="en-US" sz="1500" dirty="0" smtClean="0"/>
              <a:t>Net </a:t>
            </a:r>
            <a:r>
              <a:rPr lang="en-US" sz="1500" dirty="0" smtClean="0">
                <a:solidFill>
                  <a:srgbClr val="090B0B"/>
                </a:solidFill>
              </a:rPr>
              <a:t>peak </a:t>
            </a:r>
            <a:r>
              <a:rPr lang="en-US" sz="1500" dirty="0">
                <a:solidFill>
                  <a:srgbClr val="090B0B"/>
                </a:solidFill>
              </a:rPr>
              <a:t>l</a:t>
            </a:r>
            <a:r>
              <a:rPr lang="en-US" sz="1500" dirty="0" smtClean="0">
                <a:solidFill>
                  <a:srgbClr val="090B0B"/>
                </a:solidFill>
              </a:rPr>
              <a:t>oad </a:t>
            </a:r>
            <a:r>
              <a:rPr lang="en-US" sz="1500" dirty="0" smtClean="0"/>
              <a:t>is the gross load minus the load reduction associated with BTM PV</a:t>
            </a:r>
            <a:endParaRPr lang="en-US" sz="1500" dirty="0"/>
          </a:p>
        </p:txBody>
      </p:sp>
    </p:spTree>
    <p:extLst>
      <p:ext uri="{BB962C8B-B14F-4D97-AF65-F5344CB8AC3E}">
        <p14:creationId xmlns:p14="http://schemas.microsoft.com/office/powerpoint/2010/main" val="34622358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Appendix II C</a:t>
            </a:r>
            <a:endParaRPr lang="en-US" dirty="0"/>
          </a:p>
        </p:txBody>
      </p:sp>
      <p:sp>
        <p:nvSpPr>
          <p:cNvPr id="6" name="Text Placeholder 5"/>
          <p:cNvSpPr>
            <a:spLocks noGrp="1"/>
          </p:cNvSpPr>
          <p:nvPr>
            <p:ph type="body" idx="1"/>
          </p:nvPr>
        </p:nvSpPr>
        <p:spPr>
          <a:xfrm>
            <a:off x="609600" y="3429001"/>
            <a:ext cx="7772400" cy="533400"/>
          </a:xfrm>
        </p:spPr>
        <p:txBody>
          <a:bodyPr>
            <a:normAutofit fontScale="85000" lnSpcReduction="10000"/>
          </a:bodyPr>
          <a:lstStyle/>
          <a:p>
            <a:r>
              <a:rPr lang="en-US" dirty="0"/>
              <a:t>Tie Benefits </a:t>
            </a:r>
            <a:r>
              <a:rPr lang="en-US" dirty="0" smtClean="0"/>
              <a:t>Study for </a:t>
            </a:r>
            <a:r>
              <a:rPr lang="en-US" dirty="0"/>
              <a:t>FCA14 </a:t>
            </a:r>
            <a:r>
              <a:rPr lang="en-US" dirty="0" smtClean="0"/>
              <a:t>- System Diagrams for Information Purposes</a:t>
            </a:r>
            <a:endParaRPr lang="en-US" dirty="0"/>
          </a:p>
        </p:txBody>
      </p:sp>
      <p:sp>
        <p:nvSpPr>
          <p:cNvPr id="2" name="Slide Number Placeholder 1"/>
          <p:cNvSpPr>
            <a:spLocks noGrp="1"/>
          </p:cNvSpPr>
          <p:nvPr>
            <p:ph type="sldNum" sz="quarter" idx="4294967295"/>
          </p:nvPr>
        </p:nvSpPr>
        <p:spPr>
          <a:xfrm>
            <a:off x="8534400" y="6400800"/>
            <a:ext cx="381000" cy="263525"/>
          </a:xfrm>
        </p:spPr>
        <p:txBody>
          <a:bodyPr/>
          <a:lstStyle/>
          <a:p>
            <a:pPr>
              <a:defRPr/>
            </a:pPr>
            <a:fld id="{561ACE11-EF18-4151-9C86-FCCC5A027270}" type="slidenum">
              <a:rPr lang="en-US" smtClean="0">
                <a:latin typeface="+mn-lt"/>
              </a:rPr>
              <a:pPr>
                <a:defRPr/>
              </a:pPr>
              <a:t>84</a:t>
            </a:fld>
            <a:endParaRPr lang="en-US" dirty="0">
              <a:latin typeface="+mn-lt"/>
            </a:endParaRPr>
          </a:p>
        </p:txBody>
      </p:sp>
    </p:spTree>
    <p:extLst>
      <p:ext uri="{BB962C8B-B14F-4D97-AF65-F5344CB8AC3E}">
        <p14:creationId xmlns:p14="http://schemas.microsoft.com/office/powerpoint/2010/main" val="41145450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4374"/>
            <a:ext cx="8692575" cy="1143000"/>
          </a:xfrm>
        </p:spPr>
        <p:txBody>
          <a:bodyPr anchor="t">
            <a:noAutofit/>
          </a:bodyPr>
          <a:lstStyle/>
          <a:p>
            <a:r>
              <a:rPr lang="en-US" sz="3600" dirty="0" smtClean="0">
                <a:cs typeface="Times New Roman" pitchFamily="18" charset="0"/>
              </a:rPr>
              <a:t>Interconnected System Representation </a:t>
            </a:r>
            <a:br>
              <a:rPr lang="en-US" sz="3600" dirty="0" smtClean="0">
                <a:cs typeface="Times New Roman" pitchFamily="18" charset="0"/>
              </a:rPr>
            </a:br>
            <a:r>
              <a:rPr lang="en-US" sz="3600" dirty="0">
                <a:cs typeface="Times New Roman" pitchFamily="18" charset="0"/>
              </a:rPr>
              <a:t> </a:t>
            </a:r>
            <a:r>
              <a:rPr lang="en-US" sz="3600" dirty="0" smtClean="0">
                <a:cs typeface="Times New Roman" pitchFamily="18" charset="0"/>
              </a:rPr>
              <a:t>for 2023 (MW)</a:t>
            </a:r>
            <a:r>
              <a:rPr lang="en-US" sz="3600" dirty="0">
                <a:solidFill>
                  <a:srgbClr val="FF0000"/>
                </a:solidFill>
                <a:cs typeface="Times New Roman" pitchFamily="18" charset="0"/>
              </a:rPr>
              <a:t>  </a:t>
            </a:r>
            <a:r>
              <a:rPr lang="en-US" sz="3600" dirty="0" smtClean="0">
                <a:solidFill>
                  <a:srgbClr val="FF0000"/>
                </a:solidFill>
                <a:cs typeface="Times New Roman" pitchFamily="18" charset="0"/>
              </a:rPr>
              <a:t>                   </a:t>
            </a:r>
            <a:endParaRPr lang="en-US" sz="3600" dirty="0"/>
          </a:p>
        </p:txBody>
      </p:sp>
      <p:sp>
        <p:nvSpPr>
          <p:cNvPr id="4" name="Slide Number Placeholder 3"/>
          <p:cNvSpPr>
            <a:spLocks noGrp="1"/>
          </p:cNvSpPr>
          <p:nvPr>
            <p:ph type="sldNum" sz="quarter" idx="4294967295"/>
          </p:nvPr>
        </p:nvSpPr>
        <p:spPr>
          <a:xfrm>
            <a:off x="8610600" y="6400800"/>
            <a:ext cx="313326" cy="263518"/>
          </a:xfrm>
          <a:prstGeom prst="rect">
            <a:avLst/>
          </a:prstGeom>
        </p:spPr>
        <p:txBody>
          <a:bodyPr/>
          <a:lstStyle/>
          <a:p>
            <a:fld id="{10C7F894-2A36-495D-AB7C-1055F7AC0F9D}" type="slidenum">
              <a:rPr lang="en-US" smtClean="0"/>
              <a:pPr/>
              <a:t>85</a:t>
            </a:fld>
            <a:endParaRPr lang="en-US" dirty="0"/>
          </a:p>
        </p:txBody>
      </p:sp>
      <p:grpSp>
        <p:nvGrpSpPr>
          <p:cNvPr id="3" name="Group 4"/>
          <p:cNvGrpSpPr/>
          <p:nvPr/>
        </p:nvGrpSpPr>
        <p:grpSpPr>
          <a:xfrm>
            <a:off x="839005" y="896259"/>
            <a:ext cx="7364413" cy="5507857"/>
            <a:chOff x="558801" y="562726"/>
            <a:chExt cx="7364413" cy="5715481"/>
          </a:xfrm>
        </p:grpSpPr>
        <p:sp>
          <p:nvSpPr>
            <p:cNvPr id="6" name="Oval 2"/>
            <p:cNvSpPr>
              <a:spLocks noChangeArrowheads="1"/>
            </p:cNvSpPr>
            <p:nvPr/>
          </p:nvSpPr>
          <p:spPr bwMode="auto">
            <a:xfrm>
              <a:off x="5848351" y="3478214"/>
              <a:ext cx="381000"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7" name="Oval 3"/>
            <p:cNvSpPr>
              <a:spLocks noChangeArrowheads="1"/>
            </p:cNvSpPr>
            <p:nvPr/>
          </p:nvSpPr>
          <p:spPr bwMode="auto">
            <a:xfrm rot="5192771">
              <a:off x="5149851" y="3362326"/>
              <a:ext cx="2971800" cy="2057400"/>
            </a:xfrm>
            <a:prstGeom prst="ellipse">
              <a:avLst/>
            </a:prstGeom>
            <a:solidFill>
              <a:srgbClr val="C0C0C0"/>
            </a:solidFill>
            <a:ln w="12700">
              <a:noFill/>
              <a:round/>
              <a:headEnd type="none" w="sm" len="sm"/>
              <a:tailEnd type="none" w="sm" len="sm"/>
            </a:ln>
            <a:effectLst/>
          </p:spPr>
          <p:txBody>
            <a:bodyPr wrap="none" anchor="ctr"/>
            <a:lstStyle/>
            <a:p>
              <a:endParaRPr lang="en-US" dirty="0"/>
            </a:p>
          </p:txBody>
        </p:sp>
        <p:sp>
          <p:nvSpPr>
            <p:cNvPr id="8" name="Oval 4"/>
            <p:cNvSpPr>
              <a:spLocks noChangeArrowheads="1"/>
            </p:cNvSpPr>
            <p:nvPr/>
          </p:nvSpPr>
          <p:spPr bwMode="auto">
            <a:xfrm rot="1013103">
              <a:off x="558801" y="3146440"/>
              <a:ext cx="4973638" cy="1635125"/>
            </a:xfrm>
            <a:prstGeom prst="ellipse">
              <a:avLst/>
            </a:prstGeom>
            <a:solidFill>
              <a:srgbClr val="C0C0C0"/>
            </a:solidFill>
            <a:ln w="12700">
              <a:noFill/>
              <a:round/>
              <a:headEnd type="none" w="sm" len="sm"/>
              <a:tailEnd type="none" w="sm" len="sm"/>
            </a:ln>
            <a:effectLst/>
          </p:spPr>
          <p:txBody>
            <a:bodyPr wrap="none" anchor="ctr"/>
            <a:lstStyle/>
            <a:p>
              <a:endParaRPr lang="en-US" dirty="0"/>
            </a:p>
          </p:txBody>
        </p:sp>
        <p:sp>
          <p:nvSpPr>
            <p:cNvPr id="9" name="Oval 8"/>
            <p:cNvSpPr>
              <a:spLocks noChangeArrowheads="1"/>
            </p:cNvSpPr>
            <p:nvPr/>
          </p:nvSpPr>
          <p:spPr bwMode="auto">
            <a:xfrm>
              <a:off x="5607051" y="1016001"/>
              <a:ext cx="2316163" cy="1774825"/>
            </a:xfrm>
            <a:prstGeom prst="ellipse">
              <a:avLst/>
            </a:prstGeom>
            <a:solidFill>
              <a:srgbClr val="C0C0C0"/>
            </a:solidFill>
            <a:ln w="12700">
              <a:noFill/>
              <a:round/>
              <a:headEnd type="none" w="sm" len="sm"/>
              <a:tailEnd type="none" w="sm" len="sm"/>
            </a:ln>
            <a:effectLst/>
          </p:spPr>
          <p:txBody>
            <a:bodyPr wrap="none" anchor="ctr"/>
            <a:lstStyle/>
            <a:p>
              <a:endParaRPr lang="en-US" dirty="0"/>
            </a:p>
          </p:txBody>
        </p:sp>
        <p:sp>
          <p:nvSpPr>
            <p:cNvPr id="10" name="Oval 9"/>
            <p:cNvSpPr>
              <a:spLocks noChangeArrowheads="1"/>
            </p:cNvSpPr>
            <p:nvPr/>
          </p:nvSpPr>
          <p:spPr bwMode="auto">
            <a:xfrm rot="20582683">
              <a:off x="2561813" y="562726"/>
              <a:ext cx="2689698" cy="2740397"/>
            </a:xfrm>
            <a:prstGeom prst="ellipse">
              <a:avLst/>
            </a:prstGeom>
            <a:solidFill>
              <a:srgbClr val="C0C0C0"/>
            </a:solidFill>
            <a:ln w="12700">
              <a:noFill/>
              <a:round/>
              <a:headEnd type="none" w="sm" len="sm"/>
              <a:tailEnd type="none" w="sm" len="sm"/>
            </a:ln>
            <a:effectLst/>
          </p:spPr>
          <p:txBody>
            <a:bodyPr wrap="none" anchor="ctr"/>
            <a:lstStyle/>
            <a:p>
              <a:endParaRPr lang="en-US" dirty="0"/>
            </a:p>
          </p:txBody>
        </p:sp>
        <p:sp>
          <p:nvSpPr>
            <p:cNvPr id="11" name="Oval 12"/>
            <p:cNvSpPr>
              <a:spLocks noChangeArrowheads="1"/>
            </p:cNvSpPr>
            <p:nvPr/>
          </p:nvSpPr>
          <p:spPr bwMode="auto">
            <a:xfrm>
              <a:off x="920751" y="3486151"/>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A</a:t>
              </a:r>
              <a:endParaRPr lang="en-US" sz="1000" dirty="0"/>
            </a:p>
          </p:txBody>
        </p:sp>
        <p:sp>
          <p:nvSpPr>
            <p:cNvPr id="12" name="Oval 13"/>
            <p:cNvSpPr>
              <a:spLocks noChangeArrowheads="1"/>
            </p:cNvSpPr>
            <p:nvPr/>
          </p:nvSpPr>
          <p:spPr bwMode="auto">
            <a:xfrm>
              <a:off x="1981201" y="3733801"/>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C</a:t>
              </a:r>
              <a:endParaRPr lang="en-US" sz="1000" dirty="0"/>
            </a:p>
          </p:txBody>
        </p:sp>
        <p:sp>
          <p:nvSpPr>
            <p:cNvPr id="13" name="Oval 14"/>
            <p:cNvSpPr>
              <a:spLocks noChangeArrowheads="1"/>
            </p:cNvSpPr>
            <p:nvPr/>
          </p:nvSpPr>
          <p:spPr bwMode="auto">
            <a:xfrm>
              <a:off x="2557464" y="3367089"/>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D</a:t>
              </a:r>
              <a:endParaRPr lang="en-US" sz="1000" dirty="0"/>
            </a:p>
          </p:txBody>
        </p:sp>
        <p:sp>
          <p:nvSpPr>
            <p:cNvPr id="14" name="Oval 15"/>
            <p:cNvSpPr>
              <a:spLocks noChangeArrowheads="1"/>
            </p:cNvSpPr>
            <p:nvPr/>
          </p:nvSpPr>
          <p:spPr bwMode="auto">
            <a:xfrm>
              <a:off x="4438651" y="3771901"/>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F</a:t>
              </a:r>
              <a:endParaRPr lang="en-US" sz="1000" dirty="0"/>
            </a:p>
          </p:txBody>
        </p:sp>
        <p:sp>
          <p:nvSpPr>
            <p:cNvPr id="15" name="Oval 16"/>
            <p:cNvSpPr>
              <a:spLocks noChangeArrowheads="1"/>
            </p:cNvSpPr>
            <p:nvPr/>
          </p:nvSpPr>
          <p:spPr bwMode="auto">
            <a:xfrm>
              <a:off x="3282951" y="3695701"/>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smtClean="0">
                  <a:latin typeface="Helvetica" pitchFamily="34" charset="0"/>
                </a:rPr>
                <a:t>G</a:t>
              </a:r>
              <a:endParaRPr lang="en-US" sz="1000" dirty="0"/>
            </a:p>
          </p:txBody>
        </p:sp>
        <p:sp>
          <p:nvSpPr>
            <p:cNvPr id="16" name="Oval 17"/>
            <p:cNvSpPr>
              <a:spLocks noChangeArrowheads="1"/>
            </p:cNvSpPr>
            <p:nvPr/>
          </p:nvSpPr>
          <p:spPr bwMode="auto">
            <a:xfrm>
              <a:off x="3626430" y="4021221"/>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J</a:t>
              </a:r>
              <a:endParaRPr lang="en-US" sz="1000" dirty="0"/>
            </a:p>
          </p:txBody>
        </p:sp>
        <p:sp>
          <p:nvSpPr>
            <p:cNvPr id="17" name="Oval 18"/>
            <p:cNvSpPr>
              <a:spLocks noChangeArrowheads="1"/>
            </p:cNvSpPr>
            <p:nvPr/>
          </p:nvSpPr>
          <p:spPr bwMode="auto">
            <a:xfrm>
              <a:off x="4572000" y="4572000"/>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K</a:t>
              </a:r>
              <a:endParaRPr lang="en-US" sz="1000" dirty="0"/>
            </a:p>
          </p:txBody>
        </p:sp>
        <p:sp>
          <p:nvSpPr>
            <p:cNvPr id="18" name="Line 27"/>
            <p:cNvSpPr>
              <a:spLocks noChangeShapeType="1"/>
            </p:cNvSpPr>
            <p:nvPr/>
          </p:nvSpPr>
          <p:spPr bwMode="auto">
            <a:xfrm flipH="1" flipV="1">
              <a:off x="1112839" y="3760789"/>
              <a:ext cx="404812" cy="167397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9" name="Line 31"/>
            <p:cNvSpPr>
              <a:spLocks noChangeShapeType="1"/>
            </p:cNvSpPr>
            <p:nvPr/>
          </p:nvSpPr>
          <p:spPr bwMode="auto">
            <a:xfrm flipH="1">
              <a:off x="2456477" y="4762856"/>
              <a:ext cx="1089134" cy="766406"/>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0" name="Line 32"/>
            <p:cNvSpPr>
              <a:spLocks noChangeShapeType="1"/>
            </p:cNvSpPr>
            <p:nvPr/>
          </p:nvSpPr>
          <p:spPr bwMode="auto">
            <a:xfrm flipH="1">
              <a:off x="2374093" y="4259138"/>
              <a:ext cx="1358954" cy="123671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1" name="Line 37"/>
            <p:cNvSpPr>
              <a:spLocks noChangeShapeType="1"/>
            </p:cNvSpPr>
            <p:nvPr/>
          </p:nvSpPr>
          <p:spPr bwMode="auto">
            <a:xfrm flipH="1">
              <a:off x="4267199" y="1905000"/>
              <a:ext cx="2285999" cy="762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2" name="Line 39"/>
            <p:cNvSpPr>
              <a:spLocks noChangeShapeType="1"/>
            </p:cNvSpPr>
            <p:nvPr/>
          </p:nvSpPr>
          <p:spPr bwMode="auto">
            <a:xfrm flipH="1" flipV="1">
              <a:off x="3200399" y="1905000"/>
              <a:ext cx="3505201" cy="1766888"/>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 name="Line 40"/>
            <p:cNvSpPr>
              <a:spLocks noChangeShapeType="1"/>
            </p:cNvSpPr>
            <p:nvPr/>
          </p:nvSpPr>
          <p:spPr bwMode="auto">
            <a:xfrm>
              <a:off x="6705599" y="2133600"/>
              <a:ext cx="152401" cy="990601"/>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4" name="Line 41"/>
            <p:cNvSpPr>
              <a:spLocks noChangeShapeType="1"/>
            </p:cNvSpPr>
            <p:nvPr/>
          </p:nvSpPr>
          <p:spPr bwMode="auto">
            <a:xfrm flipH="1" flipV="1">
              <a:off x="4737101" y="3949701"/>
              <a:ext cx="2032000" cy="40005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5" name="Line 42"/>
            <p:cNvSpPr>
              <a:spLocks noChangeShapeType="1"/>
            </p:cNvSpPr>
            <p:nvPr/>
          </p:nvSpPr>
          <p:spPr bwMode="auto">
            <a:xfrm flipH="1" flipV="1">
              <a:off x="3587751" y="3886201"/>
              <a:ext cx="3243263" cy="94297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6" name="Line 43"/>
            <p:cNvSpPr>
              <a:spLocks noChangeShapeType="1"/>
            </p:cNvSpPr>
            <p:nvPr/>
          </p:nvSpPr>
          <p:spPr bwMode="auto">
            <a:xfrm flipH="1" flipV="1">
              <a:off x="4864243" y="4863534"/>
              <a:ext cx="1238105" cy="538729"/>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7" name="Line 45"/>
            <p:cNvSpPr>
              <a:spLocks noChangeShapeType="1"/>
            </p:cNvSpPr>
            <p:nvPr/>
          </p:nvSpPr>
          <p:spPr bwMode="auto">
            <a:xfrm flipV="1">
              <a:off x="1981202" y="4021221"/>
              <a:ext cx="184149" cy="1359087"/>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8" name="Text Box 46"/>
            <p:cNvSpPr txBox="1">
              <a:spLocks noChangeArrowheads="1"/>
            </p:cNvSpPr>
            <p:nvPr/>
          </p:nvSpPr>
          <p:spPr bwMode="auto">
            <a:xfrm>
              <a:off x="5867400" y="1600200"/>
              <a:ext cx="622300" cy="336550"/>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900 S</a:t>
              </a:r>
            </a:p>
            <a:p>
              <a:pPr algn="ctr" eaLnBrk="0" hangingPunct="0"/>
              <a:r>
                <a:rPr lang="en-US" sz="800" b="1" dirty="0">
                  <a:latin typeface="Helvetica" pitchFamily="34" charset="0"/>
                </a:rPr>
                <a:t>1,000 W</a:t>
              </a:r>
            </a:p>
          </p:txBody>
        </p:sp>
        <p:sp>
          <p:nvSpPr>
            <p:cNvPr id="29" name="Text Box 47"/>
            <p:cNvSpPr txBox="1">
              <a:spLocks noChangeArrowheads="1"/>
            </p:cNvSpPr>
            <p:nvPr/>
          </p:nvSpPr>
          <p:spPr bwMode="auto">
            <a:xfrm>
              <a:off x="4114800" y="1828800"/>
              <a:ext cx="825500" cy="351316"/>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bg1">
                      <a:lumMod val="50000"/>
                    </a:schemeClr>
                  </a:solidFill>
                  <a:latin typeface="Helvetica" pitchFamily="34" charset="0"/>
                </a:rPr>
                <a:t>575 </a:t>
              </a:r>
              <a:r>
                <a:rPr lang="en-US" sz="800" b="1" dirty="0" smtClean="0">
                  <a:latin typeface="Helvetica" pitchFamily="34" charset="0"/>
                </a:rPr>
                <a:t> </a:t>
              </a:r>
              <a:r>
                <a:rPr lang="en-US" sz="800" b="1" dirty="0">
                  <a:latin typeface="Helvetica" pitchFamily="34" charset="0"/>
                </a:rPr>
                <a:t>S </a:t>
              </a:r>
            </a:p>
            <a:p>
              <a:pPr algn="ctr" eaLnBrk="0" hangingPunct="0"/>
              <a:r>
                <a:rPr lang="en-US" sz="800" b="1" dirty="0" smtClean="0">
                  <a:latin typeface="Helvetica" pitchFamily="34" charset="0"/>
                </a:rPr>
                <a:t>575  </a:t>
              </a:r>
              <a:r>
                <a:rPr lang="en-US" sz="800" b="1" dirty="0">
                  <a:latin typeface="Helvetica" pitchFamily="34" charset="0"/>
                </a:rPr>
                <a:t>W</a:t>
              </a:r>
            </a:p>
          </p:txBody>
        </p:sp>
        <p:sp>
          <p:nvSpPr>
            <p:cNvPr id="30" name="Text Box 48"/>
            <p:cNvSpPr txBox="1">
              <a:spLocks noChangeArrowheads="1"/>
            </p:cNvSpPr>
            <p:nvPr/>
          </p:nvSpPr>
          <p:spPr bwMode="auto">
            <a:xfrm>
              <a:off x="5772151" y="3411539"/>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200</a:t>
              </a:r>
              <a:endParaRPr lang="en-US" sz="800" b="1" dirty="0">
                <a:latin typeface="Helvetica" pitchFamily="34" charset="0"/>
              </a:endParaRPr>
            </a:p>
          </p:txBody>
        </p:sp>
        <p:sp>
          <p:nvSpPr>
            <p:cNvPr id="31" name="Text Box 55"/>
            <p:cNvSpPr txBox="1">
              <a:spLocks noChangeArrowheads="1"/>
            </p:cNvSpPr>
            <p:nvPr/>
          </p:nvSpPr>
          <p:spPr bwMode="auto">
            <a:xfrm>
              <a:off x="6235701" y="3235326"/>
              <a:ext cx="4699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1,400</a:t>
              </a:r>
            </a:p>
          </p:txBody>
        </p:sp>
        <p:sp>
          <p:nvSpPr>
            <p:cNvPr id="32" name="Text Box 56"/>
            <p:cNvSpPr txBox="1">
              <a:spLocks noChangeArrowheads="1"/>
            </p:cNvSpPr>
            <p:nvPr/>
          </p:nvSpPr>
          <p:spPr bwMode="auto">
            <a:xfrm>
              <a:off x="6629401" y="2286001"/>
              <a:ext cx="500063"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550</a:t>
              </a:r>
            </a:p>
          </p:txBody>
        </p:sp>
        <p:sp>
          <p:nvSpPr>
            <p:cNvPr id="33" name="Text Box 57"/>
            <p:cNvSpPr txBox="1">
              <a:spLocks noChangeArrowheads="1"/>
            </p:cNvSpPr>
            <p:nvPr/>
          </p:nvSpPr>
          <p:spPr bwMode="auto">
            <a:xfrm>
              <a:off x="6705601" y="2819401"/>
              <a:ext cx="7112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700</a:t>
              </a:r>
              <a:endParaRPr lang="en-US" sz="800" b="1" dirty="0">
                <a:latin typeface="Helvetica" pitchFamily="34" charset="0"/>
              </a:endParaRPr>
            </a:p>
          </p:txBody>
        </p:sp>
        <p:sp>
          <p:nvSpPr>
            <p:cNvPr id="34" name="Text Box 58"/>
            <p:cNvSpPr txBox="1">
              <a:spLocks noChangeArrowheads="1"/>
            </p:cNvSpPr>
            <p:nvPr/>
          </p:nvSpPr>
          <p:spPr bwMode="auto">
            <a:xfrm>
              <a:off x="5441951" y="3576639"/>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35" name="Line 64"/>
            <p:cNvSpPr>
              <a:spLocks noChangeShapeType="1"/>
            </p:cNvSpPr>
            <p:nvPr/>
          </p:nvSpPr>
          <p:spPr bwMode="auto">
            <a:xfrm flipH="1">
              <a:off x="2797027" y="2687781"/>
              <a:ext cx="687389" cy="715964"/>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36" name="Text Box 65"/>
            <p:cNvSpPr txBox="1">
              <a:spLocks noChangeArrowheads="1"/>
            </p:cNvSpPr>
            <p:nvPr/>
          </p:nvSpPr>
          <p:spPr bwMode="auto">
            <a:xfrm>
              <a:off x="3075711" y="2604654"/>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1,000</a:t>
              </a:r>
              <a:endParaRPr lang="en-US" sz="800" b="1" dirty="0">
                <a:latin typeface="Helvetica" pitchFamily="34" charset="0"/>
              </a:endParaRPr>
            </a:p>
          </p:txBody>
        </p:sp>
        <p:sp>
          <p:nvSpPr>
            <p:cNvPr id="37" name="Text Box 66"/>
            <p:cNvSpPr txBox="1">
              <a:spLocks noChangeArrowheads="1"/>
            </p:cNvSpPr>
            <p:nvPr/>
          </p:nvSpPr>
          <p:spPr bwMode="auto">
            <a:xfrm>
              <a:off x="2360614" y="3067051"/>
              <a:ext cx="57785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1,500</a:t>
              </a:r>
            </a:p>
          </p:txBody>
        </p:sp>
        <p:sp>
          <p:nvSpPr>
            <p:cNvPr id="38" name="Text Box 71"/>
            <p:cNvSpPr txBox="1">
              <a:spLocks noChangeArrowheads="1"/>
            </p:cNvSpPr>
            <p:nvPr/>
          </p:nvSpPr>
          <p:spPr bwMode="auto">
            <a:xfrm>
              <a:off x="4768851" y="3790951"/>
              <a:ext cx="525463"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39" name="Text Box 72"/>
            <p:cNvSpPr txBox="1">
              <a:spLocks noChangeArrowheads="1"/>
            </p:cNvSpPr>
            <p:nvPr/>
          </p:nvSpPr>
          <p:spPr bwMode="auto">
            <a:xfrm>
              <a:off x="3562351" y="3695701"/>
              <a:ext cx="4699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600</a:t>
              </a:r>
            </a:p>
          </p:txBody>
        </p:sp>
        <p:sp>
          <p:nvSpPr>
            <p:cNvPr id="40" name="Text Box 73"/>
            <p:cNvSpPr txBox="1">
              <a:spLocks noChangeArrowheads="1"/>
            </p:cNvSpPr>
            <p:nvPr/>
          </p:nvSpPr>
          <p:spPr bwMode="auto">
            <a:xfrm>
              <a:off x="6335714" y="4578351"/>
              <a:ext cx="4699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41" name="Text Box 74"/>
            <p:cNvSpPr txBox="1">
              <a:spLocks noChangeArrowheads="1"/>
            </p:cNvSpPr>
            <p:nvPr/>
          </p:nvSpPr>
          <p:spPr bwMode="auto">
            <a:xfrm>
              <a:off x="6280151" y="4076701"/>
              <a:ext cx="4699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42" name="Text Box 75"/>
            <p:cNvSpPr txBox="1">
              <a:spLocks noChangeArrowheads="1"/>
            </p:cNvSpPr>
            <p:nvPr/>
          </p:nvSpPr>
          <p:spPr bwMode="auto">
            <a:xfrm>
              <a:off x="5160964" y="5799139"/>
              <a:ext cx="941387" cy="479068"/>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solidFill>
                    <a:srgbClr val="595959"/>
                  </a:solidFill>
                  <a:latin typeface="Helvetica" pitchFamily="34" charset="0"/>
                </a:rPr>
                <a:t>Total NY-NE</a:t>
              </a:r>
            </a:p>
            <a:p>
              <a:pPr algn="ctr" eaLnBrk="0" hangingPunct="0"/>
              <a:r>
                <a:rPr lang="en-US" sz="800" b="1" dirty="0">
                  <a:solidFill>
                    <a:srgbClr val="595959"/>
                  </a:solidFill>
                  <a:latin typeface="Helvetica" pitchFamily="34" charset="0"/>
                </a:rPr>
                <a:t>(Excludes CSC)</a:t>
              </a:r>
            </a:p>
          </p:txBody>
        </p:sp>
        <p:sp>
          <p:nvSpPr>
            <p:cNvPr id="43" name="Text Box 76"/>
            <p:cNvSpPr txBox="1">
              <a:spLocks noChangeArrowheads="1"/>
            </p:cNvSpPr>
            <p:nvPr/>
          </p:nvSpPr>
          <p:spPr bwMode="auto">
            <a:xfrm>
              <a:off x="4724400" y="4876800"/>
              <a:ext cx="396875"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414</a:t>
              </a:r>
              <a:endParaRPr lang="en-US" sz="800" b="1" dirty="0">
                <a:latin typeface="Helvetica" pitchFamily="34" charset="0"/>
              </a:endParaRPr>
            </a:p>
          </p:txBody>
        </p:sp>
        <p:sp>
          <p:nvSpPr>
            <p:cNvPr id="44" name="Text Box 79"/>
            <p:cNvSpPr txBox="1">
              <a:spLocks noChangeArrowheads="1"/>
            </p:cNvSpPr>
            <p:nvPr/>
          </p:nvSpPr>
          <p:spPr bwMode="auto">
            <a:xfrm rot="19438241">
              <a:off x="3000950" y="4800468"/>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a:t>
              </a:r>
              <a:r>
                <a:rPr lang="en-US" sz="800" b="1" dirty="0" smtClean="0">
                  <a:latin typeface="Helvetica" pitchFamily="34" charset="0"/>
                </a:rPr>
                <a:t>15</a:t>
              </a:r>
              <a:endParaRPr lang="en-US" sz="800" b="1" dirty="0">
                <a:latin typeface="Helvetica" pitchFamily="34" charset="0"/>
              </a:endParaRPr>
            </a:p>
          </p:txBody>
        </p:sp>
        <p:sp>
          <p:nvSpPr>
            <p:cNvPr id="45" name="Text Box 80"/>
            <p:cNvSpPr txBox="1">
              <a:spLocks noChangeArrowheads="1"/>
            </p:cNvSpPr>
            <p:nvPr/>
          </p:nvSpPr>
          <p:spPr bwMode="auto">
            <a:xfrm>
              <a:off x="3176155" y="4000502"/>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150</a:t>
              </a:r>
              <a:endParaRPr lang="en-US" sz="800" b="1" dirty="0">
                <a:latin typeface="Helvetica" pitchFamily="34" charset="0"/>
              </a:endParaRPr>
            </a:p>
          </p:txBody>
        </p:sp>
        <p:sp>
          <p:nvSpPr>
            <p:cNvPr id="46" name="Text Box 81"/>
            <p:cNvSpPr txBox="1">
              <a:spLocks noChangeArrowheads="1"/>
            </p:cNvSpPr>
            <p:nvPr/>
          </p:nvSpPr>
          <p:spPr bwMode="auto">
            <a:xfrm rot="19675612">
              <a:off x="2479142" y="5437513"/>
              <a:ext cx="388938"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660</a:t>
              </a:r>
              <a:endParaRPr lang="en-US" sz="800" b="1" dirty="0">
                <a:latin typeface="Helvetica" pitchFamily="34" charset="0"/>
              </a:endParaRPr>
            </a:p>
          </p:txBody>
        </p:sp>
        <p:sp>
          <p:nvSpPr>
            <p:cNvPr id="47" name="Text Box 82"/>
            <p:cNvSpPr txBox="1">
              <a:spLocks noChangeArrowheads="1"/>
            </p:cNvSpPr>
            <p:nvPr/>
          </p:nvSpPr>
          <p:spPr bwMode="auto">
            <a:xfrm rot="19803832">
              <a:off x="3841531" y="4522900"/>
              <a:ext cx="366056"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48" name="Text Box 97"/>
            <p:cNvSpPr txBox="1">
              <a:spLocks noChangeArrowheads="1"/>
            </p:cNvSpPr>
            <p:nvPr/>
          </p:nvSpPr>
          <p:spPr bwMode="auto">
            <a:xfrm>
              <a:off x="3124200" y="1752600"/>
              <a:ext cx="617538" cy="336550"/>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1,200 S</a:t>
              </a:r>
            </a:p>
            <a:p>
              <a:pPr algn="ctr" eaLnBrk="0" hangingPunct="0"/>
              <a:r>
                <a:rPr lang="en-US" sz="800" b="1" dirty="0">
                  <a:latin typeface="Helvetica" pitchFamily="34" charset="0"/>
                </a:rPr>
                <a:t>0 W</a:t>
              </a:r>
            </a:p>
          </p:txBody>
        </p:sp>
        <p:sp>
          <p:nvSpPr>
            <p:cNvPr id="49" name="Oval 109"/>
            <p:cNvSpPr>
              <a:spLocks noChangeArrowheads="1"/>
            </p:cNvSpPr>
            <p:nvPr/>
          </p:nvSpPr>
          <p:spPr bwMode="auto">
            <a:xfrm>
              <a:off x="6062664" y="5248276"/>
              <a:ext cx="381000" cy="388938"/>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800" b="1" dirty="0">
                  <a:latin typeface="Helvetica" pitchFamily="34" charset="0"/>
                </a:rPr>
                <a:t>NOR</a:t>
              </a:r>
              <a:endParaRPr lang="en-US" sz="800" dirty="0"/>
            </a:p>
          </p:txBody>
        </p:sp>
        <p:sp>
          <p:nvSpPr>
            <p:cNvPr id="50" name="Oval 110"/>
            <p:cNvSpPr>
              <a:spLocks noChangeArrowheads="1"/>
            </p:cNvSpPr>
            <p:nvPr/>
          </p:nvSpPr>
          <p:spPr bwMode="auto">
            <a:xfrm>
              <a:off x="6775451" y="4714876"/>
              <a:ext cx="381000" cy="388938"/>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800" b="1" dirty="0">
                  <a:latin typeface="Helvetica" pitchFamily="34" charset="0"/>
                </a:rPr>
                <a:t>CT</a:t>
              </a:r>
              <a:endParaRPr lang="en-US" sz="800" dirty="0"/>
            </a:p>
          </p:txBody>
        </p:sp>
        <p:sp>
          <p:nvSpPr>
            <p:cNvPr id="51" name="Oval 111"/>
            <p:cNvSpPr>
              <a:spLocks noChangeArrowheads="1"/>
            </p:cNvSpPr>
            <p:nvPr/>
          </p:nvSpPr>
          <p:spPr bwMode="auto">
            <a:xfrm>
              <a:off x="6775451" y="4183064"/>
              <a:ext cx="381000"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800" b="1" dirty="0">
                  <a:latin typeface="Helvetica" pitchFamily="34" charset="0"/>
                </a:rPr>
                <a:t>W-MA</a:t>
              </a:r>
              <a:endParaRPr lang="en-US" sz="800" dirty="0"/>
            </a:p>
          </p:txBody>
        </p:sp>
        <p:sp>
          <p:nvSpPr>
            <p:cNvPr id="52" name="Oval 112"/>
            <p:cNvSpPr>
              <a:spLocks noChangeArrowheads="1"/>
            </p:cNvSpPr>
            <p:nvPr/>
          </p:nvSpPr>
          <p:spPr bwMode="auto">
            <a:xfrm>
              <a:off x="6775451" y="3117851"/>
              <a:ext cx="381000" cy="388938"/>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800" b="1" dirty="0">
                  <a:latin typeface="Helvetica" pitchFamily="34" charset="0"/>
                </a:rPr>
                <a:t>BHE</a:t>
              </a:r>
              <a:endParaRPr lang="en-US" sz="800" dirty="0"/>
            </a:p>
          </p:txBody>
        </p:sp>
        <p:sp>
          <p:nvSpPr>
            <p:cNvPr id="53" name="Oval 113"/>
            <p:cNvSpPr>
              <a:spLocks noChangeArrowheads="1"/>
            </p:cNvSpPr>
            <p:nvPr/>
          </p:nvSpPr>
          <p:spPr bwMode="auto">
            <a:xfrm>
              <a:off x="6597651" y="3656014"/>
              <a:ext cx="381000"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800" b="1" dirty="0">
                  <a:latin typeface="Helvetica" pitchFamily="34" charset="0"/>
                </a:rPr>
                <a:t>CMA</a:t>
              </a:r>
              <a:endParaRPr lang="en-US" sz="800" dirty="0"/>
            </a:p>
          </p:txBody>
        </p:sp>
        <p:sp>
          <p:nvSpPr>
            <p:cNvPr id="54" name="Text Box 132"/>
            <p:cNvSpPr txBox="1">
              <a:spLocks noChangeArrowheads="1"/>
            </p:cNvSpPr>
            <p:nvPr/>
          </p:nvSpPr>
          <p:spPr bwMode="auto">
            <a:xfrm>
              <a:off x="4876800" y="4572000"/>
              <a:ext cx="382587"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330</a:t>
              </a:r>
            </a:p>
          </p:txBody>
        </p:sp>
        <p:sp>
          <p:nvSpPr>
            <p:cNvPr id="55" name="Line 133"/>
            <p:cNvSpPr>
              <a:spLocks noChangeShapeType="1"/>
            </p:cNvSpPr>
            <p:nvPr/>
          </p:nvSpPr>
          <p:spPr bwMode="auto">
            <a:xfrm rot="1629841">
              <a:off x="5420587" y="4918317"/>
              <a:ext cx="322263" cy="560387"/>
            </a:xfrm>
            <a:prstGeom prst="line">
              <a:avLst/>
            </a:prstGeom>
            <a:noFill/>
            <a:ln w="12700">
              <a:solidFill>
                <a:srgbClr val="969696"/>
              </a:solidFill>
              <a:prstDash val="dash"/>
              <a:round/>
              <a:headEnd type="none" w="sm" len="sm"/>
              <a:tailEnd type="none" w="sm" len="sm"/>
            </a:ln>
            <a:effectLst/>
          </p:spPr>
          <p:txBody>
            <a:bodyPr wrap="none" anchor="ctr"/>
            <a:lstStyle/>
            <a:p>
              <a:endParaRPr lang="en-US" dirty="0"/>
            </a:p>
          </p:txBody>
        </p:sp>
        <p:sp>
          <p:nvSpPr>
            <p:cNvPr id="56" name="Oval 138"/>
            <p:cNvSpPr>
              <a:spLocks noChangeArrowheads="1"/>
            </p:cNvSpPr>
            <p:nvPr/>
          </p:nvSpPr>
          <p:spPr bwMode="auto">
            <a:xfrm>
              <a:off x="5935664" y="3584576"/>
              <a:ext cx="381000" cy="388938"/>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57" name="Text Box 139"/>
            <p:cNvSpPr txBox="1">
              <a:spLocks noChangeArrowheads="1"/>
            </p:cNvSpPr>
            <p:nvPr/>
          </p:nvSpPr>
          <p:spPr bwMode="auto">
            <a:xfrm>
              <a:off x="5886451" y="3671889"/>
              <a:ext cx="500063" cy="214312"/>
            </a:xfrm>
            <a:prstGeom prst="rect">
              <a:avLst/>
            </a:prstGeom>
            <a:noFill/>
            <a:ln w="9525">
              <a:noFill/>
              <a:miter lim="800000"/>
              <a:headEnd/>
              <a:tailEnd/>
            </a:ln>
            <a:effectLst/>
          </p:spPr>
          <p:txBody>
            <a:bodyPr>
              <a:spAutoFit/>
            </a:bodyPr>
            <a:lstStyle/>
            <a:p>
              <a:pPr algn="ctr" eaLnBrk="0" hangingPunct="0"/>
              <a:r>
                <a:rPr lang="en-US" sz="800" b="1" dirty="0">
                  <a:latin typeface="Helvetica" pitchFamily="34" charset="0"/>
                </a:rPr>
                <a:t>VT</a:t>
              </a:r>
              <a:endParaRPr lang="en-US" dirty="0"/>
            </a:p>
          </p:txBody>
        </p:sp>
        <p:sp>
          <p:nvSpPr>
            <p:cNvPr id="58" name="Line 140"/>
            <p:cNvSpPr>
              <a:spLocks noChangeShapeType="1"/>
            </p:cNvSpPr>
            <p:nvPr/>
          </p:nvSpPr>
          <p:spPr bwMode="auto">
            <a:xfrm flipH="1" flipV="1">
              <a:off x="2862264" y="3506789"/>
              <a:ext cx="3068637" cy="27305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59" name="Text Box 183"/>
            <p:cNvSpPr txBox="1">
              <a:spLocks noChangeArrowheads="1"/>
            </p:cNvSpPr>
            <p:nvPr/>
          </p:nvSpPr>
          <p:spPr bwMode="auto">
            <a:xfrm>
              <a:off x="2749064" y="3505200"/>
              <a:ext cx="4699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0</a:t>
              </a:r>
            </a:p>
          </p:txBody>
        </p:sp>
        <p:sp>
          <p:nvSpPr>
            <p:cNvPr id="60" name="Oval 188"/>
            <p:cNvSpPr>
              <a:spLocks noChangeArrowheads="1"/>
            </p:cNvSpPr>
            <p:nvPr/>
          </p:nvSpPr>
          <p:spPr bwMode="auto">
            <a:xfrm>
              <a:off x="1097758" y="5380310"/>
              <a:ext cx="1551781" cy="842696"/>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1000" b="1" dirty="0" smtClean="0">
                  <a:latin typeface="Helvetica" pitchFamily="34" charset="0"/>
                </a:rPr>
                <a:t>Equivalent for PJM-NY boundary</a:t>
              </a:r>
              <a:endParaRPr lang="en-US" sz="1000" dirty="0"/>
            </a:p>
          </p:txBody>
        </p:sp>
        <p:sp>
          <p:nvSpPr>
            <p:cNvPr id="61" name="Text Box 196"/>
            <p:cNvSpPr txBox="1">
              <a:spLocks noChangeArrowheads="1"/>
            </p:cNvSpPr>
            <p:nvPr/>
          </p:nvSpPr>
          <p:spPr bwMode="auto">
            <a:xfrm>
              <a:off x="990601" y="4495801"/>
              <a:ext cx="469900" cy="223565"/>
            </a:xfrm>
            <a:prstGeom prst="rect">
              <a:avLst/>
            </a:prstGeom>
            <a:noFill/>
            <a:ln w="12700">
              <a:noFill/>
              <a:miter lim="800000"/>
              <a:headEnd type="none" w="sm" len="sm"/>
              <a:tailEnd type="none" w="sm" len="sm"/>
            </a:ln>
            <a:effectLst/>
          </p:spPr>
          <p:txBody>
            <a:bodyPr>
              <a:spAutoFit/>
            </a:bodyPr>
            <a:lstStyle/>
            <a:p>
              <a:pPr algn="ctr" eaLnBrk="0" hangingPunct="0"/>
              <a:endParaRPr lang="en-US" sz="800" b="1" dirty="0">
                <a:solidFill>
                  <a:srgbClr val="FF0000"/>
                </a:solidFill>
                <a:latin typeface="Helvetica" pitchFamily="34" charset="0"/>
              </a:endParaRPr>
            </a:p>
          </p:txBody>
        </p:sp>
        <p:sp>
          <p:nvSpPr>
            <p:cNvPr id="62" name="Text Box 197"/>
            <p:cNvSpPr txBox="1">
              <a:spLocks noChangeArrowheads="1"/>
            </p:cNvSpPr>
            <p:nvPr/>
          </p:nvSpPr>
          <p:spPr bwMode="auto">
            <a:xfrm>
              <a:off x="1765301" y="5081771"/>
              <a:ext cx="4699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300</a:t>
              </a:r>
            </a:p>
          </p:txBody>
        </p:sp>
        <p:sp>
          <p:nvSpPr>
            <p:cNvPr id="63" name="Line 202"/>
            <p:cNvSpPr>
              <a:spLocks noChangeShapeType="1"/>
            </p:cNvSpPr>
            <p:nvPr/>
          </p:nvSpPr>
          <p:spPr bwMode="auto">
            <a:xfrm flipV="1">
              <a:off x="1830388" y="3973512"/>
              <a:ext cx="169863" cy="140679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64" name="Text Box 203"/>
            <p:cNvSpPr txBox="1">
              <a:spLocks noChangeArrowheads="1"/>
            </p:cNvSpPr>
            <p:nvPr/>
          </p:nvSpPr>
          <p:spPr bwMode="auto">
            <a:xfrm>
              <a:off x="1625601" y="4005264"/>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600</a:t>
              </a:r>
              <a:endParaRPr lang="en-US" sz="800" b="1" dirty="0">
                <a:latin typeface="Helvetica" pitchFamily="34" charset="0"/>
              </a:endParaRPr>
            </a:p>
          </p:txBody>
        </p:sp>
        <p:sp>
          <p:nvSpPr>
            <p:cNvPr id="65" name="Text Box 204"/>
            <p:cNvSpPr txBox="1">
              <a:spLocks noChangeArrowheads="1"/>
            </p:cNvSpPr>
            <p:nvPr/>
          </p:nvSpPr>
          <p:spPr bwMode="auto">
            <a:xfrm>
              <a:off x="1495426" y="3221039"/>
              <a:ext cx="669925" cy="457200"/>
            </a:xfrm>
            <a:prstGeom prst="rect">
              <a:avLst/>
            </a:prstGeom>
            <a:noFill/>
            <a:ln w="9525">
              <a:noFill/>
              <a:miter lim="800000"/>
              <a:headEnd/>
              <a:tailEnd/>
            </a:ln>
            <a:effectLst/>
          </p:spPr>
          <p:txBody>
            <a:bodyPr>
              <a:spAutoFit/>
            </a:bodyPr>
            <a:lstStyle/>
            <a:p>
              <a:r>
                <a:rPr lang="en-US" sz="1200" b="1" dirty="0">
                  <a:latin typeface="Arial" charset="0"/>
                </a:rPr>
                <a:t>New</a:t>
              </a:r>
            </a:p>
            <a:p>
              <a:r>
                <a:rPr lang="en-US" sz="1200" b="1" dirty="0">
                  <a:latin typeface="Arial" charset="0"/>
                </a:rPr>
                <a:t>York</a:t>
              </a:r>
            </a:p>
          </p:txBody>
        </p:sp>
        <p:sp>
          <p:nvSpPr>
            <p:cNvPr id="66" name="Text Box 206"/>
            <p:cNvSpPr txBox="1">
              <a:spLocks noChangeArrowheads="1"/>
            </p:cNvSpPr>
            <p:nvPr/>
          </p:nvSpPr>
          <p:spPr bwMode="auto">
            <a:xfrm>
              <a:off x="6019800" y="1219200"/>
              <a:ext cx="946150" cy="274637"/>
            </a:xfrm>
            <a:prstGeom prst="rect">
              <a:avLst/>
            </a:prstGeom>
            <a:noFill/>
            <a:ln w="9525">
              <a:noFill/>
              <a:miter lim="800000"/>
              <a:headEnd/>
              <a:tailEnd/>
            </a:ln>
            <a:effectLst/>
          </p:spPr>
          <p:txBody>
            <a:bodyPr>
              <a:spAutoFit/>
            </a:bodyPr>
            <a:lstStyle/>
            <a:p>
              <a:pPr>
                <a:spcBef>
                  <a:spcPct val="50000"/>
                </a:spcBef>
              </a:pPr>
              <a:r>
                <a:rPr lang="en-US" sz="1200" b="1" dirty="0">
                  <a:latin typeface="Arial" charset="0"/>
                </a:rPr>
                <a:t>Maritimes</a:t>
              </a:r>
            </a:p>
          </p:txBody>
        </p:sp>
        <p:sp>
          <p:nvSpPr>
            <p:cNvPr id="67" name="Text Box 207"/>
            <p:cNvSpPr txBox="1">
              <a:spLocks noChangeArrowheads="1"/>
            </p:cNvSpPr>
            <p:nvPr/>
          </p:nvSpPr>
          <p:spPr bwMode="auto">
            <a:xfrm>
              <a:off x="3200400" y="914400"/>
              <a:ext cx="766763" cy="274638"/>
            </a:xfrm>
            <a:prstGeom prst="rect">
              <a:avLst/>
            </a:prstGeom>
            <a:noFill/>
            <a:ln w="9525">
              <a:noFill/>
              <a:miter lim="800000"/>
              <a:headEnd/>
              <a:tailEnd/>
            </a:ln>
            <a:effectLst/>
          </p:spPr>
          <p:txBody>
            <a:bodyPr>
              <a:spAutoFit/>
            </a:bodyPr>
            <a:lstStyle/>
            <a:p>
              <a:pPr>
                <a:spcBef>
                  <a:spcPct val="50000"/>
                </a:spcBef>
              </a:pPr>
              <a:r>
                <a:rPr lang="en-US" sz="1200" b="1" dirty="0">
                  <a:latin typeface="Arial" charset="0"/>
                </a:rPr>
                <a:t>Quebec</a:t>
              </a:r>
            </a:p>
          </p:txBody>
        </p:sp>
        <p:sp>
          <p:nvSpPr>
            <p:cNvPr id="68" name="Text Box 208"/>
            <p:cNvSpPr txBox="1">
              <a:spLocks noChangeArrowheads="1"/>
            </p:cNvSpPr>
            <p:nvPr/>
          </p:nvSpPr>
          <p:spPr bwMode="auto">
            <a:xfrm>
              <a:off x="6565901" y="5114926"/>
              <a:ext cx="1101725" cy="457200"/>
            </a:xfrm>
            <a:prstGeom prst="rect">
              <a:avLst/>
            </a:prstGeom>
            <a:noFill/>
            <a:ln w="9525">
              <a:noFill/>
              <a:miter lim="800000"/>
              <a:headEnd/>
              <a:tailEnd/>
            </a:ln>
            <a:effectLst/>
          </p:spPr>
          <p:txBody>
            <a:bodyPr>
              <a:spAutoFit/>
            </a:bodyPr>
            <a:lstStyle/>
            <a:p>
              <a:r>
                <a:rPr lang="en-US" sz="1200" b="1" dirty="0">
                  <a:latin typeface="Arial" charset="0"/>
                </a:rPr>
                <a:t>New</a:t>
              </a:r>
            </a:p>
            <a:p>
              <a:r>
                <a:rPr lang="en-US" sz="1200" b="1" dirty="0">
                  <a:latin typeface="Arial" charset="0"/>
                </a:rPr>
                <a:t>England</a:t>
              </a:r>
            </a:p>
          </p:txBody>
        </p:sp>
        <p:grpSp>
          <p:nvGrpSpPr>
            <p:cNvPr id="5" name="Group 119"/>
            <p:cNvGrpSpPr/>
            <p:nvPr/>
          </p:nvGrpSpPr>
          <p:grpSpPr>
            <a:xfrm>
              <a:off x="3352800" y="2362199"/>
              <a:ext cx="533400" cy="388937"/>
              <a:chOff x="3498270" y="1600199"/>
              <a:chExt cx="533400" cy="388937"/>
            </a:xfrm>
          </p:grpSpPr>
          <p:sp>
            <p:nvSpPr>
              <p:cNvPr id="142" name="Oval 217"/>
              <p:cNvSpPr>
                <a:spLocks noChangeArrowheads="1"/>
              </p:cNvSpPr>
              <p:nvPr/>
            </p:nvSpPr>
            <p:spPr bwMode="auto">
              <a:xfrm>
                <a:off x="3581401" y="1600199"/>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43" name="Text Box 218"/>
              <p:cNvSpPr txBox="1">
                <a:spLocks noChangeArrowheads="1"/>
              </p:cNvSpPr>
              <p:nvPr/>
            </p:nvSpPr>
            <p:spPr bwMode="auto">
              <a:xfrm>
                <a:off x="3498270" y="1703407"/>
                <a:ext cx="5334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Mtl</a:t>
                </a:r>
                <a:endParaRPr lang="en-US" dirty="0"/>
              </a:p>
            </p:txBody>
          </p:sp>
        </p:grpSp>
        <p:sp>
          <p:nvSpPr>
            <p:cNvPr id="70" name="Line 228"/>
            <p:cNvSpPr>
              <a:spLocks noChangeShapeType="1"/>
            </p:cNvSpPr>
            <p:nvPr/>
          </p:nvSpPr>
          <p:spPr bwMode="auto">
            <a:xfrm flipH="1" flipV="1">
              <a:off x="3796145" y="2666999"/>
              <a:ext cx="2190316" cy="989011"/>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71" name="Text Box 238"/>
            <p:cNvSpPr txBox="1">
              <a:spLocks noChangeArrowheads="1"/>
            </p:cNvSpPr>
            <p:nvPr/>
          </p:nvSpPr>
          <p:spPr bwMode="auto">
            <a:xfrm>
              <a:off x="3733803" y="2563089"/>
              <a:ext cx="508000"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a:latin typeface="Helvetica" pitchFamily="34" charset="0"/>
                </a:rPr>
                <a:t>100</a:t>
              </a:r>
            </a:p>
          </p:txBody>
        </p:sp>
        <p:sp>
          <p:nvSpPr>
            <p:cNvPr id="72" name="Text Box 239"/>
            <p:cNvSpPr txBox="1">
              <a:spLocks noChangeArrowheads="1"/>
            </p:cNvSpPr>
            <p:nvPr/>
          </p:nvSpPr>
          <p:spPr bwMode="auto">
            <a:xfrm>
              <a:off x="1517651" y="5002242"/>
              <a:ext cx="4699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200</a:t>
              </a:r>
            </a:p>
          </p:txBody>
        </p:sp>
        <p:sp>
          <p:nvSpPr>
            <p:cNvPr id="73" name="Text Box 240"/>
            <p:cNvSpPr txBox="1">
              <a:spLocks noChangeArrowheads="1"/>
            </p:cNvSpPr>
            <p:nvPr/>
          </p:nvSpPr>
          <p:spPr bwMode="auto">
            <a:xfrm>
              <a:off x="2027822" y="4000502"/>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300</a:t>
              </a:r>
              <a:endParaRPr lang="en-US" sz="800" b="1" dirty="0">
                <a:latin typeface="Helvetica" pitchFamily="34" charset="0"/>
              </a:endParaRPr>
            </a:p>
          </p:txBody>
        </p:sp>
        <p:sp>
          <p:nvSpPr>
            <p:cNvPr id="74" name="Line 250"/>
            <p:cNvSpPr>
              <a:spLocks noChangeShapeType="1"/>
            </p:cNvSpPr>
            <p:nvPr/>
          </p:nvSpPr>
          <p:spPr bwMode="auto">
            <a:xfrm flipH="1">
              <a:off x="5307014" y="5529264"/>
              <a:ext cx="554037" cy="0"/>
            </a:xfrm>
            <a:prstGeom prst="line">
              <a:avLst/>
            </a:prstGeom>
            <a:noFill/>
            <a:ln w="12700">
              <a:solidFill>
                <a:schemeClr val="tx1"/>
              </a:solidFill>
              <a:round/>
              <a:headEnd type="triangle" w="sm" len="med"/>
              <a:tailEnd type="triangle" w="sm" len="med"/>
            </a:ln>
            <a:effectLst/>
          </p:spPr>
          <p:txBody>
            <a:bodyPr wrap="none" anchor="ctr"/>
            <a:lstStyle/>
            <a:p>
              <a:endParaRPr lang="en-US" dirty="0">
                <a:ln>
                  <a:solidFill>
                    <a:schemeClr val="tx1">
                      <a:lumMod val="90000"/>
                      <a:lumOff val="10000"/>
                    </a:schemeClr>
                  </a:solidFill>
                </a:ln>
              </a:endParaRPr>
            </a:p>
          </p:txBody>
        </p:sp>
        <p:sp>
          <p:nvSpPr>
            <p:cNvPr id="75" name="Text Box 252"/>
            <p:cNvSpPr txBox="1">
              <a:spLocks noChangeArrowheads="1"/>
            </p:cNvSpPr>
            <p:nvPr/>
          </p:nvSpPr>
          <p:spPr bwMode="auto">
            <a:xfrm>
              <a:off x="4978401" y="5559426"/>
              <a:ext cx="569913"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solidFill>
                    <a:sysClr val="windowText" lastClr="000000"/>
                  </a:solidFill>
                  <a:latin typeface="Helvetica" pitchFamily="34" charset="0"/>
                </a:rPr>
                <a:t>1,400 </a:t>
              </a:r>
            </a:p>
          </p:txBody>
        </p:sp>
        <p:sp>
          <p:nvSpPr>
            <p:cNvPr id="76" name="Text Box 253"/>
            <p:cNvSpPr txBox="1">
              <a:spLocks noChangeArrowheads="1"/>
            </p:cNvSpPr>
            <p:nvPr/>
          </p:nvSpPr>
          <p:spPr bwMode="auto">
            <a:xfrm>
              <a:off x="5594351" y="5535614"/>
              <a:ext cx="6350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solidFill>
                    <a:sysClr val="windowText" lastClr="000000"/>
                  </a:solidFill>
                  <a:latin typeface="Helvetica" pitchFamily="34" charset="0"/>
                </a:rPr>
                <a:t>1,400 </a:t>
              </a:r>
            </a:p>
          </p:txBody>
        </p:sp>
        <p:sp>
          <p:nvSpPr>
            <p:cNvPr id="77" name="Line 255"/>
            <p:cNvSpPr>
              <a:spLocks noChangeShapeType="1"/>
            </p:cNvSpPr>
            <p:nvPr/>
          </p:nvSpPr>
          <p:spPr bwMode="auto">
            <a:xfrm flipH="1">
              <a:off x="3956233" y="4800600"/>
              <a:ext cx="615765" cy="388327"/>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78" name="Text Box 258"/>
            <p:cNvSpPr txBox="1">
              <a:spLocks noChangeArrowheads="1"/>
            </p:cNvSpPr>
            <p:nvPr/>
          </p:nvSpPr>
          <p:spPr bwMode="auto">
            <a:xfrm rot="20314992">
              <a:off x="3120241" y="5198510"/>
              <a:ext cx="776288"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660</a:t>
              </a:r>
            </a:p>
          </p:txBody>
        </p:sp>
        <p:sp>
          <p:nvSpPr>
            <p:cNvPr id="79" name="Line 294"/>
            <p:cNvSpPr>
              <a:spLocks noChangeShapeType="1"/>
            </p:cNvSpPr>
            <p:nvPr/>
          </p:nvSpPr>
          <p:spPr bwMode="auto">
            <a:xfrm flipH="1" flipV="1">
              <a:off x="4876800" y="4724400"/>
              <a:ext cx="1903414" cy="207964"/>
            </a:xfrm>
            <a:prstGeom prst="line">
              <a:avLst/>
            </a:prstGeom>
            <a:noFill/>
            <a:ln w="9525">
              <a:solidFill>
                <a:schemeClr val="tx1"/>
              </a:solidFill>
              <a:round/>
              <a:headEnd type="triangle" w="sm" len="med"/>
              <a:tailEnd type="triangle" w="sm" len="med"/>
            </a:ln>
            <a:effectLst/>
          </p:spPr>
          <p:txBody>
            <a:bodyPr wrap="none" anchor="ctr"/>
            <a:lstStyle/>
            <a:p>
              <a:endParaRPr lang="en-US" dirty="0"/>
            </a:p>
          </p:txBody>
        </p:sp>
        <p:sp>
          <p:nvSpPr>
            <p:cNvPr id="80" name="Line 308"/>
            <p:cNvSpPr>
              <a:spLocks noChangeShapeType="1"/>
            </p:cNvSpPr>
            <p:nvPr/>
          </p:nvSpPr>
          <p:spPr bwMode="auto">
            <a:xfrm rot="1629841">
              <a:off x="5186364" y="3629026"/>
              <a:ext cx="590550" cy="939800"/>
            </a:xfrm>
            <a:prstGeom prst="line">
              <a:avLst/>
            </a:prstGeom>
            <a:noFill/>
            <a:ln w="12700">
              <a:solidFill>
                <a:srgbClr val="969696"/>
              </a:solidFill>
              <a:prstDash val="dash"/>
              <a:round/>
              <a:headEnd type="none" w="sm" len="sm"/>
              <a:tailEnd type="none" w="sm" len="sm"/>
            </a:ln>
            <a:effectLst/>
          </p:spPr>
          <p:txBody>
            <a:bodyPr wrap="none" anchor="ctr"/>
            <a:lstStyle/>
            <a:p>
              <a:endParaRPr lang="en-US" dirty="0"/>
            </a:p>
          </p:txBody>
        </p:sp>
        <p:sp>
          <p:nvSpPr>
            <p:cNvPr id="81" name="Line 312"/>
            <p:cNvSpPr>
              <a:spLocks noChangeShapeType="1"/>
            </p:cNvSpPr>
            <p:nvPr/>
          </p:nvSpPr>
          <p:spPr bwMode="auto">
            <a:xfrm rot="1629841">
              <a:off x="2048364" y="4973182"/>
              <a:ext cx="1280283" cy="167551"/>
            </a:xfrm>
            <a:prstGeom prst="line">
              <a:avLst/>
            </a:prstGeom>
            <a:noFill/>
            <a:ln w="12700">
              <a:solidFill>
                <a:srgbClr val="969696"/>
              </a:solidFill>
              <a:prstDash val="dash"/>
              <a:round/>
              <a:headEnd type="none" w="sm" len="sm"/>
              <a:tailEnd type="none" w="sm" len="sm"/>
            </a:ln>
            <a:effectLst/>
          </p:spPr>
          <p:txBody>
            <a:bodyPr wrap="none" anchor="ctr"/>
            <a:lstStyle/>
            <a:p>
              <a:endParaRPr lang="en-US" dirty="0"/>
            </a:p>
          </p:txBody>
        </p:sp>
        <p:sp>
          <p:nvSpPr>
            <p:cNvPr id="82" name="Line 313"/>
            <p:cNvSpPr>
              <a:spLocks noChangeShapeType="1"/>
            </p:cNvSpPr>
            <p:nvPr/>
          </p:nvSpPr>
          <p:spPr bwMode="auto">
            <a:xfrm flipH="1">
              <a:off x="2165351" y="4451477"/>
              <a:ext cx="134144" cy="468187"/>
            </a:xfrm>
            <a:prstGeom prst="line">
              <a:avLst/>
            </a:prstGeom>
            <a:noFill/>
            <a:ln w="12700">
              <a:solidFill>
                <a:schemeClr val="tx1"/>
              </a:solidFill>
              <a:round/>
              <a:headEnd type="triangle" w="sm" len="med"/>
              <a:tailEnd type="triangle" w="sm" len="med"/>
            </a:ln>
            <a:effectLst/>
          </p:spPr>
          <p:txBody>
            <a:bodyPr wrap="none" anchor="ctr"/>
            <a:lstStyle/>
            <a:p>
              <a:endParaRPr lang="en-US" dirty="0">
                <a:ln>
                  <a:solidFill>
                    <a:schemeClr val="tx1"/>
                  </a:solidFill>
                </a:ln>
              </a:endParaRPr>
            </a:p>
          </p:txBody>
        </p:sp>
        <p:sp>
          <p:nvSpPr>
            <p:cNvPr id="83" name="Text Box 314"/>
            <p:cNvSpPr txBox="1">
              <a:spLocks noChangeArrowheads="1"/>
            </p:cNvSpPr>
            <p:nvPr/>
          </p:nvSpPr>
          <p:spPr bwMode="auto">
            <a:xfrm>
              <a:off x="1995489" y="4322219"/>
              <a:ext cx="608012"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9999</a:t>
              </a:r>
              <a:endParaRPr lang="en-US" sz="800" b="1" dirty="0">
                <a:latin typeface="Helvetica" pitchFamily="34" charset="0"/>
              </a:endParaRPr>
            </a:p>
          </p:txBody>
        </p:sp>
        <p:sp>
          <p:nvSpPr>
            <p:cNvPr id="84" name="Text Box 315"/>
            <p:cNvSpPr txBox="1">
              <a:spLocks noChangeArrowheads="1"/>
            </p:cNvSpPr>
            <p:nvPr/>
          </p:nvSpPr>
          <p:spPr bwMode="auto">
            <a:xfrm>
              <a:off x="1848467" y="4887120"/>
              <a:ext cx="608013"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2,000</a:t>
              </a:r>
              <a:endParaRPr lang="en-US" sz="800" b="1" dirty="0">
                <a:latin typeface="Helvetica" pitchFamily="34" charset="0"/>
              </a:endParaRPr>
            </a:p>
          </p:txBody>
        </p:sp>
        <p:grpSp>
          <p:nvGrpSpPr>
            <p:cNvPr id="256" name="Group 323"/>
            <p:cNvGrpSpPr>
              <a:grpSpLocks/>
            </p:cNvGrpSpPr>
            <p:nvPr/>
          </p:nvGrpSpPr>
          <p:grpSpPr bwMode="auto">
            <a:xfrm>
              <a:off x="3460760" y="4322773"/>
              <a:ext cx="984253" cy="1057277"/>
              <a:chOff x="2632" y="2556"/>
              <a:chExt cx="620" cy="666"/>
            </a:xfrm>
          </p:grpSpPr>
          <p:sp>
            <p:nvSpPr>
              <p:cNvPr id="140" name="Oval 321"/>
              <p:cNvSpPr>
                <a:spLocks noChangeArrowheads="1"/>
              </p:cNvSpPr>
              <p:nvPr/>
            </p:nvSpPr>
            <p:spPr bwMode="auto">
              <a:xfrm>
                <a:off x="2662" y="2715"/>
                <a:ext cx="136" cy="133"/>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141" name="Text Box 322"/>
              <p:cNvSpPr txBox="1">
                <a:spLocks noChangeArrowheads="1"/>
              </p:cNvSpPr>
              <p:nvPr/>
            </p:nvSpPr>
            <p:spPr bwMode="auto">
              <a:xfrm>
                <a:off x="2632" y="2713"/>
                <a:ext cx="199" cy="151"/>
              </a:xfrm>
              <a:prstGeom prst="rect">
                <a:avLst/>
              </a:prstGeom>
              <a:noFill/>
              <a:ln w="9525">
                <a:noFill/>
                <a:miter lim="800000"/>
                <a:headEnd/>
                <a:tailEnd/>
              </a:ln>
              <a:effectLst/>
            </p:spPr>
            <p:txBody>
              <a:bodyPr>
                <a:spAutoFit/>
              </a:bodyPr>
              <a:lstStyle/>
              <a:p>
                <a:pPr>
                  <a:spcBef>
                    <a:spcPct val="50000"/>
                  </a:spcBef>
                </a:pPr>
                <a:r>
                  <a:rPr lang="en-US" sz="900" b="1" dirty="0" smtClean="0">
                    <a:latin typeface="Helvetica" pitchFamily="34" charset="0"/>
                  </a:rPr>
                  <a:t>J3</a:t>
                </a:r>
                <a:endParaRPr lang="en-US" sz="900" b="1" dirty="0">
                  <a:latin typeface="Helvetica" pitchFamily="34" charset="0"/>
                </a:endParaRPr>
              </a:p>
            </p:txBody>
          </p:sp>
          <p:sp>
            <p:nvSpPr>
              <p:cNvPr id="315" name="Text Box 322"/>
              <p:cNvSpPr txBox="1">
                <a:spLocks noChangeArrowheads="1"/>
              </p:cNvSpPr>
              <p:nvPr/>
            </p:nvSpPr>
            <p:spPr bwMode="auto">
              <a:xfrm>
                <a:off x="3040" y="2556"/>
                <a:ext cx="199" cy="151"/>
              </a:xfrm>
              <a:prstGeom prst="rect">
                <a:avLst/>
              </a:prstGeom>
              <a:noFill/>
              <a:ln w="9525">
                <a:noFill/>
                <a:miter lim="800000"/>
                <a:headEnd/>
                <a:tailEnd/>
              </a:ln>
              <a:effectLst/>
            </p:spPr>
            <p:txBody>
              <a:bodyPr>
                <a:spAutoFit/>
              </a:bodyPr>
              <a:lstStyle/>
              <a:p>
                <a:pPr>
                  <a:spcBef>
                    <a:spcPct val="50000"/>
                  </a:spcBef>
                </a:pPr>
                <a:r>
                  <a:rPr lang="en-US" sz="900" b="1" dirty="0" smtClean="0">
                    <a:latin typeface="Helvetica" pitchFamily="34" charset="0"/>
                  </a:rPr>
                  <a:t>J3</a:t>
                </a:r>
                <a:endParaRPr lang="en-US" sz="900" b="1" dirty="0">
                  <a:latin typeface="Helvetica" pitchFamily="34" charset="0"/>
                </a:endParaRPr>
              </a:p>
            </p:txBody>
          </p:sp>
          <p:sp>
            <p:nvSpPr>
              <p:cNvPr id="318" name="Oval 321"/>
              <p:cNvSpPr>
                <a:spLocks noChangeArrowheads="1"/>
              </p:cNvSpPr>
              <p:nvPr/>
            </p:nvSpPr>
            <p:spPr bwMode="auto">
              <a:xfrm>
                <a:off x="3085" y="2569"/>
                <a:ext cx="136" cy="133"/>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319" name="Text Box 322"/>
              <p:cNvSpPr txBox="1">
                <a:spLocks noChangeArrowheads="1"/>
              </p:cNvSpPr>
              <p:nvPr/>
            </p:nvSpPr>
            <p:spPr bwMode="auto">
              <a:xfrm>
                <a:off x="3053" y="2566"/>
                <a:ext cx="199" cy="151"/>
              </a:xfrm>
              <a:prstGeom prst="rect">
                <a:avLst/>
              </a:prstGeom>
              <a:noFill/>
              <a:ln w="9525">
                <a:noFill/>
                <a:miter lim="800000"/>
                <a:headEnd/>
                <a:tailEnd/>
              </a:ln>
              <a:effectLst/>
            </p:spPr>
            <p:txBody>
              <a:bodyPr>
                <a:spAutoFit/>
              </a:bodyPr>
              <a:lstStyle/>
              <a:p>
                <a:pPr>
                  <a:spcBef>
                    <a:spcPct val="50000"/>
                  </a:spcBef>
                </a:pPr>
                <a:r>
                  <a:rPr lang="en-US" sz="900" b="1" dirty="0" smtClean="0">
                    <a:latin typeface="Helvetica" pitchFamily="34" charset="0"/>
                  </a:rPr>
                  <a:t>J4</a:t>
                </a:r>
                <a:endParaRPr lang="en-US" sz="900" b="1" dirty="0">
                  <a:latin typeface="Helvetica" pitchFamily="34" charset="0"/>
                </a:endParaRPr>
              </a:p>
            </p:txBody>
          </p:sp>
          <p:sp>
            <p:nvSpPr>
              <p:cNvPr id="325" name="Oval 321"/>
              <p:cNvSpPr>
                <a:spLocks noChangeArrowheads="1"/>
              </p:cNvSpPr>
              <p:nvPr/>
            </p:nvSpPr>
            <p:spPr bwMode="auto">
              <a:xfrm>
                <a:off x="2832" y="3083"/>
                <a:ext cx="136" cy="133"/>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323" name="Text Box 322"/>
              <p:cNvSpPr txBox="1">
                <a:spLocks noChangeArrowheads="1"/>
              </p:cNvSpPr>
              <p:nvPr/>
            </p:nvSpPr>
            <p:spPr bwMode="auto">
              <a:xfrm>
                <a:off x="2805" y="3081"/>
                <a:ext cx="199" cy="141"/>
              </a:xfrm>
              <a:prstGeom prst="rect">
                <a:avLst/>
              </a:prstGeom>
              <a:noFill/>
              <a:ln w="9525">
                <a:noFill/>
                <a:miter lim="800000"/>
                <a:headEnd/>
                <a:tailEnd/>
              </a:ln>
              <a:effectLst/>
            </p:spPr>
            <p:txBody>
              <a:bodyPr>
                <a:spAutoFit/>
              </a:bodyPr>
              <a:lstStyle/>
              <a:p>
                <a:pPr>
                  <a:spcBef>
                    <a:spcPct val="50000"/>
                  </a:spcBef>
                </a:pPr>
                <a:r>
                  <a:rPr lang="en-US" sz="800" b="1" dirty="0" smtClean="0">
                    <a:latin typeface="Helvetica" pitchFamily="34" charset="0"/>
                  </a:rPr>
                  <a:t>K2</a:t>
                </a:r>
                <a:endParaRPr lang="en-US" sz="800" b="1" dirty="0">
                  <a:latin typeface="Helvetica" pitchFamily="34" charset="0"/>
                </a:endParaRPr>
              </a:p>
            </p:txBody>
          </p:sp>
        </p:grpSp>
        <p:sp>
          <p:nvSpPr>
            <p:cNvPr id="87" name="Line 329"/>
            <p:cNvSpPr>
              <a:spLocks noChangeShapeType="1"/>
            </p:cNvSpPr>
            <p:nvPr/>
          </p:nvSpPr>
          <p:spPr bwMode="auto">
            <a:xfrm flipH="1">
              <a:off x="2235200" y="3973513"/>
              <a:ext cx="1130299" cy="146124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88" name="Line 330"/>
            <p:cNvSpPr>
              <a:spLocks noChangeShapeType="1"/>
            </p:cNvSpPr>
            <p:nvPr/>
          </p:nvSpPr>
          <p:spPr bwMode="auto">
            <a:xfrm>
              <a:off x="3911601" y="4228830"/>
              <a:ext cx="279399" cy="17158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89" name="Text Box 331"/>
            <p:cNvSpPr txBox="1">
              <a:spLocks noChangeArrowheads="1"/>
            </p:cNvSpPr>
            <p:nvPr/>
          </p:nvSpPr>
          <p:spPr bwMode="auto">
            <a:xfrm>
              <a:off x="2190575" y="5206461"/>
              <a:ext cx="234950"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90" name="Text Box 332"/>
            <p:cNvSpPr txBox="1">
              <a:spLocks noChangeArrowheads="1"/>
            </p:cNvSpPr>
            <p:nvPr/>
          </p:nvSpPr>
          <p:spPr bwMode="auto">
            <a:xfrm rot="19174354">
              <a:off x="3304395" y="4185482"/>
              <a:ext cx="400432"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200</a:t>
              </a:r>
              <a:endParaRPr lang="en-US" sz="800" b="1" dirty="0">
                <a:latin typeface="Helvetica" pitchFamily="34" charset="0"/>
              </a:endParaRPr>
            </a:p>
          </p:txBody>
        </p:sp>
        <p:sp>
          <p:nvSpPr>
            <p:cNvPr id="91" name="Text Box 344"/>
            <p:cNvSpPr txBox="1">
              <a:spLocks noChangeArrowheads="1"/>
            </p:cNvSpPr>
            <p:nvPr/>
          </p:nvSpPr>
          <p:spPr bwMode="auto">
            <a:xfrm>
              <a:off x="5791200" y="5105400"/>
              <a:ext cx="396875"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grpSp>
          <p:nvGrpSpPr>
            <p:cNvPr id="257" name="Group 96"/>
            <p:cNvGrpSpPr/>
            <p:nvPr/>
          </p:nvGrpSpPr>
          <p:grpSpPr>
            <a:xfrm>
              <a:off x="6400800" y="1752600"/>
              <a:ext cx="609600" cy="388936"/>
              <a:chOff x="6213759" y="1524001"/>
              <a:chExt cx="609600" cy="388936"/>
            </a:xfrm>
          </p:grpSpPr>
          <p:sp>
            <p:nvSpPr>
              <p:cNvPr id="138" name="Oval 217"/>
              <p:cNvSpPr>
                <a:spLocks noChangeArrowheads="1"/>
              </p:cNvSpPr>
              <p:nvPr/>
            </p:nvSpPr>
            <p:spPr bwMode="auto">
              <a:xfrm>
                <a:off x="6324601" y="1524001"/>
                <a:ext cx="380999" cy="388936"/>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39" name="Text Box 218"/>
              <p:cNvSpPr txBox="1">
                <a:spLocks noChangeArrowheads="1"/>
              </p:cNvSpPr>
              <p:nvPr/>
            </p:nvSpPr>
            <p:spPr bwMode="auto">
              <a:xfrm>
                <a:off x="6213759" y="1620981"/>
                <a:ext cx="6096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NB</a:t>
                </a:r>
                <a:endParaRPr lang="en-US" dirty="0"/>
              </a:p>
            </p:txBody>
          </p:sp>
        </p:grpSp>
        <p:sp>
          <p:nvSpPr>
            <p:cNvPr id="93" name="Text Box 132"/>
            <p:cNvSpPr txBox="1">
              <a:spLocks noChangeArrowheads="1"/>
            </p:cNvSpPr>
            <p:nvPr/>
          </p:nvSpPr>
          <p:spPr bwMode="auto">
            <a:xfrm>
              <a:off x="6324600" y="4724400"/>
              <a:ext cx="382587"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grpSp>
          <p:nvGrpSpPr>
            <p:cNvPr id="258" name="Group 97"/>
            <p:cNvGrpSpPr/>
            <p:nvPr/>
          </p:nvGrpSpPr>
          <p:grpSpPr>
            <a:xfrm>
              <a:off x="5867400" y="2133600"/>
              <a:ext cx="609600" cy="388936"/>
              <a:chOff x="6213759" y="1524001"/>
              <a:chExt cx="609600" cy="388936"/>
            </a:xfrm>
          </p:grpSpPr>
          <p:sp>
            <p:nvSpPr>
              <p:cNvPr id="136" name="Oval 217"/>
              <p:cNvSpPr>
                <a:spLocks noChangeArrowheads="1"/>
              </p:cNvSpPr>
              <p:nvPr/>
            </p:nvSpPr>
            <p:spPr bwMode="auto">
              <a:xfrm>
                <a:off x="6324601" y="1524001"/>
                <a:ext cx="380999" cy="388936"/>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37" name="Text Box 218"/>
              <p:cNvSpPr txBox="1">
                <a:spLocks noChangeArrowheads="1"/>
              </p:cNvSpPr>
              <p:nvPr/>
            </p:nvSpPr>
            <p:spPr bwMode="auto">
              <a:xfrm>
                <a:off x="6213759" y="1620981"/>
                <a:ext cx="6096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NM</a:t>
                </a:r>
                <a:endParaRPr lang="en-US" dirty="0"/>
              </a:p>
            </p:txBody>
          </p:sp>
        </p:grpSp>
        <p:grpSp>
          <p:nvGrpSpPr>
            <p:cNvPr id="259" name="Group 100"/>
            <p:cNvGrpSpPr/>
            <p:nvPr/>
          </p:nvGrpSpPr>
          <p:grpSpPr>
            <a:xfrm>
              <a:off x="7225143" y="1905000"/>
              <a:ext cx="609600" cy="388936"/>
              <a:chOff x="6213759" y="1524001"/>
              <a:chExt cx="609600" cy="388936"/>
            </a:xfrm>
          </p:grpSpPr>
          <p:sp>
            <p:nvSpPr>
              <p:cNvPr id="134" name="Oval 217"/>
              <p:cNvSpPr>
                <a:spLocks noChangeArrowheads="1"/>
              </p:cNvSpPr>
              <p:nvPr/>
            </p:nvSpPr>
            <p:spPr bwMode="auto">
              <a:xfrm>
                <a:off x="6324601" y="1524001"/>
                <a:ext cx="380999" cy="388936"/>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35" name="Text Box 218"/>
              <p:cNvSpPr txBox="1">
                <a:spLocks noChangeArrowheads="1"/>
              </p:cNvSpPr>
              <p:nvPr/>
            </p:nvSpPr>
            <p:spPr bwMode="auto">
              <a:xfrm>
                <a:off x="6213759" y="1620981"/>
                <a:ext cx="6096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NS</a:t>
                </a:r>
                <a:endParaRPr lang="en-US" dirty="0"/>
              </a:p>
            </p:txBody>
          </p:sp>
        </p:grpSp>
        <p:grpSp>
          <p:nvGrpSpPr>
            <p:cNvPr id="260" name="Group 103"/>
            <p:cNvGrpSpPr/>
            <p:nvPr/>
          </p:nvGrpSpPr>
          <p:grpSpPr>
            <a:xfrm>
              <a:off x="6934200" y="1371600"/>
              <a:ext cx="609600" cy="388936"/>
              <a:chOff x="6213759" y="1524001"/>
              <a:chExt cx="609600" cy="388936"/>
            </a:xfrm>
          </p:grpSpPr>
          <p:sp>
            <p:nvSpPr>
              <p:cNvPr id="132" name="Oval 217"/>
              <p:cNvSpPr>
                <a:spLocks noChangeArrowheads="1"/>
              </p:cNvSpPr>
              <p:nvPr/>
            </p:nvSpPr>
            <p:spPr bwMode="auto">
              <a:xfrm>
                <a:off x="6324601" y="1524001"/>
                <a:ext cx="380999" cy="388936"/>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33" name="Text Box 218"/>
              <p:cNvSpPr txBox="1">
                <a:spLocks noChangeArrowheads="1"/>
              </p:cNvSpPr>
              <p:nvPr/>
            </p:nvSpPr>
            <p:spPr bwMode="auto">
              <a:xfrm>
                <a:off x="6213759" y="1620981"/>
                <a:ext cx="6096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PEI</a:t>
                </a:r>
                <a:endParaRPr lang="en-US" dirty="0"/>
              </a:p>
            </p:txBody>
          </p:sp>
        </p:grpSp>
        <p:sp>
          <p:nvSpPr>
            <p:cNvPr id="97" name="Line 40"/>
            <p:cNvSpPr>
              <a:spLocks noChangeShapeType="1"/>
            </p:cNvSpPr>
            <p:nvPr/>
          </p:nvSpPr>
          <p:spPr bwMode="auto">
            <a:xfrm>
              <a:off x="6892635" y="1981201"/>
              <a:ext cx="457200" cy="762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98" name="Line 40"/>
            <p:cNvSpPr>
              <a:spLocks noChangeShapeType="1"/>
            </p:cNvSpPr>
            <p:nvPr/>
          </p:nvSpPr>
          <p:spPr bwMode="auto">
            <a:xfrm flipV="1">
              <a:off x="6858000" y="1676400"/>
              <a:ext cx="228600" cy="1524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99" name="Line 40"/>
            <p:cNvSpPr>
              <a:spLocks noChangeShapeType="1"/>
            </p:cNvSpPr>
            <p:nvPr/>
          </p:nvSpPr>
          <p:spPr bwMode="auto">
            <a:xfrm flipV="1">
              <a:off x="6324600" y="2057400"/>
              <a:ext cx="228600" cy="1524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00" name="Text Box 56"/>
            <p:cNvSpPr txBox="1">
              <a:spLocks noChangeArrowheads="1"/>
            </p:cNvSpPr>
            <p:nvPr/>
          </p:nvSpPr>
          <p:spPr bwMode="auto">
            <a:xfrm>
              <a:off x="6629400" y="1600200"/>
              <a:ext cx="500063"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tx1">
                      <a:lumMod val="75000"/>
                    </a:schemeClr>
                  </a:solidFill>
                  <a:latin typeface="Helvetica" pitchFamily="34" charset="0"/>
                </a:rPr>
                <a:t>300</a:t>
              </a:r>
              <a:endParaRPr lang="en-US" sz="800" b="1" dirty="0">
                <a:solidFill>
                  <a:schemeClr val="tx1">
                    <a:lumMod val="75000"/>
                  </a:schemeClr>
                </a:solidFill>
                <a:latin typeface="Helvetica" pitchFamily="34" charset="0"/>
              </a:endParaRPr>
            </a:p>
          </p:txBody>
        </p:sp>
        <p:sp>
          <p:nvSpPr>
            <p:cNvPr id="101" name="Text Box 56"/>
            <p:cNvSpPr txBox="1">
              <a:spLocks noChangeArrowheads="1"/>
            </p:cNvSpPr>
            <p:nvPr/>
          </p:nvSpPr>
          <p:spPr bwMode="auto">
            <a:xfrm>
              <a:off x="6684168" y="1495406"/>
              <a:ext cx="500063"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tx1">
                      <a:lumMod val="75000"/>
                    </a:schemeClr>
                  </a:solidFill>
                  <a:latin typeface="Helvetica" pitchFamily="34" charset="0"/>
                </a:rPr>
                <a:t>300</a:t>
              </a:r>
              <a:endParaRPr lang="en-US" sz="800" b="1" dirty="0">
                <a:solidFill>
                  <a:schemeClr val="tx1">
                    <a:lumMod val="75000"/>
                  </a:schemeClr>
                </a:solidFill>
                <a:latin typeface="Helvetica" pitchFamily="34" charset="0"/>
              </a:endParaRPr>
            </a:p>
          </p:txBody>
        </p:sp>
        <p:sp>
          <p:nvSpPr>
            <p:cNvPr id="102" name="Text Box 56"/>
            <p:cNvSpPr txBox="1">
              <a:spLocks noChangeArrowheads="1"/>
            </p:cNvSpPr>
            <p:nvPr/>
          </p:nvSpPr>
          <p:spPr bwMode="auto">
            <a:xfrm>
              <a:off x="6096000" y="1981200"/>
              <a:ext cx="500063"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9,999</a:t>
              </a:r>
              <a:endParaRPr lang="en-US" sz="800" b="1" dirty="0">
                <a:latin typeface="Helvetica" pitchFamily="34" charset="0"/>
              </a:endParaRPr>
            </a:p>
          </p:txBody>
        </p:sp>
        <p:sp>
          <p:nvSpPr>
            <p:cNvPr id="103" name="Text Box 56"/>
            <p:cNvSpPr txBox="1">
              <a:spLocks noChangeArrowheads="1"/>
            </p:cNvSpPr>
            <p:nvPr/>
          </p:nvSpPr>
          <p:spPr bwMode="auto">
            <a:xfrm>
              <a:off x="6705600" y="1981200"/>
              <a:ext cx="500063"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350</a:t>
              </a:r>
              <a:endParaRPr lang="en-US" sz="800" b="1" dirty="0">
                <a:latin typeface="Helvetica" pitchFamily="34" charset="0"/>
              </a:endParaRPr>
            </a:p>
          </p:txBody>
        </p:sp>
        <p:sp>
          <p:nvSpPr>
            <p:cNvPr id="104" name="Text Box 56"/>
            <p:cNvSpPr txBox="1">
              <a:spLocks noChangeArrowheads="1"/>
            </p:cNvSpPr>
            <p:nvPr/>
          </p:nvSpPr>
          <p:spPr bwMode="auto">
            <a:xfrm>
              <a:off x="6934200" y="1863438"/>
              <a:ext cx="500063"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150</a:t>
              </a:r>
              <a:endParaRPr lang="en-US" sz="800" b="1" dirty="0">
                <a:latin typeface="Helvetica" pitchFamily="34" charset="0"/>
              </a:endParaRPr>
            </a:p>
          </p:txBody>
        </p:sp>
        <p:grpSp>
          <p:nvGrpSpPr>
            <p:cNvPr id="261" name="Group 120"/>
            <p:cNvGrpSpPr/>
            <p:nvPr/>
          </p:nvGrpSpPr>
          <p:grpSpPr>
            <a:xfrm>
              <a:off x="2757054" y="1614054"/>
              <a:ext cx="533400" cy="388937"/>
              <a:chOff x="3498270" y="1600200"/>
              <a:chExt cx="533400" cy="388937"/>
            </a:xfrm>
          </p:grpSpPr>
          <p:sp>
            <p:nvSpPr>
              <p:cNvPr id="130" name="Oval 217"/>
              <p:cNvSpPr>
                <a:spLocks noChangeArrowheads="1"/>
              </p:cNvSpPr>
              <p:nvPr/>
            </p:nvSpPr>
            <p:spPr bwMode="auto">
              <a:xfrm>
                <a:off x="3581401" y="1600200"/>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31" name="Text Box 218"/>
              <p:cNvSpPr txBox="1">
                <a:spLocks noChangeArrowheads="1"/>
              </p:cNvSpPr>
              <p:nvPr/>
            </p:nvSpPr>
            <p:spPr bwMode="auto">
              <a:xfrm>
                <a:off x="3498270" y="1703407"/>
                <a:ext cx="5334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ND</a:t>
                </a:r>
                <a:endParaRPr lang="en-US" dirty="0"/>
              </a:p>
            </p:txBody>
          </p:sp>
        </p:grpSp>
        <p:grpSp>
          <p:nvGrpSpPr>
            <p:cNvPr id="262" name="Group 123"/>
            <p:cNvGrpSpPr/>
            <p:nvPr/>
          </p:nvGrpSpPr>
          <p:grpSpPr>
            <a:xfrm>
              <a:off x="3810003" y="1780311"/>
              <a:ext cx="533400" cy="388937"/>
              <a:chOff x="3498270" y="1600200"/>
              <a:chExt cx="533400" cy="388937"/>
            </a:xfrm>
          </p:grpSpPr>
          <p:sp>
            <p:nvSpPr>
              <p:cNvPr id="128" name="Oval 217"/>
              <p:cNvSpPr>
                <a:spLocks noChangeArrowheads="1"/>
              </p:cNvSpPr>
              <p:nvPr/>
            </p:nvSpPr>
            <p:spPr bwMode="auto">
              <a:xfrm>
                <a:off x="3581401" y="1600200"/>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29" name="Text Box 218"/>
              <p:cNvSpPr txBox="1">
                <a:spLocks noChangeArrowheads="1"/>
              </p:cNvSpPr>
              <p:nvPr/>
            </p:nvSpPr>
            <p:spPr bwMode="auto">
              <a:xfrm>
                <a:off x="3498270" y="1648689"/>
                <a:ext cx="533400" cy="33855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Que</a:t>
                </a:r>
              </a:p>
              <a:p>
                <a:pPr algn="ctr" eaLnBrk="0" hangingPunct="0"/>
                <a:r>
                  <a:rPr lang="en-US" sz="800" b="1" dirty="0" smtClean="0">
                    <a:latin typeface="Helvetica" pitchFamily="34" charset="0"/>
                  </a:rPr>
                  <a:t>Cent.</a:t>
                </a:r>
                <a:endParaRPr lang="en-US" dirty="0"/>
              </a:p>
            </p:txBody>
          </p:sp>
        </p:grpSp>
        <p:grpSp>
          <p:nvGrpSpPr>
            <p:cNvPr id="263" name="Group 126"/>
            <p:cNvGrpSpPr/>
            <p:nvPr/>
          </p:nvGrpSpPr>
          <p:grpSpPr>
            <a:xfrm>
              <a:off x="3262746" y="1184565"/>
              <a:ext cx="533400" cy="388937"/>
              <a:chOff x="3498270" y="1600200"/>
              <a:chExt cx="533400" cy="388937"/>
            </a:xfrm>
          </p:grpSpPr>
          <p:sp>
            <p:nvSpPr>
              <p:cNvPr id="126" name="Oval 217"/>
              <p:cNvSpPr>
                <a:spLocks noChangeArrowheads="1"/>
              </p:cNvSpPr>
              <p:nvPr/>
            </p:nvSpPr>
            <p:spPr bwMode="auto">
              <a:xfrm>
                <a:off x="3581401" y="1600200"/>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27" name="Text Box 218"/>
              <p:cNvSpPr txBox="1">
                <a:spLocks noChangeArrowheads="1"/>
              </p:cNvSpPr>
              <p:nvPr/>
            </p:nvSpPr>
            <p:spPr bwMode="auto">
              <a:xfrm>
                <a:off x="3498270" y="1703407"/>
                <a:ext cx="5334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JB</a:t>
                </a:r>
                <a:endParaRPr lang="en-US" dirty="0"/>
              </a:p>
            </p:txBody>
          </p:sp>
        </p:grpSp>
        <p:grpSp>
          <p:nvGrpSpPr>
            <p:cNvPr id="264" name="Group 129"/>
            <p:cNvGrpSpPr/>
            <p:nvPr/>
          </p:nvGrpSpPr>
          <p:grpSpPr>
            <a:xfrm>
              <a:off x="4405746" y="1330035"/>
              <a:ext cx="533400" cy="388937"/>
              <a:chOff x="3498270" y="1600200"/>
              <a:chExt cx="533400" cy="388937"/>
            </a:xfrm>
          </p:grpSpPr>
          <p:sp>
            <p:nvSpPr>
              <p:cNvPr id="124" name="Oval 217"/>
              <p:cNvSpPr>
                <a:spLocks noChangeArrowheads="1"/>
              </p:cNvSpPr>
              <p:nvPr/>
            </p:nvSpPr>
            <p:spPr bwMode="auto">
              <a:xfrm>
                <a:off x="3581401" y="1600200"/>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25" name="Text Box 218"/>
              <p:cNvSpPr txBox="1">
                <a:spLocks noChangeArrowheads="1"/>
              </p:cNvSpPr>
              <p:nvPr/>
            </p:nvSpPr>
            <p:spPr bwMode="auto">
              <a:xfrm>
                <a:off x="3498270" y="1703407"/>
                <a:ext cx="5334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MAN</a:t>
                </a:r>
                <a:endParaRPr lang="en-US" dirty="0"/>
              </a:p>
            </p:txBody>
          </p:sp>
        </p:grpSp>
        <p:grpSp>
          <p:nvGrpSpPr>
            <p:cNvPr id="265" name="Group 132"/>
            <p:cNvGrpSpPr/>
            <p:nvPr/>
          </p:nvGrpSpPr>
          <p:grpSpPr>
            <a:xfrm>
              <a:off x="3962400" y="824346"/>
              <a:ext cx="533400" cy="388937"/>
              <a:chOff x="3498270" y="1586346"/>
              <a:chExt cx="533400" cy="388937"/>
            </a:xfrm>
          </p:grpSpPr>
          <p:sp>
            <p:nvSpPr>
              <p:cNvPr id="122" name="Oval 217"/>
              <p:cNvSpPr>
                <a:spLocks noChangeArrowheads="1"/>
              </p:cNvSpPr>
              <p:nvPr/>
            </p:nvSpPr>
            <p:spPr bwMode="auto">
              <a:xfrm>
                <a:off x="3553693" y="1586346"/>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23" name="Text Box 218"/>
              <p:cNvSpPr txBox="1">
                <a:spLocks noChangeArrowheads="1"/>
              </p:cNvSpPr>
              <p:nvPr/>
            </p:nvSpPr>
            <p:spPr bwMode="auto">
              <a:xfrm>
                <a:off x="3498270" y="1703407"/>
                <a:ext cx="5334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Chur.</a:t>
                </a:r>
                <a:endParaRPr lang="en-US" dirty="0"/>
              </a:p>
            </p:txBody>
          </p:sp>
        </p:grpSp>
        <p:sp>
          <p:nvSpPr>
            <p:cNvPr id="110" name="Text Box 56"/>
            <p:cNvSpPr txBox="1">
              <a:spLocks noChangeArrowheads="1"/>
            </p:cNvSpPr>
            <p:nvPr/>
          </p:nvSpPr>
          <p:spPr bwMode="auto">
            <a:xfrm>
              <a:off x="3685308" y="2292927"/>
              <a:ext cx="500063"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22,290</a:t>
              </a:r>
              <a:endParaRPr lang="en-US" sz="800" b="1" dirty="0">
                <a:latin typeface="Helvetica" pitchFamily="34" charset="0"/>
              </a:endParaRPr>
            </a:p>
          </p:txBody>
        </p:sp>
        <p:sp>
          <p:nvSpPr>
            <p:cNvPr id="111" name="Line 40"/>
            <p:cNvSpPr>
              <a:spLocks noChangeShapeType="1"/>
            </p:cNvSpPr>
            <p:nvPr/>
          </p:nvSpPr>
          <p:spPr bwMode="auto">
            <a:xfrm flipV="1">
              <a:off x="3733800" y="2133600"/>
              <a:ext cx="228600" cy="3048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12" name="Line 40"/>
            <p:cNvSpPr>
              <a:spLocks noChangeShapeType="1"/>
            </p:cNvSpPr>
            <p:nvPr/>
          </p:nvSpPr>
          <p:spPr bwMode="auto">
            <a:xfrm flipV="1">
              <a:off x="3165762" y="1510146"/>
              <a:ext cx="228600" cy="1524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13" name="Line 40"/>
            <p:cNvSpPr>
              <a:spLocks noChangeShapeType="1"/>
            </p:cNvSpPr>
            <p:nvPr/>
          </p:nvSpPr>
          <p:spPr bwMode="auto">
            <a:xfrm>
              <a:off x="3657600" y="1524000"/>
              <a:ext cx="304800" cy="3048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14" name="Line 40"/>
            <p:cNvSpPr>
              <a:spLocks noChangeShapeType="1"/>
            </p:cNvSpPr>
            <p:nvPr/>
          </p:nvSpPr>
          <p:spPr bwMode="auto">
            <a:xfrm flipV="1">
              <a:off x="4191000" y="1600200"/>
              <a:ext cx="304800" cy="2286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15" name="Line 40"/>
            <p:cNvSpPr>
              <a:spLocks noChangeShapeType="1"/>
            </p:cNvSpPr>
            <p:nvPr/>
          </p:nvSpPr>
          <p:spPr bwMode="auto">
            <a:xfrm>
              <a:off x="4343400" y="1143000"/>
              <a:ext cx="228600" cy="2286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16" name="Text Box 56"/>
            <p:cNvSpPr txBox="1">
              <a:spLocks noChangeArrowheads="1"/>
            </p:cNvSpPr>
            <p:nvPr/>
          </p:nvSpPr>
          <p:spPr bwMode="auto">
            <a:xfrm>
              <a:off x="4364181" y="1129146"/>
              <a:ext cx="500063"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5,200</a:t>
              </a:r>
              <a:endParaRPr lang="en-US" sz="800" b="1" dirty="0">
                <a:latin typeface="Helvetica" pitchFamily="34" charset="0"/>
              </a:endParaRPr>
            </a:p>
          </p:txBody>
        </p:sp>
        <p:sp>
          <p:nvSpPr>
            <p:cNvPr id="117" name="Text Box 56"/>
            <p:cNvSpPr txBox="1">
              <a:spLocks noChangeArrowheads="1"/>
            </p:cNvSpPr>
            <p:nvPr/>
          </p:nvSpPr>
          <p:spPr bwMode="auto">
            <a:xfrm>
              <a:off x="4003965" y="1523999"/>
              <a:ext cx="500063"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12,900</a:t>
              </a:r>
              <a:endParaRPr lang="en-US" sz="800" b="1" dirty="0">
                <a:latin typeface="Helvetica" pitchFamily="34" charset="0"/>
              </a:endParaRPr>
            </a:p>
          </p:txBody>
        </p:sp>
        <p:sp>
          <p:nvSpPr>
            <p:cNvPr id="118" name="Text Box 56"/>
            <p:cNvSpPr txBox="1">
              <a:spLocks noChangeArrowheads="1"/>
            </p:cNvSpPr>
            <p:nvPr/>
          </p:nvSpPr>
          <p:spPr bwMode="auto">
            <a:xfrm>
              <a:off x="3650670" y="1489365"/>
              <a:ext cx="500063"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15,050</a:t>
              </a:r>
              <a:endParaRPr lang="en-US" sz="800" b="1" dirty="0">
                <a:latin typeface="Helvetica" pitchFamily="34" charset="0"/>
              </a:endParaRPr>
            </a:p>
          </p:txBody>
        </p:sp>
        <p:sp>
          <p:nvSpPr>
            <p:cNvPr id="119" name="Text Box 56"/>
            <p:cNvSpPr txBox="1">
              <a:spLocks noChangeArrowheads="1"/>
            </p:cNvSpPr>
            <p:nvPr/>
          </p:nvSpPr>
          <p:spPr bwMode="auto">
            <a:xfrm>
              <a:off x="2937165" y="1413165"/>
              <a:ext cx="500063"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2,250</a:t>
              </a:r>
              <a:endParaRPr lang="en-US" sz="800" b="1" dirty="0">
                <a:latin typeface="Helvetica" pitchFamily="34" charset="0"/>
              </a:endParaRPr>
            </a:p>
          </p:txBody>
        </p:sp>
        <p:sp>
          <p:nvSpPr>
            <p:cNvPr id="120" name="Text Box 56"/>
            <p:cNvSpPr txBox="1">
              <a:spLocks noChangeArrowheads="1"/>
            </p:cNvSpPr>
            <p:nvPr/>
          </p:nvSpPr>
          <p:spPr bwMode="auto">
            <a:xfrm>
              <a:off x="2951016" y="2195946"/>
              <a:ext cx="500063"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2,138</a:t>
              </a:r>
              <a:endParaRPr lang="en-US" sz="800" b="1" dirty="0">
                <a:latin typeface="Helvetica" pitchFamily="34" charset="0"/>
              </a:endParaRPr>
            </a:p>
          </p:txBody>
        </p:sp>
        <p:sp>
          <p:nvSpPr>
            <p:cNvPr id="121" name="Line 40"/>
            <p:cNvSpPr>
              <a:spLocks noChangeShapeType="1"/>
            </p:cNvSpPr>
            <p:nvPr/>
          </p:nvSpPr>
          <p:spPr bwMode="auto">
            <a:xfrm>
              <a:off x="3124200" y="1981200"/>
              <a:ext cx="381000" cy="4572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97" name="Line 40"/>
            <p:cNvSpPr>
              <a:spLocks noChangeShapeType="1"/>
            </p:cNvSpPr>
            <p:nvPr/>
          </p:nvSpPr>
          <p:spPr bwMode="auto">
            <a:xfrm flipV="1">
              <a:off x="2844801" y="3085144"/>
              <a:ext cx="838200" cy="39536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98" name="Text Box 183"/>
            <p:cNvSpPr txBox="1">
              <a:spLocks noChangeArrowheads="1"/>
            </p:cNvSpPr>
            <p:nvPr/>
          </p:nvSpPr>
          <p:spPr bwMode="auto">
            <a:xfrm>
              <a:off x="3302001" y="2926999"/>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a:t>
              </a:r>
              <a:endParaRPr lang="en-US" sz="800" b="1" dirty="0">
                <a:latin typeface="Helvetica" pitchFamily="34" charset="0"/>
              </a:endParaRPr>
            </a:p>
          </p:txBody>
        </p:sp>
        <p:sp>
          <p:nvSpPr>
            <p:cNvPr id="299" name="Text Box 183"/>
            <p:cNvSpPr txBox="1">
              <a:spLocks noChangeArrowheads="1"/>
            </p:cNvSpPr>
            <p:nvPr/>
          </p:nvSpPr>
          <p:spPr bwMode="auto">
            <a:xfrm rot="20105704">
              <a:off x="2840952" y="3171964"/>
              <a:ext cx="565118" cy="351316"/>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190 S</a:t>
              </a:r>
            </a:p>
            <a:p>
              <a:pPr algn="ctr" eaLnBrk="0" hangingPunct="0"/>
              <a:r>
                <a:rPr lang="en-US" sz="800" b="1" dirty="0" smtClean="0">
                  <a:latin typeface="Helvetica" pitchFamily="34" charset="0"/>
                </a:rPr>
                <a:t>198 W</a:t>
              </a:r>
              <a:endParaRPr lang="en-US" sz="800" b="1" dirty="0">
                <a:latin typeface="Helvetica" pitchFamily="34" charset="0"/>
              </a:endParaRPr>
            </a:p>
          </p:txBody>
        </p:sp>
        <p:sp>
          <p:nvSpPr>
            <p:cNvPr id="149" name="Line 40"/>
            <p:cNvSpPr>
              <a:spLocks noChangeShapeType="1"/>
            </p:cNvSpPr>
            <p:nvPr/>
          </p:nvSpPr>
          <p:spPr bwMode="auto">
            <a:xfrm>
              <a:off x="3771901" y="2716436"/>
              <a:ext cx="51322" cy="297956"/>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313" name="Line 313"/>
            <p:cNvSpPr>
              <a:spLocks noChangeShapeType="1"/>
            </p:cNvSpPr>
            <p:nvPr/>
          </p:nvSpPr>
          <p:spPr bwMode="auto">
            <a:xfrm flipH="1">
              <a:off x="2709864" y="3898107"/>
              <a:ext cx="570198" cy="100036"/>
            </a:xfrm>
            <a:prstGeom prst="line">
              <a:avLst/>
            </a:prstGeom>
            <a:noFill/>
            <a:ln w="12700">
              <a:solidFill>
                <a:schemeClr val="tx1"/>
              </a:solidFill>
              <a:round/>
              <a:headEnd type="triangle" w="sm" len="med"/>
              <a:tailEnd type="triangle" w="sm" len="med"/>
            </a:ln>
            <a:effectLst/>
          </p:spPr>
          <p:txBody>
            <a:bodyPr wrap="none" anchor="ctr"/>
            <a:lstStyle/>
            <a:p>
              <a:endParaRPr lang="en-US" dirty="0">
                <a:ln>
                  <a:solidFill>
                    <a:schemeClr val="tx1"/>
                  </a:solidFill>
                </a:ln>
              </a:endParaRPr>
            </a:p>
          </p:txBody>
        </p:sp>
        <p:sp>
          <p:nvSpPr>
            <p:cNvPr id="314" name="Line 313"/>
            <p:cNvSpPr>
              <a:spLocks noChangeShapeType="1"/>
            </p:cNvSpPr>
            <p:nvPr/>
          </p:nvSpPr>
          <p:spPr bwMode="auto">
            <a:xfrm flipH="1">
              <a:off x="2165351" y="4038601"/>
              <a:ext cx="450850" cy="1341710"/>
            </a:xfrm>
            <a:prstGeom prst="line">
              <a:avLst/>
            </a:prstGeom>
            <a:noFill/>
            <a:ln w="12700">
              <a:solidFill>
                <a:schemeClr val="tx1"/>
              </a:solidFill>
              <a:round/>
              <a:headEnd type="triangle" w="sm" len="med"/>
              <a:tailEnd type="triangle" w="sm" len="med"/>
            </a:ln>
            <a:effectLst/>
          </p:spPr>
          <p:txBody>
            <a:bodyPr wrap="none" anchor="ctr"/>
            <a:lstStyle/>
            <a:p>
              <a:endParaRPr lang="en-US" dirty="0">
                <a:ln>
                  <a:solidFill>
                    <a:schemeClr val="tx1"/>
                  </a:solidFill>
                </a:ln>
              </a:endParaRPr>
            </a:p>
          </p:txBody>
        </p:sp>
        <p:sp>
          <p:nvSpPr>
            <p:cNvPr id="320" name="Line 330"/>
            <p:cNvSpPr>
              <a:spLocks noChangeShapeType="1"/>
            </p:cNvSpPr>
            <p:nvPr/>
          </p:nvSpPr>
          <p:spPr bwMode="auto">
            <a:xfrm flipH="1">
              <a:off x="3657599" y="4330671"/>
              <a:ext cx="121229" cy="2632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326" name="Line 255"/>
            <p:cNvSpPr>
              <a:spLocks noChangeShapeType="1"/>
            </p:cNvSpPr>
            <p:nvPr/>
          </p:nvSpPr>
          <p:spPr bwMode="auto">
            <a:xfrm flipH="1">
              <a:off x="2643132" y="5328965"/>
              <a:ext cx="1153013" cy="470174"/>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327" name="Text Box 80"/>
            <p:cNvSpPr txBox="1">
              <a:spLocks noChangeArrowheads="1"/>
            </p:cNvSpPr>
            <p:nvPr/>
          </p:nvSpPr>
          <p:spPr bwMode="auto">
            <a:xfrm rot="20959796">
              <a:off x="2620549" y="3764965"/>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425</a:t>
              </a:r>
              <a:endParaRPr lang="en-US" sz="800" b="1" dirty="0">
                <a:latin typeface="Helvetica" pitchFamily="34" charset="0"/>
              </a:endParaRPr>
            </a:p>
          </p:txBody>
        </p:sp>
        <p:sp>
          <p:nvSpPr>
            <p:cNvPr id="328" name="Text Box 80"/>
            <p:cNvSpPr txBox="1">
              <a:spLocks noChangeArrowheads="1"/>
            </p:cNvSpPr>
            <p:nvPr/>
          </p:nvSpPr>
          <p:spPr bwMode="auto">
            <a:xfrm rot="17489721">
              <a:off x="2266894" y="4469638"/>
              <a:ext cx="487613"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1,000</a:t>
              </a:r>
              <a:endParaRPr lang="en-US" sz="800" b="1" dirty="0">
                <a:latin typeface="Helvetica" pitchFamily="34" charset="0"/>
              </a:endParaRPr>
            </a:p>
          </p:txBody>
        </p:sp>
        <p:sp>
          <p:nvSpPr>
            <p:cNvPr id="329" name="Text Box 331"/>
            <p:cNvSpPr txBox="1">
              <a:spLocks noChangeArrowheads="1"/>
            </p:cNvSpPr>
            <p:nvPr/>
          </p:nvSpPr>
          <p:spPr bwMode="auto">
            <a:xfrm>
              <a:off x="2295171" y="5267509"/>
              <a:ext cx="234950"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330" name="Text Box 332"/>
            <p:cNvSpPr txBox="1">
              <a:spLocks noChangeArrowheads="1"/>
            </p:cNvSpPr>
            <p:nvPr/>
          </p:nvSpPr>
          <p:spPr bwMode="auto">
            <a:xfrm>
              <a:off x="3600086" y="4282844"/>
              <a:ext cx="623030"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815</a:t>
              </a:r>
              <a:endParaRPr lang="en-US" sz="800" b="1" dirty="0">
                <a:latin typeface="Helvetica" pitchFamily="34" charset="0"/>
              </a:endParaRPr>
            </a:p>
          </p:txBody>
        </p:sp>
        <p:sp>
          <p:nvSpPr>
            <p:cNvPr id="331" name="Text Box 332"/>
            <p:cNvSpPr txBox="1">
              <a:spLocks noChangeArrowheads="1"/>
            </p:cNvSpPr>
            <p:nvPr/>
          </p:nvSpPr>
          <p:spPr bwMode="auto">
            <a:xfrm rot="567708">
              <a:off x="3589003" y="4450702"/>
              <a:ext cx="400432"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315</a:t>
              </a:r>
              <a:endParaRPr lang="en-US" sz="800" b="1" dirty="0">
                <a:latin typeface="Helvetica" pitchFamily="34" charset="0"/>
              </a:endParaRPr>
            </a:p>
          </p:txBody>
        </p:sp>
        <p:sp>
          <p:nvSpPr>
            <p:cNvPr id="332" name="Text Box 82"/>
            <p:cNvSpPr txBox="1">
              <a:spLocks noChangeArrowheads="1"/>
            </p:cNvSpPr>
            <p:nvPr/>
          </p:nvSpPr>
          <p:spPr bwMode="auto">
            <a:xfrm rot="1676304">
              <a:off x="3841730" y="4074100"/>
              <a:ext cx="366056"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660</a:t>
              </a:r>
              <a:endParaRPr lang="en-US" sz="800" b="1" dirty="0">
                <a:latin typeface="Helvetica" pitchFamily="34" charset="0"/>
              </a:endParaRPr>
            </a:p>
          </p:txBody>
        </p:sp>
        <p:sp>
          <p:nvSpPr>
            <p:cNvPr id="333" name="Text Box 81"/>
            <p:cNvSpPr txBox="1">
              <a:spLocks noChangeArrowheads="1"/>
            </p:cNvSpPr>
            <p:nvPr/>
          </p:nvSpPr>
          <p:spPr bwMode="auto">
            <a:xfrm rot="1629594">
              <a:off x="4016343" y="4218887"/>
              <a:ext cx="388938"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334" name="Text Box 81"/>
            <p:cNvSpPr txBox="1">
              <a:spLocks noChangeArrowheads="1"/>
            </p:cNvSpPr>
            <p:nvPr/>
          </p:nvSpPr>
          <p:spPr bwMode="auto">
            <a:xfrm rot="19675612">
              <a:off x="2650331" y="5553018"/>
              <a:ext cx="388938"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660</a:t>
              </a:r>
              <a:endParaRPr lang="en-US" sz="800" b="1" dirty="0">
                <a:latin typeface="Helvetica" pitchFamily="34" charset="0"/>
              </a:endParaRPr>
            </a:p>
          </p:txBody>
        </p:sp>
        <p:sp>
          <p:nvSpPr>
            <p:cNvPr id="335" name="Text Box 81"/>
            <p:cNvSpPr txBox="1">
              <a:spLocks noChangeArrowheads="1"/>
            </p:cNvSpPr>
            <p:nvPr/>
          </p:nvSpPr>
          <p:spPr bwMode="auto">
            <a:xfrm rot="19675612">
              <a:off x="3846840" y="4950886"/>
              <a:ext cx="452967"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  0 </a:t>
              </a:r>
              <a:endParaRPr lang="en-US" sz="800" b="1" dirty="0">
                <a:solidFill>
                  <a:srgbClr val="FF0000"/>
                </a:solidFill>
                <a:latin typeface="Helvetica" pitchFamily="34" charset="0"/>
              </a:endParaRPr>
            </a:p>
          </p:txBody>
        </p:sp>
        <p:sp>
          <p:nvSpPr>
            <p:cNvPr id="496" name="Line 312"/>
            <p:cNvSpPr>
              <a:spLocks noChangeShapeType="1"/>
            </p:cNvSpPr>
            <p:nvPr/>
          </p:nvSpPr>
          <p:spPr bwMode="auto">
            <a:xfrm rot="1629841" flipV="1">
              <a:off x="2424189" y="4191618"/>
              <a:ext cx="742910" cy="180177"/>
            </a:xfrm>
            <a:prstGeom prst="line">
              <a:avLst/>
            </a:prstGeom>
            <a:noFill/>
            <a:ln w="12700">
              <a:solidFill>
                <a:srgbClr val="969696"/>
              </a:solidFill>
              <a:prstDash val="dash"/>
              <a:round/>
              <a:headEnd type="none" w="sm" len="sm"/>
              <a:tailEnd type="none" w="sm" len="sm"/>
            </a:ln>
            <a:effectLst/>
          </p:spPr>
          <p:txBody>
            <a:bodyPr wrap="none" anchor="ctr"/>
            <a:lstStyle/>
            <a:p>
              <a:endParaRPr lang="en-US" dirty="0"/>
            </a:p>
          </p:txBody>
        </p:sp>
        <p:sp>
          <p:nvSpPr>
            <p:cNvPr id="497" name="Line 313"/>
            <p:cNvSpPr>
              <a:spLocks noChangeShapeType="1"/>
            </p:cNvSpPr>
            <p:nvPr/>
          </p:nvSpPr>
          <p:spPr bwMode="auto">
            <a:xfrm flipV="1">
              <a:off x="2739301" y="4149726"/>
              <a:ext cx="105500" cy="279648"/>
            </a:xfrm>
            <a:prstGeom prst="line">
              <a:avLst/>
            </a:prstGeom>
            <a:noFill/>
            <a:ln w="12700">
              <a:solidFill>
                <a:schemeClr val="tx1"/>
              </a:solidFill>
              <a:round/>
              <a:headEnd type="none" w="sm" len="med"/>
              <a:tailEnd type="triangle" w="sm" len="med"/>
            </a:ln>
            <a:effectLst/>
          </p:spPr>
          <p:txBody>
            <a:bodyPr wrap="none" anchor="ctr"/>
            <a:lstStyle/>
            <a:p>
              <a:endParaRPr lang="en-US" dirty="0">
                <a:ln>
                  <a:solidFill>
                    <a:schemeClr val="tx1"/>
                  </a:solidFill>
                </a:ln>
              </a:endParaRPr>
            </a:p>
          </p:txBody>
        </p:sp>
        <p:sp>
          <p:nvSpPr>
            <p:cNvPr id="498" name="Text Box 314"/>
            <p:cNvSpPr txBox="1">
              <a:spLocks noChangeArrowheads="1"/>
            </p:cNvSpPr>
            <p:nvPr/>
          </p:nvSpPr>
          <p:spPr bwMode="auto">
            <a:xfrm rot="1417443">
              <a:off x="2584780" y="4292660"/>
              <a:ext cx="608012"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1,045</a:t>
              </a:r>
              <a:endParaRPr lang="en-US" sz="800" b="1" dirty="0">
                <a:latin typeface="Helvetica" pitchFamily="34" charset="0"/>
              </a:endParaRPr>
            </a:p>
          </p:txBody>
        </p:sp>
        <p:sp>
          <p:nvSpPr>
            <p:cNvPr id="499" name="Text Box 183"/>
            <p:cNvSpPr txBox="1">
              <a:spLocks noChangeArrowheads="1"/>
            </p:cNvSpPr>
            <p:nvPr/>
          </p:nvSpPr>
          <p:spPr bwMode="auto">
            <a:xfrm>
              <a:off x="3411105" y="2702992"/>
              <a:ext cx="436995"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100</a:t>
              </a:r>
              <a:endParaRPr lang="en-US" sz="800" b="1" dirty="0">
                <a:latin typeface="Helvetica" pitchFamily="34" charset="0"/>
              </a:endParaRPr>
            </a:p>
          </p:txBody>
        </p:sp>
        <p:sp>
          <p:nvSpPr>
            <p:cNvPr id="500" name="Text Box 183"/>
            <p:cNvSpPr txBox="1">
              <a:spLocks noChangeArrowheads="1"/>
            </p:cNvSpPr>
            <p:nvPr/>
          </p:nvSpPr>
          <p:spPr bwMode="auto">
            <a:xfrm>
              <a:off x="3320254" y="2790826"/>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199</a:t>
              </a:r>
              <a:endParaRPr lang="en-US" sz="800" b="1" dirty="0">
                <a:latin typeface="Helvetica" pitchFamily="34" charset="0"/>
              </a:endParaRPr>
            </a:p>
          </p:txBody>
        </p:sp>
      </p:grpSp>
      <p:sp>
        <p:nvSpPr>
          <p:cNvPr id="283" name="Line 32"/>
          <p:cNvSpPr>
            <a:spLocks noChangeShapeType="1"/>
          </p:cNvSpPr>
          <p:nvPr/>
        </p:nvSpPr>
        <p:spPr bwMode="auto">
          <a:xfrm flipH="1">
            <a:off x="2810324" y="4650831"/>
            <a:ext cx="1660083" cy="1072854"/>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84" name="Text Box 82"/>
          <p:cNvSpPr txBox="1">
            <a:spLocks noChangeArrowheads="1"/>
          </p:cNvSpPr>
          <p:nvPr/>
        </p:nvSpPr>
        <p:spPr bwMode="auto">
          <a:xfrm rot="19683991">
            <a:off x="4438772" y="4936210"/>
            <a:ext cx="363537"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660</a:t>
            </a:r>
            <a:endParaRPr lang="en-US" sz="800" b="1" dirty="0">
              <a:latin typeface="Helvetica" pitchFamily="34" charset="0"/>
            </a:endParaRPr>
          </a:p>
        </p:txBody>
      </p:sp>
      <p:sp>
        <p:nvSpPr>
          <p:cNvPr id="296" name="Oval 217"/>
          <p:cNvSpPr>
            <a:spLocks noChangeArrowheads="1"/>
          </p:cNvSpPr>
          <p:nvPr/>
        </p:nvSpPr>
        <p:spPr bwMode="auto">
          <a:xfrm>
            <a:off x="3733800" y="3200400"/>
            <a:ext cx="457200" cy="304800"/>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800" dirty="0" smtClean="0"/>
              <a:t>Cedars</a:t>
            </a:r>
            <a:endParaRPr lang="en-US" sz="800" dirty="0"/>
          </a:p>
        </p:txBody>
      </p:sp>
      <p:sp>
        <p:nvSpPr>
          <p:cNvPr id="153" name="Oval 217"/>
          <p:cNvSpPr>
            <a:spLocks noChangeArrowheads="1"/>
          </p:cNvSpPr>
          <p:nvPr/>
        </p:nvSpPr>
        <p:spPr bwMode="auto">
          <a:xfrm>
            <a:off x="2561500" y="3990991"/>
            <a:ext cx="457200" cy="304800"/>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800" dirty="0" smtClean="0"/>
              <a:t>RECO</a:t>
            </a:r>
            <a:endParaRPr lang="en-US" sz="800" dirty="0"/>
          </a:p>
        </p:txBody>
      </p:sp>
      <p:sp>
        <p:nvSpPr>
          <p:cNvPr id="173" name="Text Box 80"/>
          <p:cNvSpPr txBox="1">
            <a:spLocks noChangeArrowheads="1"/>
          </p:cNvSpPr>
          <p:nvPr/>
        </p:nvSpPr>
        <p:spPr bwMode="auto">
          <a:xfrm>
            <a:off x="3175803" y="3952140"/>
            <a:ext cx="469900"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174" name="Text Box 79"/>
          <p:cNvSpPr txBox="1">
            <a:spLocks noChangeArrowheads="1"/>
          </p:cNvSpPr>
          <p:nvPr/>
        </p:nvSpPr>
        <p:spPr bwMode="auto">
          <a:xfrm rot="19438241">
            <a:off x="2727888" y="5349087"/>
            <a:ext cx="469900"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a:t>
            </a:r>
            <a:r>
              <a:rPr lang="en-US" sz="800" b="1" dirty="0" smtClean="0">
                <a:latin typeface="Helvetica" pitchFamily="34" charset="0"/>
              </a:rPr>
              <a:t>15</a:t>
            </a:r>
            <a:endParaRPr lang="en-US" sz="800" b="1" dirty="0">
              <a:latin typeface="Helvetica" pitchFamily="34" charset="0"/>
            </a:endParaRPr>
          </a:p>
        </p:txBody>
      </p:sp>
      <p:sp>
        <p:nvSpPr>
          <p:cNvPr id="175" name="Text Box 203"/>
          <p:cNvSpPr txBox="1">
            <a:spLocks noChangeArrowheads="1"/>
          </p:cNvSpPr>
          <p:nvPr/>
        </p:nvSpPr>
        <p:spPr bwMode="auto">
          <a:xfrm>
            <a:off x="949574" y="4065007"/>
            <a:ext cx="469900"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140</a:t>
            </a:r>
            <a:endParaRPr lang="en-US" sz="800" b="1" dirty="0">
              <a:latin typeface="Helvetica" pitchFamily="34" charset="0"/>
            </a:endParaRPr>
          </a:p>
        </p:txBody>
      </p:sp>
      <p:sp>
        <p:nvSpPr>
          <p:cNvPr id="176" name="Text Box 203"/>
          <p:cNvSpPr txBox="1">
            <a:spLocks noChangeArrowheads="1"/>
          </p:cNvSpPr>
          <p:nvPr/>
        </p:nvSpPr>
        <p:spPr bwMode="auto">
          <a:xfrm>
            <a:off x="1314349" y="5286040"/>
            <a:ext cx="469900"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385</a:t>
            </a:r>
            <a:endParaRPr lang="en-US" sz="800" b="1" dirty="0">
              <a:latin typeface="Helvetica" pitchFamily="34" charset="0"/>
            </a:endParaRPr>
          </a:p>
        </p:txBody>
      </p:sp>
    </p:spTree>
    <p:extLst>
      <p:ext uri="{BB962C8B-B14F-4D97-AF65-F5344CB8AC3E}">
        <p14:creationId xmlns:p14="http://schemas.microsoft.com/office/powerpoint/2010/main" val="3554801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Oval 204"/>
          <p:cNvSpPr>
            <a:spLocks noChangeArrowheads="1"/>
          </p:cNvSpPr>
          <p:nvPr/>
        </p:nvSpPr>
        <p:spPr bwMode="auto">
          <a:xfrm>
            <a:off x="5061746" y="4035057"/>
            <a:ext cx="249238" cy="261939"/>
          </a:xfrm>
          <a:prstGeom prst="ellipse">
            <a:avLst/>
          </a:prstGeom>
          <a:solidFill>
            <a:srgbClr val="FFFFFF"/>
          </a:solidFill>
          <a:ln w="12700">
            <a:solidFill>
              <a:schemeClr val="tx1"/>
            </a:solidFill>
            <a:round/>
            <a:headEnd/>
            <a:tailEnd/>
          </a:ln>
          <a:effectLst/>
        </p:spPr>
        <p:txBody>
          <a:bodyPr lIns="92075" tIns="46038" rIns="92075" bIns="46038"/>
          <a:lstStyle/>
          <a:p>
            <a:pPr algn="ctr" eaLnBrk="0" hangingPunct="0"/>
            <a:endParaRPr lang="en-US" sz="800" dirty="0">
              <a:solidFill>
                <a:srgbClr val="FF0000"/>
              </a:solidFill>
            </a:endParaRPr>
          </a:p>
        </p:txBody>
      </p:sp>
      <p:sp>
        <p:nvSpPr>
          <p:cNvPr id="181" name="Oval 204"/>
          <p:cNvSpPr>
            <a:spLocks noChangeArrowheads="1"/>
          </p:cNvSpPr>
          <p:nvPr/>
        </p:nvSpPr>
        <p:spPr bwMode="auto">
          <a:xfrm>
            <a:off x="4941457" y="4955215"/>
            <a:ext cx="249238" cy="250696"/>
          </a:xfrm>
          <a:prstGeom prst="ellipse">
            <a:avLst/>
          </a:prstGeom>
          <a:solidFill>
            <a:srgbClr val="FFFFFF"/>
          </a:solidFill>
          <a:ln w="12700">
            <a:solidFill>
              <a:schemeClr val="tx1"/>
            </a:solidFill>
            <a:round/>
            <a:headEnd/>
            <a:tailEnd/>
          </a:ln>
          <a:effectLst/>
        </p:spPr>
        <p:txBody>
          <a:bodyPr lIns="92075" tIns="46038" rIns="92075" bIns="46038"/>
          <a:lstStyle/>
          <a:p>
            <a:pPr algn="ctr" eaLnBrk="0" hangingPunct="0"/>
            <a:endParaRPr lang="en-US" sz="800" dirty="0">
              <a:solidFill>
                <a:srgbClr val="FF0000"/>
              </a:solidFill>
            </a:endParaRPr>
          </a:p>
        </p:txBody>
      </p:sp>
      <p:sp>
        <p:nvSpPr>
          <p:cNvPr id="2" name="Title 1"/>
          <p:cNvSpPr>
            <a:spLocks noGrp="1"/>
          </p:cNvSpPr>
          <p:nvPr>
            <p:ph type="title"/>
          </p:nvPr>
        </p:nvSpPr>
        <p:spPr/>
        <p:txBody>
          <a:bodyPr anchor="t">
            <a:normAutofit fontScale="90000"/>
          </a:bodyPr>
          <a:lstStyle/>
          <a:p>
            <a:r>
              <a:rPr lang="en-US" sz="3600" dirty="0" smtClean="0">
                <a:cs typeface="Times New Roman" pitchFamily="18" charset="0"/>
              </a:rPr>
              <a:t>New York System Representation </a:t>
            </a:r>
            <a:br>
              <a:rPr lang="en-US" sz="3600" dirty="0" smtClean="0">
                <a:cs typeface="Times New Roman" pitchFamily="18" charset="0"/>
              </a:rPr>
            </a:br>
            <a:r>
              <a:rPr lang="en-US" sz="3600" dirty="0" smtClean="0">
                <a:cs typeface="Times New Roman" pitchFamily="18" charset="0"/>
              </a:rPr>
              <a:t>for 2023 (MW)</a:t>
            </a:r>
            <a:r>
              <a:rPr lang="en-US" sz="3600" dirty="0">
                <a:solidFill>
                  <a:srgbClr val="FF0000"/>
                </a:solidFill>
                <a:cs typeface="Times New Roman" pitchFamily="18" charset="0"/>
              </a:rPr>
              <a:t> </a:t>
            </a:r>
            <a:endParaRPr lang="en-US" sz="3600" dirty="0"/>
          </a:p>
        </p:txBody>
      </p:sp>
      <p:sp>
        <p:nvSpPr>
          <p:cNvPr id="3" name="Slide Number Placeholder 2"/>
          <p:cNvSpPr>
            <a:spLocks noGrp="1"/>
          </p:cNvSpPr>
          <p:nvPr>
            <p:ph type="sldNum" sz="quarter" idx="4294967295"/>
          </p:nvPr>
        </p:nvSpPr>
        <p:spPr>
          <a:xfrm>
            <a:off x="8610600" y="6400800"/>
            <a:ext cx="313326" cy="263518"/>
          </a:xfrm>
          <a:prstGeom prst="rect">
            <a:avLst/>
          </a:prstGeom>
        </p:spPr>
        <p:txBody>
          <a:bodyPr/>
          <a:lstStyle/>
          <a:p>
            <a:r>
              <a:rPr lang="en-US" dirty="0" smtClean="0"/>
              <a:t>86</a:t>
            </a:r>
            <a:endParaRPr lang="en-US" dirty="0"/>
          </a:p>
        </p:txBody>
      </p:sp>
      <p:grpSp>
        <p:nvGrpSpPr>
          <p:cNvPr id="4" name="Group 3"/>
          <p:cNvGrpSpPr/>
          <p:nvPr/>
        </p:nvGrpSpPr>
        <p:grpSpPr>
          <a:xfrm>
            <a:off x="457200" y="1046294"/>
            <a:ext cx="8637503" cy="5367830"/>
            <a:chOff x="339809" y="725424"/>
            <a:chExt cx="8637503" cy="5367830"/>
          </a:xfrm>
        </p:grpSpPr>
        <p:sp>
          <p:nvSpPr>
            <p:cNvPr id="5" name="Oval 3"/>
            <p:cNvSpPr>
              <a:spLocks noChangeArrowheads="1"/>
            </p:cNvSpPr>
            <p:nvPr/>
          </p:nvSpPr>
          <p:spPr bwMode="auto">
            <a:xfrm>
              <a:off x="6033608" y="1224523"/>
              <a:ext cx="330200" cy="350837"/>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F</a:t>
              </a:r>
              <a:endParaRPr lang="en-US" sz="1000" dirty="0"/>
            </a:p>
          </p:txBody>
        </p:sp>
        <p:sp>
          <p:nvSpPr>
            <p:cNvPr id="6" name="Oval 4"/>
            <p:cNvSpPr>
              <a:spLocks noChangeArrowheads="1"/>
            </p:cNvSpPr>
            <p:nvPr/>
          </p:nvSpPr>
          <p:spPr bwMode="auto">
            <a:xfrm>
              <a:off x="6033608" y="2213535"/>
              <a:ext cx="330200" cy="3524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G</a:t>
              </a:r>
              <a:endParaRPr lang="en-US" sz="1000" dirty="0"/>
            </a:p>
          </p:txBody>
        </p:sp>
        <p:sp>
          <p:nvSpPr>
            <p:cNvPr id="7" name="Oval 5"/>
            <p:cNvSpPr>
              <a:spLocks noChangeArrowheads="1"/>
            </p:cNvSpPr>
            <p:nvPr/>
          </p:nvSpPr>
          <p:spPr bwMode="auto">
            <a:xfrm>
              <a:off x="6538433" y="3027923"/>
              <a:ext cx="347663" cy="350837"/>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H</a:t>
              </a:r>
              <a:endParaRPr lang="en-US" sz="1000" dirty="0"/>
            </a:p>
          </p:txBody>
        </p:sp>
        <p:sp>
          <p:nvSpPr>
            <p:cNvPr id="8" name="Oval 6"/>
            <p:cNvSpPr>
              <a:spLocks noChangeArrowheads="1"/>
            </p:cNvSpPr>
            <p:nvPr/>
          </p:nvSpPr>
          <p:spPr bwMode="auto">
            <a:xfrm>
              <a:off x="6541608" y="3716898"/>
              <a:ext cx="347663" cy="350837"/>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I</a:t>
              </a:r>
              <a:endParaRPr lang="en-US" sz="1000" dirty="0"/>
            </a:p>
          </p:txBody>
        </p:sp>
        <p:sp>
          <p:nvSpPr>
            <p:cNvPr id="9" name="Oval 7"/>
            <p:cNvSpPr>
              <a:spLocks noChangeArrowheads="1"/>
            </p:cNvSpPr>
            <p:nvPr/>
          </p:nvSpPr>
          <p:spPr bwMode="auto">
            <a:xfrm>
              <a:off x="6590821" y="4969435"/>
              <a:ext cx="330200" cy="350838"/>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J</a:t>
              </a:r>
              <a:endParaRPr lang="en-US" sz="1000" dirty="0"/>
            </a:p>
          </p:txBody>
        </p:sp>
        <p:sp>
          <p:nvSpPr>
            <p:cNvPr id="10" name="Oval 8"/>
            <p:cNvSpPr>
              <a:spLocks noChangeArrowheads="1"/>
            </p:cNvSpPr>
            <p:nvPr/>
          </p:nvSpPr>
          <p:spPr bwMode="auto">
            <a:xfrm>
              <a:off x="7641746" y="4967848"/>
              <a:ext cx="328612" cy="3524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K</a:t>
              </a:r>
              <a:endParaRPr lang="en-US" sz="1000" dirty="0"/>
            </a:p>
          </p:txBody>
        </p:sp>
        <p:sp>
          <p:nvSpPr>
            <p:cNvPr id="11" name="Line 9"/>
            <p:cNvSpPr>
              <a:spLocks noChangeShapeType="1"/>
            </p:cNvSpPr>
            <p:nvPr/>
          </p:nvSpPr>
          <p:spPr bwMode="auto">
            <a:xfrm flipH="1">
              <a:off x="729771" y="2286560"/>
              <a:ext cx="700087"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2" name="Line 10"/>
            <p:cNvSpPr>
              <a:spLocks noChangeShapeType="1"/>
            </p:cNvSpPr>
            <p:nvPr/>
          </p:nvSpPr>
          <p:spPr bwMode="auto">
            <a:xfrm flipH="1">
              <a:off x="3809521" y="1443598"/>
              <a:ext cx="2247900" cy="763587"/>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3" name="Line 11"/>
            <p:cNvSpPr>
              <a:spLocks noChangeShapeType="1"/>
            </p:cNvSpPr>
            <p:nvPr/>
          </p:nvSpPr>
          <p:spPr bwMode="auto">
            <a:xfrm flipH="1">
              <a:off x="6198708" y="1573773"/>
              <a:ext cx="4763" cy="63976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4" name="Line 12"/>
            <p:cNvSpPr>
              <a:spLocks noChangeShapeType="1"/>
            </p:cNvSpPr>
            <p:nvPr/>
          </p:nvSpPr>
          <p:spPr bwMode="auto">
            <a:xfrm flipH="1">
              <a:off x="4146070" y="2470711"/>
              <a:ext cx="1900235" cy="458790"/>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16" name="Line 14"/>
            <p:cNvSpPr>
              <a:spLocks noChangeShapeType="1"/>
            </p:cNvSpPr>
            <p:nvPr/>
          </p:nvSpPr>
          <p:spPr bwMode="auto">
            <a:xfrm flipH="1" flipV="1">
              <a:off x="6840058" y="4053448"/>
              <a:ext cx="855663" cy="9779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7" name="Line 15"/>
            <p:cNvSpPr>
              <a:spLocks noChangeShapeType="1"/>
            </p:cNvSpPr>
            <p:nvPr/>
          </p:nvSpPr>
          <p:spPr bwMode="auto">
            <a:xfrm flipV="1">
              <a:off x="6713058" y="4067735"/>
              <a:ext cx="3175" cy="93345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8" name="Line 16"/>
            <p:cNvSpPr>
              <a:spLocks noChangeShapeType="1"/>
            </p:cNvSpPr>
            <p:nvPr/>
          </p:nvSpPr>
          <p:spPr bwMode="auto">
            <a:xfrm flipV="1">
              <a:off x="6921021" y="5131360"/>
              <a:ext cx="720725"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9" name="Line 17"/>
            <p:cNvSpPr>
              <a:spLocks noChangeShapeType="1"/>
            </p:cNvSpPr>
            <p:nvPr/>
          </p:nvSpPr>
          <p:spPr bwMode="auto">
            <a:xfrm flipH="1" flipV="1">
              <a:off x="6389208" y="1403910"/>
              <a:ext cx="990600" cy="0"/>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0" name="Line 18"/>
            <p:cNvSpPr>
              <a:spLocks noChangeShapeType="1"/>
            </p:cNvSpPr>
            <p:nvPr/>
          </p:nvSpPr>
          <p:spPr bwMode="auto">
            <a:xfrm flipH="1" flipV="1">
              <a:off x="6363808" y="2375460"/>
              <a:ext cx="1116013" cy="0"/>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1" name="Line 19"/>
            <p:cNvSpPr>
              <a:spLocks noChangeShapeType="1"/>
            </p:cNvSpPr>
            <p:nvPr/>
          </p:nvSpPr>
          <p:spPr bwMode="auto">
            <a:xfrm flipH="1" flipV="1">
              <a:off x="7964007" y="5193272"/>
              <a:ext cx="341792" cy="263313"/>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2" name="Text Box 20"/>
            <p:cNvSpPr txBox="1">
              <a:spLocks noChangeArrowheads="1"/>
            </p:cNvSpPr>
            <p:nvPr/>
          </p:nvSpPr>
          <p:spPr bwMode="auto">
            <a:xfrm>
              <a:off x="923544" y="2020824"/>
              <a:ext cx="838200"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solidFill>
                    <a:schemeClr val="bg1">
                      <a:lumMod val="50000"/>
                    </a:schemeClr>
                  </a:solidFill>
                  <a:latin typeface="Helvetica" pitchFamily="34" charset="0"/>
                </a:rPr>
                <a:t>2,300</a:t>
              </a:r>
              <a:endParaRPr lang="en-US" sz="800" b="1" dirty="0">
                <a:solidFill>
                  <a:schemeClr val="bg1">
                    <a:lumMod val="50000"/>
                  </a:schemeClr>
                </a:solidFill>
                <a:latin typeface="Helvetica" pitchFamily="34" charset="0"/>
              </a:endParaRPr>
            </a:p>
          </p:txBody>
        </p:sp>
        <p:sp>
          <p:nvSpPr>
            <p:cNvPr id="23" name="Text Box 21"/>
            <p:cNvSpPr txBox="1">
              <a:spLocks noChangeArrowheads="1"/>
            </p:cNvSpPr>
            <p:nvPr/>
          </p:nvSpPr>
          <p:spPr bwMode="auto">
            <a:xfrm>
              <a:off x="3031646" y="2321485"/>
              <a:ext cx="714375"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5,650</a:t>
              </a:r>
              <a:endParaRPr lang="en-US" sz="800" b="1" dirty="0">
                <a:latin typeface="Helvetica" pitchFamily="34" charset="0"/>
              </a:endParaRPr>
            </a:p>
          </p:txBody>
        </p:sp>
        <p:sp>
          <p:nvSpPr>
            <p:cNvPr id="24" name="Text Box 22"/>
            <p:cNvSpPr txBox="1">
              <a:spLocks noChangeArrowheads="1"/>
            </p:cNvSpPr>
            <p:nvPr/>
          </p:nvSpPr>
          <p:spPr bwMode="auto">
            <a:xfrm>
              <a:off x="3203096" y="153091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1,600</a:t>
              </a:r>
            </a:p>
          </p:txBody>
        </p:sp>
        <p:sp>
          <p:nvSpPr>
            <p:cNvPr id="25" name="Text Box 23"/>
            <p:cNvSpPr txBox="1">
              <a:spLocks noChangeArrowheads="1"/>
            </p:cNvSpPr>
            <p:nvPr/>
          </p:nvSpPr>
          <p:spPr bwMode="auto">
            <a:xfrm>
              <a:off x="3115783" y="1859523"/>
              <a:ext cx="712788"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2,650</a:t>
              </a:r>
            </a:p>
          </p:txBody>
        </p:sp>
        <p:sp>
          <p:nvSpPr>
            <p:cNvPr id="26" name="Text Box 24"/>
            <p:cNvSpPr txBox="1">
              <a:spLocks noChangeArrowheads="1"/>
            </p:cNvSpPr>
            <p:nvPr/>
          </p:nvSpPr>
          <p:spPr bwMode="auto">
            <a:xfrm>
              <a:off x="3828571" y="1921435"/>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 </a:t>
              </a:r>
            </a:p>
          </p:txBody>
        </p:sp>
        <p:sp>
          <p:nvSpPr>
            <p:cNvPr id="27" name="Text Box 25"/>
            <p:cNvSpPr txBox="1">
              <a:spLocks noChangeArrowheads="1"/>
            </p:cNvSpPr>
            <p:nvPr/>
          </p:nvSpPr>
          <p:spPr bwMode="auto">
            <a:xfrm>
              <a:off x="5449408" y="1219760"/>
              <a:ext cx="760413" cy="33855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2,770 -</a:t>
              </a:r>
            </a:p>
            <a:p>
              <a:pPr algn="ctr" eaLnBrk="0" hangingPunct="0"/>
              <a:r>
                <a:rPr lang="en-US" sz="800" b="1" dirty="0" smtClean="0">
                  <a:latin typeface="Helvetica" pitchFamily="34" charset="0"/>
                </a:rPr>
                <a:t>3,100* </a:t>
              </a:r>
              <a:endParaRPr lang="en-US" sz="800" b="1" dirty="0">
                <a:latin typeface="Helvetica" pitchFamily="34" charset="0"/>
              </a:endParaRPr>
            </a:p>
          </p:txBody>
        </p:sp>
        <p:sp>
          <p:nvSpPr>
            <p:cNvPr id="28" name="Text Box 26"/>
            <p:cNvSpPr txBox="1">
              <a:spLocks noChangeArrowheads="1"/>
            </p:cNvSpPr>
            <p:nvPr/>
          </p:nvSpPr>
          <p:spPr bwMode="auto">
            <a:xfrm>
              <a:off x="3885721" y="216749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1,600</a:t>
              </a:r>
            </a:p>
          </p:txBody>
        </p:sp>
        <p:sp>
          <p:nvSpPr>
            <p:cNvPr id="29" name="Text Box 27"/>
            <p:cNvSpPr txBox="1">
              <a:spLocks noChangeArrowheads="1"/>
            </p:cNvSpPr>
            <p:nvPr/>
          </p:nvSpPr>
          <p:spPr bwMode="auto">
            <a:xfrm>
              <a:off x="6155846" y="1967473"/>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3,475</a:t>
              </a:r>
              <a:endParaRPr lang="en-US" sz="800" b="1" dirty="0">
                <a:latin typeface="Helvetica" pitchFamily="34" charset="0"/>
              </a:endParaRPr>
            </a:p>
          </p:txBody>
        </p:sp>
        <p:sp>
          <p:nvSpPr>
            <p:cNvPr id="30" name="Text Box 28"/>
            <p:cNvSpPr txBox="1">
              <a:spLocks noChangeArrowheads="1"/>
            </p:cNvSpPr>
            <p:nvPr/>
          </p:nvSpPr>
          <p:spPr bwMode="auto">
            <a:xfrm>
              <a:off x="6287608" y="4094723"/>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 </a:t>
              </a:r>
            </a:p>
          </p:txBody>
        </p:sp>
        <p:sp>
          <p:nvSpPr>
            <p:cNvPr id="31" name="Text Box 29"/>
            <p:cNvSpPr txBox="1">
              <a:spLocks noChangeArrowheads="1"/>
            </p:cNvSpPr>
            <p:nvPr/>
          </p:nvSpPr>
          <p:spPr bwMode="auto">
            <a:xfrm>
              <a:off x="6332058" y="242784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 </a:t>
              </a:r>
            </a:p>
          </p:txBody>
        </p:sp>
        <p:sp>
          <p:nvSpPr>
            <p:cNvPr id="32" name="Text Box 30"/>
            <p:cNvSpPr txBox="1">
              <a:spLocks noChangeArrowheads="1"/>
            </p:cNvSpPr>
            <p:nvPr/>
          </p:nvSpPr>
          <p:spPr bwMode="auto">
            <a:xfrm>
              <a:off x="6524146" y="2754873"/>
              <a:ext cx="723998"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solidFill>
                    <a:schemeClr val="bg1">
                      <a:lumMod val="50000"/>
                    </a:schemeClr>
                  </a:solidFill>
                  <a:latin typeface="Helvetica" pitchFamily="34" charset="0"/>
                </a:rPr>
                <a:t>5,750</a:t>
              </a:r>
              <a:endParaRPr lang="en-US" sz="800" b="1" dirty="0">
                <a:solidFill>
                  <a:schemeClr val="bg1">
                    <a:lumMod val="50000"/>
                  </a:schemeClr>
                </a:solidFill>
                <a:latin typeface="Helvetica" pitchFamily="34" charset="0"/>
              </a:endParaRPr>
            </a:p>
          </p:txBody>
        </p:sp>
        <p:sp>
          <p:nvSpPr>
            <p:cNvPr id="33" name="Text Box 31"/>
            <p:cNvSpPr txBox="1">
              <a:spLocks noChangeArrowheads="1"/>
            </p:cNvSpPr>
            <p:nvPr/>
          </p:nvSpPr>
          <p:spPr bwMode="auto">
            <a:xfrm>
              <a:off x="6667021" y="3523223"/>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8,450 </a:t>
              </a:r>
            </a:p>
          </p:txBody>
        </p:sp>
        <p:sp>
          <p:nvSpPr>
            <p:cNvPr id="34" name="Text Box 32"/>
            <p:cNvSpPr txBox="1">
              <a:spLocks noChangeArrowheads="1"/>
            </p:cNvSpPr>
            <p:nvPr/>
          </p:nvSpPr>
          <p:spPr bwMode="auto">
            <a:xfrm>
              <a:off x="6233633" y="3370823"/>
              <a:ext cx="508000" cy="21272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 </a:t>
              </a:r>
            </a:p>
          </p:txBody>
        </p:sp>
        <p:sp>
          <p:nvSpPr>
            <p:cNvPr id="35" name="Text Box 33"/>
            <p:cNvSpPr txBox="1">
              <a:spLocks noChangeArrowheads="1"/>
            </p:cNvSpPr>
            <p:nvPr/>
          </p:nvSpPr>
          <p:spPr bwMode="auto">
            <a:xfrm>
              <a:off x="6514621" y="4737660"/>
              <a:ext cx="735012"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4,400</a:t>
              </a:r>
              <a:endParaRPr lang="en-US" sz="800" b="1" dirty="0">
                <a:latin typeface="Helvetica" pitchFamily="34" charset="0"/>
              </a:endParaRPr>
            </a:p>
          </p:txBody>
        </p:sp>
        <p:sp>
          <p:nvSpPr>
            <p:cNvPr id="36" name="Text Box 34"/>
            <p:cNvSpPr txBox="1">
              <a:spLocks noChangeArrowheads="1"/>
            </p:cNvSpPr>
            <p:nvPr/>
          </p:nvSpPr>
          <p:spPr bwMode="auto">
            <a:xfrm>
              <a:off x="6773383" y="5131360"/>
              <a:ext cx="508000" cy="33855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235- </a:t>
              </a:r>
              <a:r>
                <a:rPr lang="en-US" sz="800" b="1" dirty="0" smtClean="0">
                  <a:solidFill>
                    <a:srgbClr val="000000"/>
                  </a:solidFill>
                  <a:latin typeface="Helvetica" pitchFamily="34" charset="0"/>
                </a:rPr>
                <a:t>505 </a:t>
              </a:r>
              <a:r>
                <a:rPr lang="en-US" sz="800" b="1" dirty="0">
                  <a:solidFill>
                    <a:srgbClr val="000000"/>
                  </a:solidFill>
                  <a:latin typeface="Helvetica" pitchFamily="34" charset="0"/>
                </a:rPr>
                <a:t>*</a:t>
              </a:r>
              <a:r>
                <a:rPr lang="en-US" sz="800" b="1" dirty="0">
                  <a:solidFill>
                    <a:srgbClr val="FF0000"/>
                  </a:solidFill>
                  <a:latin typeface="Helvetica" pitchFamily="34" charset="0"/>
                </a:rPr>
                <a:t> </a:t>
              </a:r>
            </a:p>
          </p:txBody>
        </p:sp>
        <p:sp>
          <p:nvSpPr>
            <p:cNvPr id="37" name="Text Box 35"/>
            <p:cNvSpPr txBox="1">
              <a:spLocks noChangeArrowheads="1"/>
            </p:cNvSpPr>
            <p:nvPr/>
          </p:nvSpPr>
          <p:spPr bwMode="auto">
            <a:xfrm>
              <a:off x="6652733" y="421219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rgbClr val="000000"/>
                  </a:solidFill>
                  <a:latin typeface="Helvetica" pitchFamily="34" charset="0"/>
                </a:rPr>
                <a:t>342 </a:t>
              </a:r>
              <a:endParaRPr lang="en-US" sz="800" b="1" dirty="0">
                <a:solidFill>
                  <a:srgbClr val="000000"/>
                </a:solidFill>
                <a:latin typeface="Helvetica" pitchFamily="34" charset="0"/>
              </a:endParaRPr>
            </a:p>
          </p:txBody>
        </p:sp>
        <p:sp>
          <p:nvSpPr>
            <p:cNvPr id="38" name="Text Box 36"/>
            <p:cNvSpPr txBox="1">
              <a:spLocks noChangeArrowheads="1"/>
            </p:cNvSpPr>
            <p:nvPr/>
          </p:nvSpPr>
          <p:spPr bwMode="auto">
            <a:xfrm>
              <a:off x="7419496" y="4704323"/>
              <a:ext cx="508000"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1,293</a:t>
              </a:r>
              <a:endParaRPr lang="en-US" sz="800" b="1" dirty="0">
                <a:latin typeface="Helvetica" pitchFamily="34" charset="0"/>
              </a:endParaRPr>
            </a:p>
          </p:txBody>
        </p:sp>
        <p:sp>
          <p:nvSpPr>
            <p:cNvPr id="39" name="Text Box 40"/>
            <p:cNvSpPr txBox="1">
              <a:spLocks noChangeArrowheads="1"/>
            </p:cNvSpPr>
            <p:nvPr/>
          </p:nvSpPr>
          <p:spPr bwMode="auto">
            <a:xfrm>
              <a:off x="6125820" y="788508"/>
              <a:ext cx="822325" cy="246063"/>
            </a:xfrm>
            <a:prstGeom prst="rect">
              <a:avLst/>
            </a:prstGeom>
            <a:noFill/>
            <a:ln w="9525">
              <a:noFill/>
              <a:miter lim="800000"/>
              <a:headEnd/>
              <a:tailEnd/>
            </a:ln>
            <a:effectLst/>
          </p:spPr>
          <p:txBody>
            <a:bodyPr>
              <a:spAutoFit/>
            </a:bodyPr>
            <a:lstStyle/>
            <a:p>
              <a:pPr algn="ctr">
                <a:spcBef>
                  <a:spcPct val="50000"/>
                </a:spcBef>
              </a:pPr>
              <a:r>
                <a:rPr lang="en-US" sz="1000" b="1" dirty="0">
                  <a:latin typeface="Helvetica" pitchFamily="34" charset="0"/>
                </a:rPr>
                <a:t>To VT</a:t>
              </a:r>
            </a:p>
          </p:txBody>
        </p:sp>
        <p:sp>
          <p:nvSpPr>
            <p:cNvPr id="40" name="Text Box 41"/>
            <p:cNvSpPr txBox="1">
              <a:spLocks noChangeArrowheads="1"/>
            </p:cNvSpPr>
            <p:nvPr/>
          </p:nvSpPr>
          <p:spPr bwMode="auto">
            <a:xfrm>
              <a:off x="7379808" y="1302310"/>
              <a:ext cx="823913" cy="244475"/>
            </a:xfrm>
            <a:prstGeom prst="rect">
              <a:avLst/>
            </a:prstGeom>
            <a:noFill/>
            <a:ln w="9525">
              <a:noFill/>
              <a:miter lim="800000"/>
              <a:headEnd/>
              <a:tailEnd/>
            </a:ln>
            <a:effectLst/>
          </p:spPr>
          <p:txBody>
            <a:bodyPr>
              <a:spAutoFit/>
            </a:bodyPr>
            <a:lstStyle/>
            <a:p>
              <a:pPr algn="ctr">
                <a:spcBef>
                  <a:spcPct val="50000"/>
                </a:spcBef>
              </a:pPr>
              <a:r>
                <a:rPr lang="en-US" sz="1000" b="1" dirty="0">
                  <a:latin typeface="Helvetica" pitchFamily="34" charset="0"/>
                </a:rPr>
                <a:t>To </a:t>
              </a:r>
              <a:r>
                <a:rPr lang="en-US" sz="1000" b="1" dirty="0" smtClean="0">
                  <a:latin typeface="Helvetica" pitchFamily="34" charset="0"/>
                </a:rPr>
                <a:t>WMA</a:t>
              </a:r>
              <a:endParaRPr lang="en-US" sz="1000" b="1" dirty="0">
                <a:latin typeface="Helvetica" pitchFamily="34" charset="0"/>
              </a:endParaRPr>
            </a:p>
          </p:txBody>
        </p:sp>
        <p:sp>
          <p:nvSpPr>
            <p:cNvPr id="41" name="Text Box 42"/>
            <p:cNvSpPr txBox="1">
              <a:spLocks noChangeArrowheads="1"/>
            </p:cNvSpPr>
            <p:nvPr/>
          </p:nvSpPr>
          <p:spPr bwMode="auto">
            <a:xfrm>
              <a:off x="8153400" y="5380386"/>
              <a:ext cx="823912" cy="246062"/>
            </a:xfrm>
            <a:prstGeom prst="rect">
              <a:avLst/>
            </a:prstGeom>
            <a:noFill/>
            <a:ln w="9525">
              <a:noFill/>
              <a:miter lim="800000"/>
              <a:headEnd/>
              <a:tailEnd/>
            </a:ln>
            <a:effectLst/>
          </p:spPr>
          <p:txBody>
            <a:bodyPr>
              <a:spAutoFit/>
            </a:bodyPr>
            <a:lstStyle/>
            <a:p>
              <a:pPr algn="ctr">
                <a:spcBef>
                  <a:spcPct val="50000"/>
                </a:spcBef>
              </a:pPr>
              <a:r>
                <a:rPr lang="en-US" sz="1000" b="1" dirty="0">
                  <a:latin typeface="Helvetica" pitchFamily="34" charset="0"/>
                </a:rPr>
                <a:t>To NOR</a:t>
              </a:r>
            </a:p>
          </p:txBody>
        </p:sp>
        <p:sp>
          <p:nvSpPr>
            <p:cNvPr id="42" name="Text Box 45"/>
            <p:cNvSpPr txBox="1">
              <a:spLocks noChangeArrowheads="1"/>
            </p:cNvSpPr>
            <p:nvPr/>
          </p:nvSpPr>
          <p:spPr bwMode="auto">
            <a:xfrm rot="20168334">
              <a:off x="2083908" y="3594660"/>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1,000</a:t>
              </a:r>
            </a:p>
          </p:txBody>
        </p:sp>
        <p:sp>
          <p:nvSpPr>
            <p:cNvPr id="43" name="Text Box 47"/>
            <p:cNvSpPr txBox="1">
              <a:spLocks noChangeArrowheads="1"/>
            </p:cNvSpPr>
            <p:nvPr/>
          </p:nvSpPr>
          <p:spPr bwMode="auto">
            <a:xfrm>
              <a:off x="7778257" y="5075586"/>
              <a:ext cx="781529"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414</a:t>
              </a:r>
              <a:endParaRPr lang="en-US" sz="800" b="1" dirty="0">
                <a:latin typeface="Helvetica" pitchFamily="34" charset="0"/>
              </a:endParaRPr>
            </a:p>
          </p:txBody>
        </p:sp>
        <p:sp>
          <p:nvSpPr>
            <p:cNvPr id="44" name="Text Box 48"/>
            <p:cNvSpPr txBox="1">
              <a:spLocks noChangeArrowheads="1"/>
            </p:cNvSpPr>
            <p:nvPr/>
          </p:nvSpPr>
          <p:spPr bwMode="auto">
            <a:xfrm>
              <a:off x="7133746" y="216114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45" name="Text Box 49"/>
            <p:cNvSpPr txBox="1">
              <a:spLocks noChangeArrowheads="1"/>
            </p:cNvSpPr>
            <p:nvPr/>
          </p:nvSpPr>
          <p:spPr bwMode="auto">
            <a:xfrm>
              <a:off x="7048021" y="1197535"/>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46" name="Text Box 50"/>
            <p:cNvSpPr txBox="1">
              <a:spLocks noChangeArrowheads="1"/>
            </p:cNvSpPr>
            <p:nvPr/>
          </p:nvSpPr>
          <p:spPr bwMode="auto">
            <a:xfrm>
              <a:off x="5715000" y="732186"/>
              <a:ext cx="4699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47" name="Text Box 51"/>
            <p:cNvSpPr txBox="1">
              <a:spLocks noChangeArrowheads="1"/>
            </p:cNvSpPr>
            <p:nvPr/>
          </p:nvSpPr>
          <p:spPr bwMode="auto">
            <a:xfrm>
              <a:off x="3048000" y="1189386"/>
              <a:ext cx="57785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1,500</a:t>
              </a:r>
            </a:p>
          </p:txBody>
        </p:sp>
        <p:sp>
          <p:nvSpPr>
            <p:cNvPr id="48" name="Oval 52"/>
            <p:cNvSpPr>
              <a:spLocks noChangeArrowheads="1"/>
            </p:cNvSpPr>
            <p:nvPr/>
          </p:nvSpPr>
          <p:spPr bwMode="auto">
            <a:xfrm>
              <a:off x="401158" y="2102410"/>
              <a:ext cx="328613" cy="3524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A</a:t>
              </a:r>
              <a:endParaRPr lang="en-US" sz="1000" dirty="0"/>
            </a:p>
          </p:txBody>
        </p:sp>
        <p:sp>
          <p:nvSpPr>
            <p:cNvPr id="49" name="Oval 53"/>
            <p:cNvSpPr>
              <a:spLocks noChangeArrowheads="1"/>
            </p:cNvSpPr>
            <p:nvPr/>
          </p:nvSpPr>
          <p:spPr bwMode="auto">
            <a:xfrm>
              <a:off x="1429858" y="2102410"/>
              <a:ext cx="328613" cy="3524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B</a:t>
              </a:r>
              <a:endParaRPr lang="en-US" sz="1000" dirty="0"/>
            </a:p>
          </p:txBody>
        </p:sp>
        <p:sp>
          <p:nvSpPr>
            <p:cNvPr id="50" name="Oval 54"/>
            <p:cNvSpPr>
              <a:spLocks noChangeArrowheads="1"/>
            </p:cNvSpPr>
            <p:nvPr/>
          </p:nvSpPr>
          <p:spPr bwMode="auto">
            <a:xfrm>
              <a:off x="2458558" y="2102410"/>
              <a:ext cx="328613" cy="3524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C</a:t>
              </a:r>
              <a:endParaRPr lang="en-US" sz="1000" dirty="0"/>
            </a:p>
          </p:txBody>
        </p:sp>
        <p:sp>
          <p:nvSpPr>
            <p:cNvPr id="51" name="Oval 55"/>
            <p:cNvSpPr>
              <a:spLocks noChangeArrowheads="1"/>
            </p:cNvSpPr>
            <p:nvPr/>
          </p:nvSpPr>
          <p:spPr bwMode="auto">
            <a:xfrm>
              <a:off x="3487258" y="2103998"/>
              <a:ext cx="328613" cy="3524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E</a:t>
              </a:r>
              <a:endParaRPr lang="en-US" sz="1000" dirty="0"/>
            </a:p>
          </p:txBody>
        </p:sp>
        <p:sp>
          <p:nvSpPr>
            <p:cNvPr id="52" name="Oval 56"/>
            <p:cNvSpPr>
              <a:spLocks noChangeArrowheads="1"/>
            </p:cNvSpPr>
            <p:nvPr/>
          </p:nvSpPr>
          <p:spPr bwMode="auto">
            <a:xfrm>
              <a:off x="3499958" y="1167373"/>
              <a:ext cx="328613" cy="3524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D</a:t>
              </a:r>
              <a:endParaRPr lang="en-US" sz="1000" dirty="0"/>
            </a:p>
          </p:txBody>
        </p:sp>
        <p:sp>
          <p:nvSpPr>
            <p:cNvPr id="53" name="Line 59"/>
            <p:cNvSpPr>
              <a:spLocks noChangeShapeType="1"/>
            </p:cNvSpPr>
            <p:nvPr/>
          </p:nvSpPr>
          <p:spPr bwMode="auto">
            <a:xfrm flipH="1" flipV="1">
              <a:off x="582132" y="2426259"/>
              <a:ext cx="663575" cy="1397000"/>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54" name="Line 60"/>
            <p:cNvSpPr>
              <a:spLocks noChangeShapeType="1"/>
            </p:cNvSpPr>
            <p:nvPr/>
          </p:nvSpPr>
          <p:spPr bwMode="auto">
            <a:xfrm>
              <a:off x="3669821" y="1519798"/>
              <a:ext cx="0" cy="5842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55" name="Line 61"/>
            <p:cNvSpPr>
              <a:spLocks noChangeShapeType="1"/>
            </p:cNvSpPr>
            <p:nvPr/>
          </p:nvSpPr>
          <p:spPr bwMode="auto">
            <a:xfrm flipV="1">
              <a:off x="1626708" y="2400860"/>
              <a:ext cx="908050" cy="1270000"/>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56" name="Line 62"/>
            <p:cNvSpPr>
              <a:spLocks noChangeShapeType="1"/>
            </p:cNvSpPr>
            <p:nvPr/>
          </p:nvSpPr>
          <p:spPr bwMode="auto">
            <a:xfrm>
              <a:off x="3048001" y="960786"/>
              <a:ext cx="540858" cy="244687"/>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57" name="Text Box 63"/>
            <p:cNvSpPr txBox="1">
              <a:spLocks noChangeArrowheads="1"/>
            </p:cNvSpPr>
            <p:nvPr/>
          </p:nvSpPr>
          <p:spPr bwMode="auto">
            <a:xfrm>
              <a:off x="640871" y="2037323"/>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bg1">
                      <a:lumMod val="50000"/>
                    </a:schemeClr>
                  </a:solidFill>
                  <a:latin typeface="Helvetica" pitchFamily="34" charset="0"/>
                </a:rPr>
                <a:t>9,999</a:t>
              </a:r>
              <a:endParaRPr lang="en-US" sz="800" b="1" dirty="0">
                <a:solidFill>
                  <a:schemeClr val="bg1">
                    <a:lumMod val="50000"/>
                  </a:schemeClr>
                </a:solidFill>
                <a:latin typeface="Helvetica" pitchFamily="34" charset="0"/>
              </a:endParaRPr>
            </a:p>
          </p:txBody>
        </p:sp>
        <p:sp>
          <p:nvSpPr>
            <p:cNvPr id="58" name="Text Box 64"/>
            <p:cNvSpPr txBox="1">
              <a:spLocks noChangeArrowheads="1"/>
            </p:cNvSpPr>
            <p:nvPr/>
          </p:nvSpPr>
          <p:spPr bwMode="auto">
            <a:xfrm>
              <a:off x="1990344" y="2097024"/>
              <a:ext cx="579437"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bg1">
                      <a:lumMod val="50000"/>
                    </a:schemeClr>
                  </a:solidFill>
                  <a:latin typeface="Helvetica" pitchFamily="34" charset="0"/>
                </a:rPr>
                <a:t>1,500</a:t>
              </a:r>
              <a:endParaRPr lang="en-US" sz="800" b="1" dirty="0">
                <a:solidFill>
                  <a:schemeClr val="bg1">
                    <a:lumMod val="50000"/>
                  </a:schemeClr>
                </a:solidFill>
                <a:latin typeface="Helvetica" pitchFamily="34" charset="0"/>
              </a:endParaRPr>
            </a:p>
          </p:txBody>
        </p:sp>
        <p:sp>
          <p:nvSpPr>
            <p:cNvPr id="59" name="Text Box 65"/>
            <p:cNvSpPr txBox="1">
              <a:spLocks noChangeArrowheads="1"/>
            </p:cNvSpPr>
            <p:nvPr/>
          </p:nvSpPr>
          <p:spPr bwMode="auto">
            <a:xfrm>
              <a:off x="1663221" y="231831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1,600</a:t>
              </a:r>
              <a:endParaRPr lang="en-US" sz="800" b="1" dirty="0">
                <a:latin typeface="Helvetica" pitchFamily="34" charset="0"/>
              </a:endParaRPr>
            </a:p>
          </p:txBody>
        </p:sp>
        <p:sp>
          <p:nvSpPr>
            <p:cNvPr id="60" name="Text Box 66"/>
            <p:cNvSpPr txBox="1">
              <a:spLocks noChangeArrowheads="1"/>
            </p:cNvSpPr>
            <p:nvPr/>
          </p:nvSpPr>
          <p:spPr bwMode="auto">
            <a:xfrm>
              <a:off x="2695096" y="203891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a:t>
              </a:r>
            </a:p>
          </p:txBody>
        </p:sp>
        <p:sp>
          <p:nvSpPr>
            <p:cNvPr id="61" name="Text Box 70"/>
            <p:cNvSpPr txBox="1">
              <a:spLocks noChangeArrowheads="1"/>
            </p:cNvSpPr>
            <p:nvPr/>
          </p:nvSpPr>
          <p:spPr bwMode="auto">
            <a:xfrm>
              <a:off x="2286000" y="762000"/>
              <a:ext cx="914400" cy="246221"/>
            </a:xfrm>
            <a:prstGeom prst="rect">
              <a:avLst/>
            </a:prstGeom>
            <a:noFill/>
            <a:ln w="9525">
              <a:noFill/>
              <a:miter lim="800000"/>
              <a:headEnd/>
              <a:tailEnd/>
            </a:ln>
            <a:effectLst/>
          </p:spPr>
          <p:txBody>
            <a:bodyPr wrap="square">
              <a:spAutoFit/>
            </a:bodyPr>
            <a:lstStyle/>
            <a:p>
              <a:pPr>
                <a:spcBef>
                  <a:spcPct val="50000"/>
                </a:spcBef>
              </a:pPr>
              <a:r>
                <a:rPr lang="en-US" sz="1000" b="1" dirty="0">
                  <a:latin typeface="Helvetica" pitchFamily="34" charset="0"/>
                </a:rPr>
                <a:t>To </a:t>
              </a:r>
              <a:r>
                <a:rPr lang="en-US" sz="1000" b="1" dirty="0" smtClean="0">
                  <a:latin typeface="Helvetica" pitchFamily="34" charset="0"/>
                </a:rPr>
                <a:t>Quebec</a:t>
              </a:r>
              <a:endParaRPr lang="en-US" sz="1000" b="1" dirty="0">
                <a:latin typeface="Helvetica" pitchFamily="34" charset="0"/>
              </a:endParaRPr>
            </a:p>
          </p:txBody>
        </p:sp>
        <p:sp>
          <p:nvSpPr>
            <p:cNvPr id="63" name="Text Box 74"/>
            <p:cNvSpPr txBox="1">
              <a:spLocks noChangeArrowheads="1"/>
            </p:cNvSpPr>
            <p:nvPr/>
          </p:nvSpPr>
          <p:spPr bwMode="auto">
            <a:xfrm>
              <a:off x="339809" y="2884215"/>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140</a:t>
              </a:r>
              <a:endParaRPr lang="en-US" sz="800" b="1" dirty="0">
                <a:latin typeface="Helvetica" pitchFamily="34" charset="0"/>
              </a:endParaRPr>
            </a:p>
          </p:txBody>
        </p:sp>
        <p:sp>
          <p:nvSpPr>
            <p:cNvPr id="64" name="Text Box 75"/>
            <p:cNvSpPr txBox="1">
              <a:spLocks noChangeArrowheads="1"/>
            </p:cNvSpPr>
            <p:nvPr/>
          </p:nvSpPr>
          <p:spPr bwMode="auto">
            <a:xfrm>
              <a:off x="3044688" y="824952"/>
              <a:ext cx="4699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1,000</a:t>
              </a:r>
              <a:endParaRPr lang="en-US" sz="800" b="1" dirty="0">
                <a:latin typeface="Helvetica" pitchFamily="34" charset="0"/>
              </a:endParaRPr>
            </a:p>
          </p:txBody>
        </p:sp>
        <p:sp>
          <p:nvSpPr>
            <p:cNvPr id="65" name="Text Box 77"/>
            <p:cNvSpPr txBox="1">
              <a:spLocks noChangeArrowheads="1"/>
            </p:cNvSpPr>
            <p:nvPr/>
          </p:nvSpPr>
          <p:spPr bwMode="auto">
            <a:xfrm>
              <a:off x="7352821" y="2253223"/>
              <a:ext cx="822325" cy="244475"/>
            </a:xfrm>
            <a:prstGeom prst="rect">
              <a:avLst/>
            </a:prstGeom>
            <a:noFill/>
            <a:ln w="9525">
              <a:noFill/>
              <a:miter lim="800000"/>
              <a:headEnd/>
              <a:tailEnd/>
            </a:ln>
            <a:effectLst/>
          </p:spPr>
          <p:txBody>
            <a:bodyPr>
              <a:spAutoFit/>
            </a:bodyPr>
            <a:lstStyle/>
            <a:p>
              <a:pPr algn="ctr">
                <a:spcBef>
                  <a:spcPct val="50000"/>
                </a:spcBef>
              </a:pPr>
              <a:r>
                <a:rPr lang="en-US" sz="1000" b="1" dirty="0">
                  <a:latin typeface="Helvetica" pitchFamily="34" charset="0"/>
                </a:rPr>
                <a:t>To CT</a:t>
              </a:r>
            </a:p>
          </p:txBody>
        </p:sp>
        <p:sp>
          <p:nvSpPr>
            <p:cNvPr id="66" name="Text Box 79"/>
            <p:cNvSpPr txBox="1">
              <a:spLocks noChangeArrowheads="1"/>
            </p:cNvSpPr>
            <p:nvPr/>
          </p:nvSpPr>
          <p:spPr bwMode="auto">
            <a:xfrm>
              <a:off x="7510977" y="4786533"/>
              <a:ext cx="847725"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330</a:t>
              </a:r>
            </a:p>
          </p:txBody>
        </p:sp>
        <p:sp>
          <p:nvSpPr>
            <p:cNvPr id="67" name="Line 80"/>
            <p:cNvSpPr>
              <a:spLocks noChangeShapeType="1"/>
            </p:cNvSpPr>
            <p:nvPr/>
          </p:nvSpPr>
          <p:spPr bwMode="auto">
            <a:xfrm flipH="1">
              <a:off x="3828570" y="884586"/>
              <a:ext cx="2496029" cy="457412"/>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68" name="Line 81"/>
            <p:cNvSpPr>
              <a:spLocks noChangeShapeType="1"/>
            </p:cNvSpPr>
            <p:nvPr/>
          </p:nvSpPr>
          <p:spPr bwMode="auto">
            <a:xfrm flipV="1">
              <a:off x="4876321" y="1548373"/>
              <a:ext cx="0" cy="915987"/>
            </a:xfrm>
            <a:prstGeom prst="line">
              <a:avLst/>
            </a:prstGeom>
            <a:noFill/>
            <a:ln w="9525">
              <a:solidFill>
                <a:srgbClr val="969696"/>
              </a:solidFill>
              <a:prstDash val="dash"/>
              <a:round/>
              <a:headEnd/>
              <a:tailEnd/>
            </a:ln>
            <a:effectLst/>
          </p:spPr>
          <p:txBody>
            <a:bodyPr wrap="none" anchor="ctr"/>
            <a:lstStyle/>
            <a:p>
              <a:endParaRPr lang="en-US" dirty="0"/>
            </a:p>
          </p:txBody>
        </p:sp>
        <p:sp>
          <p:nvSpPr>
            <p:cNvPr id="69" name="Text Box 82"/>
            <p:cNvSpPr txBox="1">
              <a:spLocks noChangeArrowheads="1"/>
            </p:cNvSpPr>
            <p:nvPr/>
          </p:nvSpPr>
          <p:spPr bwMode="auto">
            <a:xfrm>
              <a:off x="4374671" y="1248335"/>
              <a:ext cx="1014412" cy="228600"/>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CE Group</a:t>
              </a:r>
            </a:p>
          </p:txBody>
        </p:sp>
        <p:sp>
          <p:nvSpPr>
            <p:cNvPr id="70" name="Text Box 83"/>
            <p:cNvSpPr txBox="1">
              <a:spLocks noChangeArrowheads="1"/>
            </p:cNvSpPr>
            <p:nvPr/>
          </p:nvSpPr>
          <p:spPr bwMode="auto">
            <a:xfrm>
              <a:off x="4755671" y="1467410"/>
              <a:ext cx="833437"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4,510-5,000*</a:t>
              </a:r>
              <a:endParaRPr lang="en-US" sz="800" b="1" dirty="0">
                <a:latin typeface="Helvetica" pitchFamily="34" charset="0"/>
              </a:endParaRPr>
            </a:p>
          </p:txBody>
        </p:sp>
        <p:sp>
          <p:nvSpPr>
            <p:cNvPr id="71" name="Text Box 84"/>
            <p:cNvSpPr txBox="1">
              <a:spLocks noChangeArrowheads="1"/>
            </p:cNvSpPr>
            <p:nvPr/>
          </p:nvSpPr>
          <p:spPr bwMode="auto">
            <a:xfrm>
              <a:off x="4439758" y="1476935"/>
              <a:ext cx="4699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3,400</a:t>
              </a:r>
            </a:p>
          </p:txBody>
        </p:sp>
        <p:sp>
          <p:nvSpPr>
            <p:cNvPr id="72" name="Arc 85"/>
            <p:cNvSpPr>
              <a:spLocks/>
            </p:cNvSpPr>
            <p:nvPr/>
          </p:nvSpPr>
          <p:spPr bwMode="auto">
            <a:xfrm flipH="1">
              <a:off x="5593346" y="1872222"/>
              <a:ext cx="1391174" cy="733425"/>
            </a:xfrm>
            <a:custGeom>
              <a:avLst/>
              <a:gdLst>
                <a:gd name="G0" fmla="+- 21600 0 0"/>
                <a:gd name="G1" fmla="+- 21600 0 0"/>
                <a:gd name="G2" fmla="+- 21600 0 0"/>
                <a:gd name="T0" fmla="*/ 1039 w 43200"/>
                <a:gd name="T1" fmla="*/ 28217 h 28217"/>
                <a:gd name="T2" fmla="*/ 42691 w 43200"/>
                <a:gd name="T3" fmla="*/ 26263 h 28217"/>
                <a:gd name="T4" fmla="*/ 21600 w 43200"/>
                <a:gd name="T5" fmla="*/ 21600 h 28217"/>
              </a:gdLst>
              <a:ahLst/>
              <a:cxnLst>
                <a:cxn ang="0">
                  <a:pos x="T0" y="T1"/>
                </a:cxn>
                <a:cxn ang="0">
                  <a:pos x="T2" y="T3"/>
                </a:cxn>
                <a:cxn ang="0">
                  <a:pos x="T4" y="T5"/>
                </a:cxn>
              </a:cxnLst>
              <a:rect l="0" t="0" r="r" b="b"/>
              <a:pathLst>
                <a:path w="43200" h="28217" fill="none" extrusionOk="0">
                  <a:moveTo>
                    <a:pt x="1038" y="28217"/>
                  </a:moveTo>
                  <a:cubicBezTo>
                    <a:pt x="350" y="26078"/>
                    <a:pt x="0" y="23846"/>
                    <a:pt x="0" y="21600"/>
                  </a:cubicBezTo>
                  <a:cubicBezTo>
                    <a:pt x="0" y="9670"/>
                    <a:pt x="9670" y="0"/>
                    <a:pt x="21600" y="0"/>
                  </a:cubicBezTo>
                  <a:cubicBezTo>
                    <a:pt x="33529" y="0"/>
                    <a:pt x="43200" y="9670"/>
                    <a:pt x="43200" y="21600"/>
                  </a:cubicBezTo>
                  <a:cubicBezTo>
                    <a:pt x="43200" y="23168"/>
                    <a:pt x="43029" y="24731"/>
                    <a:pt x="42690" y="26262"/>
                  </a:cubicBezTo>
                </a:path>
                <a:path w="43200" h="28217" stroke="0" extrusionOk="0">
                  <a:moveTo>
                    <a:pt x="1038" y="28217"/>
                  </a:moveTo>
                  <a:cubicBezTo>
                    <a:pt x="350" y="26078"/>
                    <a:pt x="0" y="23846"/>
                    <a:pt x="0" y="21600"/>
                  </a:cubicBezTo>
                  <a:cubicBezTo>
                    <a:pt x="0" y="9670"/>
                    <a:pt x="9670" y="0"/>
                    <a:pt x="21600" y="0"/>
                  </a:cubicBezTo>
                  <a:cubicBezTo>
                    <a:pt x="33529" y="0"/>
                    <a:pt x="43200" y="9670"/>
                    <a:pt x="43200" y="21600"/>
                  </a:cubicBezTo>
                  <a:cubicBezTo>
                    <a:pt x="43200" y="23168"/>
                    <a:pt x="43029" y="24731"/>
                    <a:pt x="42690" y="26262"/>
                  </a:cubicBezTo>
                  <a:lnTo>
                    <a:pt x="21600" y="21600"/>
                  </a:lnTo>
                  <a:close/>
                </a:path>
              </a:pathLst>
            </a:custGeom>
            <a:noFill/>
            <a:ln w="9525">
              <a:solidFill>
                <a:srgbClr val="969696"/>
              </a:solidFill>
              <a:prstDash val="dash"/>
              <a:round/>
              <a:headEnd/>
              <a:tailEnd/>
            </a:ln>
            <a:effectLst/>
          </p:spPr>
          <p:txBody>
            <a:bodyPr wrap="none" anchor="ctr"/>
            <a:lstStyle/>
            <a:p>
              <a:endParaRPr lang="en-US" dirty="0"/>
            </a:p>
          </p:txBody>
        </p:sp>
        <p:sp>
          <p:nvSpPr>
            <p:cNvPr id="73" name="Line 86"/>
            <p:cNvSpPr>
              <a:spLocks noChangeShapeType="1"/>
            </p:cNvSpPr>
            <p:nvPr/>
          </p:nvSpPr>
          <p:spPr bwMode="auto">
            <a:xfrm flipH="1">
              <a:off x="1752121" y="2292910"/>
              <a:ext cx="700087"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74" name="Line 87"/>
            <p:cNvSpPr>
              <a:spLocks noChangeShapeType="1"/>
            </p:cNvSpPr>
            <p:nvPr/>
          </p:nvSpPr>
          <p:spPr bwMode="auto">
            <a:xfrm flipH="1">
              <a:off x="2787171" y="2292910"/>
              <a:ext cx="700087"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75" name="Line 88"/>
            <p:cNvSpPr>
              <a:spLocks noChangeShapeType="1"/>
            </p:cNvSpPr>
            <p:nvPr/>
          </p:nvSpPr>
          <p:spPr bwMode="auto">
            <a:xfrm>
              <a:off x="6325708" y="2488173"/>
              <a:ext cx="387350" cy="54927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76" name="Line 89"/>
            <p:cNvSpPr>
              <a:spLocks noChangeShapeType="1"/>
            </p:cNvSpPr>
            <p:nvPr/>
          </p:nvSpPr>
          <p:spPr bwMode="auto">
            <a:xfrm flipH="1">
              <a:off x="6709883" y="3361298"/>
              <a:ext cx="3175" cy="35401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77" name="Text Box 92"/>
            <p:cNvSpPr txBox="1">
              <a:spLocks noChangeArrowheads="1"/>
            </p:cNvSpPr>
            <p:nvPr/>
          </p:nvSpPr>
          <p:spPr bwMode="auto">
            <a:xfrm>
              <a:off x="7302021" y="514406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235</a:t>
              </a:r>
              <a:endParaRPr lang="en-US" sz="800" b="1" dirty="0">
                <a:latin typeface="Helvetica" pitchFamily="34" charset="0"/>
              </a:endParaRPr>
            </a:p>
          </p:txBody>
        </p:sp>
        <p:sp>
          <p:nvSpPr>
            <p:cNvPr id="78" name="Line 93"/>
            <p:cNvSpPr>
              <a:spLocks noChangeShapeType="1"/>
            </p:cNvSpPr>
            <p:nvPr/>
          </p:nvSpPr>
          <p:spPr bwMode="auto">
            <a:xfrm flipH="1" flipV="1">
              <a:off x="3809521" y="2346885"/>
              <a:ext cx="2224087"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79" name="Text Box 94"/>
            <p:cNvSpPr txBox="1">
              <a:spLocks noChangeArrowheads="1"/>
            </p:cNvSpPr>
            <p:nvPr/>
          </p:nvSpPr>
          <p:spPr bwMode="auto">
            <a:xfrm>
              <a:off x="6139971" y="157536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 </a:t>
              </a:r>
            </a:p>
          </p:txBody>
        </p:sp>
        <p:sp>
          <p:nvSpPr>
            <p:cNvPr id="80" name="Text Box 95"/>
            <p:cNvSpPr txBox="1">
              <a:spLocks noChangeArrowheads="1"/>
            </p:cNvSpPr>
            <p:nvPr/>
          </p:nvSpPr>
          <p:spPr bwMode="auto">
            <a:xfrm>
              <a:off x="6286021" y="1186423"/>
              <a:ext cx="57785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81" name="Text Box 96"/>
            <p:cNvSpPr txBox="1">
              <a:spLocks noChangeArrowheads="1"/>
            </p:cNvSpPr>
            <p:nvPr/>
          </p:nvSpPr>
          <p:spPr bwMode="auto">
            <a:xfrm>
              <a:off x="6328883" y="2184960"/>
              <a:ext cx="57785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600</a:t>
              </a:r>
            </a:p>
          </p:txBody>
        </p:sp>
        <p:sp>
          <p:nvSpPr>
            <p:cNvPr id="82" name="Text Box 97"/>
            <p:cNvSpPr txBox="1">
              <a:spLocks noChangeArrowheads="1"/>
            </p:cNvSpPr>
            <p:nvPr/>
          </p:nvSpPr>
          <p:spPr bwMode="auto">
            <a:xfrm>
              <a:off x="3828571" y="1272148"/>
              <a:ext cx="4699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0</a:t>
              </a:r>
            </a:p>
          </p:txBody>
        </p:sp>
        <p:sp>
          <p:nvSpPr>
            <p:cNvPr id="83" name="Text Box 98"/>
            <p:cNvSpPr txBox="1">
              <a:spLocks noChangeArrowheads="1"/>
            </p:cNvSpPr>
            <p:nvPr/>
          </p:nvSpPr>
          <p:spPr bwMode="auto">
            <a:xfrm>
              <a:off x="2050571" y="2499285"/>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bg1">
                      <a:lumMod val="50000"/>
                    </a:schemeClr>
                  </a:solidFill>
                  <a:latin typeface="Helvetica" pitchFamily="34" charset="0"/>
                </a:rPr>
                <a:t>900</a:t>
              </a:r>
              <a:endParaRPr lang="en-US" sz="800" b="1" dirty="0">
                <a:solidFill>
                  <a:schemeClr val="bg1">
                    <a:lumMod val="50000"/>
                  </a:schemeClr>
                </a:solidFill>
                <a:latin typeface="Helvetica" pitchFamily="34" charset="0"/>
              </a:endParaRPr>
            </a:p>
          </p:txBody>
        </p:sp>
        <p:sp>
          <p:nvSpPr>
            <p:cNvPr id="84" name="Text Box 99"/>
            <p:cNvSpPr txBox="1">
              <a:spLocks noChangeArrowheads="1"/>
            </p:cNvSpPr>
            <p:nvPr/>
          </p:nvSpPr>
          <p:spPr bwMode="auto">
            <a:xfrm rot="20374986">
              <a:off x="5415283" y="2457333"/>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tx1">
                      <a:lumMod val="75000"/>
                    </a:schemeClr>
                  </a:solidFill>
                  <a:latin typeface="Helvetica" pitchFamily="34" charset="0"/>
                </a:rPr>
                <a:t>0</a:t>
              </a:r>
              <a:endParaRPr lang="en-US" sz="800" b="1" dirty="0">
                <a:solidFill>
                  <a:schemeClr val="tx1">
                    <a:lumMod val="75000"/>
                  </a:schemeClr>
                </a:solidFill>
                <a:latin typeface="Helvetica" pitchFamily="34" charset="0"/>
              </a:endParaRPr>
            </a:p>
          </p:txBody>
        </p:sp>
        <p:sp>
          <p:nvSpPr>
            <p:cNvPr id="85" name="Text Box 101"/>
            <p:cNvSpPr txBox="1">
              <a:spLocks noChangeArrowheads="1"/>
            </p:cNvSpPr>
            <p:nvPr/>
          </p:nvSpPr>
          <p:spPr bwMode="auto">
            <a:xfrm>
              <a:off x="3855558" y="2346885"/>
              <a:ext cx="1131888" cy="228600"/>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Total East</a:t>
              </a:r>
            </a:p>
          </p:txBody>
        </p:sp>
        <p:sp>
          <p:nvSpPr>
            <p:cNvPr id="86" name="Line 102"/>
            <p:cNvSpPr>
              <a:spLocks noChangeShapeType="1"/>
            </p:cNvSpPr>
            <p:nvPr/>
          </p:nvSpPr>
          <p:spPr bwMode="auto">
            <a:xfrm flipH="1">
              <a:off x="4084158" y="2651685"/>
              <a:ext cx="700088"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87" name="Text Box 103"/>
            <p:cNvSpPr txBox="1">
              <a:spLocks noChangeArrowheads="1"/>
            </p:cNvSpPr>
            <p:nvPr/>
          </p:nvSpPr>
          <p:spPr bwMode="auto">
            <a:xfrm>
              <a:off x="4396985" y="2485008"/>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9,999</a:t>
              </a:r>
              <a:endParaRPr lang="en-US" sz="800" b="1" dirty="0">
                <a:latin typeface="Helvetica" pitchFamily="34" charset="0"/>
              </a:endParaRPr>
            </a:p>
          </p:txBody>
        </p:sp>
        <p:sp>
          <p:nvSpPr>
            <p:cNvPr id="88" name="Text Box 104"/>
            <p:cNvSpPr txBox="1">
              <a:spLocks noChangeArrowheads="1"/>
            </p:cNvSpPr>
            <p:nvPr/>
          </p:nvSpPr>
          <p:spPr bwMode="auto">
            <a:xfrm>
              <a:off x="3892070" y="2488173"/>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9,999</a:t>
              </a:r>
              <a:endParaRPr lang="en-US" sz="800" b="1" dirty="0">
                <a:latin typeface="Helvetica" pitchFamily="34" charset="0"/>
              </a:endParaRPr>
            </a:p>
          </p:txBody>
        </p:sp>
        <p:sp>
          <p:nvSpPr>
            <p:cNvPr id="89" name="Text Box 105"/>
            <p:cNvSpPr txBox="1">
              <a:spLocks noChangeArrowheads="1"/>
            </p:cNvSpPr>
            <p:nvPr/>
          </p:nvSpPr>
          <p:spPr bwMode="auto">
            <a:xfrm>
              <a:off x="5074758" y="1757923"/>
              <a:ext cx="1135063" cy="228600"/>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UPNY-SENY</a:t>
              </a:r>
            </a:p>
          </p:txBody>
        </p:sp>
        <p:sp>
          <p:nvSpPr>
            <p:cNvPr id="90" name="Line 106"/>
            <p:cNvSpPr>
              <a:spLocks noChangeShapeType="1"/>
            </p:cNvSpPr>
            <p:nvPr/>
          </p:nvSpPr>
          <p:spPr bwMode="auto">
            <a:xfrm flipH="1">
              <a:off x="5343046" y="2016685"/>
              <a:ext cx="701675"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91" name="Text Box 107"/>
            <p:cNvSpPr txBox="1">
              <a:spLocks noChangeArrowheads="1"/>
            </p:cNvSpPr>
            <p:nvPr/>
          </p:nvSpPr>
          <p:spPr bwMode="auto">
            <a:xfrm>
              <a:off x="5127146" y="1996807"/>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a:t>
              </a:r>
            </a:p>
          </p:txBody>
        </p:sp>
        <p:sp>
          <p:nvSpPr>
            <p:cNvPr id="92" name="Text Box 108"/>
            <p:cNvSpPr txBox="1">
              <a:spLocks noChangeArrowheads="1"/>
            </p:cNvSpPr>
            <p:nvPr/>
          </p:nvSpPr>
          <p:spPr bwMode="auto">
            <a:xfrm>
              <a:off x="5647846" y="2029385"/>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5,</a:t>
              </a:r>
              <a:r>
                <a:rPr lang="en-US" sz="800" b="1" dirty="0" smtClean="0">
                  <a:solidFill>
                    <a:schemeClr val="bg1">
                      <a:lumMod val="50000"/>
                    </a:schemeClr>
                  </a:solidFill>
                  <a:latin typeface="Helvetica" pitchFamily="34" charset="0"/>
                </a:rPr>
                <a:t>5</a:t>
              </a:r>
              <a:r>
                <a:rPr lang="en-US" sz="800" b="1" dirty="0" smtClean="0">
                  <a:latin typeface="Helvetica" pitchFamily="34" charset="0"/>
                </a:rPr>
                <a:t>00</a:t>
              </a:r>
              <a:endParaRPr lang="en-US" sz="800" b="1" dirty="0">
                <a:latin typeface="Helvetica" pitchFamily="34" charset="0"/>
              </a:endParaRPr>
            </a:p>
          </p:txBody>
        </p:sp>
        <p:sp>
          <p:nvSpPr>
            <p:cNvPr id="93" name="Line 109"/>
            <p:cNvSpPr>
              <a:spLocks noChangeShapeType="1"/>
            </p:cNvSpPr>
            <p:nvPr/>
          </p:nvSpPr>
          <p:spPr bwMode="auto">
            <a:xfrm flipH="1">
              <a:off x="4549296" y="1662673"/>
              <a:ext cx="701675"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grpSp>
          <p:nvGrpSpPr>
            <p:cNvPr id="512" name="Group 172"/>
            <p:cNvGrpSpPr>
              <a:grpSpLocks/>
            </p:cNvGrpSpPr>
            <p:nvPr/>
          </p:nvGrpSpPr>
          <p:grpSpPr bwMode="auto">
            <a:xfrm>
              <a:off x="6955946" y="3570861"/>
              <a:ext cx="971550" cy="580939"/>
              <a:chOff x="4591" y="3137"/>
              <a:chExt cx="612" cy="326"/>
            </a:xfrm>
          </p:grpSpPr>
          <p:sp>
            <p:nvSpPr>
              <p:cNvPr id="170" name="Text Box 37"/>
              <p:cNvSpPr txBox="1">
                <a:spLocks noChangeArrowheads="1"/>
              </p:cNvSpPr>
              <p:nvPr/>
            </p:nvSpPr>
            <p:spPr bwMode="auto">
              <a:xfrm>
                <a:off x="4883" y="3311"/>
                <a:ext cx="320" cy="121"/>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1,528 </a:t>
                </a:r>
                <a:endParaRPr lang="en-US" sz="800" b="1" dirty="0">
                  <a:latin typeface="Helvetica" pitchFamily="34" charset="0"/>
                </a:endParaRPr>
              </a:p>
            </p:txBody>
          </p:sp>
          <p:sp>
            <p:nvSpPr>
              <p:cNvPr id="171" name="Text Box 38"/>
              <p:cNvSpPr txBox="1">
                <a:spLocks noChangeArrowheads="1"/>
              </p:cNvSpPr>
              <p:nvPr/>
            </p:nvSpPr>
            <p:spPr bwMode="auto">
              <a:xfrm>
                <a:off x="4591" y="3273"/>
                <a:ext cx="320" cy="190"/>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29 –282 </a:t>
                </a:r>
                <a:r>
                  <a:rPr lang="en-US" sz="800" b="1" dirty="0">
                    <a:latin typeface="Helvetica" pitchFamily="34" charset="0"/>
                  </a:rPr>
                  <a:t>*</a:t>
                </a:r>
                <a:r>
                  <a:rPr lang="en-US" sz="800" b="1" dirty="0">
                    <a:solidFill>
                      <a:schemeClr val="bg2"/>
                    </a:solidFill>
                    <a:latin typeface="Helvetica" pitchFamily="34" charset="0"/>
                  </a:rPr>
                  <a:t> </a:t>
                </a:r>
              </a:p>
            </p:txBody>
          </p:sp>
          <p:sp>
            <p:nvSpPr>
              <p:cNvPr id="172" name="Line 91"/>
              <p:cNvSpPr>
                <a:spLocks noChangeShapeType="1"/>
              </p:cNvSpPr>
              <p:nvPr/>
            </p:nvSpPr>
            <p:spPr bwMode="auto">
              <a:xfrm flipH="1">
                <a:off x="4703" y="3273"/>
                <a:ext cx="349"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73" name="Text Box 110"/>
              <p:cNvSpPr txBox="1">
                <a:spLocks noChangeArrowheads="1"/>
              </p:cNvSpPr>
              <p:nvPr/>
            </p:nvSpPr>
            <p:spPr bwMode="auto">
              <a:xfrm>
                <a:off x="4624" y="3137"/>
                <a:ext cx="512" cy="144"/>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LI Sum</a:t>
                </a:r>
              </a:p>
            </p:txBody>
          </p:sp>
        </p:grpSp>
        <p:sp>
          <p:nvSpPr>
            <p:cNvPr id="96" name="Text Box 116"/>
            <p:cNvSpPr txBox="1">
              <a:spLocks noChangeArrowheads="1"/>
            </p:cNvSpPr>
            <p:nvPr/>
          </p:nvSpPr>
          <p:spPr bwMode="auto">
            <a:xfrm>
              <a:off x="1398108" y="3289860"/>
              <a:ext cx="508000"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a:latin typeface="Helvetica" pitchFamily="34" charset="0"/>
                </a:rPr>
                <a:t>5</a:t>
              </a:r>
              <a:r>
                <a:rPr lang="en-US" sz="800" b="1" dirty="0" smtClean="0">
                  <a:latin typeface="Helvetica" pitchFamily="34" charset="0"/>
                </a:rPr>
                <a:t>00</a:t>
              </a:r>
              <a:endParaRPr lang="en-US" sz="800" b="1" dirty="0">
                <a:latin typeface="Helvetica" pitchFamily="34" charset="0"/>
              </a:endParaRPr>
            </a:p>
          </p:txBody>
        </p:sp>
        <p:sp>
          <p:nvSpPr>
            <p:cNvPr id="102" name="Text Box 141"/>
            <p:cNvSpPr txBox="1">
              <a:spLocks noChangeArrowheads="1"/>
            </p:cNvSpPr>
            <p:nvPr/>
          </p:nvSpPr>
          <p:spPr bwMode="auto">
            <a:xfrm>
              <a:off x="4962144" y="5526024"/>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103" name="Line 143"/>
            <p:cNvSpPr>
              <a:spLocks noChangeShapeType="1"/>
            </p:cNvSpPr>
            <p:nvPr/>
          </p:nvSpPr>
          <p:spPr bwMode="auto">
            <a:xfrm flipH="1">
              <a:off x="7863995" y="4770785"/>
              <a:ext cx="594204" cy="212937"/>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04" name="Text Box 150"/>
            <p:cNvSpPr txBox="1">
              <a:spLocks noChangeArrowheads="1"/>
            </p:cNvSpPr>
            <p:nvPr/>
          </p:nvSpPr>
          <p:spPr bwMode="auto">
            <a:xfrm>
              <a:off x="5512540" y="2175434"/>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2,275</a:t>
              </a:r>
              <a:endParaRPr lang="en-US" sz="800" b="1" dirty="0">
                <a:latin typeface="Helvetica" pitchFamily="34" charset="0"/>
              </a:endParaRPr>
            </a:p>
          </p:txBody>
        </p:sp>
        <p:grpSp>
          <p:nvGrpSpPr>
            <p:cNvPr id="513" name="Group 155"/>
            <p:cNvGrpSpPr>
              <a:grpSpLocks/>
            </p:cNvGrpSpPr>
            <p:nvPr/>
          </p:nvGrpSpPr>
          <p:grpSpPr bwMode="auto">
            <a:xfrm>
              <a:off x="6890858" y="1662673"/>
              <a:ext cx="361950" cy="376237"/>
              <a:chOff x="4474" y="1479"/>
              <a:chExt cx="222" cy="237"/>
            </a:xfrm>
          </p:grpSpPr>
          <p:sp>
            <p:nvSpPr>
              <p:cNvPr id="165" name="Oval 153"/>
              <p:cNvSpPr>
                <a:spLocks noChangeArrowheads="1"/>
              </p:cNvSpPr>
              <p:nvPr/>
            </p:nvSpPr>
            <p:spPr bwMode="auto">
              <a:xfrm>
                <a:off x="4474" y="1479"/>
                <a:ext cx="220" cy="237"/>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800" dirty="0"/>
              </a:p>
            </p:txBody>
          </p:sp>
          <p:sp>
            <p:nvSpPr>
              <p:cNvPr id="166" name="Text Box 154"/>
              <p:cNvSpPr txBox="1">
                <a:spLocks noChangeArrowheads="1"/>
              </p:cNvSpPr>
              <p:nvPr/>
            </p:nvSpPr>
            <p:spPr bwMode="auto">
              <a:xfrm>
                <a:off x="4484" y="1531"/>
                <a:ext cx="212" cy="135"/>
              </a:xfrm>
              <a:prstGeom prst="rect">
                <a:avLst/>
              </a:prstGeom>
              <a:noFill/>
              <a:ln w="9525">
                <a:noFill/>
                <a:miter lim="800000"/>
                <a:headEnd/>
                <a:tailEnd/>
              </a:ln>
              <a:effectLst/>
            </p:spPr>
            <p:txBody>
              <a:bodyPr>
                <a:spAutoFit/>
              </a:bodyPr>
              <a:lstStyle/>
              <a:p>
                <a:pPr>
                  <a:spcBef>
                    <a:spcPct val="50000"/>
                  </a:spcBef>
                </a:pPr>
                <a:r>
                  <a:rPr lang="en-US" sz="800" b="1" dirty="0">
                    <a:latin typeface="Helvetica" pitchFamily="34" charset="0"/>
                  </a:rPr>
                  <a:t>AG</a:t>
                </a:r>
              </a:p>
            </p:txBody>
          </p:sp>
        </p:grpSp>
        <p:sp>
          <p:nvSpPr>
            <p:cNvPr id="106" name="Line 156"/>
            <p:cNvSpPr>
              <a:spLocks noChangeShapeType="1"/>
            </p:cNvSpPr>
            <p:nvPr/>
          </p:nvSpPr>
          <p:spPr bwMode="auto">
            <a:xfrm flipH="1">
              <a:off x="6313008" y="1921435"/>
              <a:ext cx="577850" cy="36512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07" name="Text Box 157"/>
            <p:cNvSpPr txBox="1">
              <a:spLocks noChangeArrowheads="1"/>
            </p:cNvSpPr>
            <p:nvPr/>
          </p:nvSpPr>
          <p:spPr bwMode="auto">
            <a:xfrm>
              <a:off x="6519383" y="205954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9,999</a:t>
              </a:r>
            </a:p>
          </p:txBody>
        </p:sp>
        <p:grpSp>
          <p:nvGrpSpPr>
            <p:cNvPr id="514" name="Group 235"/>
            <p:cNvGrpSpPr>
              <a:grpSpLocks/>
            </p:cNvGrpSpPr>
            <p:nvPr/>
          </p:nvGrpSpPr>
          <p:grpSpPr bwMode="auto">
            <a:xfrm>
              <a:off x="2649059" y="2540566"/>
              <a:ext cx="1020763" cy="360363"/>
              <a:chOff x="1943" y="2841"/>
              <a:chExt cx="643" cy="227"/>
            </a:xfrm>
          </p:grpSpPr>
          <p:sp>
            <p:nvSpPr>
              <p:cNvPr id="161" name="Text Box 163"/>
              <p:cNvSpPr txBox="1">
                <a:spLocks noChangeArrowheads="1"/>
              </p:cNvSpPr>
              <p:nvPr/>
            </p:nvSpPr>
            <p:spPr bwMode="auto">
              <a:xfrm>
                <a:off x="1943" y="2924"/>
                <a:ext cx="639" cy="144"/>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PJM </a:t>
                </a:r>
                <a:r>
                  <a:rPr lang="en-US" sz="900" b="1" dirty="0" smtClean="0">
                    <a:latin typeface="Helvetica" pitchFamily="34" charset="0"/>
                  </a:rPr>
                  <a:t>to G&amp;J</a:t>
                </a:r>
                <a:endParaRPr lang="en-US" sz="900" b="1" dirty="0">
                  <a:latin typeface="Helvetica" pitchFamily="34" charset="0"/>
                </a:endParaRPr>
              </a:p>
            </p:txBody>
          </p:sp>
          <p:sp>
            <p:nvSpPr>
              <p:cNvPr id="162" name="Line 164"/>
              <p:cNvSpPr>
                <a:spLocks noChangeShapeType="1"/>
              </p:cNvSpPr>
              <p:nvPr/>
            </p:nvSpPr>
            <p:spPr bwMode="auto">
              <a:xfrm flipH="1">
                <a:off x="2077" y="2953"/>
                <a:ext cx="441"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63" name="Text Box 165"/>
              <p:cNvSpPr txBox="1">
                <a:spLocks noChangeArrowheads="1"/>
              </p:cNvSpPr>
              <p:nvPr/>
            </p:nvSpPr>
            <p:spPr bwMode="auto">
              <a:xfrm>
                <a:off x="2266" y="2841"/>
                <a:ext cx="320" cy="13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9,999</a:t>
                </a:r>
                <a:endParaRPr lang="en-US" sz="800" b="1" dirty="0">
                  <a:latin typeface="Helvetica" pitchFamily="34" charset="0"/>
                </a:endParaRPr>
              </a:p>
            </p:txBody>
          </p:sp>
          <p:sp>
            <p:nvSpPr>
              <p:cNvPr id="164" name="Text Box 166"/>
              <p:cNvSpPr txBox="1">
                <a:spLocks noChangeArrowheads="1"/>
              </p:cNvSpPr>
              <p:nvPr/>
            </p:nvSpPr>
            <p:spPr bwMode="auto">
              <a:xfrm>
                <a:off x="1984" y="2843"/>
                <a:ext cx="320" cy="13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2,000</a:t>
                </a:r>
                <a:endParaRPr lang="en-US" sz="800" b="1" dirty="0">
                  <a:latin typeface="Helvetica" pitchFamily="34" charset="0"/>
                </a:endParaRPr>
              </a:p>
            </p:txBody>
          </p:sp>
        </p:grpSp>
        <p:sp>
          <p:nvSpPr>
            <p:cNvPr id="112" name="Line 173"/>
            <p:cNvSpPr>
              <a:spLocks noChangeShapeType="1"/>
            </p:cNvSpPr>
            <p:nvPr/>
          </p:nvSpPr>
          <p:spPr bwMode="auto">
            <a:xfrm flipV="1">
              <a:off x="7419496" y="3869298"/>
              <a:ext cx="0" cy="1462087"/>
            </a:xfrm>
            <a:prstGeom prst="line">
              <a:avLst/>
            </a:prstGeom>
            <a:noFill/>
            <a:ln w="9525">
              <a:solidFill>
                <a:srgbClr val="969696"/>
              </a:solidFill>
              <a:prstDash val="dash"/>
              <a:round/>
              <a:headEnd/>
              <a:tailEnd/>
            </a:ln>
            <a:effectLst/>
          </p:spPr>
          <p:txBody>
            <a:bodyPr wrap="none" anchor="ctr"/>
            <a:lstStyle/>
            <a:p>
              <a:endParaRPr lang="en-US" dirty="0"/>
            </a:p>
          </p:txBody>
        </p:sp>
        <p:sp>
          <p:nvSpPr>
            <p:cNvPr id="113" name="Line 174"/>
            <p:cNvSpPr>
              <a:spLocks noChangeShapeType="1"/>
            </p:cNvSpPr>
            <p:nvPr/>
          </p:nvSpPr>
          <p:spPr bwMode="auto">
            <a:xfrm flipH="1" flipV="1">
              <a:off x="7133746" y="4131235"/>
              <a:ext cx="9525" cy="1603375"/>
            </a:xfrm>
            <a:prstGeom prst="line">
              <a:avLst/>
            </a:prstGeom>
            <a:noFill/>
            <a:ln w="9525">
              <a:solidFill>
                <a:srgbClr val="969696"/>
              </a:solidFill>
              <a:prstDash val="dash"/>
              <a:round/>
              <a:headEnd/>
              <a:tailEnd/>
            </a:ln>
            <a:effectLst/>
          </p:spPr>
          <p:txBody>
            <a:bodyPr wrap="none" anchor="ctr"/>
            <a:lstStyle/>
            <a:p>
              <a:endParaRPr lang="en-US" dirty="0"/>
            </a:p>
          </p:txBody>
        </p:sp>
        <p:grpSp>
          <p:nvGrpSpPr>
            <p:cNvPr id="515" name="Group 181"/>
            <p:cNvGrpSpPr>
              <a:grpSpLocks/>
            </p:cNvGrpSpPr>
            <p:nvPr/>
          </p:nvGrpSpPr>
          <p:grpSpPr bwMode="auto">
            <a:xfrm>
              <a:off x="6672267" y="5661448"/>
              <a:ext cx="998538" cy="431806"/>
              <a:chOff x="4305" y="3729"/>
              <a:chExt cx="629" cy="272"/>
            </a:xfrm>
          </p:grpSpPr>
          <p:sp>
            <p:nvSpPr>
              <p:cNvPr id="155" name="Text Box 176"/>
              <p:cNvSpPr txBox="1">
                <a:spLocks noChangeArrowheads="1"/>
              </p:cNvSpPr>
              <p:nvPr/>
            </p:nvSpPr>
            <p:spPr bwMode="auto">
              <a:xfrm>
                <a:off x="4614" y="3862"/>
                <a:ext cx="320" cy="13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99,999</a:t>
                </a:r>
                <a:r>
                  <a:rPr lang="en-US" sz="800" b="1" dirty="0">
                    <a:solidFill>
                      <a:schemeClr val="bg2"/>
                    </a:solidFill>
                    <a:latin typeface="Helvetica" pitchFamily="34" charset="0"/>
                  </a:rPr>
                  <a:t> </a:t>
                </a:r>
              </a:p>
            </p:txBody>
          </p:sp>
          <p:sp>
            <p:nvSpPr>
              <p:cNvPr id="156" name="Text Box 177"/>
              <p:cNvSpPr txBox="1">
                <a:spLocks noChangeArrowheads="1"/>
              </p:cNvSpPr>
              <p:nvPr/>
            </p:nvSpPr>
            <p:spPr bwMode="auto">
              <a:xfrm>
                <a:off x="4305" y="3866"/>
                <a:ext cx="320" cy="13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bg1">
                        <a:lumMod val="50000"/>
                      </a:schemeClr>
                    </a:solidFill>
                    <a:latin typeface="Helvetica" pitchFamily="34" charset="0"/>
                  </a:rPr>
                  <a:t>18</a:t>
                </a:r>
                <a:endParaRPr lang="en-US" sz="800" b="1" dirty="0">
                  <a:solidFill>
                    <a:schemeClr val="bg1">
                      <a:lumMod val="50000"/>
                    </a:schemeClr>
                  </a:solidFill>
                  <a:latin typeface="Helvetica" pitchFamily="34" charset="0"/>
                </a:endParaRPr>
              </a:p>
            </p:txBody>
          </p:sp>
          <p:sp>
            <p:nvSpPr>
              <p:cNvPr id="157" name="Line 178"/>
              <p:cNvSpPr>
                <a:spLocks noChangeShapeType="1"/>
              </p:cNvSpPr>
              <p:nvPr/>
            </p:nvSpPr>
            <p:spPr bwMode="auto">
              <a:xfrm flipH="1">
                <a:off x="4451" y="3878"/>
                <a:ext cx="349"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58" name="Text Box 179"/>
              <p:cNvSpPr txBox="1">
                <a:spLocks noChangeArrowheads="1"/>
              </p:cNvSpPr>
              <p:nvPr/>
            </p:nvSpPr>
            <p:spPr bwMode="auto">
              <a:xfrm>
                <a:off x="4394" y="3729"/>
                <a:ext cx="512" cy="144"/>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LI West</a:t>
                </a:r>
              </a:p>
            </p:txBody>
          </p:sp>
        </p:grpSp>
        <p:grpSp>
          <p:nvGrpSpPr>
            <p:cNvPr id="517" name="Group 246"/>
            <p:cNvGrpSpPr>
              <a:grpSpLocks/>
            </p:cNvGrpSpPr>
            <p:nvPr/>
          </p:nvGrpSpPr>
          <p:grpSpPr bwMode="auto">
            <a:xfrm>
              <a:off x="4038121" y="3731203"/>
              <a:ext cx="1295400" cy="1108081"/>
              <a:chOff x="2719" y="2726"/>
              <a:chExt cx="816" cy="698"/>
            </a:xfrm>
          </p:grpSpPr>
          <p:sp>
            <p:nvSpPr>
              <p:cNvPr id="151" name="Oval 204"/>
              <p:cNvSpPr>
                <a:spLocks noChangeArrowheads="1"/>
              </p:cNvSpPr>
              <p:nvPr/>
            </p:nvSpPr>
            <p:spPr bwMode="auto">
              <a:xfrm>
                <a:off x="2790" y="3090"/>
                <a:ext cx="157" cy="165"/>
              </a:xfrm>
              <a:prstGeom prst="ellipse">
                <a:avLst/>
              </a:prstGeom>
              <a:solidFill>
                <a:srgbClr val="FFFFFF"/>
              </a:solidFill>
              <a:ln w="12700">
                <a:solidFill>
                  <a:schemeClr val="tx1"/>
                </a:solidFill>
                <a:round/>
                <a:headEnd/>
                <a:tailEnd/>
              </a:ln>
              <a:effectLst/>
            </p:spPr>
            <p:txBody>
              <a:bodyPr lIns="92075" tIns="46038" rIns="92075" bIns="46038"/>
              <a:lstStyle/>
              <a:p>
                <a:pPr algn="ctr" eaLnBrk="0" hangingPunct="0"/>
                <a:endParaRPr lang="en-US" sz="800" dirty="0">
                  <a:solidFill>
                    <a:srgbClr val="FF0000"/>
                  </a:solidFill>
                </a:endParaRPr>
              </a:p>
            </p:txBody>
          </p:sp>
          <p:sp>
            <p:nvSpPr>
              <p:cNvPr id="152" name="Text Box 205"/>
              <p:cNvSpPr txBox="1">
                <a:spLocks noChangeArrowheads="1"/>
              </p:cNvSpPr>
              <p:nvPr/>
            </p:nvSpPr>
            <p:spPr bwMode="auto">
              <a:xfrm>
                <a:off x="3201" y="3289"/>
                <a:ext cx="225" cy="135"/>
              </a:xfrm>
              <a:prstGeom prst="rect">
                <a:avLst/>
              </a:prstGeom>
              <a:noFill/>
              <a:ln w="9525">
                <a:noFill/>
                <a:miter lim="800000"/>
                <a:headEnd/>
                <a:tailEnd/>
              </a:ln>
              <a:effectLst/>
            </p:spPr>
            <p:txBody>
              <a:bodyPr wrap="square">
                <a:spAutoFit/>
              </a:bodyPr>
              <a:lstStyle/>
              <a:p>
                <a:pPr algn="ctr">
                  <a:spcBef>
                    <a:spcPct val="50000"/>
                  </a:spcBef>
                </a:pPr>
                <a:r>
                  <a:rPr lang="en-US" sz="800" b="1" dirty="0">
                    <a:latin typeface="Helvetica" pitchFamily="34" charset="0"/>
                  </a:rPr>
                  <a:t>J3</a:t>
                </a:r>
              </a:p>
            </p:txBody>
          </p:sp>
          <p:sp>
            <p:nvSpPr>
              <p:cNvPr id="208" name="Text Box 205"/>
              <p:cNvSpPr txBox="1">
                <a:spLocks noChangeArrowheads="1"/>
              </p:cNvSpPr>
              <p:nvPr/>
            </p:nvSpPr>
            <p:spPr bwMode="auto">
              <a:xfrm>
                <a:off x="2719" y="3110"/>
                <a:ext cx="298" cy="135"/>
              </a:xfrm>
              <a:prstGeom prst="rect">
                <a:avLst/>
              </a:prstGeom>
              <a:noFill/>
              <a:ln w="9525">
                <a:noFill/>
                <a:miter lim="800000"/>
                <a:headEnd/>
                <a:tailEnd/>
              </a:ln>
              <a:effectLst/>
            </p:spPr>
            <p:txBody>
              <a:bodyPr>
                <a:spAutoFit/>
              </a:bodyPr>
              <a:lstStyle/>
              <a:p>
                <a:pPr algn="ctr">
                  <a:spcBef>
                    <a:spcPct val="50000"/>
                  </a:spcBef>
                </a:pPr>
                <a:r>
                  <a:rPr lang="en-US" sz="800" b="1" dirty="0" smtClean="0">
                    <a:latin typeface="Helvetica" pitchFamily="34" charset="0"/>
                  </a:rPr>
                  <a:t>VFT</a:t>
                </a:r>
                <a:endParaRPr lang="en-US" sz="800" b="1" dirty="0">
                  <a:latin typeface="Helvetica" pitchFamily="34" charset="0"/>
                </a:endParaRPr>
              </a:p>
            </p:txBody>
          </p:sp>
          <p:sp>
            <p:nvSpPr>
              <p:cNvPr id="210" name="Text Box 205"/>
              <p:cNvSpPr txBox="1">
                <a:spLocks noChangeArrowheads="1"/>
              </p:cNvSpPr>
              <p:nvPr/>
            </p:nvSpPr>
            <p:spPr bwMode="auto">
              <a:xfrm>
                <a:off x="3237" y="2726"/>
                <a:ext cx="298" cy="135"/>
              </a:xfrm>
              <a:prstGeom prst="rect">
                <a:avLst/>
              </a:prstGeom>
              <a:noFill/>
              <a:ln w="9525">
                <a:noFill/>
                <a:miter lim="800000"/>
                <a:headEnd/>
                <a:tailEnd/>
              </a:ln>
              <a:effectLst/>
            </p:spPr>
            <p:txBody>
              <a:bodyPr>
                <a:spAutoFit/>
              </a:bodyPr>
              <a:lstStyle/>
              <a:p>
                <a:pPr algn="ctr">
                  <a:spcBef>
                    <a:spcPct val="50000"/>
                  </a:spcBef>
                </a:pPr>
                <a:r>
                  <a:rPr lang="en-US" sz="800" b="1" dirty="0" smtClean="0">
                    <a:latin typeface="Helvetica" pitchFamily="34" charset="0"/>
                  </a:rPr>
                  <a:t>HTP</a:t>
                </a:r>
                <a:endParaRPr lang="en-US" sz="800" b="1" dirty="0">
                  <a:latin typeface="Helvetica" pitchFamily="34" charset="0"/>
                </a:endParaRPr>
              </a:p>
            </p:txBody>
          </p:sp>
        </p:grpSp>
        <p:sp>
          <p:nvSpPr>
            <p:cNvPr id="118" name="Line 206"/>
            <p:cNvSpPr>
              <a:spLocks noChangeShapeType="1"/>
            </p:cNvSpPr>
            <p:nvPr/>
          </p:nvSpPr>
          <p:spPr bwMode="auto">
            <a:xfrm>
              <a:off x="5147513" y="4796990"/>
              <a:ext cx="1463336" cy="344461"/>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25" name="Text Box 215"/>
            <p:cNvSpPr txBox="1">
              <a:spLocks noChangeArrowheads="1"/>
            </p:cNvSpPr>
            <p:nvPr/>
          </p:nvSpPr>
          <p:spPr bwMode="auto">
            <a:xfrm rot="562181">
              <a:off x="5356983" y="4709906"/>
              <a:ext cx="539735"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315</a:t>
              </a:r>
              <a:endParaRPr lang="en-US" sz="800" b="1" dirty="0">
                <a:latin typeface="Helvetica" pitchFamily="34" charset="0"/>
              </a:endParaRPr>
            </a:p>
          </p:txBody>
        </p:sp>
        <p:sp>
          <p:nvSpPr>
            <p:cNvPr id="130" name="Text Box 220"/>
            <p:cNvSpPr txBox="1">
              <a:spLocks noChangeArrowheads="1"/>
            </p:cNvSpPr>
            <p:nvPr/>
          </p:nvSpPr>
          <p:spPr bwMode="auto">
            <a:xfrm rot="608421">
              <a:off x="5828050" y="4828547"/>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81</a:t>
              </a:r>
              <a:r>
                <a:rPr lang="en-US" sz="800" b="1" dirty="0">
                  <a:latin typeface="Helvetica" pitchFamily="34" charset="0"/>
                </a:rPr>
                <a:t>5</a:t>
              </a:r>
            </a:p>
          </p:txBody>
        </p:sp>
        <p:grpSp>
          <p:nvGrpSpPr>
            <p:cNvPr id="518" name="Group 244"/>
            <p:cNvGrpSpPr>
              <a:grpSpLocks/>
            </p:cNvGrpSpPr>
            <p:nvPr/>
          </p:nvGrpSpPr>
          <p:grpSpPr bwMode="auto">
            <a:xfrm>
              <a:off x="3739672" y="2362762"/>
              <a:ext cx="1744663" cy="817563"/>
              <a:chOff x="3916" y="1846"/>
              <a:chExt cx="1099" cy="515"/>
            </a:xfrm>
          </p:grpSpPr>
          <p:sp>
            <p:nvSpPr>
              <p:cNvPr id="149" name="Oval 222"/>
              <p:cNvSpPr>
                <a:spLocks noChangeAspect="1" noChangeArrowheads="1"/>
              </p:cNvSpPr>
              <p:nvPr/>
            </p:nvSpPr>
            <p:spPr bwMode="auto">
              <a:xfrm>
                <a:off x="3989" y="2167"/>
                <a:ext cx="196" cy="194"/>
              </a:xfrm>
              <a:prstGeom prst="ellipse">
                <a:avLst/>
              </a:prstGeom>
              <a:solidFill>
                <a:srgbClr val="FFFFFF"/>
              </a:solidFill>
              <a:ln w="12700">
                <a:solidFill>
                  <a:schemeClr val="tx1"/>
                </a:solidFill>
                <a:round/>
                <a:headEnd/>
                <a:tailEnd/>
              </a:ln>
              <a:effectLst/>
            </p:spPr>
            <p:txBody>
              <a:bodyPr lIns="92075" tIns="46038" rIns="92075" bIns="46038"/>
              <a:lstStyle/>
              <a:p>
                <a:pPr algn="ctr" eaLnBrk="0" hangingPunct="0"/>
                <a:endParaRPr lang="en-US" sz="800" dirty="0"/>
              </a:p>
            </p:txBody>
          </p:sp>
          <p:sp>
            <p:nvSpPr>
              <p:cNvPr id="150" name="Text Box 224"/>
              <p:cNvSpPr txBox="1">
                <a:spLocks noChangeArrowheads="1"/>
              </p:cNvSpPr>
              <p:nvPr/>
            </p:nvSpPr>
            <p:spPr bwMode="auto">
              <a:xfrm>
                <a:off x="3916" y="2203"/>
                <a:ext cx="356"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RECO</a:t>
                </a:r>
              </a:p>
            </p:txBody>
          </p:sp>
          <p:sp>
            <p:nvSpPr>
              <p:cNvPr id="183" name="Oval 222"/>
              <p:cNvSpPr>
                <a:spLocks noChangeAspect="1" noChangeArrowheads="1"/>
              </p:cNvSpPr>
              <p:nvPr/>
            </p:nvSpPr>
            <p:spPr bwMode="auto">
              <a:xfrm>
                <a:off x="4739" y="1846"/>
                <a:ext cx="196" cy="194"/>
              </a:xfrm>
              <a:prstGeom prst="ellipse">
                <a:avLst/>
              </a:prstGeom>
              <a:solidFill>
                <a:srgbClr val="FFFFFF"/>
              </a:solidFill>
              <a:ln w="12700">
                <a:solidFill>
                  <a:schemeClr val="tx1"/>
                </a:solidFill>
                <a:round/>
                <a:headEnd/>
                <a:tailEnd/>
              </a:ln>
              <a:effectLst/>
            </p:spPr>
            <p:txBody>
              <a:bodyPr lIns="92075" tIns="46038" rIns="92075" bIns="46038"/>
              <a:lstStyle/>
              <a:p>
                <a:pPr algn="ctr" eaLnBrk="0" hangingPunct="0"/>
                <a:endParaRPr lang="en-US" sz="800" dirty="0"/>
              </a:p>
            </p:txBody>
          </p:sp>
          <p:sp>
            <p:nvSpPr>
              <p:cNvPr id="184" name="Text Box 224"/>
              <p:cNvSpPr txBox="1">
                <a:spLocks noChangeArrowheads="1"/>
              </p:cNvSpPr>
              <p:nvPr/>
            </p:nvSpPr>
            <p:spPr bwMode="auto">
              <a:xfrm>
                <a:off x="4659" y="1891"/>
                <a:ext cx="356" cy="116"/>
              </a:xfrm>
              <a:prstGeom prst="rect">
                <a:avLst/>
              </a:prstGeom>
              <a:noFill/>
              <a:ln w="9525">
                <a:noFill/>
                <a:miter lim="800000"/>
                <a:headEnd/>
                <a:tailEnd/>
              </a:ln>
              <a:effectLst/>
            </p:spPr>
            <p:txBody>
              <a:bodyPr>
                <a:spAutoFit/>
              </a:bodyPr>
              <a:lstStyle/>
              <a:p>
                <a:pPr algn="ctr">
                  <a:spcBef>
                    <a:spcPct val="50000"/>
                  </a:spcBef>
                </a:pPr>
                <a:r>
                  <a:rPr lang="en-US" sz="600" b="1" dirty="0" smtClean="0">
                    <a:latin typeface="Helvetica" pitchFamily="34" charset="0"/>
                  </a:rPr>
                  <a:t>CPVVEC</a:t>
                </a:r>
                <a:endParaRPr lang="en-US" sz="600" b="1" dirty="0">
                  <a:latin typeface="Helvetica" pitchFamily="34" charset="0"/>
                </a:endParaRPr>
              </a:p>
            </p:txBody>
          </p:sp>
        </p:grpSp>
        <p:sp>
          <p:nvSpPr>
            <p:cNvPr id="147" name="Line 100"/>
            <p:cNvSpPr>
              <a:spLocks noChangeShapeType="1"/>
            </p:cNvSpPr>
            <p:nvPr/>
          </p:nvSpPr>
          <p:spPr bwMode="auto">
            <a:xfrm>
              <a:off x="4439757" y="738748"/>
              <a:ext cx="36513" cy="2298700"/>
            </a:xfrm>
            <a:prstGeom prst="line">
              <a:avLst/>
            </a:prstGeom>
            <a:noFill/>
            <a:ln w="9525">
              <a:solidFill>
                <a:srgbClr val="969696"/>
              </a:solidFill>
              <a:prstDash val="dash"/>
              <a:round/>
              <a:headEnd/>
              <a:tailEnd/>
            </a:ln>
            <a:effectLst/>
          </p:spPr>
          <p:txBody>
            <a:bodyPr wrap="none" anchor="ctr"/>
            <a:lstStyle/>
            <a:p>
              <a:endParaRPr lang="en-US" dirty="0"/>
            </a:p>
          </p:txBody>
        </p:sp>
        <p:grpSp>
          <p:nvGrpSpPr>
            <p:cNvPr id="520" name="Group 241"/>
            <p:cNvGrpSpPr>
              <a:grpSpLocks/>
            </p:cNvGrpSpPr>
            <p:nvPr/>
          </p:nvGrpSpPr>
          <p:grpSpPr bwMode="auto">
            <a:xfrm>
              <a:off x="3137447" y="2186549"/>
              <a:ext cx="2329596" cy="3030538"/>
              <a:chOff x="2152" y="1753"/>
              <a:chExt cx="1467" cy="1909"/>
            </a:xfrm>
          </p:grpSpPr>
          <p:sp>
            <p:nvSpPr>
              <p:cNvPr id="146" name="Line 240"/>
              <p:cNvSpPr>
                <a:spLocks noChangeShapeType="1"/>
              </p:cNvSpPr>
              <p:nvPr/>
            </p:nvSpPr>
            <p:spPr bwMode="auto">
              <a:xfrm flipV="1">
                <a:off x="2152" y="2037"/>
                <a:ext cx="15" cy="1625"/>
              </a:xfrm>
              <a:prstGeom prst="line">
                <a:avLst/>
              </a:prstGeom>
              <a:noFill/>
              <a:ln w="9525">
                <a:solidFill>
                  <a:srgbClr val="969696"/>
                </a:solidFill>
                <a:prstDash val="dash"/>
                <a:round/>
                <a:headEnd/>
                <a:tailEnd/>
              </a:ln>
              <a:effectLst/>
            </p:spPr>
            <p:txBody>
              <a:bodyPr wrap="none" anchor="ctr"/>
              <a:lstStyle/>
              <a:p>
                <a:endParaRPr lang="en-US" dirty="0"/>
              </a:p>
            </p:txBody>
          </p:sp>
          <p:sp>
            <p:nvSpPr>
              <p:cNvPr id="187" name="Line 162"/>
              <p:cNvSpPr>
                <a:spLocks noChangeShapeType="1"/>
              </p:cNvSpPr>
              <p:nvPr/>
            </p:nvSpPr>
            <p:spPr bwMode="auto">
              <a:xfrm flipV="1">
                <a:off x="3619" y="1753"/>
                <a:ext cx="0" cy="242"/>
              </a:xfrm>
              <a:prstGeom prst="line">
                <a:avLst/>
              </a:prstGeom>
              <a:noFill/>
              <a:ln w="9525">
                <a:solidFill>
                  <a:srgbClr val="969696"/>
                </a:solidFill>
                <a:prstDash val="dash"/>
                <a:round/>
                <a:headEnd/>
                <a:tailEnd/>
              </a:ln>
              <a:effectLst/>
            </p:spPr>
            <p:txBody>
              <a:bodyPr wrap="none" anchor="ctr"/>
              <a:lstStyle/>
              <a:p>
                <a:endParaRPr lang="en-US" dirty="0"/>
              </a:p>
            </p:txBody>
          </p:sp>
        </p:grpSp>
        <p:sp>
          <p:nvSpPr>
            <p:cNvPr id="134" name="Text Box 242"/>
            <p:cNvSpPr txBox="1">
              <a:spLocks noChangeArrowheads="1"/>
            </p:cNvSpPr>
            <p:nvPr/>
          </p:nvSpPr>
          <p:spPr bwMode="auto">
            <a:xfrm>
              <a:off x="8001000" y="5380386"/>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135" name="Arc 248"/>
            <p:cNvSpPr>
              <a:spLocks/>
            </p:cNvSpPr>
            <p:nvPr/>
          </p:nvSpPr>
          <p:spPr bwMode="auto">
            <a:xfrm rot="20261016" flipH="1" flipV="1">
              <a:off x="6044721" y="3866123"/>
              <a:ext cx="1195387" cy="6318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69696"/>
              </a:solidFill>
              <a:prstDash val="dash"/>
              <a:round/>
              <a:headEnd/>
              <a:tailEnd/>
            </a:ln>
            <a:effectLst/>
          </p:spPr>
          <p:txBody>
            <a:bodyPr wrap="none" anchor="ctr"/>
            <a:lstStyle/>
            <a:p>
              <a:endParaRPr lang="en-US" dirty="0"/>
            </a:p>
          </p:txBody>
        </p:sp>
        <p:sp>
          <p:nvSpPr>
            <p:cNvPr id="136" name="Text Box 250"/>
            <p:cNvSpPr txBox="1">
              <a:spLocks noChangeArrowheads="1"/>
            </p:cNvSpPr>
            <p:nvPr/>
          </p:nvSpPr>
          <p:spPr bwMode="auto">
            <a:xfrm>
              <a:off x="5944708" y="397566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a:t>
              </a:r>
              <a:r>
                <a:rPr lang="en-US" sz="800" b="1" dirty="0">
                  <a:solidFill>
                    <a:schemeClr val="bg2"/>
                  </a:solidFill>
                  <a:latin typeface="Helvetica" pitchFamily="34" charset="0"/>
                </a:rPr>
                <a:t> </a:t>
              </a:r>
            </a:p>
          </p:txBody>
        </p:sp>
        <p:sp>
          <p:nvSpPr>
            <p:cNvPr id="137" name="Text Box 251"/>
            <p:cNvSpPr txBox="1">
              <a:spLocks noChangeArrowheads="1"/>
            </p:cNvSpPr>
            <p:nvPr/>
          </p:nvSpPr>
          <p:spPr bwMode="auto">
            <a:xfrm>
              <a:off x="5615838" y="4113342"/>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5,600</a:t>
              </a:r>
              <a:endParaRPr lang="en-US" sz="800" b="1" dirty="0">
                <a:latin typeface="Helvetica" pitchFamily="34" charset="0"/>
              </a:endParaRPr>
            </a:p>
          </p:txBody>
        </p:sp>
        <p:sp>
          <p:nvSpPr>
            <p:cNvPr id="138" name="Line 252"/>
            <p:cNvSpPr>
              <a:spLocks noChangeShapeType="1"/>
            </p:cNvSpPr>
            <p:nvPr/>
          </p:nvSpPr>
          <p:spPr bwMode="auto">
            <a:xfrm flipH="1">
              <a:off x="5808183" y="3893110"/>
              <a:ext cx="498475" cy="265113"/>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39" name="Text Box 253"/>
            <p:cNvSpPr txBox="1">
              <a:spLocks noChangeArrowheads="1"/>
            </p:cNvSpPr>
            <p:nvPr/>
          </p:nvSpPr>
          <p:spPr bwMode="auto">
            <a:xfrm>
              <a:off x="5500208" y="3702610"/>
              <a:ext cx="812800" cy="228600"/>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DSY49Y50</a:t>
              </a:r>
            </a:p>
          </p:txBody>
        </p:sp>
        <p:sp>
          <p:nvSpPr>
            <p:cNvPr id="140" name="Line 254"/>
            <p:cNvSpPr>
              <a:spLocks noChangeShapeType="1"/>
            </p:cNvSpPr>
            <p:nvPr/>
          </p:nvSpPr>
          <p:spPr bwMode="auto">
            <a:xfrm flipH="1">
              <a:off x="2083906" y="3037448"/>
              <a:ext cx="1773337" cy="862012"/>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141" name="Text Box 255"/>
            <p:cNvSpPr txBox="1">
              <a:spLocks noChangeArrowheads="1"/>
            </p:cNvSpPr>
            <p:nvPr/>
          </p:nvSpPr>
          <p:spPr bwMode="auto">
            <a:xfrm rot="20105826">
              <a:off x="3381278" y="2928703"/>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1,000</a:t>
              </a:r>
            </a:p>
          </p:txBody>
        </p:sp>
        <p:sp>
          <p:nvSpPr>
            <p:cNvPr id="142" name="Text Box 256"/>
            <p:cNvSpPr txBox="1">
              <a:spLocks noChangeArrowheads="1"/>
            </p:cNvSpPr>
            <p:nvPr/>
          </p:nvSpPr>
          <p:spPr bwMode="auto">
            <a:xfrm>
              <a:off x="4033358" y="2865205"/>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tx1">
                      <a:lumMod val="75000"/>
                    </a:schemeClr>
                  </a:solidFill>
                  <a:latin typeface="Helvetica" pitchFamily="34" charset="0"/>
                </a:rPr>
                <a:t>425</a:t>
              </a:r>
              <a:endParaRPr lang="en-US" sz="800" b="1" dirty="0">
                <a:solidFill>
                  <a:schemeClr val="tx1">
                    <a:lumMod val="75000"/>
                  </a:schemeClr>
                </a:solidFill>
                <a:latin typeface="Helvetica" pitchFamily="34" charset="0"/>
              </a:endParaRPr>
            </a:p>
          </p:txBody>
        </p:sp>
        <p:sp>
          <p:nvSpPr>
            <p:cNvPr id="143" name="Oval 188"/>
            <p:cNvSpPr>
              <a:spLocks noChangeArrowheads="1"/>
            </p:cNvSpPr>
            <p:nvPr/>
          </p:nvSpPr>
          <p:spPr bwMode="auto">
            <a:xfrm>
              <a:off x="1093307" y="3670860"/>
              <a:ext cx="1074889" cy="990600"/>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1000" b="1" dirty="0" smtClean="0">
                  <a:latin typeface="Helvetica" pitchFamily="34" charset="0"/>
                </a:rPr>
                <a:t>Equivalent for PJM-NY boundary</a:t>
              </a:r>
              <a:endParaRPr lang="en-US" sz="1000" dirty="0"/>
            </a:p>
          </p:txBody>
        </p:sp>
        <p:sp>
          <p:nvSpPr>
            <p:cNvPr id="344" name="Text Box 79"/>
            <p:cNvSpPr txBox="1">
              <a:spLocks noChangeArrowheads="1"/>
            </p:cNvSpPr>
            <p:nvPr/>
          </p:nvSpPr>
          <p:spPr bwMode="auto">
            <a:xfrm>
              <a:off x="7906512" y="4828032"/>
              <a:ext cx="686181"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CSC</a:t>
              </a:r>
              <a:endParaRPr lang="en-US" sz="800" b="1" dirty="0">
                <a:latin typeface="Helvetica" pitchFamily="34" charset="0"/>
              </a:endParaRPr>
            </a:p>
          </p:txBody>
        </p:sp>
        <p:sp>
          <p:nvSpPr>
            <p:cNvPr id="342" name="Line 80"/>
            <p:cNvSpPr>
              <a:spLocks noChangeShapeType="1"/>
            </p:cNvSpPr>
            <p:nvPr/>
          </p:nvSpPr>
          <p:spPr bwMode="auto">
            <a:xfrm flipH="1">
              <a:off x="3742944" y="922125"/>
              <a:ext cx="228600" cy="304800"/>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343" name="Text Box 40"/>
            <p:cNvSpPr txBox="1">
              <a:spLocks noChangeArrowheads="1"/>
            </p:cNvSpPr>
            <p:nvPr/>
          </p:nvSpPr>
          <p:spPr bwMode="auto">
            <a:xfrm>
              <a:off x="3666744" y="725424"/>
              <a:ext cx="822325" cy="246063"/>
            </a:xfrm>
            <a:prstGeom prst="rect">
              <a:avLst/>
            </a:prstGeom>
            <a:noFill/>
            <a:ln w="9525">
              <a:noFill/>
              <a:miter lim="800000"/>
              <a:headEnd/>
              <a:tailEnd/>
            </a:ln>
            <a:effectLst/>
          </p:spPr>
          <p:txBody>
            <a:bodyPr>
              <a:spAutoFit/>
            </a:bodyPr>
            <a:lstStyle/>
            <a:p>
              <a:pPr algn="ctr">
                <a:spcBef>
                  <a:spcPct val="50000"/>
                </a:spcBef>
              </a:pPr>
              <a:r>
                <a:rPr lang="en-US" sz="1000" b="1" dirty="0">
                  <a:latin typeface="Helvetica" pitchFamily="34" charset="0"/>
                </a:rPr>
                <a:t>To </a:t>
              </a:r>
              <a:r>
                <a:rPr lang="en-US" sz="1000" b="1" dirty="0" smtClean="0">
                  <a:latin typeface="Helvetica" pitchFamily="34" charset="0"/>
                </a:rPr>
                <a:t>Cedars</a:t>
              </a:r>
              <a:endParaRPr lang="en-US" sz="1000" b="1" dirty="0">
                <a:latin typeface="Helvetica" pitchFamily="34" charset="0"/>
              </a:endParaRPr>
            </a:p>
          </p:txBody>
        </p:sp>
        <p:sp>
          <p:nvSpPr>
            <p:cNvPr id="174" name="Arc 248"/>
            <p:cNvSpPr>
              <a:spLocks/>
            </p:cNvSpPr>
            <p:nvPr/>
          </p:nvSpPr>
          <p:spPr bwMode="auto">
            <a:xfrm rot="18087241" flipH="1" flipV="1">
              <a:off x="322452" y="2291861"/>
              <a:ext cx="1057391" cy="43402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69696"/>
              </a:solidFill>
              <a:prstDash val="dash"/>
              <a:round/>
              <a:headEnd/>
              <a:tailEnd/>
            </a:ln>
            <a:effectLst/>
          </p:spPr>
          <p:txBody>
            <a:bodyPr wrap="none" anchor="ctr"/>
            <a:lstStyle/>
            <a:p>
              <a:endParaRPr lang="en-US" dirty="0"/>
            </a:p>
          </p:txBody>
        </p:sp>
        <p:sp>
          <p:nvSpPr>
            <p:cNvPr id="178" name="Text Box 20"/>
            <p:cNvSpPr txBox="1">
              <a:spLocks noChangeArrowheads="1"/>
            </p:cNvSpPr>
            <p:nvPr/>
          </p:nvSpPr>
          <p:spPr bwMode="auto">
            <a:xfrm>
              <a:off x="775093" y="2610734"/>
              <a:ext cx="838200"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solidFill>
                    <a:schemeClr val="bg1">
                      <a:lumMod val="50000"/>
                    </a:schemeClr>
                  </a:solidFill>
                  <a:latin typeface="Helvetica" pitchFamily="34" charset="0"/>
                </a:rPr>
                <a:t>2,750</a:t>
              </a:r>
              <a:endParaRPr lang="en-US" sz="800" b="1" dirty="0">
                <a:solidFill>
                  <a:schemeClr val="bg1">
                    <a:lumMod val="50000"/>
                  </a:schemeClr>
                </a:solidFill>
                <a:latin typeface="Helvetica" pitchFamily="34" charset="0"/>
              </a:endParaRPr>
            </a:p>
          </p:txBody>
        </p:sp>
        <p:sp>
          <p:nvSpPr>
            <p:cNvPr id="185" name="Line 252"/>
            <p:cNvSpPr>
              <a:spLocks noChangeShapeType="1"/>
            </p:cNvSpPr>
            <p:nvPr/>
          </p:nvSpPr>
          <p:spPr bwMode="auto">
            <a:xfrm flipH="1">
              <a:off x="5354159" y="2434198"/>
              <a:ext cx="679448" cy="5397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86" name="Text Box 99"/>
            <p:cNvSpPr txBox="1">
              <a:spLocks noChangeArrowheads="1"/>
            </p:cNvSpPr>
            <p:nvPr/>
          </p:nvSpPr>
          <p:spPr bwMode="auto">
            <a:xfrm>
              <a:off x="5436708" y="2336239"/>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9,999</a:t>
              </a:r>
              <a:endParaRPr lang="en-US" sz="800" b="1" dirty="0">
                <a:latin typeface="Helvetica" pitchFamily="34" charset="0"/>
              </a:endParaRPr>
            </a:p>
          </p:txBody>
        </p:sp>
        <p:sp>
          <p:nvSpPr>
            <p:cNvPr id="189" name="Text Box 150"/>
            <p:cNvSpPr txBox="1">
              <a:spLocks noChangeArrowheads="1"/>
            </p:cNvSpPr>
            <p:nvPr/>
          </p:nvSpPr>
          <p:spPr bwMode="auto">
            <a:xfrm>
              <a:off x="4983477" y="2175434"/>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2,275</a:t>
              </a:r>
              <a:endParaRPr lang="en-US" sz="800" b="1" dirty="0">
                <a:latin typeface="Helvetica" pitchFamily="34" charset="0"/>
              </a:endParaRPr>
            </a:p>
          </p:txBody>
        </p:sp>
        <p:sp>
          <p:nvSpPr>
            <p:cNvPr id="190" name="Line 207"/>
            <p:cNvSpPr>
              <a:spLocks noChangeShapeType="1"/>
            </p:cNvSpPr>
            <p:nvPr/>
          </p:nvSpPr>
          <p:spPr bwMode="auto">
            <a:xfrm flipH="1">
              <a:off x="2116137" y="2526275"/>
              <a:ext cx="3962708" cy="1432391"/>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191" name="Text Box 99"/>
            <p:cNvSpPr txBox="1">
              <a:spLocks noChangeArrowheads="1"/>
            </p:cNvSpPr>
            <p:nvPr/>
          </p:nvSpPr>
          <p:spPr bwMode="auto">
            <a:xfrm rot="20374986">
              <a:off x="5300190" y="2700226"/>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tx1">
                      <a:lumMod val="75000"/>
                    </a:schemeClr>
                  </a:solidFill>
                  <a:latin typeface="Helvetica" pitchFamily="34" charset="0"/>
                </a:rPr>
                <a:t>1000</a:t>
              </a:r>
              <a:endParaRPr lang="en-US" sz="800" b="1" dirty="0">
                <a:solidFill>
                  <a:schemeClr val="tx1">
                    <a:lumMod val="75000"/>
                  </a:schemeClr>
                </a:solidFill>
                <a:latin typeface="Helvetica" pitchFamily="34" charset="0"/>
              </a:endParaRPr>
            </a:p>
          </p:txBody>
        </p:sp>
        <p:sp>
          <p:nvSpPr>
            <p:cNvPr id="193" name="Text Box 45"/>
            <p:cNvSpPr txBox="1">
              <a:spLocks noChangeArrowheads="1"/>
            </p:cNvSpPr>
            <p:nvPr/>
          </p:nvSpPr>
          <p:spPr bwMode="auto">
            <a:xfrm rot="20168334">
              <a:off x="2307637" y="3773777"/>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tx1">
                      <a:lumMod val="75000"/>
                    </a:schemeClr>
                  </a:solidFill>
                  <a:latin typeface="Helvetica" pitchFamily="34" charset="0"/>
                </a:rPr>
                <a:t>1,000</a:t>
              </a:r>
              <a:endParaRPr lang="en-US" sz="800" b="1" dirty="0">
                <a:solidFill>
                  <a:schemeClr val="tx1">
                    <a:lumMod val="75000"/>
                  </a:schemeClr>
                </a:solidFill>
                <a:latin typeface="Helvetica" pitchFamily="34" charset="0"/>
              </a:endParaRPr>
            </a:p>
          </p:txBody>
        </p:sp>
        <p:sp>
          <p:nvSpPr>
            <p:cNvPr id="213" name="Text Box 220"/>
            <p:cNvSpPr txBox="1">
              <a:spLocks noChangeArrowheads="1"/>
            </p:cNvSpPr>
            <p:nvPr/>
          </p:nvSpPr>
          <p:spPr bwMode="auto">
            <a:xfrm rot="1376142">
              <a:off x="5413372" y="4399854"/>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0</a:t>
              </a:r>
            </a:p>
          </p:txBody>
        </p:sp>
        <p:sp>
          <p:nvSpPr>
            <p:cNvPr id="214" name="Text Box 220"/>
            <p:cNvSpPr txBox="1">
              <a:spLocks noChangeArrowheads="1"/>
            </p:cNvSpPr>
            <p:nvPr/>
          </p:nvSpPr>
          <p:spPr bwMode="auto">
            <a:xfrm rot="608421">
              <a:off x="4304751" y="4468972"/>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endParaRPr lang="en-US" sz="800" b="1" dirty="0">
                <a:latin typeface="Helvetica" pitchFamily="34" charset="0"/>
              </a:endParaRPr>
            </a:p>
          </p:txBody>
        </p:sp>
        <p:sp>
          <p:nvSpPr>
            <p:cNvPr id="215" name="Text Box 220"/>
            <p:cNvSpPr txBox="1">
              <a:spLocks noChangeArrowheads="1"/>
            </p:cNvSpPr>
            <p:nvPr/>
          </p:nvSpPr>
          <p:spPr bwMode="auto">
            <a:xfrm rot="2242084">
              <a:off x="5881596" y="4517249"/>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a:latin typeface="Helvetica" pitchFamily="34" charset="0"/>
                </a:rPr>
                <a:t>6</a:t>
              </a:r>
              <a:r>
                <a:rPr lang="en-US" sz="800" b="1" dirty="0" smtClean="0">
                  <a:latin typeface="Helvetica" pitchFamily="34" charset="0"/>
                </a:rPr>
                <a:t>00</a:t>
              </a:r>
              <a:endParaRPr lang="en-US" sz="800" b="1" dirty="0">
                <a:latin typeface="Helvetica" pitchFamily="34" charset="0"/>
              </a:endParaRPr>
            </a:p>
          </p:txBody>
        </p:sp>
        <p:sp>
          <p:nvSpPr>
            <p:cNvPr id="216" name="Text Box 220"/>
            <p:cNvSpPr txBox="1">
              <a:spLocks noChangeArrowheads="1"/>
            </p:cNvSpPr>
            <p:nvPr/>
          </p:nvSpPr>
          <p:spPr bwMode="auto">
            <a:xfrm rot="21119815">
              <a:off x="3257521" y="3811229"/>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9999</a:t>
              </a:r>
              <a:endParaRPr lang="en-US" sz="800" b="1" dirty="0">
                <a:latin typeface="Helvetica" pitchFamily="34" charset="0"/>
              </a:endParaRPr>
            </a:p>
          </p:txBody>
        </p:sp>
        <p:sp>
          <p:nvSpPr>
            <p:cNvPr id="220" name="Text Box 220"/>
            <p:cNvSpPr txBox="1">
              <a:spLocks noChangeArrowheads="1"/>
            </p:cNvSpPr>
            <p:nvPr/>
          </p:nvSpPr>
          <p:spPr bwMode="auto">
            <a:xfrm rot="2648812">
              <a:off x="4464651" y="4305189"/>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a:latin typeface="Helvetica" pitchFamily="34" charset="0"/>
                </a:rPr>
                <a:t>5</a:t>
              </a:r>
              <a:r>
                <a:rPr lang="en-US" sz="800" b="1" dirty="0" smtClean="0">
                  <a:latin typeface="Helvetica" pitchFamily="34" charset="0"/>
                </a:rPr>
                <a:t>00</a:t>
              </a:r>
              <a:endParaRPr lang="en-US" sz="800" b="1" dirty="0">
                <a:latin typeface="Helvetica" pitchFamily="34" charset="0"/>
              </a:endParaRPr>
            </a:p>
          </p:txBody>
        </p:sp>
        <p:sp>
          <p:nvSpPr>
            <p:cNvPr id="196" name="Oval 8"/>
            <p:cNvSpPr>
              <a:spLocks noChangeArrowheads="1"/>
            </p:cNvSpPr>
            <p:nvPr/>
          </p:nvSpPr>
          <p:spPr bwMode="auto">
            <a:xfrm>
              <a:off x="4323955" y="5544196"/>
              <a:ext cx="502590" cy="351839"/>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K</a:t>
              </a:r>
              <a:r>
                <a:rPr lang="en-US" sz="1000" b="1" dirty="0" smtClean="0">
                  <a:latin typeface="Helvetica" pitchFamily="34" charset="0"/>
                </a:rPr>
                <a:t>2</a:t>
              </a:r>
              <a:endParaRPr lang="en-US" sz="1000" dirty="0"/>
            </a:p>
          </p:txBody>
        </p:sp>
        <p:sp>
          <p:nvSpPr>
            <p:cNvPr id="734" name="Text Box 141"/>
            <p:cNvSpPr txBox="1">
              <a:spLocks noChangeArrowheads="1"/>
            </p:cNvSpPr>
            <p:nvPr/>
          </p:nvSpPr>
          <p:spPr bwMode="auto">
            <a:xfrm>
              <a:off x="7513643" y="5445407"/>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660</a:t>
              </a:r>
            </a:p>
          </p:txBody>
        </p:sp>
        <p:sp>
          <p:nvSpPr>
            <p:cNvPr id="393" name="Oval 8"/>
            <p:cNvSpPr>
              <a:spLocks noChangeArrowheads="1"/>
            </p:cNvSpPr>
            <p:nvPr/>
          </p:nvSpPr>
          <p:spPr bwMode="auto">
            <a:xfrm>
              <a:off x="8217857" y="4418053"/>
              <a:ext cx="503952" cy="3524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smtClean="0">
                  <a:latin typeface="Helvetica" pitchFamily="34" charset="0"/>
                </a:rPr>
                <a:t>K1</a:t>
              </a:r>
              <a:endParaRPr lang="en-US" sz="1000" dirty="0"/>
            </a:p>
          </p:txBody>
        </p:sp>
      </p:grpSp>
      <p:sp>
        <p:nvSpPr>
          <p:cNvPr id="521" name="Text Box 243"/>
          <p:cNvSpPr txBox="1">
            <a:spLocks noChangeArrowheads="1"/>
          </p:cNvSpPr>
          <p:nvPr/>
        </p:nvSpPr>
        <p:spPr bwMode="auto">
          <a:xfrm>
            <a:off x="84670" y="5977471"/>
            <a:ext cx="2844800" cy="254000"/>
          </a:xfrm>
          <a:prstGeom prst="rect">
            <a:avLst/>
          </a:prstGeom>
          <a:noFill/>
          <a:ln w="9525">
            <a:solidFill>
              <a:schemeClr val="tx1"/>
            </a:solidFill>
            <a:miter lim="800000"/>
            <a:headEnd/>
            <a:tailEnd/>
          </a:ln>
          <a:effectLst/>
        </p:spPr>
        <p:txBody>
          <a:bodyPr>
            <a:spAutoFit/>
          </a:bodyPr>
          <a:lstStyle/>
          <a:p>
            <a:pPr>
              <a:spcBef>
                <a:spcPct val="50000"/>
              </a:spcBef>
            </a:pPr>
            <a:r>
              <a:rPr lang="en-US" sz="1000" b="1" dirty="0">
                <a:latin typeface="Arial" charset="0"/>
              </a:rPr>
              <a:t>*</a:t>
            </a:r>
            <a:r>
              <a:rPr lang="en-US" sz="1000" dirty="0">
                <a:latin typeface="Arial" charset="0"/>
              </a:rPr>
              <a:t> </a:t>
            </a:r>
            <a:r>
              <a:rPr lang="en-US" sz="800" dirty="0">
                <a:latin typeface="Helvetica" pitchFamily="34" charset="0"/>
              </a:rPr>
              <a:t>Rating a function of unit availabilities and/or area loads.</a:t>
            </a:r>
          </a:p>
        </p:txBody>
      </p:sp>
      <p:cxnSp>
        <p:nvCxnSpPr>
          <p:cNvPr id="177" name="Straight Arrow Connector 176"/>
          <p:cNvCxnSpPr/>
          <p:nvPr/>
        </p:nvCxnSpPr>
        <p:spPr>
          <a:xfrm>
            <a:off x="838200" y="26670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V="1">
            <a:off x="5319794" y="2535067"/>
            <a:ext cx="234580" cy="39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 name="Oval 204"/>
          <p:cNvSpPr>
            <a:spLocks noChangeArrowheads="1"/>
          </p:cNvSpPr>
          <p:nvPr/>
        </p:nvSpPr>
        <p:spPr bwMode="auto">
          <a:xfrm>
            <a:off x="4084323" y="3991981"/>
            <a:ext cx="249238" cy="261939"/>
          </a:xfrm>
          <a:prstGeom prst="ellipse">
            <a:avLst/>
          </a:prstGeom>
          <a:solidFill>
            <a:srgbClr val="FFFFFF"/>
          </a:solidFill>
          <a:ln w="12700">
            <a:solidFill>
              <a:schemeClr val="tx1"/>
            </a:solidFill>
            <a:round/>
            <a:headEnd/>
            <a:tailEnd/>
          </a:ln>
          <a:effectLst/>
        </p:spPr>
        <p:txBody>
          <a:bodyPr lIns="92075" tIns="46038" rIns="92075" bIns="46038"/>
          <a:lstStyle/>
          <a:p>
            <a:pPr algn="ctr" eaLnBrk="0" hangingPunct="0"/>
            <a:endParaRPr lang="en-US" sz="800" dirty="0">
              <a:solidFill>
                <a:srgbClr val="FF0000"/>
              </a:solidFill>
            </a:endParaRPr>
          </a:p>
        </p:txBody>
      </p:sp>
      <p:cxnSp>
        <p:nvCxnSpPr>
          <p:cNvPr id="522" name="Straight Arrow Connector 521"/>
          <p:cNvCxnSpPr>
            <a:stCxn id="180" idx="5"/>
            <a:endCxn id="9" idx="1"/>
          </p:cNvCxnSpPr>
          <p:nvPr/>
        </p:nvCxnSpPr>
        <p:spPr>
          <a:xfrm>
            <a:off x="5274484" y="4258636"/>
            <a:ext cx="1482085" cy="1075836"/>
          </a:xfrm>
          <a:prstGeom prst="straightConnector1">
            <a:avLst/>
          </a:prstGeom>
          <a:ln>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27" name="Straight Arrow Connector 526"/>
          <p:cNvCxnSpPr>
            <a:stCxn id="6" idx="4"/>
            <a:endCxn id="179" idx="7"/>
          </p:cNvCxnSpPr>
          <p:nvPr/>
        </p:nvCxnSpPr>
        <p:spPr>
          <a:xfrm flipH="1">
            <a:off x="4297061" y="2879618"/>
            <a:ext cx="2019038" cy="1150723"/>
          </a:xfrm>
          <a:prstGeom prst="straightConnector1">
            <a:avLst/>
          </a:prstGeom>
          <a:ln w="12700">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29" name="Straight Arrow Connector 528"/>
          <p:cNvCxnSpPr>
            <a:stCxn id="179" idx="4"/>
            <a:endCxn id="151" idx="0"/>
          </p:cNvCxnSpPr>
          <p:nvPr/>
        </p:nvCxnSpPr>
        <p:spPr>
          <a:xfrm>
            <a:off x="4208942" y="4253920"/>
            <a:ext cx="183902" cy="368794"/>
          </a:xfrm>
          <a:prstGeom prst="straightConnector1">
            <a:avLst/>
          </a:prstGeom>
          <a:ln>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31" name="Straight Arrow Connector 530"/>
          <p:cNvCxnSpPr>
            <a:stCxn id="179" idx="6"/>
            <a:endCxn id="180" idx="2"/>
          </p:cNvCxnSpPr>
          <p:nvPr/>
        </p:nvCxnSpPr>
        <p:spPr>
          <a:xfrm>
            <a:off x="4333561" y="4122951"/>
            <a:ext cx="728185" cy="43076"/>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3" name="Straight Arrow Connector 532"/>
          <p:cNvCxnSpPr>
            <a:stCxn id="151" idx="5"/>
            <a:endCxn id="181" idx="2"/>
          </p:cNvCxnSpPr>
          <p:nvPr/>
        </p:nvCxnSpPr>
        <p:spPr>
          <a:xfrm>
            <a:off x="4480963" y="4846293"/>
            <a:ext cx="460494" cy="234270"/>
          </a:xfrm>
          <a:prstGeom prst="straightConnector1">
            <a:avLst/>
          </a:prstGeom>
          <a:ln>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35" name="Straight Arrow Connector 534"/>
          <p:cNvCxnSpPr>
            <a:endCxn id="9" idx="1"/>
          </p:cNvCxnSpPr>
          <p:nvPr/>
        </p:nvCxnSpPr>
        <p:spPr>
          <a:xfrm>
            <a:off x="4415862" y="4141130"/>
            <a:ext cx="2340707" cy="1193342"/>
          </a:xfrm>
          <a:prstGeom prst="straightConnector1">
            <a:avLst/>
          </a:prstGeom>
          <a:ln>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38" name="Straight Arrow Connector 537"/>
          <p:cNvCxnSpPr>
            <a:stCxn id="179" idx="5"/>
          </p:cNvCxnSpPr>
          <p:nvPr/>
        </p:nvCxnSpPr>
        <p:spPr>
          <a:xfrm>
            <a:off x="4297061" y="4215560"/>
            <a:ext cx="657194" cy="746417"/>
          </a:xfrm>
          <a:prstGeom prst="straightConnector1">
            <a:avLst/>
          </a:prstGeom>
          <a:ln>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40" name="Straight Arrow Connector 539"/>
          <p:cNvCxnSpPr/>
          <p:nvPr/>
        </p:nvCxnSpPr>
        <p:spPr>
          <a:xfrm flipV="1">
            <a:off x="2164920" y="4122950"/>
            <a:ext cx="1938435" cy="274091"/>
          </a:xfrm>
          <a:prstGeom prst="straightConnector1">
            <a:avLst/>
          </a:prstGeom>
          <a:ln w="12700">
            <a:solidFill>
              <a:schemeClr val="bg1">
                <a:lumMod val="50000"/>
              </a:schemeClr>
            </a:solidFill>
            <a:prstDash val="dash"/>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12" name="Text Box 215"/>
          <p:cNvSpPr txBox="1">
            <a:spLocks noChangeArrowheads="1"/>
          </p:cNvSpPr>
          <p:nvPr/>
        </p:nvSpPr>
        <p:spPr bwMode="auto">
          <a:xfrm rot="562181">
            <a:off x="4584921" y="4214606"/>
            <a:ext cx="539735"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a:latin typeface="Helvetica" pitchFamily="34" charset="0"/>
              </a:rPr>
              <a:t>0</a:t>
            </a:r>
          </a:p>
        </p:txBody>
      </p:sp>
      <p:sp>
        <p:nvSpPr>
          <p:cNvPr id="221" name="Text Box 215"/>
          <p:cNvSpPr txBox="1">
            <a:spLocks noChangeArrowheads="1"/>
          </p:cNvSpPr>
          <p:nvPr/>
        </p:nvSpPr>
        <p:spPr bwMode="auto">
          <a:xfrm rot="180232">
            <a:off x="4584017" y="3913121"/>
            <a:ext cx="539735"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660</a:t>
            </a:r>
            <a:endParaRPr lang="en-US" sz="800" b="1" dirty="0">
              <a:latin typeface="Helvetica" pitchFamily="34" charset="0"/>
            </a:endParaRPr>
          </a:p>
        </p:txBody>
      </p:sp>
      <p:sp>
        <p:nvSpPr>
          <p:cNvPr id="222" name="Text Box 220"/>
          <p:cNvSpPr txBox="1">
            <a:spLocks noChangeArrowheads="1"/>
          </p:cNvSpPr>
          <p:nvPr/>
        </p:nvSpPr>
        <p:spPr bwMode="auto">
          <a:xfrm rot="2337651">
            <a:off x="5190068" y="4246766"/>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223" name="Text Box 220"/>
          <p:cNvSpPr txBox="1">
            <a:spLocks noChangeArrowheads="1"/>
          </p:cNvSpPr>
          <p:nvPr/>
        </p:nvSpPr>
        <p:spPr bwMode="auto">
          <a:xfrm rot="2648812">
            <a:off x="4237436" y="4368876"/>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224" name="Text Box 213"/>
          <p:cNvSpPr txBox="1">
            <a:spLocks noChangeArrowheads="1"/>
          </p:cNvSpPr>
          <p:nvPr/>
        </p:nvSpPr>
        <p:spPr bwMode="auto">
          <a:xfrm>
            <a:off x="3857858" y="4232886"/>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a:t>
            </a:r>
            <a:r>
              <a:rPr lang="en-US" sz="800" b="1" dirty="0" smtClean="0">
                <a:latin typeface="Helvetica" pitchFamily="34" charset="0"/>
              </a:rPr>
              <a:t>15</a:t>
            </a:r>
            <a:endParaRPr lang="en-US" sz="800" b="1" dirty="0">
              <a:latin typeface="Helvetica" pitchFamily="34" charset="0"/>
            </a:endParaRPr>
          </a:p>
        </p:txBody>
      </p:sp>
      <p:sp>
        <p:nvSpPr>
          <p:cNvPr id="225" name="Text Box 215"/>
          <p:cNvSpPr txBox="1">
            <a:spLocks noChangeArrowheads="1"/>
          </p:cNvSpPr>
          <p:nvPr/>
        </p:nvSpPr>
        <p:spPr bwMode="auto">
          <a:xfrm rot="1153009">
            <a:off x="4422774" y="4785548"/>
            <a:ext cx="539735"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315</a:t>
            </a:r>
            <a:endParaRPr lang="en-US" sz="800" b="1" dirty="0">
              <a:latin typeface="Helvetica" pitchFamily="34" charset="0"/>
            </a:endParaRPr>
          </a:p>
        </p:txBody>
      </p:sp>
      <p:sp>
        <p:nvSpPr>
          <p:cNvPr id="226" name="Text Box 220"/>
          <p:cNvSpPr txBox="1">
            <a:spLocks noChangeArrowheads="1"/>
          </p:cNvSpPr>
          <p:nvPr/>
        </p:nvSpPr>
        <p:spPr bwMode="auto">
          <a:xfrm rot="21119815">
            <a:off x="2386045" y="4273779"/>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9999</a:t>
            </a:r>
            <a:endParaRPr lang="en-US" sz="800" b="1" dirty="0">
              <a:latin typeface="Helvetica" pitchFamily="34" charset="0"/>
            </a:endParaRPr>
          </a:p>
        </p:txBody>
      </p:sp>
      <p:sp>
        <p:nvSpPr>
          <p:cNvPr id="198" name="Text Box 99"/>
          <p:cNvSpPr txBox="1">
            <a:spLocks noChangeArrowheads="1"/>
          </p:cNvSpPr>
          <p:nvPr/>
        </p:nvSpPr>
        <p:spPr bwMode="auto">
          <a:xfrm rot="19941498">
            <a:off x="5756508" y="301369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tx1">
                    <a:lumMod val="75000"/>
                  </a:schemeClr>
                </a:solidFill>
                <a:latin typeface="Helvetica" pitchFamily="34" charset="0"/>
              </a:rPr>
              <a:t>150</a:t>
            </a:r>
            <a:endParaRPr lang="en-US" sz="800" b="1" dirty="0">
              <a:solidFill>
                <a:schemeClr val="tx1">
                  <a:lumMod val="75000"/>
                </a:schemeClr>
              </a:solidFill>
              <a:latin typeface="Helvetica" pitchFamily="34" charset="0"/>
            </a:endParaRPr>
          </a:p>
        </p:txBody>
      </p:sp>
      <p:sp>
        <p:nvSpPr>
          <p:cNvPr id="199" name="Text Box 99"/>
          <p:cNvSpPr txBox="1">
            <a:spLocks noChangeArrowheads="1"/>
          </p:cNvSpPr>
          <p:nvPr/>
        </p:nvSpPr>
        <p:spPr bwMode="auto">
          <a:xfrm rot="19941498">
            <a:off x="4481265" y="3728136"/>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tx1">
                    <a:lumMod val="75000"/>
                  </a:schemeClr>
                </a:solidFill>
                <a:latin typeface="Helvetica" pitchFamily="34" charset="0"/>
              </a:rPr>
              <a:t>0</a:t>
            </a:r>
            <a:endParaRPr lang="en-US" sz="800" b="1" dirty="0">
              <a:solidFill>
                <a:schemeClr val="tx1">
                  <a:lumMod val="75000"/>
                </a:schemeClr>
              </a:solidFill>
              <a:latin typeface="Helvetica" pitchFamily="34" charset="0"/>
            </a:endParaRPr>
          </a:p>
        </p:txBody>
      </p:sp>
      <p:sp>
        <p:nvSpPr>
          <p:cNvPr id="200" name="Text Box 205"/>
          <p:cNvSpPr txBox="1">
            <a:spLocks noChangeArrowheads="1"/>
          </p:cNvSpPr>
          <p:nvPr/>
        </p:nvSpPr>
        <p:spPr bwMode="auto">
          <a:xfrm>
            <a:off x="3976907" y="4015794"/>
            <a:ext cx="473075" cy="214314"/>
          </a:xfrm>
          <a:prstGeom prst="rect">
            <a:avLst/>
          </a:prstGeom>
          <a:noFill/>
          <a:ln w="9525">
            <a:noFill/>
            <a:miter lim="800000"/>
            <a:headEnd/>
            <a:tailEnd/>
          </a:ln>
          <a:effectLst/>
        </p:spPr>
        <p:txBody>
          <a:bodyPr>
            <a:spAutoFit/>
          </a:bodyPr>
          <a:lstStyle/>
          <a:p>
            <a:pPr algn="ctr">
              <a:spcBef>
                <a:spcPct val="50000"/>
              </a:spcBef>
            </a:pPr>
            <a:r>
              <a:rPr lang="en-US" sz="800" b="1" dirty="0" smtClean="0">
                <a:latin typeface="Helvetica" pitchFamily="34" charset="0"/>
              </a:rPr>
              <a:t>J2</a:t>
            </a:r>
            <a:endParaRPr lang="en-US" sz="800" b="1" dirty="0">
              <a:latin typeface="Helvetica" pitchFamily="34" charset="0"/>
            </a:endParaRPr>
          </a:p>
        </p:txBody>
      </p:sp>
      <p:sp>
        <p:nvSpPr>
          <p:cNvPr id="201" name="Text Box 74"/>
          <p:cNvSpPr txBox="1">
            <a:spLocks noChangeArrowheads="1"/>
          </p:cNvSpPr>
          <p:nvPr/>
        </p:nvSpPr>
        <p:spPr bwMode="auto">
          <a:xfrm>
            <a:off x="719118" y="3863606"/>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385</a:t>
            </a:r>
            <a:endParaRPr lang="en-US" sz="800" b="1" dirty="0">
              <a:latin typeface="Helvetica" pitchFamily="34" charset="0"/>
            </a:endParaRPr>
          </a:p>
        </p:txBody>
      </p:sp>
      <p:sp>
        <p:nvSpPr>
          <p:cNvPr id="192" name="Text Box 215"/>
          <p:cNvSpPr txBox="1">
            <a:spLocks noChangeArrowheads="1"/>
          </p:cNvSpPr>
          <p:nvPr/>
        </p:nvSpPr>
        <p:spPr bwMode="auto">
          <a:xfrm>
            <a:off x="3928520" y="4498661"/>
            <a:ext cx="539735"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a:solidFill>
                  <a:schemeClr val="bg1">
                    <a:lumMod val="50000"/>
                  </a:schemeClr>
                </a:solidFill>
                <a:latin typeface="Helvetica" pitchFamily="34" charset="0"/>
              </a:rPr>
              <a:t>0</a:t>
            </a:r>
          </a:p>
        </p:txBody>
      </p:sp>
      <p:sp>
        <p:nvSpPr>
          <p:cNvPr id="194" name="Line 173"/>
          <p:cNvSpPr>
            <a:spLocks noChangeShapeType="1"/>
          </p:cNvSpPr>
          <p:nvPr/>
        </p:nvSpPr>
        <p:spPr bwMode="auto">
          <a:xfrm flipH="1" flipV="1">
            <a:off x="5202725" y="3104246"/>
            <a:ext cx="39844" cy="790973"/>
          </a:xfrm>
          <a:prstGeom prst="line">
            <a:avLst/>
          </a:prstGeom>
          <a:noFill/>
          <a:ln w="9525">
            <a:solidFill>
              <a:srgbClr val="969696"/>
            </a:solidFill>
            <a:prstDash val="dash"/>
            <a:round/>
            <a:headEnd/>
            <a:tailEnd/>
          </a:ln>
          <a:effectLst/>
        </p:spPr>
        <p:txBody>
          <a:bodyPr wrap="none" anchor="ctr"/>
          <a:lstStyle/>
          <a:p>
            <a:endParaRPr lang="en-US" dirty="0"/>
          </a:p>
        </p:txBody>
      </p:sp>
      <p:sp>
        <p:nvSpPr>
          <p:cNvPr id="195" name="Text Box 163"/>
          <p:cNvSpPr txBox="1">
            <a:spLocks noChangeArrowheads="1"/>
          </p:cNvSpPr>
          <p:nvPr/>
        </p:nvSpPr>
        <p:spPr bwMode="auto">
          <a:xfrm>
            <a:off x="4715440" y="3731464"/>
            <a:ext cx="1014413" cy="228600"/>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solidFill>
                  <a:schemeClr val="bg1">
                    <a:lumMod val="50000"/>
                  </a:schemeClr>
                </a:solidFill>
                <a:latin typeface="Helvetica" pitchFamily="34" charset="0"/>
              </a:rPr>
              <a:t>PJM </a:t>
            </a:r>
            <a:r>
              <a:rPr lang="en-US" sz="900" b="1" dirty="0" smtClean="0">
                <a:solidFill>
                  <a:schemeClr val="bg1">
                    <a:lumMod val="50000"/>
                  </a:schemeClr>
                </a:solidFill>
                <a:latin typeface="Helvetica" pitchFamily="34" charset="0"/>
              </a:rPr>
              <a:t>to G</a:t>
            </a:r>
            <a:endParaRPr lang="en-US" sz="900" b="1" dirty="0">
              <a:solidFill>
                <a:schemeClr val="bg1">
                  <a:lumMod val="50000"/>
                </a:schemeClr>
              </a:solidFill>
              <a:latin typeface="Helvetica" pitchFamily="34" charset="0"/>
            </a:endParaRPr>
          </a:p>
        </p:txBody>
      </p:sp>
      <p:sp>
        <p:nvSpPr>
          <p:cNvPr id="197" name="Line 178"/>
          <p:cNvSpPr>
            <a:spLocks noChangeShapeType="1"/>
          </p:cNvSpPr>
          <p:nvPr/>
        </p:nvSpPr>
        <p:spPr bwMode="auto">
          <a:xfrm flipH="1">
            <a:off x="4958934" y="3744487"/>
            <a:ext cx="554038"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02" name="Text Box 166"/>
          <p:cNvSpPr txBox="1">
            <a:spLocks noChangeArrowheads="1"/>
          </p:cNvSpPr>
          <p:nvPr/>
        </p:nvSpPr>
        <p:spPr bwMode="auto">
          <a:xfrm rot="21420244">
            <a:off x="4805489" y="3516808"/>
            <a:ext cx="88922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solidFill>
                  <a:schemeClr val="bg1">
                    <a:lumMod val="50000"/>
                  </a:schemeClr>
                </a:solidFill>
                <a:latin typeface="Helvetica" pitchFamily="34" charset="0"/>
              </a:rPr>
              <a:t>1045     9999   </a:t>
            </a:r>
            <a:endParaRPr lang="en-US" sz="800" b="1" dirty="0">
              <a:solidFill>
                <a:schemeClr val="bg1">
                  <a:lumMod val="50000"/>
                </a:schemeClr>
              </a:solidFill>
              <a:latin typeface="Helvetica" pitchFamily="34" charset="0"/>
            </a:endParaRPr>
          </a:p>
        </p:txBody>
      </p:sp>
      <p:sp>
        <p:nvSpPr>
          <p:cNvPr id="384" name="Line 156"/>
          <p:cNvSpPr>
            <a:spLocks noChangeShapeType="1"/>
          </p:cNvSpPr>
          <p:nvPr/>
        </p:nvSpPr>
        <p:spPr bwMode="auto">
          <a:xfrm flipH="1">
            <a:off x="8604730" y="4341996"/>
            <a:ext cx="210707" cy="412549"/>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385" name="Text Box 42"/>
          <p:cNvSpPr txBox="1">
            <a:spLocks noChangeArrowheads="1"/>
          </p:cNvSpPr>
          <p:nvPr/>
        </p:nvSpPr>
        <p:spPr bwMode="auto">
          <a:xfrm>
            <a:off x="8295674" y="4097299"/>
            <a:ext cx="823912" cy="246062"/>
          </a:xfrm>
          <a:prstGeom prst="rect">
            <a:avLst/>
          </a:prstGeom>
          <a:noFill/>
          <a:ln w="9525">
            <a:noFill/>
            <a:miter lim="800000"/>
            <a:headEnd/>
            <a:tailEnd/>
          </a:ln>
          <a:effectLst/>
        </p:spPr>
        <p:txBody>
          <a:bodyPr>
            <a:spAutoFit/>
          </a:bodyPr>
          <a:lstStyle/>
          <a:p>
            <a:pPr algn="ctr">
              <a:spcBef>
                <a:spcPct val="50000"/>
              </a:spcBef>
            </a:pPr>
            <a:r>
              <a:rPr lang="en-US" sz="1000" b="1" dirty="0">
                <a:latin typeface="Helvetica" pitchFamily="34" charset="0"/>
              </a:rPr>
              <a:t>To </a:t>
            </a:r>
            <a:r>
              <a:rPr lang="en-US" sz="1000" b="1" dirty="0" smtClean="0">
                <a:latin typeface="Helvetica" pitchFamily="34" charset="0"/>
              </a:rPr>
              <a:t>CT</a:t>
            </a:r>
            <a:endParaRPr lang="en-US" sz="1000" b="1" dirty="0">
              <a:latin typeface="Helvetica" pitchFamily="34" charset="0"/>
            </a:endParaRPr>
          </a:p>
        </p:txBody>
      </p:sp>
      <p:sp>
        <p:nvSpPr>
          <p:cNvPr id="386" name="Text Box 48"/>
          <p:cNvSpPr txBox="1">
            <a:spLocks noChangeArrowheads="1"/>
          </p:cNvSpPr>
          <p:nvPr/>
        </p:nvSpPr>
        <p:spPr bwMode="auto">
          <a:xfrm>
            <a:off x="8432800" y="4221921"/>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387" name="Text Box 48"/>
          <p:cNvSpPr txBox="1">
            <a:spLocks noChangeArrowheads="1"/>
          </p:cNvSpPr>
          <p:nvPr/>
        </p:nvSpPr>
        <p:spPr bwMode="auto">
          <a:xfrm>
            <a:off x="8015676" y="4955563"/>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330</a:t>
            </a:r>
            <a:endParaRPr lang="en-US" sz="800" b="1" dirty="0">
              <a:latin typeface="Helvetica" pitchFamily="34" charset="0"/>
            </a:endParaRPr>
          </a:p>
        </p:txBody>
      </p:sp>
      <p:sp>
        <p:nvSpPr>
          <p:cNvPr id="388" name="Text Box 48"/>
          <p:cNvSpPr txBox="1">
            <a:spLocks noChangeArrowheads="1"/>
          </p:cNvSpPr>
          <p:nvPr/>
        </p:nvSpPr>
        <p:spPr bwMode="auto">
          <a:xfrm>
            <a:off x="8264765" y="4542017"/>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330</a:t>
            </a:r>
            <a:endParaRPr lang="en-US" sz="800" b="1" dirty="0">
              <a:latin typeface="Helvetica" pitchFamily="34" charset="0"/>
            </a:endParaRPr>
          </a:p>
        </p:txBody>
      </p:sp>
      <p:sp>
        <p:nvSpPr>
          <p:cNvPr id="733" name="Text Box 141"/>
          <p:cNvSpPr txBox="1">
            <a:spLocks noChangeArrowheads="1"/>
          </p:cNvSpPr>
          <p:nvPr/>
        </p:nvSpPr>
        <p:spPr bwMode="auto">
          <a:xfrm>
            <a:off x="2034612" y="4990423"/>
            <a:ext cx="508000"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660</a:t>
            </a:r>
          </a:p>
        </p:txBody>
      </p:sp>
      <p:cxnSp>
        <p:nvCxnSpPr>
          <p:cNvPr id="389" name="AutoShape 136"/>
          <p:cNvCxnSpPr>
            <a:cxnSpLocks noChangeShapeType="1"/>
            <a:endCxn id="196" idx="2"/>
          </p:cNvCxnSpPr>
          <p:nvPr/>
        </p:nvCxnSpPr>
        <p:spPr bwMode="auto">
          <a:xfrm>
            <a:off x="1938960" y="4935286"/>
            <a:ext cx="2502386" cy="1105700"/>
          </a:xfrm>
          <a:prstGeom prst="curvedConnector3">
            <a:avLst>
              <a:gd name="adj1" fmla="val 50000"/>
            </a:avLst>
          </a:prstGeom>
          <a:noFill/>
          <a:ln w="9525">
            <a:solidFill>
              <a:schemeClr val="tx1"/>
            </a:solidFill>
            <a:prstDash val="dash"/>
            <a:round/>
            <a:headEnd type="triangle" w="sm" len="med"/>
            <a:tailEnd type="triangle" w="sm" len="med"/>
          </a:ln>
          <a:effectLst/>
        </p:spPr>
      </p:cxnSp>
      <p:cxnSp>
        <p:nvCxnSpPr>
          <p:cNvPr id="390" name="AutoShape 136"/>
          <p:cNvCxnSpPr>
            <a:cxnSpLocks noChangeShapeType="1"/>
            <a:stCxn id="196" idx="6"/>
            <a:endCxn id="10" idx="4"/>
          </p:cNvCxnSpPr>
          <p:nvPr/>
        </p:nvCxnSpPr>
        <p:spPr bwMode="auto">
          <a:xfrm flipV="1">
            <a:off x="4943936" y="5641143"/>
            <a:ext cx="2979507" cy="399843"/>
          </a:xfrm>
          <a:prstGeom prst="curvedConnector2">
            <a:avLst/>
          </a:prstGeom>
          <a:noFill/>
          <a:ln w="9525">
            <a:solidFill>
              <a:schemeClr val="tx1"/>
            </a:solidFill>
            <a:prstDash val="dash"/>
            <a:round/>
            <a:headEnd type="triangle" w="sm" len="med"/>
            <a:tailEnd type="triangle" w="sm" len="med"/>
          </a:ln>
          <a:effectLst/>
        </p:spPr>
      </p:cxnSp>
      <p:sp>
        <p:nvSpPr>
          <p:cNvPr id="391" name="Text Box 141"/>
          <p:cNvSpPr txBox="1">
            <a:spLocks noChangeArrowheads="1"/>
          </p:cNvSpPr>
          <p:nvPr/>
        </p:nvSpPr>
        <p:spPr bwMode="auto">
          <a:xfrm>
            <a:off x="3926692" y="5777455"/>
            <a:ext cx="508000"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660</a:t>
            </a:r>
          </a:p>
        </p:txBody>
      </p:sp>
    </p:spTree>
    <p:extLst>
      <p:ext uri="{BB962C8B-B14F-4D97-AF65-F5344CB8AC3E}">
        <p14:creationId xmlns:p14="http://schemas.microsoft.com/office/powerpoint/2010/main" val="22627872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70152"/>
            <a:ext cx="8394700" cy="1143000"/>
          </a:xfrm>
        </p:spPr>
        <p:txBody>
          <a:bodyPr anchor="t">
            <a:noAutofit/>
          </a:bodyPr>
          <a:lstStyle/>
          <a:p>
            <a:r>
              <a:rPr lang="en-US" sz="3600" dirty="0" smtClean="0">
                <a:cs typeface="Times New Roman" pitchFamily="18" charset="0"/>
              </a:rPr>
              <a:t>New England System Representation </a:t>
            </a:r>
            <a:br>
              <a:rPr lang="en-US" sz="3600" dirty="0" smtClean="0">
                <a:cs typeface="Times New Roman" pitchFamily="18" charset="0"/>
              </a:rPr>
            </a:br>
            <a:r>
              <a:rPr lang="en-US" sz="3600" dirty="0" smtClean="0">
                <a:cs typeface="Times New Roman" pitchFamily="18" charset="0"/>
              </a:rPr>
              <a:t>for</a:t>
            </a:r>
            <a:r>
              <a:rPr lang="en-US" sz="3600" dirty="0" smtClean="0">
                <a:solidFill>
                  <a:srgbClr val="FF0000"/>
                </a:solidFill>
                <a:cs typeface="Times New Roman" pitchFamily="18" charset="0"/>
              </a:rPr>
              <a:t> </a:t>
            </a:r>
            <a:r>
              <a:rPr lang="en-US" sz="3600" dirty="0" smtClean="0">
                <a:cs typeface="Times New Roman" pitchFamily="18" charset="0"/>
              </a:rPr>
              <a:t>2023 (MW) </a:t>
            </a:r>
            <a:endParaRPr lang="en-US" sz="3600" dirty="0">
              <a:solidFill>
                <a:srgbClr val="FF0000"/>
              </a:solidFill>
            </a:endParaRPr>
          </a:p>
        </p:txBody>
      </p:sp>
      <p:sp>
        <p:nvSpPr>
          <p:cNvPr id="3" name="Slide Number Placeholder 2"/>
          <p:cNvSpPr>
            <a:spLocks noGrp="1"/>
          </p:cNvSpPr>
          <p:nvPr>
            <p:ph type="sldNum" sz="quarter" idx="4294967295"/>
          </p:nvPr>
        </p:nvSpPr>
        <p:spPr>
          <a:xfrm>
            <a:off x="8610600" y="6400800"/>
            <a:ext cx="313326" cy="263518"/>
          </a:xfrm>
          <a:prstGeom prst="rect">
            <a:avLst/>
          </a:prstGeom>
        </p:spPr>
        <p:txBody>
          <a:bodyPr/>
          <a:lstStyle/>
          <a:p>
            <a:fld id="{10C7F894-2A36-495D-AB7C-1055F7AC0F9D}" type="slidenum">
              <a:rPr lang="en-US" smtClean="0"/>
              <a:pPr/>
              <a:t>87</a:t>
            </a:fld>
            <a:endParaRPr lang="en-US" dirty="0"/>
          </a:p>
        </p:txBody>
      </p:sp>
      <p:grpSp>
        <p:nvGrpSpPr>
          <p:cNvPr id="4" name="Group 178"/>
          <p:cNvGrpSpPr/>
          <p:nvPr/>
        </p:nvGrpSpPr>
        <p:grpSpPr>
          <a:xfrm>
            <a:off x="319145" y="987191"/>
            <a:ext cx="8623300" cy="5341938"/>
            <a:chOff x="220663" y="576655"/>
            <a:chExt cx="8678862" cy="5464175"/>
          </a:xfrm>
        </p:grpSpPr>
        <p:grpSp>
          <p:nvGrpSpPr>
            <p:cNvPr id="5" name="Group 1176"/>
            <p:cNvGrpSpPr>
              <a:grpSpLocks/>
            </p:cNvGrpSpPr>
            <p:nvPr/>
          </p:nvGrpSpPr>
          <p:grpSpPr bwMode="auto">
            <a:xfrm>
              <a:off x="1406525" y="1551380"/>
              <a:ext cx="0" cy="4489450"/>
              <a:chOff x="886" y="1207"/>
              <a:chExt cx="0" cy="2828"/>
            </a:xfrm>
          </p:grpSpPr>
          <p:sp>
            <p:nvSpPr>
              <p:cNvPr id="303" name="Line 1055"/>
              <p:cNvSpPr>
                <a:spLocks noChangeShapeType="1"/>
              </p:cNvSpPr>
              <p:nvPr/>
            </p:nvSpPr>
            <p:spPr bwMode="auto">
              <a:xfrm flipH="1">
                <a:off x="886" y="1207"/>
                <a:ext cx="0" cy="1775"/>
              </a:xfrm>
              <a:prstGeom prst="line">
                <a:avLst/>
              </a:prstGeom>
              <a:noFill/>
              <a:ln w="9525">
                <a:solidFill>
                  <a:srgbClr val="969696"/>
                </a:solidFill>
                <a:prstDash val="dash"/>
                <a:round/>
                <a:headEnd/>
                <a:tailEnd/>
              </a:ln>
              <a:effectLst/>
            </p:spPr>
            <p:txBody>
              <a:bodyPr wrap="none" anchor="ctr"/>
              <a:lstStyle/>
              <a:p>
                <a:endParaRPr lang="en-US" dirty="0"/>
              </a:p>
            </p:txBody>
          </p:sp>
          <p:sp>
            <p:nvSpPr>
              <p:cNvPr id="304" name="Line 1138"/>
              <p:cNvSpPr>
                <a:spLocks noChangeShapeType="1"/>
              </p:cNvSpPr>
              <p:nvPr/>
            </p:nvSpPr>
            <p:spPr bwMode="auto">
              <a:xfrm>
                <a:off x="886" y="3179"/>
                <a:ext cx="0" cy="856"/>
              </a:xfrm>
              <a:prstGeom prst="line">
                <a:avLst/>
              </a:prstGeom>
              <a:noFill/>
              <a:ln w="9525">
                <a:solidFill>
                  <a:srgbClr val="969696"/>
                </a:solidFill>
                <a:prstDash val="dash"/>
                <a:round/>
                <a:headEnd/>
                <a:tailEnd/>
              </a:ln>
              <a:effectLst/>
            </p:spPr>
            <p:txBody>
              <a:bodyPr wrap="none" anchor="ctr"/>
              <a:lstStyle/>
              <a:p>
                <a:endParaRPr lang="en-US" dirty="0"/>
              </a:p>
            </p:txBody>
          </p:sp>
        </p:grpSp>
        <p:sp>
          <p:nvSpPr>
            <p:cNvPr id="181" name="Line 1027"/>
            <p:cNvSpPr>
              <a:spLocks noChangeShapeType="1"/>
            </p:cNvSpPr>
            <p:nvPr/>
          </p:nvSpPr>
          <p:spPr bwMode="auto">
            <a:xfrm rot="21316088" flipH="1" flipV="1">
              <a:off x="7986713" y="1202130"/>
              <a:ext cx="619125" cy="53975"/>
            </a:xfrm>
            <a:prstGeom prst="line">
              <a:avLst/>
            </a:prstGeom>
            <a:noFill/>
            <a:ln w="9525">
              <a:solidFill>
                <a:srgbClr val="969696"/>
              </a:solidFill>
              <a:prstDash val="dash"/>
              <a:round/>
              <a:headEnd/>
              <a:tailEnd/>
            </a:ln>
            <a:effectLst/>
          </p:spPr>
          <p:txBody>
            <a:bodyPr wrap="none" anchor="ctr"/>
            <a:lstStyle/>
            <a:p>
              <a:endParaRPr lang="en-US" dirty="0"/>
            </a:p>
          </p:txBody>
        </p:sp>
        <p:sp>
          <p:nvSpPr>
            <p:cNvPr id="182" name="Line 1028"/>
            <p:cNvSpPr>
              <a:spLocks noChangeShapeType="1"/>
            </p:cNvSpPr>
            <p:nvPr/>
          </p:nvSpPr>
          <p:spPr bwMode="auto">
            <a:xfrm flipH="1" flipV="1">
              <a:off x="7815263" y="1824430"/>
              <a:ext cx="122237" cy="517525"/>
            </a:xfrm>
            <a:prstGeom prst="line">
              <a:avLst/>
            </a:prstGeom>
            <a:noFill/>
            <a:ln w="9525">
              <a:solidFill>
                <a:srgbClr val="969696"/>
              </a:solidFill>
              <a:prstDash val="dash"/>
              <a:round/>
              <a:headEnd/>
              <a:tailEnd/>
            </a:ln>
            <a:effectLst/>
          </p:spPr>
          <p:txBody>
            <a:bodyPr wrap="none" anchor="ctr"/>
            <a:lstStyle/>
            <a:p>
              <a:endParaRPr lang="en-US" dirty="0"/>
            </a:p>
          </p:txBody>
        </p:sp>
        <p:sp>
          <p:nvSpPr>
            <p:cNvPr id="183" name="Line 1029"/>
            <p:cNvSpPr>
              <a:spLocks noChangeShapeType="1"/>
            </p:cNvSpPr>
            <p:nvPr/>
          </p:nvSpPr>
          <p:spPr bwMode="auto">
            <a:xfrm flipH="1" flipV="1">
              <a:off x="6945313" y="1837130"/>
              <a:ext cx="96837" cy="538163"/>
            </a:xfrm>
            <a:prstGeom prst="line">
              <a:avLst/>
            </a:prstGeom>
            <a:noFill/>
            <a:ln w="9525">
              <a:solidFill>
                <a:srgbClr val="969696"/>
              </a:solidFill>
              <a:prstDash val="dash"/>
              <a:round/>
              <a:headEnd/>
              <a:tailEnd/>
            </a:ln>
            <a:effectLst/>
          </p:spPr>
          <p:txBody>
            <a:bodyPr wrap="none" anchor="ctr"/>
            <a:lstStyle/>
            <a:p>
              <a:endParaRPr lang="en-US" dirty="0"/>
            </a:p>
          </p:txBody>
        </p:sp>
        <p:sp>
          <p:nvSpPr>
            <p:cNvPr id="184" name="Line 1030"/>
            <p:cNvSpPr>
              <a:spLocks noChangeShapeType="1"/>
            </p:cNvSpPr>
            <p:nvPr/>
          </p:nvSpPr>
          <p:spPr bwMode="auto">
            <a:xfrm flipH="1" flipV="1">
              <a:off x="5943600" y="1559318"/>
              <a:ext cx="209550" cy="936625"/>
            </a:xfrm>
            <a:prstGeom prst="line">
              <a:avLst/>
            </a:prstGeom>
            <a:noFill/>
            <a:ln w="9525">
              <a:solidFill>
                <a:srgbClr val="969696"/>
              </a:solidFill>
              <a:prstDash val="dash"/>
              <a:round/>
              <a:headEnd/>
              <a:tailEnd/>
            </a:ln>
            <a:effectLst/>
          </p:spPr>
          <p:txBody>
            <a:bodyPr wrap="none" anchor="ctr"/>
            <a:lstStyle/>
            <a:p>
              <a:endParaRPr lang="en-US" dirty="0"/>
            </a:p>
          </p:txBody>
        </p:sp>
        <p:sp>
          <p:nvSpPr>
            <p:cNvPr id="185" name="Text Box 1031"/>
            <p:cNvSpPr txBox="1">
              <a:spLocks noChangeArrowheads="1"/>
            </p:cNvSpPr>
            <p:nvPr/>
          </p:nvSpPr>
          <p:spPr bwMode="auto">
            <a:xfrm>
              <a:off x="2182813" y="787678"/>
              <a:ext cx="955675" cy="362042"/>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East – West</a:t>
              </a:r>
            </a:p>
            <a:p>
              <a:pPr algn="ctr" eaLnBrk="0" hangingPunct="0"/>
              <a:r>
                <a:rPr lang="en-US" sz="800" b="1" dirty="0" smtClean="0">
                  <a:latin typeface="Helvetica" pitchFamily="34" charset="0"/>
                </a:rPr>
                <a:t>3,500/3.000</a:t>
              </a:r>
              <a:endParaRPr lang="en-US" sz="800" b="1" dirty="0">
                <a:latin typeface="Helvetica" pitchFamily="34" charset="0"/>
              </a:endParaRPr>
            </a:p>
          </p:txBody>
        </p:sp>
        <p:sp>
          <p:nvSpPr>
            <p:cNvPr id="186" name="Text Box 1032"/>
            <p:cNvSpPr txBox="1">
              <a:spLocks noChangeArrowheads="1"/>
            </p:cNvSpPr>
            <p:nvPr/>
          </p:nvSpPr>
          <p:spPr bwMode="auto">
            <a:xfrm>
              <a:off x="7205663" y="1460893"/>
              <a:ext cx="1054100" cy="365125"/>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Orrington South</a:t>
              </a:r>
            </a:p>
          </p:txBody>
        </p:sp>
        <p:sp>
          <p:nvSpPr>
            <p:cNvPr id="187" name="Text Box 1033"/>
            <p:cNvSpPr txBox="1">
              <a:spLocks noChangeArrowheads="1"/>
            </p:cNvSpPr>
            <p:nvPr/>
          </p:nvSpPr>
          <p:spPr bwMode="auto">
            <a:xfrm>
              <a:off x="6367463" y="1432318"/>
              <a:ext cx="952500" cy="365125"/>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Surowiec South</a:t>
              </a:r>
            </a:p>
          </p:txBody>
        </p:sp>
        <p:sp>
          <p:nvSpPr>
            <p:cNvPr id="188" name="Text Box 1034"/>
            <p:cNvSpPr txBox="1">
              <a:spLocks noChangeArrowheads="1"/>
            </p:cNvSpPr>
            <p:nvPr/>
          </p:nvSpPr>
          <p:spPr bwMode="auto">
            <a:xfrm>
              <a:off x="5526088" y="1305318"/>
              <a:ext cx="820737" cy="228600"/>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ME - NH</a:t>
              </a:r>
            </a:p>
          </p:txBody>
        </p:sp>
        <p:sp>
          <p:nvSpPr>
            <p:cNvPr id="189" name="Text Box 1035"/>
            <p:cNvSpPr txBox="1">
              <a:spLocks noChangeArrowheads="1"/>
            </p:cNvSpPr>
            <p:nvPr/>
          </p:nvSpPr>
          <p:spPr bwMode="auto">
            <a:xfrm>
              <a:off x="6697663" y="2368641"/>
              <a:ext cx="1108075" cy="350838"/>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North – South</a:t>
              </a:r>
            </a:p>
            <a:p>
              <a:pPr algn="ctr" eaLnBrk="0" hangingPunct="0"/>
              <a:r>
                <a:rPr lang="en-US" sz="800" b="1" dirty="0" smtClean="0">
                  <a:solidFill>
                    <a:srgbClr val="FF0000"/>
                  </a:solidFill>
                  <a:latin typeface="Helvetica" pitchFamily="34" charset="0"/>
                </a:rPr>
                <a:t>2,725 (relaxed)</a:t>
              </a:r>
              <a:endParaRPr lang="en-US" sz="800" b="1" dirty="0">
                <a:solidFill>
                  <a:srgbClr val="FF0000"/>
                </a:solidFill>
                <a:latin typeface="Helvetica" pitchFamily="34" charset="0"/>
              </a:endParaRPr>
            </a:p>
          </p:txBody>
        </p:sp>
        <p:sp>
          <p:nvSpPr>
            <p:cNvPr id="190" name="Text Box 1036"/>
            <p:cNvSpPr txBox="1">
              <a:spLocks noChangeArrowheads="1"/>
            </p:cNvSpPr>
            <p:nvPr/>
          </p:nvSpPr>
          <p:spPr bwMode="auto">
            <a:xfrm>
              <a:off x="7854950" y="3118243"/>
              <a:ext cx="989013" cy="353943"/>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Boston Import</a:t>
              </a:r>
            </a:p>
            <a:p>
              <a:pPr algn="ctr" eaLnBrk="0" hangingPunct="0"/>
              <a:r>
                <a:rPr lang="en-US" sz="800" b="1" dirty="0" smtClean="0">
                  <a:latin typeface="Helvetica" pitchFamily="34" charset="0"/>
                </a:rPr>
                <a:t>5,700</a:t>
              </a:r>
              <a:endParaRPr lang="en-US" sz="800" b="1" dirty="0">
                <a:latin typeface="Helvetica" pitchFamily="34" charset="0"/>
              </a:endParaRPr>
            </a:p>
          </p:txBody>
        </p:sp>
        <p:sp>
          <p:nvSpPr>
            <p:cNvPr id="191" name="Text Box 1037"/>
            <p:cNvSpPr txBox="1">
              <a:spLocks noChangeArrowheads="1"/>
            </p:cNvSpPr>
            <p:nvPr/>
          </p:nvSpPr>
          <p:spPr bwMode="auto">
            <a:xfrm>
              <a:off x="5770563" y="5245493"/>
              <a:ext cx="1708150" cy="362042"/>
            </a:xfrm>
            <a:prstGeom prst="rect">
              <a:avLst/>
            </a:prstGeom>
            <a:noFill/>
            <a:ln w="9525">
              <a:noFill/>
              <a:miter lim="800000"/>
              <a:headEnd/>
              <a:tailEnd/>
            </a:ln>
            <a:effectLst/>
          </p:spPr>
          <p:txBody>
            <a:bodyPr wrap="square">
              <a:spAutoFit/>
            </a:bodyPr>
            <a:lstStyle/>
            <a:p>
              <a:pPr algn="ctr" eaLnBrk="0" hangingPunct="0">
                <a:spcBef>
                  <a:spcPct val="50000"/>
                </a:spcBef>
              </a:pPr>
              <a:r>
                <a:rPr lang="en-US" sz="900" b="1" dirty="0">
                  <a:latin typeface="Helvetica" pitchFamily="34" charset="0"/>
                </a:rPr>
                <a:t>SEMA</a:t>
              </a:r>
              <a:r>
                <a:rPr lang="en-US" sz="900" b="1" dirty="0">
                  <a:effectLst>
                    <a:outerShdw blurRad="38100" dist="38100" dir="2700000" algn="tl">
                      <a:srgbClr val="C0C0C0"/>
                    </a:outerShdw>
                  </a:effectLst>
                </a:rPr>
                <a:t>/</a:t>
              </a:r>
              <a:r>
                <a:rPr lang="en-US" sz="900" b="1" dirty="0">
                  <a:latin typeface="Helvetica" pitchFamily="34" charset="0"/>
                </a:rPr>
                <a:t>RI </a:t>
              </a:r>
              <a:r>
                <a:rPr lang="en-US" sz="900" b="1" dirty="0" smtClean="0">
                  <a:latin typeface="Helvetica" pitchFamily="34" charset="0"/>
                </a:rPr>
                <a:t>Export/Import</a:t>
              </a:r>
              <a:endParaRPr lang="en-US" sz="900" b="1" dirty="0">
                <a:latin typeface="Helvetica" pitchFamily="34" charset="0"/>
              </a:endParaRPr>
            </a:p>
            <a:p>
              <a:pPr algn="ctr" eaLnBrk="0" hangingPunct="0"/>
              <a:r>
                <a:rPr lang="en-US" sz="800" b="1" dirty="0" smtClean="0">
                  <a:latin typeface="Helvetica" pitchFamily="34" charset="0"/>
                </a:rPr>
                <a:t>3,400/1,800</a:t>
              </a:r>
              <a:endParaRPr lang="en-US" sz="800" b="1" dirty="0">
                <a:latin typeface="Helvetica" pitchFamily="34" charset="0"/>
              </a:endParaRPr>
            </a:p>
          </p:txBody>
        </p:sp>
        <p:sp>
          <p:nvSpPr>
            <p:cNvPr id="193" name="Text Box 1039"/>
            <p:cNvSpPr txBox="1">
              <a:spLocks noChangeArrowheads="1"/>
            </p:cNvSpPr>
            <p:nvPr/>
          </p:nvSpPr>
          <p:spPr bwMode="auto">
            <a:xfrm>
              <a:off x="3652838" y="5626493"/>
              <a:ext cx="1479550" cy="350837"/>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Southwest CT Import</a:t>
              </a:r>
            </a:p>
            <a:p>
              <a:pPr algn="ctr" eaLnBrk="0" hangingPunct="0"/>
              <a:r>
                <a:rPr lang="en-US" sz="800" b="1" dirty="0" smtClean="0">
                  <a:latin typeface="Helvetica" pitchFamily="34" charset="0"/>
                </a:rPr>
                <a:t>2,800</a:t>
              </a:r>
              <a:r>
                <a:rPr lang="en-US" sz="800" b="1" dirty="0" smtClean="0">
                  <a:solidFill>
                    <a:srgbClr val="FF0000"/>
                  </a:solidFill>
                  <a:latin typeface="Helvetica" pitchFamily="34" charset="0"/>
                </a:rPr>
                <a:t> </a:t>
              </a:r>
              <a:r>
                <a:rPr lang="en-US" sz="800" b="1" dirty="0" smtClean="0">
                  <a:latin typeface="Helvetica" pitchFamily="34" charset="0"/>
                </a:rPr>
                <a:t> </a:t>
              </a:r>
              <a:endParaRPr lang="en-US" sz="800" b="1" dirty="0">
                <a:latin typeface="Helvetica" pitchFamily="34" charset="0"/>
              </a:endParaRPr>
            </a:p>
          </p:txBody>
        </p:sp>
        <p:sp>
          <p:nvSpPr>
            <p:cNvPr id="194" name="Text Box 1040"/>
            <p:cNvSpPr txBox="1">
              <a:spLocks noChangeArrowheads="1"/>
            </p:cNvSpPr>
            <p:nvPr/>
          </p:nvSpPr>
          <p:spPr bwMode="auto">
            <a:xfrm>
              <a:off x="3948113" y="4927993"/>
              <a:ext cx="996950" cy="477054"/>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Connecticut</a:t>
              </a:r>
            </a:p>
            <a:p>
              <a:pPr algn="ctr" eaLnBrk="0" hangingPunct="0"/>
              <a:r>
                <a:rPr lang="en-US" sz="800" b="1" dirty="0">
                  <a:latin typeface="Helvetica" pitchFamily="34" charset="0"/>
                </a:rPr>
                <a:t>(Excludes CSC) </a:t>
              </a:r>
              <a:r>
                <a:rPr lang="en-US" sz="800" b="1" dirty="0" smtClean="0">
                  <a:latin typeface="Helvetica" pitchFamily="34" charset="0"/>
                </a:rPr>
                <a:t>3,400</a:t>
              </a:r>
            </a:p>
          </p:txBody>
        </p:sp>
        <p:sp>
          <p:nvSpPr>
            <p:cNvPr id="195" name="Text Box 1041"/>
            <p:cNvSpPr txBox="1">
              <a:spLocks noChangeArrowheads="1"/>
            </p:cNvSpPr>
            <p:nvPr/>
          </p:nvSpPr>
          <p:spPr bwMode="auto">
            <a:xfrm>
              <a:off x="220663" y="5145480"/>
              <a:ext cx="1447800" cy="350838"/>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Norwalk - Stamford</a:t>
              </a:r>
            </a:p>
            <a:p>
              <a:pPr algn="ctr" eaLnBrk="0" hangingPunct="0"/>
              <a:r>
                <a:rPr lang="en-US" sz="800" b="1" dirty="0" smtClean="0">
                  <a:latin typeface="Helvetica" pitchFamily="34" charset="0"/>
                </a:rPr>
                <a:t>9,999 </a:t>
              </a:r>
              <a:r>
                <a:rPr lang="en-US" sz="800" b="1" dirty="0">
                  <a:latin typeface="Helvetica" pitchFamily="34" charset="0"/>
                </a:rPr>
                <a:t>In</a:t>
              </a:r>
            </a:p>
          </p:txBody>
        </p:sp>
        <p:sp>
          <p:nvSpPr>
            <p:cNvPr id="196" name="Text Box 1042"/>
            <p:cNvSpPr txBox="1">
              <a:spLocks noChangeArrowheads="1"/>
            </p:cNvSpPr>
            <p:nvPr/>
          </p:nvSpPr>
          <p:spPr bwMode="auto">
            <a:xfrm>
              <a:off x="7319963" y="1095768"/>
              <a:ext cx="714375" cy="228600"/>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NB</a:t>
              </a:r>
              <a:r>
                <a:rPr lang="en-US" sz="900" b="1" dirty="0">
                  <a:effectLst>
                    <a:outerShdw blurRad="38100" dist="38100" dir="2700000" algn="tl">
                      <a:srgbClr val="C0C0C0"/>
                    </a:outerShdw>
                  </a:effectLst>
                </a:rPr>
                <a:t> - </a:t>
              </a:r>
              <a:r>
                <a:rPr lang="en-US" sz="900" b="1" dirty="0">
                  <a:latin typeface="Helvetica" pitchFamily="34" charset="0"/>
                </a:rPr>
                <a:t>NE</a:t>
              </a:r>
            </a:p>
          </p:txBody>
        </p:sp>
        <p:sp>
          <p:nvSpPr>
            <p:cNvPr id="197" name="Text Box 1043"/>
            <p:cNvSpPr txBox="1">
              <a:spLocks noChangeArrowheads="1"/>
            </p:cNvSpPr>
            <p:nvPr/>
          </p:nvSpPr>
          <p:spPr bwMode="auto">
            <a:xfrm>
              <a:off x="1446213" y="1051318"/>
              <a:ext cx="679450" cy="214312"/>
            </a:xfrm>
            <a:prstGeom prst="rect">
              <a:avLst/>
            </a:prstGeom>
            <a:noFill/>
            <a:ln w="9525">
              <a:noFill/>
              <a:miter lim="800000"/>
              <a:headEnd/>
              <a:tailEnd/>
            </a:ln>
            <a:effectLst/>
          </p:spPr>
          <p:txBody>
            <a:bodyPr>
              <a:spAutoFit/>
            </a:bodyPr>
            <a:lstStyle/>
            <a:p>
              <a:pPr algn="ctr" eaLnBrk="0" hangingPunct="0">
                <a:spcBef>
                  <a:spcPct val="50000"/>
                </a:spcBef>
              </a:pPr>
              <a:r>
                <a:rPr lang="en-US" sz="800" b="1" dirty="0">
                  <a:effectLst>
                    <a:outerShdw blurRad="38100" dist="38100" dir="2700000" algn="tl">
                      <a:srgbClr val="C0C0C0"/>
                    </a:outerShdw>
                  </a:effectLst>
                  <a:latin typeface="Helvetica" pitchFamily="34" charset="0"/>
                </a:rPr>
                <a:t>Highgate</a:t>
              </a:r>
              <a:endParaRPr lang="en-US" sz="1200" b="1" dirty="0">
                <a:effectLst>
                  <a:outerShdw blurRad="38100" dist="38100" dir="2700000" algn="tl">
                    <a:srgbClr val="C0C0C0"/>
                  </a:outerShdw>
                </a:effectLst>
                <a:latin typeface="Helvetica" pitchFamily="34" charset="0"/>
              </a:endParaRPr>
            </a:p>
          </p:txBody>
        </p:sp>
        <p:sp>
          <p:nvSpPr>
            <p:cNvPr id="198" name="Text Box 1044"/>
            <p:cNvSpPr txBox="1">
              <a:spLocks noChangeArrowheads="1"/>
            </p:cNvSpPr>
            <p:nvPr/>
          </p:nvSpPr>
          <p:spPr bwMode="auto">
            <a:xfrm>
              <a:off x="4322763" y="1659330"/>
              <a:ext cx="654050" cy="214313"/>
            </a:xfrm>
            <a:prstGeom prst="rect">
              <a:avLst/>
            </a:prstGeom>
            <a:noFill/>
            <a:ln w="9525">
              <a:noFill/>
              <a:miter lim="800000"/>
              <a:headEnd/>
              <a:tailEnd/>
            </a:ln>
            <a:effectLst/>
          </p:spPr>
          <p:txBody>
            <a:bodyPr>
              <a:spAutoFit/>
            </a:bodyPr>
            <a:lstStyle/>
            <a:p>
              <a:pPr algn="ctr" eaLnBrk="0" hangingPunct="0">
                <a:spcBef>
                  <a:spcPct val="50000"/>
                </a:spcBef>
              </a:pPr>
              <a:r>
                <a:rPr lang="en-US" sz="800" b="1" dirty="0">
                  <a:effectLst>
                    <a:outerShdw blurRad="38100" dist="38100" dir="2700000" algn="tl">
                      <a:srgbClr val="C0C0C0"/>
                    </a:outerShdw>
                  </a:effectLst>
                  <a:latin typeface="Helvetica" pitchFamily="34" charset="0"/>
                </a:rPr>
                <a:t>Phase II</a:t>
              </a:r>
              <a:endParaRPr lang="en-US" sz="1200" b="1" dirty="0">
                <a:effectLst>
                  <a:outerShdw blurRad="38100" dist="38100" dir="2700000" algn="tl">
                    <a:srgbClr val="C0C0C0"/>
                  </a:outerShdw>
                </a:effectLst>
                <a:latin typeface="Helvetica" pitchFamily="34" charset="0"/>
              </a:endParaRPr>
            </a:p>
          </p:txBody>
        </p:sp>
        <p:sp>
          <p:nvSpPr>
            <p:cNvPr id="199" name="Line 1045"/>
            <p:cNvSpPr>
              <a:spLocks noChangeShapeType="1"/>
            </p:cNvSpPr>
            <p:nvPr/>
          </p:nvSpPr>
          <p:spPr bwMode="auto">
            <a:xfrm flipH="1" flipV="1">
              <a:off x="922338" y="3170630"/>
              <a:ext cx="1711325" cy="288925"/>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00" name="Line 1046"/>
            <p:cNvSpPr>
              <a:spLocks noChangeShapeType="1"/>
            </p:cNvSpPr>
            <p:nvPr/>
          </p:nvSpPr>
          <p:spPr bwMode="auto">
            <a:xfrm flipH="1" flipV="1">
              <a:off x="8299450" y="830655"/>
              <a:ext cx="4763" cy="1146175"/>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01" name="Line 1047"/>
            <p:cNvSpPr>
              <a:spLocks noChangeShapeType="1"/>
            </p:cNvSpPr>
            <p:nvPr/>
          </p:nvSpPr>
          <p:spPr bwMode="auto">
            <a:xfrm flipH="1" flipV="1">
              <a:off x="893763" y="3994543"/>
              <a:ext cx="2636837" cy="695325"/>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02" name="Line 1048"/>
            <p:cNvSpPr>
              <a:spLocks noChangeShapeType="1"/>
            </p:cNvSpPr>
            <p:nvPr/>
          </p:nvSpPr>
          <p:spPr bwMode="auto">
            <a:xfrm flipH="1">
              <a:off x="966788" y="1621230"/>
              <a:ext cx="857250" cy="252413"/>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03" name="Line 1049"/>
            <p:cNvSpPr>
              <a:spLocks noChangeShapeType="1"/>
            </p:cNvSpPr>
            <p:nvPr/>
          </p:nvSpPr>
          <p:spPr bwMode="auto">
            <a:xfrm flipH="1">
              <a:off x="838200" y="5589980"/>
              <a:ext cx="1104900" cy="274638"/>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04" name="Text Box 1050"/>
            <p:cNvSpPr txBox="1">
              <a:spLocks noChangeArrowheads="1"/>
            </p:cNvSpPr>
            <p:nvPr/>
          </p:nvSpPr>
          <p:spPr bwMode="auto">
            <a:xfrm>
              <a:off x="471488" y="1764105"/>
              <a:ext cx="709612" cy="244475"/>
            </a:xfrm>
            <a:prstGeom prst="rect">
              <a:avLst/>
            </a:prstGeom>
            <a:noFill/>
            <a:ln w="9525">
              <a:noFill/>
              <a:miter lim="800000"/>
              <a:headEnd/>
              <a:tailEnd/>
            </a:ln>
            <a:effectLst/>
          </p:spPr>
          <p:txBody>
            <a:bodyPr>
              <a:spAutoFit/>
            </a:bodyPr>
            <a:lstStyle/>
            <a:p>
              <a:pPr>
                <a:spcBef>
                  <a:spcPct val="50000"/>
                </a:spcBef>
              </a:pPr>
              <a:r>
                <a:rPr lang="en-US" sz="1000" b="1" dirty="0">
                  <a:latin typeface="Helvetica" pitchFamily="34" charset="0"/>
                </a:rPr>
                <a:t>To D</a:t>
              </a:r>
            </a:p>
          </p:txBody>
        </p:sp>
        <p:sp>
          <p:nvSpPr>
            <p:cNvPr id="205" name="Text Box 1051"/>
            <p:cNvSpPr txBox="1">
              <a:spLocks noChangeArrowheads="1"/>
            </p:cNvSpPr>
            <p:nvPr/>
          </p:nvSpPr>
          <p:spPr bwMode="auto">
            <a:xfrm>
              <a:off x="609600" y="3124200"/>
              <a:ext cx="708025" cy="244475"/>
            </a:xfrm>
            <a:prstGeom prst="rect">
              <a:avLst/>
            </a:prstGeom>
            <a:noFill/>
            <a:ln w="9525">
              <a:noFill/>
              <a:miter lim="800000"/>
              <a:headEnd/>
              <a:tailEnd/>
            </a:ln>
            <a:effectLst/>
          </p:spPr>
          <p:txBody>
            <a:bodyPr>
              <a:spAutoFit/>
            </a:bodyPr>
            <a:lstStyle/>
            <a:p>
              <a:pPr>
                <a:spcBef>
                  <a:spcPct val="50000"/>
                </a:spcBef>
              </a:pPr>
              <a:r>
                <a:rPr lang="en-US" sz="1000" b="1" dirty="0">
                  <a:latin typeface="Helvetica" pitchFamily="34" charset="0"/>
                </a:rPr>
                <a:t>To F</a:t>
              </a:r>
            </a:p>
          </p:txBody>
        </p:sp>
        <p:sp>
          <p:nvSpPr>
            <p:cNvPr id="206" name="Text Box 1052"/>
            <p:cNvSpPr txBox="1">
              <a:spLocks noChangeArrowheads="1"/>
            </p:cNvSpPr>
            <p:nvPr/>
          </p:nvSpPr>
          <p:spPr bwMode="auto">
            <a:xfrm>
              <a:off x="398463" y="3870718"/>
              <a:ext cx="708025" cy="244475"/>
            </a:xfrm>
            <a:prstGeom prst="rect">
              <a:avLst/>
            </a:prstGeom>
            <a:noFill/>
            <a:ln w="9525">
              <a:noFill/>
              <a:miter lim="800000"/>
              <a:headEnd/>
              <a:tailEnd/>
            </a:ln>
            <a:effectLst/>
          </p:spPr>
          <p:txBody>
            <a:bodyPr>
              <a:spAutoFit/>
            </a:bodyPr>
            <a:lstStyle/>
            <a:p>
              <a:pPr>
                <a:spcBef>
                  <a:spcPct val="50000"/>
                </a:spcBef>
              </a:pPr>
              <a:r>
                <a:rPr lang="en-US" sz="1000" b="1" dirty="0">
                  <a:latin typeface="Helvetica" pitchFamily="34" charset="0"/>
                </a:rPr>
                <a:t>To </a:t>
              </a:r>
              <a:r>
                <a:rPr lang="en-US" sz="1000" b="1" dirty="0">
                  <a:latin typeface="Helvetica" pitchFamily="34" charset="0"/>
                  <a:sym typeface="Symbol" pitchFamily="18" charset="2"/>
                </a:rPr>
                <a:t>G</a:t>
              </a:r>
              <a:r>
                <a:rPr lang="en-US" sz="1000" b="1" dirty="0">
                  <a:latin typeface="Helvetica" pitchFamily="34" charset="0"/>
                </a:rPr>
                <a:t> </a:t>
              </a:r>
            </a:p>
          </p:txBody>
        </p:sp>
        <p:sp>
          <p:nvSpPr>
            <p:cNvPr id="207" name="Text Box 1053"/>
            <p:cNvSpPr txBox="1">
              <a:spLocks noChangeArrowheads="1"/>
            </p:cNvSpPr>
            <p:nvPr/>
          </p:nvSpPr>
          <p:spPr bwMode="auto">
            <a:xfrm>
              <a:off x="363538" y="5782068"/>
              <a:ext cx="708025" cy="244475"/>
            </a:xfrm>
            <a:prstGeom prst="rect">
              <a:avLst/>
            </a:prstGeom>
            <a:noFill/>
            <a:ln w="9525">
              <a:noFill/>
              <a:miter lim="800000"/>
              <a:headEnd/>
              <a:tailEnd/>
            </a:ln>
            <a:effectLst/>
          </p:spPr>
          <p:txBody>
            <a:bodyPr>
              <a:spAutoFit/>
            </a:bodyPr>
            <a:lstStyle/>
            <a:p>
              <a:pPr>
                <a:spcBef>
                  <a:spcPct val="50000"/>
                </a:spcBef>
              </a:pPr>
              <a:r>
                <a:rPr lang="en-US" sz="1000" b="1" dirty="0">
                  <a:latin typeface="Helvetica" pitchFamily="34" charset="0"/>
                </a:rPr>
                <a:t>To K</a:t>
              </a:r>
            </a:p>
          </p:txBody>
        </p:sp>
        <p:sp>
          <p:nvSpPr>
            <p:cNvPr id="208" name="Text Box 1054"/>
            <p:cNvSpPr txBox="1">
              <a:spLocks noChangeArrowheads="1"/>
            </p:cNvSpPr>
            <p:nvPr/>
          </p:nvSpPr>
          <p:spPr bwMode="auto">
            <a:xfrm>
              <a:off x="7937500" y="576655"/>
              <a:ext cx="709613" cy="244475"/>
            </a:xfrm>
            <a:prstGeom prst="rect">
              <a:avLst/>
            </a:prstGeom>
            <a:noFill/>
            <a:ln w="9525">
              <a:noFill/>
              <a:miter lim="800000"/>
              <a:headEnd/>
              <a:tailEnd/>
            </a:ln>
            <a:effectLst/>
          </p:spPr>
          <p:txBody>
            <a:bodyPr>
              <a:spAutoFit/>
            </a:bodyPr>
            <a:lstStyle/>
            <a:p>
              <a:pPr>
                <a:spcBef>
                  <a:spcPct val="50000"/>
                </a:spcBef>
              </a:pPr>
              <a:r>
                <a:rPr lang="en-US" sz="1000" b="1" dirty="0">
                  <a:latin typeface="Helvetica" pitchFamily="34" charset="0"/>
                </a:rPr>
                <a:t>To NB</a:t>
              </a:r>
            </a:p>
          </p:txBody>
        </p:sp>
        <p:sp>
          <p:nvSpPr>
            <p:cNvPr id="209" name="Line 1056"/>
            <p:cNvSpPr>
              <a:spLocks noChangeShapeType="1"/>
            </p:cNvSpPr>
            <p:nvPr/>
          </p:nvSpPr>
          <p:spPr bwMode="auto">
            <a:xfrm flipV="1">
              <a:off x="4305300" y="1289443"/>
              <a:ext cx="4763" cy="2035175"/>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10" name="Text Box 1057"/>
            <p:cNvSpPr txBox="1">
              <a:spLocks noChangeArrowheads="1"/>
            </p:cNvSpPr>
            <p:nvPr/>
          </p:nvSpPr>
          <p:spPr bwMode="auto">
            <a:xfrm>
              <a:off x="3998913" y="929080"/>
              <a:ext cx="711200" cy="400110"/>
            </a:xfrm>
            <a:prstGeom prst="rect">
              <a:avLst/>
            </a:prstGeom>
            <a:noFill/>
            <a:ln w="9525">
              <a:noFill/>
              <a:miter lim="800000"/>
              <a:headEnd/>
              <a:tailEnd/>
            </a:ln>
            <a:effectLst/>
          </p:spPr>
          <p:txBody>
            <a:bodyPr>
              <a:spAutoFit/>
            </a:bodyPr>
            <a:lstStyle/>
            <a:p>
              <a:pPr>
                <a:spcBef>
                  <a:spcPct val="50000"/>
                </a:spcBef>
              </a:pPr>
              <a:r>
                <a:rPr lang="en-US" sz="1000" b="1" dirty="0">
                  <a:latin typeface="Helvetica" pitchFamily="34" charset="0"/>
                </a:rPr>
                <a:t>To </a:t>
              </a:r>
              <a:r>
                <a:rPr lang="en-US" sz="1000" b="1" dirty="0" smtClean="0">
                  <a:latin typeface="Helvetica" pitchFamily="34" charset="0"/>
                </a:rPr>
                <a:t>Quebec</a:t>
              </a:r>
              <a:endParaRPr lang="en-US" sz="1000" b="1" dirty="0">
                <a:latin typeface="Helvetica" pitchFamily="34" charset="0"/>
              </a:endParaRPr>
            </a:p>
          </p:txBody>
        </p:sp>
        <p:sp>
          <p:nvSpPr>
            <p:cNvPr id="211" name="Line 1058"/>
            <p:cNvSpPr>
              <a:spLocks noChangeShapeType="1"/>
            </p:cNvSpPr>
            <p:nvPr/>
          </p:nvSpPr>
          <p:spPr bwMode="auto">
            <a:xfrm flipH="1" flipV="1">
              <a:off x="1219200" y="990993"/>
              <a:ext cx="584200" cy="422275"/>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12" name="Text Box 1059"/>
            <p:cNvSpPr txBox="1">
              <a:spLocks noChangeArrowheads="1"/>
            </p:cNvSpPr>
            <p:nvPr/>
          </p:nvSpPr>
          <p:spPr bwMode="auto">
            <a:xfrm>
              <a:off x="609601" y="838200"/>
              <a:ext cx="776288" cy="400110"/>
            </a:xfrm>
            <a:prstGeom prst="rect">
              <a:avLst/>
            </a:prstGeom>
            <a:noFill/>
            <a:ln w="9525">
              <a:noFill/>
              <a:miter lim="800000"/>
              <a:headEnd/>
              <a:tailEnd/>
            </a:ln>
            <a:effectLst/>
          </p:spPr>
          <p:txBody>
            <a:bodyPr wrap="square">
              <a:spAutoFit/>
            </a:bodyPr>
            <a:lstStyle/>
            <a:p>
              <a:pPr>
                <a:spcBef>
                  <a:spcPct val="50000"/>
                </a:spcBef>
              </a:pPr>
              <a:r>
                <a:rPr lang="en-US" sz="1000" b="1" dirty="0">
                  <a:latin typeface="Helvetica" pitchFamily="34" charset="0"/>
                </a:rPr>
                <a:t>To </a:t>
              </a:r>
              <a:r>
                <a:rPr lang="en-US" sz="1000" b="1" dirty="0" smtClean="0">
                  <a:latin typeface="Helvetica" pitchFamily="34" charset="0"/>
                </a:rPr>
                <a:t>Quebec</a:t>
              </a:r>
              <a:endParaRPr lang="en-US" sz="1000" b="1" dirty="0">
                <a:latin typeface="Helvetica" pitchFamily="34" charset="0"/>
              </a:endParaRPr>
            </a:p>
          </p:txBody>
        </p:sp>
        <p:grpSp>
          <p:nvGrpSpPr>
            <p:cNvPr id="6" name="Group 1060"/>
            <p:cNvGrpSpPr>
              <a:grpSpLocks/>
            </p:cNvGrpSpPr>
            <p:nvPr/>
          </p:nvGrpSpPr>
          <p:grpSpPr bwMode="auto">
            <a:xfrm>
              <a:off x="6084888" y="4577155"/>
              <a:ext cx="711200" cy="350838"/>
              <a:chOff x="4324" y="486"/>
              <a:chExt cx="448" cy="221"/>
            </a:xfrm>
          </p:grpSpPr>
          <p:sp>
            <p:nvSpPr>
              <p:cNvPr id="301" name="Oval 1061"/>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302" name="Text Box 1062"/>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RI</a:t>
                </a:r>
              </a:p>
            </p:txBody>
          </p:sp>
        </p:grpSp>
        <p:grpSp>
          <p:nvGrpSpPr>
            <p:cNvPr id="7" name="Group 1063"/>
            <p:cNvGrpSpPr>
              <a:grpSpLocks/>
            </p:cNvGrpSpPr>
            <p:nvPr/>
          </p:nvGrpSpPr>
          <p:grpSpPr bwMode="auto">
            <a:xfrm>
              <a:off x="7161213" y="1980005"/>
              <a:ext cx="420687" cy="350838"/>
              <a:chOff x="4571" y="376"/>
              <a:chExt cx="265" cy="221"/>
            </a:xfrm>
          </p:grpSpPr>
          <p:sp>
            <p:nvSpPr>
              <p:cNvPr id="299" name="Oval 1064"/>
              <p:cNvSpPr>
                <a:spLocks noChangeArrowheads="1"/>
              </p:cNvSpPr>
              <p:nvPr/>
            </p:nvSpPr>
            <p:spPr bwMode="auto">
              <a:xfrm>
                <a:off x="4599" y="37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300" name="Text Box 1065"/>
              <p:cNvSpPr txBox="1">
                <a:spLocks noChangeArrowheads="1"/>
              </p:cNvSpPr>
              <p:nvPr/>
            </p:nvSpPr>
            <p:spPr bwMode="auto">
              <a:xfrm>
                <a:off x="4571" y="419"/>
                <a:ext cx="265"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ME</a:t>
                </a:r>
              </a:p>
            </p:txBody>
          </p:sp>
        </p:grpSp>
        <p:grpSp>
          <p:nvGrpSpPr>
            <p:cNvPr id="8" name="Group 1066"/>
            <p:cNvGrpSpPr>
              <a:grpSpLocks/>
            </p:cNvGrpSpPr>
            <p:nvPr/>
          </p:nvGrpSpPr>
          <p:grpSpPr bwMode="auto">
            <a:xfrm>
              <a:off x="8101013" y="1980005"/>
              <a:ext cx="419100" cy="350838"/>
              <a:chOff x="4571" y="376"/>
              <a:chExt cx="265" cy="221"/>
            </a:xfrm>
          </p:grpSpPr>
          <p:sp>
            <p:nvSpPr>
              <p:cNvPr id="297" name="Oval 1067"/>
              <p:cNvSpPr>
                <a:spLocks noChangeArrowheads="1"/>
              </p:cNvSpPr>
              <p:nvPr/>
            </p:nvSpPr>
            <p:spPr bwMode="auto">
              <a:xfrm>
                <a:off x="4599" y="37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98" name="Text Box 1068"/>
              <p:cNvSpPr txBox="1">
                <a:spLocks noChangeArrowheads="1"/>
              </p:cNvSpPr>
              <p:nvPr/>
            </p:nvSpPr>
            <p:spPr bwMode="auto">
              <a:xfrm>
                <a:off x="4571" y="419"/>
                <a:ext cx="265"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BHE</a:t>
                </a:r>
              </a:p>
            </p:txBody>
          </p:sp>
        </p:grpSp>
        <p:grpSp>
          <p:nvGrpSpPr>
            <p:cNvPr id="9" name="Group 1069"/>
            <p:cNvGrpSpPr>
              <a:grpSpLocks/>
            </p:cNvGrpSpPr>
            <p:nvPr/>
          </p:nvGrpSpPr>
          <p:grpSpPr bwMode="auto">
            <a:xfrm>
              <a:off x="7237413" y="4577155"/>
              <a:ext cx="711200" cy="350838"/>
              <a:chOff x="4324" y="486"/>
              <a:chExt cx="448" cy="221"/>
            </a:xfrm>
          </p:grpSpPr>
          <p:sp>
            <p:nvSpPr>
              <p:cNvPr id="295" name="Oval 1070"/>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96" name="Text Box 1071"/>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SEMA</a:t>
                </a:r>
              </a:p>
            </p:txBody>
          </p:sp>
        </p:grpSp>
        <p:sp>
          <p:nvSpPr>
            <p:cNvPr id="217" name="Oval 1072"/>
            <p:cNvSpPr>
              <a:spLocks noChangeArrowheads="1"/>
            </p:cNvSpPr>
            <p:nvPr/>
          </p:nvSpPr>
          <p:spPr bwMode="auto">
            <a:xfrm>
              <a:off x="4138613" y="3324618"/>
              <a:ext cx="361950" cy="3651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18" name="Text Box 1073"/>
            <p:cNvSpPr txBox="1">
              <a:spLocks noChangeArrowheads="1"/>
            </p:cNvSpPr>
            <p:nvPr/>
          </p:nvSpPr>
          <p:spPr bwMode="auto">
            <a:xfrm>
              <a:off x="3963988" y="3338905"/>
              <a:ext cx="711200" cy="336550"/>
            </a:xfrm>
            <a:prstGeom prst="rect">
              <a:avLst/>
            </a:prstGeom>
            <a:noFill/>
            <a:ln w="9525">
              <a:noFill/>
              <a:miter lim="800000"/>
              <a:headEnd/>
              <a:tailEnd/>
            </a:ln>
            <a:effectLst/>
          </p:spPr>
          <p:txBody>
            <a:bodyPr>
              <a:spAutoFit/>
            </a:bodyPr>
            <a:lstStyle/>
            <a:p>
              <a:pPr algn="ctr"/>
              <a:r>
                <a:rPr lang="en-US" sz="800" b="1" dirty="0">
                  <a:latin typeface="Helvetica" pitchFamily="34" charset="0"/>
                </a:rPr>
                <a:t>CMA/</a:t>
              </a:r>
            </a:p>
            <a:p>
              <a:pPr algn="ctr"/>
              <a:r>
                <a:rPr lang="en-US" sz="800" b="1" dirty="0">
                  <a:latin typeface="Helvetica" pitchFamily="34" charset="0"/>
                </a:rPr>
                <a:t>NEMA</a:t>
              </a:r>
            </a:p>
          </p:txBody>
        </p:sp>
        <p:sp>
          <p:nvSpPr>
            <p:cNvPr id="219" name="Oval 1074"/>
            <p:cNvSpPr>
              <a:spLocks noChangeArrowheads="1"/>
            </p:cNvSpPr>
            <p:nvPr/>
          </p:nvSpPr>
          <p:spPr bwMode="auto">
            <a:xfrm>
              <a:off x="7402513" y="3049980"/>
              <a:ext cx="384175" cy="40957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20" name="Text Box 1075"/>
            <p:cNvSpPr txBox="1">
              <a:spLocks noChangeArrowheads="1"/>
            </p:cNvSpPr>
            <p:nvPr/>
          </p:nvSpPr>
          <p:spPr bwMode="auto">
            <a:xfrm>
              <a:off x="7234238" y="3143643"/>
              <a:ext cx="733425" cy="214312"/>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Boston</a:t>
              </a:r>
            </a:p>
          </p:txBody>
        </p:sp>
        <p:grpSp>
          <p:nvGrpSpPr>
            <p:cNvPr id="10" name="Group 1076"/>
            <p:cNvGrpSpPr>
              <a:grpSpLocks/>
            </p:cNvGrpSpPr>
            <p:nvPr/>
          </p:nvGrpSpPr>
          <p:grpSpPr bwMode="auto">
            <a:xfrm>
              <a:off x="5033963" y="2273693"/>
              <a:ext cx="711200" cy="350837"/>
              <a:chOff x="4324" y="486"/>
              <a:chExt cx="448" cy="221"/>
            </a:xfrm>
          </p:grpSpPr>
          <p:sp>
            <p:nvSpPr>
              <p:cNvPr id="293" name="Oval 1077"/>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94" name="Text Box 1078"/>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NH</a:t>
                </a:r>
              </a:p>
            </p:txBody>
          </p:sp>
        </p:grpSp>
        <p:grpSp>
          <p:nvGrpSpPr>
            <p:cNvPr id="11" name="Group 1079"/>
            <p:cNvGrpSpPr>
              <a:grpSpLocks/>
            </p:cNvGrpSpPr>
            <p:nvPr/>
          </p:nvGrpSpPr>
          <p:grpSpPr bwMode="auto">
            <a:xfrm>
              <a:off x="6083300" y="1980005"/>
              <a:ext cx="711200" cy="350838"/>
              <a:chOff x="4324" y="486"/>
              <a:chExt cx="448" cy="221"/>
            </a:xfrm>
          </p:grpSpPr>
          <p:sp>
            <p:nvSpPr>
              <p:cNvPr id="291" name="Oval 1080"/>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92" name="Text Box 1081"/>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algn="ctr">
                  <a:spcBef>
                    <a:spcPct val="50000"/>
                  </a:spcBef>
                </a:pPr>
                <a:r>
                  <a:rPr lang="en-US" sz="800" b="1" dirty="0" smtClean="0">
                    <a:latin typeface="Helvetica" pitchFamily="34" charset="0"/>
                  </a:rPr>
                  <a:t>SME</a:t>
                </a:r>
                <a:endParaRPr lang="en-US" sz="800" b="1" dirty="0">
                  <a:latin typeface="Helvetica" pitchFamily="34" charset="0"/>
                </a:endParaRPr>
              </a:p>
            </p:txBody>
          </p:sp>
        </p:grpSp>
        <p:sp>
          <p:nvSpPr>
            <p:cNvPr id="223" name="Oval 1082"/>
            <p:cNvSpPr>
              <a:spLocks noChangeArrowheads="1"/>
            </p:cNvSpPr>
            <p:nvPr/>
          </p:nvSpPr>
          <p:spPr bwMode="auto">
            <a:xfrm>
              <a:off x="2808288" y="5293118"/>
              <a:ext cx="330200" cy="350837"/>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24" name="Text Box 1083"/>
            <p:cNvSpPr txBox="1">
              <a:spLocks noChangeArrowheads="1"/>
            </p:cNvSpPr>
            <p:nvPr/>
          </p:nvSpPr>
          <p:spPr bwMode="auto">
            <a:xfrm>
              <a:off x="2627313" y="5374080"/>
              <a:ext cx="711200" cy="214313"/>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SWCT</a:t>
              </a:r>
            </a:p>
          </p:txBody>
        </p:sp>
        <p:grpSp>
          <p:nvGrpSpPr>
            <p:cNvPr id="12" name="Group 1084"/>
            <p:cNvGrpSpPr>
              <a:grpSpLocks/>
            </p:cNvGrpSpPr>
            <p:nvPr/>
          </p:nvGrpSpPr>
          <p:grpSpPr bwMode="auto">
            <a:xfrm>
              <a:off x="3325813" y="4577155"/>
              <a:ext cx="711200" cy="350838"/>
              <a:chOff x="4324" y="486"/>
              <a:chExt cx="448" cy="221"/>
            </a:xfrm>
          </p:grpSpPr>
          <p:sp>
            <p:nvSpPr>
              <p:cNvPr id="289" name="Oval 1085"/>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90" name="Text Box 1086"/>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CT</a:t>
                </a:r>
              </a:p>
            </p:txBody>
          </p:sp>
        </p:grpSp>
        <p:grpSp>
          <p:nvGrpSpPr>
            <p:cNvPr id="13" name="Group 1087"/>
            <p:cNvGrpSpPr>
              <a:grpSpLocks/>
            </p:cNvGrpSpPr>
            <p:nvPr/>
          </p:nvGrpSpPr>
          <p:grpSpPr bwMode="auto">
            <a:xfrm>
              <a:off x="2427288" y="3332555"/>
              <a:ext cx="711200" cy="350838"/>
              <a:chOff x="4324" y="486"/>
              <a:chExt cx="448" cy="221"/>
            </a:xfrm>
          </p:grpSpPr>
          <p:sp>
            <p:nvSpPr>
              <p:cNvPr id="287" name="Oval 1088"/>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88" name="Text Box 1089"/>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algn="ctr">
                  <a:spcBef>
                    <a:spcPct val="50000"/>
                  </a:spcBef>
                </a:pPr>
                <a:r>
                  <a:rPr lang="en-US" sz="800" b="1" dirty="0" smtClean="0">
                    <a:latin typeface="Helvetica" pitchFamily="34" charset="0"/>
                  </a:rPr>
                  <a:t>WMA</a:t>
                </a:r>
                <a:endParaRPr lang="en-US" sz="800" b="1" dirty="0">
                  <a:latin typeface="Helvetica" pitchFamily="34" charset="0"/>
                </a:endParaRPr>
              </a:p>
            </p:txBody>
          </p:sp>
        </p:grpSp>
        <p:grpSp>
          <p:nvGrpSpPr>
            <p:cNvPr id="14" name="Group 1090"/>
            <p:cNvGrpSpPr>
              <a:grpSpLocks/>
            </p:cNvGrpSpPr>
            <p:nvPr/>
          </p:nvGrpSpPr>
          <p:grpSpPr bwMode="auto">
            <a:xfrm>
              <a:off x="1752600" y="5375668"/>
              <a:ext cx="711200" cy="350837"/>
              <a:chOff x="4324" y="486"/>
              <a:chExt cx="448" cy="221"/>
            </a:xfrm>
          </p:grpSpPr>
          <p:sp>
            <p:nvSpPr>
              <p:cNvPr id="285" name="Oval 1091"/>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86" name="Text Box 1092"/>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NOR</a:t>
                </a:r>
              </a:p>
            </p:txBody>
          </p:sp>
        </p:grpSp>
        <p:grpSp>
          <p:nvGrpSpPr>
            <p:cNvPr id="15" name="Group 1093"/>
            <p:cNvGrpSpPr>
              <a:grpSpLocks/>
            </p:cNvGrpSpPr>
            <p:nvPr/>
          </p:nvGrpSpPr>
          <p:grpSpPr bwMode="auto">
            <a:xfrm>
              <a:off x="1582738" y="1340243"/>
              <a:ext cx="711200" cy="350837"/>
              <a:chOff x="4324" y="486"/>
              <a:chExt cx="448" cy="221"/>
            </a:xfrm>
          </p:grpSpPr>
          <p:sp>
            <p:nvSpPr>
              <p:cNvPr id="283" name="Oval 1094"/>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84" name="Text Box 1095"/>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VT</a:t>
                </a:r>
              </a:p>
            </p:txBody>
          </p:sp>
        </p:grpSp>
        <p:sp>
          <p:nvSpPr>
            <p:cNvPr id="229" name="Line 1096"/>
            <p:cNvSpPr>
              <a:spLocks noChangeShapeType="1"/>
            </p:cNvSpPr>
            <p:nvPr/>
          </p:nvSpPr>
          <p:spPr bwMode="auto">
            <a:xfrm rot="16200000" flipH="1">
              <a:off x="6911975" y="1851418"/>
              <a:ext cx="1588" cy="61436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0" name="Line 1097"/>
            <p:cNvSpPr>
              <a:spLocks noChangeShapeType="1"/>
            </p:cNvSpPr>
            <p:nvPr/>
          </p:nvSpPr>
          <p:spPr bwMode="auto">
            <a:xfrm rot="5400000" flipH="1" flipV="1">
              <a:off x="5795169" y="1891899"/>
              <a:ext cx="209550" cy="74771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1" name="Line 1098"/>
            <p:cNvSpPr>
              <a:spLocks noChangeShapeType="1"/>
            </p:cNvSpPr>
            <p:nvPr/>
          </p:nvSpPr>
          <p:spPr bwMode="auto">
            <a:xfrm rot="16200000" flipH="1">
              <a:off x="6164263" y="1911743"/>
              <a:ext cx="630237" cy="1887537"/>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2" name="Line 1099"/>
            <p:cNvSpPr>
              <a:spLocks noChangeShapeType="1"/>
            </p:cNvSpPr>
            <p:nvPr/>
          </p:nvSpPr>
          <p:spPr bwMode="auto">
            <a:xfrm rot="5400000" flipH="1" flipV="1">
              <a:off x="5853907" y="1958574"/>
              <a:ext cx="190500" cy="2897187"/>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3" name="Line 1100"/>
            <p:cNvSpPr>
              <a:spLocks noChangeShapeType="1"/>
            </p:cNvSpPr>
            <p:nvPr/>
          </p:nvSpPr>
          <p:spPr bwMode="auto">
            <a:xfrm rot="5400000" flipH="1" flipV="1">
              <a:off x="6391275" y="3524643"/>
              <a:ext cx="1208087" cy="947738"/>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4" name="Line 1101"/>
            <p:cNvSpPr>
              <a:spLocks noChangeShapeType="1"/>
            </p:cNvSpPr>
            <p:nvPr/>
          </p:nvSpPr>
          <p:spPr bwMode="auto">
            <a:xfrm rot="16200000" flipV="1">
              <a:off x="7033419" y="4015974"/>
              <a:ext cx="1117600" cy="476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5" name="Line 1102"/>
            <p:cNvSpPr>
              <a:spLocks noChangeShapeType="1"/>
            </p:cNvSpPr>
            <p:nvPr/>
          </p:nvSpPr>
          <p:spPr bwMode="auto">
            <a:xfrm rot="16200000" flipV="1">
              <a:off x="4877594" y="3187299"/>
              <a:ext cx="1027113" cy="185102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6" name="Line 1103"/>
            <p:cNvSpPr>
              <a:spLocks noChangeShapeType="1"/>
            </p:cNvSpPr>
            <p:nvPr/>
          </p:nvSpPr>
          <p:spPr bwMode="auto">
            <a:xfrm rot="16200000" flipV="1">
              <a:off x="5060157" y="3538136"/>
              <a:ext cx="0" cy="2427287"/>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7" name="Line 1104"/>
            <p:cNvSpPr>
              <a:spLocks noChangeShapeType="1"/>
            </p:cNvSpPr>
            <p:nvPr/>
          </p:nvSpPr>
          <p:spPr bwMode="auto">
            <a:xfrm rot="16200000" flipV="1">
              <a:off x="7023894" y="4314424"/>
              <a:ext cx="0" cy="87471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8" name="Line 1105"/>
            <p:cNvSpPr>
              <a:spLocks noChangeShapeType="1"/>
            </p:cNvSpPr>
            <p:nvPr/>
          </p:nvSpPr>
          <p:spPr bwMode="auto">
            <a:xfrm rot="5400000" flipH="1" flipV="1">
              <a:off x="4437063" y="2556268"/>
              <a:ext cx="836612" cy="81756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9" name="Line 1106"/>
            <p:cNvSpPr>
              <a:spLocks noChangeShapeType="1"/>
            </p:cNvSpPr>
            <p:nvPr/>
          </p:nvSpPr>
          <p:spPr bwMode="auto">
            <a:xfrm rot="16200000" flipH="1">
              <a:off x="3244850" y="408380"/>
              <a:ext cx="844550" cy="313055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40" name="Line 1107"/>
            <p:cNvSpPr>
              <a:spLocks noChangeShapeType="1"/>
            </p:cNvSpPr>
            <p:nvPr/>
          </p:nvSpPr>
          <p:spPr bwMode="auto">
            <a:xfrm rot="16200000" flipH="1">
              <a:off x="3535362" y="2891231"/>
              <a:ext cx="4763" cy="120491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41" name="Line 1108"/>
            <p:cNvSpPr>
              <a:spLocks noChangeShapeType="1"/>
            </p:cNvSpPr>
            <p:nvPr/>
          </p:nvSpPr>
          <p:spPr bwMode="auto">
            <a:xfrm rot="16200000" flipH="1">
              <a:off x="1537494" y="2153836"/>
              <a:ext cx="1654175" cy="741363"/>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42" name="Line 1109"/>
            <p:cNvSpPr>
              <a:spLocks noChangeShapeType="1"/>
            </p:cNvSpPr>
            <p:nvPr/>
          </p:nvSpPr>
          <p:spPr bwMode="auto">
            <a:xfrm rot="16200000" flipH="1">
              <a:off x="2799556" y="3733399"/>
              <a:ext cx="942975" cy="763588"/>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43" name="Line 1110"/>
            <p:cNvSpPr>
              <a:spLocks noChangeShapeType="1"/>
            </p:cNvSpPr>
            <p:nvPr/>
          </p:nvSpPr>
          <p:spPr bwMode="auto">
            <a:xfrm rot="5400000" flipH="1" flipV="1">
              <a:off x="2519363" y="5251843"/>
              <a:ext cx="41275" cy="53657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44" name="Line 1111"/>
            <p:cNvSpPr>
              <a:spLocks noChangeShapeType="1"/>
            </p:cNvSpPr>
            <p:nvPr/>
          </p:nvSpPr>
          <p:spPr bwMode="auto">
            <a:xfrm rot="5400000" flipH="1" flipV="1">
              <a:off x="3105150" y="4889893"/>
              <a:ext cx="492125" cy="47625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45" name="Line 1112"/>
            <p:cNvSpPr>
              <a:spLocks noChangeShapeType="1"/>
            </p:cNvSpPr>
            <p:nvPr/>
          </p:nvSpPr>
          <p:spPr bwMode="auto">
            <a:xfrm rot="5400000" flipH="1" flipV="1">
              <a:off x="7843838" y="1841893"/>
              <a:ext cx="0" cy="61595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46" name="Line 1113"/>
            <p:cNvSpPr>
              <a:spLocks noChangeShapeType="1"/>
            </p:cNvSpPr>
            <p:nvPr/>
          </p:nvSpPr>
          <p:spPr bwMode="auto">
            <a:xfrm>
              <a:off x="2698750" y="1092593"/>
              <a:ext cx="1871663" cy="3813175"/>
            </a:xfrm>
            <a:prstGeom prst="line">
              <a:avLst/>
            </a:prstGeom>
            <a:noFill/>
            <a:ln w="9525">
              <a:solidFill>
                <a:srgbClr val="969696"/>
              </a:solidFill>
              <a:prstDash val="dash"/>
              <a:round/>
              <a:headEnd/>
              <a:tailEnd/>
            </a:ln>
            <a:effectLst/>
          </p:spPr>
          <p:txBody>
            <a:bodyPr wrap="none" anchor="ctr"/>
            <a:lstStyle/>
            <a:p>
              <a:endParaRPr lang="en-US" dirty="0"/>
            </a:p>
          </p:txBody>
        </p:sp>
        <p:sp>
          <p:nvSpPr>
            <p:cNvPr id="247" name="Line 1114"/>
            <p:cNvSpPr>
              <a:spLocks noChangeShapeType="1"/>
            </p:cNvSpPr>
            <p:nvPr/>
          </p:nvSpPr>
          <p:spPr bwMode="auto">
            <a:xfrm flipV="1">
              <a:off x="2278063" y="2673441"/>
              <a:ext cx="4673600" cy="190500"/>
            </a:xfrm>
            <a:prstGeom prst="line">
              <a:avLst/>
            </a:prstGeom>
            <a:noFill/>
            <a:ln w="9525">
              <a:solidFill>
                <a:srgbClr val="808080"/>
              </a:solidFill>
              <a:prstDash val="dash"/>
              <a:round/>
              <a:headEnd/>
              <a:tailEnd/>
            </a:ln>
            <a:effectLst/>
          </p:spPr>
          <p:txBody>
            <a:bodyPr wrap="none" anchor="ctr"/>
            <a:lstStyle/>
            <a:p>
              <a:endParaRPr lang="en-US" dirty="0"/>
            </a:p>
          </p:txBody>
        </p:sp>
        <p:sp>
          <p:nvSpPr>
            <p:cNvPr id="248" name="Text Box 1115"/>
            <p:cNvSpPr txBox="1">
              <a:spLocks noChangeArrowheads="1"/>
            </p:cNvSpPr>
            <p:nvPr/>
          </p:nvSpPr>
          <p:spPr bwMode="auto">
            <a:xfrm>
              <a:off x="1316038" y="133706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200</a:t>
              </a:r>
              <a:endParaRPr lang="en-US" sz="800" b="1" dirty="0">
                <a:latin typeface="Helvetica" pitchFamily="34" charset="0"/>
              </a:endParaRPr>
            </a:p>
          </p:txBody>
        </p:sp>
        <p:sp>
          <p:nvSpPr>
            <p:cNvPr id="249" name="Text Box 1116"/>
            <p:cNvSpPr txBox="1">
              <a:spLocks noChangeArrowheads="1"/>
            </p:cNvSpPr>
            <p:nvPr/>
          </p:nvSpPr>
          <p:spPr bwMode="auto">
            <a:xfrm>
              <a:off x="3784600" y="1300555"/>
              <a:ext cx="569913" cy="336550"/>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1,200 S</a:t>
              </a:r>
            </a:p>
            <a:p>
              <a:pPr algn="ctr" eaLnBrk="0" hangingPunct="0"/>
              <a:r>
                <a:rPr lang="en-US" sz="800" b="1" dirty="0">
                  <a:latin typeface="Helvetica" pitchFamily="34" charset="0"/>
                </a:rPr>
                <a:t>0 W</a:t>
              </a:r>
            </a:p>
          </p:txBody>
        </p:sp>
        <p:sp>
          <p:nvSpPr>
            <p:cNvPr id="250" name="Text Box 1117"/>
            <p:cNvSpPr txBox="1">
              <a:spLocks noChangeArrowheads="1"/>
            </p:cNvSpPr>
            <p:nvPr/>
          </p:nvSpPr>
          <p:spPr bwMode="auto">
            <a:xfrm>
              <a:off x="3884613" y="3040455"/>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1,400</a:t>
              </a:r>
            </a:p>
          </p:txBody>
        </p:sp>
        <p:sp>
          <p:nvSpPr>
            <p:cNvPr id="251" name="Text Box 1118"/>
            <p:cNvSpPr txBox="1">
              <a:spLocks noChangeArrowheads="1"/>
            </p:cNvSpPr>
            <p:nvPr/>
          </p:nvSpPr>
          <p:spPr bwMode="auto">
            <a:xfrm>
              <a:off x="8226425" y="1729180"/>
              <a:ext cx="6731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700</a:t>
              </a:r>
              <a:endParaRPr lang="en-US" sz="800" b="1" dirty="0">
                <a:latin typeface="Helvetica" pitchFamily="34" charset="0"/>
              </a:endParaRPr>
            </a:p>
          </p:txBody>
        </p:sp>
        <p:sp>
          <p:nvSpPr>
            <p:cNvPr id="252" name="Text Box 1119"/>
            <p:cNvSpPr txBox="1">
              <a:spLocks noChangeArrowheads="1"/>
            </p:cNvSpPr>
            <p:nvPr/>
          </p:nvSpPr>
          <p:spPr bwMode="auto">
            <a:xfrm>
              <a:off x="8226425" y="837005"/>
              <a:ext cx="6731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550</a:t>
              </a:r>
            </a:p>
          </p:txBody>
        </p:sp>
        <p:sp>
          <p:nvSpPr>
            <p:cNvPr id="253" name="Text Box 1120"/>
            <p:cNvSpPr txBox="1">
              <a:spLocks noChangeArrowheads="1"/>
            </p:cNvSpPr>
            <p:nvPr/>
          </p:nvSpPr>
          <p:spPr bwMode="auto">
            <a:xfrm>
              <a:off x="1404848" y="1619162"/>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254" name="Text Box 1121"/>
            <p:cNvSpPr txBox="1">
              <a:spLocks noChangeArrowheads="1"/>
            </p:cNvSpPr>
            <p:nvPr/>
          </p:nvSpPr>
          <p:spPr bwMode="auto">
            <a:xfrm>
              <a:off x="966788" y="325476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255" name="Text Box 1122"/>
            <p:cNvSpPr txBox="1">
              <a:spLocks noChangeArrowheads="1"/>
            </p:cNvSpPr>
            <p:nvPr/>
          </p:nvSpPr>
          <p:spPr bwMode="auto">
            <a:xfrm>
              <a:off x="2103438" y="320396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256" name="Text Box 1123"/>
            <p:cNvSpPr txBox="1">
              <a:spLocks noChangeArrowheads="1"/>
            </p:cNvSpPr>
            <p:nvPr/>
          </p:nvSpPr>
          <p:spPr bwMode="auto">
            <a:xfrm>
              <a:off x="2944813" y="4388243"/>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257" name="Text Box 1124"/>
            <p:cNvSpPr txBox="1">
              <a:spLocks noChangeArrowheads="1"/>
            </p:cNvSpPr>
            <p:nvPr/>
          </p:nvSpPr>
          <p:spPr bwMode="auto">
            <a:xfrm>
              <a:off x="7478713" y="2140343"/>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1,325</a:t>
              </a:r>
              <a:endParaRPr lang="en-US" sz="800" b="1" dirty="0">
                <a:latin typeface="Helvetica" pitchFamily="34" charset="0"/>
              </a:endParaRPr>
            </a:p>
          </p:txBody>
        </p:sp>
        <p:sp>
          <p:nvSpPr>
            <p:cNvPr id="258" name="Text Box 1125"/>
            <p:cNvSpPr txBox="1">
              <a:spLocks noChangeArrowheads="1"/>
            </p:cNvSpPr>
            <p:nvPr/>
          </p:nvSpPr>
          <p:spPr bwMode="auto">
            <a:xfrm>
              <a:off x="6483350" y="2149868"/>
              <a:ext cx="620713"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1,500</a:t>
              </a:r>
              <a:endParaRPr lang="en-US" sz="800" b="1" dirty="0">
                <a:latin typeface="Helvetica" pitchFamily="34" charset="0"/>
              </a:endParaRPr>
            </a:p>
          </p:txBody>
        </p:sp>
        <p:sp>
          <p:nvSpPr>
            <p:cNvPr id="259" name="Text Box 1126"/>
            <p:cNvSpPr txBox="1">
              <a:spLocks noChangeArrowheads="1"/>
            </p:cNvSpPr>
            <p:nvPr/>
          </p:nvSpPr>
          <p:spPr bwMode="auto">
            <a:xfrm>
              <a:off x="5402263" y="1835241"/>
              <a:ext cx="901700"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1,900</a:t>
              </a:r>
              <a:endParaRPr lang="en-US" sz="800" b="1" dirty="0">
                <a:latin typeface="Helvetica" pitchFamily="34" charset="0"/>
              </a:endParaRPr>
            </a:p>
          </p:txBody>
        </p:sp>
        <p:sp>
          <p:nvSpPr>
            <p:cNvPr id="260" name="Oval 1127"/>
            <p:cNvSpPr>
              <a:spLocks noChangeArrowheads="1"/>
            </p:cNvSpPr>
            <p:nvPr/>
          </p:nvSpPr>
          <p:spPr bwMode="auto">
            <a:xfrm>
              <a:off x="1803400" y="5245493"/>
              <a:ext cx="647700" cy="601662"/>
            </a:xfrm>
            <a:prstGeom prst="ellipse">
              <a:avLst/>
            </a:prstGeom>
            <a:noFill/>
            <a:ln w="9525">
              <a:solidFill>
                <a:srgbClr val="969696"/>
              </a:solidFill>
              <a:prstDash val="dash"/>
              <a:round/>
              <a:headEnd/>
              <a:tailEnd/>
            </a:ln>
            <a:effectLst/>
          </p:spPr>
          <p:txBody>
            <a:bodyPr wrap="none" anchor="ctr"/>
            <a:lstStyle/>
            <a:p>
              <a:endParaRPr lang="en-US" dirty="0"/>
            </a:p>
          </p:txBody>
        </p:sp>
        <p:sp>
          <p:nvSpPr>
            <p:cNvPr id="261" name="Oval 1128"/>
            <p:cNvSpPr>
              <a:spLocks noChangeArrowheads="1"/>
            </p:cNvSpPr>
            <p:nvPr/>
          </p:nvSpPr>
          <p:spPr bwMode="auto">
            <a:xfrm>
              <a:off x="1657350" y="4927993"/>
              <a:ext cx="1763713" cy="1085850"/>
            </a:xfrm>
            <a:prstGeom prst="ellipse">
              <a:avLst/>
            </a:prstGeom>
            <a:noFill/>
            <a:ln w="9525">
              <a:solidFill>
                <a:srgbClr val="969696"/>
              </a:solidFill>
              <a:prstDash val="dash"/>
              <a:round/>
              <a:headEnd/>
              <a:tailEnd/>
            </a:ln>
            <a:effectLst/>
          </p:spPr>
          <p:txBody>
            <a:bodyPr wrap="none" anchor="ctr"/>
            <a:lstStyle/>
            <a:p>
              <a:endParaRPr lang="en-US" dirty="0"/>
            </a:p>
          </p:txBody>
        </p:sp>
        <p:sp>
          <p:nvSpPr>
            <p:cNvPr id="262" name="Line 1130"/>
            <p:cNvSpPr>
              <a:spLocks noChangeShapeType="1"/>
            </p:cNvSpPr>
            <p:nvPr/>
          </p:nvSpPr>
          <p:spPr bwMode="auto">
            <a:xfrm>
              <a:off x="1219200" y="5443930"/>
              <a:ext cx="576263" cy="96838"/>
            </a:xfrm>
            <a:prstGeom prst="line">
              <a:avLst/>
            </a:prstGeom>
            <a:noFill/>
            <a:ln w="6350">
              <a:solidFill>
                <a:schemeClr val="tx1"/>
              </a:solidFill>
              <a:prstDash val="lgDash"/>
              <a:round/>
              <a:headEnd type="none" w="sm" len="med"/>
              <a:tailEnd type="triangle" w="sm" len="med"/>
            </a:ln>
            <a:effectLst/>
          </p:spPr>
          <p:txBody>
            <a:bodyPr wrap="none" anchor="ctr"/>
            <a:lstStyle/>
            <a:p>
              <a:endParaRPr lang="en-US" dirty="0"/>
            </a:p>
          </p:txBody>
        </p:sp>
        <p:sp>
          <p:nvSpPr>
            <p:cNvPr id="263" name="Line 1131"/>
            <p:cNvSpPr>
              <a:spLocks noChangeShapeType="1"/>
            </p:cNvSpPr>
            <p:nvPr/>
          </p:nvSpPr>
          <p:spPr bwMode="auto">
            <a:xfrm flipH="1" flipV="1">
              <a:off x="3382963" y="5688405"/>
              <a:ext cx="401637" cy="176213"/>
            </a:xfrm>
            <a:prstGeom prst="line">
              <a:avLst/>
            </a:prstGeom>
            <a:noFill/>
            <a:ln w="6350">
              <a:solidFill>
                <a:schemeClr val="tx1"/>
              </a:solidFill>
              <a:prstDash val="lgDash"/>
              <a:round/>
              <a:headEnd type="none" w="sm" len="med"/>
              <a:tailEnd type="triangle" w="sm" len="med"/>
            </a:ln>
            <a:effectLst/>
          </p:spPr>
          <p:txBody>
            <a:bodyPr wrap="none" anchor="ctr"/>
            <a:lstStyle/>
            <a:p>
              <a:endParaRPr lang="en-US" dirty="0"/>
            </a:p>
          </p:txBody>
        </p:sp>
        <p:sp>
          <p:nvSpPr>
            <p:cNvPr id="265" name="Oval 1134"/>
            <p:cNvSpPr>
              <a:spLocks noChangeArrowheads="1"/>
            </p:cNvSpPr>
            <p:nvPr/>
          </p:nvSpPr>
          <p:spPr bwMode="auto">
            <a:xfrm>
              <a:off x="6034088" y="4215205"/>
              <a:ext cx="2000250" cy="1071563"/>
            </a:xfrm>
            <a:prstGeom prst="ellipse">
              <a:avLst/>
            </a:prstGeom>
            <a:noFill/>
            <a:ln w="9525">
              <a:solidFill>
                <a:srgbClr val="969696"/>
              </a:solidFill>
              <a:prstDash val="dash"/>
              <a:round/>
              <a:headEnd/>
              <a:tailEnd/>
            </a:ln>
            <a:effectLst/>
          </p:spPr>
          <p:txBody>
            <a:bodyPr wrap="none" anchor="ctr"/>
            <a:lstStyle/>
            <a:p>
              <a:endParaRPr lang="en-US" dirty="0"/>
            </a:p>
          </p:txBody>
        </p:sp>
        <p:sp>
          <p:nvSpPr>
            <p:cNvPr id="267" name="Text Box 1136"/>
            <p:cNvSpPr txBox="1">
              <a:spLocks noChangeArrowheads="1"/>
            </p:cNvSpPr>
            <p:nvPr/>
          </p:nvSpPr>
          <p:spPr bwMode="auto">
            <a:xfrm>
              <a:off x="363538" y="4369193"/>
              <a:ext cx="711200" cy="244475"/>
            </a:xfrm>
            <a:prstGeom prst="rect">
              <a:avLst/>
            </a:prstGeom>
            <a:noFill/>
            <a:ln w="9525">
              <a:noFill/>
              <a:miter lim="800000"/>
              <a:headEnd/>
              <a:tailEnd/>
            </a:ln>
            <a:effectLst/>
          </p:spPr>
          <p:txBody>
            <a:bodyPr>
              <a:spAutoFit/>
            </a:bodyPr>
            <a:lstStyle/>
            <a:p>
              <a:pPr>
                <a:spcBef>
                  <a:spcPct val="50000"/>
                </a:spcBef>
              </a:pPr>
              <a:r>
                <a:rPr lang="en-US" sz="1000" b="1" dirty="0">
                  <a:latin typeface="Helvetica" pitchFamily="34" charset="0"/>
                </a:rPr>
                <a:t>To </a:t>
              </a:r>
              <a:r>
                <a:rPr lang="en-US" sz="1000" b="1" dirty="0" smtClean="0">
                  <a:latin typeface="Helvetica" pitchFamily="34" charset="0"/>
                </a:rPr>
                <a:t>K</a:t>
              </a:r>
              <a:endParaRPr lang="en-US" sz="1000" b="1" dirty="0">
                <a:latin typeface="Helvetica" pitchFamily="34" charset="0"/>
              </a:endParaRPr>
            </a:p>
          </p:txBody>
        </p:sp>
        <p:sp>
          <p:nvSpPr>
            <p:cNvPr id="268" name="Text Box 1137"/>
            <p:cNvSpPr txBox="1">
              <a:spLocks noChangeArrowheads="1"/>
            </p:cNvSpPr>
            <p:nvPr/>
          </p:nvSpPr>
          <p:spPr bwMode="auto">
            <a:xfrm>
              <a:off x="830320" y="4482660"/>
              <a:ext cx="6985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330 (CSC)</a:t>
              </a:r>
            </a:p>
          </p:txBody>
        </p:sp>
        <p:sp>
          <p:nvSpPr>
            <p:cNvPr id="269" name="Rectangle 1140"/>
            <p:cNvSpPr>
              <a:spLocks noChangeArrowheads="1"/>
            </p:cNvSpPr>
            <p:nvPr/>
          </p:nvSpPr>
          <p:spPr bwMode="auto">
            <a:xfrm>
              <a:off x="2128838" y="4577155"/>
              <a:ext cx="288925" cy="158750"/>
            </a:xfrm>
            <a:prstGeom prst="rect">
              <a:avLst/>
            </a:prstGeom>
            <a:solidFill>
              <a:schemeClr val="bg1"/>
            </a:solidFill>
            <a:ln w="9525" cap="rnd">
              <a:noFill/>
              <a:prstDash val="sysDot"/>
              <a:miter lim="800000"/>
              <a:headEnd/>
              <a:tailEnd/>
            </a:ln>
            <a:effectLst/>
          </p:spPr>
          <p:txBody>
            <a:bodyPr wrap="none" anchor="ctr"/>
            <a:lstStyle/>
            <a:p>
              <a:endParaRPr lang="en-US" dirty="0"/>
            </a:p>
          </p:txBody>
        </p:sp>
        <p:sp>
          <p:nvSpPr>
            <p:cNvPr id="270" name="Line 1141"/>
            <p:cNvSpPr>
              <a:spLocks noChangeShapeType="1"/>
            </p:cNvSpPr>
            <p:nvPr/>
          </p:nvSpPr>
          <p:spPr bwMode="auto">
            <a:xfrm flipH="1" flipV="1">
              <a:off x="893763" y="4478730"/>
              <a:ext cx="2630487" cy="319088"/>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71" name="Text Box 1147"/>
            <p:cNvSpPr txBox="1">
              <a:spLocks noChangeArrowheads="1"/>
            </p:cNvSpPr>
            <p:nvPr/>
          </p:nvSpPr>
          <p:spPr bwMode="auto">
            <a:xfrm>
              <a:off x="906463" y="1759041"/>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0</a:t>
              </a:r>
            </a:p>
          </p:txBody>
        </p:sp>
        <p:sp>
          <p:nvSpPr>
            <p:cNvPr id="272" name="Text Box 1148"/>
            <p:cNvSpPr txBox="1">
              <a:spLocks noChangeArrowheads="1"/>
            </p:cNvSpPr>
            <p:nvPr/>
          </p:nvSpPr>
          <p:spPr bwMode="auto">
            <a:xfrm>
              <a:off x="893763" y="3870718"/>
              <a:ext cx="57785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600</a:t>
              </a:r>
            </a:p>
          </p:txBody>
        </p:sp>
        <p:sp>
          <p:nvSpPr>
            <p:cNvPr id="273" name="Oval 1156"/>
            <p:cNvSpPr>
              <a:spLocks noChangeArrowheads="1"/>
            </p:cNvSpPr>
            <p:nvPr/>
          </p:nvSpPr>
          <p:spPr bwMode="auto">
            <a:xfrm rot="1762729">
              <a:off x="7256463" y="2927743"/>
              <a:ext cx="649287" cy="652462"/>
            </a:xfrm>
            <a:prstGeom prst="ellipse">
              <a:avLst/>
            </a:prstGeom>
            <a:noFill/>
            <a:ln w="9525">
              <a:solidFill>
                <a:srgbClr val="969696"/>
              </a:solidFill>
              <a:prstDash val="dash"/>
              <a:round/>
              <a:headEnd/>
              <a:tailEnd/>
            </a:ln>
            <a:effectLst/>
          </p:spPr>
          <p:txBody>
            <a:bodyPr wrap="none" anchor="ctr"/>
            <a:lstStyle/>
            <a:p>
              <a:endParaRPr lang="en-US" dirty="0"/>
            </a:p>
          </p:txBody>
        </p:sp>
        <p:sp>
          <p:nvSpPr>
            <p:cNvPr id="274" name="Text Box 1157"/>
            <p:cNvSpPr txBox="1">
              <a:spLocks noChangeArrowheads="1"/>
            </p:cNvSpPr>
            <p:nvPr/>
          </p:nvSpPr>
          <p:spPr bwMode="auto">
            <a:xfrm>
              <a:off x="1535113" y="5643955"/>
              <a:ext cx="57785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275" name="Text Box 1158"/>
            <p:cNvSpPr txBox="1">
              <a:spLocks noChangeArrowheads="1"/>
            </p:cNvSpPr>
            <p:nvPr/>
          </p:nvSpPr>
          <p:spPr bwMode="auto">
            <a:xfrm>
              <a:off x="996950" y="107513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100</a:t>
              </a:r>
            </a:p>
          </p:txBody>
        </p:sp>
        <p:sp>
          <p:nvSpPr>
            <p:cNvPr id="276" name="Text Box 1164"/>
            <p:cNvSpPr txBox="1">
              <a:spLocks noChangeArrowheads="1"/>
            </p:cNvSpPr>
            <p:nvPr/>
          </p:nvSpPr>
          <p:spPr bwMode="auto">
            <a:xfrm>
              <a:off x="563563" y="2165743"/>
              <a:ext cx="941387" cy="458787"/>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Total NY-NE</a:t>
              </a:r>
            </a:p>
            <a:p>
              <a:pPr algn="ctr" eaLnBrk="0" hangingPunct="0"/>
              <a:r>
                <a:rPr lang="en-US" sz="800" b="1" dirty="0">
                  <a:latin typeface="Helvetica" pitchFamily="34" charset="0"/>
                </a:rPr>
                <a:t>(Excludes CSC)</a:t>
              </a:r>
            </a:p>
          </p:txBody>
        </p:sp>
        <p:sp>
          <p:nvSpPr>
            <p:cNvPr id="277" name="Line 1165"/>
            <p:cNvSpPr>
              <a:spLocks noChangeShapeType="1"/>
            </p:cNvSpPr>
            <p:nvPr/>
          </p:nvSpPr>
          <p:spPr bwMode="auto">
            <a:xfrm flipH="1">
              <a:off x="1128713" y="2694380"/>
              <a:ext cx="554037"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78" name="Text Box 1172"/>
            <p:cNvSpPr txBox="1">
              <a:spLocks noChangeArrowheads="1"/>
            </p:cNvSpPr>
            <p:nvPr/>
          </p:nvSpPr>
          <p:spPr bwMode="auto">
            <a:xfrm>
              <a:off x="862013" y="2737243"/>
              <a:ext cx="569912"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1,400 </a:t>
              </a:r>
            </a:p>
          </p:txBody>
        </p:sp>
        <p:sp>
          <p:nvSpPr>
            <p:cNvPr id="279" name="Text Box 1173"/>
            <p:cNvSpPr txBox="1">
              <a:spLocks noChangeArrowheads="1"/>
            </p:cNvSpPr>
            <p:nvPr/>
          </p:nvSpPr>
          <p:spPr bwMode="auto">
            <a:xfrm>
              <a:off x="1370013" y="2737243"/>
              <a:ext cx="635000" cy="33855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1,400 </a:t>
              </a:r>
            </a:p>
            <a:p>
              <a:pPr algn="ctr" eaLnBrk="0" hangingPunct="0"/>
              <a:endParaRPr lang="en-US" sz="800" b="1" dirty="0">
                <a:latin typeface="Helvetica" pitchFamily="34" charset="0"/>
              </a:endParaRPr>
            </a:p>
          </p:txBody>
        </p:sp>
        <p:sp>
          <p:nvSpPr>
            <p:cNvPr id="280" name="Text Box 1177"/>
            <p:cNvSpPr txBox="1">
              <a:spLocks noChangeArrowheads="1"/>
            </p:cNvSpPr>
            <p:nvPr/>
          </p:nvSpPr>
          <p:spPr bwMode="auto">
            <a:xfrm>
              <a:off x="633413" y="5599436"/>
              <a:ext cx="577850" cy="22037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414</a:t>
              </a:r>
              <a:endParaRPr lang="en-US" sz="800" b="1" dirty="0">
                <a:latin typeface="Helvetica" pitchFamily="34" charset="0"/>
              </a:endParaRPr>
            </a:p>
          </p:txBody>
        </p:sp>
        <p:sp>
          <p:nvSpPr>
            <p:cNvPr id="281" name="Text Box 1178"/>
            <p:cNvSpPr txBox="1">
              <a:spLocks noChangeArrowheads="1"/>
            </p:cNvSpPr>
            <p:nvPr/>
          </p:nvSpPr>
          <p:spPr bwMode="auto">
            <a:xfrm>
              <a:off x="5566435" y="5780268"/>
              <a:ext cx="2844800" cy="254000"/>
            </a:xfrm>
            <a:prstGeom prst="rect">
              <a:avLst/>
            </a:prstGeom>
            <a:noFill/>
            <a:ln w="9525">
              <a:solidFill>
                <a:schemeClr val="tx1"/>
              </a:solidFill>
              <a:miter lim="800000"/>
              <a:headEnd/>
              <a:tailEnd/>
            </a:ln>
            <a:effectLst/>
          </p:spPr>
          <p:txBody>
            <a:bodyPr>
              <a:spAutoFit/>
            </a:bodyPr>
            <a:lstStyle/>
            <a:p>
              <a:pPr>
                <a:spcBef>
                  <a:spcPct val="50000"/>
                </a:spcBef>
              </a:pPr>
              <a:r>
                <a:rPr lang="en-US" sz="1000" b="1" dirty="0">
                  <a:latin typeface="Arial" charset="0"/>
                </a:rPr>
                <a:t>*</a:t>
              </a:r>
              <a:r>
                <a:rPr lang="en-US" sz="1000" dirty="0">
                  <a:latin typeface="Arial" charset="0"/>
                </a:rPr>
                <a:t> </a:t>
              </a:r>
              <a:r>
                <a:rPr lang="en-US" sz="800" dirty="0">
                  <a:latin typeface="Helvetica" pitchFamily="34" charset="0"/>
                </a:rPr>
                <a:t>Rating a function of unit availabilities and/or area loads.</a:t>
              </a:r>
            </a:p>
          </p:txBody>
        </p:sp>
        <p:sp>
          <p:nvSpPr>
            <p:cNvPr id="282" name="Text Box 1137"/>
            <p:cNvSpPr txBox="1">
              <a:spLocks noChangeArrowheads="1"/>
            </p:cNvSpPr>
            <p:nvPr/>
          </p:nvSpPr>
          <p:spPr bwMode="auto">
            <a:xfrm>
              <a:off x="2819400" y="4724400"/>
              <a:ext cx="6985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 </a:t>
              </a:r>
              <a:endParaRPr lang="en-US" sz="800" b="1" dirty="0">
                <a:latin typeface="Helvetica" pitchFamily="34" charset="0"/>
              </a:endParaRPr>
            </a:p>
          </p:txBody>
        </p:sp>
        <p:sp>
          <p:nvSpPr>
            <p:cNvPr id="132" name="Text Box 1036"/>
            <p:cNvSpPr txBox="1">
              <a:spLocks noChangeArrowheads="1"/>
            </p:cNvSpPr>
            <p:nvPr/>
          </p:nvSpPr>
          <p:spPr bwMode="auto">
            <a:xfrm>
              <a:off x="7307263" y="2673441"/>
              <a:ext cx="1447800" cy="353943"/>
            </a:xfrm>
            <a:prstGeom prst="rect">
              <a:avLst/>
            </a:prstGeom>
            <a:noFill/>
            <a:ln w="9525">
              <a:noFill/>
              <a:miter lim="800000"/>
              <a:headEnd/>
              <a:tailEnd/>
            </a:ln>
            <a:effectLst/>
          </p:spPr>
          <p:txBody>
            <a:bodyPr wrap="square">
              <a:spAutoFit/>
            </a:bodyPr>
            <a:lstStyle/>
            <a:p>
              <a:pPr algn="ctr" eaLnBrk="0" hangingPunct="0">
                <a:spcBef>
                  <a:spcPct val="50000"/>
                </a:spcBef>
              </a:pPr>
              <a:r>
                <a:rPr lang="en-US" sz="900" b="1" dirty="0" smtClean="0">
                  <a:latin typeface="Helvetica" pitchFamily="34" charset="0"/>
                </a:rPr>
                <a:t>Southeast </a:t>
              </a:r>
              <a:r>
                <a:rPr lang="en-US" sz="900" b="1" dirty="0">
                  <a:latin typeface="Helvetica" pitchFamily="34" charset="0"/>
                </a:rPr>
                <a:t>Import</a:t>
              </a:r>
            </a:p>
            <a:p>
              <a:pPr algn="ctr" eaLnBrk="0" hangingPunct="0"/>
              <a:r>
                <a:rPr lang="en-US" sz="800" b="1" dirty="0" smtClean="0">
                  <a:solidFill>
                    <a:srgbClr val="FF0000"/>
                  </a:solidFill>
                  <a:latin typeface="Helvetica" pitchFamily="34" charset="0"/>
                </a:rPr>
                <a:t>5,700 (relaxed)</a:t>
              </a:r>
              <a:endParaRPr lang="en-US" sz="800" b="1" dirty="0">
                <a:solidFill>
                  <a:srgbClr val="FF0000"/>
                </a:solidFill>
                <a:latin typeface="Helvetica" pitchFamily="34" charset="0"/>
              </a:endParaRPr>
            </a:p>
          </p:txBody>
        </p:sp>
      </p:grpSp>
      <p:sp>
        <p:nvSpPr>
          <p:cNvPr id="305" name="Oval 1129"/>
          <p:cNvSpPr>
            <a:spLocks noChangeArrowheads="1"/>
          </p:cNvSpPr>
          <p:nvPr/>
        </p:nvSpPr>
        <p:spPr bwMode="auto">
          <a:xfrm rot="20085905">
            <a:off x="1523021" y="4597123"/>
            <a:ext cx="2633663" cy="1657350"/>
          </a:xfrm>
          <a:prstGeom prst="ellipse">
            <a:avLst/>
          </a:prstGeom>
          <a:noFill/>
          <a:ln w="9525">
            <a:solidFill>
              <a:srgbClr val="969696"/>
            </a:solidFill>
            <a:prstDash val="dash"/>
            <a:round/>
            <a:headEnd/>
            <a:tailEnd/>
          </a:ln>
          <a:effectLst/>
        </p:spPr>
        <p:txBody>
          <a:bodyPr wrap="none" anchor="ctr"/>
          <a:lstStyle/>
          <a:p>
            <a:endParaRPr lang="en-US" dirty="0"/>
          </a:p>
        </p:txBody>
      </p:sp>
      <p:sp>
        <p:nvSpPr>
          <p:cNvPr id="131" name="Arc 130"/>
          <p:cNvSpPr/>
          <p:nvPr/>
        </p:nvSpPr>
        <p:spPr>
          <a:xfrm rot="17486884">
            <a:off x="5108667" y="3584924"/>
            <a:ext cx="3282292" cy="1981200"/>
          </a:xfrm>
          <a:prstGeom prst="arc">
            <a:avLst>
              <a:gd name="adj1" fmla="val 13097794"/>
              <a:gd name="adj2" fmla="val 2152147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Rectangle 15"/>
          <p:cNvSpPr/>
          <p:nvPr/>
        </p:nvSpPr>
        <p:spPr>
          <a:xfrm>
            <a:off x="5936851" y="2200491"/>
            <a:ext cx="670323" cy="215444"/>
          </a:xfrm>
          <a:prstGeom prst="rect">
            <a:avLst/>
          </a:prstGeom>
        </p:spPr>
        <p:txBody>
          <a:bodyPr wrap="square">
            <a:spAutoFit/>
          </a:bodyPr>
          <a:lstStyle/>
          <a:p>
            <a:pPr algn="ctr" eaLnBrk="0" hangingPunct="0"/>
            <a:r>
              <a:rPr lang="en-US" sz="800" b="1" dirty="0">
                <a:solidFill>
                  <a:srgbClr val="FF0000"/>
                </a:solidFill>
                <a:latin typeface="Helvetica" pitchFamily="34" charset="0"/>
              </a:rPr>
              <a:t>(relaxed)</a:t>
            </a:r>
          </a:p>
        </p:txBody>
      </p:sp>
    </p:spTree>
    <p:extLst>
      <p:ext uri="{BB962C8B-B14F-4D97-AF65-F5344CB8AC3E}">
        <p14:creationId xmlns:p14="http://schemas.microsoft.com/office/powerpoint/2010/main" val="1257892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sz="3600" dirty="0" smtClean="0"/>
              <a:t>Abbreviations of Subareas in Diagram</a:t>
            </a:r>
            <a:endParaRPr lang="en-US" sz="3600" dirty="0"/>
          </a:p>
        </p:txBody>
      </p:sp>
      <p:sp>
        <p:nvSpPr>
          <p:cNvPr id="49155" name="Rectangle 3"/>
          <p:cNvSpPr>
            <a:spLocks noGrp="1" noChangeArrowheads="1"/>
          </p:cNvSpPr>
          <p:nvPr>
            <p:ph type="body" sz="quarter" idx="4294967295"/>
          </p:nvPr>
        </p:nvSpPr>
        <p:spPr>
          <a:xfrm>
            <a:off x="457200" y="1066800"/>
            <a:ext cx="3962400" cy="4953000"/>
          </a:xfrm>
          <a:prstGeom prst="rect">
            <a:avLst/>
          </a:prstGeom>
        </p:spPr>
        <p:txBody>
          <a:bodyPr>
            <a:normAutofit fontScale="92500" lnSpcReduction="10000"/>
          </a:bodyPr>
          <a:lstStyle/>
          <a:p>
            <a:pPr>
              <a:lnSpc>
                <a:spcPct val="90000"/>
              </a:lnSpc>
              <a:buNone/>
            </a:pPr>
            <a:r>
              <a:rPr lang="en-US" sz="2000" u="sng" dirty="0" smtClean="0">
                <a:latin typeface="Arial" charset="0"/>
              </a:rPr>
              <a:t>Maritimes</a:t>
            </a:r>
          </a:p>
          <a:p>
            <a:pPr>
              <a:lnSpc>
                <a:spcPct val="90000"/>
              </a:lnSpc>
              <a:buNone/>
            </a:pPr>
            <a:r>
              <a:rPr lang="en-US" sz="1500" dirty="0" smtClean="0">
                <a:latin typeface="Arial" charset="0"/>
              </a:rPr>
              <a:t>NB          'NEW BRUNSWICK'        </a:t>
            </a:r>
          </a:p>
          <a:p>
            <a:pPr>
              <a:lnSpc>
                <a:spcPct val="90000"/>
              </a:lnSpc>
              <a:buNone/>
            </a:pPr>
            <a:r>
              <a:rPr lang="en-US" sz="1500" dirty="0" smtClean="0">
                <a:latin typeface="Arial" charset="0"/>
              </a:rPr>
              <a:t>NS          'NOVA SCOTIA'          </a:t>
            </a:r>
          </a:p>
          <a:p>
            <a:pPr>
              <a:lnSpc>
                <a:spcPct val="90000"/>
              </a:lnSpc>
              <a:buNone/>
            </a:pPr>
            <a:r>
              <a:rPr lang="en-US" sz="1500" dirty="0" smtClean="0">
                <a:latin typeface="Arial" charset="0"/>
              </a:rPr>
              <a:t>PEI         'PRINCE EDWARD ISLAND'</a:t>
            </a:r>
          </a:p>
          <a:p>
            <a:pPr>
              <a:lnSpc>
                <a:spcPct val="90000"/>
              </a:lnSpc>
              <a:buNone/>
            </a:pPr>
            <a:r>
              <a:rPr lang="en-US" sz="1500" dirty="0" smtClean="0">
                <a:latin typeface="Arial" charset="0"/>
              </a:rPr>
              <a:t>NM         'NORTHERN MAINE ISA'</a:t>
            </a:r>
            <a:endParaRPr lang="en-US" sz="2000" dirty="0" smtClean="0">
              <a:latin typeface="Arial" charset="0"/>
            </a:endParaRPr>
          </a:p>
          <a:p>
            <a:pPr>
              <a:lnSpc>
                <a:spcPct val="90000"/>
              </a:lnSpc>
              <a:buNone/>
            </a:pPr>
            <a:endParaRPr lang="en-US" sz="2000" u="sng" dirty="0" smtClean="0">
              <a:latin typeface="Arial" charset="0"/>
            </a:endParaRPr>
          </a:p>
          <a:p>
            <a:pPr>
              <a:lnSpc>
                <a:spcPct val="90000"/>
              </a:lnSpc>
              <a:buNone/>
            </a:pPr>
            <a:r>
              <a:rPr lang="en-US" sz="2000" u="sng" dirty="0" smtClean="0">
                <a:latin typeface="Arial" charset="0"/>
              </a:rPr>
              <a:t>Quebec</a:t>
            </a:r>
          </a:p>
          <a:p>
            <a:pPr>
              <a:lnSpc>
                <a:spcPct val="90000"/>
              </a:lnSpc>
              <a:buNone/>
            </a:pPr>
            <a:r>
              <a:rPr lang="en-US" sz="1500" dirty="0" smtClean="0">
                <a:latin typeface="Arial" charset="0"/>
              </a:rPr>
              <a:t>JB              'JAMES BAY'</a:t>
            </a:r>
          </a:p>
          <a:p>
            <a:pPr>
              <a:lnSpc>
                <a:spcPct val="90000"/>
              </a:lnSpc>
              <a:buNone/>
            </a:pPr>
            <a:r>
              <a:rPr lang="en-US" sz="1500" dirty="0" smtClean="0">
                <a:latin typeface="Arial" charset="0"/>
              </a:rPr>
              <a:t>Chur           'CHURCHILL'</a:t>
            </a:r>
          </a:p>
          <a:p>
            <a:pPr>
              <a:lnSpc>
                <a:spcPct val="90000"/>
              </a:lnSpc>
              <a:buNone/>
            </a:pPr>
            <a:r>
              <a:rPr lang="en-US" sz="1500" dirty="0" smtClean="0">
                <a:latin typeface="Arial" charset="0"/>
              </a:rPr>
              <a:t>MAN           'NORTH COAST/MANIC'</a:t>
            </a:r>
          </a:p>
          <a:p>
            <a:pPr>
              <a:lnSpc>
                <a:spcPct val="90000"/>
              </a:lnSpc>
              <a:buNone/>
            </a:pPr>
            <a:r>
              <a:rPr lang="en-US" sz="1500" dirty="0" smtClean="0">
                <a:latin typeface="Arial" charset="0"/>
              </a:rPr>
              <a:t>Que Cent.  'CENTRE (Que.)'</a:t>
            </a:r>
          </a:p>
          <a:p>
            <a:pPr>
              <a:lnSpc>
                <a:spcPct val="90000"/>
              </a:lnSpc>
              <a:buNone/>
            </a:pPr>
            <a:r>
              <a:rPr lang="en-US" sz="1500" dirty="0" smtClean="0">
                <a:latin typeface="Arial" charset="0"/>
              </a:rPr>
              <a:t>Mtl              'SOUTHWEST/MTL'</a:t>
            </a:r>
          </a:p>
          <a:p>
            <a:pPr>
              <a:lnSpc>
                <a:spcPct val="90000"/>
              </a:lnSpc>
              <a:buNone/>
            </a:pPr>
            <a:r>
              <a:rPr lang="en-US" sz="1500" dirty="0" smtClean="0">
                <a:latin typeface="Arial" charset="0"/>
              </a:rPr>
              <a:t>ND             'NICOLET-DESCANTONS'  </a:t>
            </a:r>
          </a:p>
          <a:p>
            <a:pPr>
              <a:lnSpc>
                <a:spcPct val="90000"/>
              </a:lnSpc>
              <a:buNone/>
            </a:pPr>
            <a:r>
              <a:rPr lang="en-US" sz="1500" dirty="0" smtClean="0">
                <a:latin typeface="Arial" charset="0"/>
              </a:rPr>
              <a:t>CEDARS    </a:t>
            </a:r>
            <a:r>
              <a:rPr lang="en-US" sz="1500" dirty="0">
                <a:latin typeface="Arial" charset="0"/>
              </a:rPr>
              <a:t>' for </a:t>
            </a:r>
            <a:r>
              <a:rPr lang="en-US" sz="1500" dirty="0" smtClean="0">
                <a:latin typeface="Arial" charset="0"/>
              </a:rPr>
              <a:t>cedar sale'</a:t>
            </a:r>
          </a:p>
        </p:txBody>
      </p:sp>
      <p:sp>
        <p:nvSpPr>
          <p:cNvPr id="5" name="Slide Number Placeholder 4"/>
          <p:cNvSpPr>
            <a:spLocks noGrp="1"/>
          </p:cNvSpPr>
          <p:nvPr>
            <p:ph type="sldNum" sz="quarter" idx="4294967295"/>
          </p:nvPr>
        </p:nvSpPr>
        <p:spPr>
          <a:xfrm>
            <a:off x="8610600" y="6324600"/>
            <a:ext cx="313326" cy="263518"/>
          </a:xfrm>
          <a:prstGeom prst="rect">
            <a:avLst/>
          </a:prstGeom>
        </p:spPr>
        <p:txBody>
          <a:bodyPr/>
          <a:lstStyle/>
          <a:p>
            <a:r>
              <a:rPr lang="en-US" dirty="0" smtClean="0"/>
              <a:t>88</a:t>
            </a:r>
            <a:endParaRPr lang="en-US" dirty="0"/>
          </a:p>
        </p:txBody>
      </p:sp>
      <p:sp>
        <p:nvSpPr>
          <p:cNvPr id="6" name="Rectangle 3"/>
          <p:cNvSpPr txBox="1">
            <a:spLocks noChangeArrowheads="1"/>
          </p:cNvSpPr>
          <p:nvPr/>
        </p:nvSpPr>
        <p:spPr>
          <a:xfrm>
            <a:off x="4648200" y="1066800"/>
            <a:ext cx="3962400" cy="5257800"/>
          </a:xfrm>
          <a:prstGeom prst="rect">
            <a:avLst/>
          </a:prstGeom>
        </p:spPr>
        <p:txBody>
          <a:bodyPr vert="horz" lIns="91440" tIns="45720" rIns="91440" bIns="45720" rtlCol="0">
            <a:normAutofit fontScale="25000" lnSpcReduction="20000"/>
          </a:bodyPr>
          <a:lstStyle/>
          <a:p>
            <a:pPr marL="342900" lvl="0" indent="-342900">
              <a:lnSpc>
                <a:spcPct val="90000"/>
              </a:lnSpc>
              <a:spcBef>
                <a:spcPts val="1200"/>
              </a:spcBef>
            </a:pPr>
            <a:r>
              <a:rPr lang="en-US" sz="5200" u="sng" dirty="0" smtClean="0">
                <a:solidFill>
                  <a:srgbClr val="000000"/>
                </a:solidFill>
                <a:latin typeface="Arial" charset="0"/>
              </a:rPr>
              <a:t>New York        </a:t>
            </a:r>
          </a:p>
          <a:p>
            <a:pPr marL="342900" lvl="0" indent="-342900">
              <a:lnSpc>
                <a:spcPct val="90000"/>
              </a:lnSpc>
              <a:spcBef>
                <a:spcPts val="1200"/>
              </a:spcBef>
            </a:pPr>
            <a:r>
              <a:rPr lang="en-US" sz="4000" dirty="0" smtClean="0">
                <a:solidFill>
                  <a:srgbClr val="000000"/>
                </a:solidFill>
                <a:latin typeface="Arial" charset="0"/>
              </a:rPr>
              <a:t>A               'AREA_A, West'</a:t>
            </a:r>
          </a:p>
          <a:p>
            <a:pPr marL="342900" lvl="0" indent="-342900">
              <a:lnSpc>
                <a:spcPct val="90000"/>
              </a:lnSpc>
              <a:spcBef>
                <a:spcPts val="1200"/>
              </a:spcBef>
            </a:pPr>
            <a:r>
              <a:rPr lang="en-US" sz="4000" dirty="0" smtClean="0">
                <a:solidFill>
                  <a:srgbClr val="000000"/>
                </a:solidFill>
                <a:latin typeface="Arial" charset="0"/>
              </a:rPr>
              <a:t>B               'AREA_B, Genesee'     </a:t>
            </a:r>
          </a:p>
          <a:p>
            <a:pPr marL="342900" lvl="0" indent="-342900">
              <a:lnSpc>
                <a:spcPct val="90000"/>
              </a:lnSpc>
              <a:spcBef>
                <a:spcPts val="1200"/>
              </a:spcBef>
            </a:pPr>
            <a:r>
              <a:rPr lang="en-US" sz="4000" dirty="0" smtClean="0">
                <a:solidFill>
                  <a:srgbClr val="000000"/>
                </a:solidFill>
                <a:latin typeface="Arial" charset="0"/>
              </a:rPr>
              <a:t>C               'AREA_C, Central'                </a:t>
            </a:r>
          </a:p>
          <a:p>
            <a:pPr marL="342900" lvl="0" indent="-342900">
              <a:lnSpc>
                <a:spcPct val="90000"/>
              </a:lnSpc>
              <a:spcBef>
                <a:spcPts val="1200"/>
              </a:spcBef>
            </a:pPr>
            <a:r>
              <a:rPr lang="en-US" sz="4000" dirty="0" smtClean="0">
                <a:solidFill>
                  <a:srgbClr val="000000"/>
                </a:solidFill>
                <a:latin typeface="Arial" charset="0"/>
              </a:rPr>
              <a:t>D               'AREA_D, North'                 </a:t>
            </a:r>
          </a:p>
          <a:p>
            <a:pPr marL="342900" lvl="0" indent="-342900">
              <a:lnSpc>
                <a:spcPct val="90000"/>
              </a:lnSpc>
              <a:spcBef>
                <a:spcPts val="1200"/>
              </a:spcBef>
            </a:pPr>
            <a:r>
              <a:rPr lang="en-US" sz="4000" dirty="0" smtClean="0">
                <a:solidFill>
                  <a:srgbClr val="000000"/>
                </a:solidFill>
                <a:latin typeface="Arial" charset="0"/>
              </a:rPr>
              <a:t>E                'AREA_E</a:t>
            </a:r>
            <a:r>
              <a:rPr lang="en-US" sz="4000" dirty="0">
                <a:solidFill>
                  <a:srgbClr val="000000"/>
                </a:solidFill>
                <a:latin typeface="Arial" charset="0"/>
              </a:rPr>
              <a:t>, </a:t>
            </a:r>
            <a:r>
              <a:rPr lang="en-US" sz="4000" dirty="0" smtClean="0">
                <a:solidFill>
                  <a:srgbClr val="000000"/>
                </a:solidFill>
                <a:latin typeface="Arial" charset="0"/>
              </a:rPr>
              <a:t>Mohawk Valley '                </a:t>
            </a:r>
          </a:p>
          <a:p>
            <a:pPr marL="342900" lvl="0" indent="-342900">
              <a:lnSpc>
                <a:spcPct val="90000"/>
              </a:lnSpc>
              <a:spcBef>
                <a:spcPts val="1200"/>
              </a:spcBef>
            </a:pPr>
            <a:r>
              <a:rPr lang="en-US" sz="4000" dirty="0" smtClean="0">
                <a:solidFill>
                  <a:srgbClr val="000000"/>
                </a:solidFill>
                <a:latin typeface="Arial" charset="0"/>
              </a:rPr>
              <a:t>F                'AREA_F, Capital'                 </a:t>
            </a:r>
          </a:p>
          <a:p>
            <a:pPr marL="342900" indent="-342900">
              <a:lnSpc>
                <a:spcPct val="90000"/>
              </a:lnSpc>
              <a:spcBef>
                <a:spcPts val="1200"/>
              </a:spcBef>
            </a:pPr>
            <a:r>
              <a:rPr lang="en-US" sz="4000" dirty="0" smtClean="0">
                <a:solidFill>
                  <a:srgbClr val="000000"/>
                </a:solidFill>
                <a:latin typeface="Arial" charset="0"/>
              </a:rPr>
              <a:t>G               'AREA_G, Hudson Valley'</a:t>
            </a:r>
          </a:p>
          <a:p>
            <a:pPr marL="342900" indent="-342900">
              <a:lnSpc>
                <a:spcPct val="90000"/>
              </a:lnSpc>
              <a:spcBef>
                <a:spcPts val="1200"/>
              </a:spcBef>
            </a:pPr>
            <a:r>
              <a:rPr lang="en-US" sz="4000" dirty="0" smtClean="0">
                <a:solidFill>
                  <a:srgbClr val="000000"/>
                </a:solidFill>
                <a:latin typeface="Arial" charset="0"/>
              </a:rPr>
              <a:t>CPVVEC    'AREA </a:t>
            </a:r>
            <a:r>
              <a:rPr lang="en-US" sz="4000" dirty="0">
                <a:solidFill>
                  <a:srgbClr val="000000"/>
                </a:solidFill>
                <a:latin typeface="Arial" charset="0"/>
              </a:rPr>
              <a:t>FOR </a:t>
            </a:r>
            <a:r>
              <a:rPr lang="en-US" sz="4000" dirty="0" smtClean="0">
                <a:solidFill>
                  <a:srgbClr val="000000"/>
                </a:solidFill>
                <a:latin typeface="Arial" charset="0"/>
              </a:rPr>
              <a:t>CPV VEC'</a:t>
            </a:r>
            <a:endParaRPr lang="en-US" sz="4000" dirty="0">
              <a:solidFill>
                <a:srgbClr val="000000"/>
              </a:solidFill>
              <a:latin typeface="Arial" charset="0"/>
            </a:endParaRPr>
          </a:p>
          <a:p>
            <a:pPr marL="342900" lvl="0" indent="-342900">
              <a:lnSpc>
                <a:spcPct val="90000"/>
              </a:lnSpc>
              <a:spcBef>
                <a:spcPts val="1200"/>
              </a:spcBef>
            </a:pPr>
            <a:r>
              <a:rPr lang="en-US" sz="4000" dirty="0">
                <a:solidFill>
                  <a:srgbClr val="000000"/>
                </a:solidFill>
                <a:latin typeface="Arial" charset="0"/>
              </a:rPr>
              <a:t>H     </a:t>
            </a:r>
            <a:r>
              <a:rPr lang="en-US" sz="4000" dirty="0" smtClean="0">
                <a:solidFill>
                  <a:srgbClr val="000000"/>
                </a:solidFill>
                <a:latin typeface="Arial" charset="0"/>
              </a:rPr>
              <a:t>           'AREA_H, Millwood </a:t>
            </a:r>
            <a:r>
              <a:rPr lang="en-US" sz="4000" dirty="0">
                <a:solidFill>
                  <a:srgbClr val="000000"/>
                </a:solidFill>
                <a:latin typeface="Arial" charset="0"/>
              </a:rPr>
              <a:t>'                 </a:t>
            </a:r>
            <a:endParaRPr lang="en-US" sz="4000" dirty="0" smtClean="0">
              <a:solidFill>
                <a:srgbClr val="000000"/>
              </a:solidFill>
              <a:latin typeface="Arial" charset="0"/>
            </a:endParaRPr>
          </a:p>
          <a:p>
            <a:pPr marL="342900" lvl="0" indent="-342900">
              <a:lnSpc>
                <a:spcPct val="90000"/>
              </a:lnSpc>
              <a:spcBef>
                <a:spcPts val="1200"/>
              </a:spcBef>
            </a:pPr>
            <a:r>
              <a:rPr lang="en-US" sz="4000" dirty="0" smtClean="0">
                <a:solidFill>
                  <a:srgbClr val="000000"/>
                </a:solidFill>
                <a:latin typeface="Arial" charset="0"/>
              </a:rPr>
              <a:t>I                  'AREA_I, </a:t>
            </a:r>
            <a:r>
              <a:rPr lang="en-US" sz="4000" dirty="0" err="1" smtClean="0">
                <a:solidFill>
                  <a:srgbClr val="000000"/>
                </a:solidFill>
                <a:latin typeface="Arial" charset="0"/>
              </a:rPr>
              <a:t>Downwoode</a:t>
            </a:r>
            <a:r>
              <a:rPr lang="en-US" sz="4000" dirty="0" smtClean="0">
                <a:solidFill>
                  <a:srgbClr val="000000"/>
                </a:solidFill>
                <a:latin typeface="Arial" charset="0"/>
              </a:rPr>
              <a:t> </a:t>
            </a:r>
            <a:r>
              <a:rPr lang="en-US" sz="4000" dirty="0">
                <a:solidFill>
                  <a:srgbClr val="000000"/>
                </a:solidFill>
                <a:latin typeface="Arial" charset="0"/>
              </a:rPr>
              <a:t>'                 </a:t>
            </a:r>
            <a:endParaRPr lang="en-US" sz="4000" dirty="0" smtClean="0">
              <a:solidFill>
                <a:srgbClr val="000000"/>
              </a:solidFill>
              <a:latin typeface="Arial" charset="0"/>
            </a:endParaRPr>
          </a:p>
          <a:p>
            <a:pPr marL="342900" lvl="0" indent="-342900">
              <a:lnSpc>
                <a:spcPct val="90000"/>
              </a:lnSpc>
              <a:spcBef>
                <a:spcPts val="1200"/>
              </a:spcBef>
            </a:pPr>
            <a:r>
              <a:rPr lang="en-US" sz="4000" dirty="0" smtClean="0">
                <a:solidFill>
                  <a:srgbClr val="000000"/>
                </a:solidFill>
                <a:latin typeface="Arial" charset="0"/>
              </a:rPr>
              <a:t>J                 'AREA_J, New York City </a:t>
            </a:r>
            <a:r>
              <a:rPr lang="en-US" sz="4000" dirty="0">
                <a:solidFill>
                  <a:srgbClr val="000000"/>
                </a:solidFill>
                <a:latin typeface="Arial" charset="0"/>
              </a:rPr>
              <a:t>'                 </a:t>
            </a:r>
            <a:endParaRPr lang="en-US" sz="4000" dirty="0" smtClean="0">
              <a:solidFill>
                <a:srgbClr val="000000"/>
              </a:solidFill>
              <a:latin typeface="Arial" charset="0"/>
            </a:endParaRPr>
          </a:p>
          <a:p>
            <a:pPr marL="342900" indent="-342900">
              <a:lnSpc>
                <a:spcPct val="90000"/>
              </a:lnSpc>
              <a:spcBef>
                <a:spcPts val="1200"/>
              </a:spcBef>
            </a:pPr>
            <a:r>
              <a:rPr lang="en-US" sz="4000" dirty="0" smtClean="0">
                <a:solidFill>
                  <a:srgbClr val="000000"/>
                </a:solidFill>
                <a:latin typeface="Arial" charset="0"/>
              </a:rPr>
              <a:t>J3               ‘Staten Island’</a:t>
            </a:r>
          </a:p>
          <a:p>
            <a:pPr marL="342900" indent="-342900">
              <a:lnSpc>
                <a:spcPct val="90000"/>
              </a:lnSpc>
              <a:spcBef>
                <a:spcPts val="1200"/>
              </a:spcBef>
            </a:pPr>
            <a:r>
              <a:rPr lang="en-US" sz="4000" dirty="0" smtClean="0">
                <a:solidFill>
                  <a:srgbClr val="000000"/>
                </a:solidFill>
                <a:latin typeface="Arial" charset="0"/>
              </a:rPr>
              <a:t>HTP (J4)     'HTP </a:t>
            </a:r>
            <a:r>
              <a:rPr lang="en-US" sz="4000" dirty="0">
                <a:solidFill>
                  <a:srgbClr val="000000"/>
                </a:solidFill>
                <a:latin typeface="Arial" charset="0"/>
              </a:rPr>
              <a:t>CABLE'              </a:t>
            </a:r>
          </a:p>
          <a:p>
            <a:pPr marL="342900" indent="-342900">
              <a:lnSpc>
                <a:spcPct val="90000"/>
              </a:lnSpc>
              <a:spcBef>
                <a:spcPts val="1200"/>
              </a:spcBef>
            </a:pPr>
            <a:r>
              <a:rPr lang="en-US" sz="4000" dirty="0" smtClean="0">
                <a:solidFill>
                  <a:srgbClr val="000000"/>
                </a:solidFill>
                <a:latin typeface="Arial" charset="0"/>
              </a:rPr>
              <a:t>VFT (J5 )     'LINDEN VFT CABLE-'</a:t>
            </a:r>
          </a:p>
          <a:p>
            <a:pPr marL="342900" lvl="0" indent="-342900">
              <a:lnSpc>
                <a:spcPct val="90000"/>
              </a:lnSpc>
              <a:spcBef>
                <a:spcPts val="1200"/>
              </a:spcBef>
            </a:pPr>
            <a:r>
              <a:rPr lang="en-US" sz="4000" dirty="0" smtClean="0">
                <a:solidFill>
                  <a:srgbClr val="000000"/>
                </a:solidFill>
                <a:latin typeface="Arial" charset="0"/>
              </a:rPr>
              <a:t>K                  'AREA_K, Long Island'                 </a:t>
            </a:r>
          </a:p>
          <a:p>
            <a:pPr marL="342900" lvl="0" indent="-342900">
              <a:lnSpc>
                <a:spcPct val="90000"/>
              </a:lnSpc>
              <a:spcBef>
                <a:spcPts val="1200"/>
              </a:spcBef>
            </a:pPr>
            <a:r>
              <a:rPr lang="en-US" sz="4000" dirty="0" smtClean="0">
                <a:solidFill>
                  <a:srgbClr val="000000"/>
                </a:solidFill>
                <a:latin typeface="Arial" charset="0"/>
              </a:rPr>
              <a:t>RECO          </a:t>
            </a:r>
            <a:r>
              <a:rPr lang="en-US" sz="4000" dirty="0">
                <a:solidFill>
                  <a:srgbClr val="000000"/>
                </a:solidFill>
                <a:latin typeface="Arial" charset="0"/>
              </a:rPr>
              <a:t>'RECO    PJM'</a:t>
            </a:r>
            <a:endParaRPr kumimoji="0" lang="en-US" sz="4000" b="0" i="0" u="none" strike="noStrike" kern="1200" cap="none" spc="0" normalizeH="0" baseline="0" noProof="0" dirty="0" smtClean="0">
              <a:ln>
                <a:noFill/>
              </a:ln>
              <a:solidFill>
                <a:srgbClr val="000000"/>
              </a:solidFill>
              <a:effectLst/>
              <a:uLnTx/>
              <a:uFillTx/>
              <a:latin typeface="Arial" charset="0"/>
            </a:endParaRPr>
          </a:p>
          <a:p>
            <a:pPr marL="342900" marR="0" lvl="0" indent="-342900" algn="l" defTabSz="914400" rtl="0" eaLnBrk="1" fontAlgn="auto" latinLnBrk="0" hangingPunct="1">
              <a:lnSpc>
                <a:spcPct val="90000"/>
              </a:lnSpc>
              <a:spcBef>
                <a:spcPts val="1200"/>
              </a:spcBef>
              <a:spcAft>
                <a:spcPts val="0"/>
              </a:spcAft>
              <a:buClrTx/>
              <a:buSzTx/>
              <a:buFont typeface="Arial" pitchFamily="34" charset="0"/>
              <a:buNone/>
              <a:tabLst/>
              <a:defRPr/>
            </a:pPr>
            <a:r>
              <a:rPr kumimoji="0" lang="en-US" sz="4800" b="0" i="0" u="none" strike="noStrike" kern="1200" cap="none" spc="0" normalizeH="0" baseline="0" noProof="0" dirty="0" smtClean="0">
                <a:ln>
                  <a:noFill/>
                </a:ln>
                <a:solidFill>
                  <a:srgbClr val="000000"/>
                </a:solidFill>
                <a:effectLst/>
                <a:uLnTx/>
                <a:uFillTx/>
                <a:latin typeface="Arial" charset="0"/>
                <a:ea typeface="+mn-ea"/>
                <a:cs typeface="+mn-cs"/>
              </a:rPr>
              <a:t>K1	         ‘</a:t>
            </a:r>
            <a:r>
              <a:rPr kumimoji="0" lang="en-US" sz="4800" b="0" i="0" u="none" strike="noStrike" kern="1200" cap="none" spc="0" normalizeH="0" noProof="0" dirty="0" smtClean="0">
                <a:ln>
                  <a:noFill/>
                </a:ln>
                <a:solidFill>
                  <a:srgbClr val="000000"/>
                </a:solidFill>
                <a:effectLst/>
                <a:uLnTx/>
                <a:uFillTx/>
                <a:latin typeface="Arial" charset="0"/>
                <a:ea typeface="+mn-ea"/>
                <a:cs typeface="+mn-cs"/>
              </a:rPr>
              <a:t>CSC cable”</a:t>
            </a:r>
          </a:p>
          <a:p>
            <a:pPr marL="342900" marR="0" lvl="0" indent="-342900" algn="l" defTabSz="914400" rtl="0" eaLnBrk="1" fontAlgn="auto" latinLnBrk="0" hangingPunct="1">
              <a:lnSpc>
                <a:spcPct val="90000"/>
              </a:lnSpc>
              <a:spcBef>
                <a:spcPts val="1200"/>
              </a:spcBef>
              <a:spcAft>
                <a:spcPts val="0"/>
              </a:spcAft>
              <a:buClrTx/>
              <a:buSzTx/>
              <a:buFont typeface="Arial" pitchFamily="34" charset="0"/>
              <a:buNone/>
              <a:tabLst/>
              <a:defRPr/>
            </a:pPr>
            <a:r>
              <a:rPr lang="en-US" sz="4800" dirty="0" smtClean="0">
                <a:solidFill>
                  <a:srgbClr val="000000"/>
                </a:solidFill>
                <a:latin typeface="Arial" charset="0"/>
              </a:rPr>
              <a:t>K2             ‘Contracts over Neptune cable”</a:t>
            </a:r>
            <a:endParaRPr kumimoji="0" lang="en-US" sz="4800" b="0" i="0" u="none" strike="noStrike" kern="1200" cap="none" spc="0" normalizeH="0" noProof="0" dirty="0" smtClean="0">
              <a:ln>
                <a:noFill/>
              </a:ln>
              <a:solidFill>
                <a:srgbClr val="000000"/>
              </a:solidFill>
              <a:effectLst/>
              <a:uLnTx/>
              <a:uFillTx/>
              <a:latin typeface="Arial" charset="0"/>
            </a:endParaRPr>
          </a:p>
          <a:p>
            <a:pPr marL="342900" marR="0" lvl="0" indent="-342900" algn="l" defTabSz="914400" rtl="0" eaLnBrk="1" fontAlgn="auto" latinLnBrk="0" hangingPunct="1">
              <a:lnSpc>
                <a:spcPct val="90000"/>
              </a:lnSpc>
              <a:spcBef>
                <a:spcPts val="12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rgbClr val="FF0000"/>
              </a:solidFill>
              <a:effectLst/>
              <a:uLnTx/>
              <a:uFillTx/>
              <a:latin typeface="Arial" charset="0"/>
              <a:ea typeface="+mn-ea"/>
              <a:cs typeface="+mn-cs"/>
            </a:endParaRPr>
          </a:p>
        </p:txBody>
      </p:sp>
    </p:spTree>
    <p:extLst>
      <p:ext uri="{BB962C8B-B14F-4D97-AF65-F5344CB8AC3E}">
        <p14:creationId xmlns:p14="http://schemas.microsoft.com/office/powerpoint/2010/main" val="7478172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600" dirty="0" smtClean="0"/>
              <a:t>Abbreviations of Subareas in Diagram, </a:t>
            </a:r>
            <a:r>
              <a:rPr lang="en-US" sz="2800" i="1" dirty="0" smtClean="0"/>
              <a:t>cont.</a:t>
            </a:r>
            <a:endParaRPr lang="en-US" sz="2800" i="1" dirty="0"/>
          </a:p>
        </p:txBody>
      </p:sp>
      <p:sp>
        <p:nvSpPr>
          <p:cNvPr id="5" name="Slide Number Placeholder 4"/>
          <p:cNvSpPr>
            <a:spLocks noGrp="1"/>
          </p:cNvSpPr>
          <p:nvPr>
            <p:ph type="sldNum" sz="quarter" idx="4294967295"/>
          </p:nvPr>
        </p:nvSpPr>
        <p:spPr>
          <a:xfrm>
            <a:off x="8610600" y="6324600"/>
            <a:ext cx="313326" cy="263518"/>
          </a:xfrm>
          <a:prstGeom prst="rect">
            <a:avLst/>
          </a:prstGeom>
        </p:spPr>
        <p:txBody>
          <a:bodyPr/>
          <a:lstStyle/>
          <a:p>
            <a:fld id="{DA1A9232-E07A-4939-ABCC-12B8BF60FC31}" type="slidenum">
              <a:rPr lang="en-US"/>
              <a:pPr/>
              <a:t>89</a:t>
            </a:fld>
            <a:endParaRPr lang="en-US" dirty="0"/>
          </a:p>
        </p:txBody>
      </p:sp>
      <p:sp>
        <p:nvSpPr>
          <p:cNvPr id="6" name="Rectangle 3"/>
          <p:cNvSpPr txBox="1">
            <a:spLocks noChangeArrowheads="1"/>
          </p:cNvSpPr>
          <p:nvPr/>
        </p:nvSpPr>
        <p:spPr>
          <a:xfrm>
            <a:off x="457200" y="1219200"/>
            <a:ext cx="8382000" cy="4495800"/>
          </a:xfrm>
          <a:prstGeom prst="rect">
            <a:avLst/>
          </a:prstGeom>
        </p:spPr>
        <p:txBody>
          <a:bodyPr vert="horz" lIns="91440" tIns="45720" rIns="91440" bIns="45720" rtlCol="0">
            <a:normAutofit fontScale="92500" lnSpcReduction="20000"/>
          </a:bodyPr>
          <a:lstStyle/>
          <a:p>
            <a:pPr marL="342900" lvl="0" indent="-342900">
              <a:lnSpc>
                <a:spcPct val="90000"/>
              </a:lnSpc>
              <a:spcBef>
                <a:spcPts val="1200"/>
              </a:spcBef>
            </a:pPr>
            <a:r>
              <a:rPr lang="en-US" sz="2200" u="sng" dirty="0" smtClean="0">
                <a:solidFill>
                  <a:srgbClr val="000000"/>
                </a:solidFill>
                <a:latin typeface="Arial" pitchFamily="34" charset="0"/>
                <a:cs typeface="Arial" pitchFamily="34" charset="0"/>
              </a:rPr>
              <a:t>New England </a:t>
            </a:r>
          </a:p>
          <a:p>
            <a:pPr marL="688975" lvl="0" indent="-688975">
              <a:lnSpc>
                <a:spcPct val="90000"/>
              </a:lnSpc>
              <a:spcBef>
                <a:spcPts val="1200"/>
              </a:spcBef>
            </a:pPr>
            <a:r>
              <a:rPr lang="en-US" sz="1500" dirty="0" smtClean="0">
                <a:solidFill>
                  <a:srgbClr val="000000"/>
                </a:solidFill>
                <a:latin typeface="Arial" pitchFamily="34" charset="0"/>
                <a:cs typeface="Arial" pitchFamily="34" charset="0"/>
              </a:rPr>
              <a:t>BHE      ‘Northeastern Maine’</a:t>
            </a:r>
          </a:p>
          <a:p>
            <a:pPr marL="688975" lvl="0" indent="-688975">
              <a:lnSpc>
                <a:spcPct val="90000"/>
              </a:lnSpc>
              <a:spcBef>
                <a:spcPts val="1200"/>
              </a:spcBef>
            </a:pPr>
            <a:r>
              <a:rPr lang="en-US" sz="1500" dirty="0">
                <a:solidFill>
                  <a:srgbClr val="000000"/>
                </a:solidFill>
                <a:latin typeface="Arial" pitchFamily="34" charset="0"/>
                <a:cs typeface="Arial" pitchFamily="34" charset="0"/>
              </a:rPr>
              <a:t>ME        </a:t>
            </a:r>
            <a:r>
              <a:rPr lang="en-US" sz="1500" dirty="0" smtClean="0">
                <a:solidFill>
                  <a:srgbClr val="000000"/>
                </a:solidFill>
                <a:latin typeface="Arial" pitchFamily="34" charset="0"/>
                <a:cs typeface="Arial" pitchFamily="34" charset="0"/>
              </a:rPr>
              <a:t>‘Western </a:t>
            </a:r>
            <a:r>
              <a:rPr lang="en-US" sz="1500" dirty="0">
                <a:solidFill>
                  <a:srgbClr val="000000"/>
                </a:solidFill>
                <a:latin typeface="Arial" pitchFamily="34" charset="0"/>
                <a:cs typeface="Arial" pitchFamily="34" charset="0"/>
              </a:rPr>
              <a:t>and central Maine and Saco Valley, New </a:t>
            </a:r>
            <a:r>
              <a:rPr lang="en-US" sz="1500" dirty="0" smtClean="0">
                <a:solidFill>
                  <a:srgbClr val="000000"/>
                </a:solidFill>
                <a:latin typeface="Arial" pitchFamily="34" charset="0"/>
                <a:cs typeface="Arial" pitchFamily="34" charset="0"/>
              </a:rPr>
              <a:t>Hampshire’</a:t>
            </a:r>
          </a:p>
          <a:p>
            <a:pPr marL="688975" lvl="0" indent="-688975">
              <a:lnSpc>
                <a:spcPct val="90000"/>
              </a:lnSpc>
              <a:spcBef>
                <a:spcPts val="1200"/>
              </a:spcBef>
            </a:pPr>
            <a:r>
              <a:rPr lang="en-US" sz="1500" dirty="0" smtClean="0">
                <a:solidFill>
                  <a:srgbClr val="000000"/>
                </a:solidFill>
                <a:latin typeface="Arial" pitchFamily="34" charset="0"/>
                <a:cs typeface="Arial" pitchFamily="34" charset="0"/>
              </a:rPr>
              <a:t>SME      ‘Southeastern Maine’</a:t>
            </a:r>
            <a:endParaRPr lang="en-US" sz="1500" dirty="0">
              <a:solidFill>
                <a:srgbClr val="000000"/>
              </a:solidFill>
              <a:latin typeface="Arial" pitchFamily="34" charset="0"/>
              <a:cs typeface="Arial" pitchFamily="34" charset="0"/>
            </a:endParaRPr>
          </a:p>
          <a:p>
            <a:pPr marL="688975" indent="-688975">
              <a:lnSpc>
                <a:spcPct val="90000"/>
              </a:lnSpc>
              <a:spcBef>
                <a:spcPts val="1200"/>
              </a:spcBef>
            </a:pPr>
            <a:r>
              <a:rPr lang="en-US" sz="1500" dirty="0">
                <a:solidFill>
                  <a:srgbClr val="000000"/>
                </a:solidFill>
                <a:latin typeface="Arial" pitchFamily="34" charset="0"/>
                <a:cs typeface="Arial" pitchFamily="34" charset="0"/>
              </a:rPr>
              <a:t>NH         </a:t>
            </a:r>
            <a:r>
              <a:rPr lang="en-US" sz="1500" dirty="0" smtClean="0">
                <a:solidFill>
                  <a:srgbClr val="000000"/>
                </a:solidFill>
                <a:latin typeface="Arial" pitchFamily="34" charset="0"/>
                <a:cs typeface="Arial" pitchFamily="34" charset="0"/>
              </a:rPr>
              <a:t>‘Northern</a:t>
            </a:r>
            <a:r>
              <a:rPr lang="en-US" sz="1500" dirty="0">
                <a:solidFill>
                  <a:srgbClr val="000000"/>
                </a:solidFill>
                <a:latin typeface="Arial" pitchFamily="34" charset="0"/>
                <a:cs typeface="Arial" pitchFamily="34" charset="0"/>
              </a:rPr>
              <a:t>, eastern, and central New Hampshire; eastern Vermont; and southwestern </a:t>
            </a:r>
            <a:r>
              <a:rPr lang="en-US" sz="1500" dirty="0" smtClean="0">
                <a:solidFill>
                  <a:srgbClr val="000000"/>
                </a:solidFill>
                <a:latin typeface="Arial" pitchFamily="34" charset="0"/>
                <a:cs typeface="Arial" pitchFamily="34" charset="0"/>
              </a:rPr>
              <a:t>Maine’ </a:t>
            </a:r>
            <a:endParaRPr lang="en-US" sz="1500" dirty="0">
              <a:solidFill>
                <a:srgbClr val="000000"/>
              </a:solidFill>
              <a:latin typeface="Arial" pitchFamily="34" charset="0"/>
              <a:cs typeface="Arial" pitchFamily="34" charset="0"/>
            </a:endParaRPr>
          </a:p>
          <a:p>
            <a:pPr marL="688975" lvl="0" indent="-688975">
              <a:lnSpc>
                <a:spcPct val="90000"/>
              </a:lnSpc>
              <a:spcBef>
                <a:spcPts val="1200"/>
              </a:spcBef>
            </a:pPr>
            <a:r>
              <a:rPr lang="en-US" sz="1500" dirty="0">
                <a:solidFill>
                  <a:srgbClr val="000000"/>
                </a:solidFill>
                <a:latin typeface="Arial" pitchFamily="34" charset="0"/>
                <a:cs typeface="Arial" pitchFamily="34" charset="0"/>
              </a:rPr>
              <a:t>VT         </a:t>
            </a:r>
            <a:r>
              <a:rPr lang="en-US" sz="1500" dirty="0" smtClean="0">
                <a:solidFill>
                  <a:srgbClr val="000000"/>
                </a:solidFill>
                <a:latin typeface="Arial" pitchFamily="34" charset="0"/>
                <a:cs typeface="Arial" pitchFamily="34" charset="0"/>
              </a:rPr>
              <a:t> ‘Vermont </a:t>
            </a:r>
            <a:r>
              <a:rPr lang="en-US" sz="1500" dirty="0">
                <a:solidFill>
                  <a:srgbClr val="000000"/>
                </a:solidFill>
                <a:latin typeface="Arial" pitchFamily="34" charset="0"/>
                <a:cs typeface="Arial" pitchFamily="34" charset="0"/>
              </a:rPr>
              <a:t>and southwestern New </a:t>
            </a:r>
            <a:r>
              <a:rPr lang="en-US" sz="1500" dirty="0" smtClean="0">
                <a:solidFill>
                  <a:srgbClr val="000000"/>
                </a:solidFill>
                <a:latin typeface="Arial" pitchFamily="34" charset="0"/>
                <a:cs typeface="Arial" pitchFamily="34" charset="0"/>
              </a:rPr>
              <a:t>Hampshire’</a:t>
            </a:r>
          </a:p>
          <a:p>
            <a:pPr marL="688975" lvl="0" indent="-688975">
              <a:lnSpc>
                <a:spcPct val="90000"/>
              </a:lnSpc>
              <a:spcBef>
                <a:spcPts val="1200"/>
              </a:spcBef>
            </a:pPr>
            <a:r>
              <a:rPr lang="en-US" sz="1500" dirty="0">
                <a:solidFill>
                  <a:srgbClr val="000000"/>
                </a:solidFill>
                <a:latin typeface="Arial" pitchFamily="34" charset="0"/>
                <a:cs typeface="Arial" pitchFamily="34" charset="0"/>
              </a:rPr>
              <a:t>Boston 	</a:t>
            </a:r>
            <a:r>
              <a:rPr lang="en-US" sz="1500" dirty="0" smtClean="0">
                <a:solidFill>
                  <a:srgbClr val="000000"/>
                </a:solidFill>
                <a:latin typeface="Arial" pitchFamily="34" charset="0"/>
                <a:cs typeface="Arial" pitchFamily="34" charset="0"/>
              </a:rPr>
              <a:t> ‘Greater </a:t>
            </a:r>
            <a:r>
              <a:rPr lang="en-US" sz="1500" dirty="0">
                <a:solidFill>
                  <a:srgbClr val="000000"/>
                </a:solidFill>
                <a:latin typeface="Arial" pitchFamily="34" charset="0"/>
                <a:cs typeface="Arial" pitchFamily="34" charset="0"/>
              </a:rPr>
              <a:t>Boston, including the North </a:t>
            </a:r>
            <a:r>
              <a:rPr lang="en-US" sz="1500" dirty="0" smtClean="0">
                <a:solidFill>
                  <a:srgbClr val="000000"/>
                </a:solidFill>
                <a:latin typeface="Arial" pitchFamily="34" charset="0"/>
                <a:cs typeface="Arial" pitchFamily="34" charset="0"/>
              </a:rPr>
              <a:t>Shore’</a:t>
            </a:r>
          </a:p>
          <a:p>
            <a:pPr marL="1258888" lvl="0" indent="-1258888">
              <a:lnSpc>
                <a:spcPct val="90000"/>
              </a:lnSpc>
              <a:spcBef>
                <a:spcPts val="1200"/>
              </a:spcBef>
            </a:pPr>
            <a:r>
              <a:rPr lang="en-US" sz="1500" dirty="0">
                <a:solidFill>
                  <a:srgbClr val="000000"/>
                </a:solidFill>
                <a:latin typeface="Arial" pitchFamily="34" charset="0"/>
                <a:cs typeface="Arial" pitchFamily="34" charset="0"/>
              </a:rPr>
              <a:t>CMA/NEMA	</a:t>
            </a:r>
            <a:r>
              <a:rPr lang="en-US" sz="1500" dirty="0" smtClean="0">
                <a:solidFill>
                  <a:srgbClr val="000000"/>
                </a:solidFill>
                <a:latin typeface="Arial" pitchFamily="34" charset="0"/>
                <a:cs typeface="Arial" pitchFamily="34" charset="0"/>
              </a:rPr>
              <a:t>‘Central </a:t>
            </a:r>
            <a:r>
              <a:rPr lang="en-US" sz="1500" dirty="0">
                <a:solidFill>
                  <a:srgbClr val="000000"/>
                </a:solidFill>
                <a:latin typeface="Arial" pitchFamily="34" charset="0"/>
                <a:cs typeface="Arial" pitchFamily="34" charset="0"/>
              </a:rPr>
              <a:t>Massachusetts and northeastern </a:t>
            </a:r>
            <a:r>
              <a:rPr lang="en-US" sz="1500" dirty="0" smtClean="0">
                <a:solidFill>
                  <a:srgbClr val="000000"/>
                </a:solidFill>
                <a:latin typeface="Arial" pitchFamily="34" charset="0"/>
                <a:cs typeface="Arial" pitchFamily="34" charset="0"/>
              </a:rPr>
              <a:t>Massachusetts’</a:t>
            </a:r>
          </a:p>
          <a:p>
            <a:pPr marL="795338" lvl="0" indent="-795338">
              <a:lnSpc>
                <a:spcPct val="90000"/>
              </a:lnSpc>
              <a:spcBef>
                <a:spcPts val="1200"/>
              </a:spcBef>
            </a:pPr>
            <a:r>
              <a:rPr lang="en-US" sz="1500" dirty="0" smtClean="0">
                <a:solidFill>
                  <a:srgbClr val="000000"/>
                </a:solidFill>
                <a:latin typeface="Arial" pitchFamily="34" charset="0"/>
                <a:cs typeface="Arial" pitchFamily="34" charset="0"/>
              </a:rPr>
              <a:t>WMA     ‘Western Massachusetts’</a:t>
            </a:r>
          </a:p>
          <a:p>
            <a:pPr marL="688975" lvl="0" indent="-688975">
              <a:lnSpc>
                <a:spcPct val="90000"/>
              </a:lnSpc>
              <a:spcBef>
                <a:spcPts val="1200"/>
              </a:spcBef>
            </a:pPr>
            <a:r>
              <a:rPr lang="en-US" sz="1500" dirty="0" smtClean="0">
                <a:solidFill>
                  <a:srgbClr val="000000"/>
                </a:solidFill>
                <a:latin typeface="Arial" pitchFamily="34" charset="0"/>
                <a:cs typeface="Arial" pitchFamily="34" charset="0"/>
              </a:rPr>
              <a:t>SEMA    ‘Southeastern </a:t>
            </a:r>
            <a:r>
              <a:rPr lang="en-US" sz="1500" dirty="0">
                <a:solidFill>
                  <a:srgbClr val="000000"/>
                </a:solidFill>
                <a:latin typeface="Arial" pitchFamily="34" charset="0"/>
                <a:cs typeface="Arial" pitchFamily="34" charset="0"/>
              </a:rPr>
              <a:t>Massachusetts and Newport, Rhode </a:t>
            </a:r>
            <a:r>
              <a:rPr lang="en-US" sz="1500" dirty="0" smtClean="0">
                <a:solidFill>
                  <a:srgbClr val="000000"/>
                </a:solidFill>
                <a:latin typeface="Arial" pitchFamily="34" charset="0"/>
                <a:cs typeface="Arial" pitchFamily="34" charset="0"/>
              </a:rPr>
              <a:t>Island’</a:t>
            </a:r>
          </a:p>
          <a:p>
            <a:pPr marL="688975" lvl="0" indent="-688975">
              <a:lnSpc>
                <a:spcPct val="90000"/>
              </a:lnSpc>
              <a:spcBef>
                <a:spcPts val="1200"/>
              </a:spcBef>
            </a:pPr>
            <a:r>
              <a:rPr lang="en-US" sz="1500" dirty="0" smtClean="0">
                <a:solidFill>
                  <a:srgbClr val="000000"/>
                </a:solidFill>
                <a:latin typeface="Arial" pitchFamily="34" charset="0"/>
                <a:cs typeface="Arial" pitchFamily="34" charset="0"/>
              </a:rPr>
              <a:t>RI          ‘Part of Rhode </a:t>
            </a:r>
            <a:r>
              <a:rPr lang="en-US" sz="1500" dirty="0">
                <a:solidFill>
                  <a:srgbClr val="000000"/>
                </a:solidFill>
                <a:latin typeface="Arial" pitchFamily="34" charset="0"/>
                <a:cs typeface="Arial" pitchFamily="34" charset="0"/>
              </a:rPr>
              <a:t>Island bordering </a:t>
            </a:r>
            <a:r>
              <a:rPr lang="en-US" sz="1500" dirty="0" smtClean="0">
                <a:solidFill>
                  <a:srgbClr val="000000"/>
                </a:solidFill>
                <a:latin typeface="Arial" pitchFamily="34" charset="0"/>
                <a:cs typeface="Arial" pitchFamily="34" charset="0"/>
              </a:rPr>
              <a:t>Massachusetts’</a:t>
            </a:r>
          </a:p>
          <a:p>
            <a:pPr marL="688975" lvl="0" indent="-688975">
              <a:lnSpc>
                <a:spcPct val="90000"/>
              </a:lnSpc>
              <a:spcBef>
                <a:spcPts val="1200"/>
              </a:spcBef>
            </a:pPr>
            <a:r>
              <a:rPr lang="en-US" sz="1500" dirty="0">
                <a:solidFill>
                  <a:srgbClr val="000000"/>
                </a:solidFill>
                <a:latin typeface="Arial" pitchFamily="34" charset="0"/>
                <a:cs typeface="Arial" pitchFamily="34" charset="0"/>
              </a:rPr>
              <a:t>CT	</a:t>
            </a:r>
            <a:r>
              <a:rPr lang="en-US" sz="1500" dirty="0" smtClean="0">
                <a:solidFill>
                  <a:srgbClr val="000000"/>
                </a:solidFill>
                <a:latin typeface="Arial" pitchFamily="34" charset="0"/>
                <a:cs typeface="Arial" pitchFamily="34" charset="0"/>
              </a:rPr>
              <a:t>‘Northern </a:t>
            </a:r>
            <a:r>
              <a:rPr lang="en-US" sz="1500" dirty="0">
                <a:solidFill>
                  <a:srgbClr val="000000"/>
                </a:solidFill>
                <a:latin typeface="Arial" pitchFamily="34" charset="0"/>
                <a:cs typeface="Arial" pitchFamily="34" charset="0"/>
              </a:rPr>
              <a:t>and eastern </a:t>
            </a:r>
            <a:r>
              <a:rPr lang="en-US" sz="1500" dirty="0" smtClean="0">
                <a:solidFill>
                  <a:srgbClr val="000000"/>
                </a:solidFill>
                <a:latin typeface="Arial" pitchFamily="34" charset="0"/>
                <a:cs typeface="Arial" pitchFamily="34" charset="0"/>
              </a:rPr>
              <a:t>Connecticut’</a:t>
            </a:r>
          </a:p>
          <a:p>
            <a:pPr marL="688975" lvl="0" indent="-688975">
              <a:lnSpc>
                <a:spcPct val="90000"/>
              </a:lnSpc>
              <a:spcBef>
                <a:spcPts val="1200"/>
              </a:spcBef>
            </a:pPr>
            <a:r>
              <a:rPr lang="en-US" sz="1500" dirty="0" smtClean="0">
                <a:solidFill>
                  <a:srgbClr val="000000"/>
                </a:solidFill>
                <a:latin typeface="Arial" pitchFamily="34" charset="0"/>
                <a:cs typeface="Arial" pitchFamily="34" charset="0"/>
              </a:rPr>
              <a:t>SWCT   ‘Southwestern Connecticut’</a:t>
            </a:r>
          </a:p>
          <a:p>
            <a:pPr marL="688975" indent="-688975">
              <a:lnSpc>
                <a:spcPct val="90000"/>
              </a:lnSpc>
              <a:spcBef>
                <a:spcPts val="1200"/>
              </a:spcBef>
            </a:pPr>
            <a:r>
              <a:rPr lang="en-US" sz="1500" dirty="0">
                <a:solidFill>
                  <a:srgbClr val="000000"/>
                </a:solidFill>
                <a:latin typeface="Arial" pitchFamily="34" charset="0"/>
                <a:cs typeface="Arial" pitchFamily="34" charset="0"/>
              </a:rPr>
              <a:t>NOR  </a:t>
            </a:r>
            <a:r>
              <a:rPr lang="en-US" sz="1500" dirty="0" smtClean="0">
                <a:solidFill>
                  <a:srgbClr val="000000"/>
                </a:solidFill>
                <a:latin typeface="Arial" pitchFamily="34" charset="0"/>
                <a:cs typeface="Arial" pitchFamily="34" charset="0"/>
              </a:rPr>
              <a:t>	‘Norwalk </a:t>
            </a:r>
            <a:r>
              <a:rPr lang="en-US" sz="1500" dirty="0">
                <a:solidFill>
                  <a:srgbClr val="000000"/>
                </a:solidFill>
                <a:latin typeface="Arial" pitchFamily="34" charset="0"/>
                <a:cs typeface="Arial" pitchFamily="34" charset="0"/>
              </a:rPr>
              <a:t>and Stamford, </a:t>
            </a:r>
            <a:r>
              <a:rPr lang="en-US" sz="1500" dirty="0" smtClean="0">
                <a:solidFill>
                  <a:srgbClr val="000000"/>
                </a:solidFill>
                <a:latin typeface="Arial" pitchFamily="34" charset="0"/>
                <a:cs typeface="Arial" pitchFamily="34" charset="0"/>
              </a:rPr>
              <a:t>Connecticut’</a:t>
            </a:r>
            <a:endParaRPr lang="en-US"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9957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Comparison of Tie </a:t>
            </a:r>
            <a:r>
              <a:rPr lang="en-US" dirty="0" smtClean="0"/>
              <a:t>Benefits Results for FCA 14 and FCA 13 </a:t>
            </a:r>
            <a:endParaRPr lang="en-US" dirty="0"/>
          </a:p>
        </p:txBody>
      </p:sp>
      <p:sp>
        <p:nvSpPr>
          <p:cNvPr id="4" name="Slide Number Placeholder 3"/>
          <p:cNvSpPr>
            <a:spLocks noGrp="1"/>
          </p:cNvSpPr>
          <p:nvPr>
            <p:ph type="sldNum" sz="quarter" idx="4294967295"/>
          </p:nvPr>
        </p:nvSpPr>
        <p:spPr>
          <a:xfrm>
            <a:off x="8610600" y="6324600"/>
            <a:ext cx="237126" cy="263518"/>
          </a:xfrm>
          <a:prstGeom prst="rect">
            <a:avLst/>
          </a:prstGeom>
        </p:spPr>
        <p:txBody>
          <a:bodyPr/>
          <a:lstStyle/>
          <a:p>
            <a:fld id="{10C7F894-2A36-495D-AB7C-1055F7AC0F9D}" type="slidenum">
              <a:rPr lang="en-US" smtClean="0"/>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80574148"/>
              </p:ext>
            </p:extLst>
          </p:nvPr>
        </p:nvGraphicFramePr>
        <p:xfrm>
          <a:off x="647699" y="1752600"/>
          <a:ext cx="7848601" cy="3017520"/>
        </p:xfrm>
        <a:graphic>
          <a:graphicData uri="http://schemas.openxmlformats.org/drawingml/2006/table">
            <a:tbl>
              <a:tblPr firstRow="1" bandRow="1">
                <a:tableStyleId>{5C22544A-7EE6-4342-B048-85BDC9FD1C3A}</a:tableStyleId>
              </a:tblPr>
              <a:tblGrid>
                <a:gridCol w="1943101">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78920">
                  <a:extLst>
                    <a:ext uri="{9D8B030D-6E8A-4147-A177-3AD203B41FA5}">
                      <a16:colId xmlns:a16="http://schemas.microsoft.com/office/drawing/2014/main" val="20002"/>
                    </a:ext>
                  </a:extLst>
                </a:gridCol>
                <a:gridCol w="1945380">
                  <a:extLst>
                    <a:ext uri="{9D8B030D-6E8A-4147-A177-3AD203B41FA5}">
                      <a16:colId xmlns:a16="http://schemas.microsoft.com/office/drawing/2014/main" val="4083743509"/>
                    </a:ext>
                  </a:extLst>
                </a:gridCol>
              </a:tblGrid>
              <a:tr h="381000">
                <a:tc>
                  <a:txBody>
                    <a:bodyPr/>
                    <a:lstStyle/>
                    <a:p>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rPr>
                        <a:t>2023-2024</a:t>
                      </a:r>
                      <a:r>
                        <a:rPr lang="en-US" sz="1600" b="0" baseline="0" dirty="0" smtClean="0">
                          <a:solidFill>
                            <a:srgbClr val="000000"/>
                          </a:solidFill>
                        </a:rPr>
                        <a:t> (FCA 14)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rgbClr val="000000"/>
                          </a:solidFill>
                        </a:rPr>
                        <a:t>Including Mystic Units 8 &amp; 9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rPr>
                        <a:t>2023-2024</a:t>
                      </a:r>
                      <a:r>
                        <a:rPr lang="en-US" sz="1600" b="0" baseline="0" dirty="0" smtClean="0">
                          <a:solidFill>
                            <a:srgbClr val="000000"/>
                          </a:solidFill>
                        </a:rPr>
                        <a:t> (FCA 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rgbClr val="000000"/>
                          </a:solidFill>
                        </a:rPr>
                        <a:t>Excluding Mystic Units 8 &amp; 9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rPr>
                        <a:t>2022-2023</a:t>
                      </a:r>
                      <a:r>
                        <a:rPr lang="en-US" sz="1600" b="0" baseline="0" dirty="0" smtClean="0">
                          <a:solidFill>
                            <a:srgbClr val="000000"/>
                          </a:solidFill>
                        </a:rPr>
                        <a:t> (FCA 13</a:t>
                      </a:r>
                      <a:r>
                        <a:rPr lang="en-US" sz="1600" b="0" baseline="0" dirty="0" smtClean="0">
                          <a:solidFill>
                            <a:srgbClr val="000000"/>
                          </a:solidFill>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rgbClr val="FF0000"/>
                          </a:solidFill>
                        </a:rPr>
                        <a:t>(MW)</a:t>
                      </a:r>
                      <a:endParaRPr lang="en-US" sz="1600" b="0" baseline="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465">
                <a:tc>
                  <a:txBody>
                    <a:bodyPr/>
                    <a:lstStyle/>
                    <a:p>
                      <a:r>
                        <a:rPr lang="en-US" sz="1800" b="0" dirty="0" smtClean="0">
                          <a:solidFill>
                            <a:srgbClr val="000000"/>
                          </a:solidFill>
                        </a:rPr>
                        <a:t>Total Tie</a:t>
                      </a:r>
                      <a:r>
                        <a:rPr lang="en-US" sz="1800" b="0" baseline="0" dirty="0" smtClean="0">
                          <a:solidFill>
                            <a:srgbClr val="000000"/>
                          </a:solidFill>
                        </a:rPr>
                        <a:t> Benefits</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1,940</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1,910</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2,000</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4465">
                <a:tc>
                  <a:txBody>
                    <a:bodyPr/>
                    <a:lstStyle/>
                    <a:p>
                      <a:r>
                        <a:rPr lang="en-US" sz="1800" b="0" dirty="0" smtClean="0">
                          <a:solidFill>
                            <a:srgbClr val="000000"/>
                          </a:solidFill>
                        </a:rPr>
                        <a:t>Maritimes</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501</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493</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516</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4465">
                <a:tc>
                  <a:txBody>
                    <a:bodyPr/>
                    <a:lstStyle/>
                    <a:p>
                      <a:r>
                        <a:rPr lang="en-US" sz="1800" b="0" dirty="0" smtClean="0">
                          <a:solidFill>
                            <a:srgbClr val="000000"/>
                          </a:solidFill>
                        </a:rPr>
                        <a:t>HQ Phase II</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941</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943</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969</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4465">
                <a:tc>
                  <a:txBody>
                    <a:bodyPr/>
                    <a:lstStyle/>
                    <a:p>
                      <a:r>
                        <a:rPr lang="en-US" sz="1800" b="0" dirty="0" err="1" smtClean="0">
                          <a:solidFill>
                            <a:srgbClr val="000000"/>
                          </a:solidFill>
                        </a:rPr>
                        <a:t>Highgate</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136</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134</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149</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24465">
                <a:tc>
                  <a:txBody>
                    <a:bodyPr/>
                    <a:lstStyle/>
                    <a:p>
                      <a:r>
                        <a:rPr lang="en-US" sz="1800" b="0" dirty="0" smtClean="0">
                          <a:solidFill>
                            <a:srgbClr val="000000"/>
                          </a:solidFill>
                        </a:rPr>
                        <a:t>New York AC ties</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362</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340</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366</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24465">
                <a:tc>
                  <a:txBody>
                    <a:bodyPr/>
                    <a:lstStyle/>
                    <a:p>
                      <a:r>
                        <a:rPr lang="en-US" sz="1800" b="0" dirty="0" smtClean="0">
                          <a:solidFill>
                            <a:srgbClr val="000000"/>
                          </a:solidFill>
                        </a:rPr>
                        <a:t>CSC</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0</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0</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0</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737193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Appendix ii - D</a:t>
            </a:r>
            <a:br>
              <a:rPr lang="en-US" dirty="0" smtClean="0"/>
            </a:br>
            <a:r>
              <a:rPr lang="en-US" dirty="0" smtClean="0"/>
              <a:t>FCA 14 Tie Benefits study Results </a:t>
            </a:r>
            <a:br>
              <a:rPr lang="en-US" dirty="0" smtClean="0"/>
            </a:br>
            <a:r>
              <a:rPr lang="en-US" dirty="0" smtClean="0"/>
              <a:t>including Mystic Units 8 and 9</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90</a:t>
            </a:fld>
            <a:endParaRPr lang="en-US" dirty="0"/>
          </a:p>
        </p:txBody>
      </p:sp>
    </p:spTree>
    <p:extLst>
      <p:ext uri="{BB962C8B-B14F-4D97-AF65-F5344CB8AC3E}">
        <p14:creationId xmlns:p14="http://schemas.microsoft.com/office/powerpoint/2010/main" val="13134839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u="sng" dirty="0"/>
              <a:t>Process 1.0</a:t>
            </a:r>
            <a:r>
              <a:rPr lang="en-US" dirty="0"/>
              <a:t> </a:t>
            </a:r>
            <a:r>
              <a:rPr lang="en-US" dirty="0" smtClean="0"/>
              <a:t>Calculation </a:t>
            </a:r>
            <a:r>
              <a:rPr lang="en-US" dirty="0"/>
              <a:t>of Tie Benefits for All Interconnection </a:t>
            </a:r>
            <a:r>
              <a:rPr lang="en-US" dirty="0" smtClean="0"/>
              <a:t>States (Including Mystic Units 8 &amp; 9)</a:t>
            </a:r>
            <a:endParaRPr lang="en-US" dirty="0"/>
          </a:p>
        </p:txBody>
      </p:sp>
      <p:sp>
        <p:nvSpPr>
          <p:cNvPr id="4" name="Slide Number Placeholder 3"/>
          <p:cNvSpPr>
            <a:spLocks noGrp="1"/>
          </p:cNvSpPr>
          <p:nvPr>
            <p:ph type="sldNum" sz="quarter" idx="4294967295"/>
          </p:nvPr>
        </p:nvSpPr>
        <p:spPr>
          <a:xfrm>
            <a:off x="8610600" y="6324600"/>
            <a:ext cx="237126" cy="263518"/>
          </a:xfrm>
          <a:prstGeom prst="rect">
            <a:avLst/>
          </a:prstGeom>
        </p:spPr>
        <p:txBody>
          <a:bodyPr/>
          <a:lstStyle/>
          <a:p>
            <a:fld id="{10C7F894-2A36-495D-AB7C-1055F7AC0F9D}" type="slidenum">
              <a:rPr lang="en-US" smtClean="0"/>
              <a:pPr/>
              <a:t>91</a:t>
            </a:fld>
            <a:endParaRPr lang="en-US" dirty="0"/>
          </a:p>
        </p:txBody>
      </p:sp>
      <p:sp>
        <p:nvSpPr>
          <p:cNvPr id="7" name="TextBox 6"/>
          <p:cNvSpPr txBox="1"/>
          <p:nvPr/>
        </p:nvSpPr>
        <p:spPr>
          <a:xfrm>
            <a:off x="430200" y="6079569"/>
            <a:ext cx="2743200" cy="523220"/>
          </a:xfrm>
          <a:prstGeom prst="rect">
            <a:avLst/>
          </a:prstGeom>
          <a:noFill/>
        </p:spPr>
        <p:txBody>
          <a:bodyPr wrap="square" rtlCol="0">
            <a:spAutoFit/>
          </a:bodyPr>
          <a:lstStyle/>
          <a:p>
            <a:r>
              <a:rPr lang="en-US" sz="1000" dirty="0" smtClean="0">
                <a:solidFill>
                  <a:srgbClr val="C00000"/>
                </a:solidFill>
              </a:rPr>
              <a:t>X </a:t>
            </a:r>
            <a:r>
              <a:rPr lang="en-US" sz="1000" dirty="0" smtClean="0">
                <a:solidFill>
                  <a:srgbClr val="000000"/>
                </a:solidFill>
              </a:rPr>
              <a:t>– disconnected  </a:t>
            </a:r>
            <a:r>
              <a:rPr lang="en-US" sz="1000" dirty="0" smtClean="0">
                <a:solidFill>
                  <a:srgbClr val="00B050"/>
                </a:solidFill>
              </a:rPr>
              <a:t>√ </a:t>
            </a:r>
            <a:r>
              <a:rPr lang="en-US" sz="1000" dirty="0" smtClean="0">
                <a:solidFill>
                  <a:srgbClr val="000000"/>
                </a:solidFill>
              </a:rPr>
              <a:t>- connected</a:t>
            </a:r>
          </a:p>
          <a:p>
            <a:endParaRPr lang="en-US" dirty="0"/>
          </a:p>
        </p:txBody>
      </p:sp>
      <p:graphicFrame>
        <p:nvGraphicFramePr>
          <p:cNvPr id="3" name="Table 2"/>
          <p:cNvGraphicFramePr>
            <a:graphicFrameLocks noGrp="1"/>
          </p:cNvGraphicFramePr>
          <p:nvPr>
            <p:extLst/>
          </p:nvPr>
        </p:nvGraphicFramePr>
        <p:xfrm>
          <a:off x="1257301" y="1264485"/>
          <a:ext cx="6972299" cy="4813284"/>
        </p:xfrm>
        <a:graphic>
          <a:graphicData uri="http://schemas.openxmlformats.org/drawingml/2006/table">
            <a:tbl>
              <a:tblPr/>
              <a:tblGrid>
                <a:gridCol w="723899">
                  <a:extLst>
                    <a:ext uri="{9D8B030D-6E8A-4147-A177-3AD203B41FA5}">
                      <a16:colId xmlns:a16="http://schemas.microsoft.com/office/drawing/2014/main" val="83007095"/>
                    </a:ext>
                  </a:extLst>
                </a:gridCol>
                <a:gridCol w="1920766">
                  <a:extLst>
                    <a:ext uri="{9D8B030D-6E8A-4147-A177-3AD203B41FA5}">
                      <a16:colId xmlns:a16="http://schemas.microsoft.com/office/drawing/2014/main" val="3420915988"/>
                    </a:ext>
                  </a:extLst>
                </a:gridCol>
                <a:gridCol w="806387">
                  <a:extLst>
                    <a:ext uri="{9D8B030D-6E8A-4147-A177-3AD203B41FA5}">
                      <a16:colId xmlns:a16="http://schemas.microsoft.com/office/drawing/2014/main" val="1061114598"/>
                    </a:ext>
                  </a:extLst>
                </a:gridCol>
                <a:gridCol w="488593">
                  <a:extLst>
                    <a:ext uri="{9D8B030D-6E8A-4147-A177-3AD203B41FA5}">
                      <a16:colId xmlns:a16="http://schemas.microsoft.com/office/drawing/2014/main" val="3213336967"/>
                    </a:ext>
                  </a:extLst>
                </a:gridCol>
                <a:gridCol w="589684">
                  <a:extLst>
                    <a:ext uri="{9D8B030D-6E8A-4147-A177-3AD203B41FA5}">
                      <a16:colId xmlns:a16="http://schemas.microsoft.com/office/drawing/2014/main" val="248347457"/>
                    </a:ext>
                  </a:extLst>
                </a:gridCol>
                <a:gridCol w="488593">
                  <a:extLst>
                    <a:ext uri="{9D8B030D-6E8A-4147-A177-3AD203B41FA5}">
                      <a16:colId xmlns:a16="http://schemas.microsoft.com/office/drawing/2014/main" val="1527201621"/>
                    </a:ext>
                  </a:extLst>
                </a:gridCol>
                <a:gridCol w="551905">
                  <a:extLst>
                    <a:ext uri="{9D8B030D-6E8A-4147-A177-3AD203B41FA5}">
                      <a16:colId xmlns:a16="http://schemas.microsoft.com/office/drawing/2014/main" val="452562360"/>
                    </a:ext>
                  </a:extLst>
                </a:gridCol>
                <a:gridCol w="602188">
                  <a:extLst>
                    <a:ext uri="{9D8B030D-6E8A-4147-A177-3AD203B41FA5}">
                      <a16:colId xmlns:a16="http://schemas.microsoft.com/office/drawing/2014/main" val="3864471805"/>
                    </a:ext>
                  </a:extLst>
                </a:gridCol>
                <a:gridCol w="800284">
                  <a:extLst>
                    <a:ext uri="{9D8B030D-6E8A-4147-A177-3AD203B41FA5}">
                      <a16:colId xmlns:a16="http://schemas.microsoft.com/office/drawing/2014/main" val="382308601"/>
                    </a:ext>
                  </a:extLst>
                </a:gridCol>
              </a:tblGrid>
              <a:tr h="155268">
                <a:tc rowSpan="2">
                  <a:txBody>
                    <a:bodyPr/>
                    <a:lstStyle/>
                    <a:p>
                      <a:pPr algn="ctr" fontAlgn="b"/>
                      <a:r>
                        <a:rPr lang="en-US" sz="800" b="0" i="0" u="none" strike="noStrike" dirty="0">
                          <a:solidFill>
                            <a:srgbClr val="000000"/>
                          </a:solidFill>
                          <a:effectLst/>
                          <a:latin typeface="Calibri" panose="020F0502020204030204" pitchFamily="34" charset="0"/>
                        </a:rPr>
                        <a:t>Interconnection State</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800" b="0" i="0" u="none" strike="noStrike" dirty="0">
                          <a:solidFill>
                            <a:srgbClr val="000000"/>
                          </a:solidFill>
                          <a:effectLst/>
                          <a:latin typeface="Calibri" panose="020F0502020204030204" pitchFamily="34" charset="0"/>
                        </a:rPr>
                        <a:t>Description</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en-US" sz="800" b="0" i="0" u="none" strike="noStrike" dirty="0">
                          <a:solidFill>
                            <a:srgbClr val="000000"/>
                          </a:solidFill>
                          <a:effectLst/>
                          <a:latin typeface="Calibri" panose="020F0502020204030204" pitchFamily="34" charset="0"/>
                        </a:rPr>
                        <a:t>Interconnection Status</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r>
                        <a:rPr lang="en-US" sz="800" b="0" i="0" u="none" strike="noStrike" dirty="0">
                          <a:solidFill>
                            <a:srgbClr val="000000"/>
                          </a:solidFill>
                          <a:effectLst/>
                          <a:latin typeface="Calibri" panose="020F0502020204030204" pitchFamily="34" charset="0"/>
                        </a:rPr>
                        <a:t>LOLE</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800" b="1" i="0" u="none" strike="noStrike" dirty="0">
                          <a:solidFill>
                            <a:srgbClr val="000000"/>
                          </a:solidFill>
                          <a:effectLst/>
                          <a:latin typeface="Calibri" panose="020F0502020204030204" pitchFamily="34" charset="0"/>
                        </a:rPr>
                        <a:t>Equivalent TB (MW)</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7113320"/>
                  </a:ext>
                </a:extLst>
              </a:tr>
              <a:tr h="141152">
                <a:tc vMerge="1">
                  <a:txBody>
                    <a:bodyPr/>
                    <a:lstStyle/>
                    <a:p>
                      <a:endParaRPr lang="en-US"/>
                    </a:p>
                  </a:txBody>
                  <a:tcPr/>
                </a:tc>
                <a:tc vMerge="1">
                  <a:txBody>
                    <a:bodyPr/>
                    <a:lstStyle/>
                    <a:p>
                      <a:endParaRPr lang="en-US"/>
                    </a:p>
                  </a:txBody>
                  <a:tcPr/>
                </a:tc>
                <a:tc>
                  <a:txBody>
                    <a:bodyPr/>
                    <a:lstStyle/>
                    <a:p>
                      <a:pPr algn="ctr" fontAlgn="b"/>
                      <a:r>
                        <a:rPr lang="en-US" sz="800" b="0" i="0" u="none" strike="noStrike" dirty="0">
                          <a:solidFill>
                            <a:srgbClr val="000000"/>
                          </a:solidFill>
                          <a:effectLst/>
                          <a:latin typeface="Calibri" panose="020F0502020204030204" pitchFamily="34" charset="0"/>
                        </a:rPr>
                        <a:t>Maritimes</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Highgate</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72965027"/>
                  </a:ext>
                </a:extLst>
              </a:tr>
              <a:tr h="141152">
                <a:tc>
                  <a:txBody>
                    <a:bodyPr/>
                    <a:lstStyle/>
                    <a:p>
                      <a:pPr algn="l" fontAlgn="b"/>
                      <a:r>
                        <a:rPr lang="en-US" sz="800" b="0" i="0" u="none" strike="noStrike">
                          <a:solidFill>
                            <a:srgbClr val="000000"/>
                          </a:solidFill>
                          <a:effectLst/>
                          <a:latin typeface="Calibri" panose="020F0502020204030204" pitchFamily="34" charset="0"/>
                        </a:rPr>
                        <a:t>1</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All</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0.55233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597201"/>
                  </a:ext>
                </a:extLst>
              </a:tr>
              <a:tr h="141152">
                <a:tc>
                  <a:txBody>
                    <a:bodyPr/>
                    <a:lstStyle/>
                    <a:p>
                      <a:pPr algn="l" fontAlgn="b"/>
                      <a:r>
                        <a:rPr lang="en-US" sz="800" b="0" i="0" u="none" strike="noStrike">
                          <a:solidFill>
                            <a:srgbClr val="000000"/>
                          </a:solidFill>
                          <a:effectLst/>
                          <a:latin typeface="Calibri" panose="020F0502020204030204" pitchFamily="34" charset="0"/>
                        </a:rPr>
                        <a:t>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Cut None</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0.09932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1940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2156295"/>
                  </a:ext>
                </a:extLst>
              </a:tr>
              <a:tr h="141152">
                <a:tc>
                  <a:txBody>
                    <a:bodyPr/>
                    <a:lstStyle/>
                    <a:p>
                      <a:pPr algn="l" fontAlgn="b"/>
                      <a:r>
                        <a:rPr lang="en-US" sz="800" b="0" i="0" u="none" strike="noStrike">
                          <a:solidFill>
                            <a:srgbClr val="000000"/>
                          </a:solidFill>
                          <a:effectLst/>
                          <a:latin typeface="Calibri" panose="020F0502020204030204" pitchFamily="34" charset="0"/>
                        </a:rPr>
                        <a:t>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0.13652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tx1">
                              <a:lumMod val="50000"/>
                            </a:schemeClr>
                          </a:solidFill>
                          <a:effectLst/>
                          <a:latin typeface="Calibri" panose="020F0502020204030204" pitchFamily="34" charset="0"/>
                        </a:rPr>
                        <a:t>1490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270782"/>
                  </a:ext>
                </a:extLst>
              </a:tr>
              <a:tr h="141152">
                <a:tc>
                  <a:txBody>
                    <a:bodyPr/>
                    <a:lstStyle/>
                    <a:p>
                      <a:pPr algn="l" fontAlgn="b"/>
                      <a:r>
                        <a:rPr lang="en-US" sz="800" b="0" i="0" u="none" strike="noStrike">
                          <a:solidFill>
                            <a:srgbClr val="000000"/>
                          </a:solidFill>
                          <a:effectLst/>
                          <a:latin typeface="Calibri" panose="020F0502020204030204" pitchFamily="34" charset="0"/>
                        </a:rPr>
                        <a:t>4</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0.18353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tx1">
                              <a:lumMod val="50000"/>
                            </a:schemeClr>
                          </a:solidFill>
                          <a:effectLst/>
                          <a:latin typeface="Calibri" panose="020F0502020204030204" pitchFamily="34" charset="0"/>
                        </a:rPr>
                        <a:t>1110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856417"/>
                  </a:ext>
                </a:extLst>
              </a:tr>
              <a:tr h="141152">
                <a:tc>
                  <a:txBody>
                    <a:bodyPr/>
                    <a:lstStyle/>
                    <a:p>
                      <a:pPr algn="l" fontAlgn="b"/>
                      <a:r>
                        <a:rPr lang="en-US" sz="800" b="0" i="0" u="none" strike="noStrike">
                          <a:solidFill>
                            <a:srgbClr val="000000"/>
                          </a:solidFill>
                          <a:effectLst/>
                          <a:latin typeface="Calibri" panose="020F0502020204030204" pitchFamily="34" charset="0"/>
                        </a:rPr>
                        <a:t>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err="1">
                          <a:solidFill>
                            <a:srgbClr val="000000"/>
                          </a:solidFill>
                          <a:effectLst/>
                          <a:latin typeface="Calibri" panose="020F0502020204030204" pitchFamily="34" charset="0"/>
                        </a:rPr>
                        <a:t>Highgate</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0.10865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tx1">
                              <a:lumMod val="50000"/>
                            </a:schemeClr>
                          </a:solidFill>
                          <a:effectLst/>
                          <a:latin typeface="Calibri" panose="020F0502020204030204" pitchFamily="34" charset="0"/>
                        </a:rPr>
                        <a:t>1815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564731"/>
                  </a:ext>
                </a:extLst>
              </a:tr>
              <a:tr h="141152">
                <a:tc>
                  <a:txBody>
                    <a:bodyPr/>
                    <a:lstStyle/>
                    <a:p>
                      <a:pPr algn="l" fontAlgn="b"/>
                      <a:r>
                        <a:rPr lang="en-US" sz="800" b="0" i="0" u="none" strike="noStrike">
                          <a:solidFill>
                            <a:srgbClr val="000000"/>
                          </a:solidFill>
                          <a:effectLst/>
                          <a:latin typeface="Calibri" panose="020F0502020204030204" pitchFamily="34" charset="0"/>
                        </a:rPr>
                        <a:t>6</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0.11169</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chemeClr val="tx1">
                              <a:lumMod val="50000"/>
                            </a:schemeClr>
                          </a:solidFill>
                          <a:effectLst/>
                          <a:latin typeface="Calibri" panose="020F0502020204030204" pitchFamily="34" charset="0"/>
                        </a:rPr>
                        <a:t>1770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870840"/>
                  </a:ext>
                </a:extLst>
              </a:tr>
              <a:tr h="141152">
                <a:tc>
                  <a:txBody>
                    <a:bodyPr/>
                    <a:lstStyle/>
                    <a:p>
                      <a:pPr algn="l" fontAlgn="b"/>
                      <a:r>
                        <a:rPr lang="en-US" sz="800" b="0" i="0" u="none" strike="noStrike">
                          <a:solidFill>
                            <a:srgbClr val="000000"/>
                          </a:solidFill>
                          <a:effectLst/>
                          <a:latin typeface="Calibri" panose="020F0502020204030204" pitchFamily="34" charset="0"/>
                        </a:rPr>
                        <a:t>7</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0.09932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tx1">
                              <a:lumMod val="50000"/>
                            </a:schemeClr>
                          </a:solidFill>
                          <a:effectLst/>
                          <a:latin typeface="Calibri" panose="020F0502020204030204" pitchFamily="34" charset="0"/>
                        </a:rPr>
                        <a:t>1940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9311377"/>
                  </a:ext>
                </a:extLst>
              </a:tr>
              <a:tr h="141152">
                <a:tc>
                  <a:txBody>
                    <a:bodyPr/>
                    <a:lstStyle/>
                    <a:p>
                      <a:pPr algn="l" fontAlgn="b"/>
                      <a:r>
                        <a:rPr lang="en-US" sz="800" b="0" i="0" u="none" strike="noStrike">
                          <a:solidFill>
                            <a:srgbClr val="000000"/>
                          </a:solidFill>
                          <a:effectLst/>
                          <a:latin typeface="Calibri" panose="020F0502020204030204" pitchFamily="34" charset="0"/>
                        </a:rPr>
                        <a:t>8</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&amp; </a:t>
                      </a:r>
                      <a:r>
                        <a:rPr lang="en-US" sz="800" b="0" i="0" u="none" strike="noStrike" dirty="0" smtClean="0">
                          <a:solidFill>
                            <a:srgbClr val="000000"/>
                          </a:solidFill>
                          <a:effectLst/>
                          <a:latin typeface="Calibri" panose="020F0502020204030204" pitchFamily="34" charset="0"/>
                        </a:rPr>
                        <a:t>HQ</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Phase </a:t>
                      </a:r>
                      <a:r>
                        <a:rPr lang="en-US" sz="800" b="0" i="0" u="none" strike="noStrike" dirty="0">
                          <a:solidFill>
                            <a:srgbClr val="000000"/>
                          </a:solidFill>
                          <a:effectLst/>
                          <a:latin typeface="Calibri" panose="020F0502020204030204" pitchFamily="34" charset="0"/>
                        </a:rPr>
                        <a:t>II</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0.25853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chemeClr val="tx1">
                              <a:lumMod val="50000"/>
                            </a:schemeClr>
                          </a:solidFill>
                          <a:effectLst/>
                          <a:latin typeface="Calibri" panose="020F0502020204030204" pitchFamily="34" charset="0"/>
                        </a:rPr>
                        <a:t>740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389153"/>
                  </a:ext>
                </a:extLst>
              </a:tr>
              <a:tr h="141152">
                <a:tc>
                  <a:txBody>
                    <a:bodyPr/>
                    <a:lstStyle/>
                    <a:p>
                      <a:pPr algn="l" fontAlgn="b"/>
                      <a:r>
                        <a:rPr lang="en-US" sz="800" b="0" i="0" u="none" strike="noStrike">
                          <a:solidFill>
                            <a:srgbClr val="000000"/>
                          </a:solidFill>
                          <a:effectLst/>
                          <a:latin typeface="Calibri" panose="020F0502020204030204" pitchFamily="34" charset="0"/>
                        </a:rPr>
                        <a:t>9</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&amp; </a:t>
                      </a:r>
                      <a:r>
                        <a:rPr lang="en-US" sz="800" b="0" i="0" u="none" strike="noStrike" dirty="0" err="1">
                          <a:solidFill>
                            <a:srgbClr val="000000"/>
                          </a:solidFill>
                          <a:effectLst/>
                          <a:latin typeface="Calibri" panose="020F0502020204030204" pitchFamily="34" charset="0"/>
                        </a:rPr>
                        <a:t>Highgate</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0.14713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tx1">
                              <a:lumMod val="50000"/>
                            </a:schemeClr>
                          </a:solidFill>
                          <a:effectLst/>
                          <a:latin typeface="Calibri" panose="020F0502020204030204" pitchFamily="34" charset="0"/>
                        </a:rPr>
                        <a:t>1385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60823"/>
                  </a:ext>
                </a:extLst>
              </a:tr>
              <a:tr h="141152">
                <a:tc>
                  <a:txBody>
                    <a:bodyPr/>
                    <a:lstStyle/>
                    <a:p>
                      <a:pPr algn="l" fontAlgn="b"/>
                      <a:r>
                        <a:rPr lang="en-US" sz="800" b="0" i="0" u="none" strike="noStrike">
                          <a:solidFill>
                            <a:srgbClr val="000000"/>
                          </a:solidFill>
                          <a:effectLst/>
                          <a:latin typeface="Calibri" panose="020F0502020204030204" pitchFamily="34" charset="0"/>
                        </a:rPr>
                        <a:t>10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&amp;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0.16152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tx1">
                              <a:lumMod val="50000"/>
                            </a:schemeClr>
                          </a:solidFill>
                          <a:effectLst/>
                          <a:latin typeface="Calibri" panose="020F0502020204030204" pitchFamily="34" charset="0"/>
                        </a:rPr>
                        <a:t>1265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852493"/>
                  </a:ext>
                </a:extLst>
              </a:tr>
              <a:tr h="141152">
                <a:tc>
                  <a:txBody>
                    <a:bodyPr/>
                    <a:lstStyle/>
                    <a:p>
                      <a:pPr algn="l" fontAlgn="b"/>
                      <a:r>
                        <a:rPr lang="en-US" sz="800" b="0" i="0" u="none" strike="noStrike">
                          <a:solidFill>
                            <a:srgbClr val="000000"/>
                          </a:solidFill>
                          <a:effectLst/>
                          <a:latin typeface="Calibri" panose="020F0502020204030204" pitchFamily="34" charset="0"/>
                        </a:rPr>
                        <a:t>11</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0.13652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tx1">
                              <a:lumMod val="50000"/>
                            </a:schemeClr>
                          </a:solidFill>
                          <a:effectLst/>
                          <a:latin typeface="Calibri" panose="020F0502020204030204" pitchFamily="34" charset="0"/>
                        </a:rPr>
                        <a:t>1490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900927"/>
                  </a:ext>
                </a:extLst>
              </a:tr>
              <a:tr h="141152">
                <a:tc>
                  <a:txBody>
                    <a:bodyPr/>
                    <a:lstStyle/>
                    <a:p>
                      <a:pPr algn="l" fontAlgn="b"/>
                      <a:r>
                        <a:rPr lang="en-US" sz="800" b="0" i="0" u="none" strike="noStrike">
                          <a:solidFill>
                            <a:srgbClr val="000000"/>
                          </a:solidFill>
                          <a:effectLst/>
                          <a:latin typeface="Calibri" panose="020F0502020204030204" pitchFamily="34" charset="0"/>
                        </a:rPr>
                        <a:t>12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&amp; </a:t>
                      </a:r>
                      <a:r>
                        <a:rPr lang="en-US" sz="800" b="0" i="0" u="none" strike="noStrike" dirty="0" err="1">
                          <a:solidFill>
                            <a:srgbClr val="000000"/>
                          </a:solidFill>
                          <a:effectLst/>
                          <a:latin typeface="Calibri" panose="020F0502020204030204" pitchFamily="34" charset="0"/>
                        </a:rPr>
                        <a:t>Highgate</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0.20220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chemeClr val="tx1">
                              <a:lumMod val="50000"/>
                            </a:schemeClr>
                          </a:solidFill>
                          <a:effectLst/>
                          <a:latin typeface="Calibri" panose="020F0502020204030204" pitchFamily="34" charset="0"/>
                        </a:rPr>
                        <a:t>1005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205968"/>
                  </a:ext>
                </a:extLst>
              </a:tr>
              <a:tr h="141152">
                <a:tc>
                  <a:txBody>
                    <a:bodyPr/>
                    <a:lstStyle/>
                    <a:p>
                      <a:pPr algn="l" fontAlgn="b"/>
                      <a:r>
                        <a:rPr lang="en-US" sz="800" b="0" i="0" u="none" strike="noStrike">
                          <a:solidFill>
                            <a:srgbClr val="000000"/>
                          </a:solidFill>
                          <a:effectLst/>
                          <a:latin typeface="Calibri" panose="020F0502020204030204" pitchFamily="34" charset="0"/>
                        </a:rPr>
                        <a:t>13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&amp;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0.24663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chemeClr val="tx1">
                              <a:lumMod val="50000"/>
                            </a:schemeClr>
                          </a:solidFill>
                          <a:effectLst/>
                          <a:latin typeface="Calibri" panose="020F0502020204030204" pitchFamily="34" charset="0"/>
                        </a:rPr>
                        <a:t>785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3747471"/>
                  </a:ext>
                </a:extLst>
              </a:tr>
              <a:tr h="141152">
                <a:tc>
                  <a:txBody>
                    <a:bodyPr/>
                    <a:lstStyle/>
                    <a:p>
                      <a:pPr algn="l" fontAlgn="b"/>
                      <a:r>
                        <a:rPr lang="en-US" sz="800" b="0" i="0" u="none" strike="noStrike">
                          <a:solidFill>
                            <a:srgbClr val="000000"/>
                          </a:solidFill>
                          <a:effectLst/>
                          <a:latin typeface="Calibri" panose="020F0502020204030204" pitchFamily="34" charset="0"/>
                        </a:rPr>
                        <a:t>14</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0.18353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tx1">
                              <a:lumMod val="50000"/>
                            </a:schemeClr>
                          </a:solidFill>
                          <a:effectLst/>
                          <a:latin typeface="Calibri" panose="020F0502020204030204" pitchFamily="34" charset="0"/>
                        </a:rPr>
                        <a:t>1110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4412653"/>
                  </a:ext>
                </a:extLst>
              </a:tr>
              <a:tr h="141152">
                <a:tc>
                  <a:txBody>
                    <a:bodyPr/>
                    <a:lstStyle/>
                    <a:p>
                      <a:pPr algn="l" fontAlgn="b"/>
                      <a:r>
                        <a:rPr lang="en-US" sz="800" b="0" i="0" u="none" strike="noStrike">
                          <a:solidFill>
                            <a:srgbClr val="000000"/>
                          </a:solidFill>
                          <a:effectLst/>
                          <a:latin typeface="Calibri" panose="020F0502020204030204" pitchFamily="34" charset="0"/>
                        </a:rPr>
                        <a:t>15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&amp;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0.12410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chemeClr val="tx1">
                              <a:lumMod val="50000"/>
                            </a:schemeClr>
                          </a:solidFill>
                          <a:effectLst/>
                          <a:latin typeface="Calibri" panose="020F0502020204030204" pitchFamily="34" charset="0"/>
                        </a:rPr>
                        <a:t>1625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555757"/>
                  </a:ext>
                </a:extLst>
              </a:tr>
              <a:tr h="141152">
                <a:tc>
                  <a:txBody>
                    <a:bodyPr/>
                    <a:lstStyle/>
                    <a:p>
                      <a:pPr algn="l" fontAlgn="b"/>
                      <a:r>
                        <a:rPr lang="en-US" sz="800" b="0" i="0" u="none" strike="noStrike">
                          <a:solidFill>
                            <a:srgbClr val="000000"/>
                          </a:solidFill>
                          <a:effectLst/>
                          <a:latin typeface="Calibri" panose="020F0502020204030204" pitchFamily="34" charset="0"/>
                        </a:rPr>
                        <a:t>16</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0.10865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tx1">
                              <a:lumMod val="50000"/>
                            </a:schemeClr>
                          </a:solidFill>
                          <a:effectLst/>
                          <a:latin typeface="Calibri" panose="020F0502020204030204" pitchFamily="34" charset="0"/>
                        </a:rPr>
                        <a:t>1815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47075"/>
                  </a:ext>
                </a:extLst>
              </a:tr>
              <a:tr h="141152">
                <a:tc>
                  <a:txBody>
                    <a:bodyPr/>
                    <a:lstStyle/>
                    <a:p>
                      <a:pPr algn="l" fontAlgn="b"/>
                      <a:r>
                        <a:rPr lang="en-US" sz="800" b="0" i="0" u="none" strike="noStrike">
                          <a:solidFill>
                            <a:srgbClr val="000000"/>
                          </a:solidFill>
                          <a:effectLst/>
                          <a:latin typeface="Calibri" panose="020F0502020204030204" pitchFamily="34" charset="0"/>
                        </a:rPr>
                        <a:t>17</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NY AC ties </a:t>
                      </a:r>
                      <a:r>
                        <a:rPr lang="en-US" sz="800" b="0" i="0" u="none" strike="noStrike" dirty="0">
                          <a:solidFill>
                            <a:srgbClr val="000000"/>
                          </a:solidFill>
                          <a:effectLst/>
                          <a:latin typeface="Calibri" panose="020F0502020204030204" pitchFamily="34" charset="0"/>
                        </a:rPr>
                        <a:t>&amp;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0.11169</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chemeClr val="tx1">
                              <a:lumMod val="50000"/>
                            </a:schemeClr>
                          </a:solidFill>
                          <a:effectLst/>
                          <a:latin typeface="Calibri" panose="020F0502020204030204" pitchFamily="34" charset="0"/>
                        </a:rPr>
                        <a:t>1770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160766"/>
                  </a:ext>
                </a:extLst>
              </a:tr>
              <a:tr h="141152">
                <a:tc>
                  <a:txBody>
                    <a:bodyPr/>
                    <a:lstStyle/>
                    <a:p>
                      <a:pPr algn="l" fontAlgn="b"/>
                      <a:r>
                        <a:rPr lang="en-US" sz="800" b="0" i="0" u="none" strike="noStrike">
                          <a:solidFill>
                            <a:srgbClr val="000000"/>
                          </a:solidFill>
                          <a:effectLst/>
                          <a:latin typeface="Calibri" panose="020F0502020204030204" pitchFamily="34" charset="0"/>
                        </a:rPr>
                        <a:t>18</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&amp; </a:t>
                      </a:r>
                      <a:r>
                        <a:rPr lang="en-US" sz="800" b="0" i="0" u="none" strike="noStrike" dirty="0" err="1">
                          <a:solidFill>
                            <a:srgbClr val="000000"/>
                          </a:solidFill>
                          <a:effectLst/>
                          <a:latin typeface="Calibri" panose="020F0502020204030204" pitchFamily="34" charset="0"/>
                        </a:rPr>
                        <a:t>Highgate</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0.28445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tx1">
                              <a:lumMod val="50000"/>
                            </a:schemeClr>
                          </a:solidFill>
                          <a:effectLst/>
                          <a:latin typeface="Calibri" panose="020F0502020204030204" pitchFamily="34" charset="0"/>
                        </a:rPr>
                        <a:t>640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796747"/>
                  </a:ext>
                </a:extLst>
              </a:tr>
              <a:tr h="141152">
                <a:tc>
                  <a:txBody>
                    <a:bodyPr/>
                    <a:lstStyle/>
                    <a:p>
                      <a:pPr algn="l" fontAlgn="b"/>
                      <a:r>
                        <a:rPr lang="en-US" sz="800" b="0" i="0" u="none" strike="noStrike">
                          <a:solidFill>
                            <a:srgbClr val="000000"/>
                          </a:solidFill>
                          <a:effectLst/>
                          <a:latin typeface="Calibri" panose="020F0502020204030204" pitchFamily="34" charset="0"/>
                        </a:rPr>
                        <a:t>19</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&amp;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0.44632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tx1">
                              <a:lumMod val="50000"/>
                            </a:schemeClr>
                          </a:solidFill>
                          <a:effectLst/>
                          <a:latin typeface="Calibri" panose="020F0502020204030204" pitchFamily="34" charset="0"/>
                        </a:rPr>
                        <a:t>200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1269820"/>
                  </a:ext>
                </a:extLst>
              </a:tr>
              <a:tr h="141152">
                <a:tc>
                  <a:txBody>
                    <a:bodyPr/>
                    <a:lstStyle/>
                    <a:p>
                      <a:pPr algn="l" fontAlgn="b"/>
                      <a:r>
                        <a:rPr lang="en-US" sz="800" b="0" i="0" u="none" strike="noStrike">
                          <a:solidFill>
                            <a:srgbClr val="000000"/>
                          </a:solidFill>
                          <a:effectLst/>
                          <a:latin typeface="Calibri" panose="020F0502020204030204" pitchFamily="34" charset="0"/>
                        </a:rPr>
                        <a:t>20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0.25853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tx1">
                              <a:lumMod val="50000"/>
                            </a:schemeClr>
                          </a:solidFill>
                          <a:effectLst/>
                          <a:latin typeface="Calibri" panose="020F0502020204030204" pitchFamily="34" charset="0"/>
                        </a:rPr>
                        <a:t>740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256488"/>
                  </a:ext>
                </a:extLst>
              </a:tr>
              <a:tr h="141152">
                <a:tc>
                  <a:txBody>
                    <a:bodyPr/>
                    <a:lstStyle/>
                    <a:p>
                      <a:pPr algn="l" fontAlgn="b"/>
                      <a:r>
                        <a:rPr lang="en-US" sz="800" b="0" i="0" u="none" strike="noStrike">
                          <a:solidFill>
                            <a:srgbClr val="000000"/>
                          </a:solidFill>
                          <a:effectLst/>
                          <a:latin typeface="Calibri" panose="020F0502020204030204" pitchFamily="34" charset="0"/>
                        </a:rPr>
                        <a:t>21</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&amp;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0.17863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tx1">
                              <a:lumMod val="50000"/>
                            </a:schemeClr>
                          </a:solidFill>
                          <a:effectLst/>
                          <a:latin typeface="Calibri" panose="020F0502020204030204" pitchFamily="34" charset="0"/>
                        </a:rPr>
                        <a:t>1145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379182"/>
                  </a:ext>
                </a:extLst>
              </a:tr>
              <a:tr h="141152">
                <a:tc>
                  <a:txBody>
                    <a:bodyPr/>
                    <a:lstStyle/>
                    <a:p>
                      <a:pPr algn="l" fontAlgn="b"/>
                      <a:r>
                        <a:rPr lang="en-US" sz="800" b="0" i="0" u="none" strike="noStrike">
                          <a:solidFill>
                            <a:srgbClr val="000000"/>
                          </a:solidFill>
                          <a:effectLst/>
                          <a:latin typeface="Calibri" panose="020F0502020204030204" pitchFamily="34" charset="0"/>
                        </a:rPr>
                        <a:t>22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0.14713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1385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296768"/>
                  </a:ext>
                </a:extLst>
              </a:tr>
              <a:tr h="141152">
                <a:tc>
                  <a:txBody>
                    <a:bodyPr/>
                    <a:lstStyle/>
                    <a:p>
                      <a:pPr algn="l" fontAlgn="b"/>
                      <a:r>
                        <a:rPr lang="en-US" sz="800" b="0" i="0" u="none" strike="noStrike">
                          <a:solidFill>
                            <a:srgbClr val="000000"/>
                          </a:solidFill>
                          <a:effectLst/>
                          <a:latin typeface="Calibri" panose="020F0502020204030204" pitchFamily="34" charset="0"/>
                        </a:rPr>
                        <a:t>23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 &amp; </a:t>
                      </a:r>
                      <a:r>
                        <a:rPr lang="en-US" sz="800" b="0" i="0" u="none" strike="noStrike" dirty="0">
                          <a:solidFill>
                            <a:srgbClr val="000000"/>
                          </a:solidFill>
                          <a:effectLst/>
                          <a:latin typeface="Calibri" panose="020F0502020204030204" pitchFamily="34" charset="0"/>
                        </a:rPr>
                        <a:t>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0.16152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1265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555989"/>
                  </a:ext>
                </a:extLst>
              </a:tr>
              <a:tr h="141152">
                <a:tc>
                  <a:txBody>
                    <a:bodyPr/>
                    <a:lstStyle/>
                    <a:p>
                      <a:pPr algn="l" fontAlgn="b"/>
                      <a:r>
                        <a:rPr lang="en-US" sz="800" b="0" i="0" u="none" strike="noStrike">
                          <a:solidFill>
                            <a:srgbClr val="000000"/>
                          </a:solidFill>
                          <a:effectLst/>
                          <a:latin typeface="Calibri" panose="020F0502020204030204" pitchFamily="34" charset="0"/>
                        </a:rPr>
                        <a:t>24</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&amp;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0.28722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630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6309406"/>
                  </a:ext>
                </a:extLst>
              </a:tr>
              <a:tr h="141152">
                <a:tc>
                  <a:txBody>
                    <a:bodyPr/>
                    <a:lstStyle/>
                    <a:p>
                      <a:pPr algn="l" fontAlgn="b"/>
                      <a:r>
                        <a:rPr lang="en-US" sz="800" b="0" i="0" u="none" strike="noStrike">
                          <a:solidFill>
                            <a:srgbClr val="000000"/>
                          </a:solidFill>
                          <a:effectLst/>
                          <a:latin typeface="Calibri" panose="020F0502020204030204" pitchFamily="34" charset="0"/>
                        </a:rPr>
                        <a:t>25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0.20220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1005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429254"/>
                  </a:ext>
                </a:extLst>
              </a:tr>
              <a:tr h="141152">
                <a:tc>
                  <a:txBody>
                    <a:bodyPr/>
                    <a:lstStyle/>
                    <a:p>
                      <a:pPr algn="l" fontAlgn="b"/>
                      <a:r>
                        <a:rPr lang="en-US" sz="800" b="0" i="0" u="none" strike="noStrike">
                          <a:solidFill>
                            <a:srgbClr val="000000"/>
                          </a:solidFill>
                          <a:effectLst/>
                          <a:latin typeface="Calibri" panose="020F0502020204030204" pitchFamily="34" charset="0"/>
                        </a:rPr>
                        <a:t>26</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 </a:t>
                      </a:r>
                      <a:r>
                        <a:rPr lang="en-US" sz="800" b="0" i="0" u="none" strike="noStrike" dirty="0">
                          <a:solidFill>
                            <a:srgbClr val="000000"/>
                          </a:solidFill>
                          <a:effectLst/>
                          <a:latin typeface="Calibri" panose="020F0502020204030204" pitchFamily="34" charset="0"/>
                        </a:rPr>
                        <a:t>&amp;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0.24663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785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299230"/>
                  </a:ext>
                </a:extLst>
              </a:tr>
              <a:tr h="141152">
                <a:tc>
                  <a:txBody>
                    <a:bodyPr/>
                    <a:lstStyle/>
                    <a:p>
                      <a:pPr algn="l" fontAlgn="b"/>
                      <a:r>
                        <a:rPr lang="en-US" sz="800" b="0" i="0" u="none" strike="noStrike">
                          <a:solidFill>
                            <a:srgbClr val="000000"/>
                          </a:solidFill>
                          <a:effectLst/>
                          <a:latin typeface="Calibri" panose="020F0502020204030204" pitchFamily="34" charset="0"/>
                        </a:rPr>
                        <a:t>27</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 </a:t>
                      </a:r>
                      <a:r>
                        <a:rPr lang="en-US" sz="800" b="0" i="0" u="none" strike="noStrike" dirty="0">
                          <a:solidFill>
                            <a:srgbClr val="000000"/>
                          </a:solidFill>
                          <a:effectLst/>
                          <a:latin typeface="Calibri" panose="020F0502020204030204" pitchFamily="34" charset="0"/>
                        </a:rPr>
                        <a:t>&amp;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0.12410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1625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80676"/>
                  </a:ext>
                </a:extLst>
              </a:tr>
              <a:tr h="141152">
                <a:tc>
                  <a:txBody>
                    <a:bodyPr/>
                    <a:lstStyle/>
                    <a:p>
                      <a:pPr algn="l" fontAlgn="b"/>
                      <a:r>
                        <a:rPr lang="en-US" sz="800" b="0" i="0" u="none" strike="noStrike">
                          <a:solidFill>
                            <a:srgbClr val="000000"/>
                          </a:solidFill>
                          <a:effectLst/>
                          <a:latin typeface="Calibri" panose="020F0502020204030204" pitchFamily="34" charset="0"/>
                        </a:rPr>
                        <a:t>28</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&amp;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endParaRPr lang="en-US" sz="800" b="0" i="0" u="none" strike="noStrike" dirty="0">
                        <a:solidFill>
                          <a:srgbClr val="000000"/>
                        </a:solidFill>
                        <a:effectLst/>
                        <a:latin typeface="Calibri" panose="020F0502020204030204" pitchFamily="34" charset="0"/>
                      </a:endParaRP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0.55233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339081"/>
                  </a:ext>
                </a:extLst>
              </a:tr>
              <a:tr h="141152">
                <a:tc>
                  <a:txBody>
                    <a:bodyPr/>
                    <a:lstStyle/>
                    <a:p>
                      <a:pPr algn="l" fontAlgn="b"/>
                      <a:r>
                        <a:rPr lang="en-US" sz="800" b="0" i="0" u="none" strike="noStrike">
                          <a:solidFill>
                            <a:srgbClr val="000000"/>
                          </a:solidFill>
                          <a:effectLst/>
                          <a:latin typeface="Calibri" panose="020F0502020204030204" pitchFamily="34" charset="0"/>
                        </a:rPr>
                        <a:t>29</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0.28445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640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907510"/>
                  </a:ext>
                </a:extLst>
              </a:tr>
              <a:tr h="141152">
                <a:tc>
                  <a:txBody>
                    <a:bodyPr/>
                    <a:lstStyle/>
                    <a:p>
                      <a:pPr algn="l" fontAlgn="b"/>
                      <a:r>
                        <a:rPr lang="en-US" sz="800" b="0" i="0" u="none" strike="noStrike">
                          <a:solidFill>
                            <a:srgbClr val="000000"/>
                          </a:solidFill>
                          <a:effectLst/>
                          <a:latin typeface="Calibri" panose="020F0502020204030204" pitchFamily="34" charset="0"/>
                        </a:rPr>
                        <a:t>30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 </a:t>
                      </a:r>
                      <a:r>
                        <a:rPr lang="en-US" sz="800" b="0" i="0" u="none" strike="noStrike" dirty="0">
                          <a:solidFill>
                            <a:srgbClr val="000000"/>
                          </a:solidFill>
                          <a:effectLst/>
                          <a:latin typeface="Calibri" panose="020F0502020204030204" pitchFamily="34" charset="0"/>
                        </a:rPr>
                        <a:t>&amp;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0.44632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200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328503"/>
                  </a:ext>
                </a:extLst>
              </a:tr>
              <a:tr h="141152">
                <a:tc>
                  <a:txBody>
                    <a:bodyPr/>
                    <a:lstStyle/>
                    <a:p>
                      <a:pPr algn="l" fontAlgn="b"/>
                      <a:r>
                        <a:rPr lang="en-US" sz="800" b="0" i="0" u="none" strike="noStrike">
                          <a:solidFill>
                            <a:srgbClr val="000000"/>
                          </a:solidFill>
                          <a:effectLst/>
                          <a:latin typeface="Calibri" panose="020F0502020204030204" pitchFamily="34" charset="0"/>
                        </a:rPr>
                        <a:t>31</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MT,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&amp; </a:t>
                      </a:r>
                      <a:r>
                        <a:rPr lang="en-US" sz="800" b="0" i="0" u="none" strike="noStrike" dirty="0">
                          <a:solidFill>
                            <a:srgbClr val="000000"/>
                          </a:solidFill>
                          <a:effectLst/>
                          <a:latin typeface="Calibri" panose="020F0502020204030204" pitchFamily="34" charset="0"/>
                        </a:rPr>
                        <a:t>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0.17863</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1145</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33811"/>
                  </a:ext>
                </a:extLst>
              </a:tr>
              <a:tr h="141152">
                <a:tc>
                  <a:txBody>
                    <a:bodyPr/>
                    <a:lstStyle/>
                    <a:p>
                      <a:pPr algn="l" fontAlgn="b"/>
                      <a:r>
                        <a:rPr lang="en-US" sz="800" b="0" i="0" u="none" strike="noStrike">
                          <a:solidFill>
                            <a:srgbClr val="000000"/>
                          </a:solidFill>
                          <a:effectLst/>
                          <a:latin typeface="Calibri" panose="020F0502020204030204" pitchFamily="34" charset="0"/>
                        </a:rPr>
                        <a:t>32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Cut </a:t>
                      </a:r>
                      <a:r>
                        <a:rPr lang="en-US" sz="800" b="0" i="0" u="none" strike="noStrike" dirty="0" smtClean="0">
                          <a:solidFill>
                            <a:srgbClr val="000000"/>
                          </a:solidFill>
                          <a:effectLst/>
                          <a:latin typeface="Calibri" panose="020F0502020204030204" pitchFamily="34" charset="0"/>
                        </a:rPr>
                        <a:t>HQ Phase </a:t>
                      </a:r>
                      <a:r>
                        <a:rPr lang="en-US" sz="800" b="0" i="0" u="none" strike="noStrike" dirty="0">
                          <a:solidFill>
                            <a:srgbClr val="000000"/>
                          </a:solidFill>
                          <a:effectLst/>
                          <a:latin typeface="Calibri" panose="020F0502020204030204" pitchFamily="34" charset="0"/>
                        </a:rPr>
                        <a:t>II, </a:t>
                      </a:r>
                      <a:r>
                        <a:rPr lang="en-US" sz="800" b="0" i="0" u="none" strike="noStrike" dirty="0" err="1">
                          <a:solidFill>
                            <a:srgbClr val="000000"/>
                          </a:solidFill>
                          <a:effectLst/>
                          <a:latin typeface="Calibri" panose="020F0502020204030204" pitchFamily="34" charset="0"/>
                        </a:rPr>
                        <a:t>Highgate</a:t>
                      </a:r>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NY</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AC ties </a:t>
                      </a:r>
                      <a:r>
                        <a:rPr lang="en-US" sz="800" b="0" i="0" u="none" strike="noStrike" dirty="0">
                          <a:solidFill>
                            <a:srgbClr val="000000"/>
                          </a:solidFill>
                          <a:effectLst/>
                          <a:latin typeface="Calibri" panose="020F0502020204030204" pitchFamily="34" charset="0"/>
                        </a:rPr>
                        <a:t>&amp; CSC</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0.28722</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630</a:t>
                      </a:r>
                    </a:p>
                  </a:txBody>
                  <a:tcPr marL="7058" marR="7058" marT="7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867250"/>
                  </a:ext>
                </a:extLst>
              </a:tr>
            </a:tbl>
          </a:graphicData>
        </a:graphic>
      </p:graphicFrame>
    </p:spTree>
    <p:extLst>
      <p:ext uri="{BB962C8B-B14F-4D97-AF65-F5344CB8AC3E}">
        <p14:creationId xmlns:p14="http://schemas.microsoft.com/office/powerpoint/2010/main" val="30982125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u="sng" dirty="0"/>
              <a:t>Process 2.0</a:t>
            </a:r>
            <a:r>
              <a:rPr lang="en-US" dirty="0"/>
              <a:t> </a:t>
            </a:r>
            <a:r>
              <a:rPr lang="en-US" dirty="0" smtClean="0"/>
              <a:t>Calculation </a:t>
            </a:r>
            <a:r>
              <a:rPr lang="en-US" dirty="0"/>
              <a:t>of Initial Total Tie Benefits</a:t>
            </a:r>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pPr>
              <a:lnSpc>
                <a:spcPct val="90000"/>
              </a:lnSpc>
            </a:pPr>
            <a:r>
              <a:rPr lang="en-US" dirty="0">
                <a:latin typeface="Calibri" panose="020F0502020204030204" pitchFamily="34" charset="0"/>
              </a:rPr>
              <a:t>Compare state 1 (without any ties) and state 2 (with all the ties</a:t>
            </a:r>
            <a:r>
              <a:rPr lang="en-US" dirty="0" smtClean="0">
                <a:latin typeface="Calibri" panose="020F0502020204030204" pitchFamily="34" charset="0"/>
              </a:rPr>
              <a:t>)</a:t>
            </a:r>
          </a:p>
          <a:p>
            <a:pPr>
              <a:lnSpc>
                <a:spcPct val="90000"/>
              </a:lnSpc>
              <a:buNone/>
            </a:pPr>
            <a:r>
              <a:rPr lang="en-US" sz="1800" dirty="0" smtClean="0">
                <a:latin typeface="Calibri" panose="020F0502020204030204" pitchFamily="34" charset="0"/>
              </a:rPr>
              <a:t> </a:t>
            </a:r>
          </a:p>
          <a:p>
            <a:pPr lvl="1">
              <a:lnSpc>
                <a:spcPct val="90000"/>
              </a:lnSpc>
            </a:pPr>
            <a:r>
              <a:rPr lang="en-US" dirty="0" smtClean="0">
                <a:latin typeface="Calibri" panose="020F0502020204030204" pitchFamily="34" charset="0"/>
              </a:rPr>
              <a:t>Total tie benefits = 1,940 </a:t>
            </a:r>
            <a:r>
              <a:rPr lang="en-US" dirty="0">
                <a:latin typeface="Calibri" panose="020F0502020204030204" pitchFamily="34" charset="0"/>
              </a:rPr>
              <a:t>MW</a:t>
            </a:r>
          </a:p>
          <a:p>
            <a:pPr lvl="1">
              <a:lnSpc>
                <a:spcPct val="90000"/>
              </a:lnSpc>
            </a:pPr>
            <a:endParaRPr lang="en-US" dirty="0">
              <a:latin typeface="Calibri" panose="020F0502020204030204" pitchFamily="34" charset="0"/>
            </a:endParaRPr>
          </a:p>
          <a:p>
            <a:pPr lvl="1">
              <a:lnSpc>
                <a:spcPct val="90000"/>
              </a:lnSpc>
            </a:pPr>
            <a:r>
              <a:rPr lang="en-US" dirty="0">
                <a:latin typeface="Calibri" panose="020F0502020204030204" pitchFamily="34" charset="0"/>
              </a:rPr>
              <a:t>This value is subject to the adjustment later to account for imports</a:t>
            </a:r>
          </a:p>
        </p:txBody>
      </p:sp>
      <p:sp>
        <p:nvSpPr>
          <p:cNvPr id="4" name="Slide Number Placeholder 3"/>
          <p:cNvSpPr>
            <a:spLocks noGrp="1"/>
          </p:cNvSpPr>
          <p:nvPr>
            <p:ph type="sldNum" sz="quarter" idx="4294967295"/>
          </p:nvPr>
        </p:nvSpPr>
        <p:spPr>
          <a:xfrm>
            <a:off x="8610600" y="6324600"/>
            <a:ext cx="237126" cy="263518"/>
          </a:xfrm>
          <a:prstGeom prst="rect">
            <a:avLst/>
          </a:prstGeom>
        </p:spPr>
        <p:txBody>
          <a:bodyPr/>
          <a:lstStyle/>
          <a:p>
            <a:fld id="{10C7F894-2A36-495D-AB7C-1055F7AC0F9D}" type="slidenum">
              <a:rPr lang="en-US" smtClean="0"/>
              <a:pPr/>
              <a:t>92</a:t>
            </a:fld>
            <a:endParaRPr lang="en-US" dirty="0"/>
          </a:p>
        </p:txBody>
      </p:sp>
    </p:spTree>
    <p:extLst>
      <p:ext uri="{BB962C8B-B14F-4D97-AF65-F5344CB8AC3E}">
        <p14:creationId xmlns:p14="http://schemas.microsoft.com/office/powerpoint/2010/main" val="38195041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a:t>
            </a:r>
            <a:r>
              <a:rPr lang="en-US" u="sng" dirty="0" smtClean="0"/>
              <a:t>3.0</a:t>
            </a:r>
            <a:r>
              <a:rPr lang="en-US" dirty="0" smtClean="0"/>
              <a:t> Calculation </a:t>
            </a:r>
            <a:r>
              <a:rPr lang="en-US" dirty="0"/>
              <a:t>of Tie Benefits for Neighboring Control Areas</a:t>
            </a:r>
          </a:p>
        </p:txBody>
      </p:sp>
      <p:sp>
        <p:nvSpPr>
          <p:cNvPr id="3" name="Text Placeholder 2"/>
          <p:cNvSpPr>
            <a:spLocks noGrp="1"/>
          </p:cNvSpPr>
          <p:nvPr>
            <p:ph type="body" sz="quarter" idx="4294967295"/>
          </p:nvPr>
        </p:nvSpPr>
        <p:spPr>
          <a:xfrm>
            <a:off x="457200" y="1371600"/>
            <a:ext cx="8229600" cy="4724400"/>
          </a:xfrm>
          <a:prstGeom prst="rect">
            <a:avLst/>
          </a:prstGeom>
        </p:spPr>
        <p:txBody>
          <a:bodyPr>
            <a:normAutofit fontScale="92500" lnSpcReduction="10000"/>
          </a:bodyPr>
          <a:lstStyle/>
          <a:p>
            <a:pPr>
              <a:lnSpc>
                <a:spcPct val="90000"/>
              </a:lnSpc>
            </a:pPr>
            <a:r>
              <a:rPr lang="en-US" sz="1800" dirty="0"/>
              <a:t>All interconnections connected to a given neighboring </a:t>
            </a:r>
            <a:r>
              <a:rPr lang="en-US" sz="1800" dirty="0" smtClean="0"/>
              <a:t>Control </a:t>
            </a:r>
            <a:r>
              <a:rPr lang="en-US" sz="1800" dirty="0"/>
              <a:t>A</a:t>
            </a:r>
            <a:r>
              <a:rPr lang="en-US" sz="1800" dirty="0" smtClean="0"/>
              <a:t>rea </a:t>
            </a:r>
            <a:r>
              <a:rPr lang="en-US" sz="1800" dirty="0"/>
              <a:t>are grouped together to represent the state of interconnection between New England and that neighboring C</a:t>
            </a:r>
            <a:r>
              <a:rPr lang="en-US" sz="1800" dirty="0" smtClean="0"/>
              <a:t>ontrol Area</a:t>
            </a:r>
            <a:r>
              <a:rPr lang="en-US" sz="1800" dirty="0"/>
              <a:t>. The simple average of values for all the interconnection states represents the tie benefits of the target neighboring </a:t>
            </a:r>
            <a:r>
              <a:rPr lang="en-US" sz="1800" dirty="0" smtClean="0"/>
              <a:t>Control </a:t>
            </a:r>
            <a:r>
              <a:rPr lang="en-US" sz="1800" dirty="0"/>
              <a:t>A</a:t>
            </a:r>
            <a:r>
              <a:rPr lang="en-US" sz="1800" dirty="0" smtClean="0"/>
              <a:t>rea </a:t>
            </a:r>
            <a:r>
              <a:rPr lang="en-US" sz="1800" dirty="0"/>
              <a:t>(four states for each area)</a:t>
            </a:r>
          </a:p>
          <a:p>
            <a:pPr>
              <a:lnSpc>
                <a:spcPct val="90000"/>
              </a:lnSpc>
            </a:pPr>
            <a:r>
              <a:rPr lang="en-US" sz="1800" dirty="0"/>
              <a:t>Tie </a:t>
            </a:r>
            <a:r>
              <a:rPr lang="en-US" sz="1800" dirty="0" smtClean="0"/>
              <a:t>benefits </a:t>
            </a:r>
            <a:r>
              <a:rPr lang="en-US" sz="1800" dirty="0"/>
              <a:t>from Maritimes</a:t>
            </a:r>
          </a:p>
          <a:p>
            <a:pPr lvl="1">
              <a:lnSpc>
                <a:spcPct val="90000"/>
              </a:lnSpc>
            </a:pPr>
            <a:r>
              <a:rPr lang="en-US" sz="1600" dirty="0"/>
              <a:t>1 vs. 32 =  </a:t>
            </a:r>
            <a:r>
              <a:rPr lang="en-US" sz="1600" dirty="0" smtClean="0"/>
              <a:t>630              </a:t>
            </a:r>
            <a:r>
              <a:rPr lang="en-US" sz="1600" dirty="0"/>
              <a:t>2 vs. 3 =  </a:t>
            </a:r>
            <a:r>
              <a:rPr lang="en-US" sz="1600" dirty="0" smtClean="0"/>
              <a:t>450      </a:t>
            </a:r>
            <a:r>
              <a:rPr lang="en-US" sz="1600" dirty="0"/>
              <a:t>12 vs. 18 =  </a:t>
            </a:r>
            <a:r>
              <a:rPr lang="en-US" sz="1600" dirty="0" smtClean="0"/>
              <a:t>365       </a:t>
            </a:r>
            <a:r>
              <a:rPr lang="en-US" sz="1600" dirty="0"/>
              <a:t>17 vs. 23 =  </a:t>
            </a:r>
            <a:r>
              <a:rPr lang="en-US" sz="1600" dirty="0" smtClean="0"/>
              <a:t>505</a:t>
            </a:r>
            <a:endParaRPr lang="en-US" sz="1600" dirty="0"/>
          </a:p>
          <a:p>
            <a:pPr lvl="1">
              <a:lnSpc>
                <a:spcPct val="90000"/>
              </a:lnSpc>
            </a:pPr>
            <a:r>
              <a:rPr lang="en-US" sz="1600" dirty="0"/>
              <a:t>Average = </a:t>
            </a:r>
            <a:r>
              <a:rPr lang="en-US" sz="1600" dirty="0" smtClean="0"/>
              <a:t>487.5 </a:t>
            </a:r>
            <a:r>
              <a:rPr lang="en-US" sz="1600" dirty="0"/>
              <a:t>MW</a:t>
            </a:r>
          </a:p>
          <a:p>
            <a:pPr>
              <a:lnSpc>
                <a:spcPct val="90000"/>
              </a:lnSpc>
            </a:pPr>
            <a:r>
              <a:rPr lang="en-US" sz="1800" dirty="0"/>
              <a:t>Tie </a:t>
            </a:r>
            <a:r>
              <a:rPr lang="en-US" sz="1800" dirty="0" smtClean="0"/>
              <a:t>benefits </a:t>
            </a:r>
            <a:r>
              <a:rPr lang="en-US" sz="1800" dirty="0"/>
              <a:t>from </a:t>
            </a:r>
            <a:r>
              <a:rPr lang="en-US" sz="1800" dirty="0" smtClean="0"/>
              <a:t>Quebec</a:t>
            </a:r>
            <a:endParaRPr lang="en-US" sz="1800" dirty="0"/>
          </a:p>
          <a:p>
            <a:pPr lvl="1">
              <a:lnSpc>
                <a:spcPct val="90000"/>
              </a:lnSpc>
            </a:pPr>
            <a:r>
              <a:rPr lang="en-US" sz="1600" dirty="0"/>
              <a:t>1 vs. 23 = </a:t>
            </a:r>
            <a:r>
              <a:rPr lang="en-US" sz="1600" dirty="0" smtClean="0"/>
              <a:t>1,265             </a:t>
            </a:r>
            <a:r>
              <a:rPr lang="en-US" sz="1600" dirty="0"/>
              <a:t>2 vs. 12 = </a:t>
            </a:r>
            <a:r>
              <a:rPr lang="en-US" sz="1600" dirty="0" smtClean="0"/>
              <a:t>935       </a:t>
            </a:r>
            <a:r>
              <a:rPr lang="en-US" sz="1600" dirty="0"/>
              <a:t>3 vs. 18 =  </a:t>
            </a:r>
            <a:r>
              <a:rPr lang="en-US" sz="1600" dirty="0" smtClean="0"/>
              <a:t>850         </a:t>
            </a:r>
            <a:r>
              <a:rPr lang="en-US" sz="1600" dirty="0"/>
              <a:t>17 vs. 32 = </a:t>
            </a:r>
            <a:r>
              <a:rPr lang="en-US" sz="1600" dirty="0" smtClean="0"/>
              <a:t>1,140</a:t>
            </a:r>
          </a:p>
          <a:p>
            <a:pPr lvl="1">
              <a:lnSpc>
                <a:spcPct val="90000"/>
              </a:lnSpc>
            </a:pPr>
            <a:r>
              <a:rPr lang="en-US" sz="1600" dirty="0" smtClean="0"/>
              <a:t>Average = 1,047.5 MW</a:t>
            </a:r>
          </a:p>
          <a:p>
            <a:pPr>
              <a:lnSpc>
                <a:spcPct val="90000"/>
              </a:lnSpc>
            </a:pPr>
            <a:r>
              <a:rPr lang="en-US" sz="1800" dirty="0" smtClean="0"/>
              <a:t>Tie </a:t>
            </a:r>
            <a:r>
              <a:rPr lang="en-US" sz="1800" dirty="0"/>
              <a:t>b</a:t>
            </a:r>
            <a:r>
              <a:rPr lang="en-US" sz="1800" dirty="0" smtClean="0"/>
              <a:t>enefits </a:t>
            </a:r>
            <a:r>
              <a:rPr lang="en-US" sz="1800" dirty="0"/>
              <a:t>from New York</a:t>
            </a:r>
          </a:p>
          <a:p>
            <a:pPr lvl="1">
              <a:lnSpc>
                <a:spcPct val="90000"/>
              </a:lnSpc>
            </a:pPr>
            <a:r>
              <a:rPr lang="en-US" sz="1600" dirty="0"/>
              <a:t>1 vs. 18 = </a:t>
            </a:r>
            <a:r>
              <a:rPr lang="en-US" sz="1600" dirty="0" smtClean="0"/>
              <a:t>640               </a:t>
            </a:r>
            <a:r>
              <a:rPr lang="en-US" sz="1600" dirty="0"/>
              <a:t>2 vs. 17 = </a:t>
            </a:r>
            <a:r>
              <a:rPr lang="en-US" sz="1600" dirty="0" smtClean="0"/>
              <a:t>170         </a:t>
            </a:r>
            <a:r>
              <a:rPr lang="en-US" sz="1600" dirty="0"/>
              <a:t>3 vs. 23 = </a:t>
            </a:r>
            <a:r>
              <a:rPr lang="en-US" sz="1600" dirty="0" smtClean="0"/>
              <a:t>225        </a:t>
            </a:r>
            <a:r>
              <a:rPr lang="en-US" sz="1600" dirty="0"/>
              <a:t>12 vs. 32 = </a:t>
            </a:r>
            <a:r>
              <a:rPr lang="en-US" sz="1600" dirty="0" smtClean="0"/>
              <a:t>375</a:t>
            </a:r>
            <a:endParaRPr lang="en-US" sz="1600" dirty="0"/>
          </a:p>
          <a:p>
            <a:pPr lvl="1">
              <a:lnSpc>
                <a:spcPct val="90000"/>
              </a:lnSpc>
            </a:pPr>
            <a:r>
              <a:rPr lang="en-US" sz="1600" dirty="0"/>
              <a:t>Average = </a:t>
            </a:r>
            <a:r>
              <a:rPr lang="en-US" sz="1600" dirty="0" smtClean="0"/>
              <a:t>352.5 </a:t>
            </a:r>
            <a:r>
              <a:rPr lang="en-US" sz="1600" dirty="0"/>
              <a:t>MW</a:t>
            </a:r>
          </a:p>
          <a:p>
            <a:pPr>
              <a:lnSpc>
                <a:spcPct val="90000"/>
              </a:lnSpc>
            </a:pPr>
            <a:r>
              <a:rPr lang="en-US" sz="1800" dirty="0"/>
              <a:t>Tie </a:t>
            </a:r>
            <a:r>
              <a:rPr lang="en-US" sz="1800" dirty="0" smtClean="0"/>
              <a:t>benefits </a:t>
            </a:r>
            <a:r>
              <a:rPr lang="en-US" sz="1800" dirty="0"/>
              <a:t>after </a:t>
            </a:r>
            <a:r>
              <a:rPr lang="en-US" sz="1800" dirty="0" smtClean="0"/>
              <a:t>proration </a:t>
            </a:r>
            <a:r>
              <a:rPr lang="en-US" sz="1800" dirty="0"/>
              <a:t>(since </a:t>
            </a:r>
            <a:r>
              <a:rPr lang="en-US" sz="1800" dirty="0" smtClean="0"/>
              <a:t>487.5 </a:t>
            </a:r>
            <a:r>
              <a:rPr lang="en-US" sz="1800" dirty="0"/>
              <a:t>+ </a:t>
            </a:r>
            <a:r>
              <a:rPr lang="en-US" sz="1800" dirty="0" smtClean="0"/>
              <a:t>1,047.5 </a:t>
            </a:r>
            <a:r>
              <a:rPr lang="en-US" sz="1800" dirty="0"/>
              <a:t>+ </a:t>
            </a:r>
            <a:r>
              <a:rPr lang="en-US" sz="1800" dirty="0" smtClean="0"/>
              <a:t>352.5 </a:t>
            </a:r>
            <a:r>
              <a:rPr lang="en-US" sz="1800" dirty="0"/>
              <a:t>=</a:t>
            </a:r>
            <a:r>
              <a:rPr lang="en-US" sz="1800" dirty="0">
                <a:solidFill>
                  <a:srgbClr val="FF0000"/>
                </a:solidFill>
              </a:rPr>
              <a:t> </a:t>
            </a:r>
            <a:r>
              <a:rPr lang="en-US" sz="1800" dirty="0" smtClean="0"/>
              <a:t>1,887.5</a:t>
            </a:r>
            <a:r>
              <a:rPr lang="en-US" sz="1800" dirty="0" smtClean="0">
                <a:solidFill>
                  <a:srgbClr val="FF0000"/>
                </a:solidFill>
              </a:rPr>
              <a:t> </a:t>
            </a:r>
            <a:r>
              <a:rPr lang="en-US" sz="1800" dirty="0"/>
              <a:t>≠ </a:t>
            </a:r>
            <a:r>
              <a:rPr lang="en-US" sz="1800" dirty="0" smtClean="0"/>
              <a:t>1,940)</a:t>
            </a:r>
            <a:endParaRPr lang="en-US" sz="1800" dirty="0"/>
          </a:p>
          <a:p>
            <a:pPr lvl="1">
              <a:lnSpc>
                <a:spcPct val="90000"/>
              </a:lnSpc>
            </a:pPr>
            <a:endParaRPr lang="en-US" sz="1400" dirty="0" smtClean="0"/>
          </a:p>
          <a:p>
            <a:pPr lvl="1">
              <a:lnSpc>
                <a:spcPct val="90000"/>
              </a:lnSpc>
            </a:pPr>
            <a:r>
              <a:rPr lang="en-US" sz="1400" dirty="0" smtClean="0"/>
              <a:t>Maritimes initial tie benefits </a:t>
            </a:r>
            <a:r>
              <a:rPr lang="en-US" sz="1400" dirty="0"/>
              <a:t>= </a:t>
            </a:r>
            <a:r>
              <a:rPr lang="en-US" sz="1400" dirty="0" smtClean="0"/>
              <a:t>1,940 </a:t>
            </a:r>
            <a:r>
              <a:rPr lang="en-US" sz="1400" dirty="0"/>
              <a:t>*</a:t>
            </a:r>
            <a:r>
              <a:rPr lang="en-US" sz="1400" dirty="0" smtClean="0"/>
              <a:t> 487.5 / </a:t>
            </a:r>
            <a:r>
              <a:rPr lang="en-US" sz="1400" dirty="0"/>
              <a:t>(487.5 + 1,047.5 + </a:t>
            </a:r>
            <a:r>
              <a:rPr lang="en-US" sz="1400" dirty="0" smtClean="0"/>
              <a:t>352.5) = </a:t>
            </a:r>
            <a:r>
              <a:rPr lang="en-US" sz="1400" dirty="0"/>
              <a:t>1,940 </a:t>
            </a:r>
            <a:r>
              <a:rPr lang="en-US" sz="1400" dirty="0" smtClean="0"/>
              <a:t>* 0.2583 </a:t>
            </a:r>
            <a:r>
              <a:rPr lang="en-US" sz="1400" dirty="0"/>
              <a:t>= </a:t>
            </a:r>
            <a:r>
              <a:rPr lang="en-US" sz="1400" dirty="0" smtClean="0"/>
              <a:t>501 MW</a:t>
            </a:r>
          </a:p>
          <a:p>
            <a:pPr marL="457200" lvl="1" indent="0">
              <a:lnSpc>
                <a:spcPct val="90000"/>
              </a:lnSpc>
              <a:buNone/>
            </a:pPr>
            <a:endParaRPr lang="en-US" sz="1400" dirty="0"/>
          </a:p>
          <a:p>
            <a:pPr lvl="1">
              <a:lnSpc>
                <a:spcPct val="90000"/>
              </a:lnSpc>
            </a:pPr>
            <a:r>
              <a:rPr lang="en-US" sz="1400" dirty="0" smtClean="0"/>
              <a:t>Hydro Quebec initial tie benefits  </a:t>
            </a:r>
            <a:r>
              <a:rPr lang="en-US" sz="1400" dirty="0"/>
              <a:t>= 1,940 * </a:t>
            </a:r>
            <a:r>
              <a:rPr lang="en-US" sz="1400" dirty="0" smtClean="0"/>
              <a:t>1,047.5 / (</a:t>
            </a:r>
            <a:r>
              <a:rPr lang="en-US" sz="1400" dirty="0"/>
              <a:t>487.5 + 1,047.5 + 352.5</a:t>
            </a:r>
            <a:r>
              <a:rPr lang="en-US" sz="1400" dirty="0" smtClean="0"/>
              <a:t>) = </a:t>
            </a:r>
            <a:r>
              <a:rPr lang="en-US" sz="1400" dirty="0"/>
              <a:t>1,940 </a:t>
            </a:r>
            <a:r>
              <a:rPr lang="en-US" sz="1400" dirty="0" smtClean="0"/>
              <a:t>* 0.5550 = 1,077 MW</a:t>
            </a:r>
          </a:p>
          <a:p>
            <a:pPr marL="457200" lvl="1" indent="0">
              <a:lnSpc>
                <a:spcPct val="90000"/>
              </a:lnSpc>
              <a:buNone/>
            </a:pPr>
            <a:endParaRPr lang="en-US" sz="1400" dirty="0"/>
          </a:p>
          <a:p>
            <a:pPr lvl="1">
              <a:lnSpc>
                <a:spcPct val="90000"/>
              </a:lnSpc>
            </a:pPr>
            <a:r>
              <a:rPr lang="en-US" sz="1400" dirty="0" smtClean="0"/>
              <a:t>NY initial tie benefits = </a:t>
            </a:r>
            <a:r>
              <a:rPr lang="en-US" sz="1400" dirty="0"/>
              <a:t>1,940 * </a:t>
            </a:r>
            <a:r>
              <a:rPr lang="en-US" sz="1400" dirty="0" smtClean="0"/>
              <a:t>352.5 / </a:t>
            </a:r>
            <a:r>
              <a:rPr lang="en-US" sz="1400" dirty="0"/>
              <a:t>(487.5 + 1,047.5 + 352.5) </a:t>
            </a:r>
            <a:r>
              <a:rPr lang="en-US" sz="1400" dirty="0" smtClean="0"/>
              <a:t>= </a:t>
            </a:r>
            <a:r>
              <a:rPr lang="en-US" sz="1400" dirty="0"/>
              <a:t>1,940 </a:t>
            </a:r>
            <a:r>
              <a:rPr lang="en-US" sz="1400" dirty="0" smtClean="0"/>
              <a:t>* 0.1868 = 362 MW</a:t>
            </a:r>
            <a:endParaRPr lang="en-US" sz="1400" dirty="0"/>
          </a:p>
        </p:txBody>
      </p:sp>
      <p:sp>
        <p:nvSpPr>
          <p:cNvPr id="4" name="Slide Number Placeholder 3"/>
          <p:cNvSpPr>
            <a:spLocks noGrp="1"/>
          </p:cNvSpPr>
          <p:nvPr>
            <p:ph type="sldNum" sz="quarter" idx="4294967295"/>
          </p:nvPr>
        </p:nvSpPr>
        <p:spPr>
          <a:xfrm>
            <a:off x="8610600" y="6324600"/>
            <a:ext cx="237126" cy="263518"/>
          </a:xfrm>
          <a:prstGeom prst="rect">
            <a:avLst/>
          </a:prstGeom>
        </p:spPr>
        <p:txBody>
          <a:bodyPr/>
          <a:lstStyle/>
          <a:p>
            <a:fld id="{10C7F894-2A36-495D-AB7C-1055F7AC0F9D}" type="slidenum">
              <a:rPr lang="en-US" smtClean="0"/>
              <a:pPr/>
              <a:t>93</a:t>
            </a:fld>
            <a:endParaRPr lang="en-US" dirty="0"/>
          </a:p>
        </p:txBody>
      </p:sp>
    </p:spTree>
    <p:extLst>
      <p:ext uri="{BB962C8B-B14F-4D97-AF65-F5344CB8AC3E}">
        <p14:creationId xmlns:p14="http://schemas.microsoft.com/office/powerpoint/2010/main" val="6793189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4.0</a:t>
            </a:r>
            <a:r>
              <a:rPr lang="en-US" dirty="0"/>
              <a:t> </a:t>
            </a:r>
            <a:r>
              <a:rPr lang="en-US" dirty="0" smtClean="0"/>
              <a:t>Calculation </a:t>
            </a:r>
            <a:r>
              <a:rPr lang="en-US" dirty="0"/>
              <a:t>of Tie Benefits for Individual or Group of Interconnections</a:t>
            </a:r>
          </a:p>
        </p:txBody>
      </p:sp>
      <p:sp>
        <p:nvSpPr>
          <p:cNvPr id="3" name="Text Placeholder 2"/>
          <p:cNvSpPr>
            <a:spLocks noGrp="1"/>
          </p:cNvSpPr>
          <p:nvPr>
            <p:ph type="body" sz="quarter" idx="4294967295"/>
          </p:nvPr>
        </p:nvSpPr>
        <p:spPr>
          <a:xfrm>
            <a:off x="457200" y="1371600"/>
            <a:ext cx="8229600" cy="4876800"/>
          </a:xfrm>
          <a:prstGeom prst="rect">
            <a:avLst/>
          </a:prstGeom>
        </p:spPr>
        <p:txBody>
          <a:bodyPr>
            <a:normAutofit lnSpcReduction="10000"/>
          </a:bodyPr>
          <a:lstStyle/>
          <a:p>
            <a:pPr>
              <a:lnSpc>
                <a:spcPct val="90000"/>
              </a:lnSpc>
            </a:pPr>
            <a:r>
              <a:rPr lang="en-US" sz="1800" dirty="0"/>
              <a:t>Each individual interconnection or group of interconnections subject to</a:t>
            </a:r>
            <a:r>
              <a:rPr lang="en-US" sz="1800" dirty="0">
                <a:solidFill>
                  <a:srgbClr val="FF0000"/>
                </a:solidFill>
              </a:rPr>
              <a:t> </a:t>
            </a:r>
            <a:r>
              <a:rPr lang="en-US" sz="1800" dirty="0" smtClean="0"/>
              <a:t>the individual </a:t>
            </a:r>
            <a:r>
              <a:rPr lang="en-US" sz="1800" dirty="0"/>
              <a:t>tie benefits contribution calculation is treated independently. The simple average of values for all the interconnection states represents tie benefits of the target interconnection or group of interconnections</a:t>
            </a:r>
          </a:p>
          <a:p>
            <a:pPr>
              <a:lnSpc>
                <a:spcPct val="90000"/>
              </a:lnSpc>
            </a:pPr>
            <a:r>
              <a:rPr lang="en-US" sz="1800" dirty="0"/>
              <a:t>Interconnections with Maritimes</a:t>
            </a:r>
          </a:p>
          <a:p>
            <a:pPr lvl="1">
              <a:lnSpc>
                <a:spcPct val="90000"/>
              </a:lnSpc>
            </a:pPr>
            <a:r>
              <a:rPr lang="en-US" sz="1600" dirty="0"/>
              <a:t>No individual interconnections subject to the calculation</a:t>
            </a:r>
          </a:p>
          <a:p>
            <a:pPr>
              <a:lnSpc>
                <a:spcPct val="90000"/>
              </a:lnSpc>
            </a:pPr>
            <a:r>
              <a:rPr lang="en-US" sz="1800" dirty="0"/>
              <a:t>Interconnections with Quebec</a:t>
            </a:r>
          </a:p>
          <a:p>
            <a:pPr lvl="1">
              <a:lnSpc>
                <a:spcPct val="90000"/>
              </a:lnSpc>
            </a:pPr>
            <a:r>
              <a:rPr lang="en-US" sz="1600" dirty="0" smtClean="0"/>
              <a:t>HQ Phase </a:t>
            </a:r>
            <a:r>
              <a:rPr lang="en-US" sz="1600" dirty="0"/>
              <a:t>II and Highgate are subject to the </a:t>
            </a:r>
            <a:r>
              <a:rPr lang="en-US" sz="1600" dirty="0" smtClean="0"/>
              <a:t>calculation</a:t>
            </a:r>
          </a:p>
          <a:p>
            <a:pPr marL="457200" lvl="1" indent="0">
              <a:lnSpc>
                <a:spcPct val="90000"/>
              </a:lnSpc>
              <a:buNone/>
            </a:pPr>
            <a:endParaRPr lang="en-US" sz="1600" dirty="0"/>
          </a:p>
          <a:p>
            <a:pPr lvl="1">
              <a:lnSpc>
                <a:spcPct val="90000"/>
              </a:lnSpc>
            </a:pPr>
            <a:r>
              <a:rPr lang="en-US" sz="1600" dirty="0" smtClean="0"/>
              <a:t>HQ Phase </a:t>
            </a:r>
            <a:r>
              <a:rPr lang="en-US" sz="1600" dirty="0"/>
              <a:t>II </a:t>
            </a:r>
          </a:p>
          <a:p>
            <a:pPr lvl="2">
              <a:lnSpc>
                <a:spcPct val="90000"/>
              </a:lnSpc>
            </a:pPr>
            <a:r>
              <a:rPr lang="en-US" sz="1600" dirty="0"/>
              <a:t>1 vs. 31 = </a:t>
            </a:r>
            <a:r>
              <a:rPr lang="en-US" sz="1600" dirty="0" smtClean="0"/>
              <a:t>1,145                </a:t>
            </a:r>
            <a:r>
              <a:rPr lang="en-US" sz="1600" dirty="0"/>
              <a:t>2 vs. 4 = </a:t>
            </a:r>
            <a:r>
              <a:rPr lang="en-US" sz="1600" dirty="0" smtClean="0"/>
              <a:t>830          3 </a:t>
            </a:r>
            <a:r>
              <a:rPr lang="en-US" sz="1600" dirty="0"/>
              <a:t>vs. 8 = </a:t>
            </a:r>
            <a:r>
              <a:rPr lang="en-US" sz="1600" dirty="0" smtClean="0"/>
              <a:t>750             5 </a:t>
            </a:r>
            <a:r>
              <a:rPr lang="en-US" sz="1600" dirty="0"/>
              <a:t>vs. 12 = </a:t>
            </a:r>
            <a:r>
              <a:rPr lang="en-US" sz="1600" dirty="0" smtClean="0"/>
              <a:t>810</a:t>
            </a:r>
            <a:endParaRPr lang="en-US" sz="1600" dirty="0"/>
          </a:p>
          <a:p>
            <a:pPr lvl="2">
              <a:lnSpc>
                <a:spcPct val="90000"/>
              </a:lnSpc>
            </a:pPr>
            <a:r>
              <a:rPr lang="en-US" sz="1600" dirty="0"/>
              <a:t>9 vs. 18 =  </a:t>
            </a:r>
            <a:r>
              <a:rPr lang="en-US" sz="1600" dirty="0" smtClean="0"/>
              <a:t>745              </a:t>
            </a:r>
            <a:r>
              <a:rPr lang="en-US" sz="1600" dirty="0"/>
              <a:t>17 vs. 26 = </a:t>
            </a:r>
            <a:r>
              <a:rPr lang="en-US" sz="1600" dirty="0" smtClean="0"/>
              <a:t>985     </a:t>
            </a:r>
            <a:r>
              <a:rPr lang="en-US" sz="1600" dirty="0"/>
              <a:t>23 vs. 30 = </a:t>
            </a:r>
            <a:r>
              <a:rPr lang="en-US" sz="1600" dirty="0" smtClean="0"/>
              <a:t>1,065        </a:t>
            </a:r>
            <a:r>
              <a:rPr lang="en-US" sz="1600" dirty="0"/>
              <a:t>27 vs. 32 = </a:t>
            </a:r>
            <a:r>
              <a:rPr lang="en-US" sz="1600" dirty="0" smtClean="0"/>
              <a:t>995</a:t>
            </a:r>
            <a:endParaRPr lang="en-US" sz="1600" dirty="0"/>
          </a:p>
          <a:p>
            <a:pPr lvl="2">
              <a:lnSpc>
                <a:spcPct val="90000"/>
              </a:lnSpc>
            </a:pPr>
            <a:r>
              <a:rPr lang="en-US" sz="1600" dirty="0"/>
              <a:t>Average = </a:t>
            </a:r>
            <a:r>
              <a:rPr lang="en-US" sz="1600" dirty="0" smtClean="0"/>
              <a:t>916 MW</a:t>
            </a:r>
          </a:p>
          <a:p>
            <a:pPr marL="914400" lvl="2" indent="0">
              <a:lnSpc>
                <a:spcPct val="90000"/>
              </a:lnSpc>
              <a:buNone/>
            </a:pPr>
            <a:endParaRPr lang="en-US" sz="1600" dirty="0" smtClean="0"/>
          </a:p>
          <a:p>
            <a:pPr lvl="1">
              <a:lnSpc>
                <a:spcPct val="90000"/>
              </a:lnSpc>
            </a:pPr>
            <a:r>
              <a:rPr lang="en-US" sz="1600" dirty="0" err="1" smtClean="0"/>
              <a:t>Highgate</a:t>
            </a:r>
            <a:endParaRPr lang="en-US" sz="1600" dirty="0"/>
          </a:p>
          <a:p>
            <a:pPr lvl="2">
              <a:lnSpc>
                <a:spcPct val="90000"/>
              </a:lnSpc>
            </a:pPr>
            <a:r>
              <a:rPr lang="en-US" sz="1600" dirty="0"/>
              <a:t>1 vs. 30 = </a:t>
            </a:r>
            <a:r>
              <a:rPr lang="en-US" sz="1600" dirty="0" smtClean="0"/>
              <a:t>200                   </a:t>
            </a:r>
            <a:r>
              <a:rPr lang="en-US" sz="1600" dirty="0"/>
              <a:t>2 vs. 5 = </a:t>
            </a:r>
            <a:r>
              <a:rPr lang="en-US" sz="1600" dirty="0" smtClean="0"/>
              <a:t>125             </a:t>
            </a:r>
            <a:r>
              <a:rPr lang="en-US" sz="1600" dirty="0"/>
              <a:t>3 vs. 9 = </a:t>
            </a:r>
            <a:r>
              <a:rPr lang="en-US" sz="1600" dirty="0" smtClean="0"/>
              <a:t>105            </a:t>
            </a:r>
            <a:r>
              <a:rPr lang="en-US" sz="1600" dirty="0"/>
              <a:t>4 vs. 12 = </a:t>
            </a:r>
            <a:r>
              <a:rPr lang="en-US" sz="1600" dirty="0" smtClean="0"/>
              <a:t>105</a:t>
            </a:r>
            <a:endParaRPr lang="en-US" sz="1600" dirty="0"/>
          </a:p>
          <a:p>
            <a:pPr lvl="2">
              <a:lnSpc>
                <a:spcPct val="90000"/>
              </a:lnSpc>
            </a:pPr>
            <a:r>
              <a:rPr lang="en-US" sz="1600" dirty="0"/>
              <a:t>8 vs. 18 = </a:t>
            </a:r>
            <a:r>
              <a:rPr lang="en-US" sz="1600" dirty="0" smtClean="0"/>
              <a:t>100              17 </a:t>
            </a:r>
            <a:r>
              <a:rPr lang="en-US" sz="1600" dirty="0"/>
              <a:t>vs. 27 = </a:t>
            </a:r>
            <a:r>
              <a:rPr lang="en-US" sz="1600" dirty="0" smtClean="0"/>
              <a:t>145         </a:t>
            </a:r>
            <a:r>
              <a:rPr lang="en-US" sz="1600" dirty="0"/>
              <a:t>23 vs. 31 = </a:t>
            </a:r>
            <a:r>
              <a:rPr lang="en-US" sz="1600" dirty="0" smtClean="0"/>
              <a:t>120          </a:t>
            </a:r>
            <a:r>
              <a:rPr lang="en-US" sz="1600" dirty="0"/>
              <a:t>26 vs. 32 = </a:t>
            </a:r>
            <a:r>
              <a:rPr lang="en-US" sz="1600" dirty="0" smtClean="0"/>
              <a:t>155</a:t>
            </a:r>
            <a:endParaRPr lang="en-US" sz="1600" dirty="0"/>
          </a:p>
          <a:p>
            <a:pPr lvl="2">
              <a:lnSpc>
                <a:spcPct val="90000"/>
              </a:lnSpc>
            </a:pPr>
            <a:r>
              <a:rPr lang="en-US" sz="1600" dirty="0"/>
              <a:t>Average = </a:t>
            </a:r>
            <a:r>
              <a:rPr lang="en-US" sz="1600" dirty="0" smtClean="0"/>
              <a:t>132 MW</a:t>
            </a:r>
          </a:p>
          <a:p>
            <a:pPr lvl="2">
              <a:lnSpc>
                <a:spcPct val="90000"/>
              </a:lnSpc>
            </a:pPr>
            <a:endParaRPr lang="en-US" sz="1600" dirty="0" smtClean="0"/>
          </a:p>
          <a:p>
            <a:pPr lvl="1">
              <a:lnSpc>
                <a:spcPct val="90000"/>
              </a:lnSpc>
            </a:pPr>
            <a:r>
              <a:rPr lang="en-US" sz="1600" dirty="0" smtClean="0"/>
              <a:t>Tie </a:t>
            </a:r>
            <a:r>
              <a:rPr lang="en-US" sz="1600" dirty="0"/>
              <a:t>b</a:t>
            </a:r>
            <a:r>
              <a:rPr lang="en-US" sz="1600" dirty="0" smtClean="0"/>
              <a:t>enefits </a:t>
            </a:r>
            <a:r>
              <a:rPr lang="en-US" sz="1600" dirty="0"/>
              <a:t>after </a:t>
            </a:r>
            <a:r>
              <a:rPr lang="en-US" sz="1600" dirty="0" smtClean="0"/>
              <a:t>proration </a:t>
            </a:r>
            <a:r>
              <a:rPr lang="en-US" sz="1600" dirty="0"/>
              <a:t>(since </a:t>
            </a:r>
            <a:r>
              <a:rPr lang="en-US" sz="1600" dirty="0" smtClean="0"/>
              <a:t>916 </a:t>
            </a:r>
            <a:r>
              <a:rPr lang="en-US" sz="1600" dirty="0"/>
              <a:t>+ </a:t>
            </a:r>
            <a:r>
              <a:rPr lang="en-US" sz="1600" dirty="0" smtClean="0"/>
              <a:t>132 </a:t>
            </a:r>
            <a:r>
              <a:rPr lang="en-US" sz="1600" dirty="0"/>
              <a:t>= </a:t>
            </a:r>
            <a:r>
              <a:rPr lang="en-US" sz="1600" dirty="0" smtClean="0"/>
              <a:t>1,048 </a:t>
            </a:r>
            <a:r>
              <a:rPr lang="en-US" sz="1600" dirty="0"/>
              <a:t>≠ </a:t>
            </a:r>
            <a:r>
              <a:rPr lang="en-US" sz="1600" dirty="0" smtClean="0"/>
              <a:t>1,077)</a:t>
            </a:r>
            <a:endParaRPr lang="en-US" sz="1600" dirty="0"/>
          </a:p>
          <a:p>
            <a:pPr lvl="2">
              <a:lnSpc>
                <a:spcPct val="90000"/>
              </a:lnSpc>
            </a:pPr>
            <a:r>
              <a:rPr lang="en-US" sz="1600" dirty="0" err="1"/>
              <a:t>TB_Ph-II_initial</a:t>
            </a:r>
            <a:r>
              <a:rPr lang="en-US" sz="1600" dirty="0"/>
              <a:t> = </a:t>
            </a:r>
            <a:r>
              <a:rPr lang="en-US" sz="1600" dirty="0" smtClean="0"/>
              <a:t>1,077 </a:t>
            </a:r>
            <a:r>
              <a:rPr lang="en-US" sz="1600" dirty="0"/>
              <a:t>* </a:t>
            </a:r>
            <a:r>
              <a:rPr lang="en-US" sz="1600" dirty="0" smtClean="0"/>
              <a:t>916 / </a:t>
            </a:r>
            <a:r>
              <a:rPr lang="en-US" sz="1600" dirty="0"/>
              <a:t>(916 + </a:t>
            </a:r>
            <a:r>
              <a:rPr lang="en-US" sz="1600" dirty="0" smtClean="0"/>
              <a:t>132) = 1,077 * 0.8740 </a:t>
            </a:r>
            <a:r>
              <a:rPr lang="en-US" sz="1600" dirty="0"/>
              <a:t>=  </a:t>
            </a:r>
            <a:r>
              <a:rPr lang="en-US" sz="1600" dirty="0" smtClean="0"/>
              <a:t>941 MW </a:t>
            </a:r>
            <a:endParaRPr lang="en-US" sz="1600" dirty="0"/>
          </a:p>
          <a:p>
            <a:pPr lvl="2">
              <a:lnSpc>
                <a:spcPct val="90000"/>
              </a:lnSpc>
            </a:pPr>
            <a:r>
              <a:rPr lang="en-US" sz="1600" dirty="0" err="1"/>
              <a:t>TB_HG_initial</a:t>
            </a:r>
            <a:r>
              <a:rPr lang="en-US" sz="1600" dirty="0"/>
              <a:t> = </a:t>
            </a:r>
            <a:r>
              <a:rPr lang="en-US" sz="1600" dirty="0" smtClean="0"/>
              <a:t>1,077 </a:t>
            </a:r>
            <a:r>
              <a:rPr lang="en-US" sz="1600" dirty="0"/>
              <a:t>* </a:t>
            </a:r>
            <a:r>
              <a:rPr lang="en-US" sz="1600" dirty="0" smtClean="0"/>
              <a:t>132 / </a:t>
            </a:r>
            <a:r>
              <a:rPr lang="en-US" sz="1600" dirty="0"/>
              <a:t>(916 + </a:t>
            </a:r>
            <a:r>
              <a:rPr lang="en-US" sz="1600" dirty="0" smtClean="0"/>
              <a:t>132)  </a:t>
            </a:r>
            <a:r>
              <a:rPr lang="en-US" sz="1600" dirty="0"/>
              <a:t>= </a:t>
            </a:r>
            <a:r>
              <a:rPr lang="en-US" sz="1600" dirty="0" smtClean="0"/>
              <a:t>1,077 * 0.1260 = 136 </a:t>
            </a:r>
            <a:r>
              <a:rPr lang="en-US" sz="1600" dirty="0"/>
              <a:t>MW</a:t>
            </a:r>
          </a:p>
        </p:txBody>
      </p:sp>
      <p:sp>
        <p:nvSpPr>
          <p:cNvPr id="4" name="Slide Number Placeholder 3"/>
          <p:cNvSpPr>
            <a:spLocks noGrp="1"/>
          </p:cNvSpPr>
          <p:nvPr>
            <p:ph type="sldNum" sz="quarter" idx="4294967295"/>
          </p:nvPr>
        </p:nvSpPr>
        <p:spPr>
          <a:xfrm>
            <a:off x="8610600" y="6324600"/>
            <a:ext cx="237126" cy="263518"/>
          </a:xfrm>
          <a:prstGeom prst="rect">
            <a:avLst/>
          </a:prstGeom>
        </p:spPr>
        <p:txBody>
          <a:bodyPr/>
          <a:lstStyle/>
          <a:p>
            <a:fld id="{10C7F894-2A36-495D-AB7C-1055F7AC0F9D}" type="slidenum">
              <a:rPr lang="en-US" smtClean="0"/>
              <a:pPr/>
              <a:t>94</a:t>
            </a:fld>
            <a:endParaRPr lang="en-US" dirty="0"/>
          </a:p>
        </p:txBody>
      </p:sp>
    </p:spTree>
    <p:extLst>
      <p:ext uri="{BB962C8B-B14F-4D97-AF65-F5344CB8AC3E}">
        <p14:creationId xmlns:p14="http://schemas.microsoft.com/office/powerpoint/2010/main" val="36173556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4.0</a:t>
            </a:r>
            <a:r>
              <a:rPr lang="en-US" dirty="0"/>
              <a:t> (</a:t>
            </a:r>
            <a:r>
              <a:rPr lang="en-US" i="1" dirty="0"/>
              <a:t>cont</a:t>
            </a:r>
            <a:r>
              <a:rPr lang="en-US" i="1" dirty="0" smtClean="0"/>
              <a:t>.</a:t>
            </a:r>
            <a:r>
              <a:rPr lang="en-US" dirty="0" smtClean="0"/>
              <a:t>)</a:t>
            </a:r>
            <a:endParaRPr lang="en-US" dirty="0"/>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pPr>
              <a:lnSpc>
                <a:spcPct val="90000"/>
              </a:lnSpc>
            </a:pPr>
            <a:r>
              <a:rPr lang="en-US" sz="1800" dirty="0"/>
              <a:t>Interconnections with New York</a:t>
            </a:r>
          </a:p>
          <a:p>
            <a:pPr lvl="1">
              <a:lnSpc>
                <a:spcPct val="90000"/>
              </a:lnSpc>
            </a:pPr>
            <a:r>
              <a:rPr lang="en-US" sz="1600" dirty="0"/>
              <a:t>NY AC ties and Cross Sound Cable (CSC) are subject to the </a:t>
            </a:r>
            <a:r>
              <a:rPr lang="en-US" sz="1600" dirty="0" smtClean="0"/>
              <a:t>calculation</a:t>
            </a:r>
          </a:p>
          <a:p>
            <a:pPr marL="457200" lvl="1" indent="0">
              <a:lnSpc>
                <a:spcPct val="90000"/>
              </a:lnSpc>
              <a:buNone/>
            </a:pPr>
            <a:endParaRPr lang="en-US" sz="1600" dirty="0"/>
          </a:p>
          <a:p>
            <a:pPr lvl="1">
              <a:lnSpc>
                <a:spcPct val="90000"/>
              </a:lnSpc>
            </a:pPr>
            <a:r>
              <a:rPr lang="en-US" sz="1600" dirty="0"/>
              <a:t>NY AC ties</a:t>
            </a:r>
          </a:p>
          <a:p>
            <a:pPr lvl="2">
              <a:lnSpc>
                <a:spcPct val="90000"/>
              </a:lnSpc>
            </a:pPr>
            <a:r>
              <a:rPr lang="en-US" sz="1600" dirty="0" smtClean="0"/>
              <a:t>  1 </a:t>
            </a:r>
            <a:r>
              <a:rPr lang="en-US" sz="1600" dirty="0"/>
              <a:t>vs. 29 = </a:t>
            </a:r>
            <a:r>
              <a:rPr lang="en-US" sz="1600" dirty="0" smtClean="0"/>
              <a:t>640                     </a:t>
            </a:r>
            <a:r>
              <a:rPr lang="en-US" sz="1600" dirty="0"/>
              <a:t>2 vs. 6 = </a:t>
            </a:r>
            <a:r>
              <a:rPr lang="en-US" sz="1600" dirty="0" smtClean="0"/>
              <a:t>170         </a:t>
            </a:r>
            <a:r>
              <a:rPr lang="en-US" sz="1600" dirty="0"/>
              <a:t>3 vs. 10 = </a:t>
            </a:r>
            <a:r>
              <a:rPr lang="en-US" sz="1600" dirty="0" smtClean="0"/>
              <a:t>225          </a:t>
            </a:r>
            <a:r>
              <a:rPr lang="en-US" sz="1600" dirty="0"/>
              <a:t>7 vs. 17 = </a:t>
            </a:r>
            <a:r>
              <a:rPr lang="en-US" sz="1600" dirty="0" smtClean="0"/>
              <a:t>170</a:t>
            </a:r>
            <a:endParaRPr lang="en-US" sz="1600" dirty="0"/>
          </a:p>
          <a:p>
            <a:pPr lvl="2">
              <a:lnSpc>
                <a:spcPct val="90000"/>
              </a:lnSpc>
            </a:pPr>
            <a:r>
              <a:rPr lang="en-US" sz="1600" dirty="0"/>
              <a:t>11 vs. 23 = </a:t>
            </a:r>
            <a:r>
              <a:rPr lang="en-US" sz="1600" dirty="0" smtClean="0"/>
              <a:t>225                </a:t>
            </a:r>
            <a:r>
              <a:rPr lang="en-US" sz="1600" dirty="0"/>
              <a:t>12 vs. 24 = </a:t>
            </a:r>
            <a:r>
              <a:rPr lang="en-US" sz="1600" dirty="0" smtClean="0"/>
              <a:t>375       </a:t>
            </a:r>
            <a:r>
              <a:rPr lang="en-US" sz="1600" dirty="0"/>
              <a:t>18 vs. 28 = </a:t>
            </a:r>
            <a:r>
              <a:rPr lang="en-US" sz="1600" dirty="0" smtClean="0"/>
              <a:t>640        </a:t>
            </a:r>
            <a:r>
              <a:rPr lang="en-US" sz="1600" dirty="0"/>
              <a:t>25 vs. 32 = </a:t>
            </a:r>
            <a:r>
              <a:rPr lang="en-US" sz="1600" dirty="0" smtClean="0"/>
              <a:t>375</a:t>
            </a:r>
            <a:endParaRPr lang="en-US" sz="1600" dirty="0"/>
          </a:p>
          <a:p>
            <a:pPr lvl="2">
              <a:lnSpc>
                <a:spcPct val="90000"/>
              </a:lnSpc>
            </a:pPr>
            <a:r>
              <a:rPr lang="en-US" sz="1600" dirty="0"/>
              <a:t>Average = </a:t>
            </a:r>
            <a:r>
              <a:rPr lang="en-US" sz="1600" dirty="0" smtClean="0"/>
              <a:t>353 </a:t>
            </a:r>
            <a:r>
              <a:rPr lang="en-US" sz="1600" dirty="0"/>
              <a:t>MW</a:t>
            </a:r>
          </a:p>
          <a:p>
            <a:pPr>
              <a:lnSpc>
                <a:spcPct val="90000"/>
              </a:lnSpc>
            </a:pPr>
            <a:endParaRPr lang="en-US" sz="1600" dirty="0" smtClean="0"/>
          </a:p>
          <a:p>
            <a:pPr lvl="1">
              <a:lnSpc>
                <a:spcPct val="90000"/>
              </a:lnSpc>
            </a:pPr>
            <a:r>
              <a:rPr lang="en-US" sz="1600" dirty="0" smtClean="0"/>
              <a:t>CSC</a:t>
            </a:r>
            <a:endParaRPr lang="en-US" sz="1600" dirty="0"/>
          </a:p>
          <a:p>
            <a:pPr lvl="2">
              <a:lnSpc>
                <a:spcPct val="90000"/>
              </a:lnSpc>
            </a:pPr>
            <a:r>
              <a:rPr lang="en-US" sz="1600" dirty="0" smtClean="0"/>
              <a:t>  1 </a:t>
            </a:r>
            <a:r>
              <a:rPr lang="en-US" sz="1600" dirty="0"/>
              <a:t>vs. 28 = 0                      </a:t>
            </a:r>
            <a:r>
              <a:rPr lang="en-US" sz="1600" dirty="0" smtClean="0"/>
              <a:t>    </a:t>
            </a:r>
            <a:r>
              <a:rPr lang="en-US" sz="1600" dirty="0"/>
              <a:t>2 vs. 7 = 0         </a:t>
            </a:r>
            <a:r>
              <a:rPr lang="en-US" sz="1600" dirty="0" smtClean="0"/>
              <a:t> </a:t>
            </a:r>
            <a:r>
              <a:rPr lang="en-US" sz="1600" dirty="0"/>
              <a:t>3 vs. 11 = 0          6 vs. 17 = 0</a:t>
            </a:r>
          </a:p>
          <a:p>
            <a:pPr lvl="2">
              <a:lnSpc>
                <a:spcPct val="90000"/>
              </a:lnSpc>
            </a:pPr>
            <a:r>
              <a:rPr lang="en-US" sz="1600" dirty="0"/>
              <a:t>10 vs. 23 = 0                     12 vs. 25 = 0        18 vs. 29 = 0        24 vs. 32 = 0</a:t>
            </a:r>
          </a:p>
          <a:p>
            <a:pPr lvl="2">
              <a:lnSpc>
                <a:spcPct val="90000"/>
              </a:lnSpc>
            </a:pPr>
            <a:r>
              <a:rPr lang="en-US" sz="1600" dirty="0"/>
              <a:t>Average = 0 MW</a:t>
            </a:r>
          </a:p>
          <a:p>
            <a:pPr>
              <a:lnSpc>
                <a:spcPct val="90000"/>
              </a:lnSpc>
            </a:pPr>
            <a:endParaRPr lang="en-US" sz="1600" dirty="0" smtClean="0"/>
          </a:p>
          <a:p>
            <a:pPr lvl="1">
              <a:lnSpc>
                <a:spcPct val="90000"/>
              </a:lnSpc>
            </a:pPr>
            <a:r>
              <a:rPr lang="en-US" sz="1600" dirty="0" smtClean="0"/>
              <a:t>Tie benefits after proration (since 353 + 0 = 353 ≠ 362)</a:t>
            </a:r>
          </a:p>
          <a:p>
            <a:pPr lvl="2">
              <a:lnSpc>
                <a:spcPct val="90000"/>
              </a:lnSpc>
            </a:pPr>
            <a:r>
              <a:rPr lang="en-US" sz="1600" dirty="0" smtClean="0"/>
              <a:t>NY AC initial tie benefits  </a:t>
            </a:r>
            <a:r>
              <a:rPr lang="en-US" sz="1600" dirty="0"/>
              <a:t>= </a:t>
            </a:r>
            <a:r>
              <a:rPr lang="en-US" sz="1600" dirty="0" smtClean="0"/>
              <a:t>362 * 353 / (353 + 0) = 362 * 1.0 = 362 MW</a:t>
            </a:r>
            <a:endParaRPr lang="en-US" sz="1600" dirty="0"/>
          </a:p>
          <a:p>
            <a:pPr lvl="2">
              <a:lnSpc>
                <a:spcPct val="90000"/>
              </a:lnSpc>
            </a:pPr>
            <a:r>
              <a:rPr lang="en-US" sz="1600" dirty="0" smtClean="0"/>
              <a:t>CSC initial tie benefits </a:t>
            </a:r>
            <a:r>
              <a:rPr lang="en-US" sz="1600" dirty="0"/>
              <a:t>= </a:t>
            </a:r>
            <a:r>
              <a:rPr lang="en-US" sz="1600" dirty="0" smtClean="0"/>
              <a:t>362 * </a:t>
            </a:r>
            <a:r>
              <a:rPr lang="en-US" sz="1600" dirty="0"/>
              <a:t>0</a:t>
            </a:r>
            <a:r>
              <a:rPr lang="en-US" sz="1600" dirty="0" smtClean="0"/>
              <a:t> / (353 + 0) = 362 * 0 = 0 MW</a:t>
            </a:r>
            <a:endParaRPr lang="en-US" sz="1600" dirty="0"/>
          </a:p>
        </p:txBody>
      </p:sp>
      <p:sp>
        <p:nvSpPr>
          <p:cNvPr id="4" name="Slide Number Placeholder 3"/>
          <p:cNvSpPr>
            <a:spLocks noGrp="1"/>
          </p:cNvSpPr>
          <p:nvPr>
            <p:ph type="sldNum" sz="quarter" idx="4294967295"/>
          </p:nvPr>
        </p:nvSpPr>
        <p:spPr>
          <a:xfrm>
            <a:off x="8610600" y="6324600"/>
            <a:ext cx="237126" cy="263518"/>
          </a:xfrm>
          <a:prstGeom prst="rect">
            <a:avLst/>
          </a:prstGeom>
        </p:spPr>
        <p:txBody>
          <a:bodyPr/>
          <a:lstStyle/>
          <a:p>
            <a:fld id="{10C7F894-2A36-495D-AB7C-1055F7AC0F9D}" type="slidenum">
              <a:rPr lang="en-US" smtClean="0"/>
              <a:pPr/>
              <a:t>95</a:t>
            </a:fld>
            <a:endParaRPr lang="en-US" dirty="0"/>
          </a:p>
        </p:txBody>
      </p:sp>
    </p:spTree>
    <p:extLst>
      <p:ext uri="{BB962C8B-B14F-4D97-AF65-F5344CB8AC3E}">
        <p14:creationId xmlns:p14="http://schemas.microsoft.com/office/powerpoint/2010/main" val="150657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5.0</a:t>
            </a:r>
            <a:r>
              <a:rPr lang="en-US" dirty="0"/>
              <a:t> </a:t>
            </a:r>
            <a:r>
              <a:rPr lang="en-US" dirty="0" smtClean="0"/>
              <a:t>Adjustment </a:t>
            </a:r>
            <a:r>
              <a:rPr lang="en-US" dirty="0"/>
              <a:t>to Initial Tie Benefits Values</a:t>
            </a:r>
          </a:p>
        </p:txBody>
      </p:sp>
      <p:sp>
        <p:nvSpPr>
          <p:cNvPr id="3" name="Text Placeholder 2"/>
          <p:cNvSpPr>
            <a:spLocks noGrp="1"/>
          </p:cNvSpPr>
          <p:nvPr>
            <p:ph type="body" sz="quarter" idx="4294967295"/>
          </p:nvPr>
        </p:nvSpPr>
        <p:spPr>
          <a:xfrm>
            <a:off x="457200" y="1371600"/>
            <a:ext cx="8229600" cy="4800600"/>
          </a:xfrm>
          <a:prstGeom prst="rect">
            <a:avLst/>
          </a:prstGeom>
        </p:spPr>
        <p:txBody>
          <a:bodyPr>
            <a:normAutofit lnSpcReduction="10000"/>
          </a:bodyPr>
          <a:lstStyle/>
          <a:p>
            <a:pPr>
              <a:lnSpc>
                <a:spcPct val="90000"/>
              </a:lnSpc>
            </a:pPr>
            <a:r>
              <a:rPr lang="en-US" sz="1800" dirty="0"/>
              <a:t>Tie benefits determined in Process 4.0 for individual interconnection or group of interconnections are adjusted to account for capacity imports</a:t>
            </a:r>
          </a:p>
          <a:p>
            <a:pPr>
              <a:lnSpc>
                <a:spcPct val="90000"/>
              </a:lnSpc>
            </a:pPr>
            <a:r>
              <a:rPr lang="en-US" sz="1800" dirty="0" smtClean="0"/>
              <a:t>Interconnections </a:t>
            </a:r>
            <a:r>
              <a:rPr lang="en-US" sz="1800" dirty="0"/>
              <a:t>with Maritimes</a:t>
            </a:r>
          </a:p>
          <a:p>
            <a:pPr lvl="1">
              <a:lnSpc>
                <a:spcPct val="90000"/>
              </a:lnSpc>
            </a:pPr>
            <a:r>
              <a:rPr lang="en-US" sz="1600" dirty="0"/>
              <a:t>No adjustments required as no existing capacity </a:t>
            </a:r>
            <a:r>
              <a:rPr lang="en-US" sz="1600" dirty="0" smtClean="0"/>
              <a:t>imports</a:t>
            </a:r>
            <a:endParaRPr lang="en-US" sz="1600" dirty="0"/>
          </a:p>
          <a:p>
            <a:pPr>
              <a:lnSpc>
                <a:spcPct val="90000"/>
              </a:lnSpc>
            </a:pPr>
            <a:r>
              <a:rPr lang="en-US" sz="1800" dirty="0"/>
              <a:t>Interconnections with Quebec</a:t>
            </a:r>
          </a:p>
          <a:p>
            <a:pPr lvl="1">
              <a:lnSpc>
                <a:spcPct val="90000"/>
              </a:lnSpc>
            </a:pPr>
            <a:r>
              <a:rPr lang="en-US" sz="1600" dirty="0" smtClean="0"/>
              <a:t>HQ Phase </a:t>
            </a:r>
            <a:r>
              <a:rPr lang="en-US" sz="1600" dirty="0"/>
              <a:t>II </a:t>
            </a:r>
          </a:p>
          <a:p>
            <a:pPr lvl="2">
              <a:lnSpc>
                <a:spcPct val="90000"/>
              </a:lnSpc>
            </a:pPr>
            <a:r>
              <a:rPr lang="en-US" sz="1600" dirty="0"/>
              <a:t>No adjustments required as no existing capacity </a:t>
            </a:r>
            <a:r>
              <a:rPr lang="en-US" sz="1600" dirty="0" smtClean="0"/>
              <a:t>imports</a:t>
            </a:r>
            <a:endParaRPr lang="en-US" sz="1600" dirty="0">
              <a:cs typeface="Times New Roman" pitchFamily="18" charset="0"/>
            </a:endParaRPr>
          </a:p>
          <a:p>
            <a:pPr lvl="1">
              <a:lnSpc>
                <a:spcPct val="90000"/>
              </a:lnSpc>
            </a:pPr>
            <a:r>
              <a:rPr lang="en-US" sz="1600" dirty="0" err="1"/>
              <a:t>Highgate</a:t>
            </a:r>
            <a:r>
              <a:rPr lang="en-US" sz="1600" dirty="0"/>
              <a:t> </a:t>
            </a:r>
          </a:p>
          <a:p>
            <a:pPr lvl="2">
              <a:lnSpc>
                <a:spcPct val="90000"/>
              </a:lnSpc>
            </a:pPr>
            <a:r>
              <a:rPr lang="en-US" sz="1600" dirty="0"/>
              <a:t>No adjustments required as no existing capacity </a:t>
            </a:r>
            <a:r>
              <a:rPr lang="en-US" sz="1600" dirty="0" smtClean="0"/>
              <a:t>imports</a:t>
            </a:r>
          </a:p>
          <a:p>
            <a:pPr>
              <a:lnSpc>
                <a:spcPct val="90000"/>
              </a:lnSpc>
            </a:pPr>
            <a:r>
              <a:rPr lang="en-US" sz="1800" dirty="0"/>
              <a:t>Interconnections with New York</a:t>
            </a:r>
          </a:p>
          <a:p>
            <a:pPr lvl="1">
              <a:lnSpc>
                <a:spcPct val="90000"/>
              </a:lnSpc>
            </a:pPr>
            <a:r>
              <a:rPr lang="en-US" sz="1600" dirty="0"/>
              <a:t>NY AC Ties</a:t>
            </a:r>
          </a:p>
          <a:p>
            <a:pPr lvl="2">
              <a:lnSpc>
                <a:spcPct val="90000"/>
              </a:lnSpc>
            </a:pPr>
            <a:r>
              <a:rPr lang="en-US" sz="1600" dirty="0"/>
              <a:t>Existing import = </a:t>
            </a:r>
            <a:r>
              <a:rPr lang="en-US" sz="1600" dirty="0" smtClean="0"/>
              <a:t>82.8 </a:t>
            </a:r>
            <a:r>
              <a:rPr lang="en-US" sz="1600" dirty="0"/>
              <a:t>MW</a:t>
            </a:r>
          </a:p>
          <a:p>
            <a:pPr lvl="2">
              <a:lnSpc>
                <a:spcPct val="90000"/>
              </a:lnSpc>
            </a:pPr>
            <a:r>
              <a:rPr lang="en-US" sz="1600" dirty="0"/>
              <a:t>Assumed total import capability = </a:t>
            </a:r>
            <a:r>
              <a:rPr lang="en-US" sz="1600" dirty="0" smtClean="0"/>
              <a:t>1,400 </a:t>
            </a:r>
            <a:r>
              <a:rPr lang="en-US" sz="1600" dirty="0"/>
              <a:t>MW</a:t>
            </a:r>
          </a:p>
          <a:p>
            <a:pPr lvl="2">
              <a:lnSpc>
                <a:spcPct val="90000"/>
              </a:lnSpc>
            </a:pPr>
            <a:r>
              <a:rPr lang="en-US" sz="1600" dirty="0"/>
              <a:t>Remaining import capability after import = </a:t>
            </a:r>
            <a:r>
              <a:rPr lang="en-US" sz="1600" dirty="0" smtClean="0"/>
              <a:t>1,400 </a:t>
            </a:r>
            <a:r>
              <a:rPr lang="en-US" sz="1600" dirty="0"/>
              <a:t>– </a:t>
            </a:r>
            <a:r>
              <a:rPr lang="en-US" sz="1600" dirty="0" smtClean="0"/>
              <a:t>82.8 </a:t>
            </a:r>
            <a:r>
              <a:rPr lang="en-US" sz="1600" dirty="0"/>
              <a:t>= </a:t>
            </a:r>
            <a:r>
              <a:rPr lang="en-US" sz="1600" dirty="0" smtClean="0"/>
              <a:t>1,317.2 </a:t>
            </a:r>
            <a:r>
              <a:rPr lang="en-US" sz="1600" dirty="0"/>
              <a:t>MW</a:t>
            </a:r>
          </a:p>
          <a:p>
            <a:pPr lvl="2">
              <a:lnSpc>
                <a:spcPct val="90000"/>
              </a:lnSpc>
            </a:pPr>
            <a:r>
              <a:rPr lang="en-US" sz="1600" dirty="0"/>
              <a:t>Tie benefits value calculated in Process 4.0 = </a:t>
            </a:r>
            <a:r>
              <a:rPr lang="en-US" sz="1600" dirty="0" smtClean="0"/>
              <a:t>362 </a:t>
            </a:r>
            <a:r>
              <a:rPr lang="en-US" sz="1600" dirty="0"/>
              <a:t>MW</a:t>
            </a:r>
          </a:p>
          <a:p>
            <a:pPr lvl="2">
              <a:lnSpc>
                <a:spcPct val="90000"/>
              </a:lnSpc>
            </a:pPr>
            <a:r>
              <a:rPr lang="en-US" sz="1600" dirty="0"/>
              <a:t>Since </a:t>
            </a:r>
            <a:r>
              <a:rPr lang="en-US" sz="1600" dirty="0" smtClean="0"/>
              <a:t>362 </a:t>
            </a:r>
            <a:r>
              <a:rPr lang="en-US" sz="1600" dirty="0"/>
              <a:t>&lt; </a:t>
            </a:r>
            <a:r>
              <a:rPr lang="en-US" sz="1600" dirty="0" smtClean="0"/>
              <a:t>1,317.2 </a:t>
            </a:r>
            <a:r>
              <a:rPr lang="en-US" sz="1600" dirty="0"/>
              <a:t>MW, no adjustment is required</a:t>
            </a:r>
          </a:p>
          <a:p>
            <a:pPr lvl="2">
              <a:lnSpc>
                <a:spcPct val="90000"/>
              </a:lnSpc>
            </a:pPr>
            <a:r>
              <a:rPr lang="en-US" sz="1600" dirty="0" smtClean="0"/>
              <a:t>NY ACT tie benefits </a:t>
            </a:r>
            <a:r>
              <a:rPr lang="en-US" sz="1600" dirty="0"/>
              <a:t>= </a:t>
            </a:r>
            <a:r>
              <a:rPr lang="en-US" sz="1600" dirty="0" smtClean="0"/>
              <a:t>362 MW</a:t>
            </a:r>
            <a:endParaRPr lang="en-US" sz="1600" dirty="0"/>
          </a:p>
          <a:p>
            <a:pPr lvl="1">
              <a:lnSpc>
                <a:spcPct val="90000"/>
              </a:lnSpc>
            </a:pPr>
            <a:r>
              <a:rPr lang="en-US" sz="1600" dirty="0"/>
              <a:t>CSC </a:t>
            </a:r>
          </a:p>
          <a:p>
            <a:pPr lvl="2">
              <a:lnSpc>
                <a:spcPct val="90000"/>
              </a:lnSpc>
            </a:pPr>
            <a:r>
              <a:rPr lang="en-US" sz="1600" dirty="0"/>
              <a:t>No adjustments required since there are no tie benefits</a:t>
            </a:r>
          </a:p>
          <a:p>
            <a:pPr lvl="2">
              <a:lnSpc>
                <a:spcPct val="90000"/>
              </a:lnSpc>
            </a:pPr>
            <a:r>
              <a:rPr lang="en-US" sz="1600" dirty="0" smtClean="0"/>
              <a:t>CSC tie benefits </a:t>
            </a:r>
            <a:r>
              <a:rPr lang="en-US" sz="1600" dirty="0"/>
              <a:t>= 0 </a:t>
            </a:r>
            <a:r>
              <a:rPr lang="en-US" sz="1600" dirty="0" smtClean="0"/>
              <a:t>MW</a:t>
            </a:r>
            <a:endParaRPr lang="en-US" sz="1600" dirty="0"/>
          </a:p>
        </p:txBody>
      </p:sp>
      <p:sp>
        <p:nvSpPr>
          <p:cNvPr id="4" name="Slide Number Placeholder 3"/>
          <p:cNvSpPr>
            <a:spLocks noGrp="1"/>
          </p:cNvSpPr>
          <p:nvPr>
            <p:ph type="sldNum" sz="quarter" idx="4294967295"/>
          </p:nvPr>
        </p:nvSpPr>
        <p:spPr>
          <a:xfrm>
            <a:off x="8610600" y="6324600"/>
            <a:ext cx="237126" cy="263518"/>
          </a:xfrm>
          <a:prstGeom prst="rect">
            <a:avLst/>
          </a:prstGeom>
        </p:spPr>
        <p:txBody>
          <a:bodyPr/>
          <a:lstStyle/>
          <a:p>
            <a:fld id="{10C7F894-2A36-495D-AB7C-1055F7AC0F9D}" type="slidenum">
              <a:rPr lang="en-US" smtClean="0"/>
              <a:pPr/>
              <a:t>96</a:t>
            </a:fld>
            <a:endParaRPr lang="en-US" dirty="0"/>
          </a:p>
        </p:txBody>
      </p:sp>
    </p:spTree>
    <p:extLst>
      <p:ext uri="{BB962C8B-B14F-4D97-AF65-F5344CB8AC3E}">
        <p14:creationId xmlns:p14="http://schemas.microsoft.com/office/powerpoint/2010/main" val="38034056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6.0</a:t>
            </a:r>
            <a:r>
              <a:rPr lang="en-US" dirty="0"/>
              <a:t> </a:t>
            </a:r>
            <a:r>
              <a:rPr lang="en-US" dirty="0" smtClean="0"/>
              <a:t>Determination </a:t>
            </a:r>
            <a:r>
              <a:rPr lang="en-US" dirty="0"/>
              <a:t>of Tie Benefits for Individual Neighboring Control Area </a:t>
            </a:r>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pPr>
              <a:lnSpc>
                <a:spcPct val="90000"/>
              </a:lnSpc>
            </a:pPr>
            <a:r>
              <a:rPr lang="en-US" sz="2000" dirty="0"/>
              <a:t>Final tie benefits for each neighboring </a:t>
            </a:r>
            <a:r>
              <a:rPr lang="en-US" sz="2000" dirty="0" smtClean="0"/>
              <a:t>Control </a:t>
            </a:r>
            <a:r>
              <a:rPr lang="en-US" sz="2000" dirty="0"/>
              <a:t>A</a:t>
            </a:r>
            <a:r>
              <a:rPr lang="en-US" sz="2000" dirty="0" smtClean="0"/>
              <a:t>rea </a:t>
            </a:r>
            <a:r>
              <a:rPr lang="en-US" sz="2000" dirty="0"/>
              <a:t>are the sum of the tie benefits from the individual interconnections or groups of interconnections with that </a:t>
            </a:r>
            <a:r>
              <a:rPr lang="en-US" sz="2000" dirty="0" smtClean="0"/>
              <a:t>Control </a:t>
            </a:r>
            <a:r>
              <a:rPr lang="en-US" sz="2000" dirty="0"/>
              <a:t>A</a:t>
            </a:r>
            <a:r>
              <a:rPr lang="en-US" sz="2000" dirty="0" smtClean="0"/>
              <a:t>rea</a:t>
            </a:r>
            <a:r>
              <a:rPr lang="en-US" sz="2000" dirty="0"/>
              <a:t>, after accounting for the adjustments for capacity imports as determined in Process 5.0</a:t>
            </a:r>
          </a:p>
          <a:p>
            <a:pPr>
              <a:lnSpc>
                <a:spcPct val="90000"/>
              </a:lnSpc>
            </a:pPr>
            <a:endParaRPr lang="en-US" sz="1800" dirty="0"/>
          </a:p>
          <a:p>
            <a:pPr lvl="1">
              <a:lnSpc>
                <a:spcPct val="90000"/>
              </a:lnSpc>
            </a:pPr>
            <a:r>
              <a:rPr lang="en-US" dirty="0" smtClean="0"/>
              <a:t>Maritimes </a:t>
            </a:r>
            <a:r>
              <a:rPr lang="en-US" dirty="0"/>
              <a:t>= </a:t>
            </a:r>
            <a:r>
              <a:rPr lang="en-US" dirty="0" smtClean="0"/>
              <a:t>501 </a:t>
            </a:r>
            <a:r>
              <a:rPr lang="en-US" dirty="0"/>
              <a:t>MW</a:t>
            </a:r>
          </a:p>
          <a:p>
            <a:pPr lvl="2">
              <a:lnSpc>
                <a:spcPct val="90000"/>
              </a:lnSpc>
            </a:pPr>
            <a:endParaRPr lang="en-US" sz="2000" dirty="0"/>
          </a:p>
          <a:p>
            <a:pPr lvl="1">
              <a:lnSpc>
                <a:spcPct val="90000"/>
              </a:lnSpc>
            </a:pPr>
            <a:r>
              <a:rPr lang="en-US" dirty="0" smtClean="0"/>
              <a:t>Quebec = 941 </a:t>
            </a:r>
            <a:r>
              <a:rPr lang="en-US" dirty="0"/>
              <a:t>+ </a:t>
            </a:r>
            <a:r>
              <a:rPr lang="en-US" dirty="0" smtClean="0"/>
              <a:t>136 </a:t>
            </a:r>
            <a:r>
              <a:rPr lang="en-US" dirty="0"/>
              <a:t>= </a:t>
            </a:r>
            <a:r>
              <a:rPr lang="en-US" dirty="0" smtClean="0"/>
              <a:t>1,077 </a:t>
            </a:r>
            <a:r>
              <a:rPr lang="en-US" dirty="0"/>
              <a:t>MW</a:t>
            </a:r>
          </a:p>
          <a:p>
            <a:pPr lvl="2">
              <a:lnSpc>
                <a:spcPct val="90000"/>
              </a:lnSpc>
            </a:pPr>
            <a:endParaRPr lang="en-US" sz="2000" dirty="0"/>
          </a:p>
          <a:p>
            <a:pPr lvl="1">
              <a:lnSpc>
                <a:spcPct val="90000"/>
              </a:lnSpc>
            </a:pPr>
            <a:r>
              <a:rPr lang="en-US" dirty="0"/>
              <a:t>New </a:t>
            </a:r>
            <a:r>
              <a:rPr lang="en-US" dirty="0" smtClean="0"/>
              <a:t>York </a:t>
            </a:r>
            <a:r>
              <a:rPr lang="en-US" dirty="0"/>
              <a:t>= </a:t>
            </a:r>
            <a:r>
              <a:rPr lang="en-US" dirty="0" smtClean="0"/>
              <a:t>362 </a:t>
            </a:r>
            <a:r>
              <a:rPr lang="en-US" dirty="0"/>
              <a:t>+ 0 = </a:t>
            </a:r>
            <a:r>
              <a:rPr lang="en-US" dirty="0" smtClean="0"/>
              <a:t>362 </a:t>
            </a:r>
            <a:r>
              <a:rPr lang="en-US" dirty="0"/>
              <a:t>MW</a:t>
            </a:r>
          </a:p>
        </p:txBody>
      </p:sp>
      <p:sp>
        <p:nvSpPr>
          <p:cNvPr id="4" name="Slide Number Placeholder 3"/>
          <p:cNvSpPr>
            <a:spLocks noGrp="1"/>
          </p:cNvSpPr>
          <p:nvPr>
            <p:ph type="sldNum" sz="quarter" idx="4294967295"/>
          </p:nvPr>
        </p:nvSpPr>
        <p:spPr>
          <a:xfrm>
            <a:off x="8610600" y="6324600"/>
            <a:ext cx="237126" cy="263518"/>
          </a:xfrm>
          <a:prstGeom prst="rect">
            <a:avLst/>
          </a:prstGeom>
        </p:spPr>
        <p:txBody>
          <a:bodyPr/>
          <a:lstStyle/>
          <a:p>
            <a:fld id="{10C7F894-2A36-495D-AB7C-1055F7AC0F9D}" type="slidenum">
              <a:rPr lang="en-US" smtClean="0"/>
              <a:pPr/>
              <a:t>97</a:t>
            </a:fld>
            <a:endParaRPr lang="en-US" dirty="0"/>
          </a:p>
        </p:txBody>
      </p:sp>
    </p:spTree>
    <p:extLst>
      <p:ext uri="{BB962C8B-B14F-4D97-AF65-F5344CB8AC3E}">
        <p14:creationId xmlns:p14="http://schemas.microsoft.com/office/powerpoint/2010/main" val="35254909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7.0</a:t>
            </a:r>
            <a:r>
              <a:rPr lang="en-US" dirty="0"/>
              <a:t> </a:t>
            </a:r>
            <a:r>
              <a:rPr lang="en-US" dirty="0" smtClean="0"/>
              <a:t>Determination </a:t>
            </a:r>
            <a:r>
              <a:rPr lang="en-US" dirty="0"/>
              <a:t>of Total Tie Benefits for New England</a:t>
            </a:r>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pPr>
              <a:lnSpc>
                <a:spcPct val="90000"/>
              </a:lnSpc>
            </a:pPr>
            <a:r>
              <a:rPr lang="en-US" sz="2000" dirty="0"/>
              <a:t>Final tie benefits for each neighboring C</a:t>
            </a:r>
            <a:r>
              <a:rPr lang="en-US" sz="2000" dirty="0" smtClean="0"/>
              <a:t>ontrol Area </a:t>
            </a:r>
            <a:r>
              <a:rPr lang="en-US" sz="2000" dirty="0"/>
              <a:t>are the sum of the tie benefits from the individual interconnections or groups of interconnections with that C</a:t>
            </a:r>
            <a:r>
              <a:rPr lang="en-US" sz="2000" dirty="0" smtClean="0"/>
              <a:t>ontrol </a:t>
            </a:r>
            <a:r>
              <a:rPr lang="en-US" sz="2000" dirty="0"/>
              <a:t>A</a:t>
            </a:r>
            <a:r>
              <a:rPr lang="en-US" sz="2000" dirty="0" smtClean="0"/>
              <a:t>rea </a:t>
            </a:r>
            <a:r>
              <a:rPr lang="en-US" sz="2000" dirty="0"/>
              <a:t>after accounting for the adjustments for capacity imports as determined in Process 5.0</a:t>
            </a:r>
          </a:p>
          <a:p>
            <a:pPr>
              <a:lnSpc>
                <a:spcPct val="90000"/>
              </a:lnSpc>
            </a:pPr>
            <a:endParaRPr lang="en-US" sz="2000" dirty="0"/>
          </a:p>
          <a:p>
            <a:pPr lvl="1">
              <a:lnSpc>
                <a:spcPct val="90000"/>
              </a:lnSpc>
            </a:pPr>
            <a:r>
              <a:rPr lang="en-US" sz="1600" dirty="0" smtClean="0">
                <a:cs typeface="Times New Roman" pitchFamily="18" charset="0"/>
              </a:rPr>
              <a:t>Total tie benefits = 501 </a:t>
            </a:r>
            <a:r>
              <a:rPr lang="en-US" sz="1600" dirty="0">
                <a:cs typeface="Times New Roman" pitchFamily="18" charset="0"/>
              </a:rPr>
              <a:t>+ </a:t>
            </a:r>
            <a:r>
              <a:rPr lang="en-US" sz="1600" dirty="0" smtClean="0">
                <a:cs typeface="Times New Roman" pitchFamily="18" charset="0"/>
              </a:rPr>
              <a:t>1,077 </a:t>
            </a:r>
            <a:r>
              <a:rPr lang="en-US" sz="1600" dirty="0">
                <a:cs typeface="Times New Roman" pitchFamily="18" charset="0"/>
              </a:rPr>
              <a:t>+ </a:t>
            </a:r>
            <a:r>
              <a:rPr lang="en-US" sz="1600" dirty="0" smtClean="0">
                <a:cs typeface="Times New Roman" pitchFamily="18" charset="0"/>
              </a:rPr>
              <a:t>362 </a:t>
            </a:r>
            <a:r>
              <a:rPr lang="en-US" sz="1600" dirty="0">
                <a:cs typeface="Times New Roman" pitchFamily="18" charset="0"/>
              </a:rPr>
              <a:t>= </a:t>
            </a:r>
            <a:r>
              <a:rPr lang="en-US" sz="1600" dirty="0" smtClean="0">
                <a:cs typeface="Times New Roman" pitchFamily="18" charset="0"/>
              </a:rPr>
              <a:t>1,940 </a:t>
            </a:r>
            <a:r>
              <a:rPr lang="en-US" sz="1600" dirty="0">
                <a:cs typeface="Times New Roman" pitchFamily="18" charset="0"/>
              </a:rPr>
              <a:t>MW</a:t>
            </a:r>
          </a:p>
        </p:txBody>
      </p:sp>
      <p:sp>
        <p:nvSpPr>
          <p:cNvPr id="4" name="Slide Number Placeholder 3"/>
          <p:cNvSpPr>
            <a:spLocks noGrp="1"/>
          </p:cNvSpPr>
          <p:nvPr>
            <p:ph type="sldNum" sz="quarter" idx="4294967295"/>
          </p:nvPr>
        </p:nvSpPr>
        <p:spPr>
          <a:xfrm>
            <a:off x="8610600" y="6324600"/>
            <a:ext cx="237126" cy="263518"/>
          </a:xfrm>
          <a:prstGeom prst="rect">
            <a:avLst/>
          </a:prstGeom>
        </p:spPr>
        <p:txBody>
          <a:bodyPr/>
          <a:lstStyle/>
          <a:p>
            <a:fld id="{10C7F894-2A36-495D-AB7C-1055F7AC0F9D}" type="slidenum">
              <a:rPr lang="en-US" smtClean="0"/>
              <a:pPr/>
              <a:t>98</a:t>
            </a:fld>
            <a:endParaRPr lang="en-US" dirty="0"/>
          </a:p>
        </p:txBody>
      </p:sp>
    </p:spTree>
    <p:extLst>
      <p:ext uri="{BB962C8B-B14F-4D97-AF65-F5344CB8AC3E}">
        <p14:creationId xmlns:p14="http://schemas.microsoft.com/office/powerpoint/2010/main" val="32563491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Summary of Tie Benefits </a:t>
            </a:r>
            <a:r>
              <a:rPr lang="en-US" dirty="0" smtClean="0"/>
              <a:t>Study Results</a:t>
            </a:r>
            <a:r>
              <a:rPr lang="en-US" dirty="0"/>
              <a:t/>
            </a:r>
            <a:br>
              <a:rPr lang="en-US" dirty="0"/>
            </a:br>
            <a:r>
              <a:rPr lang="en-US" dirty="0" smtClean="0"/>
              <a:t>Including Mystic Units 8 &amp; 9</a:t>
            </a:r>
            <a:endParaRPr lang="en-US" dirty="0"/>
          </a:p>
        </p:txBody>
      </p:sp>
      <p:sp>
        <p:nvSpPr>
          <p:cNvPr id="3" name="Text Placeholder 2"/>
          <p:cNvSpPr>
            <a:spLocks noGrp="1"/>
          </p:cNvSpPr>
          <p:nvPr>
            <p:ph type="body" sz="quarter" idx="4294967295"/>
          </p:nvPr>
        </p:nvSpPr>
        <p:spPr>
          <a:xfrm>
            <a:off x="457200" y="1676400"/>
            <a:ext cx="8390526" cy="4419600"/>
          </a:xfrm>
          <a:prstGeom prst="rect">
            <a:avLst/>
          </a:prstGeom>
        </p:spPr>
        <p:txBody>
          <a:bodyPr>
            <a:normAutofit/>
          </a:bodyPr>
          <a:lstStyle/>
          <a:p>
            <a:pPr>
              <a:lnSpc>
                <a:spcPct val="90000"/>
              </a:lnSpc>
            </a:pPr>
            <a:r>
              <a:rPr lang="en-US" dirty="0"/>
              <a:t>Total tie </a:t>
            </a:r>
            <a:r>
              <a:rPr lang="en-US" dirty="0" smtClean="0"/>
              <a:t>benefits </a:t>
            </a:r>
            <a:r>
              <a:rPr lang="en-US" dirty="0" smtClean="0">
                <a:cs typeface="Times New Roman" pitchFamily="18" charset="0"/>
              </a:rPr>
              <a:t>= 1,940 MW, with the following contributions:</a:t>
            </a:r>
            <a:endParaRPr lang="en-US" dirty="0">
              <a:cs typeface="Times New Roman" pitchFamily="18" charset="0"/>
            </a:endParaRPr>
          </a:p>
          <a:p>
            <a:pPr lvl="1">
              <a:lnSpc>
                <a:spcPct val="90000"/>
              </a:lnSpc>
            </a:pPr>
            <a:endParaRPr lang="en-US" sz="1600" dirty="0">
              <a:cs typeface="Times New Roman" pitchFamily="18" charset="0"/>
            </a:endParaRPr>
          </a:p>
          <a:p>
            <a:pPr lvl="1">
              <a:lnSpc>
                <a:spcPct val="90000"/>
              </a:lnSpc>
            </a:pPr>
            <a:r>
              <a:rPr lang="en-US" dirty="0" smtClean="0">
                <a:cs typeface="Times New Roman" pitchFamily="18" charset="0"/>
              </a:rPr>
              <a:t>Maritimes ties</a:t>
            </a:r>
            <a:r>
              <a:rPr lang="en-US" dirty="0">
                <a:cs typeface="Times New Roman" pitchFamily="18" charset="0"/>
              </a:rPr>
              <a:t> </a:t>
            </a:r>
            <a:r>
              <a:rPr lang="en-US" dirty="0" smtClean="0">
                <a:cs typeface="Times New Roman" pitchFamily="18" charset="0"/>
              </a:rPr>
              <a:t>= 501 </a:t>
            </a:r>
            <a:r>
              <a:rPr lang="en-US" dirty="0">
                <a:cs typeface="Times New Roman" pitchFamily="18" charset="0"/>
              </a:rPr>
              <a:t>MW</a:t>
            </a:r>
          </a:p>
          <a:p>
            <a:pPr lvl="2">
              <a:lnSpc>
                <a:spcPct val="90000"/>
              </a:lnSpc>
            </a:pPr>
            <a:endParaRPr lang="en-US" sz="2000" dirty="0">
              <a:cs typeface="Times New Roman" pitchFamily="18" charset="0"/>
            </a:endParaRPr>
          </a:p>
          <a:p>
            <a:pPr lvl="1">
              <a:lnSpc>
                <a:spcPct val="90000"/>
              </a:lnSpc>
            </a:pPr>
            <a:r>
              <a:rPr lang="en-US" dirty="0">
                <a:cs typeface="Times New Roman" pitchFamily="18" charset="0"/>
              </a:rPr>
              <a:t>HQ Phase II = 941 MW</a:t>
            </a:r>
          </a:p>
          <a:p>
            <a:pPr lvl="2">
              <a:lnSpc>
                <a:spcPct val="90000"/>
              </a:lnSpc>
            </a:pPr>
            <a:endParaRPr lang="en-US" sz="2000" dirty="0">
              <a:cs typeface="Times New Roman" pitchFamily="18" charset="0"/>
            </a:endParaRPr>
          </a:p>
          <a:p>
            <a:pPr lvl="1">
              <a:lnSpc>
                <a:spcPct val="90000"/>
              </a:lnSpc>
            </a:pPr>
            <a:r>
              <a:rPr lang="en-US" dirty="0" err="1">
                <a:cs typeface="Times New Roman" pitchFamily="18" charset="0"/>
              </a:rPr>
              <a:t>Highgate</a:t>
            </a:r>
            <a:r>
              <a:rPr lang="en-US" dirty="0">
                <a:cs typeface="Times New Roman" pitchFamily="18" charset="0"/>
              </a:rPr>
              <a:t> = 136 MW</a:t>
            </a:r>
          </a:p>
          <a:p>
            <a:pPr lvl="2">
              <a:lnSpc>
                <a:spcPct val="90000"/>
              </a:lnSpc>
            </a:pPr>
            <a:endParaRPr lang="en-US" sz="2000" dirty="0">
              <a:cs typeface="Times New Roman" pitchFamily="18" charset="0"/>
            </a:endParaRPr>
          </a:p>
          <a:p>
            <a:pPr lvl="1">
              <a:lnSpc>
                <a:spcPct val="90000"/>
              </a:lnSpc>
            </a:pPr>
            <a:r>
              <a:rPr lang="en-US" dirty="0">
                <a:cs typeface="Times New Roman" pitchFamily="18" charset="0"/>
              </a:rPr>
              <a:t>NY AC ties = 362 MW</a:t>
            </a:r>
          </a:p>
          <a:p>
            <a:pPr lvl="2">
              <a:lnSpc>
                <a:spcPct val="90000"/>
              </a:lnSpc>
            </a:pPr>
            <a:endParaRPr lang="en-US" sz="2000" dirty="0">
              <a:cs typeface="Times New Roman" pitchFamily="18" charset="0"/>
            </a:endParaRPr>
          </a:p>
          <a:p>
            <a:pPr lvl="1">
              <a:lnSpc>
                <a:spcPct val="90000"/>
              </a:lnSpc>
            </a:pPr>
            <a:r>
              <a:rPr lang="en-US" dirty="0">
                <a:cs typeface="Times New Roman" pitchFamily="18" charset="0"/>
              </a:rPr>
              <a:t>Cross Sound Cable = 0 MW</a:t>
            </a:r>
          </a:p>
        </p:txBody>
      </p:sp>
      <p:sp>
        <p:nvSpPr>
          <p:cNvPr id="4" name="Slide Number Placeholder 3"/>
          <p:cNvSpPr>
            <a:spLocks noGrp="1"/>
          </p:cNvSpPr>
          <p:nvPr>
            <p:ph type="sldNum" sz="quarter" idx="4294967295"/>
          </p:nvPr>
        </p:nvSpPr>
        <p:spPr>
          <a:xfrm>
            <a:off x="8610600" y="6324600"/>
            <a:ext cx="237126" cy="263518"/>
          </a:xfrm>
          <a:prstGeom prst="rect">
            <a:avLst/>
          </a:prstGeom>
        </p:spPr>
        <p:txBody>
          <a:bodyPr/>
          <a:lstStyle/>
          <a:p>
            <a:fld id="{10C7F894-2A36-495D-AB7C-1055F7AC0F9D}" type="slidenum">
              <a:rPr lang="en-US" smtClean="0"/>
              <a:pPr/>
              <a:t>99</a:t>
            </a:fld>
            <a:endParaRPr lang="en-US" dirty="0"/>
          </a:p>
        </p:txBody>
      </p:sp>
    </p:spTree>
    <p:extLst>
      <p:ext uri="{BB962C8B-B14F-4D97-AF65-F5344CB8AC3E}">
        <p14:creationId xmlns:p14="http://schemas.microsoft.com/office/powerpoint/2010/main" val="41496226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 corporate template">
  <a:themeElements>
    <a:clrScheme name="iso colors">
      <a:dk1>
        <a:srgbClr val="595959"/>
      </a:dk1>
      <a:lt1>
        <a:srgbClr val="FFFFFF"/>
      </a:lt1>
      <a:dk2>
        <a:srgbClr val="11479D"/>
      </a:dk2>
      <a:lt2>
        <a:srgbClr val="9B8F83"/>
      </a:lt2>
      <a:accent1>
        <a:srgbClr val="0082CF"/>
      </a:accent1>
      <a:accent2>
        <a:srgbClr val="E7251A"/>
      </a:accent2>
      <a:accent3>
        <a:srgbClr val="73B532"/>
      </a:accent3>
      <a:accent4>
        <a:srgbClr val="6159A6"/>
      </a:accent4>
      <a:accent5>
        <a:srgbClr val="F5943C"/>
      </a:accent5>
      <a:accent6>
        <a:srgbClr val="F9AF1C"/>
      </a:accent6>
      <a:hlink>
        <a:srgbClr val="11479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ISONE2015">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SONE2015">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SO Template public">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iso_white_cover</Template>
  <TotalTime>0</TotalTime>
  <Words>12262</Words>
  <Application>Microsoft Office PowerPoint</Application>
  <PresentationFormat>On-screen Show (4:3)</PresentationFormat>
  <Paragraphs>2851</Paragraphs>
  <Slides>114</Slides>
  <Notes>31</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114</vt:i4>
      </vt:variant>
    </vt:vector>
  </HeadingPairs>
  <TitlesOfParts>
    <vt:vector size="130" baseType="lpstr">
      <vt:lpstr>Arial</vt:lpstr>
      <vt:lpstr>Calibri</vt:lpstr>
      <vt:lpstr>Helvetica</vt:lpstr>
      <vt:lpstr>Symbol</vt:lpstr>
      <vt:lpstr>Times New Roman</vt:lpstr>
      <vt:lpstr>iso corporate template</vt:lpstr>
      <vt:lpstr>ISONE2015</vt:lpstr>
      <vt:lpstr>blank</vt:lpstr>
      <vt:lpstr>1_blank</vt:lpstr>
      <vt:lpstr>2_blank</vt:lpstr>
      <vt:lpstr>3_blank</vt:lpstr>
      <vt:lpstr>4_blank</vt:lpstr>
      <vt:lpstr>ISO Template public</vt:lpstr>
      <vt:lpstr>5_blank</vt:lpstr>
      <vt:lpstr>1_ISONE2015</vt:lpstr>
      <vt:lpstr>6_blank</vt:lpstr>
      <vt:lpstr>PowerPoint Presentation</vt:lpstr>
      <vt:lpstr>Objective of this Presentation</vt:lpstr>
      <vt:lpstr>Background</vt:lpstr>
      <vt:lpstr>Background, cont.</vt:lpstr>
      <vt:lpstr>Tie Benefits Study for FCA 14</vt:lpstr>
      <vt:lpstr>Tie Benefits for FCA 14 ICR Calculations</vt:lpstr>
      <vt:lpstr>Background</vt:lpstr>
      <vt:lpstr>Summary of Tie Benefits Study Results for FCA 14  Including and Excluding Mystic Units 8 &amp; 9</vt:lpstr>
      <vt:lpstr>Comparison of Tie Benefits Results for FCA 14 and FCA 13 </vt:lpstr>
      <vt:lpstr>Results of a Sensitivity Simulation  </vt:lpstr>
      <vt:lpstr>Observations</vt:lpstr>
      <vt:lpstr>Conclusions</vt:lpstr>
      <vt:lpstr>Changes to the 2019 CELT Load Forecast</vt:lpstr>
      <vt:lpstr>2019 CELT Load Forecast Changes</vt:lpstr>
      <vt:lpstr>Summer Seasonal Peak Load Distribution* in Per Unit of the 50/50 Peak for CCP 2023-2024 </vt:lpstr>
      <vt:lpstr>Summer Seasonal Peak Load Distribution* in Per Unit of the 50/50 Peak for CCP 2023-2024 </vt:lpstr>
      <vt:lpstr>PowerPoint Presentation</vt:lpstr>
      <vt:lpstr>PowerPoint Presentation</vt:lpstr>
      <vt:lpstr>PowerPoint Presentation</vt:lpstr>
      <vt:lpstr>Observations</vt:lpstr>
      <vt:lpstr>ICR for FCA 14</vt:lpstr>
      <vt:lpstr>ICR Values for FCA 14</vt:lpstr>
      <vt:lpstr>ICR Calculation Details  Including Mystic Units 8 &amp; 9</vt:lpstr>
      <vt:lpstr>ICR Calculation Details  Excluding Mystic Units 8 &amp; 9</vt:lpstr>
      <vt:lpstr>Comparison of ICR Values (MW) CCP 2023-2024 (FCA 14) Vs. CCP 2022-2023 (FCA 13)</vt:lpstr>
      <vt:lpstr>Effect of Updated Assumptions on ICR*  Including Mystic Units 8 &amp; 9</vt:lpstr>
      <vt:lpstr>FCA 14 ICR Results  Summary and Observations </vt:lpstr>
      <vt:lpstr>IMPACT OF Changes to the Load Forecast Methodology on ICR for FCA 14</vt:lpstr>
      <vt:lpstr>Analysis to Identify Impact on ICR associated with the Changes in Load Forecast Methodology</vt:lpstr>
      <vt:lpstr>Analysis to Identify Impact on ICR associated with the Changes in Load Forecast Methodology, cont.</vt:lpstr>
      <vt:lpstr>Analysis to Identify Impact on ICR associated with the Changes in Load Forecast Methodology, cont.</vt:lpstr>
      <vt:lpstr>Estimated Impacts on ICR due to 2019 Gross Load Forecast Changes</vt:lpstr>
      <vt:lpstr>Observations Impact of Load Forecast Methodology on ICR</vt:lpstr>
      <vt:lpstr>FCA 14 ICR-Related values development schedule</vt:lpstr>
      <vt:lpstr>FCA 14 ICR-Related Values Development Schedule </vt:lpstr>
      <vt:lpstr>PowerPoint Presentation</vt:lpstr>
      <vt:lpstr>Appendix I</vt:lpstr>
      <vt:lpstr>Modeling the New England Control Area for FCA 14</vt:lpstr>
      <vt:lpstr>Cost of New Entry (CONE)  - for the MRI Demand Curve</vt:lpstr>
      <vt:lpstr>Assumptions for the ICR-Related Values  Calculations</vt:lpstr>
      <vt:lpstr>Assumptions for the ICR-Related Values Calculations, cont.</vt:lpstr>
      <vt:lpstr>Load Forecast Data</vt:lpstr>
      <vt:lpstr>Load Forecast Data, cont. Modeling of BTM PV</vt:lpstr>
      <vt:lpstr>Load Forecast Data, cont.                    New England System Load Forecast</vt:lpstr>
      <vt:lpstr>PowerPoint Presentation</vt:lpstr>
      <vt:lpstr>PowerPoint Presentation</vt:lpstr>
      <vt:lpstr>PowerPoint Presentation</vt:lpstr>
      <vt:lpstr>Capacity Zone Resource and 50/50 Peak Load Forecast Assumptions Used in LRA and MCL Calculations (MW) Including Mystic Units 8 and 9 </vt:lpstr>
      <vt:lpstr>LRA, TSA &amp; MCL Internal Transmission Transfer Capability Assumptions  </vt:lpstr>
      <vt:lpstr>Availability Assumptions - Generating Capacity Resources</vt:lpstr>
      <vt:lpstr>Availability Assumptions - Generating Capacity Resources including Mystic Units 8 and 9</vt:lpstr>
      <vt:lpstr>Availability Assumptions - IPR</vt:lpstr>
      <vt:lpstr>Availability Assumptions – Demand Resources</vt:lpstr>
      <vt:lpstr>Availability Assumptions – Import Capacity Resources</vt:lpstr>
      <vt:lpstr>Availability Assumptions – Tie Benefits</vt:lpstr>
      <vt:lpstr>OP-4 Assumptions  Action 6 &amp; 8 - 5% Voltage Reduction (MW)</vt:lpstr>
      <vt:lpstr>OP-4 Assumptions, cont.  Tie Benefits (MW)</vt:lpstr>
      <vt:lpstr>OP4 Assumptions, cont.  - Minimum System Reserve Assumption (MW)</vt:lpstr>
      <vt:lpstr>Summary of all MW Modeled in the ICR Calculations Including Mystic Units 8 and 9 </vt:lpstr>
      <vt:lpstr>Appendix II</vt:lpstr>
      <vt:lpstr>Scope of Study</vt:lpstr>
      <vt:lpstr>Simulation Model</vt:lpstr>
      <vt:lpstr>Appendix II A</vt:lpstr>
      <vt:lpstr>Study Methodology - Summary Calculation Process</vt:lpstr>
      <vt:lpstr>Study Methodology Calculation Process 1.0 </vt:lpstr>
      <vt:lpstr>Study Methodology Calculation Process 2.0 </vt:lpstr>
      <vt:lpstr>Study Methodology Calculation Process 3.0 </vt:lpstr>
      <vt:lpstr>Study Methodology  Calculation Process 5.0 </vt:lpstr>
      <vt:lpstr>Study Methodology  Calculation Process 6.0</vt:lpstr>
      <vt:lpstr>Study Methodology  Calculation Process 7.0 </vt:lpstr>
      <vt:lpstr>Appendix II B</vt:lpstr>
      <vt:lpstr>Resource Assumptions  </vt:lpstr>
      <vt:lpstr>Load Assumptions </vt:lpstr>
      <vt:lpstr>Control Area Modeling</vt:lpstr>
      <vt:lpstr>FCA 14 Transmission Interfaces and Transfer Capabilities</vt:lpstr>
      <vt:lpstr>FCA 14 Internal Interface Transfer Capability </vt:lpstr>
      <vt:lpstr>FCA 14 Internal Interface Transfer Capability (Notes)</vt:lpstr>
      <vt:lpstr>FCA 14 Internal Interface Transfer Capability (Notes) (cont.)</vt:lpstr>
      <vt:lpstr>FCA 14 External Interface Import Capability</vt:lpstr>
      <vt:lpstr>FCA 14 External Interface Import Capability (Notes)</vt:lpstr>
      <vt:lpstr>FCA 14 External Interface Import Capability (Notes) (cont.)</vt:lpstr>
      <vt:lpstr>FCA 14 Transmission Interfaces Availability Assumptions</vt:lpstr>
      <vt:lpstr>Other Assumptions Operating Reserves and Relief from Voltage Reduction </vt:lpstr>
      <vt:lpstr>Appendix II C</vt:lpstr>
      <vt:lpstr>Interconnected System Representation   for 2023 (MW)                     </vt:lpstr>
      <vt:lpstr>New York System Representation  for 2023 (MW) </vt:lpstr>
      <vt:lpstr>New England System Representation  for 2023 (MW) </vt:lpstr>
      <vt:lpstr>Abbreviations of Subareas in Diagram</vt:lpstr>
      <vt:lpstr>Abbreviations of Subareas in Diagram, cont.</vt:lpstr>
      <vt:lpstr>Appendix ii - D FCA 14 Tie Benefits study Results  including Mystic Units 8 and 9</vt:lpstr>
      <vt:lpstr>Process 1.0 Calculation of Tie Benefits for All Interconnection States (Including Mystic Units 8 &amp; 9)</vt:lpstr>
      <vt:lpstr>Process 2.0 Calculation of Initial Total Tie Benefits</vt:lpstr>
      <vt:lpstr>Process 3.0 Calculation of Tie Benefits for Neighboring Control Areas</vt:lpstr>
      <vt:lpstr>Process 4.0 Calculation of Tie Benefits for Individual or Group of Interconnections</vt:lpstr>
      <vt:lpstr>Process 4.0 (cont.)</vt:lpstr>
      <vt:lpstr>Process 5.0 Adjustment to Initial Tie Benefits Values</vt:lpstr>
      <vt:lpstr>Process 6.0 Determination of Tie Benefits for Individual Neighboring Control Area </vt:lpstr>
      <vt:lpstr>Process 7.0 Determination of Total Tie Benefits for New England</vt:lpstr>
      <vt:lpstr>Summary of Tie Benefits Study Results Including Mystic Units 8 &amp; 9</vt:lpstr>
      <vt:lpstr>Appendix II - e  FCA 14 Tie Benefits Study Results excluding Mystic Units 8 and 9</vt:lpstr>
      <vt:lpstr>Process 1.0 Calculation of Tie Benefits for All Interconnection States (Excluding Mystic Units 8 &amp; 9)</vt:lpstr>
      <vt:lpstr>Process 2.0 Calculation of Initial Total Tie Benefits</vt:lpstr>
      <vt:lpstr>Process 3.0 Calculation of Tie Benefits for Neighboring Control Areas</vt:lpstr>
      <vt:lpstr>Process 4.0 Calculation of Tie Benefits for Individual or Group of Interconnections</vt:lpstr>
      <vt:lpstr>Process 4.0 (cont.)</vt:lpstr>
      <vt:lpstr>Process 5.0 Adjustment to Initial Tie Benefits Values</vt:lpstr>
      <vt:lpstr>Process 6.0 Determination of Tie Benefits for Individual Neighboring Control Area </vt:lpstr>
      <vt:lpstr>Process 7.0 Determination of Total Tie Benefits for New England</vt:lpstr>
      <vt:lpstr>Summary of Tie Benefits Study Results Excluding Mystic Units 8 &amp; 9</vt:lpstr>
      <vt:lpstr>Appendix III</vt:lpstr>
      <vt:lpstr>Acronyms</vt:lpstr>
      <vt:lpstr>Acronyms, cont.</vt:lpstr>
      <vt:lpstr>Acronyms,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2017-08-14T16:18:05Z</dcterms:created>
  <dcterms:modified xsi:type="dcterms:W3CDTF">2019-08-21T13:39:59Z</dcterms:modified>
</cp:coreProperties>
</file>