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83"/>
  </p:notesMasterIdLst>
  <p:handoutMasterIdLst>
    <p:handoutMasterId r:id="rId84"/>
  </p:handoutMasterIdLst>
  <p:sldIdLst>
    <p:sldId id="263" r:id="rId3"/>
    <p:sldId id="1627" r:id="rId4"/>
    <p:sldId id="812" r:id="rId5"/>
    <p:sldId id="1147" r:id="rId6"/>
    <p:sldId id="807" r:id="rId7"/>
    <p:sldId id="808" r:id="rId8"/>
    <p:sldId id="1714" r:id="rId9"/>
    <p:sldId id="1699" r:id="rId10"/>
    <p:sldId id="1738" r:id="rId11"/>
    <p:sldId id="1682" r:id="rId12"/>
    <p:sldId id="1683" r:id="rId13"/>
    <p:sldId id="1691" r:id="rId14"/>
    <p:sldId id="1686" r:id="rId15"/>
    <p:sldId id="1684" r:id="rId16"/>
    <p:sldId id="1705" r:id="rId17"/>
    <p:sldId id="1706" r:id="rId18"/>
    <p:sldId id="1707" r:id="rId19"/>
    <p:sldId id="1685" r:id="rId20"/>
    <p:sldId id="1704" r:id="rId21"/>
    <p:sldId id="1566" r:id="rId22"/>
    <p:sldId id="1652" r:id="rId23"/>
    <p:sldId id="1568" r:id="rId24"/>
    <p:sldId id="1570" r:id="rId25"/>
    <p:sldId id="1708" r:id="rId26"/>
    <p:sldId id="1715" r:id="rId27"/>
    <p:sldId id="1569" r:id="rId28"/>
    <p:sldId id="1719" r:id="rId29"/>
    <p:sldId id="1612" r:id="rId30"/>
    <p:sldId id="1613" r:id="rId31"/>
    <p:sldId id="1717" r:id="rId32"/>
    <p:sldId id="1617" r:id="rId33"/>
    <p:sldId id="1749" r:id="rId34"/>
    <p:sldId id="1619" r:id="rId35"/>
    <p:sldId id="1620" r:id="rId36"/>
    <p:sldId id="1721" r:id="rId37"/>
    <p:sldId id="1748" r:id="rId38"/>
    <p:sldId id="1745" r:id="rId39"/>
    <p:sldId id="1746" r:id="rId40"/>
    <p:sldId id="1751" r:id="rId41"/>
    <p:sldId id="1752" r:id="rId42"/>
    <p:sldId id="1753" r:id="rId43"/>
    <p:sldId id="1754" r:id="rId44"/>
    <p:sldId id="1755" r:id="rId45"/>
    <p:sldId id="1758" r:id="rId46"/>
    <p:sldId id="1759" r:id="rId47"/>
    <p:sldId id="1756" r:id="rId48"/>
    <p:sldId id="1294" r:id="rId49"/>
    <p:sldId id="1730" r:id="rId50"/>
    <p:sldId id="1676" r:id="rId51"/>
    <p:sldId id="1732" r:id="rId52"/>
    <p:sldId id="1731" r:id="rId53"/>
    <p:sldId id="1733" r:id="rId54"/>
    <p:sldId id="1734" r:id="rId55"/>
    <p:sldId id="1778" r:id="rId56"/>
    <p:sldId id="1737" r:id="rId57"/>
    <p:sldId id="1740" r:id="rId58"/>
    <p:sldId id="1741" r:id="rId59"/>
    <p:sldId id="1677" r:id="rId60"/>
    <p:sldId id="1678" r:id="rId61"/>
    <p:sldId id="1662" r:id="rId62"/>
    <p:sldId id="1663" r:id="rId63"/>
    <p:sldId id="1664" r:id="rId64"/>
    <p:sldId id="1669" r:id="rId65"/>
    <p:sldId id="1725" r:id="rId66"/>
    <p:sldId id="1726" r:id="rId67"/>
    <p:sldId id="1727" r:id="rId68"/>
    <p:sldId id="1729" r:id="rId69"/>
    <p:sldId id="1728" r:id="rId70"/>
    <p:sldId id="1724" r:id="rId71"/>
    <p:sldId id="1671" r:id="rId72"/>
    <p:sldId id="1723" r:id="rId73"/>
    <p:sldId id="1722" r:id="rId74"/>
    <p:sldId id="1776" r:id="rId75"/>
    <p:sldId id="1769" r:id="rId76"/>
    <p:sldId id="1775" r:id="rId77"/>
    <p:sldId id="1773" r:id="rId78"/>
    <p:sldId id="1772" r:id="rId79"/>
    <p:sldId id="1774" r:id="rId80"/>
    <p:sldId id="740" r:id="rId81"/>
    <p:sldId id="1779" r:id="rId82"/>
  </p:sldIdLst>
  <p:sldSz cx="9144000" cy="6858000" type="screen4x3"/>
  <p:notesSz cx="7010400" cy="9296400"/>
  <p:custDataLst>
    <p:tags r:id="rId8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AEA852-5EC7-4875-A9E6-EB147A33ECD4}">
          <p14:sldIdLst>
            <p14:sldId id="263"/>
            <p14:sldId id="1627"/>
            <p14:sldId id="812"/>
          </p14:sldIdLst>
        </p14:section>
        <p14:section name="Design Objectives and Principles" id="{906AA726-635C-41F7-9BE8-AFDDFA1429C2}">
          <p14:sldIdLst>
            <p14:sldId id="1147"/>
            <p14:sldId id="807"/>
            <p14:sldId id="808"/>
            <p14:sldId id="1714"/>
          </p14:sldIdLst>
        </p14:section>
        <p14:section name="Design Overview" id="{12EF4236-1546-460B-963B-E4DDED45DC32}">
          <p14:sldIdLst>
            <p14:sldId id="1699"/>
            <p14:sldId id="1738"/>
            <p14:sldId id="1682"/>
            <p14:sldId id="1683"/>
            <p14:sldId id="1691"/>
            <p14:sldId id="1686"/>
            <p14:sldId id="1684"/>
            <p14:sldId id="1705"/>
            <p14:sldId id="1706"/>
            <p14:sldId id="1707"/>
            <p14:sldId id="1685"/>
            <p14:sldId id="1704"/>
          </p14:sldIdLst>
        </p14:section>
        <p14:section name="FER" id="{E05E0066-7BF3-4E2F-9875-ACDD8827E375}">
          <p14:sldIdLst>
            <p14:sldId id="1566"/>
            <p14:sldId id="1652"/>
            <p14:sldId id="1568"/>
            <p14:sldId id="1570"/>
            <p14:sldId id="1708"/>
            <p14:sldId id="1715"/>
            <p14:sldId id="1569"/>
            <p14:sldId id="1719"/>
          </p14:sldIdLst>
        </p14:section>
        <p14:section name="FER Examples" id="{01EF18A9-4783-40BF-B7C3-F6565AF13B77}">
          <p14:sldIdLst>
            <p14:sldId id="1612"/>
            <p14:sldId id="1613"/>
            <p14:sldId id="1717"/>
            <p14:sldId id="1617"/>
            <p14:sldId id="1749"/>
            <p14:sldId id="1619"/>
            <p14:sldId id="1620"/>
            <p14:sldId id="1721"/>
            <p14:sldId id="1748"/>
            <p14:sldId id="1745"/>
            <p14:sldId id="1746"/>
            <p14:sldId id="1751"/>
            <p14:sldId id="1752"/>
            <p14:sldId id="1753"/>
            <p14:sldId id="1754"/>
            <p14:sldId id="1755"/>
            <p14:sldId id="1758"/>
            <p14:sldId id="1759"/>
            <p14:sldId id="1756"/>
          </p14:sldIdLst>
        </p14:section>
        <p14:section name="Replacement Energy Reserve" id="{71FCB496-39A5-487C-B2D7-DE8C017AC6D6}">
          <p14:sldIdLst>
            <p14:sldId id="1294"/>
            <p14:sldId id="1730"/>
            <p14:sldId id="1676"/>
            <p14:sldId id="1732"/>
            <p14:sldId id="1731"/>
            <p14:sldId id="1733"/>
            <p14:sldId id="1734"/>
            <p14:sldId id="1778"/>
            <p14:sldId id="1737"/>
            <p14:sldId id="1740"/>
            <p14:sldId id="1741"/>
          </p14:sldIdLst>
        </p14:section>
        <p14:section name="Close out parameters" id="{FC4C4E54-9CA7-481B-A8ED-877B767291E2}">
          <p14:sldIdLst>
            <p14:sldId id="1677"/>
            <p14:sldId id="1678"/>
          </p14:sldIdLst>
        </p14:section>
        <p14:section name="Strike Price determination" id="{2EA8FD33-F902-4DEC-943F-09DC15A871DE}">
          <p14:sldIdLst>
            <p14:sldId id="1662"/>
            <p14:sldId id="1663"/>
            <p14:sldId id="1664"/>
            <p14:sldId id="1669"/>
            <p14:sldId id="1725"/>
            <p14:sldId id="1726"/>
            <p14:sldId id="1727"/>
            <p14:sldId id="1729"/>
            <p14:sldId id="1728"/>
            <p14:sldId id="1724"/>
            <p14:sldId id="1671"/>
          </p14:sldIdLst>
        </p14:section>
        <p14:section name="Tariff Preview" id="{2C52171B-2DD1-495D-BC1D-5050EE6116D1}">
          <p14:sldIdLst>
            <p14:sldId id="1723"/>
            <p14:sldId id="1722"/>
            <p14:sldId id="1776"/>
            <p14:sldId id="1769"/>
            <p14:sldId id="1775"/>
            <p14:sldId id="1773"/>
            <p14:sldId id="1772"/>
            <p14:sldId id="1774"/>
          </p14:sldIdLst>
        </p14:section>
        <p14:section name="Next Steps" id="{6ACDFDDF-218D-4312-9920-E9BE116D7B9B}">
          <p14:sldIdLst>
            <p14:sldId id="740"/>
            <p14:sldId id="17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70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1795D2"/>
    <a:srgbClr val="77BD2A"/>
    <a:srgbClr val="A1DCF2"/>
    <a:srgbClr val="FFFFFF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3800" autoAdjust="0"/>
  </p:normalViewPr>
  <p:slideViewPr>
    <p:cSldViewPr>
      <p:cViewPr varScale="1">
        <p:scale>
          <a:sx n="77" d="100"/>
          <a:sy n="77" d="100"/>
        </p:scale>
        <p:origin x="403" y="62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-460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48" y="60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o-ne.com\shares\dept_408_market_development\MAP\0398_Fuel_Security\2019_06_27_COOPEY_July2019_MC_slides\LF_error_201907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o-ne.com\shares\dept_408_market_development\MAP\0398_Fuel_Security\2019_06_27_COOPEY_July2019_MC_slides\LF_error_201907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</a:rPr>
              <a:t>Day Ahead Hourly Load Forecast Error (MW)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fcst_delta!$S$1</c:f>
              <c:strCache>
                <c:ptCount val="1"/>
                <c:pt idx="0">
                  <c:v>forecast_delta_da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fcst_delta!$R$2:$R$62</c:f>
              <c:numCache>
                <c:formatCode>General</c:formatCode>
                <c:ptCount val="61"/>
                <c:pt idx="0">
                  <c:v>-3000</c:v>
                </c:pt>
                <c:pt idx="1">
                  <c:v>-2900</c:v>
                </c:pt>
                <c:pt idx="2">
                  <c:v>-2800</c:v>
                </c:pt>
                <c:pt idx="3">
                  <c:v>-2700</c:v>
                </c:pt>
                <c:pt idx="4">
                  <c:v>-2600</c:v>
                </c:pt>
                <c:pt idx="5">
                  <c:v>-2500</c:v>
                </c:pt>
                <c:pt idx="6">
                  <c:v>-2400</c:v>
                </c:pt>
                <c:pt idx="7">
                  <c:v>-2300</c:v>
                </c:pt>
                <c:pt idx="8">
                  <c:v>-2200</c:v>
                </c:pt>
                <c:pt idx="9">
                  <c:v>-2100</c:v>
                </c:pt>
                <c:pt idx="10">
                  <c:v>-2000</c:v>
                </c:pt>
                <c:pt idx="11">
                  <c:v>-1900</c:v>
                </c:pt>
                <c:pt idx="12">
                  <c:v>-1800</c:v>
                </c:pt>
                <c:pt idx="13">
                  <c:v>-1700</c:v>
                </c:pt>
                <c:pt idx="14">
                  <c:v>-1600</c:v>
                </c:pt>
                <c:pt idx="15">
                  <c:v>-1500</c:v>
                </c:pt>
                <c:pt idx="16">
                  <c:v>-1400</c:v>
                </c:pt>
                <c:pt idx="17">
                  <c:v>-1300</c:v>
                </c:pt>
                <c:pt idx="18">
                  <c:v>-1200</c:v>
                </c:pt>
                <c:pt idx="19">
                  <c:v>-1100</c:v>
                </c:pt>
                <c:pt idx="20">
                  <c:v>-1000</c:v>
                </c:pt>
                <c:pt idx="21">
                  <c:v>-900</c:v>
                </c:pt>
                <c:pt idx="22">
                  <c:v>-800</c:v>
                </c:pt>
                <c:pt idx="23">
                  <c:v>-700</c:v>
                </c:pt>
                <c:pt idx="24">
                  <c:v>-600</c:v>
                </c:pt>
                <c:pt idx="25">
                  <c:v>-500</c:v>
                </c:pt>
                <c:pt idx="26">
                  <c:v>-400</c:v>
                </c:pt>
                <c:pt idx="27">
                  <c:v>-300</c:v>
                </c:pt>
                <c:pt idx="28">
                  <c:v>-200</c:v>
                </c:pt>
                <c:pt idx="29">
                  <c:v>-100</c:v>
                </c:pt>
                <c:pt idx="30">
                  <c:v>0</c:v>
                </c:pt>
                <c:pt idx="31">
                  <c:v>100</c:v>
                </c:pt>
                <c:pt idx="32">
                  <c:v>200</c:v>
                </c:pt>
                <c:pt idx="33">
                  <c:v>300</c:v>
                </c:pt>
                <c:pt idx="34">
                  <c:v>400</c:v>
                </c:pt>
                <c:pt idx="35">
                  <c:v>500</c:v>
                </c:pt>
                <c:pt idx="36">
                  <c:v>600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  <c:pt idx="41">
                  <c:v>1100</c:v>
                </c:pt>
                <c:pt idx="42">
                  <c:v>1200</c:v>
                </c:pt>
                <c:pt idx="43">
                  <c:v>1300</c:v>
                </c:pt>
                <c:pt idx="44">
                  <c:v>1400</c:v>
                </c:pt>
                <c:pt idx="45">
                  <c:v>1500</c:v>
                </c:pt>
                <c:pt idx="46">
                  <c:v>1600</c:v>
                </c:pt>
                <c:pt idx="47">
                  <c:v>1700</c:v>
                </c:pt>
                <c:pt idx="48">
                  <c:v>1800</c:v>
                </c:pt>
                <c:pt idx="49">
                  <c:v>1900</c:v>
                </c:pt>
                <c:pt idx="50">
                  <c:v>2000</c:v>
                </c:pt>
                <c:pt idx="51">
                  <c:v>2100</c:v>
                </c:pt>
                <c:pt idx="52">
                  <c:v>2200</c:v>
                </c:pt>
                <c:pt idx="53">
                  <c:v>2300</c:v>
                </c:pt>
                <c:pt idx="54">
                  <c:v>2400</c:v>
                </c:pt>
                <c:pt idx="55">
                  <c:v>2500</c:v>
                </c:pt>
                <c:pt idx="56">
                  <c:v>2600</c:v>
                </c:pt>
                <c:pt idx="57">
                  <c:v>2700</c:v>
                </c:pt>
                <c:pt idx="58">
                  <c:v>2800</c:v>
                </c:pt>
                <c:pt idx="59">
                  <c:v>2900</c:v>
                </c:pt>
                <c:pt idx="60">
                  <c:v>3000</c:v>
                </c:pt>
              </c:numCache>
            </c:numRef>
          </c:cat>
          <c:val>
            <c:numRef>
              <c:f>fcst_delta!$T$2:$T$62</c:f>
              <c:numCache>
                <c:formatCode>General</c:formatCode>
                <c:ptCount val="61"/>
                <c:pt idx="0">
                  <c:v>0</c:v>
                </c:pt>
                <c:pt idx="1">
                  <c:v>1.1415525114155251E-4</c:v>
                </c:pt>
                <c:pt idx="2">
                  <c:v>1.1415525114155251E-4</c:v>
                </c:pt>
                <c:pt idx="3">
                  <c:v>0</c:v>
                </c:pt>
                <c:pt idx="4">
                  <c:v>1.1415525114155251E-4</c:v>
                </c:pt>
                <c:pt idx="5">
                  <c:v>1.1415525114155251E-4</c:v>
                </c:pt>
                <c:pt idx="6">
                  <c:v>0</c:v>
                </c:pt>
                <c:pt idx="7">
                  <c:v>1.1415525114155251E-4</c:v>
                </c:pt>
                <c:pt idx="8">
                  <c:v>3.4246575342465754E-4</c:v>
                </c:pt>
                <c:pt idx="9">
                  <c:v>3.4246575342465754E-4</c:v>
                </c:pt>
                <c:pt idx="10">
                  <c:v>2.2831050228310502E-4</c:v>
                </c:pt>
                <c:pt idx="11">
                  <c:v>3.4246575342465754E-4</c:v>
                </c:pt>
                <c:pt idx="12">
                  <c:v>7.9908675799086762E-4</c:v>
                </c:pt>
                <c:pt idx="13">
                  <c:v>5.7077625570776253E-4</c:v>
                </c:pt>
                <c:pt idx="14">
                  <c:v>4.5662100456621003E-4</c:v>
                </c:pt>
                <c:pt idx="15">
                  <c:v>1.0273972602739725E-3</c:v>
                </c:pt>
                <c:pt idx="16">
                  <c:v>1.3698630136986301E-3</c:v>
                </c:pt>
                <c:pt idx="17">
                  <c:v>1.5981735159817352E-3</c:v>
                </c:pt>
                <c:pt idx="18">
                  <c:v>1.3698630136986301E-3</c:v>
                </c:pt>
                <c:pt idx="19">
                  <c:v>2.5114155251141552E-3</c:v>
                </c:pt>
                <c:pt idx="20">
                  <c:v>3.8812785388127853E-3</c:v>
                </c:pt>
                <c:pt idx="21">
                  <c:v>6.1643835616438354E-3</c:v>
                </c:pt>
                <c:pt idx="22">
                  <c:v>8.6757990867579911E-3</c:v>
                </c:pt>
                <c:pt idx="23">
                  <c:v>1.1757990867579908E-2</c:v>
                </c:pt>
                <c:pt idx="24">
                  <c:v>2.0205479452054795E-2</c:v>
                </c:pt>
                <c:pt idx="25">
                  <c:v>2.6027397260273973E-2</c:v>
                </c:pt>
                <c:pt idx="26">
                  <c:v>3.9611872146118721E-2</c:v>
                </c:pt>
                <c:pt idx="27">
                  <c:v>5.4566210045662103E-2</c:v>
                </c:pt>
                <c:pt idx="28">
                  <c:v>8.8242009132420085E-2</c:v>
                </c:pt>
                <c:pt idx="29">
                  <c:v>0.12317351598173516</c:v>
                </c:pt>
                <c:pt idx="30">
                  <c:v>0.13972602739726028</c:v>
                </c:pt>
                <c:pt idx="31">
                  <c:v>0.13025114155251141</c:v>
                </c:pt>
                <c:pt idx="32">
                  <c:v>0.1019406392694064</c:v>
                </c:pt>
                <c:pt idx="33">
                  <c:v>7.5342465753424653E-2</c:v>
                </c:pt>
                <c:pt idx="34">
                  <c:v>4.8630136986301371E-2</c:v>
                </c:pt>
                <c:pt idx="35">
                  <c:v>3.6757990867579908E-2</c:v>
                </c:pt>
                <c:pt idx="36">
                  <c:v>2.3515981735159817E-2</c:v>
                </c:pt>
                <c:pt idx="37">
                  <c:v>1.5182648401826484E-2</c:v>
                </c:pt>
                <c:pt idx="38">
                  <c:v>1.1187214611872146E-2</c:v>
                </c:pt>
                <c:pt idx="39">
                  <c:v>8.7899543378995425E-3</c:v>
                </c:pt>
                <c:pt idx="40">
                  <c:v>5.4794520547945206E-3</c:v>
                </c:pt>
                <c:pt idx="41">
                  <c:v>2.9680365296803654E-3</c:v>
                </c:pt>
                <c:pt idx="42">
                  <c:v>1.5981735159817352E-3</c:v>
                </c:pt>
                <c:pt idx="43">
                  <c:v>1.3698630136986301E-3</c:v>
                </c:pt>
                <c:pt idx="44">
                  <c:v>5.7077625570776253E-4</c:v>
                </c:pt>
                <c:pt idx="45">
                  <c:v>9.1324200913242006E-4</c:v>
                </c:pt>
                <c:pt idx="46">
                  <c:v>2.2831050228310502E-4</c:v>
                </c:pt>
                <c:pt idx="47">
                  <c:v>4.5662100456621003E-4</c:v>
                </c:pt>
                <c:pt idx="48">
                  <c:v>2.2831050228310502E-4</c:v>
                </c:pt>
                <c:pt idx="49">
                  <c:v>1.1415525114155251E-4</c:v>
                </c:pt>
                <c:pt idx="50">
                  <c:v>0</c:v>
                </c:pt>
                <c:pt idx="51">
                  <c:v>1.1415525114155251E-4</c:v>
                </c:pt>
                <c:pt idx="52">
                  <c:v>1.1415525114155251E-4</c:v>
                </c:pt>
                <c:pt idx="53">
                  <c:v>0</c:v>
                </c:pt>
                <c:pt idx="54">
                  <c:v>1.1415525114155251E-4</c:v>
                </c:pt>
                <c:pt idx="55">
                  <c:v>2.2831050228310502E-4</c:v>
                </c:pt>
                <c:pt idx="56">
                  <c:v>2.2831050228310502E-4</c:v>
                </c:pt>
                <c:pt idx="57">
                  <c:v>1.1415525114155251E-4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7-4A99-8916-FED38C652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51224936"/>
        <c:axId val="651217720"/>
      </c:barChart>
      <c:catAx>
        <c:axId val="65122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217720"/>
        <c:crosses val="autoZero"/>
        <c:auto val="1"/>
        <c:lblAlgn val="ctr"/>
        <c:lblOffset val="100"/>
        <c:tickLblSkip val="10"/>
        <c:noMultiLvlLbl val="0"/>
      </c:catAx>
      <c:valAx>
        <c:axId val="651217720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rgbClr val="000000"/>
                    </a:solidFill>
                  </a:rPr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22493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000"/>
                </a:solidFill>
              </a:rPr>
              <a:t>90-minute Hourly Load Forecast Error (MW)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fcst_delta!$V$1</c:f>
              <c:strCache>
                <c:ptCount val="1"/>
                <c:pt idx="0">
                  <c:v>forecast_delta_90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fcst_delta!$R$2:$R$62</c:f>
              <c:numCache>
                <c:formatCode>General</c:formatCode>
                <c:ptCount val="61"/>
                <c:pt idx="0">
                  <c:v>-3000</c:v>
                </c:pt>
                <c:pt idx="1">
                  <c:v>-2900</c:v>
                </c:pt>
                <c:pt idx="2">
                  <c:v>-2800</c:v>
                </c:pt>
                <c:pt idx="3">
                  <c:v>-2700</c:v>
                </c:pt>
                <c:pt idx="4">
                  <c:v>-2600</c:v>
                </c:pt>
                <c:pt idx="5">
                  <c:v>-2500</c:v>
                </c:pt>
                <c:pt idx="6">
                  <c:v>-2400</c:v>
                </c:pt>
                <c:pt idx="7">
                  <c:v>-2300</c:v>
                </c:pt>
                <c:pt idx="8">
                  <c:v>-2200</c:v>
                </c:pt>
                <c:pt idx="9">
                  <c:v>-2100</c:v>
                </c:pt>
                <c:pt idx="10">
                  <c:v>-2000</c:v>
                </c:pt>
                <c:pt idx="11">
                  <c:v>-1900</c:v>
                </c:pt>
                <c:pt idx="12">
                  <c:v>-1800</c:v>
                </c:pt>
                <c:pt idx="13">
                  <c:v>-1700</c:v>
                </c:pt>
                <c:pt idx="14">
                  <c:v>-1600</c:v>
                </c:pt>
                <c:pt idx="15">
                  <c:v>-1500</c:v>
                </c:pt>
                <c:pt idx="16">
                  <c:v>-1400</c:v>
                </c:pt>
                <c:pt idx="17">
                  <c:v>-1300</c:v>
                </c:pt>
                <c:pt idx="18">
                  <c:v>-1200</c:v>
                </c:pt>
                <c:pt idx="19">
                  <c:v>-1100</c:v>
                </c:pt>
                <c:pt idx="20">
                  <c:v>-1000</c:v>
                </c:pt>
                <c:pt idx="21">
                  <c:v>-900</c:v>
                </c:pt>
                <c:pt idx="22">
                  <c:v>-800</c:v>
                </c:pt>
                <c:pt idx="23">
                  <c:v>-700</c:v>
                </c:pt>
                <c:pt idx="24">
                  <c:v>-600</c:v>
                </c:pt>
                <c:pt idx="25">
                  <c:v>-500</c:v>
                </c:pt>
                <c:pt idx="26">
                  <c:v>-400</c:v>
                </c:pt>
                <c:pt idx="27">
                  <c:v>-300</c:v>
                </c:pt>
                <c:pt idx="28">
                  <c:v>-200</c:v>
                </c:pt>
                <c:pt idx="29">
                  <c:v>-100</c:v>
                </c:pt>
                <c:pt idx="30">
                  <c:v>0</c:v>
                </c:pt>
                <c:pt idx="31">
                  <c:v>100</c:v>
                </c:pt>
                <c:pt idx="32">
                  <c:v>200</c:v>
                </c:pt>
                <c:pt idx="33">
                  <c:v>300</c:v>
                </c:pt>
                <c:pt idx="34">
                  <c:v>400</c:v>
                </c:pt>
                <c:pt idx="35">
                  <c:v>500</c:v>
                </c:pt>
                <c:pt idx="36">
                  <c:v>600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  <c:pt idx="41">
                  <c:v>1100</c:v>
                </c:pt>
                <c:pt idx="42">
                  <c:v>1200</c:v>
                </c:pt>
                <c:pt idx="43">
                  <c:v>1300</c:v>
                </c:pt>
                <c:pt idx="44">
                  <c:v>1400</c:v>
                </c:pt>
                <c:pt idx="45">
                  <c:v>1500</c:v>
                </c:pt>
                <c:pt idx="46">
                  <c:v>1600</c:v>
                </c:pt>
                <c:pt idx="47">
                  <c:v>1700</c:v>
                </c:pt>
                <c:pt idx="48">
                  <c:v>1800</c:v>
                </c:pt>
                <c:pt idx="49">
                  <c:v>1900</c:v>
                </c:pt>
                <c:pt idx="50">
                  <c:v>2000</c:v>
                </c:pt>
                <c:pt idx="51">
                  <c:v>2100</c:v>
                </c:pt>
                <c:pt idx="52">
                  <c:v>2200</c:v>
                </c:pt>
                <c:pt idx="53">
                  <c:v>2300</c:v>
                </c:pt>
                <c:pt idx="54">
                  <c:v>2400</c:v>
                </c:pt>
                <c:pt idx="55">
                  <c:v>2500</c:v>
                </c:pt>
                <c:pt idx="56">
                  <c:v>2600</c:v>
                </c:pt>
                <c:pt idx="57">
                  <c:v>2700</c:v>
                </c:pt>
                <c:pt idx="58">
                  <c:v>2800</c:v>
                </c:pt>
                <c:pt idx="59">
                  <c:v>2900</c:v>
                </c:pt>
                <c:pt idx="60">
                  <c:v>3000</c:v>
                </c:pt>
              </c:numCache>
            </c:numRef>
          </c:cat>
          <c:val>
            <c:numRef>
              <c:f>fcst_delta!$W$2:$W$62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1.1415525114155251E-4</c:v>
                </c:pt>
                <c:pt idx="11">
                  <c:v>0</c:v>
                </c:pt>
                <c:pt idx="12">
                  <c:v>0</c:v>
                </c:pt>
                <c:pt idx="13">
                  <c:v>1.1415525114155251E-4</c:v>
                </c:pt>
                <c:pt idx="14">
                  <c:v>1.1415525114155251E-4</c:v>
                </c:pt>
                <c:pt idx="15">
                  <c:v>2.2831050228310502E-4</c:v>
                </c:pt>
                <c:pt idx="16">
                  <c:v>7.9908675799086762E-4</c:v>
                </c:pt>
                <c:pt idx="17">
                  <c:v>1.2557077625570776E-3</c:v>
                </c:pt>
                <c:pt idx="18">
                  <c:v>1.1415525114155251E-3</c:v>
                </c:pt>
                <c:pt idx="19">
                  <c:v>2.2831050228310501E-3</c:v>
                </c:pt>
                <c:pt idx="20">
                  <c:v>3.5388127853881279E-3</c:v>
                </c:pt>
                <c:pt idx="21">
                  <c:v>4.10958904109589E-3</c:v>
                </c:pt>
                <c:pt idx="22">
                  <c:v>6.5068493150684933E-3</c:v>
                </c:pt>
                <c:pt idx="23">
                  <c:v>8.7899543378995425E-3</c:v>
                </c:pt>
                <c:pt idx="24">
                  <c:v>1.6210045662100457E-2</c:v>
                </c:pt>
                <c:pt idx="25">
                  <c:v>2.1232876712328767E-2</c:v>
                </c:pt>
                <c:pt idx="26">
                  <c:v>3.8127853881278539E-2</c:v>
                </c:pt>
                <c:pt idx="27">
                  <c:v>6.1872146118721459E-2</c:v>
                </c:pt>
                <c:pt idx="28">
                  <c:v>0.10011415525114155</c:v>
                </c:pt>
                <c:pt idx="29">
                  <c:v>0.13858447488584474</c:v>
                </c:pt>
                <c:pt idx="30">
                  <c:v>0.15821917808219177</c:v>
                </c:pt>
                <c:pt idx="31">
                  <c:v>0.14235159817351598</c:v>
                </c:pt>
                <c:pt idx="32">
                  <c:v>0.10182648401826484</c:v>
                </c:pt>
                <c:pt idx="33">
                  <c:v>7.2260273972602734E-2</c:v>
                </c:pt>
                <c:pt idx="34">
                  <c:v>4.6232876712328765E-2</c:v>
                </c:pt>
                <c:pt idx="35">
                  <c:v>2.9680365296803651E-2</c:v>
                </c:pt>
                <c:pt idx="36">
                  <c:v>1.8036529680365298E-2</c:v>
                </c:pt>
                <c:pt idx="37">
                  <c:v>1.0958904109589041E-2</c:v>
                </c:pt>
                <c:pt idx="38">
                  <c:v>7.534246575342466E-3</c:v>
                </c:pt>
                <c:pt idx="39">
                  <c:v>3.3105022831050228E-3</c:v>
                </c:pt>
                <c:pt idx="40">
                  <c:v>2.2831050228310501E-3</c:v>
                </c:pt>
                <c:pt idx="41">
                  <c:v>9.1324200913242006E-4</c:v>
                </c:pt>
                <c:pt idx="42">
                  <c:v>3.4246575342465754E-4</c:v>
                </c:pt>
                <c:pt idx="43">
                  <c:v>3.4246575342465754E-4</c:v>
                </c:pt>
                <c:pt idx="44">
                  <c:v>1.1415525114155251E-4</c:v>
                </c:pt>
                <c:pt idx="45">
                  <c:v>3.4246575342465754E-4</c:v>
                </c:pt>
                <c:pt idx="46">
                  <c:v>1.1415525114155251E-4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0-424E-9EB0-A45FD26C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651224936"/>
        <c:axId val="651217720"/>
      </c:barChart>
      <c:catAx>
        <c:axId val="65122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217720"/>
        <c:crosses val="autoZero"/>
        <c:auto val="1"/>
        <c:lblAlgn val="ctr"/>
        <c:lblOffset val="100"/>
        <c:tickLblSkip val="10"/>
        <c:noMultiLvlLbl val="0"/>
      </c:catAx>
      <c:valAx>
        <c:axId val="651217720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rgbClr val="000000"/>
                    </a:solidFill>
                  </a:rPr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22493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2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1" y="0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0" tIns="46555" rIns="93120" bIns="465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20" tIns="46555" rIns="93120" bIns="465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1" y="8829967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0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3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2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</a:t>
            </a:r>
            <a:r>
              <a:rPr lang="en-US" sz="700" b="1" baseline="0" dirty="0" smtClean="0">
                <a:solidFill>
                  <a:schemeClr val="tx1"/>
                </a:solidFill>
              </a:rPr>
              <a:t>-NE PUBLIC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7/a2b_iso_presentation_energy_security_improvements.pptx" TargetMode="External"/><Relationship Id="rId7" Type="http://schemas.openxmlformats.org/officeDocument/2006/relationships/hyperlink" Target="https://www.iso-ne.com/static-assets/documents/2019/06/a2a_iso_presentation_energy_security_improvements_market_based_approache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iso-ne.com/static-assets/documents/2019/04/a7c_presentation_energy_security_improvements_market_based_approaches.pptx" TargetMode="External"/><Relationship Id="rId5" Type="http://schemas.openxmlformats.org/officeDocument/2006/relationships/hyperlink" Target="https://www.iso-ne.com/static-assets/documents/2019/07/a4b_iso_presentation_energy_security_improvements_market_based_approaches.pptx" TargetMode="External"/><Relationship Id="rId4" Type="http://schemas.openxmlformats.org/officeDocument/2006/relationships/hyperlink" Target="https://www.iso-ne.com/static-assets/documents/2019/05/a2a_iso_presentation_energy_security_improvements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5/a2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13-15,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413.540.4088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Discussion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market-based solution to </a:t>
            </a:r>
            <a:r>
              <a:rPr lang="en-US" dirty="0" smtClean="0">
                <a:solidFill>
                  <a:schemeClr val="accent1"/>
                </a:solidFill>
              </a:rPr>
              <a:t>improve </a:t>
            </a:r>
            <a:r>
              <a:rPr lang="en-US" dirty="0">
                <a:solidFill>
                  <a:schemeClr val="accent1"/>
                </a:solidFill>
              </a:rPr>
              <a:t>energy security in the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MARKET-BASED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Energy Call Option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An </a:t>
            </a:r>
            <a:r>
              <a:rPr lang="en-US" dirty="0" smtClean="0"/>
              <a:t>hourly day-ahead energy </a:t>
            </a:r>
            <a:r>
              <a:rPr lang="en-US" dirty="0"/>
              <a:t>call </a:t>
            </a:r>
            <a:r>
              <a:rPr lang="en-US" dirty="0" smtClean="0"/>
              <a:t>option construct, awarded (scheduled) </a:t>
            </a:r>
            <a:r>
              <a:rPr lang="en-US" dirty="0"/>
              <a:t>in the day-ahead </a:t>
            </a:r>
            <a:r>
              <a:rPr lang="en-US" dirty="0" smtClean="0"/>
              <a:t>market to resources that offered the energy call option </a:t>
            </a:r>
            <a:endParaRPr lang="en-US" dirty="0"/>
          </a:p>
          <a:p>
            <a:pPr lvl="1"/>
            <a:r>
              <a:rPr lang="en-US" dirty="0"/>
              <a:t>Hourly </a:t>
            </a:r>
            <a:r>
              <a:rPr lang="en-US" dirty="0" smtClean="0"/>
              <a:t>offers and hourly awards </a:t>
            </a:r>
            <a:r>
              <a:rPr lang="en-US" dirty="0"/>
              <a:t>(in MWh)</a:t>
            </a:r>
          </a:p>
          <a:p>
            <a:pPr lvl="1"/>
            <a:r>
              <a:rPr lang="en-US" dirty="0"/>
              <a:t>Hourly </a:t>
            </a:r>
            <a:r>
              <a:rPr lang="en-US" dirty="0" smtClean="0"/>
              <a:t>clearing prices ($/</a:t>
            </a:r>
            <a:r>
              <a:rPr lang="en-US" dirty="0"/>
              <a:t>MWh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In exchange for </a:t>
            </a:r>
            <a:r>
              <a:rPr lang="en-US" dirty="0" smtClean="0"/>
              <a:t>this </a:t>
            </a:r>
            <a:r>
              <a:rPr lang="en-US" dirty="0"/>
              <a:t>day-ahead (hourly) payment, </a:t>
            </a:r>
            <a:r>
              <a:rPr lang="en-US" dirty="0" smtClean="0"/>
              <a:t>the resource will </a:t>
            </a:r>
            <a:r>
              <a:rPr lang="en-US" dirty="0"/>
              <a:t>be subject to a </a:t>
            </a:r>
            <a:r>
              <a:rPr lang="en-US" dirty="0" smtClean="0"/>
              <a:t>corresponding option settlement </a:t>
            </a:r>
            <a:r>
              <a:rPr lang="en-US" dirty="0"/>
              <a:t>treatment </a:t>
            </a:r>
            <a:r>
              <a:rPr lang="en-US" dirty="0" smtClean="0"/>
              <a:t>(close-out) for </a:t>
            </a:r>
            <a:r>
              <a:rPr lang="en-US" dirty="0"/>
              <a:t>the corresponding hour(s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Day-ahead Energy Call Option Offer:</a:t>
            </a:r>
          </a:p>
          <a:p>
            <a:r>
              <a:rPr lang="en-US" dirty="0" smtClean="0"/>
              <a:t>One (hourly) offer price ($/MWh)</a:t>
            </a:r>
          </a:p>
          <a:p>
            <a:pPr lvl="1"/>
            <a:r>
              <a:rPr lang="en-US" dirty="0" smtClean="0"/>
              <a:t>Like energy offers, a resource may have a different energy call option offer price for each hour</a:t>
            </a:r>
          </a:p>
          <a:p>
            <a:r>
              <a:rPr lang="en-US" dirty="0" smtClean="0"/>
              <a:t>A maximum amount offered (MWh) - optional</a:t>
            </a:r>
          </a:p>
          <a:p>
            <a:pPr lvl="1"/>
            <a:r>
              <a:rPr lang="en-US" dirty="0" smtClean="0"/>
              <a:t>This would limit the total option amount awarded to the resource</a:t>
            </a:r>
          </a:p>
          <a:p>
            <a:r>
              <a:rPr lang="en-US" dirty="0"/>
              <a:t>Option offers, if submitted, must accompany a (physical) resource’s energy supply offer </a:t>
            </a:r>
            <a:endParaRPr lang="en-US" dirty="0" smtClean="0"/>
          </a:p>
          <a:p>
            <a:pPr lvl="1"/>
            <a:r>
              <a:rPr lang="en-US" dirty="0" smtClean="0"/>
              <a:t>However, submitting an energy call option offer is voluntary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4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Clearing and Awards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jointly optimized day-ahead clearing will determine the optimal </a:t>
            </a:r>
            <a:r>
              <a:rPr lang="en-US" dirty="0" smtClean="0"/>
              <a:t>schedule for all resources </a:t>
            </a:r>
            <a:r>
              <a:rPr lang="en-US" dirty="0"/>
              <a:t>(meaning whether to schedule the </a:t>
            </a:r>
            <a:r>
              <a:rPr lang="en-US" dirty="0" smtClean="0"/>
              <a:t>resource </a:t>
            </a:r>
            <a:r>
              <a:rPr lang="en-US" dirty="0"/>
              <a:t>for energy only, </a:t>
            </a:r>
            <a:r>
              <a:rPr lang="en-US" dirty="0" smtClean="0"/>
              <a:t>some combination of energy </a:t>
            </a:r>
            <a:r>
              <a:rPr lang="en-US" dirty="0"/>
              <a:t>and option </a:t>
            </a:r>
            <a:r>
              <a:rPr lang="en-US" dirty="0" smtClean="0"/>
              <a:t>awards, option </a:t>
            </a:r>
            <a:r>
              <a:rPr lang="en-US" dirty="0"/>
              <a:t>awards </a:t>
            </a:r>
            <a:r>
              <a:rPr lang="en-US" dirty="0" smtClean="0"/>
              <a:t>only, or nothing at all) in each hour to maximize social surplus</a:t>
            </a:r>
          </a:p>
          <a:p>
            <a:r>
              <a:rPr lang="en-US" dirty="0" smtClean="0"/>
              <a:t>In a given hour, a </a:t>
            </a:r>
            <a:r>
              <a:rPr lang="en-US" dirty="0"/>
              <a:t>resource will not be </a:t>
            </a:r>
            <a:r>
              <a:rPr lang="en-US" dirty="0" smtClean="0"/>
              <a:t>scheduled for an energy amount, awarded </a:t>
            </a:r>
            <a:r>
              <a:rPr lang="en-US" dirty="0"/>
              <a:t>an </a:t>
            </a:r>
            <a:r>
              <a:rPr lang="en-US" dirty="0" smtClean="0"/>
              <a:t>option amount, or any combination of the two that when summed would be less than the resource’s Economic Minimum or greater </a:t>
            </a:r>
            <a:r>
              <a:rPr lang="en-US" dirty="0"/>
              <a:t>than </a:t>
            </a:r>
            <a:r>
              <a:rPr lang="en-US" dirty="0" smtClean="0"/>
              <a:t>its Economic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Capability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jointly optimized day-ahead clearing will determine the optimal  ‘configuration’ of each resource, </a:t>
            </a:r>
            <a:r>
              <a:rPr lang="en-US" dirty="0"/>
              <a:t>based on the resource’s </a:t>
            </a:r>
            <a:r>
              <a:rPr lang="en-US" dirty="0" smtClean="0"/>
              <a:t>capabilities, to </a:t>
            </a:r>
            <a:r>
              <a:rPr lang="en-US" dirty="0"/>
              <a:t>maximize social </a:t>
            </a:r>
            <a:r>
              <a:rPr lang="en-US" dirty="0" smtClean="0"/>
              <a:t>surplus</a:t>
            </a:r>
          </a:p>
          <a:p>
            <a:r>
              <a:rPr lang="en-US" dirty="0" smtClean="0"/>
              <a:t>Recall, a resource’s capability depends on the state of the resource in the day-ahead schedule</a:t>
            </a:r>
          </a:p>
          <a:p>
            <a:pPr lvl="1"/>
            <a:r>
              <a:rPr lang="en-US" dirty="0" smtClean="0"/>
              <a:t>For example, the day-ahead 10-minute reserve capability of a resource in a given hour depends on whether or not the resource also has an energy schedule that same hour</a:t>
            </a:r>
          </a:p>
          <a:p>
            <a:r>
              <a:rPr lang="en-US" dirty="0" smtClean="0"/>
              <a:t>Knowing the resource’s capability is relevant to determining whether, and to what degree, energy and options from the resource can be used to satisfy the various demand quantities</a:t>
            </a:r>
          </a:p>
        </p:txBody>
      </p:sp>
    </p:spTree>
    <p:extLst>
      <p:ext uri="{BB962C8B-B14F-4D97-AF65-F5344CB8AC3E}">
        <p14:creationId xmlns:p14="http://schemas.microsoft.com/office/powerpoint/2010/main" val="20531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Hourly clearing prices ($/</a:t>
            </a:r>
            <a:r>
              <a:rPr lang="en-US" dirty="0" smtClean="0"/>
              <a:t>MWh)</a:t>
            </a:r>
          </a:p>
          <a:p>
            <a:r>
              <a:rPr lang="en-US" dirty="0" smtClean="0"/>
              <a:t>For </a:t>
            </a:r>
            <a:r>
              <a:rPr lang="en-US" dirty="0"/>
              <a:t>a given hour, there will be a uniform clearing price for options </a:t>
            </a:r>
            <a:r>
              <a:rPr lang="en-US" dirty="0" smtClean="0"/>
              <a:t>awarded </a:t>
            </a:r>
            <a:r>
              <a:rPr lang="en-US" dirty="0"/>
              <a:t>to meet the </a:t>
            </a:r>
            <a:r>
              <a:rPr lang="en-US" u="sng" dirty="0"/>
              <a:t>same</a:t>
            </a:r>
            <a:r>
              <a:rPr lang="en-US" dirty="0"/>
              <a:t> ancillary service </a:t>
            </a:r>
            <a:r>
              <a:rPr lang="en-US" dirty="0" smtClean="0"/>
              <a:t>demand quantity that hour</a:t>
            </a:r>
            <a:endParaRPr lang="en-US" dirty="0"/>
          </a:p>
          <a:p>
            <a:r>
              <a:rPr lang="en-US" dirty="0" smtClean="0"/>
              <a:t>For that same given hour, there may be </a:t>
            </a:r>
            <a:r>
              <a:rPr lang="en-US" u="sng" dirty="0" smtClean="0"/>
              <a:t>different</a:t>
            </a:r>
            <a:r>
              <a:rPr lang="en-US" dirty="0" smtClean="0"/>
              <a:t> clearing prices for options awarded to meet </a:t>
            </a:r>
            <a:r>
              <a:rPr lang="en-US" u="sng" dirty="0" smtClean="0"/>
              <a:t>different</a:t>
            </a:r>
            <a:r>
              <a:rPr lang="en-US" dirty="0" smtClean="0"/>
              <a:t> ancillary service demanded quantities for that same hour</a:t>
            </a:r>
          </a:p>
        </p:txBody>
      </p:sp>
    </p:spTree>
    <p:extLst>
      <p:ext uri="{BB962C8B-B14F-4D97-AF65-F5344CB8AC3E}">
        <p14:creationId xmlns:p14="http://schemas.microsoft.com/office/powerpoint/2010/main" val="31789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Payments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that contribute toward satisfying one or more demanded quantities (</a:t>
            </a:r>
            <a:r>
              <a:rPr lang="en-US" i="1" dirty="0" smtClean="0"/>
              <a:t>i.e</a:t>
            </a:r>
            <a:r>
              <a:rPr lang="en-US" dirty="0" smtClean="0"/>
              <a:t>., ‘requirements’), whether an energy demanded quantity or an ancillary service demanded quantity, are paid the shadow price of each constraint (</a:t>
            </a:r>
            <a:r>
              <a:rPr lang="en-US" i="1" dirty="0" smtClean="0"/>
              <a:t>i.e</a:t>
            </a:r>
            <a:r>
              <a:rPr lang="en-US" dirty="0" smtClean="0"/>
              <a:t>., the change in the system cost if the demanded quantity was incrementally higher)</a:t>
            </a:r>
          </a:p>
          <a:p>
            <a:pPr marL="0" indent="0">
              <a:buNone/>
            </a:pPr>
            <a:r>
              <a:rPr lang="en-US" i="1" dirty="0" smtClean="0"/>
              <a:t>Continued on next two slides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1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for Day-Ahead Ancillary Service Demand Quantities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resource </a:t>
            </a:r>
            <a:r>
              <a:rPr lang="en-US" dirty="0" smtClean="0"/>
              <a:t>with </a:t>
            </a:r>
            <a:r>
              <a:rPr lang="en-US" dirty="0"/>
              <a:t>Day-Ahead </a:t>
            </a:r>
            <a:r>
              <a:rPr lang="en-US" dirty="0" smtClean="0"/>
              <a:t>(DA) Ten-Minute </a:t>
            </a:r>
            <a:r>
              <a:rPr lang="en-US" dirty="0"/>
              <a:t>Spinning </a:t>
            </a:r>
            <a:r>
              <a:rPr lang="en-US" dirty="0" smtClean="0"/>
              <a:t>Reserve (TMSR) capability would, if awarded an energy call option, contribute to satisfying not only the DA TMSR </a:t>
            </a:r>
            <a:r>
              <a:rPr lang="en-US" dirty="0"/>
              <a:t>Demand Quantity</a:t>
            </a:r>
            <a:r>
              <a:rPr lang="en-US" dirty="0" smtClean="0"/>
              <a:t>, but would also contribute to satisfy all the ‘subordinate’ demand quantities (listed below)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Ten-Minute Reserve Demand Quantity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The DA Total </a:t>
            </a:r>
            <a:r>
              <a:rPr lang="en-US" dirty="0"/>
              <a:t>Thirty-Minute Operating Reserve Demand Quantity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Ninety-Minute Reserve Demand Quantity</a:t>
            </a:r>
            <a:r>
              <a:rPr lang="en-US" dirty="0" smtClean="0"/>
              <a:t>, and 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Four-Hour Reserve Demand </a:t>
            </a:r>
            <a:r>
              <a:rPr lang="en-US" dirty="0" smtClean="0"/>
              <a:t>Quantity</a:t>
            </a:r>
          </a:p>
          <a:p>
            <a:r>
              <a:rPr lang="en-US" dirty="0" smtClean="0"/>
              <a:t>Because an energy call option awarded to a resource based on its </a:t>
            </a:r>
            <a:r>
              <a:rPr lang="en-US" dirty="0"/>
              <a:t>DA </a:t>
            </a:r>
            <a:r>
              <a:rPr lang="en-US" dirty="0" smtClean="0"/>
              <a:t>TMSR capability contributes to satisfying more than one demanded quantity, it is paid the shadow price of each constraint</a:t>
            </a:r>
          </a:p>
          <a:p>
            <a:r>
              <a:rPr lang="en-US" dirty="0" smtClean="0"/>
              <a:t>This is accomplished by setting the DA TMSR clearing price equal to the sum of the shadow price of DA TMSR constraint and all other ‘subordinate’ shadow prices</a:t>
            </a:r>
            <a:r>
              <a:rPr lang="en-US" i="1" dirty="0" smtClean="0"/>
              <a:t> </a:t>
            </a:r>
            <a:r>
              <a:rPr lang="en-US" dirty="0" smtClean="0"/>
              <a:t>(the shadow prices are all ‘inside’ the clearing price)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1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for Day-Ahead Energy Demand Quantities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Resources that </a:t>
            </a:r>
            <a:r>
              <a:rPr lang="en-US" dirty="0" smtClean="0"/>
              <a:t>contribute </a:t>
            </a:r>
            <a:r>
              <a:rPr lang="en-US" dirty="0"/>
              <a:t>to satisfying the </a:t>
            </a:r>
            <a:r>
              <a:rPr lang="en-US" dirty="0" smtClean="0"/>
              <a:t>day-ahead energy balance constraint (the day-ahead bid-in </a:t>
            </a:r>
            <a:r>
              <a:rPr lang="en-US" dirty="0"/>
              <a:t>demand </a:t>
            </a:r>
            <a:r>
              <a:rPr lang="en-US" dirty="0" smtClean="0"/>
              <a:t>quantity) are paid </a:t>
            </a:r>
            <a:r>
              <a:rPr lang="en-US" dirty="0"/>
              <a:t>the </a:t>
            </a:r>
            <a:r>
              <a:rPr lang="en-US" dirty="0" smtClean="0"/>
              <a:t>energy balance constraint shadow price (</a:t>
            </a:r>
            <a:r>
              <a:rPr lang="en-US" i="1" dirty="0" smtClean="0"/>
              <a:t>i.e., </a:t>
            </a:r>
            <a:r>
              <a:rPr lang="en-US" dirty="0" smtClean="0"/>
              <a:t>the LMP)</a:t>
            </a:r>
          </a:p>
          <a:p>
            <a:pPr lvl="1"/>
            <a:r>
              <a:rPr lang="en-US" dirty="0" smtClean="0"/>
              <a:t>This would include ‘physical’ as well as virtual supply </a:t>
            </a:r>
            <a:endParaRPr lang="en-US" dirty="0"/>
          </a:p>
          <a:p>
            <a:r>
              <a:rPr lang="en-US" dirty="0" smtClean="0"/>
              <a:t>Resources that contribute to satisfying </a:t>
            </a:r>
            <a:r>
              <a:rPr lang="en-US" dirty="0"/>
              <a:t>the </a:t>
            </a:r>
            <a:r>
              <a:rPr lang="en-US" dirty="0" smtClean="0"/>
              <a:t>forecast energy requirement constraint (the Forecast </a:t>
            </a:r>
            <a:r>
              <a:rPr lang="en-US" dirty="0"/>
              <a:t>Energy Requirement </a:t>
            </a:r>
            <a:r>
              <a:rPr lang="en-US" dirty="0" smtClean="0"/>
              <a:t>(FER) Demand Quantity) are </a:t>
            </a:r>
            <a:r>
              <a:rPr lang="en-US" dirty="0"/>
              <a:t>paid the </a:t>
            </a:r>
            <a:r>
              <a:rPr lang="en-US" dirty="0" smtClean="0"/>
              <a:t>forecast energy requirement shadow </a:t>
            </a:r>
            <a:r>
              <a:rPr lang="en-US" dirty="0"/>
              <a:t>price </a:t>
            </a:r>
            <a:r>
              <a:rPr lang="en-US" dirty="0" smtClean="0"/>
              <a:t>(</a:t>
            </a:r>
            <a:r>
              <a:rPr lang="en-US" i="1" dirty="0" smtClean="0"/>
              <a:t>i.e., </a:t>
            </a:r>
            <a:r>
              <a:rPr lang="en-US" dirty="0"/>
              <a:t>the </a:t>
            </a:r>
            <a:r>
              <a:rPr lang="en-US" dirty="0" smtClean="0"/>
              <a:t>FER Price)</a:t>
            </a:r>
          </a:p>
          <a:p>
            <a:pPr lvl="1"/>
            <a:r>
              <a:rPr lang="en-US" dirty="0" smtClean="0"/>
              <a:t>A ‘physical’ supply resource can contribute to satisfying the FER Demand Quantity </a:t>
            </a:r>
          </a:p>
          <a:p>
            <a:pPr lvl="1"/>
            <a:r>
              <a:rPr lang="en-US" dirty="0" smtClean="0"/>
              <a:t>Virtual supply (</a:t>
            </a:r>
            <a:r>
              <a:rPr lang="en-US" i="1" dirty="0" smtClean="0"/>
              <a:t>e.g., </a:t>
            </a:r>
            <a:r>
              <a:rPr lang="en-US" dirty="0" smtClean="0"/>
              <a:t>an Increment Offer or ‘INC’) cannot contribute to satisfy the FER Demand Quantity</a:t>
            </a:r>
          </a:p>
          <a:p>
            <a:r>
              <a:rPr lang="en-US" dirty="0" smtClean="0"/>
              <a:t>Both day-ahead energy from physical supply resources and energy call </a:t>
            </a:r>
            <a:r>
              <a:rPr lang="en-US" dirty="0"/>
              <a:t>options awarded </a:t>
            </a:r>
            <a:r>
              <a:rPr lang="en-US" dirty="0" smtClean="0"/>
              <a:t>to physical supply resources contribute to satisfying the FER Demand Quantity</a:t>
            </a:r>
          </a:p>
          <a:p>
            <a:pPr lvl="1"/>
            <a:r>
              <a:rPr lang="en-US" dirty="0" smtClean="0"/>
              <a:t>Consequently, </a:t>
            </a:r>
            <a:r>
              <a:rPr lang="en-US" i="1" u="sng" dirty="0" smtClean="0"/>
              <a:t>both are paid </a:t>
            </a:r>
            <a:r>
              <a:rPr lang="en-US" i="1" u="sng" dirty="0"/>
              <a:t>the FER </a:t>
            </a:r>
            <a:r>
              <a:rPr lang="en-US" i="1" u="sng" dirty="0" smtClean="0"/>
              <a:t>Price</a:t>
            </a:r>
          </a:p>
          <a:p>
            <a:pPr marL="0" indent="0">
              <a:buNone/>
            </a:pPr>
            <a:r>
              <a:rPr lang="en-US" i="1" dirty="0" smtClean="0"/>
              <a:t>In the next section of this presentation we discuss the forecast energy requirement in more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5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addition to (</a:t>
            </a:r>
            <a:r>
              <a:rPr lang="en-US" i="1" dirty="0" smtClean="0"/>
              <a:t>i.e., </a:t>
            </a:r>
            <a:r>
              <a:rPr lang="en-US" dirty="0" smtClean="0"/>
              <a:t>in exchange for) this </a:t>
            </a:r>
            <a:r>
              <a:rPr lang="en-US" dirty="0"/>
              <a:t>day-ahead (hourly) </a:t>
            </a:r>
            <a:r>
              <a:rPr lang="en-US" dirty="0" smtClean="0"/>
              <a:t>payment for assuming an hourly energy call option award, </a:t>
            </a:r>
            <a:r>
              <a:rPr lang="en-US" dirty="0"/>
              <a:t>the resource will be subject to </a:t>
            </a:r>
            <a:r>
              <a:rPr lang="en-US" dirty="0" smtClean="0"/>
              <a:t>an option </a:t>
            </a:r>
            <a:r>
              <a:rPr lang="en-US" dirty="0"/>
              <a:t>settlement </a:t>
            </a:r>
            <a:r>
              <a:rPr lang="en-US" dirty="0" smtClean="0"/>
              <a:t>‘close-out’ during </a:t>
            </a:r>
            <a:r>
              <a:rPr lang="en-US" dirty="0"/>
              <a:t>the corresponding </a:t>
            </a:r>
            <a:r>
              <a:rPr lang="en-US" dirty="0" smtClean="0"/>
              <a:t>hour in real-time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The settlement close-out charge will be equal to the option award amount times the positive difference between the system real-time LMP</a:t>
            </a:r>
            <a:r>
              <a:rPr lang="en-US" baseline="30000" dirty="0" smtClean="0"/>
              <a:t>*</a:t>
            </a:r>
            <a:r>
              <a:rPr lang="en-US" dirty="0" smtClean="0"/>
              <a:t> and the (system) energy call option strike price</a:t>
            </a:r>
            <a:r>
              <a:rPr lang="en-US" baseline="30000" dirty="0" smtClean="0"/>
              <a:t>*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= max </a:t>
            </a:r>
            <a:r>
              <a:rPr lang="en-US" dirty="0"/>
              <a:t>(</a:t>
            </a:r>
            <a:r>
              <a:rPr lang="en-US" dirty="0" smtClean="0"/>
              <a:t>0</a:t>
            </a:r>
            <a:r>
              <a:rPr lang="en-US" dirty="0"/>
              <a:t>, RT LMP – </a:t>
            </a:r>
            <a:r>
              <a:rPr lang="en-US" dirty="0" smtClean="0"/>
              <a:t>K) </a:t>
            </a:r>
            <a:r>
              <a:rPr lang="en-US" dirty="0"/>
              <a:t>x </a:t>
            </a:r>
            <a:r>
              <a:rPr lang="en-US" dirty="0" smtClean="0"/>
              <a:t>Q</a:t>
            </a:r>
            <a:r>
              <a:rPr lang="en-US" i="1" baseline="-25000" dirty="0" smtClean="0"/>
              <a:t>DA option</a:t>
            </a:r>
          </a:p>
          <a:p>
            <a:endParaRPr lang="en-US" i="1" baseline="-25000" dirty="0"/>
          </a:p>
          <a:p>
            <a:pPr marL="0" indent="0">
              <a:buNone/>
            </a:pPr>
            <a:r>
              <a:rPr lang="en-US" i="1" baseline="30000" dirty="0" smtClean="0"/>
              <a:t>*</a:t>
            </a:r>
            <a:r>
              <a:rPr lang="en-US" i="1" dirty="0" smtClean="0"/>
              <a:t> We will discuss these aspects in more detail in a later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063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Is this day-ahead energy call option construct a pure financial option, as compared to the ‘physical’ sale of energy day-ahead?</a:t>
            </a:r>
          </a:p>
          <a:p>
            <a:pPr lvl="1"/>
            <a:r>
              <a:rPr lang="en-US" dirty="0" smtClean="0"/>
              <a:t>‘Physical’ DA </a:t>
            </a:r>
            <a:r>
              <a:rPr lang="en-US" dirty="0"/>
              <a:t>energy sales </a:t>
            </a:r>
            <a:r>
              <a:rPr lang="en-US" dirty="0" smtClean="0"/>
              <a:t>and DA energy call options have the </a:t>
            </a:r>
            <a:r>
              <a:rPr lang="en-US" dirty="0"/>
              <a:t>same financial and physical </a:t>
            </a:r>
            <a:r>
              <a:rPr lang="en-US" dirty="0" smtClean="0"/>
              <a:t>elements.  </a:t>
            </a:r>
            <a:r>
              <a:rPr lang="en-US" i="1" dirty="0" smtClean="0"/>
              <a:t>Both</a:t>
            </a:r>
            <a:r>
              <a:rPr lang="en-US" dirty="0" smtClean="0"/>
              <a:t> day-ahead forward </a:t>
            </a:r>
            <a:r>
              <a:rPr lang="en-US" dirty="0"/>
              <a:t>energy </a:t>
            </a:r>
            <a:r>
              <a:rPr lang="en-US" dirty="0" smtClean="0"/>
              <a:t>sales and energy call options:</a:t>
            </a:r>
            <a:endParaRPr lang="en-US" dirty="0"/>
          </a:p>
          <a:p>
            <a:pPr lvl="2"/>
            <a:r>
              <a:rPr lang="en-US" dirty="0"/>
              <a:t>Are financially binding, have a </a:t>
            </a:r>
            <a:r>
              <a:rPr lang="en-US" dirty="0" smtClean="0"/>
              <a:t>day-ahead </a:t>
            </a:r>
            <a:r>
              <a:rPr lang="en-US" dirty="0"/>
              <a:t>clearing price, </a:t>
            </a:r>
            <a:r>
              <a:rPr lang="en-US" dirty="0" smtClean="0"/>
              <a:t>and have </a:t>
            </a:r>
            <a:r>
              <a:rPr lang="en-US" dirty="0"/>
              <a:t>a financial settlement based on the </a:t>
            </a:r>
            <a:r>
              <a:rPr lang="en-US" dirty="0" smtClean="0"/>
              <a:t>real-time </a:t>
            </a:r>
            <a:r>
              <a:rPr lang="en-US" dirty="0"/>
              <a:t>LMP; </a:t>
            </a:r>
          </a:p>
          <a:p>
            <a:pPr lvl="2"/>
            <a:r>
              <a:rPr lang="en-US" dirty="0"/>
              <a:t>Must be associated with a physical resource;</a:t>
            </a:r>
          </a:p>
          <a:p>
            <a:pPr lvl="2"/>
            <a:r>
              <a:rPr lang="en-US" dirty="0"/>
              <a:t>Are subject to the same </a:t>
            </a:r>
            <a:r>
              <a:rPr lang="en-US" dirty="0" smtClean="0"/>
              <a:t>participant obligation to </a:t>
            </a:r>
            <a:r>
              <a:rPr lang="en-US" dirty="0"/>
              <a:t>only offer if the seller has the intent and the capability to </a:t>
            </a:r>
            <a:r>
              <a:rPr lang="en-US" dirty="0" smtClean="0"/>
              <a:t>deliver. </a:t>
            </a:r>
          </a:p>
          <a:p>
            <a:pPr marL="1371600" lvl="3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Participant hereby warrants to the ISO that,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it submits a Supply Offer for Energy or supply offer for Ancillary Services or a demand response service, it has the capability and the intention to provide that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service…” </a:t>
            </a:r>
            <a:r>
              <a:rPr lang="en-US" dirty="0" smtClean="0"/>
              <a:t>Section 4.2 of the Market Participant Service Agreement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</a:t>
            </a:r>
            <a:r>
              <a:rPr lang="en-US" dirty="0" smtClean="0"/>
              <a:t>physical supply resource can ‘cover’ its day-ahead </a:t>
            </a:r>
            <a:r>
              <a:rPr lang="en-US" dirty="0"/>
              <a:t>position </a:t>
            </a:r>
            <a:r>
              <a:rPr lang="en-US" dirty="0" smtClean="0"/>
              <a:t>(whether an energy sale or an energy call option) by </a:t>
            </a:r>
            <a:r>
              <a:rPr lang="en-US" dirty="0"/>
              <a:t>delivering </a:t>
            </a:r>
            <a:r>
              <a:rPr lang="en-US" dirty="0" smtClean="0"/>
              <a:t>energy in </a:t>
            </a:r>
            <a:r>
              <a:rPr lang="en-US" dirty="0"/>
              <a:t>real-time in an amount equal to </a:t>
            </a:r>
            <a:r>
              <a:rPr lang="en-US" dirty="0" smtClean="0"/>
              <a:t>its day-ahead position.</a:t>
            </a:r>
            <a:endParaRPr lang="en-US" dirty="0"/>
          </a:p>
          <a:p>
            <a:pPr lvl="1"/>
            <a:r>
              <a:rPr lang="en-US" dirty="0" smtClean="0"/>
              <a:t>Energy call options are </a:t>
            </a:r>
            <a:r>
              <a:rPr lang="en-US" dirty="0"/>
              <a:t>no more, and no less, financial v. physical than </a:t>
            </a:r>
            <a:r>
              <a:rPr lang="en-US" dirty="0" smtClean="0"/>
              <a:t>the day-ahead </a:t>
            </a:r>
            <a:r>
              <a:rPr lang="en-US" dirty="0"/>
              <a:t>forward sale of </a:t>
            </a:r>
            <a:r>
              <a:rPr lang="en-US" dirty="0" smtClean="0"/>
              <a:t>energy</a:t>
            </a:r>
            <a:r>
              <a:rPr lang="en-US" dirty="0"/>
              <a:t> </a:t>
            </a:r>
            <a:r>
              <a:rPr lang="en-US" dirty="0" smtClean="0"/>
              <a:t>from the same ‘physical’ resource.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5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Mid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October 15, 2019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r>
              <a:rPr lang="en-US" dirty="0"/>
              <a:t>Prior Energy-Security </a:t>
            </a:r>
            <a:r>
              <a:rPr lang="en-US" dirty="0" smtClean="0"/>
              <a:t>Improvement presentations: </a:t>
            </a:r>
          </a:p>
          <a:p>
            <a:pPr lvl="1"/>
            <a:r>
              <a:rPr lang="en-US" dirty="0" smtClean="0">
                <a:hlinkClick r:id="rId3"/>
              </a:rPr>
              <a:t>July 30 ESI presentation</a:t>
            </a:r>
            <a:r>
              <a:rPr lang="en-US" dirty="0" smtClean="0"/>
              <a:t> 	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May </a:t>
            </a:r>
            <a:r>
              <a:rPr lang="en-US" dirty="0">
                <a:hlinkClick r:id="rId4"/>
              </a:rPr>
              <a:t>ESI presentation</a:t>
            </a:r>
            <a:endParaRPr lang="en-US" dirty="0"/>
          </a:p>
          <a:p>
            <a:pPr lvl="1"/>
            <a:r>
              <a:rPr lang="en-US" dirty="0" smtClean="0">
                <a:hlinkClick r:id="rId5"/>
              </a:rPr>
              <a:t>July 8-10 ESI presentation</a:t>
            </a: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April </a:t>
            </a:r>
            <a:r>
              <a:rPr lang="en-US" dirty="0">
                <a:hlinkClick r:id="rId6"/>
              </a:rPr>
              <a:t>ESI </a:t>
            </a:r>
            <a:r>
              <a:rPr lang="en-US" dirty="0" smtClean="0">
                <a:hlinkClick r:id="rId6"/>
              </a:rPr>
              <a:t>presentation</a:t>
            </a:r>
            <a:endParaRPr lang="en-US" dirty="0"/>
          </a:p>
          <a:p>
            <a:pPr lvl="1"/>
            <a:r>
              <a:rPr lang="en-US" dirty="0" smtClean="0">
                <a:hlinkClick r:id="rId7"/>
              </a:rPr>
              <a:t>June ESI presentation</a:t>
            </a:r>
            <a:r>
              <a:rPr lang="en-US" dirty="0" smtClean="0"/>
              <a:t>	</a:t>
            </a:r>
            <a:endParaRPr lang="en-US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9485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forecast energy requirement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7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this section we </a:t>
            </a:r>
            <a:r>
              <a:rPr lang="en-US" dirty="0" smtClean="0"/>
              <a:t>will:</a:t>
            </a:r>
          </a:p>
          <a:p>
            <a:r>
              <a:rPr lang="en-US" dirty="0" smtClean="0"/>
              <a:t>Explain what the forecast energy requirement (FER) is, and what it does in the Reserve Adequacy Analysis (RAA)</a:t>
            </a:r>
          </a:p>
          <a:p>
            <a:r>
              <a:rPr lang="en-US" dirty="0" smtClean="0"/>
              <a:t>What will be accomplished by including the FER in the day-ahead market clearing</a:t>
            </a:r>
          </a:p>
          <a:p>
            <a:r>
              <a:rPr lang="en-US" dirty="0" smtClean="0"/>
              <a:t>Discuss how the day-ahead market will now clear </a:t>
            </a:r>
            <a:r>
              <a:rPr lang="en-US" i="1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energy demand </a:t>
            </a:r>
            <a:r>
              <a:rPr lang="en-US" dirty="0" smtClean="0"/>
              <a:t>curves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is the bid-in energy demand (the day-ahead energy balance </a:t>
            </a:r>
            <a:r>
              <a:rPr lang="en-US" dirty="0" smtClean="0"/>
              <a:t>constraint)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other is the forecast energy requirement demand (the expected real-time energy demand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And, using examples, how </a:t>
            </a:r>
            <a:r>
              <a:rPr lang="en-US" dirty="0"/>
              <a:t>it </a:t>
            </a:r>
            <a:r>
              <a:rPr lang="en-US" dirty="0" smtClean="0"/>
              <a:t>works</a:t>
            </a:r>
            <a:endParaRPr lang="en-US" dirty="0"/>
          </a:p>
          <a:p>
            <a:pPr lvl="1"/>
            <a:r>
              <a:rPr lang="en-US" dirty="0" smtClean="0"/>
              <a:t>Including a review of who gets paid what prices, and why</a:t>
            </a:r>
          </a:p>
        </p:txBody>
      </p:sp>
    </p:spTree>
    <p:extLst>
      <p:ext uri="{BB962C8B-B14F-4D97-AF65-F5344CB8AC3E}">
        <p14:creationId xmlns:p14="http://schemas.microsoft.com/office/powerpoint/2010/main" val="39268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Energy Requirement </a:t>
            </a:r>
            <a:br>
              <a:rPr lang="en-US" dirty="0" smtClean="0"/>
            </a:br>
            <a:r>
              <a:rPr lang="en-US" dirty="0" smtClean="0"/>
              <a:t>Constraint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1800" dirty="0" smtClean="0"/>
                  <a:t>The forecast </a:t>
                </a:r>
                <a:r>
                  <a:rPr lang="en-US" sz="1800" dirty="0"/>
                  <a:t>energy requirement </a:t>
                </a:r>
                <a:r>
                  <a:rPr lang="en-US" sz="1800" dirty="0" smtClean="0"/>
                  <a:t>constraint for a given hour (h)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sz="1800" dirty="0" smtClean="0"/>
              </a:p>
              <a:p>
                <a:pPr marL="0" lvl="0" indent="0">
                  <a:buNone/>
                </a:pPr>
                <a:r>
                  <a:rPr lang="en-US" sz="1800" u="sng" dirty="0" smtClean="0"/>
                  <a:t>Where</a:t>
                </a:r>
                <a:r>
                  <a:rPr lang="en-US" sz="1800" dirty="0" smtClean="0"/>
                  <a:t>: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total of all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energy cleared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for all physical generation resources (including active demand response treated as </a:t>
                </a:r>
                <a:r>
                  <a:rPr lang="en-US" sz="1800" dirty="0" smtClean="0"/>
                  <a:t>supply)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net scheduled interchange of energy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cleared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(here, imports are positive, exports are negative</a:t>
                </a:r>
                <a:r>
                  <a:rPr lang="en-US" sz="1800" dirty="0" smtClean="0"/>
                  <a:t>)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the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additional</a:t>
                </a:r>
                <a:r>
                  <a:rPr lang="en-US" sz="1800" dirty="0" smtClean="0"/>
                  <a:t> energy required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to satisfy </a:t>
                </a:r>
                <a:r>
                  <a:rPr lang="en-US" sz="1800" dirty="0" smtClean="0"/>
                  <a:t>the </a:t>
                </a:r>
                <a:r>
                  <a:rPr lang="en-US" sz="1800" dirty="0"/>
                  <a:t>forecast energy requirement 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/>
                  <a:t> is the ISO’s </a:t>
                </a:r>
                <a:r>
                  <a:rPr lang="en-US" sz="1800" dirty="0">
                    <a:solidFill>
                      <a:srgbClr val="0070C0"/>
                    </a:solidFill>
                  </a:rPr>
                  <a:t>energy demand (load) forecast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 </a:t>
                </a:r>
                <a:r>
                  <a:rPr lang="en-US" sz="1800" dirty="0" smtClean="0"/>
                  <a:t>(net </a:t>
                </a:r>
                <a:r>
                  <a:rPr lang="en-US" sz="1800" dirty="0"/>
                  <a:t>of any behind-the-meter energy supply and settlement-only generation not directly visible to the ISO</a:t>
                </a:r>
                <a:r>
                  <a:rPr lang="en-US" sz="1800" dirty="0" smtClean="0"/>
                  <a:t>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the ISO’s day-before forecast of incremental (or decremental) </a:t>
                </a:r>
                <a:r>
                  <a:rPr lang="en-US" sz="1800" dirty="0" smtClean="0"/>
                  <a:t>real-time </a:t>
                </a:r>
                <a:r>
                  <a:rPr lang="en-US" sz="1800" dirty="0"/>
                  <a:t>energy supply from intermittent power resources </a:t>
                </a:r>
                <a:r>
                  <a:rPr lang="en-US" sz="1800" i="1" dirty="0"/>
                  <a:t>relative to </a:t>
                </a:r>
                <a:r>
                  <a:rPr lang="en-US" sz="1800" dirty="0"/>
                  <a:t>(</a:t>
                </a:r>
                <a:r>
                  <a:rPr lang="en-US" sz="1800" i="1" dirty="0"/>
                  <a:t>i.e., </a:t>
                </a:r>
                <a:r>
                  <a:rPr lang="en-US" sz="1800" dirty="0"/>
                  <a:t>minus) the </a:t>
                </a:r>
                <a:r>
                  <a:rPr lang="en-US" sz="1800" dirty="0" smtClean="0"/>
                  <a:t>energy </a:t>
                </a:r>
                <a:r>
                  <a:rPr lang="en-US" sz="1800" dirty="0"/>
                  <a:t>from the same resources that cleared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26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18: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7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Forecast </a:t>
            </a:r>
            <a:r>
              <a:rPr lang="en-US" dirty="0"/>
              <a:t>Energy Requirement </a:t>
            </a:r>
            <a:r>
              <a:rPr lang="en-US" dirty="0" smtClean="0"/>
              <a:t>Does in the Reserve Adequacy Analysis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FER </a:t>
            </a:r>
            <a:r>
              <a:rPr lang="en-US" dirty="0"/>
              <a:t>constraint is used in the </a:t>
            </a:r>
            <a:r>
              <a:rPr lang="en-US" dirty="0" smtClean="0"/>
              <a:t>RAA to meet the expected real-time energy demand quantity, which may result in supplemental (additional) unit commitments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expected real-time energy demand </a:t>
            </a:r>
            <a:r>
              <a:rPr lang="en-US" dirty="0" smtClean="0">
                <a:solidFill>
                  <a:srgbClr val="0070C0"/>
                </a:solidFill>
              </a:rPr>
              <a:t>quantity (</a:t>
            </a:r>
            <a:r>
              <a:rPr lang="en-US" i="1" dirty="0" smtClean="0">
                <a:solidFill>
                  <a:srgbClr val="0070C0"/>
                </a:solidFill>
              </a:rPr>
              <a:t>i.e., </a:t>
            </a:r>
            <a:r>
              <a:rPr lang="en-US" dirty="0" smtClean="0">
                <a:solidFill>
                  <a:srgbClr val="0070C0"/>
                </a:solidFill>
              </a:rPr>
              <a:t>the Forecast Energy Requirement Demand Quantity, or for brevity the ‘</a:t>
            </a:r>
            <a:r>
              <a:rPr lang="en-US" i="1" dirty="0" smtClean="0">
                <a:solidFill>
                  <a:srgbClr val="0070C0"/>
                </a:solidFill>
              </a:rPr>
              <a:t>forecast energy demand</a:t>
            </a:r>
            <a:r>
              <a:rPr lang="en-US" dirty="0" smtClean="0">
                <a:solidFill>
                  <a:srgbClr val="0070C0"/>
                </a:solidFill>
              </a:rPr>
              <a:t>’) </a:t>
            </a:r>
            <a:r>
              <a:rPr lang="en-US" dirty="0" smtClean="0"/>
              <a:t>may be  greater </a:t>
            </a:r>
            <a:r>
              <a:rPr lang="en-US" dirty="0"/>
              <a:t>than the </a:t>
            </a:r>
            <a:r>
              <a:rPr lang="en-US" dirty="0" smtClean="0"/>
              <a:t>total day-ahead </a:t>
            </a:r>
            <a:r>
              <a:rPr lang="en-US" dirty="0"/>
              <a:t>cleared physical </a:t>
            </a:r>
            <a:r>
              <a:rPr lang="en-US" dirty="0" smtClean="0"/>
              <a:t>energy supply amount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One way this could occur is if virtual supply was cleared to satisfy the day-ahead energy balance constraint, for example</a:t>
            </a:r>
          </a:p>
          <a:p>
            <a:pPr lvl="1"/>
            <a:r>
              <a:rPr lang="en-US" dirty="0" smtClean="0"/>
              <a:t>The resultant real-time energy gap is covered in the RAA by physical supply that did not clear (for energy) day-ahead</a:t>
            </a:r>
          </a:p>
          <a:p>
            <a:r>
              <a:rPr lang="en-US" dirty="0" smtClean="0"/>
              <a:t>This cost is not currently priced in the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256616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Why include the </a:t>
            </a:r>
            <a:r>
              <a:rPr lang="en-US" i="1" dirty="0"/>
              <a:t>forecast energy requirement </a:t>
            </a:r>
            <a:r>
              <a:rPr lang="en-US" i="1" dirty="0" smtClean="0"/>
              <a:t>constraint in the day-ahead market?</a:t>
            </a:r>
          </a:p>
          <a:p>
            <a:pPr lvl="1"/>
            <a:r>
              <a:rPr lang="en-US" dirty="0" smtClean="0"/>
              <a:t>Including the forecast energy requirement in </a:t>
            </a:r>
            <a:r>
              <a:rPr lang="en-US" dirty="0"/>
              <a:t>the </a:t>
            </a:r>
            <a:r>
              <a:rPr lang="en-US" dirty="0" smtClean="0"/>
              <a:t>day-ahead </a:t>
            </a:r>
            <a:r>
              <a:rPr lang="en-US" dirty="0"/>
              <a:t>market has three inter-related purposes</a:t>
            </a:r>
            <a:r>
              <a:rPr lang="en-US" dirty="0" smtClean="0"/>
              <a:t>:</a:t>
            </a:r>
          </a:p>
          <a:p>
            <a:pPr marL="1089025" lvl="2" indent="-342900"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dirty="0"/>
              <a:t>ensure that the </a:t>
            </a:r>
            <a:r>
              <a:rPr lang="en-US" b="1" dirty="0"/>
              <a:t>market</a:t>
            </a:r>
            <a:r>
              <a:rPr lang="en-US" dirty="0"/>
              <a:t> produces a reliable next day operating plan that can meet the forecast energy </a:t>
            </a:r>
            <a:r>
              <a:rPr lang="en-US" dirty="0" smtClean="0"/>
              <a:t>requirement;</a:t>
            </a:r>
          </a:p>
          <a:p>
            <a:pPr marL="1089025" lvl="2" indent="-342900"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dirty="0" smtClean="0"/>
              <a:t>energy </a:t>
            </a:r>
            <a:r>
              <a:rPr lang="en-US" dirty="0"/>
              <a:t>security, by providing </a:t>
            </a:r>
            <a:r>
              <a:rPr lang="en-US" dirty="0" smtClean="0"/>
              <a:t>physical supply that does </a:t>
            </a:r>
            <a:r>
              <a:rPr lang="en-US" dirty="0"/>
              <a:t>not receive an energy award in the </a:t>
            </a:r>
            <a:r>
              <a:rPr lang="en-US" dirty="0" smtClean="0"/>
              <a:t>day-ahead market, </a:t>
            </a:r>
            <a:r>
              <a:rPr lang="en-US" dirty="0"/>
              <a:t>but </a:t>
            </a:r>
            <a:r>
              <a:rPr lang="en-US" dirty="0" smtClean="0"/>
              <a:t>is expected to be needed </a:t>
            </a:r>
            <a:r>
              <a:rPr lang="en-US" dirty="0"/>
              <a:t>to meet </a:t>
            </a:r>
            <a:r>
              <a:rPr lang="en-US" dirty="0" smtClean="0"/>
              <a:t>real-time demand, </a:t>
            </a:r>
            <a:r>
              <a:rPr lang="en-US" dirty="0"/>
              <a:t>with both greater incentives, and compensation, to ensure they can perform as </a:t>
            </a:r>
            <a:r>
              <a:rPr lang="en-US" dirty="0" smtClean="0"/>
              <a:t>planned;</a:t>
            </a:r>
          </a:p>
          <a:p>
            <a:pPr marL="1089025" lvl="2" indent="-342900"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dirty="0"/>
              <a:t>improve price formation, by preventing the </a:t>
            </a:r>
            <a:r>
              <a:rPr lang="en-US" dirty="0" smtClean="0"/>
              <a:t>impact on day-ahead </a:t>
            </a:r>
            <a:r>
              <a:rPr lang="en-US" dirty="0"/>
              <a:t>market compensation to resources that clear for </a:t>
            </a:r>
            <a:r>
              <a:rPr lang="en-US" b="1" dirty="0"/>
              <a:t>energy</a:t>
            </a:r>
            <a:r>
              <a:rPr lang="en-US" dirty="0"/>
              <a:t>, which </a:t>
            </a:r>
            <a:r>
              <a:rPr lang="en-US" dirty="0" smtClean="0"/>
              <a:t>would occur absent the </a:t>
            </a:r>
            <a:r>
              <a:rPr lang="en-US" dirty="0"/>
              <a:t>forecast energy requirement </a:t>
            </a:r>
            <a:r>
              <a:rPr lang="en-US" dirty="0" smtClean="0"/>
              <a:t>constraint being included in </a:t>
            </a:r>
            <a:r>
              <a:rPr lang="en-US" dirty="0"/>
              <a:t>the </a:t>
            </a:r>
            <a:r>
              <a:rPr lang="en-US" dirty="0" smtClean="0"/>
              <a:t>day-ahead </a:t>
            </a:r>
            <a:r>
              <a:rPr lang="en-US" dirty="0"/>
              <a:t>market.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5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Forecast Energy Requirement Does in the </a:t>
            </a:r>
            <a:r>
              <a:rPr lang="en-US" dirty="0" smtClean="0"/>
              <a:t>Day-Ahead Market Clearing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</a:t>
            </a:r>
            <a:r>
              <a:rPr lang="en-US" dirty="0" smtClean="0"/>
              <a:t>FER </a:t>
            </a:r>
            <a:r>
              <a:rPr lang="en-US" dirty="0"/>
              <a:t>constraint is used in the </a:t>
            </a:r>
            <a:r>
              <a:rPr lang="en-US" dirty="0" smtClean="0"/>
              <a:t>RAA </a:t>
            </a:r>
            <a:r>
              <a:rPr lang="en-US" dirty="0"/>
              <a:t>process today, and this constraint is being brought into the Day-Ahead Energy Market clearing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Including </a:t>
            </a:r>
            <a:r>
              <a:rPr lang="en-US" dirty="0"/>
              <a:t>the FER in the </a:t>
            </a:r>
            <a:r>
              <a:rPr lang="en-US" dirty="0" smtClean="0"/>
              <a:t>day-ahead market </a:t>
            </a:r>
            <a:r>
              <a:rPr lang="en-US" dirty="0"/>
              <a:t>does not mean that virtual </a:t>
            </a:r>
            <a:r>
              <a:rPr lang="en-US" dirty="0" smtClean="0"/>
              <a:t>supply, for example, is or will be treated differently from today</a:t>
            </a:r>
          </a:p>
          <a:p>
            <a:pPr lvl="1"/>
            <a:r>
              <a:rPr lang="en-US" dirty="0" smtClean="0"/>
              <a:t>Virtual supply has always </a:t>
            </a:r>
            <a:r>
              <a:rPr lang="en-US" dirty="0"/>
              <a:t>had an additional, ‘hidden’ cost to replace them with real physical generation in the next-day operating plan</a:t>
            </a:r>
          </a:p>
          <a:p>
            <a:r>
              <a:rPr lang="en-US" dirty="0"/>
              <a:t>Rather, by including the FER in the </a:t>
            </a:r>
            <a:r>
              <a:rPr lang="en-US" dirty="0" smtClean="0"/>
              <a:t>day-ahead market </a:t>
            </a:r>
            <a:r>
              <a:rPr lang="en-US" dirty="0"/>
              <a:t>we are now making </a:t>
            </a:r>
            <a:r>
              <a:rPr lang="en-US" dirty="0" smtClean="0"/>
              <a:t>the cost associated with covering the energy gap between the expected real-time energy demand and the total day-ahead physical energy supply amount transparent</a:t>
            </a:r>
            <a:r>
              <a:rPr lang="en-US" dirty="0"/>
              <a:t>, in the form of the </a:t>
            </a:r>
            <a:r>
              <a:rPr lang="en-US" dirty="0" smtClean="0"/>
              <a:t>FER Price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 Demand Quantity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Solving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the energy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(or energy call option) </a:t>
                </a:r>
                <a:r>
                  <a:rPr lang="en-US" dirty="0" smtClean="0"/>
                  <a:t>required </a:t>
                </a:r>
                <a:r>
                  <a:rPr lang="en-US" dirty="0"/>
                  <a:t>for hour </a:t>
                </a:r>
                <a:r>
                  <a:rPr lang="en-US" i="1" dirty="0"/>
                  <a:t>h </a:t>
                </a:r>
                <a:r>
                  <a:rPr lang="en-US" dirty="0"/>
                  <a:t>to satisfy </a:t>
                </a:r>
                <a:r>
                  <a:rPr lang="en-US" dirty="0" smtClean="0"/>
                  <a:t>the </a:t>
                </a:r>
                <a:r>
                  <a:rPr lang="en-US" dirty="0"/>
                  <a:t>forecast energy requirement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max{0,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}</a:t>
                </a:r>
              </a:p>
              <a:p>
                <a:pPr marL="231775" lvl="0" indent="-231775"/>
                <a:r>
                  <a:rPr lang="en-US" dirty="0" smtClean="0">
                    <a:solidFill>
                      <a:srgbClr val="000000"/>
                    </a:solidFill>
                  </a:rPr>
                  <a:t>In implementation, the revised Day-Ahead Energy Market </a:t>
                </a:r>
                <a:r>
                  <a:rPr lang="en-US" dirty="0">
                    <a:solidFill>
                      <a:srgbClr val="000000"/>
                    </a:solidFill>
                  </a:rPr>
                  <a:t>will solve </a:t>
                </a:r>
                <a:r>
                  <a:rPr lang="en-US" i="1" dirty="0">
                    <a:solidFill>
                      <a:srgbClr val="000000"/>
                    </a:solidFill>
                  </a:rPr>
                  <a:t>simultaneously </a:t>
                </a:r>
                <a:r>
                  <a:rPr lang="en-US" dirty="0">
                    <a:solidFill>
                      <a:srgbClr val="000000"/>
                    </a:solidFill>
                  </a:rPr>
                  <a:t>for cleared quantities </a:t>
                </a:r>
                <a:r>
                  <a:rPr lang="en-US" u="sng" dirty="0">
                    <a:solidFill>
                      <a:srgbClr val="0070C0"/>
                    </a:solidFill>
                  </a:rPr>
                  <a:t>of each term above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Excepting the forecast load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the forecast of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real-time </a:t>
                </a:r>
                <a:r>
                  <a:rPr lang="en-US" dirty="0">
                    <a:solidFill>
                      <a:srgbClr val="000000"/>
                    </a:solidFill>
                  </a:rPr>
                  <a:t>energy supply from intermittent power resources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incorporated </a:t>
                </a:r>
                <a:r>
                  <a:rPr lang="en-US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- both are </a:t>
                </a:r>
                <a:r>
                  <a:rPr lang="en-US" dirty="0">
                    <a:solidFill>
                      <a:srgbClr val="000000"/>
                    </a:solidFill>
                  </a:rPr>
                  <a:t>exogenous to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clearing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</a:rPr>
                  <a:t>revised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Day-Ahead Energy Market will </a:t>
                </a:r>
                <a:r>
                  <a:rPr lang="en-US" dirty="0" smtClean="0"/>
                  <a:t>also simultaneously </a:t>
                </a:r>
                <a:r>
                  <a:rPr lang="en-US" dirty="0"/>
                  <a:t>solve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</a:rPr>
                  <a:t>day-ahead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energy </a:t>
                </a:r>
                <a:r>
                  <a:rPr lang="en-US" dirty="0">
                    <a:solidFill>
                      <a:srgbClr val="000000"/>
                    </a:solidFill>
                  </a:rPr>
                  <a:t>balance constraint (the day-ahead bid-in demand quantity)</a:t>
                </a:r>
              </a:p>
              <a:p>
                <a:pPr marL="231775" lvl="0" indent="-231775">
                  <a:spcBef>
                    <a:spcPts val="600"/>
                  </a:spcBef>
                </a:pPr>
                <a:r>
                  <a:rPr lang="en-US" dirty="0" smtClean="0"/>
                  <a:t>Energy and energy </a:t>
                </a:r>
                <a:r>
                  <a:rPr lang="en-US" dirty="0"/>
                  <a:t>call </a:t>
                </a:r>
                <a:r>
                  <a:rPr lang="en-US" dirty="0" smtClean="0"/>
                  <a:t>options contributing to satisfy the forecast energy requirement above (which is the equation on slide 22, re-written) are paid the forecast </a:t>
                </a:r>
                <a:r>
                  <a:rPr lang="en-US" dirty="0"/>
                  <a:t>energy requirement </a:t>
                </a:r>
                <a:r>
                  <a:rPr lang="en-US" dirty="0" smtClean="0"/>
                  <a:t>constraint shadow </a:t>
                </a:r>
                <a:r>
                  <a:rPr lang="en-US" dirty="0"/>
                  <a:t>price (</a:t>
                </a:r>
                <a:r>
                  <a:rPr lang="en-US" i="1" dirty="0"/>
                  <a:t>i.e., </a:t>
                </a:r>
                <a:r>
                  <a:rPr lang="en-US" dirty="0"/>
                  <a:t>the FER Price</a:t>
                </a:r>
                <a:r>
                  <a:rPr lang="en-US" dirty="0" smtClean="0"/>
                  <a:t>)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/>
                  <a:t>Note: The clearing price for energy call options awarded to satisfy </a:t>
                </a:r>
                <a:r>
                  <a:rPr lang="en-US" dirty="0" smtClean="0"/>
                  <a:t>the FER Demand Quantity (a.k.a. EIR </a:t>
                </a:r>
                <a:r>
                  <a:rPr lang="en-US" dirty="0"/>
                  <a:t>awards), </a:t>
                </a:r>
                <a:r>
                  <a:rPr lang="en-US" i="1" dirty="0"/>
                  <a:t>is</a:t>
                </a:r>
                <a:r>
                  <a:rPr lang="en-US" dirty="0"/>
                  <a:t> the FER Price</a:t>
                </a:r>
              </a:p>
              <a:p>
                <a:pPr marL="231775" lvl="0" indent="-231775">
                  <a:spcBef>
                    <a:spcPts val="600"/>
                  </a:spcBef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(Real-Time) Energy Demand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forecast </a:t>
            </a:r>
            <a:r>
              <a:rPr lang="en-US" dirty="0"/>
              <a:t>energy </a:t>
            </a:r>
            <a:r>
              <a:rPr lang="en-US" dirty="0" smtClean="0"/>
              <a:t>demand frequently (but not always) exceeds </a:t>
            </a:r>
            <a:r>
              <a:rPr lang="en-US" dirty="0"/>
              <a:t>the total </a:t>
            </a:r>
            <a:r>
              <a:rPr lang="en-US" dirty="0" smtClean="0"/>
              <a:t>day-ahead cleared physical </a:t>
            </a:r>
            <a:r>
              <a:rPr lang="en-US" dirty="0"/>
              <a:t>energy supply </a:t>
            </a:r>
            <a:r>
              <a:rPr lang="en-US" dirty="0" smtClean="0"/>
              <a:t>amount</a:t>
            </a:r>
            <a:endParaRPr lang="en-US" dirty="0"/>
          </a:p>
          <a:p>
            <a:r>
              <a:rPr lang="en-US" dirty="0"/>
              <a:t>Energy call options will be awarded </a:t>
            </a:r>
            <a:r>
              <a:rPr lang="en-US" dirty="0" smtClean="0"/>
              <a:t>when this is the most efficient way to cover the gap between the total </a:t>
            </a:r>
            <a:r>
              <a:rPr lang="en-US" dirty="0"/>
              <a:t>day-ahead physical energy supply amount </a:t>
            </a:r>
            <a:r>
              <a:rPr lang="en-US" dirty="0" smtClean="0"/>
              <a:t>and the forecast </a:t>
            </a:r>
            <a:r>
              <a:rPr lang="en-US" dirty="0"/>
              <a:t>energy demand, in one or more hours, for the next (operating) day</a:t>
            </a:r>
          </a:p>
          <a:p>
            <a:r>
              <a:rPr lang="en-US" dirty="0" smtClean="0"/>
              <a:t>These option awards (EIR awards) help </a:t>
            </a:r>
            <a:r>
              <a:rPr lang="en-US" dirty="0"/>
              <a:t>ensure there </a:t>
            </a:r>
            <a:r>
              <a:rPr lang="en-US" dirty="0" smtClean="0"/>
              <a:t>will be sufficient energy to cover the forecast energy demand each </a:t>
            </a:r>
            <a:r>
              <a:rPr lang="en-US" dirty="0"/>
              <a:t>hour of the next operating </a:t>
            </a:r>
            <a:r>
              <a:rPr lang="en-US" dirty="0" smtClean="0"/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30409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3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this section we will re-purpose previously presented examples to examine the role and mechanics of the forecast energy requirement when included in the day-ahead market clearing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ease of demonstration each example is for one hour</a:t>
            </a:r>
          </a:p>
          <a:p>
            <a:r>
              <a:rPr lang="en-US" dirty="0" smtClean="0"/>
              <a:t>In each example</a:t>
            </a:r>
          </a:p>
          <a:p>
            <a:pPr lvl="1"/>
            <a:r>
              <a:rPr lang="en-US" dirty="0" smtClean="0"/>
              <a:t>The GCR demanded quantity is 190 MWh</a:t>
            </a:r>
          </a:p>
          <a:p>
            <a:pPr lvl="1"/>
            <a:r>
              <a:rPr lang="en-US" dirty="0" smtClean="0"/>
              <a:t>The forecast energy demand is 720 MWh</a:t>
            </a:r>
          </a:p>
          <a:p>
            <a:pPr lvl="1"/>
            <a:r>
              <a:rPr lang="en-US" dirty="0" smtClean="0"/>
              <a:t>Energy and option offers are the same in each example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various aspects of the design</a:t>
            </a:r>
          </a:p>
          <a:p>
            <a:r>
              <a:rPr lang="en-US" dirty="0" smtClean="0"/>
              <a:t>Discuss the role of the forecast energy requirement (FER)</a:t>
            </a:r>
          </a:p>
          <a:p>
            <a:r>
              <a:rPr lang="en-US" dirty="0" smtClean="0"/>
              <a:t>Review requested breakdown of data (when previously discussion Replacement Energy Reserve)</a:t>
            </a:r>
          </a:p>
          <a:p>
            <a:r>
              <a:rPr lang="en-US" dirty="0" smtClean="0"/>
              <a:t>Discuss the close-out parameters (the LMP to use, and the determination of the strike price)</a:t>
            </a:r>
          </a:p>
          <a:p>
            <a:r>
              <a:rPr lang="en-US" dirty="0" smtClean="0"/>
              <a:t>Preview Tariff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Set 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example, there </a:t>
            </a:r>
            <a:r>
              <a:rPr lang="en-US" dirty="0"/>
              <a:t>is a 20 MWh energy </a:t>
            </a:r>
            <a:r>
              <a:rPr lang="en-US" dirty="0" smtClean="0"/>
              <a:t>gap </a:t>
            </a:r>
            <a:r>
              <a:rPr lang="en-US" dirty="0"/>
              <a:t>between the total day-ahead cleared physical supply amount </a:t>
            </a:r>
            <a:r>
              <a:rPr lang="en-US" dirty="0" smtClean="0"/>
              <a:t>and </a:t>
            </a:r>
            <a:r>
              <a:rPr lang="en-US" dirty="0"/>
              <a:t>the forecast energy demand </a:t>
            </a:r>
            <a:r>
              <a:rPr lang="en-US" dirty="0" smtClean="0"/>
              <a:t>quantity (</a:t>
            </a:r>
            <a:r>
              <a:rPr lang="en-US" i="1" dirty="0" smtClean="0"/>
              <a:t>i.e., the expected real-time energy demand)</a:t>
            </a:r>
            <a:endParaRPr lang="en-US" dirty="0"/>
          </a:p>
          <a:p>
            <a:pPr lvl="1"/>
            <a:r>
              <a:rPr lang="en-US" dirty="0"/>
              <a:t>The forecast energy demand is 720 MWh</a:t>
            </a:r>
          </a:p>
          <a:p>
            <a:pPr lvl="1"/>
            <a:r>
              <a:rPr lang="en-US" dirty="0" smtClean="0"/>
              <a:t>Cleared physical supply = cleared demand bids = 700 MWh</a:t>
            </a:r>
          </a:p>
          <a:p>
            <a:pPr lvl="2"/>
            <a:r>
              <a:rPr lang="en-US" dirty="0" smtClean="0"/>
              <a:t>This is 20 MWh less than the expected real-time energy demand </a:t>
            </a:r>
          </a:p>
          <a:p>
            <a:r>
              <a:rPr lang="en-US" dirty="0" smtClean="0"/>
              <a:t>Here, 20 MWh of energy call options </a:t>
            </a:r>
            <a:r>
              <a:rPr lang="en-US" dirty="0"/>
              <a:t>(aka EIR awards) are </a:t>
            </a:r>
            <a:r>
              <a:rPr lang="en-US" i="1" dirty="0" smtClean="0"/>
              <a:t>also</a:t>
            </a:r>
            <a:r>
              <a:rPr lang="en-US" dirty="0" smtClean="0"/>
              <a:t> needed to satisfy the Forecast Energy Requirement Demand Quantity</a:t>
            </a:r>
          </a:p>
          <a:p>
            <a:pPr lvl="1"/>
            <a:r>
              <a:rPr lang="en-US" dirty="0" smtClean="0"/>
              <a:t>The 700 MWh from physical supply isn’t enough, by itself, to meet this second day-ahead constraint (</a:t>
            </a:r>
            <a:r>
              <a:rPr lang="en-US" i="1" dirty="0" smtClean="0"/>
              <a:t>i.e., </a:t>
            </a:r>
            <a:r>
              <a:rPr lang="en-US" dirty="0" smtClean="0"/>
              <a:t>the FER constraint)</a:t>
            </a:r>
          </a:p>
        </p:txBody>
      </p:sp>
    </p:spTree>
    <p:extLst>
      <p:ext uri="{BB962C8B-B14F-4D97-AF65-F5344CB8AC3E}">
        <p14:creationId xmlns:p14="http://schemas.microsoft.com/office/powerpoint/2010/main" val="92066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Offers and Awards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090" y="1401763"/>
            <a:ext cx="6337819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</a:t>
            </a:r>
            <a:r>
              <a:rPr lang="en-US" dirty="0"/>
              <a:t>Day-Ahead Clearing Prices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371600"/>
            <a:ext cx="8098119" cy="48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5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LMP Explanation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27548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LMP for day-ahead energy is based on the energy balance constraint shadow price (</a:t>
            </a:r>
            <a:r>
              <a:rPr lang="en-US" i="1" dirty="0" smtClean="0"/>
              <a:t>i.e., </a:t>
            </a:r>
            <a:r>
              <a:rPr lang="en-US" dirty="0" smtClean="0"/>
              <a:t>marginal cost)</a:t>
            </a:r>
          </a:p>
          <a:p>
            <a:r>
              <a:rPr lang="en-US" dirty="0" smtClean="0"/>
              <a:t>In this example, the re-dispatch for an additional increment of energy </a:t>
            </a:r>
            <a:r>
              <a:rPr lang="en-US" i="1" u="sng" dirty="0" smtClean="0"/>
              <a:t>reduces</a:t>
            </a:r>
            <a:r>
              <a:rPr lang="en-US" dirty="0" smtClean="0"/>
              <a:t> the marginal cost of an additional increment of bid-in energy </a:t>
            </a:r>
            <a:r>
              <a:rPr lang="en-US" dirty="0"/>
              <a:t>demand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more increment of cleared bid-in demand has a ‘</a:t>
            </a:r>
            <a:r>
              <a:rPr lang="en-US" dirty="0" err="1"/>
              <a:t>redispatch</a:t>
            </a:r>
            <a:r>
              <a:rPr lang="en-US" dirty="0"/>
              <a:t>’ cost </a:t>
            </a:r>
            <a:r>
              <a:rPr lang="en-US" i="1" u="sng" dirty="0"/>
              <a:t>savings</a:t>
            </a:r>
            <a:r>
              <a:rPr lang="en-US" dirty="0"/>
              <a:t> of $</a:t>
            </a:r>
            <a:r>
              <a:rPr lang="en-US" dirty="0" smtClean="0"/>
              <a:t>2.59/MWh</a:t>
            </a:r>
          </a:p>
          <a:p>
            <a:r>
              <a:rPr lang="en-US" dirty="0" smtClean="0"/>
              <a:t>Each </a:t>
            </a:r>
            <a:r>
              <a:rPr lang="en-US" dirty="0"/>
              <a:t>incremental MWh of cleared demand </a:t>
            </a:r>
            <a:r>
              <a:rPr lang="en-US" i="1" dirty="0"/>
              <a:t>increases </a:t>
            </a:r>
            <a:r>
              <a:rPr lang="en-US" dirty="0" smtClean="0"/>
              <a:t>the amount of energy </a:t>
            </a:r>
            <a:r>
              <a:rPr lang="en-US" dirty="0"/>
              <a:t>cleared by 1 </a:t>
            </a:r>
            <a:r>
              <a:rPr lang="en-US" dirty="0" smtClean="0"/>
              <a:t>MWh, and </a:t>
            </a:r>
            <a:r>
              <a:rPr lang="en-US" i="1" dirty="0" smtClean="0"/>
              <a:t>reduces</a:t>
            </a:r>
            <a:r>
              <a:rPr lang="en-US" dirty="0" smtClean="0"/>
              <a:t> </a:t>
            </a:r>
            <a:r>
              <a:rPr lang="en-US" dirty="0"/>
              <a:t>the total </a:t>
            </a:r>
            <a:r>
              <a:rPr lang="en-US" dirty="0" smtClean="0"/>
              <a:t>options awarded (EIR awards) to </a:t>
            </a:r>
            <a:r>
              <a:rPr lang="en-US" dirty="0"/>
              <a:t>cover the ‘load-balance gap’ by 1 </a:t>
            </a:r>
            <a:r>
              <a:rPr lang="en-US" dirty="0" smtClean="0"/>
              <a:t>MWh</a:t>
            </a:r>
          </a:p>
          <a:p>
            <a:r>
              <a:rPr lang="en-US" dirty="0"/>
              <a:t>In addition, an additional MWh of energy </a:t>
            </a:r>
            <a:r>
              <a:rPr lang="en-US" dirty="0" smtClean="0"/>
              <a:t>from </a:t>
            </a:r>
            <a:r>
              <a:rPr lang="en-US" dirty="0"/>
              <a:t>Unit F means that it can no longer provide 100 MWh of </a:t>
            </a:r>
            <a:r>
              <a:rPr lang="en-US" dirty="0" smtClean="0"/>
              <a:t>GCR, and the </a:t>
            </a:r>
            <a:r>
              <a:rPr lang="en-US" dirty="0"/>
              <a:t>net cost of “</a:t>
            </a:r>
            <a:r>
              <a:rPr lang="en-US" dirty="0" smtClean="0"/>
              <a:t>re-dispatching</a:t>
            </a:r>
            <a:r>
              <a:rPr lang="en-US" dirty="0"/>
              <a:t>” to </a:t>
            </a:r>
            <a:r>
              <a:rPr lang="en-US" dirty="0" smtClean="0"/>
              <a:t>maintain the GCR </a:t>
            </a:r>
            <a:r>
              <a:rPr lang="en-US" dirty="0"/>
              <a:t>constraint must also be </a:t>
            </a:r>
            <a:r>
              <a:rPr lang="en-US" dirty="0" smtClean="0"/>
              <a:t>considered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07" y="4156635"/>
            <a:ext cx="6127986" cy="20137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482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The FER (Shadow)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FER shadow price (FER Price) is the </a:t>
            </a:r>
            <a:r>
              <a:rPr lang="en-US" dirty="0"/>
              <a:t>change in the </a:t>
            </a:r>
            <a:r>
              <a:rPr lang="en-US" dirty="0" smtClean="0"/>
              <a:t>system’s </a:t>
            </a:r>
            <a:r>
              <a:rPr lang="en-US" dirty="0"/>
              <a:t>cost </a:t>
            </a:r>
            <a:r>
              <a:rPr lang="en-US" dirty="0" smtClean="0"/>
              <a:t>for an increment of supply that would contribute toward satisfying the FER constraint (</a:t>
            </a:r>
            <a:r>
              <a:rPr lang="en-US" i="1" dirty="0" smtClean="0"/>
              <a:t>i.e., </a:t>
            </a:r>
            <a:r>
              <a:rPr lang="en-US" dirty="0" smtClean="0"/>
              <a:t>demand </a:t>
            </a:r>
            <a:r>
              <a:rPr lang="en-US" dirty="0" smtClean="0"/>
              <a:t>quantity)</a:t>
            </a:r>
          </a:p>
          <a:p>
            <a:r>
              <a:rPr lang="en-US" i="1" dirty="0" smtClean="0"/>
              <a:t>In </a:t>
            </a:r>
            <a:r>
              <a:rPr lang="en-US" i="1" dirty="0"/>
              <a:t>this example</a:t>
            </a:r>
            <a:r>
              <a:rPr lang="en-US" dirty="0"/>
              <a:t>, </a:t>
            </a:r>
            <a:r>
              <a:rPr lang="en-US" dirty="0" smtClean="0"/>
              <a:t>the next increment would be an energy call option from Unit H, which would change the system’s cost by $5.54/MWh</a:t>
            </a:r>
            <a:endParaRPr lang="en-US" i="1" dirty="0" smtClean="0"/>
          </a:p>
          <a:p>
            <a:r>
              <a:rPr lang="en-US" dirty="0" smtClean="0"/>
              <a:t>The 20 MWh of energy call options awarded (to Unit H) to meet the FER Demand Quantity are paid the FER Price ($5.54/MWh)</a:t>
            </a:r>
          </a:p>
        </p:txBody>
      </p:sp>
    </p:spTree>
    <p:extLst>
      <p:ext uri="{BB962C8B-B14F-4D97-AF65-F5344CB8AC3E}">
        <p14:creationId xmlns:p14="http://schemas.microsoft.com/office/powerpoint/2010/main" val="38839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(from slide 17):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Resources </a:t>
            </a:r>
            <a:r>
              <a:rPr lang="en-US" dirty="0"/>
              <a:t>that contribute to satisfying the day-ahead energy balance constraint </a:t>
            </a:r>
            <a:r>
              <a:rPr lang="en-US" dirty="0" smtClean="0"/>
              <a:t>are </a:t>
            </a:r>
            <a:r>
              <a:rPr lang="en-US" dirty="0"/>
              <a:t>paid the energy balance constraint shadow price (</a:t>
            </a:r>
            <a:r>
              <a:rPr lang="en-US" i="1" dirty="0"/>
              <a:t>i.e., </a:t>
            </a:r>
            <a:r>
              <a:rPr lang="en-US" dirty="0"/>
              <a:t>the LMP)</a:t>
            </a:r>
          </a:p>
          <a:p>
            <a:pPr lvl="1"/>
            <a:r>
              <a:rPr lang="en-US" dirty="0"/>
              <a:t>This would include ‘physical’ as well as virtual </a:t>
            </a:r>
            <a:r>
              <a:rPr lang="en-US" dirty="0" smtClean="0"/>
              <a:t>energy supply </a:t>
            </a:r>
            <a:endParaRPr lang="en-US" dirty="0"/>
          </a:p>
          <a:p>
            <a:r>
              <a:rPr lang="en-US" dirty="0"/>
              <a:t>Resources that contribute to satisfying the forecast energy requirement constraint </a:t>
            </a:r>
            <a:r>
              <a:rPr lang="en-US" dirty="0" smtClean="0"/>
              <a:t>(the expected real-time energy demand) are </a:t>
            </a:r>
            <a:r>
              <a:rPr lang="en-US" dirty="0"/>
              <a:t>paid the forecast energy requirement shadow price (</a:t>
            </a:r>
            <a:r>
              <a:rPr lang="en-US" i="1" dirty="0"/>
              <a:t>i.e., </a:t>
            </a:r>
            <a:r>
              <a:rPr lang="en-US" dirty="0"/>
              <a:t>the FER Price)</a:t>
            </a:r>
          </a:p>
          <a:p>
            <a:pPr lvl="1"/>
            <a:r>
              <a:rPr lang="en-US" dirty="0" smtClean="0"/>
              <a:t>‘Physical</a:t>
            </a:r>
            <a:r>
              <a:rPr lang="en-US" dirty="0"/>
              <a:t>’ supply </a:t>
            </a:r>
            <a:r>
              <a:rPr lang="en-US" dirty="0" smtClean="0"/>
              <a:t>resources contribute </a:t>
            </a:r>
            <a:r>
              <a:rPr lang="en-US" dirty="0"/>
              <a:t>to satisfying the FER Demand </a:t>
            </a:r>
            <a:r>
              <a:rPr lang="en-US" dirty="0" smtClean="0"/>
              <a:t>Quantity, whether it is day-ahead energy or a day-ahead energy call option</a:t>
            </a:r>
            <a:endParaRPr lang="en-US" dirty="0"/>
          </a:p>
          <a:p>
            <a:pPr lvl="1"/>
            <a:r>
              <a:rPr lang="en-US" dirty="0"/>
              <a:t>Virtual supply (</a:t>
            </a:r>
            <a:r>
              <a:rPr lang="en-US" i="1" dirty="0"/>
              <a:t>e.g., </a:t>
            </a:r>
            <a:r>
              <a:rPr lang="en-US" dirty="0"/>
              <a:t>an Increment Offer or ‘INC’) </a:t>
            </a:r>
            <a:r>
              <a:rPr lang="en-US" dirty="0" smtClean="0"/>
              <a:t>does not </a:t>
            </a:r>
            <a:r>
              <a:rPr lang="en-US" dirty="0"/>
              <a:t>contribute to satisfy the FER Demand </a:t>
            </a:r>
            <a:r>
              <a:rPr lang="en-US" dirty="0" smtClean="0"/>
              <a:t>Quantity – </a:t>
            </a:r>
            <a:r>
              <a:rPr lang="en-US" u="sng" dirty="0" smtClean="0"/>
              <a:t>it does not help cover the energy gap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023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A: Day-Ahead Payments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Cleared Demand Bids pay </a:t>
            </a:r>
            <a:r>
              <a:rPr lang="en-US" dirty="0"/>
              <a:t>the </a:t>
            </a:r>
            <a:r>
              <a:rPr lang="en-US" dirty="0" smtClean="0"/>
              <a:t>LMP</a:t>
            </a:r>
            <a:r>
              <a:rPr lang="en-US" baseline="30000" dirty="0" smtClean="0"/>
              <a:t>*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700 MWh of cleared demand pay $39.41/MWh</a:t>
            </a:r>
            <a:endParaRPr lang="en-US" dirty="0"/>
          </a:p>
          <a:p>
            <a:r>
              <a:rPr lang="en-US" dirty="0" smtClean="0"/>
              <a:t>Energy </a:t>
            </a:r>
            <a:r>
              <a:rPr lang="en-US" dirty="0"/>
              <a:t>call </a:t>
            </a:r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Awarded </a:t>
            </a:r>
            <a:r>
              <a:rPr lang="en-US" dirty="0"/>
              <a:t>to meet the FER Demand Quantity are paid the FER </a:t>
            </a:r>
            <a:r>
              <a:rPr lang="en-US" dirty="0" smtClean="0"/>
              <a:t>Price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20 MWh option from Unit H is paid $5.54/MWh</a:t>
            </a:r>
          </a:p>
          <a:p>
            <a:pPr lvl="1"/>
            <a:r>
              <a:rPr lang="en-US" dirty="0" smtClean="0"/>
              <a:t>Awarded to meet the GCR demand quantity are paid the GCR clearing price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190 MWh of options from Units F and G are paid $5.54/MWh</a:t>
            </a:r>
            <a:endParaRPr lang="en-US" dirty="0"/>
          </a:p>
          <a:p>
            <a:r>
              <a:rPr lang="en-US" dirty="0" smtClean="0"/>
              <a:t>Cleared physical energy supply is paid:</a:t>
            </a:r>
          </a:p>
          <a:p>
            <a:pPr lvl="1"/>
            <a:r>
              <a:rPr lang="en-US" dirty="0" smtClean="0"/>
              <a:t>The LMP, because it is it contributing towards the day-ahead energy balance constraint</a:t>
            </a:r>
            <a:r>
              <a:rPr lang="en-US" baseline="30000" dirty="0" smtClean="0"/>
              <a:t>*</a:t>
            </a:r>
          </a:p>
          <a:p>
            <a:pPr lvl="1"/>
            <a:r>
              <a:rPr lang="en-US" dirty="0" smtClean="0"/>
              <a:t>The FER Price, because it is also contributing towards the forecast energy demand (</a:t>
            </a:r>
            <a:r>
              <a:rPr lang="en-US" i="1" dirty="0" smtClean="0"/>
              <a:t>i.e., </a:t>
            </a:r>
            <a:r>
              <a:rPr lang="en-US" dirty="0" smtClean="0"/>
              <a:t>the expected real-time energy demand)</a:t>
            </a:r>
          </a:p>
          <a:p>
            <a:pPr lvl="1"/>
            <a:r>
              <a:rPr lang="en-US" i="1" dirty="0" smtClean="0"/>
              <a:t>The 700 MWh of cleared physical energy supply is paid $44.95/MWh ($39.41/MWh + $5.54/MWh)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lvl="1" indent="0">
              <a:buNone/>
            </a:pPr>
            <a:r>
              <a:rPr lang="en-US" sz="1600" baseline="30000" dirty="0" smtClean="0"/>
              <a:t>*</a:t>
            </a:r>
            <a:r>
              <a:rPr lang="en-US" sz="1600" dirty="0" smtClean="0"/>
              <a:t>Although there is no virtual demand or supply in this example, had any cleared it too would pay, or be paid, the LMP</a:t>
            </a:r>
          </a:p>
        </p:txBody>
      </p:sp>
    </p:spTree>
    <p:extLst>
      <p:ext uri="{BB962C8B-B14F-4D97-AF65-F5344CB8AC3E}">
        <p14:creationId xmlns:p14="http://schemas.microsoft.com/office/powerpoint/2010/main" val="933302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618038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Why should </a:t>
            </a:r>
            <a:r>
              <a:rPr lang="en-US" i="1" dirty="0" smtClean="0"/>
              <a:t>physical </a:t>
            </a:r>
            <a:r>
              <a:rPr lang="en-US" i="1" dirty="0"/>
              <a:t>supply </a:t>
            </a:r>
            <a:r>
              <a:rPr lang="en-US" i="1" dirty="0" smtClean="0"/>
              <a:t>resources, but not virtual supply resources, </a:t>
            </a:r>
            <a:r>
              <a:rPr lang="en-US" i="1" dirty="0"/>
              <a:t>be paid </a:t>
            </a:r>
            <a:r>
              <a:rPr lang="en-US" i="1" dirty="0" smtClean="0"/>
              <a:t>the </a:t>
            </a:r>
            <a:r>
              <a:rPr lang="en-US" i="1" dirty="0"/>
              <a:t>LMP </a:t>
            </a:r>
            <a:r>
              <a:rPr lang="en-US" i="1" u="sng" dirty="0"/>
              <a:t>and</a:t>
            </a:r>
            <a:r>
              <a:rPr lang="en-US" i="1" dirty="0"/>
              <a:t> the </a:t>
            </a:r>
            <a:r>
              <a:rPr lang="en-US" i="1" dirty="0" smtClean="0"/>
              <a:t>FER Price?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‘simple’ answer </a:t>
            </a:r>
            <a:r>
              <a:rPr lang="en-US" dirty="0" smtClean="0"/>
              <a:t>is that </a:t>
            </a:r>
            <a:r>
              <a:rPr lang="en-US" dirty="0"/>
              <a:t>there are now </a:t>
            </a:r>
            <a:r>
              <a:rPr lang="en-US" i="1" u="sng" dirty="0"/>
              <a:t>two</a:t>
            </a:r>
            <a:r>
              <a:rPr lang="en-US" dirty="0"/>
              <a:t> </a:t>
            </a:r>
            <a:r>
              <a:rPr lang="en-US" dirty="0" smtClean="0"/>
              <a:t>energy demand curves in the day-ahead clearing.</a:t>
            </a:r>
          </a:p>
          <a:p>
            <a:pPr lvl="2"/>
            <a:r>
              <a:rPr lang="en-US" dirty="0" smtClean="0"/>
              <a:t>One is the </a:t>
            </a:r>
            <a:r>
              <a:rPr lang="en-US" dirty="0"/>
              <a:t>bid-in energy demand </a:t>
            </a:r>
            <a:r>
              <a:rPr lang="en-US" dirty="0" smtClean="0"/>
              <a:t>(the day-ahead energy </a:t>
            </a:r>
            <a:r>
              <a:rPr lang="en-US" dirty="0"/>
              <a:t>balance </a:t>
            </a:r>
            <a:r>
              <a:rPr lang="en-US" dirty="0" smtClean="0"/>
              <a:t>constraint).</a:t>
            </a:r>
          </a:p>
          <a:p>
            <a:pPr lvl="2"/>
            <a:r>
              <a:rPr lang="en-US" dirty="0" smtClean="0"/>
              <a:t>The other is the forecast energy requirement demand (the expected real-time energy demand).</a:t>
            </a:r>
          </a:p>
          <a:p>
            <a:pPr lvl="1"/>
            <a:r>
              <a:rPr lang="en-US" dirty="0" smtClean="0"/>
              <a:t>Only physical supply resources can contribute </a:t>
            </a:r>
            <a:r>
              <a:rPr lang="en-US" dirty="0"/>
              <a:t>to </a:t>
            </a:r>
            <a:r>
              <a:rPr lang="en-US" dirty="0" smtClean="0"/>
              <a:t>satisfying both demanded quantities; consequently, </a:t>
            </a:r>
            <a:r>
              <a:rPr lang="en-US" dirty="0"/>
              <a:t>only physical supply </a:t>
            </a:r>
            <a:r>
              <a:rPr lang="en-US" dirty="0" smtClean="0"/>
              <a:t>resources are </a:t>
            </a:r>
            <a:r>
              <a:rPr lang="en-US" dirty="0"/>
              <a:t>paid the price associated with meeting, at the margin, the cost of </a:t>
            </a:r>
            <a:r>
              <a:rPr lang="en-US" dirty="0" smtClean="0"/>
              <a:t>each constraint (the shadow price of both constraints).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second answer </a:t>
            </a:r>
            <a:r>
              <a:rPr lang="en-US" dirty="0" smtClean="0"/>
              <a:t>(as we will examine more closely in the next example) is that </a:t>
            </a:r>
            <a:r>
              <a:rPr lang="en-US" dirty="0"/>
              <a:t>the FER </a:t>
            </a:r>
            <a:r>
              <a:rPr lang="en-US" dirty="0" smtClean="0"/>
              <a:t>Price incorporates </a:t>
            </a:r>
            <a:r>
              <a:rPr lang="en-US" dirty="0"/>
              <a:t>the opportunity cost of selling </a:t>
            </a:r>
            <a:r>
              <a:rPr lang="en-US" dirty="0" smtClean="0"/>
              <a:t>energy - it reflects </a:t>
            </a:r>
            <a:r>
              <a:rPr lang="en-US" dirty="0"/>
              <a:t>a true marginal cost </a:t>
            </a:r>
            <a:r>
              <a:rPr lang="en-US" i="1" dirty="0"/>
              <a:t>inclusive of opportunity costs </a:t>
            </a:r>
            <a:r>
              <a:rPr lang="en-US" dirty="0"/>
              <a:t>for the marginal </a:t>
            </a:r>
            <a:r>
              <a:rPr lang="en-US" dirty="0" smtClean="0"/>
              <a:t>physical supply resource (Unit F in the example) that </a:t>
            </a:r>
            <a:r>
              <a:rPr lang="en-US" dirty="0"/>
              <a:t>clears as energy to meet </a:t>
            </a:r>
            <a:r>
              <a:rPr lang="en-US" dirty="0" smtClean="0"/>
              <a:t>bid-in energy demand.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0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purpose </a:t>
            </a:r>
            <a:r>
              <a:rPr lang="en-US" dirty="0"/>
              <a:t>of the </a:t>
            </a:r>
            <a:r>
              <a:rPr lang="en-US" dirty="0" smtClean="0"/>
              <a:t>FER Price?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the means to transparently and correctly achieve </a:t>
            </a:r>
            <a:r>
              <a:rPr lang="en-US" dirty="0" smtClean="0"/>
              <a:t>the </a:t>
            </a:r>
            <a:r>
              <a:rPr lang="en-US" dirty="0"/>
              <a:t>three </a:t>
            </a:r>
            <a:r>
              <a:rPr lang="en-US" dirty="0" smtClean="0"/>
              <a:t>reasons </a:t>
            </a:r>
            <a:r>
              <a:rPr lang="en-US" dirty="0"/>
              <a:t>(see slide 24</a:t>
            </a:r>
            <a:r>
              <a:rPr lang="en-US" dirty="0" smtClean="0"/>
              <a:t>) </a:t>
            </a:r>
            <a:r>
              <a:rPr lang="en-US" dirty="0"/>
              <a:t>for </a:t>
            </a:r>
            <a:r>
              <a:rPr lang="en-US" dirty="0" smtClean="0"/>
              <a:t>including the FER in the day-ahead clearing.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Specifically</a:t>
            </a:r>
            <a:r>
              <a:rPr lang="en-US" dirty="0"/>
              <a:t>, it ensures </a:t>
            </a:r>
            <a:r>
              <a:rPr lang="en-US" dirty="0" smtClean="0"/>
              <a:t>that:</a:t>
            </a:r>
          </a:p>
          <a:p>
            <a:pPr marL="974725" lvl="2" indent="-287338">
              <a:buFont typeface="+mj-lt"/>
              <a:buAutoNum type="arabicPeriod"/>
              <a:tabLst>
                <a:tab pos="1028700" algn="l"/>
              </a:tabLst>
            </a:pPr>
            <a:r>
              <a:rPr lang="en-US" dirty="0" smtClean="0"/>
              <a:t>Physical supply resources </a:t>
            </a:r>
            <a:r>
              <a:rPr lang="en-US" dirty="0"/>
              <a:t>that clear for </a:t>
            </a:r>
            <a:r>
              <a:rPr lang="en-US" b="1" dirty="0"/>
              <a:t>energy</a:t>
            </a:r>
            <a:r>
              <a:rPr lang="en-US" dirty="0"/>
              <a:t> in the </a:t>
            </a:r>
            <a:r>
              <a:rPr lang="en-US" dirty="0" smtClean="0"/>
              <a:t>day-ahead </a:t>
            </a:r>
            <a:r>
              <a:rPr lang="en-US" dirty="0"/>
              <a:t>and market are properly compensated for the opportunity cost of not selling </a:t>
            </a:r>
            <a:r>
              <a:rPr lang="en-US" dirty="0" smtClean="0"/>
              <a:t>day-ahead </a:t>
            </a:r>
            <a:r>
              <a:rPr lang="en-US" dirty="0"/>
              <a:t>ancillary services (at the margin</a:t>
            </a:r>
            <a:r>
              <a:rPr lang="en-US" dirty="0" smtClean="0"/>
              <a:t>);</a:t>
            </a:r>
          </a:p>
          <a:p>
            <a:pPr marL="974725" lvl="2" indent="-287338">
              <a:buFont typeface="+mj-lt"/>
              <a:buAutoNum type="arabicPeriod"/>
              <a:tabLst>
                <a:tab pos="1028700" algn="l"/>
              </a:tabLst>
            </a:pPr>
            <a:r>
              <a:rPr lang="en-US" dirty="0" smtClean="0"/>
              <a:t>All </a:t>
            </a:r>
            <a:r>
              <a:rPr lang="en-US" dirty="0"/>
              <a:t>resources in the </a:t>
            </a:r>
            <a:r>
              <a:rPr lang="en-US" dirty="0" smtClean="0"/>
              <a:t>day-ahead </a:t>
            </a:r>
            <a:r>
              <a:rPr lang="en-US" dirty="0"/>
              <a:t>market, both virtual and real (physical supply), face transparent, correct price signals that reflect their ability to help satisfy the system’s forecast energy requirement </a:t>
            </a:r>
            <a:r>
              <a:rPr lang="en-US" dirty="0" smtClean="0"/>
              <a:t>for a </a:t>
            </a:r>
            <a:r>
              <a:rPr lang="en-US" dirty="0"/>
              <a:t>reliable next day operating plan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05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Set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example, </a:t>
            </a:r>
            <a:r>
              <a:rPr lang="en-US" dirty="0"/>
              <a:t>there is </a:t>
            </a:r>
            <a:r>
              <a:rPr lang="en-US" dirty="0" smtClean="0"/>
              <a:t>no energy </a:t>
            </a:r>
            <a:r>
              <a:rPr lang="en-US" dirty="0"/>
              <a:t>gap between the total day-ahead cleared physical supply amount and the forecast energy demand quantity (</a:t>
            </a:r>
            <a:r>
              <a:rPr lang="en-US" i="1" dirty="0"/>
              <a:t>i.e., the expected real-time energy demand)</a:t>
            </a:r>
            <a:endParaRPr lang="en-US" dirty="0"/>
          </a:p>
          <a:p>
            <a:pPr lvl="1"/>
            <a:r>
              <a:rPr lang="en-US" dirty="0"/>
              <a:t>The forecast energy demand is 720 MWh</a:t>
            </a:r>
          </a:p>
          <a:p>
            <a:pPr lvl="1"/>
            <a:r>
              <a:rPr lang="en-US" dirty="0"/>
              <a:t>Cleared physical supply = </a:t>
            </a:r>
            <a:r>
              <a:rPr lang="en-US" dirty="0" smtClean="0"/>
              <a:t>720 </a:t>
            </a:r>
            <a:r>
              <a:rPr lang="en-US" dirty="0"/>
              <a:t>MWh</a:t>
            </a:r>
          </a:p>
          <a:p>
            <a:r>
              <a:rPr lang="en-US" dirty="0" smtClean="0"/>
              <a:t>However, in this example the day-ahead LMP is set by virtual demand (a Decrement Bid or DEC) at $42.00/MWh</a:t>
            </a:r>
          </a:p>
          <a:p>
            <a:r>
              <a:rPr lang="en-US" dirty="0" smtClean="0"/>
              <a:t>Here</a:t>
            </a:r>
            <a:r>
              <a:rPr lang="en-US" dirty="0"/>
              <a:t>, </a:t>
            </a:r>
            <a:r>
              <a:rPr lang="en-US" dirty="0" smtClean="0"/>
              <a:t>there is an opportunity cost incurred in satisfying </a:t>
            </a:r>
            <a:r>
              <a:rPr lang="en-US" dirty="0"/>
              <a:t>the Forecast Energy Requirement Demand </a:t>
            </a:r>
            <a:r>
              <a:rPr lang="en-US" dirty="0" smtClean="0"/>
              <a:t>Quantity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 objectives and principles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919" y="1401763"/>
            <a:ext cx="6266162" cy="4813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Offers and Awards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4241758"/>
            <a:ext cx="381000" cy="101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4165621"/>
            <a:ext cx="533400" cy="2539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</a:rPr>
              <a:t>(20)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Day-Ahead Clearing Prices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371600"/>
            <a:ext cx="7945325" cy="48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LMP Explanation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694238"/>
          </a:xfrm>
        </p:spPr>
        <p:txBody>
          <a:bodyPr>
            <a:normAutofit/>
          </a:bodyPr>
          <a:lstStyle/>
          <a:p>
            <a:r>
              <a:rPr lang="en-US" dirty="0" smtClean="0"/>
              <a:t>In this example the DEC bid is setting the LMP ($42.00/MWh)</a:t>
            </a:r>
          </a:p>
          <a:p>
            <a:r>
              <a:rPr lang="en-US" i="1" u="sng" dirty="0" smtClean="0"/>
              <a:t>Note</a:t>
            </a:r>
            <a:r>
              <a:rPr lang="en-US" dirty="0" smtClean="0"/>
              <a:t>: DEC and Demand Bids are equivalent in terms of clearing</a:t>
            </a:r>
          </a:p>
        </p:txBody>
      </p:sp>
    </p:spTree>
    <p:extLst>
      <p:ext uri="{BB962C8B-B14F-4D97-AF65-F5344CB8AC3E}">
        <p14:creationId xmlns:p14="http://schemas.microsoft.com/office/powerpoint/2010/main" val="23561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The FER (Shadow)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FER shadow price (FER Price) is the change in the system’s cost for an increment of supply that would contribute toward satisfying the FER constraint (</a:t>
            </a:r>
            <a:r>
              <a:rPr lang="en-US" i="1" dirty="0"/>
              <a:t>i.e., </a:t>
            </a:r>
            <a:r>
              <a:rPr lang="en-US" dirty="0"/>
              <a:t>demanded quantity)</a:t>
            </a:r>
          </a:p>
          <a:p>
            <a:r>
              <a:rPr lang="en-US" i="1" dirty="0" smtClean="0"/>
              <a:t>In </a:t>
            </a:r>
            <a:r>
              <a:rPr lang="en-US" i="1" dirty="0"/>
              <a:t>this example</a:t>
            </a:r>
            <a:r>
              <a:rPr lang="en-US" dirty="0"/>
              <a:t>, the next increment would </a:t>
            </a:r>
            <a:r>
              <a:rPr lang="en-US" dirty="0" smtClean="0"/>
              <a:t>(again) be </a:t>
            </a:r>
            <a:r>
              <a:rPr lang="en-US" dirty="0"/>
              <a:t>an energy call option from Unit </a:t>
            </a:r>
            <a:r>
              <a:rPr lang="en-US" dirty="0" smtClean="0"/>
              <a:t>H, </a:t>
            </a:r>
            <a:r>
              <a:rPr lang="en-US" dirty="0"/>
              <a:t>which would change the system’s cost </a:t>
            </a:r>
            <a:r>
              <a:rPr lang="en-US" dirty="0" smtClean="0"/>
              <a:t>(now) by $2.95/MWh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This requires a ‘</a:t>
            </a:r>
            <a:r>
              <a:rPr lang="en-US" dirty="0" err="1" smtClean="0"/>
              <a:t>redispatch</a:t>
            </a:r>
            <a:r>
              <a:rPr lang="en-US" dirty="0" smtClean="0"/>
              <a:t>’ of the option awards to maintain the 190 MWh of options awarded to meet the GCR demand quantity, meaning:</a:t>
            </a:r>
          </a:p>
          <a:p>
            <a:pPr lvl="2"/>
            <a:r>
              <a:rPr lang="en-US" dirty="0" smtClean="0"/>
              <a:t>We would buy one MWh of options </a:t>
            </a:r>
            <a:r>
              <a:rPr lang="en-US" i="1" dirty="0" smtClean="0"/>
              <a:t>less</a:t>
            </a:r>
            <a:r>
              <a:rPr lang="en-US" dirty="0" smtClean="0"/>
              <a:t> from Unit F (saving $2.59/MWh), and</a:t>
            </a:r>
          </a:p>
          <a:p>
            <a:pPr lvl="2"/>
            <a:r>
              <a:rPr lang="en-US" dirty="0" smtClean="0"/>
              <a:t>Buy one MWh of options more from Unit H (costing $5.54/MWh)</a:t>
            </a:r>
          </a:p>
          <a:p>
            <a:pPr lvl="2"/>
            <a:r>
              <a:rPr lang="en-US" dirty="0" smtClean="0"/>
              <a:t>Incurring a </a:t>
            </a:r>
            <a:r>
              <a:rPr lang="en-US" dirty="0"/>
              <a:t>net </a:t>
            </a:r>
            <a:r>
              <a:rPr lang="en-US" dirty="0" smtClean="0"/>
              <a:t>cost </a:t>
            </a:r>
            <a:r>
              <a:rPr lang="en-US" dirty="0"/>
              <a:t>of $</a:t>
            </a:r>
            <a:r>
              <a:rPr lang="en-US" dirty="0" smtClean="0"/>
              <a:t>2.95/MWh</a:t>
            </a:r>
            <a:endParaRPr lang="en-US" dirty="0"/>
          </a:p>
          <a:p>
            <a:r>
              <a:rPr lang="en-US" b="1" dirty="0"/>
              <a:t>Observation</a:t>
            </a:r>
            <a:r>
              <a:rPr lang="en-US" dirty="0"/>
              <a:t>: There may be a non-zero FER Price even if no option award is made, because </a:t>
            </a:r>
            <a:r>
              <a:rPr lang="en-US" dirty="0" smtClean="0"/>
              <a:t>in this example the </a:t>
            </a:r>
            <a:r>
              <a:rPr lang="en-US" dirty="0"/>
              <a:t>FER constraint has a true cost </a:t>
            </a:r>
            <a:r>
              <a:rPr lang="en-US" i="1" dirty="0"/>
              <a:t>at the </a:t>
            </a:r>
            <a:r>
              <a:rPr lang="en-US" i="1" dirty="0" smtClean="0"/>
              <a:t>margin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Again</a:t>
            </a:r>
            <a:r>
              <a:rPr lang="en-US" dirty="0" smtClean="0"/>
              <a:t>, Recall </a:t>
            </a:r>
            <a:r>
              <a:rPr lang="en-US" dirty="0"/>
              <a:t>(from slide 17):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</a:t>
            </a:r>
            <a:r>
              <a:rPr lang="en-US" dirty="0"/>
              <a:t>that contribute to satisfying the day-ahead energy balance constraint </a:t>
            </a:r>
            <a:r>
              <a:rPr lang="en-US" dirty="0" smtClean="0"/>
              <a:t>are </a:t>
            </a:r>
            <a:r>
              <a:rPr lang="en-US" dirty="0"/>
              <a:t>paid the energy balance constraint shadow price (</a:t>
            </a:r>
            <a:r>
              <a:rPr lang="en-US" i="1" dirty="0"/>
              <a:t>i.e., </a:t>
            </a:r>
            <a:r>
              <a:rPr lang="en-US" dirty="0"/>
              <a:t>the LMP)</a:t>
            </a:r>
          </a:p>
          <a:p>
            <a:pPr lvl="1"/>
            <a:r>
              <a:rPr lang="en-US" dirty="0"/>
              <a:t>This would include ‘physical’ as well as virtual </a:t>
            </a:r>
            <a:r>
              <a:rPr lang="en-US" dirty="0" smtClean="0"/>
              <a:t>energy supply </a:t>
            </a:r>
            <a:endParaRPr lang="en-US" dirty="0"/>
          </a:p>
          <a:p>
            <a:r>
              <a:rPr lang="en-US" dirty="0"/>
              <a:t>Resources that contribute to satisfying the forecast energy requirement constraint </a:t>
            </a:r>
            <a:r>
              <a:rPr lang="en-US" dirty="0" smtClean="0"/>
              <a:t>(the expected real-time energy demand) are </a:t>
            </a:r>
            <a:r>
              <a:rPr lang="en-US" dirty="0"/>
              <a:t>paid the forecast energy requirement shadow price (</a:t>
            </a:r>
            <a:r>
              <a:rPr lang="en-US" i="1" dirty="0"/>
              <a:t>i.e., </a:t>
            </a:r>
            <a:r>
              <a:rPr lang="en-US" dirty="0"/>
              <a:t>the FER Price)</a:t>
            </a:r>
          </a:p>
          <a:p>
            <a:pPr lvl="1"/>
            <a:r>
              <a:rPr lang="en-US" dirty="0" smtClean="0"/>
              <a:t>‘Physical</a:t>
            </a:r>
            <a:r>
              <a:rPr lang="en-US" dirty="0"/>
              <a:t>’ supply </a:t>
            </a:r>
            <a:r>
              <a:rPr lang="en-US" dirty="0" smtClean="0"/>
              <a:t>resources contribute </a:t>
            </a:r>
            <a:r>
              <a:rPr lang="en-US" dirty="0"/>
              <a:t>to satisfying the FER Demand </a:t>
            </a:r>
            <a:r>
              <a:rPr lang="en-US" dirty="0" smtClean="0"/>
              <a:t>Quantity, whether it is day-ahead energy or a day-ahead energy call option</a:t>
            </a:r>
            <a:endParaRPr lang="en-US" dirty="0"/>
          </a:p>
          <a:p>
            <a:pPr lvl="1"/>
            <a:r>
              <a:rPr lang="en-US" dirty="0"/>
              <a:t>Virtual supply (</a:t>
            </a:r>
            <a:r>
              <a:rPr lang="en-US" i="1" dirty="0"/>
              <a:t>e.g., </a:t>
            </a:r>
            <a:r>
              <a:rPr lang="en-US" dirty="0"/>
              <a:t>an Increment Offer or ‘INC’) </a:t>
            </a:r>
            <a:r>
              <a:rPr lang="en-US" dirty="0" smtClean="0"/>
              <a:t>do not </a:t>
            </a:r>
            <a:r>
              <a:rPr lang="en-US" dirty="0"/>
              <a:t>contribute to satisfy the FER Demand Quantity</a:t>
            </a:r>
          </a:p>
        </p:txBody>
      </p:sp>
    </p:spTree>
    <p:extLst>
      <p:ext uri="{BB962C8B-B14F-4D97-AF65-F5344CB8AC3E}">
        <p14:creationId xmlns:p14="http://schemas.microsoft.com/office/powerpoint/2010/main" val="3315560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B: Day-Ahead Payments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Cleared Demand Bids and DECs pay </a:t>
            </a:r>
            <a:r>
              <a:rPr lang="en-US" dirty="0"/>
              <a:t>the </a:t>
            </a:r>
            <a:r>
              <a:rPr lang="en-US" dirty="0" smtClean="0"/>
              <a:t>LMP</a:t>
            </a:r>
            <a:endParaRPr lang="en-US" baseline="30000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720 MWh of cleared demand pay $42.00/MWh</a:t>
            </a:r>
            <a:endParaRPr lang="en-US" dirty="0"/>
          </a:p>
          <a:p>
            <a:r>
              <a:rPr lang="en-US" dirty="0" smtClean="0"/>
              <a:t>Energy </a:t>
            </a:r>
            <a:r>
              <a:rPr lang="en-US" dirty="0"/>
              <a:t>call </a:t>
            </a:r>
            <a:r>
              <a:rPr lang="en-US" dirty="0" smtClean="0"/>
              <a:t>options awarded to meet the GCR demand quantity are paid the GCR clearing price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190 MWh of options from Units F, G and H are paid $5.54/MWh</a:t>
            </a:r>
            <a:endParaRPr lang="en-US" dirty="0"/>
          </a:p>
          <a:p>
            <a:r>
              <a:rPr lang="en-US" dirty="0" smtClean="0"/>
              <a:t>Cleared physical energy supply is paid:</a:t>
            </a:r>
          </a:p>
          <a:p>
            <a:pPr lvl="1"/>
            <a:r>
              <a:rPr lang="en-US" dirty="0" smtClean="0"/>
              <a:t>The LMP, because it is it contributing towards the day-ahead energy balance constraint</a:t>
            </a:r>
            <a:endParaRPr lang="en-US" baseline="30000" dirty="0" smtClean="0"/>
          </a:p>
          <a:p>
            <a:pPr lvl="1"/>
            <a:r>
              <a:rPr lang="en-US" dirty="0" smtClean="0"/>
              <a:t>The FER Price, because it is also contributing towards the forecast energy demand (</a:t>
            </a:r>
            <a:r>
              <a:rPr lang="en-US" i="1" dirty="0" smtClean="0"/>
              <a:t>i.e., </a:t>
            </a:r>
            <a:r>
              <a:rPr lang="en-US" dirty="0" smtClean="0"/>
              <a:t>the expected real-time energy demand)</a:t>
            </a:r>
          </a:p>
          <a:p>
            <a:pPr lvl="1"/>
            <a:r>
              <a:rPr lang="en-US" i="1" dirty="0" smtClean="0"/>
              <a:t>The 720 MWh of cleared physical energy supply is paid $44.95/MWh ($42.00/MWh + $2.95/MWh) – </a:t>
            </a:r>
            <a:r>
              <a:rPr lang="en-US" b="1" i="1" dirty="0" smtClean="0"/>
              <a:t>notice that the total ($44.95) is the same as in Example A</a:t>
            </a:r>
          </a:p>
        </p:txBody>
      </p:sp>
    </p:spTree>
    <p:extLst>
      <p:ext uri="{BB962C8B-B14F-4D97-AF65-F5344CB8AC3E}">
        <p14:creationId xmlns:p14="http://schemas.microsoft.com/office/powerpoint/2010/main" val="4064075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Question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Why should </a:t>
            </a:r>
            <a:r>
              <a:rPr lang="en-US" i="1" dirty="0" smtClean="0"/>
              <a:t>physical </a:t>
            </a:r>
            <a:r>
              <a:rPr lang="en-US" i="1" dirty="0"/>
              <a:t>supply </a:t>
            </a:r>
            <a:r>
              <a:rPr lang="en-US" i="1" dirty="0" smtClean="0"/>
              <a:t>resources be </a:t>
            </a:r>
            <a:r>
              <a:rPr lang="en-US" i="1" dirty="0"/>
              <a:t>paid </a:t>
            </a:r>
            <a:r>
              <a:rPr lang="en-US" i="1" dirty="0" smtClean="0"/>
              <a:t>both the </a:t>
            </a:r>
            <a:r>
              <a:rPr lang="en-US" i="1" dirty="0"/>
              <a:t>LMP and the </a:t>
            </a:r>
            <a:r>
              <a:rPr lang="en-US" i="1" dirty="0" smtClean="0"/>
              <a:t>FER Price when there is no energy gap?</a:t>
            </a:r>
            <a:endParaRPr lang="en-US" dirty="0"/>
          </a:p>
          <a:p>
            <a:pPr lvl="1"/>
            <a:r>
              <a:rPr lang="en-US" dirty="0" smtClean="0"/>
              <a:t>This question is similar to the one on slide 37, and the answer is similar.</a:t>
            </a:r>
          </a:p>
          <a:p>
            <a:pPr lvl="1"/>
            <a:r>
              <a:rPr lang="en-US" dirty="0" smtClean="0"/>
              <a:t>Physical supply resources that contribute toward satisfying the FER constraint are paid the price associated with meeting, at the margin, the cost of that constraint.</a:t>
            </a:r>
          </a:p>
          <a:p>
            <a:pPr lvl="1"/>
            <a:r>
              <a:rPr lang="en-US" dirty="0" smtClean="0"/>
              <a:t>In this example, the </a:t>
            </a:r>
            <a:r>
              <a:rPr lang="en-US" dirty="0"/>
              <a:t>FER </a:t>
            </a:r>
            <a:r>
              <a:rPr lang="en-US" dirty="0" smtClean="0"/>
              <a:t>Price </a:t>
            </a:r>
            <a:r>
              <a:rPr lang="en-US" i="1" dirty="0"/>
              <a:t>is</a:t>
            </a:r>
            <a:r>
              <a:rPr lang="en-US" dirty="0"/>
              <a:t> the opportunity cost of selling </a:t>
            </a:r>
            <a:r>
              <a:rPr lang="en-US" dirty="0" smtClean="0"/>
              <a:t>energy, and reflects the </a:t>
            </a:r>
            <a:r>
              <a:rPr lang="en-US" dirty="0"/>
              <a:t>true marginal cost </a:t>
            </a:r>
            <a:r>
              <a:rPr lang="en-US" i="1" dirty="0"/>
              <a:t>inclusive of opportunity costs </a:t>
            </a:r>
            <a:r>
              <a:rPr lang="en-US" dirty="0"/>
              <a:t>for the marginal resource </a:t>
            </a:r>
            <a:r>
              <a:rPr lang="en-US" dirty="0" smtClean="0"/>
              <a:t>(Unit F in the example) that </a:t>
            </a:r>
            <a:r>
              <a:rPr lang="en-US" dirty="0"/>
              <a:t>clears as energy to meet </a:t>
            </a:r>
            <a:r>
              <a:rPr lang="en-US" dirty="0" smtClean="0"/>
              <a:t>bid-in energy demand.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60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Energy reserve (RER)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Energy Reserve </a:t>
            </a:r>
            <a:br>
              <a:rPr lang="en-US" dirty="0" smtClean="0"/>
            </a:br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 smtClean="0"/>
              <a:t>Objectives</a:t>
            </a:r>
            <a:r>
              <a:rPr lang="en-US" dirty="0" smtClean="0"/>
              <a:t>:</a:t>
            </a:r>
          </a:p>
          <a:p>
            <a:pPr lvl="0"/>
            <a:r>
              <a:rPr lang="en-US" b="1" dirty="0" smtClean="0"/>
              <a:t>Goal </a:t>
            </a:r>
            <a:r>
              <a:rPr lang="en-US" b="1" dirty="0"/>
              <a:t>#1:</a:t>
            </a:r>
            <a:r>
              <a:rPr lang="en-US" dirty="0"/>
              <a:t>  Ensure the next-day operating plan as produced by the </a:t>
            </a:r>
            <a:r>
              <a:rPr lang="en-US" dirty="0" smtClean="0"/>
              <a:t>day-ahead </a:t>
            </a:r>
            <a:r>
              <a:rPr lang="en-US" dirty="0"/>
              <a:t>market will award sufficient ‘replacement energy’ options to be able to restore operating reserves consistent with NERC/NPCC </a:t>
            </a:r>
            <a:r>
              <a:rPr lang="en-US" dirty="0" smtClean="0"/>
              <a:t>restoration time </a:t>
            </a:r>
            <a:r>
              <a:rPr lang="en-US" dirty="0"/>
              <a:t>standards, </a:t>
            </a:r>
            <a:r>
              <a:rPr lang="en-US" dirty="0" smtClean="0"/>
              <a:t>should a </a:t>
            </a:r>
            <a:r>
              <a:rPr lang="en-US" dirty="0"/>
              <a:t>contingency </a:t>
            </a:r>
            <a:r>
              <a:rPr lang="en-US" dirty="0" smtClean="0"/>
              <a:t>occur </a:t>
            </a:r>
            <a:r>
              <a:rPr lang="en-US" dirty="0"/>
              <a:t>in any </a:t>
            </a:r>
            <a:r>
              <a:rPr lang="en-US" dirty="0" smtClean="0"/>
              <a:t>hour</a:t>
            </a:r>
            <a:endParaRPr lang="en-US" dirty="0"/>
          </a:p>
          <a:p>
            <a:pPr lvl="0"/>
            <a:r>
              <a:rPr lang="en-US" b="1" dirty="0" smtClean="0"/>
              <a:t>Goal </a:t>
            </a:r>
            <a:r>
              <a:rPr lang="en-US" b="1" dirty="0"/>
              <a:t>#2:</a:t>
            </a:r>
            <a:r>
              <a:rPr lang="en-US" dirty="0"/>
              <a:t>   Account for </a:t>
            </a:r>
            <a:r>
              <a:rPr lang="en-US" dirty="0" smtClean="0"/>
              <a:t>load forecast </a:t>
            </a:r>
            <a:r>
              <a:rPr lang="en-US" i="1" dirty="0" smtClean="0"/>
              <a:t>error</a:t>
            </a:r>
            <a:endParaRPr lang="en-US" dirty="0" smtClean="0"/>
          </a:p>
          <a:p>
            <a:pPr lvl="0"/>
            <a:r>
              <a:rPr lang="en-US" b="1" dirty="0" smtClean="0"/>
              <a:t>Goal #3:  </a:t>
            </a:r>
            <a:r>
              <a:rPr lang="en-US" dirty="0" smtClean="0"/>
              <a:t>Account for energy supply </a:t>
            </a:r>
            <a:r>
              <a:rPr lang="en-US" i="1" dirty="0" smtClean="0"/>
              <a:t>uncertainty </a:t>
            </a:r>
            <a:r>
              <a:rPr lang="en-US" dirty="0" smtClean="0"/>
              <a:t>from day-ahead cleared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55: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90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section of the presentation we will:</a:t>
            </a:r>
          </a:p>
          <a:p>
            <a:r>
              <a:rPr lang="en-US" dirty="0" smtClean="0"/>
              <a:t>Discuss Goal #1</a:t>
            </a:r>
          </a:p>
          <a:p>
            <a:pPr lvl="1"/>
            <a:r>
              <a:rPr lang="en-US" dirty="0" smtClean="0"/>
              <a:t>The ISO is still considering the feedback received on the Minimum Run Time aspect</a:t>
            </a:r>
          </a:p>
          <a:p>
            <a:pPr lvl="1"/>
            <a:r>
              <a:rPr lang="en-US" dirty="0" smtClean="0"/>
              <a:t>However, there was a question last time that might provide some additional insight</a:t>
            </a:r>
            <a:endParaRPr lang="en-US" dirty="0"/>
          </a:p>
          <a:p>
            <a:r>
              <a:rPr lang="en-US" dirty="0" smtClean="0"/>
              <a:t>Discuss Goal #2</a:t>
            </a:r>
          </a:p>
          <a:p>
            <a:pPr lvl="1"/>
            <a:r>
              <a:rPr lang="en-US" dirty="0"/>
              <a:t>The ISO is </a:t>
            </a:r>
            <a:r>
              <a:rPr lang="en-US" dirty="0" smtClean="0"/>
              <a:t>still </a:t>
            </a:r>
            <a:r>
              <a:rPr lang="en-US" dirty="0"/>
              <a:t>assessing different approaches to include this uncertainty in the RER </a:t>
            </a:r>
            <a:r>
              <a:rPr lang="en-US" dirty="0" smtClean="0"/>
              <a:t>requirements (see slide 60 of the July 8-10 ESI presentation) </a:t>
            </a:r>
          </a:p>
          <a:p>
            <a:pPr lvl="1"/>
            <a:r>
              <a:rPr lang="en-US" dirty="0" smtClean="0"/>
              <a:t>However, there were requests for a more granular representation of historical data previously presented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1153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9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Objectives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Market-Based </a:t>
            </a:r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Risk </a:t>
            </a:r>
            <a:r>
              <a:rPr lang="en-US" b="1" dirty="0"/>
              <a:t>Reduction</a:t>
            </a:r>
            <a:r>
              <a:rPr lang="en-US" dirty="0"/>
              <a:t>. Minimize the heightened risk of unserved electricity demand during New England’s cold winter conditions by solving Problems 1, </a:t>
            </a:r>
            <a:r>
              <a:rPr lang="en-US" dirty="0" smtClean="0"/>
              <a:t>2, </a:t>
            </a:r>
            <a:r>
              <a:rPr lang="en-US" dirty="0"/>
              <a:t>and 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Cost Effectiveness</a:t>
            </a:r>
            <a:r>
              <a:rPr lang="en-US" dirty="0"/>
              <a:t>. Efficiently use the region’s existing assets and infrastructure to achieve this risk reduction in the most cost-effective way </a:t>
            </a:r>
            <a:r>
              <a:rPr lang="en-US" dirty="0" smtClean="0"/>
              <a:t>possible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. Provide clear incentives for all </a:t>
            </a:r>
            <a:r>
              <a:rPr lang="en-US" dirty="0" smtClean="0"/>
              <a:t>capable resources</a:t>
            </a:r>
            <a:r>
              <a:rPr lang="en-US" dirty="0"/>
              <a:t>, including new resources and technologies that can reduce this risk effectively over the long term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46:  April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7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Can the Day-Ahead Eligibility table on slide </a:t>
            </a:r>
            <a:r>
              <a:rPr lang="en-US" i="1" dirty="0"/>
              <a:t>67 </a:t>
            </a:r>
            <a:r>
              <a:rPr lang="en-US" i="1" dirty="0" smtClean="0"/>
              <a:t>of the July 8-10 presentation be shown </a:t>
            </a:r>
            <a:r>
              <a:rPr lang="en-US" i="1" dirty="0"/>
              <a:t>(a) </a:t>
            </a:r>
            <a:r>
              <a:rPr lang="en-US" i="1" dirty="0" smtClean="0"/>
              <a:t>with </a:t>
            </a:r>
            <a:r>
              <a:rPr lang="en-US" i="1" dirty="0"/>
              <a:t>the ‘typical’ MW requirements, and (</a:t>
            </a:r>
            <a:r>
              <a:rPr lang="en-US" i="1" dirty="0" smtClean="0"/>
              <a:t>b) with </a:t>
            </a:r>
            <a:r>
              <a:rPr lang="en-US" i="1" dirty="0"/>
              <a:t>the system’s total MW capabilities that would ‘fit’ under each of these categories</a:t>
            </a:r>
            <a:r>
              <a:rPr lang="en-US" i="1" dirty="0" smtClean="0"/>
              <a:t>?</a:t>
            </a:r>
          </a:p>
          <a:p>
            <a:pPr lvl="1"/>
            <a:r>
              <a:rPr lang="en-US" dirty="0" smtClean="0"/>
              <a:t>Such a representation is difficult as </a:t>
            </a:r>
            <a:r>
              <a:rPr lang="en-US" dirty="0"/>
              <a:t>it depends on </a:t>
            </a:r>
            <a:r>
              <a:rPr lang="en-US" dirty="0" smtClean="0"/>
              <a:t>whether or not a resource clears </a:t>
            </a:r>
            <a:r>
              <a:rPr lang="en-US" dirty="0"/>
              <a:t>for </a:t>
            </a:r>
            <a:r>
              <a:rPr lang="en-US" dirty="0" smtClean="0"/>
              <a:t>energy day-ahead, which </a:t>
            </a:r>
            <a:r>
              <a:rPr lang="en-US" dirty="0"/>
              <a:t>differs day to </a:t>
            </a:r>
            <a:r>
              <a:rPr lang="en-US" dirty="0" smtClean="0"/>
              <a:t>day.</a:t>
            </a:r>
          </a:p>
          <a:p>
            <a:pPr lvl="1"/>
            <a:r>
              <a:rPr lang="en-US" dirty="0" smtClean="0"/>
              <a:t>However, we can show related data that might provide similar insights (</a:t>
            </a:r>
            <a:r>
              <a:rPr lang="en-US" i="1" dirty="0" smtClean="0"/>
              <a:t>included on the next few slides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9436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Day-Ahead Eligibility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60619"/>
            <a:ext cx="8229600" cy="4695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67: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4187" y="425196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05033"/>
            <a:ext cx="3276600" cy="2328767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173038" indent="-173038"/>
            <a:r>
              <a:rPr lang="en-US" sz="1600" dirty="0"/>
              <a:t>The capability of a resource to satisfy the various day-ahead ancillary service demand quantities depends on whether or not the resource has been scheduled for </a:t>
            </a:r>
            <a:r>
              <a:rPr lang="en-US" sz="1600" dirty="0" smtClean="0"/>
              <a:t>energy, </a:t>
            </a:r>
            <a:r>
              <a:rPr lang="en-US" sz="1600" dirty="0"/>
              <a:t>day-ahead (</a:t>
            </a:r>
            <a:r>
              <a:rPr lang="en-US" sz="1600" i="1" dirty="0"/>
              <a:t>recall the discussion on slide 13, Eligible Capability</a:t>
            </a:r>
            <a:r>
              <a:rPr lang="en-US" sz="1600" i="1" dirty="0" smtClean="0"/>
              <a:t>)</a:t>
            </a:r>
          </a:p>
          <a:p>
            <a:pPr marL="173038" indent="-173038"/>
            <a:r>
              <a:rPr lang="en-US" sz="1600" dirty="0" smtClean="0"/>
              <a:t>The data in the table represents </a:t>
            </a:r>
            <a:br>
              <a:rPr lang="en-US" sz="1600" dirty="0" smtClean="0"/>
            </a:br>
            <a:r>
              <a:rPr lang="en-US" sz="1600" dirty="0" smtClean="0"/>
              <a:t>off-line (</a:t>
            </a:r>
            <a:r>
              <a:rPr lang="en-US" sz="1600" i="1" dirty="0" smtClean="0"/>
              <a:t>i.e., </a:t>
            </a:r>
            <a:r>
              <a:rPr lang="en-US" sz="1600" dirty="0" smtClean="0"/>
              <a:t>no energy schedule) capabilities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Off-Line Capability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519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3885638"/>
            <a:ext cx="8223624" cy="23627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u="sng" dirty="0" smtClean="0"/>
              <a:t>Notes</a:t>
            </a:r>
          </a:p>
          <a:p>
            <a:pPr marL="173038" indent="-173038"/>
            <a:r>
              <a:rPr lang="en-US" sz="2700" u="sng" dirty="0" smtClean="0"/>
              <a:t>Cold </a:t>
            </a:r>
            <a:r>
              <a:rPr lang="en-US" sz="2700" u="sng" dirty="0"/>
              <a:t>lead time</a:t>
            </a:r>
            <a:r>
              <a:rPr lang="en-US" sz="2700" dirty="0"/>
              <a:t>: The cumulative output achievable from all generation and demand reductions within 10 minutes, 30 minutes, etc., up to each resource’s </a:t>
            </a:r>
            <a:r>
              <a:rPr lang="en-US" sz="2700" dirty="0" smtClean="0"/>
              <a:t>Winter </a:t>
            </a:r>
            <a:r>
              <a:rPr lang="en-US" sz="2700" dirty="0"/>
              <a:t>Seasonal </a:t>
            </a:r>
            <a:r>
              <a:rPr lang="en-US" sz="2700" dirty="0" smtClean="0"/>
              <a:t>Claimed Capability (SCC)</a:t>
            </a:r>
          </a:p>
          <a:p>
            <a:pPr marL="400050" lvl="1" indent="-173038"/>
            <a:r>
              <a:rPr lang="en-US" sz="2400" dirty="0" smtClean="0"/>
              <a:t>Ten </a:t>
            </a:r>
            <a:r>
              <a:rPr lang="en-US" sz="2400" dirty="0"/>
              <a:t>and thirty minute values are Claim10 and Claim30 </a:t>
            </a:r>
            <a:r>
              <a:rPr lang="en-US" sz="2400" dirty="0" smtClean="0"/>
              <a:t>values</a:t>
            </a:r>
          </a:p>
          <a:p>
            <a:pPr marL="400050" lvl="1" indent="-173038"/>
            <a:r>
              <a:rPr lang="en-US" sz="2400" dirty="0" smtClean="0"/>
              <a:t>Ninety </a:t>
            </a:r>
            <a:r>
              <a:rPr lang="en-US" sz="2400" dirty="0"/>
              <a:t>and four-hour values </a:t>
            </a:r>
            <a:r>
              <a:rPr lang="en-US" sz="2400" dirty="0" smtClean="0"/>
              <a:t>are determined by assuming the </a:t>
            </a:r>
            <a:r>
              <a:rPr lang="en-US" sz="2400" dirty="0"/>
              <a:t>resource gets to its </a:t>
            </a:r>
            <a:r>
              <a:rPr lang="en-US" sz="2400" dirty="0" smtClean="0"/>
              <a:t>economic minimum output level within its </a:t>
            </a:r>
            <a:r>
              <a:rPr lang="en-US" sz="2400" dirty="0"/>
              <a:t>cold startup + cold notification time, and the unit ramps </a:t>
            </a:r>
            <a:r>
              <a:rPr lang="en-US" sz="2400" dirty="0" smtClean="0"/>
              <a:t>up at its ramp rate, up to its SCC, if limiting</a:t>
            </a:r>
            <a:endParaRPr lang="en-US" sz="2400" dirty="0"/>
          </a:p>
          <a:p>
            <a:pPr marL="173038" indent="-173038"/>
            <a:r>
              <a:rPr lang="en-US" sz="2700" dirty="0"/>
              <a:t>Example: </a:t>
            </a:r>
            <a:endParaRPr lang="en-US" sz="2700" dirty="0" smtClean="0"/>
          </a:p>
          <a:p>
            <a:pPr marL="400050" lvl="1" indent="-173038"/>
            <a:r>
              <a:rPr lang="en-US" sz="2400" dirty="0" smtClean="0"/>
              <a:t>A </a:t>
            </a:r>
            <a:r>
              <a:rPr lang="en-US" sz="2400" dirty="0"/>
              <a:t>resource gets to its economic minimum output level </a:t>
            </a:r>
            <a:r>
              <a:rPr lang="en-US" sz="2400" dirty="0" smtClean="0"/>
              <a:t>(</a:t>
            </a:r>
            <a:r>
              <a:rPr lang="en-US" sz="2400" dirty="0"/>
              <a:t>10 MW) in 3.25 hours, and </a:t>
            </a:r>
            <a:r>
              <a:rPr lang="en-US" sz="2400" dirty="0" smtClean="0"/>
              <a:t>can ramp </a:t>
            </a:r>
            <a:r>
              <a:rPr lang="en-US" sz="2400" dirty="0"/>
              <a:t>up at 1 </a:t>
            </a:r>
            <a:r>
              <a:rPr lang="en-US" sz="2400" dirty="0" smtClean="0"/>
              <a:t>MW/min, </a:t>
            </a:r>
            <a:r>
              <a:rPr lang="en-US" sz="2400" dirty="0"/>
              <a:t>so that within four </a:t>
            </a:r>
            <a:r>
              <a:rPr lang="en-US" sz="2400" dirty="0" smtClean="0"/>
              <a:t>hours, for example, </a:t>
            </a:r>
            <a:r>
              <a:rPr lang="en-US" sz="2400" dirty="0"/>
              <a:t>it is capable of 55 MW (10 MW + 1 MW/min x 45 </a:t>
            </a:r>
            <a:r>
              <a:rPr lang="en-US" sz="2400" dirty="0" smtClean="0"/>
              <a:t>minutes)</a:t>
            </a:r>
          </a:p>
          <a:p>
            <a:pPr marL="400050" lvl="1" indent="-173038"/>
            <a:r>
              <a:rPr lang="en-US" sz="2400" dirty="0" smtClean="0"/>
              <a:t>This capability may be limited by the resource’s SCC; if the resource’s SCC was 41 MW, the capability is 41 MW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9023" y="1295400"/>
            <a:ext cx="47918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4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Can the </a:t>
            </a:r>
            <a:r>
              <a:rPr lang="en-US" i="1" dirty="0" smtClean="0"/>
              <a:t>percentile data in the Load Forecast Uncertainty table </a:t>
            </a:r>
            <a:r>
              <a:rPr lang="en-US" i="1" dirty="0"/>
              <a:t>on slide </a:t>
            </a:r>
            <a:r>
              <a:rPr lang="en-US" i="1" dirty="0" smtClean="0"/>
              <a:t>62 </a:t>
            </a:r>
            <a:r>
              <a:rPr lang="en-US" i="1" dirty="0"/>
              <a:t>of the July 8-10 presentation </a:t>
            </a:r>
            <a:r>
              <a:rPr lang="en-US" i="1" dirty="0" smtClean="0"/>
              <a:t>be shown more granularly (e.g., winter/summer, peak/off-peak)?</a:t>
            </a:r>
          </a:p>
          <a:p>
            <a:pPr lvl="1"/>
            <a:r>
              <a:rPr lang="en-US" dirty="0" smtClean="0"/>
              <a:t>Yes.  See the following slides.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555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Forecast Uncertainty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Histograms </a:t>
            </a:r>
            <a:r>
              <a:rPr lang="en-US" sz="2025" dirty="0" smtClean="0"/>
              <a:t>(1/1/2018 </a:t>
            </a:r>
            <a:r>
              <a:rPr lang="en-US" sz="2025" dirty="0"/>
              <a:t>– 12/31/2018</a:t>
            </a:r>
            <a:r>
              <a:rPr lang="en-US" sz="2025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/>
          </p:nvPr>
        </p:nvGraphicFramePr>
        <p:xfrm>
          <a:off x="6286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61: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60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Forecast </a:t>
            </a:r>
            <a:r>
              <a:rPr lang="en-US" dirty="0" smtClean="0"/>
              <a:t>Uncertainty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(1/1/2018 – 12/31/2018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343400"/>
            <a:ext cx="7958138" cy="1833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tabular representation of the right-tail of the histograms shown on the previous slide</a:t>
            </a:r>
          </a:p>
          <a:p>
            <a:r>
              <a:rPr lang="en-US" dirty="0" smtClean="0"/>
              <a:t>Interpretive example:  For the DA Load Forecast Error at the 99% frequency level, only 1% (87 hours) had a forecast error greater than 989 MW</a:t>
            </a: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1104900" y="1447800"/>
          <a:ext cx="6934200" cy="25181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2116">
                  <a:extLst>
                    <a:ext uri="{9D8B030D-6E8A-4147-A177-3AD203B41FA5}">
                      <a16:colId xmlns:a16="http://schemas.microsoft.com/office/drawing/2014/main" val="1745992162"/>
                    </a:ext>
                  </a:extLst>
                </a:gridCol>
                <a:gridCol w="1377377">
                  <a:extLst>
                    <a:ext uri="{9D8B030D-6E8A-4147-A177-3AD203B41FA5}">
                      <a16:colId xmlns:a16="http://schemas.microsoft.com/office/drawing/2014/main" val="2857380050"/>
                    </a:ext>
                  </a:extLst>
                </a:gridCol>
                <a:gridCol w="1530569">
                  <a:extLst>
                    <a:ext uri="{9D8B030D-6E8A-4147-A177-3AD203B41FA5}">
                      <a16:colId xmlns:a16="http://schemas.microsoft.com/office/drawing/2014/main" val="3854772559"/>
                    </a:ext>
                  </a:extLst>
                </a:gridCol>
                <a:gridCol w="1426895">
                  <a:extLst>
                    <a:ext uri="{9D8B030D-6E8A-4147-A177-3AD203B41FA5}">
                      <a16:colId xmlns:a16="http://schemas.microsoft.com/office/drawing/2014/main" val="1045803453"/>
                    </a:ext>
                  </a:extLst>
                </a:gridCol>
                <a:gridCol w="1537243">
                  <a:extLst>
                    <a:ext uri="{9D8B030D-6E8A-4147-A177-3AD203B41FA5}">
                      <a16:colId xmlns:a16="http://schemas.microsoft.com/office/drawing/2014/main" val="3423975241"/>
                    </a:ext>
                  </a:extLst>
                </a:gridCol>
              </a:tblGrid>
              <a:tr h="485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Percentile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 Load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Forecast Error 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240-min Load Forecast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Error</a:t>
                      </a:r>
                      <a:r>
                        <a:rPr lang="en-US" sz="12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(MW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90-min Load Forecast </a:t>
                      </a:r>
                      <a:r>
                        <a:rPr lang="en-US" sz="12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Error (MW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Actual System Load (MW)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1503836367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13,616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2637699309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15,315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1455135534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17,358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1497082738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95%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19,337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4135679477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99%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22,590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3197628384"/>
                  </a:ext>
                </a:extLst>
              </a:tr>
              <a:tr h="338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MAX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2,697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1,929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25,808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2" marR="5132" marT="5132" marB="0" anchor="ctr"/>
                </a:tc>
                <a:extLst>
                  <a:ext uri="{0D108BD9-81ED-4DB2-BD59-A6C34878D82A}">
                    <a16:rowId xmlns:a16="http://schemas.microsoft.com/office/drawing/2014/main" val="9243939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62: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59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Uncertainty – </a:t>
            </a:r>
            <a:r>
              <a:rPr lang="en-US" dirty="0"/>
              <a:t>Season</a:t>
            </a:r>
            <a:br>
              <a:rPr lang="en-US" dirty="0"/>
            </a:br>
            <a:r>
              <a:rPr lang="en-US" sz="2000" dirty="0"/>
              <a:t>(1/1/2018 – 12/31/2018)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54" y="1401763"/>
            <a:ext cx="8059092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1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 Uncertainty – </a:t>
            </a:r>
            <a:r>
              <a:rPr lang="en-US" dirty="0" smtClean="0"/>
              <a:t>On/Off Peak</a:t>
            </a:r>
            <a:br>
              <a:rPr lang="en-US" dirty="0" smtClean="0"/>
            </a:br>
            <a:r>
              <a:rPr lang="en-US" sz="2000" dirty="0"/>
              <a:t>(1/1/2018 – 12/31/2018)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531" y="1401763"/>
            <a:ext cx="3828937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0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Close-out parameters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section we will discuss: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LMP used in the settlement close-out calculation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determination of the strike price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79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Close-Out Settlement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Day-ahead energy call options are awarded to satisfy </a:t>
            </a:r>
            <a:r>
              <a:rPr lang="en-US" i="1" dirty="0" smtClean="0"/>
              <a:t>system-level</a:t>
            </a:r>
            <a:r>
              <a:rPr lang="en-US" dirty="0" smtClean="0"/>
              <a:t> ancillary service demanded quantities </a:t>
            </a:r>
          </a:p>
          <a:p>
            <a:r>
              <a:rPr lang="en-US" dirty="0" smtClean="0"/>
              <a:t>With that understanding it seems reasonable that day-ahead </a:t>
            </a:r>
            <a:r>
              <a:rPr lang="en-US" dirty="0"/>
              <a:t>energy call options </a:t>
            </a:r>
            <a:r>
              <a:rPr lang="en-US" dirty="0" smtClean="0"/>
              <a:t>would have the same system-level obligation, specifically the same close-out settlement </a:t>
            </a:r>
          </a:p>
          <a:p>
            <a:pPr lvl="1"/>
            <a:r>
              <a:rPr lang="en-US" dirty="0" smtClean="0"/>
              <a:t>The close-out obligation would not be the same if each resource’s option award settled </a:t>
            </a:r>
            <a:r>
              <a:rPr lang="en-US" dirty="0"/>
              <a:t>at a </a:t>
            </a:r>
            <a:r>
              <a:rPr lang="en-US" dirty="0" smtClean="0"/>
              <a:t>different nodal LMP</a:t>
            </a:r>
            <a:endParaRPr lang="en-US" dirty="0"/>
          </a:p>
          <a:p>
            <a:r>
              <a:rPr lang="en-US" dirty="0" smtClean="0"/>
              <a:t>With this line of thinking, the settlement close-out would use a </a:t>
            </a:r>
            <a:r>
              <a:rPr lang="en-US" dirty="0"/>
              <a:t>common (</a:t>
            </a:r>
            <a:r>
              <a:rPr lang="en-US" i="1" dirty="0"/>
              <a:t>i.e</a:t>
            </a:r>
            <a:r>
              <a:rPr lang="en-US" dirty="0"/>
              <a:t>., system-wide) </a:t>
            </a:r>
            <a:r>
              <a:rPr lang="en-US" dirty="0" smtClean="0"/>
              <a:t>real-time price (</a:t>
            </a:r>
            <a:r>
              <a:rPr lang="en-US" i="1" dirty="0" smtClean="0"/>
              <a:t>e.g.,</a:t>
            </a:r>
            <a:r>
              <a:rPr lang="en-US" dirty="0" smtClean="0"/>
              <a:t> the real-time hourly Hub LMP)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1153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3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for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Market-Based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Product </a:t>
            </a:r>
            <a:r>
              <a:rPr lang="en-US" b="1" dirty="0"/>
              <a:t>definitions should be specific, simple, and uniform.</a:t>
            </a:r>
            <a:r>
              <a:rPr lang="en-US" dirty="0"/>
              <a:t>  The same well-defined product or service should be rewarded, regardless of the technology used to deliver </a:t>
            </a:r>
            <a:r>
              <a:rPr lang="en-US" dirty="0" smtClean="0"/>
              <a:t>it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Transparently </a:t>
            </a:r>
            <a:r>
              <a:rPr lang="en-US" b="1" dirty="0"/>
              <a:t>price the desired service.</a:t>
            </a:r>
            <a:r>
              <a:rPr lang="en-US" dirty="0"/>
              <a:t>  A resource providing an essential reliability service (for instance, a call on its energy on short notice) should be compensated at a transparent price for that </a:t>
            </a:r>
            <a:r>
              <a:rPr lang="en-US" dirty="0" smtClean="0"/>
              <a:t>service  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Reward outputs, not inputs.  </a:t>
            </a:r>
            <a:r>
              <a:rPr lang="en-US" dirty="0"/>
              <a:t>Paying for obligations to deliver the output that a reliable system requires </a:t>
            </a:r>
            <a:r>
              <a:rPr lang="en-US" dirty="0" smtClean="0"/>
              <a:t>creates </a:t>
            </a:r>
            <a:r>
              <a:rPr lang="en-US" dirty="0"/>
              <a:t>a level playing field for competitors that deliver energy reliably through cold-weather </a:t>
            </a:r>
            <a:r>
              <a:rPr lang="en-US" dirty="0" smtClean="0"/>
              <a:t>conditions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Sound </a:t>
            </a:r>
            <a:r>
              <a:rPr lang="en-US" b="1" dirty="0"/>
              <a:t>forward markets require sound spot markets.</a:t>
            </a:r>
            <a:r>
              <a:rPr lang="en-US" dirty="0"/>
              <a:t>  Forward-market procurements work well when they settle against a transparent spot price for delivering the same </a:t>
            </a:r>
            <a:r>
              <a:rPr lang="en-US" dirty="0" smtClean="0"/>
              <a:t>underlying service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Compensate </a:t>
            </a:r>
            <a:r>
              <a:rPr lang="en-US" b="1" dirty="0"/>
              <a:t>all resources that provide the desired service similarly.</a:t>
            </a:r>
            <a:r>
              <a:rPr lang="en-US" dirty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47:  April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0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price determination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/>
              <a:t>important aspects that guide how strike prices should be </a:t>
            </a:r>
            <a:r>
              <a:rPr lang="en-US" dirty="0" smtClean="0"/>
              <a:t>addressed:</a:t>
            </a:r>
            <a:endParaRPr lang="en-US" dirty="0"/>
          </a:p>
          <a:p>
            <a:pPr lvl="0"/>
            <a:r>
              <a:rPr lang="en-US" b="1" dirty="0"/>
              <a:t>Known before offers due</a:t>
            </a:r>
            <a:r>
              <a:rPr lang="en-US" i="1" dirty="0"/>
              <a:t>.  </a:t>
            </a:r>
            <a:r>
              <a:rPr lang="en-US" dirty="0"/>
              <a:t>The numerical value of the strike price</a:t>
            </a:r>
            <a:r>
              <a:rPr lang="en-US" i="1" dirty="0"/>
              <a:t> </a:t>
            </a:r>
            <a:r>
              <a:rPr lang="en-US" dirty="0"/>
              <a:t>must be known to participants in advance of when they must submit </a:t>
            </a:r>
            <a:r>
              <a:rPr lang="en-US" dirty="0" smtClean="0"/>
              <a:t>offers </a:t>
            </a:r>
            <a:r>
              <a:rPr lang="en-US" dirty="0"/>
              <a:t>in the day-ahead </a:t>
            </a:r>
            <a:r>
              <a:rPr lang="en-US" dirty="0" smtClean="0"/>
              <a:t>market</a:t>
            </a:r>
            <a:endParaRPr lang="en-US" dirty="0"/>
          </a:p>
          <a:p>
            <a:pPr lvl="0"/>
            <a:r>
              <a:rPr lang="en-US" b="1" dirty="0"/>
              <a:t>At the money. </a:t>
            </a:r>
            <a:r>
              <a:rPr lang="en-US" dirty="0"/>
              <a:t>The most efficient outcomes </a:t>
            </a:r>
            <a:r>
              <a:rPr lang="en-US" dirty="0" smtClean="0"/>
              <a:t>are </a:t>
            </a:r>
            <a:r>
              <a:rPr lang="en-US" dirty="0"/>
              <a:t>obtained when the strike price is set at approximately the expected value of the energy price at which the options will </a:t>
            </a:r>
            <a:r>
              <a:rPr lang="en-US" dirty="0" smtClean="0"/>
              <a:t>settle (</a:t>
            </a:r>
            <a:r>
              <a:rPr lang="en-US" i="1" dirty="0" smtClean="0"/>
              <a:t>i.e., </a:t>
            </a:r>
            <a:r>
              <a:rPr lang="en-US" dirty="0" smtClean="0"/>
              <a:t>real-time LMP)</a:t>
            </a:r>
            <a:endParaRPr lang="en-US" dirty="0"/>
          </a:p>
          <a:p>
            <a:pPr lvl="0"/>
            <a:r>
              <a:rPr lang="en-US" b="1" dirty="0"/>
              <a:t>Close is good enough. </a:t>
            </a:r>
            <a:r>
              <a:rPr lang="en-US" dirty="0"/>
              <a:t>In practice, setting the strike price precisely ‘at the money’ doesn’t matter much, within </a:t>
            </a:r>
            <a:r>
              <a:rPr lang="en-US" dirty="0" smtClean="0"/>
              <a:t>limits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7376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</a:t>
            </a:r>
            <a:r>
              <a:rPr lang="en-US" dirty="0" smtClean="0">
                <a:hlinkClick r:id="rId2"/>
              </a:rPr>
              <a:t>ISO Discussion Paper on Energy Security Improvements</a:t>
            </a:r>
            <a:r>
              <a:rPr lang="en-US" dirty="0" smtClean="0">
                <a:solidFill>
                  <a:srgbClr val="000000"/>
                </a:solidFill>
              </a:rPr>
              <a:t>: Section 4.3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56:  June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Strike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call option offers, like energy offers, may be different for each hour in the day-ahead market</a:t>
            </a:r>
          </a:p>
          <a:p>
            <a:r>
              <a:rPr lang="en-US" dirty="0" smtClean="0"/>
              <a:t>The energy call option strike </a:t>
            </a:r>
            <a:r>
              <a:rPr lang="en-US" dirty="0"/>
              <a:t>price </a:t>
            </a:r>
            <a:r>
              <a:rPr lang="en-US" dirty="0" smtClean="0"/>
              <a:t>for each hour will be set by the ISO and will be made known to Market Participants as far in advance of the day-ahead submittal deadline</a:t>
            </a:r>
            <a:r>
              <a:rPr lang="en-US" baseline="30000" dirty="0" smtClean="0"/>
              <a:t>*</a:t>
            </a:r>
            <a:r>
              <a:rPr lang="en-US" dirty="0" smtClean="0"/>
              <a:t> as practicable </a:t>
            </a:r>
          </a:p>
          <a:p>
            <a:pPr lvl="1"/>
            <a:r>
              <a:rPr lang="en-US" dirty="0" smtClean="0"/>
              <a:t>There will be only one strike price in a given hour</a:t>
            </a:r>
          </a:p>
          <a:p>
            <a:pPr lvl="1"/>
            <a:r>
              <a:rPr lang="en-US" dirty="0" smtClean="0"/>
              <a:t>Each hour may have a different strike price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900" baseline="30000" dirty="0" smtClean="0"/>
              <a:t>*</a:t>
            </a:r>
            <a:r>
              <a:rPr lang="en-US" sz="1900" dirty="0" smtClean="0"/>
              <a:t> Section III.1.10.1A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submission of Day-Ahead offers and bids shall occur not later than 10:00 a.m. on the day before the Operating Day for which transactions are being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scheduled,…”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Strike Price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strike price </a:t>
            </a:r>
            <a:r>
              <a:rPr lang="en-US" dirty="0" smtClean="0"/>
              <a:t>should approximate </a:t>
            </a:r>
            <a:r>
              <a:rPr lang="en-US" dirty="0"/>
              <a:t>the expected value of the energy price </a:t>
            </a:r>
            <a:r>
              <a:rPr lang="en-US" dirty="0" smtClean="0"/>
              <a:t>against </a:t>
            </a:r>
            <a:r>
              <a:rPr lang="en-US" dirty="0"/>
              <a:t>which the </a:t>
            </a:r>
            <a:r>
              <a:rPr lang="en-US" dirty="0" smtClean="0"/>
              <a:t>option </a:t>
            </a:r>
            <a:r>
              <a:rPr lang="en-US" dirty="0"/>
              <a:t>will settle</a:t>
            </a:r>
            <a:endParaRPr lang="en-US" dirty="0" smtClean="0"/>
          </a:p>
          <a:p>
            <a:pPr lvl="1"/>
            <a:r>
              <a:rPr lang="en-US" dirty="0" smtClean="0"/>
              <a:t>Meaning, the </a:t>
            </a:r>
            <a:r>
              <a:rPr lang="en-US" dirty="0"/>
              <a:t>strike price </a:t>
            </a:r>
            <a:r>
              <a:rPr lang="en-US" dirty="0" smtClean="0"/>
              <a:t>should represent </a:t>
            </a:r>
            <a:r>
              <a:rPr lang="en-US" dirty="0"/>
              <a:t>the market’s expectation of </a:t>
            </a:r>
            <a:r>
              <a:rPr lang="en-US" dirty="0" smtClean="0"/>
              <a:t>the </a:t>
            </a:r>
            <a:r>
              <a:rPr lang="en-US" dirty="0"/>
              <a:t>real-time hourly Hub </a:t>
            </a:r>
            <a:r>
              <a:rPr lang="en-US" dirty="0" smtClean="0"/>
              <a:t>LMP (</a:t>
            </a:r>
            <a:r>
              <a:rPr lang="en-US" i="1" dirty="0" smtClean="0"/>
              <a:t>i.e., </a:t>
            </a:r>
            <a:r>
              <a:rPr lang="en-US" dirty="0" smtClean="0"/>
              <a:t>the price used in the settlement close-out – </a:t>
            </a:r>
            <a:r>
              <a:rPr lang="en-US" i="1" dirty="0" smtClean="0"/>
              <a:t>see prior section of this presentation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ISO will determine the hourly strike price using an external forward power price/mark</a:t>
            </a:r>
          </a:p>
          <a:p>
            <a:r>
              <a:rPr lang="en-US" dirty="0" smtClean="0"/>
              <a:t>As a practical matter, of all the external marks available, the one that would best represent the market’s expectation of real-time hourly Hub LMPs is the mark for on-peak and off-peak day-ahead hourly Hub LMPs</a:t>
            </a:r>
          </a:p>
          <a:p>
            <a:r>
              <a:rPr lang="en-US" dirty="0" smtClean="0"/>
              <a:t>Meaning, all on-peak hours would have the same strike price, and all off-peak hours would have the same strike price</a:t>
            </a:r>
          </a:p>
        </p:txBody>
      </p:sp>
    </p:spTree>
    <p:extLst>
      <p:ext uri="{BB962C8B-B14F-4D97-AF65-F5344CB8AC3E}">
        <p14:creationId xmlns:p14="http://schemas.microsoft.com/office/powerpoint/2010/main" val="9941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Strike Price Using Power Marks - Demonstration</a:t>
            </a:r>
            <a:br>
              <a:rPr lang="en-US" dirty="0" smtClean="0"/>
            </a:br>
            <a:r>
              <a:rPr lang="en-US" sz="2200" i="1" dirty="0" smtClean="0"/>
              <a:t>(see the next slide for more information)</a:t>
            </a:r>
            <a:endParaRPr lang="en-US" sz="2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373" y="1401763"/>
            <a:ext cx="7463253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8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Price Demonstration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following assumptions were made to demonstrate, using actual LMPs for the winter of 2018-2019, how using a day-ahead power forward mark to determine the strike price would work</a:t>
            </a:r>
          </a:p>
          <a:p>
            <a:r>
              <a:rPr lang="en-US" dirty="0" smtClean="0"/>
              <a:t>For each day a proxy for an on-peak and off-peak power forward mark for the Hub was determined using actual day-ahead LMPs</a:t>
            </a:r>
          </a:p>
          <a:p>
            <a:pPr lvl="1"/>
            <a:r>
              <a:rPr lang="en-US" dirty="0" smtClean="0"/>
              <a:t>On-peak: the average of day-ahead Hub LMPs for hours 8-23</a:t>
            </a:r>
          </a:p>
          <a:p>
            <a:pPr lvl="1"/>
            <a:r>
              <a:rPr lang="en-US" dirty="0" smtClean="0"/>
              <a:t>Off-peak: the average of day-ahead Hub LMPs for hours 1-7 and 24</a:t>
            </a:r>
          </a:p>
          <a:p>
            <a:r>
              <a:rPr lang="en-US" dirty="0" smtClean="0"/>
              <a:t>For each day the strike price is then the proxy mark for the applicable hours</a:t>
            </a:r>
          </a:p>
          <a:p>
            <a:pPr lvl="1"/>
            <a:r>
              <a:rPr lang="en-US" dirty="0" smtClean="0"/>
              <a:t>The strike price for all on-peak hours will be the same</a:t>
            </a:r>
          </a:p>
          <a:p>
            <a:pPr lvl="1"/>
            <a:r>
              <a:rPr lang="en-US" dirty="0" smtClean="0"/>
              <a:t>The strike price for all off-peak hours will be the same</a:t>
            </a:r>
          </a:p>
        </p:txBody>
      </p:sp>
    </p:spTree>
    <p:extLst>
      <p:ext uri="{BB962C8B-B14F-4D97-AF65-F5344CB8AC3E}">
        <p14:creationId xmlns:p14="http://schemas.microsoft.com/office/powerpoint/2010/main" val="1486347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Strike Price Using Power Marks </a:t>
            </a:r>
            <a:r>
              <a:rPr lang="en-US" sz="2800" dirty="0" smtClean="0"/>
              <a:t>– Demonstration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December 2017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13" y="1401763"/>
            <a:ext cx="7454174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8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Strike Price Using Power Marks – Demonstration</a:t>
            </a:r>
            <a:br>
              <a:rPr lang="en-US" dirty="0"/>
            </a:br>
            <a:r>
              <a:rPr lang="en-US" i="1" dirty="0" smtClean="0"/>
              <a:t>January 2018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13" y="1401763"/>
            <a:ext cx="7454174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0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Strike Price Using Power Marks – Demonstration</a:t>
            </a:r>
            <a:br>
              <a:rPr lang="en-US" dirty="0"/>
            </a:br>
            <a:r>
              <a:rPr lang="en-US" i="1" dirty="0" smtClean="0"/>
              <a:t>February 2018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913" y="1401763"/>
            <a:ext cx="7454174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2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Power Forward Marks to Set the Strike Price?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6075" indent="-346075"/>
            <a:r>
              <a:rPr lang="en-US" dirty="0" smtClean="0"/>
              <a:t>It is a more direct measure of the </a:t>
            </a:r>
            <a:r>
              <a:rPr lang="en-US" dirty="0"/>
              <a:t>market’s expectation of the real-time hourly Hub </a:t>
            </a:r>
            <a:r>
              <a:rPr lang="en-US" dirty="0" smtClean="0"/>
              <a:t>LMPs, on average (meaning it is an average for a span of hours; on-peak and off-peak)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‘shaping’ or updates </a:t>
            </a:r>
            <a:r>
              <a:rPr lang="en-US" dirty="0" smtClean="0"/>
              <a:t>would be required</a:t>
            </a:r>
            <a:r>
              <a:rPr lang="en-US" dirty="0"/>
              <a:t>, but </a:t>
            </a:r>
            <a:r>
              <a:rPr lang="en-US" dirty="0" smtClean="0"/>
              <a:t>being an average the strike price would not vary </a:t>
            </a:r>
            <a:r>
              <a:rPr lang="en-US" dirty="0"/>
              <a:t>by hour within on-peak or off-peak </a:t>
            </a:r>
            <a:r>
              <a:rPr lang="en-US" dirty="0" smtClean="0"/>
              <a:t>hours, and tend </a:t>
            </a:r>
            <a:r>
              <a:rPr lang="en-US" dirty="0"/>
              <a:t>to over/underestimate </a:t>
            </a:r>
            <a:r>
              <a:rPr lang="en-US" dirty="0" smtClean="0"/>
              <a:t>hourly </a:t>
            </a:r>
            <a:r>
              <a:rPr lang="en-US" dirty="0"/>
              <a:t>real-time LMPs 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Could a fuel forward be used?</a:t>
            </a:r>
          </a:p>
          <a:p>
            <a:r>
              <a:rPr lang="en-US" dirty="0" smtClean="0"/>
              <a:t>Yes, but this approach would require that a system heat rate be established to convert the mark into a (power) strike price</a:t>
            </a:r>
          </a:p>
          <a:p>
            <a:r>
              <a:rPr lang="en-US" dirty="0" smtClean="0"/>
              <a:t>Historical implied heat rates (</a:t>
            </a:r>
            <a:r>
              <a:rPr lang="en-US" i="1" dirty="0" smtClean="0"/>
              <a:t>shown on the next slide</a:t>
            </a:r>
            <a:r>
              <a:rPr lang="en-US" dirty="0" smtClean="0"/>
              <a:t>) vary considerably hour-to-hour and even within the same hour – rendering this approach considerably less direct than a power forward approach</a:t>
            </a:r>
          </a:p>
        </p:txBody>
      </p:sp>
    </p:spTree>
    <p:extLst>
      <p:ext uri="{BB962C8B-B14F-4D97-AF65-F5344CB8AC3E}">
        <p14:creationId xmlns:p14="http://schemas.microsoft.com/office/powerpoint/2010/main" val="2134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New Day-Ahead </a:t>
            </a:r>
            <a:br>
              <a:rPr lang="en-US" dirty="0" smtClean="0"/>
            </a:br>
            <a:r>
              <a:rPr lang="en-US" dirty="0" smtClean="0"/>
              <a:t>Ancillary Services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Procure an energy call option in the Day-Ahead Energy Market (co-optimized with clearing of energy schedules) to provide three new ancillary services corresponding to the three </a:t>
            </a:r>
            <a:r>
              <a:rPr lang="en-US" dirty="0"/>
              <a:t>operational </a:t>
            </a:r>
            <a:r>
              <a:rPr lang="en-US" dirty="0" smtClean="0"/>
              <a:t>categories previously discussed*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/>
              <a:t>Generation Contingency Reserves (GCR)</a:t>
            </a:r>
            <a:r>
              <a:rPr lang="en-US" dirty="0"/>
              <a:t> – </a:t>
            </a:r>
            <a:r>
              <a:rPr lang="en-US" dirty="0" smtClean="0"/>
              <a:t>A day-ahead means to assure operating reserve energy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 smtClean="0"/>
              <a:t>Replacement </a:t>
            </a:r>
            <a:r>
              <a:rPr lang="en-US" b="1" dirty="0"/>
              <a:t>Energy Reserves (RER)</a:t>
            </a:r>
            <a:r>
              <a:rPr lang="en-US" dirty="0"/>
              <a:t> – </a:t>
            </a:r>
            <a:r>
              <a:rPr lang="en-US" dirty="0" smtClean="0"/>
              <a:t>A day-ahead means to assure replacement energy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 smtClean="0"/>
              <a:t>Energy </a:t>
            </a:r>
            <a:r>
              <a:rPr lang="en-US" b="1" dirty="0"/>
              <a:t>Imbalance Reserves (EIR)</a:t>
            </a:r>
            <a:r>
              <a:rPr lang="en-US" dirty="0"/>
              <a:t> – </a:t>
            </a:r>
            <a:r>
              <a:rPr lang="en-US" dirty="0" smtClean="0"/>
              <a:t>A day-ahead means to assure energy to cover the </a:t>
            </a:r>
            <a:r>
              <a:rPr lang="en-US" dirty="0"/>
              <a:t>load-balance </a:t>
            </a:r>
            <a:r>
              <a:rPr lang="en-US" dirty="0" smtClean="0"/>
              <a:t>gap</a:t>
            </a:r>
            <a:endParaRPr lang="en-US" i="1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i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i="1" dirty="0" smtClean="0"/>
              <a:t>Combined, these provide the ‘margin for uncertainty’ in an increasingly energy-limited system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7376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See </a:t>
            </a:r>
            <a:r>
              <a:rPr lang="en-US" dirty="0">
                <a:solidFill>
                  <a:srgbClr val="000000"/>
                </a:solidFill>
              </a:rPr>
              <a:t>slides </a:t>
            </a:r>
            <a:r>
              <a:rPr lang="en-US" dirty="0" smtClean="0">
                <a:solidFill>
                  <a:srgbClr val="000000"/>
                </a:solidFill>
              </a:rPr>
              <a:t>15-18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May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ESI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presentation</a:t>
            </a:r>
            <a:r>
              <a:rPr lang="en-US" dirty="0" smtClean="0">
                <a:solidFill>
                  <a:srgbClr val="000000"/>
                </a:solidFill>
              </a:rPr>
              <a:t>: Covering the Energy Gap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10:  June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67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Heat Rate Basis</a:t>
            </a:r>
            <a:br>
              <a:rPr lang="en-US" dirty="0" smtClean="0"/>
            </a:br>
            <a:r>
              <a:rPr lang="en-US" sz="2800" i="1" dirty="0" smtClean="0"/>
              <a:t>Presented for discussion purposes only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12743" y="6368927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124200" cy="235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visual representation of an implied heat rate ‘index’  derived using January 2018 fuel marks and real-time LMPs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8343" y="1447800"/>
            <a:ext cx="4724400" cy="2745429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457200" y="4317672"/>
            <a:ext cx="8077200" cy="177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/>
            <a:r>
              <a:rPr lang="en-US" dirty="0"/>
              <a:t>Hourly strike price = fuel mark x hourly implied heat rate</a:t>
            </a:r>
          </a:p>
          <a:p>
            <a:pPr marL="346075" indent="-346075"/>
            <a:r>
              <a:rPr lang="en-US" dirty="0" smtClean="0"/>
              <a:t>Applying this kind of ‘shaping’ mechanism could be employed to convert a daily fuel mark into an hourly strike price, but would require periodic updates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64:  June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preview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885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general structure of the anticipated Tariff changes</a:t>
            </a:r>
          </a:p>
          <a:p>
            <a:pPr lvl="1"/>
            <a:r>
              <a:rPr lang="en-US" dirty="0" smtClean="0"/>
              <a:t>This will not include every anticipated change, but rather the ‘broad strokes’</a:t>
            </a:r>
          </a:p>
          <a:p>
            <a:r>
              <a:rPr lang="en-US" dirty="0" smtClean="0"/>
              <a:t>Show contemplated Tariff language, and walk through the mechanics</a:t>
            </a:r>
          </a:p>
          <a:p>
            <a:pPr lvl="1"/>
            <a:r>
              <a:rPr lang="en-US" dirty="0" smtClean="0"/>
              <a:t>Starting with the settlements section, we will piece together the three basic parts: What amount is needed? What is used to meet that need? And, what are the prices paid for meeting that need?</a:t>
            </a:r>
          </a:p>
          <a:p>
            <a:pPr lvl="1"/>
            <a:r>
              <a:rPr lang="en-US" dirty="0" smtClean="0"/>
              <a:t>This will show, in Tariff-like language, some of the concepts discussed earlier in this presentation; demanded quantities, and the price paid for contributions to satisfy each demanded quantity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729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the ISO’s intention </a:t>
            </a:r>
            <a:r>
              <a:rPr lang="en-US" dirty="0"/>
              <a:t>to ‘vintage’ </a:t>
            </a:r>
            <a:r>
              <a:rPr lang="en-US" dirty="0" smtClean="0"/>
              <a:t>the rules so that they can become effective before they are put into production</a:t>
            </a:r>
          </a:p>
          <a:p>
            <a:pPr lvl="1"/>
            <a:r>
              <a:rPr lang="en-US" dirty="0" smtClean="0"/>
              <a:t>Something like “</a:t>
            </a:r>
            <a:r>
              <a:rPr lang="en-US" dirty="0"/>
              <a:t>Commencing on June 1, 2024</a:t>
            </a:r>
            <a:r>
              <a:rPr lang="en-US" dirty="0" smtClean="0"/>
              <a:t>” will be used</a:t>
            </a:r>
            <a:endParaRPr lang="en-US" dirty="0"/>
          </a:p>
          <a:p>
            <a:r>
              <a:rPr lang="en-US" dirty="0" smtClean="0"/>
              <a:t>Presentation notes:</a:t>
            </a:r>
          </a:p>
          <a:p>
            <a:pPr lvl="1"/>
            <a:r>
              <a:rPr lang="en-US" dirty="0"/>
              <a:t>Some sections </a:t>
            </a:r>
            <a:r>
              <a:rPr lang="en-US" dirty="0" smtClean="0"/>
              <a:t>on the following slides have </a:t>
            </a:r>
            <a:r>
              <a:rPr lang="en-US" dirty="0"/>
              <a:t>been compressed for demonstration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/>
              <a:t>Since I </a:t>
            </a:r>
            <a:r>
              <a:rPr lang="en-US" dirty="0" smtClean="0"/>
              <a:t>don’t know how to use </a:t>
            </a:r>
            <a:r>
              <a:rPr lang="en-US" dirty="0"/>
              <a:t>a yellow highlighter with </a:t>
            </a:r>
            <a:r>
              <a:rPr lang="en-US" dirty="0" smtClean="0"/>
              <a:t>PowerPoint, I have marked </a:t>
            </a:r>
            <a:r>
              <a:rPr lang="en-US" dirty="0"/>
              <a:t>text of interest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endParaRPr lang="en-US" dirty="0"/>
          </a:p>
          <a:p>
            <a:r>
              <a:rPr lang="en-US" dirty="0" smtClean="0"/>
              <a:t>Some of the challenges we are facing:</a:t>
            </a:r>
          </a:p>
          <a:p>
            <a:pPr lvl="1"/>
            <a:r>
              <a:rPr lang="en-US" dirty="0" smtClean="0"/>
              <a:t>Day-ahead price sections of the </a:t>
            </a:r>
            <a:r>
              <a:rPr lang="en-US" dirty="0"/>
              <a:t>tariff are </a:t>
            </a:r>
            <a:r>
              <a:rPr lang="en-US" dirty="0" smtClean="0"/>
              <a:t>specific to the </a:t>
            </a:r>
            <a:r>
              <a:rPr lang="en-US" dirty="0"/>
              <a:t>LMP – so adding new </a:t>
            </a:r>
            <a:r>
              <a:rPr lang="en-US" dirty="0" smtClean="0"/>
              <a:t>day-ahead </a:t>
            </a:r>
            <a:r>
              <a:rPr lang="en-US" dirty="0"/>
              <a:t>prices </a:t>
            </a:r>
            <a:r>
              <a:rPr lang="en-US" dirty="0" smtClean="0"/>
              <a:t>that </a:t>
            </a:r>
            <a:r>
              <a:rPr lang="en-US" dirty="0"/>
              <a:t>are not </a:t>
            </a:r>
            <a:r>
              <a:rPr lang="en-US" dirty="0" smtClean="0"/>
              <a:t>LMPs </a:t>
            </a:r>
            <a:r>
              <a:rPr lang="en-US" dirty="0"/>
              <a:t>requires a bit of work</a:t>
            </a:r>
          </a:p>
          <a:p>
            <a:pPr lvl="1"/>
            <a:r>
              <a:rPr lang="en-US" dirty="0"/>
              <a:t>The tariff also comingles </a:t>
            </a:r>
            <a:r>
              <a:rPr lang="en-US" dirty="0" smtClean="0"/>
              <a:t>day-ahead and real-time LMP pricing language </a:t>
            </a:r>
            <a:r>
              <a:rPr lang="en-US" dirty="0"/>
              <a:t>– so </a:t>
            </a:r>
            <a:r>
              <a:rPr lang="en-US" dirty="0" smtClean="0"/>
              <a:t>it is a challenge to untangle the language as we layer in day-ahead only pricing (the options are day-ahead only)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6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Impacted Tariff Sections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 </a:t>
            </a:r>
            <a:r>
              <a:rPr lang="en-US" dirty="0"/>
              <a:t>Section III.1 </a:t>
            </a:r>
            <a:r>
              <a:rPr lang="en-US" i="1" dirty="0"/>
              <a:t>Market Operations</a:t>
            </a:r>
          </a:p>
          <a:p>
            <a:pPr lvl="1"/>
            <a:r>
              <a:rPr lang="en-US" dirty="0" smtClean="0"/>
              <a:t>Section </a:t>
            </a:r>
            <a:r>
              <a:rPr lang="en-US" dirty="0"/>
              <a:t>III.1.8 </a:t>
            </a:r>
            <a:r>
              <a:rPr lang="en-US" dirty="0" smtClean="0"/>
              <a:t>– (previously a ‘reserved’ section) would contain the core day-ahead ancillary services rules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This section would cover applicability, option structure (including the strike price), mechanics, demand quantities, eligibility/capability, etc.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Section III.1.10.8 - a new subsection for scheduling and clearing</a:t>
            </a:r>
            <a:endParaRPr lang="en-US" dirty="0"/>
          </a:p>
          <a:p>
            <a:r>
              <a:rPr lang="en-US" dirty="0" smtClean="0"/>
              <a:t>Under Section </a:t>
            </a:r>
            <a:r>
              <a:rPr lang="en-US" dirty="0"/>
              <a:t>III.2 </a:t>
            </a:r>
            <a:r>
              <a:rPr lang="en-US" i="1" dirty="0"/>
              <a:t>LMPs and Real-Time Reserve Clearing Prices </a:t>
            </a:r>
            <a:r>
              <a:rPr lang="en-US" i="1" dirty="0" smtClean="0"/>
              <a:t>Calculation</a:t>
            </a:r>
          </a:p>
          <a:p>
            <a:pPr lvl="1"/>
            <a:r>
              <a:rPr lang="en-US" dirty="0" smtClean="0"/>
              <a:t>Section III.2.6.2 – a new subsection for clearing prices</a:t>
            </a:r>
            <a:endParaRPr lang="en-US" dirty="0"/>
          </a:p>
          <a:p>
            <a:r>
              <a:rPr lang="en-US" dirty="0" smtClean="0"/>
              <a:t>Under Section </a:t>
            </a:r>
            <a:r>
              <a:rPr lang="en-US" dirty="0"/>
              <a:t>III.3 </a:t>
            </a:r>
            <a:r>
              <a:rPr lang="en-US" i="1" dirty="0"/>
              <a:t>Accounting And </a:t>
            </a:r>
            <a:r>
              <a:rPr lang="en-US" i="1" dirty="0" smtClean="0"/>
              <a:t>Billing</a:t>
            </a:r>
          </a:p>
          <a:p>
            <a:pPr lvl="1"/>
            <a:r>
              <a:rPr lang="en-US" dirty="0" smtClean="0"/>
              <a:t>Section III.3.2.1 – new subsections for settlement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This is a listing of the main provisions only – other sections will require modifications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4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Section </a:t>
            </a:r>
            <a:r>
              <a:rPr lang="en-US" dirty="0" smtClean="0"/>
              <a:t>III.3.2.1 (Settlement)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i="1" dirty="0"/>
              <a:t>The language would say something like: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Participant with an Energy Call Option accepted in the Day-Ahead Energy Market </a:t>
            </a:r>
            <a:r>
              <a:rPr lang="en-US" sz="1400" dirty="0" smtClean="0"/>
              <a:t>[Section III.1.10.8] to </a:t>
            </a:r>
            <a:r>
              <a:rPr lang="en-US" sz="1400" dirty="0"/>
              <a:t>satisfy the Day-Ahead Ten-Minute Spinning Reserve Demand </a:t>
            </a:r>
            <a:r>
              <a:rPr lang="en-US" sz="1400" dirty="0" smtClean="0"/>
              <a:t>Quantity [Section III.1.8.5] shall </a:t>
            </a:r>
            <a:r>
              <a:rPr lang="en-US" sz="1400" dirty="0"/>
              <a:t>be paid the clearing price for Day-Ahead Ten-Minute Spinning Reserve </a:t>
            </a:r>
            <a:r>
              <a:rPr lang="en-US" sz="1400" dirty="0" smtClean="0"/>
              <a:t>[Section III.2.6.2].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Participant with an Energy Call Option accepted in the Day-Ahead Energy Market [Section III.1.10.8] </a:t>
            </a:r>
            <a:r>
              <a:rPr lang="en-US" sz="1400" dirty="0" smtClean="0"/>
              <a:t>to </a:t>
            </a:r>
            <a:r>
              <a:rPr lang="en-US" sz="1400" dirty="0"/>
              <a:t>satisfy the Day-Ahead Total Ten-Minute Reserve Demand </a:t>
            </a:r>
            <a:r>
              <a:rPr lang="en-US" sz="1400" dirty="0" smtClean="0"/>
              <a:t>Quantity [Section </a:t>
            </a:r>
            <a:r>
              <a:rPr lang="en-US" sz="1400" dirty="0"/>
              <a:t>III.1.8.5] </a:t>
            </a:r>
            <a:r>
              <a:rPr lang="en-US" sz="1400" dirty="0" smtClean="0"/>
              <a:t>shall </a:t>
            </a:r>
            <a:r>
              <a:rPr lang="en-US" sz="1400" dirty="0"/>
              <a:t>be paid the clearing price for Day-Ahead Total Ten-Minute </a:t>
            </a:r>
            <a:r>
              <a:rPr lang="en-US" sz="1400" dirty="0" smtClean="0"/>
              <a:t>Reserve </a:t>
            </a:r>
            <a:r>
              <a:rPr lang="en-US" sz="1400" dirty="0"/>
              <a:t>[Section III.2.6.2]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</a:t>
            </a:r>
            <a:r>
              <a:rPr lang="en-US" sz="1400" dirty="0" smtClean="0"/>
              <a:t>Participant… </a:t>
            </a:r>
            <a:r>
              <a:rPr lang="en-US" sz="1400" dirty="0"/>
              <a:t>[</a:t>
            </a:r>
            <a:r>
              <a:rPr lang="en-US" sz="1400" i="1" dirty="0"/>
              <a:t>similar text as above</a:t>
            </a:r>
            <a:r>
              <a:rPr lang="en-US" sz="1400" dirty="0"/>
              <a:t>] </a:t>
            </a:r>
            <a:r>
              <a:rPr lang="en-US" sz="1400" dirty="0" smtClean="0"/>
              <a:t>…to </a:t>
            </a:r>
            <a:r>
              <a:rPr lang="en-US" sz="1400" dirty="0"/>
              <a:t>satisfy the Day-Ahead Total Thirty-Minute Operating Reserve Demand </a:t>
            </a:r>
            <a:r>
              <a:rPr lang="en-US" sz="1400" dirty="0" smtClean="0"/>
              <a:t>Quantity…  [</a:t>
            </a:r>
            <a:r>
              <a:rPr lang="en-US" sz="1400" i="1" dirty="0"/>
              <a:t>similar text as above</a:t>
            </a:r>
            <a:r>
              <a:rPr lang="en-US" sz="1400" dirty="0" smtClean="0"/>
              <a:t>] shall </a:t>
            </a:r>
            <a:r>
              <a:rPr lang="en-US" sz="1400" dirty="0"/>
              <a:t>be paid the clearing price for Day-Ahead </a:t>
            </a:r>
            <a:r>
              <a:rPr lang="en-US" sz="1400" dirty="0" smtClean="0"/>
              <a:t>Thirty-Minute Operating Reserve… 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</a:t>
            </a:r>
            <a:r>
              <a:rPr lang="en-US" sz="1400" dirty="0" smtClean="0"/>
              <a:t>Participant</a:t>
            </a:r>
            <a:r>
              <a:rPr lang="en-US" sz="1400" dirty="0"/>
              <a:t> … [</a:t>
            </a:r>
            <a:r>
              <a:rPr lang="en-US" sz="1400" i="1" dirty="0"/>
              <a:t>similar text as above</a:t>
            </a:r>
            <a:r>
              <a:rPr lang="en-US" sz="1400" dirty="0"/>
              <a:t>]</a:t>
            </a:r>
            <a:r>
              <a:rPr lang="en-US" sz="1400" dirty="0" smtClean="0"/>
              <a:t> …to </a:t>
            </a:r>
            <a:r>
              <a:rPr lang="en-US" sz="1400" dirty="0"/>
              <a:t>satisfy the Day-Ahead Total Ninety-Minute Reserve Demand </a:t>
            </a:r>
            <a:r>
              <a:rPr lang="en-US" sz="1400" dirty="0" smtClean="0"/>
              <a:t>Quantity… [</a:t>
            </a:r>
            <a:r>
              <a:rPr lang="en-US" sz="1400" i="1" dirty="0"/>
              <a:t>similar text as above</a:t>
            </a:r>
            <a:r>
              <a:rPr lang="en-US" sz="1400" dirty="0" smtClean="0"/>
              <a:t>] shall </a:t>
            </a:r>
            <a:r>
              <a:rPr lang="en-US" sz="1400" dirty="0"/>
              <a:t>be paid the clearing price for Day-Ahead Ninety-Minute </a:t>
            </a:r>
            <a:r>
              <a:rPr lang="en-US" sz="1400" dirty="0" smtClean="0"/>
              <a:t>Reserve…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Participant … [</a:t>
            </a:r>
            <a:r>
              <a:rPr lang="en-US" sz="1400" i="1" dirty="0"/>
              <a:t>similar text as above</a:t>
            </a:r>
            <a:r>
              <a:rPr lang="en-US" sz="1400" dirty="0"/>
              <a:t>] …to </a:t>
            </a:r>
            <a:r>
              <a:rPr lang="en-US" sz="1400" dirty="0" smtClean="0"/>
              <a:t>satisfy </a:t>
            </a:r>
            <a:r>
              <a:rPr lang="en-US" sz="1400" dirty="0"/>
              <a:t>the Day-Ahead Total Four-Hour Reserve Demand </a:t>
            </a:r>
            <a:r>
              <a:rPr lang="en-US" sz="1400" dirty="0" smtClean="0"/>
              <a:t>Quantity [</a:t>
            </a:r>
            <a:r>
              <a:rPr lang="en-US" sz="1400" i="1" dirty="0"/>
              <a:t>similar text as above</a:t>
            </a:r>
            <a:r>
              <a:rPr lang="en-US" sz="1400" dirty="0" smtClean="0"/>
              <a:t>] shall </a:t>
            </a:r>
            <a:r>
              <a:rPr lang="en-US" sz="1400" dirty="0"/>
              <a:t>be paid the clearing price for Day-Ahead Four-Hour </a:t>
            </a:r>
            <a:r>
              <a:rPr lang="en-US" sz="1400" dirty="0" smtClean="0"/>
              <a:t>Reserve…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Participant … [</a:t>
            </a:r>
            <a:r>
              <a:rPr lang="en-US" sz="1400" i="1" dirty="0"/>
              <a:t>similar text as above</a:t>
            </a:r>
            <a:r>
              <a:rPr lang="en-US" sz="1400" dirty="0"/>
              <a:t>] </a:t>
            </a:r>
            <a:r>
              <a:rPr lang="en-US" sz="1400" dirty="0" smtClean="0"/>
              <a:t>…to </a:t>
            </a:r>
            <a:r>
              <a:rPr lang="en-US" sz="1400" dirty="0"/>
              <a:t>satisfy the Forecast Energy Requirement Demand </a:t>
            </a:r>
            <a:r>
              <a:rPr lang="en-US" sz="1400" dirty="0" smtClean="0"/>
              <a:t>Quantity [</a:t>
            </a:r>
            <a:r>
              <a:rPr lang="en-US" sz="1400" i="1" dirty="0"/>
              <a:t>similar text as above</a:t>
            </a:r>
            <a:r>
              <a:rPr lang="en-US" sz="1400" dirty="0" smtClean="0"/>
              <a:t>] shall </a:t>
            </a:r>
            <a:r>
              <a:rPr lang="en-US" sz="1400" dirty="0"/>
              <a:t>be paid the Forecast Energy Requirement </a:t>
            </a:r>
            <a:r>
              <a:rPr lang="en-US" sz="1400" dirty="0" smtClean="0"/>
              <a:t>Price...</a:t>
            </a:r>
            <a:endParaRPr lang="en-US" sz="1400" dirty="0"/>
          </a:p>
          <a:p>
            <a:pPr marL="287338" indent="-287338">
              <a:buFont typeface="+mj-lt"/>
              <a:buAutoNum type="arabicParenR"/>
            </a:pPr>
            <a:r>
              <a:rPr lang="en-US" sz="1400" dirty="0" smtClean="0"/>
              <a:t>A </a:t>
            </a:r>
            <a:r>
              <a:rPr lang="en-US" sz="1400" dirty="0"/>
              <a:t>Market Participant with a Day-Ahead Supply Offer, Demand Reduction Offer, and External Transaction </a:t>
            </a:r>
            <a:r>
              <a:rPr lang="en-US" sz="1400" dirty="0" smtClean="0"/>
              <a:t>[import] accepted </a:t>
            </a:r>
            <a:r>
              <a:rPr lang="en-US" sz="1400" dirty="0"/>
              <a:t>in the Day-Ahead Energy Market </a:t>
            </a:r>
            <a:r>
              <a:rPr lang="en-US" sz="1400" dirty="0" smtClean="0"/>
              <a:t>[</a:t>
            </a:r>
            <a:r>
              <a:rPr lang="en-US" sz="1400" dirty="0"/>
              <a:t>Section III.1.10.8</a:t>
            </a:r>
            <a:r>
              <a:rPr lang="en-US" sz="1400" dirty="0" smtClean="0"/>
              <a:t>] that </a:t>
            </a:r>
            <a:r>
              <a:rPr lang="en-US" sz="1400" dirty="0"/>
              <a:t>contributes to satisfying the Day-Ahead Forecast Energy Requirement Demand </a:t>
            </a:r>
            <a:r>
              <a:rPr lang="en-US" sz="1400" dirty="0" smtClean="0"/>
              <a:t>Quantity [</a:t>
            </a:r>
            <a:r>
              <a:rPr lang="en-US" sz="1400" dirty="0"/>
              <a:t>Section III.1.8.5</a:t>
            </a:r>
            <a:r>
              <a:rPr lang="en-US" sz="1400" dirty="0" smtClean="0"/>
              <a:t>] shall </a:t>
            </a:r>
            <a:r>
              <a:rPr lang="en-US" sz="1400" dirty="0"/>
              <a:t>be paid </a:t>
            </a:r>
            <a:r>
              <a:rPr lang="en-US" sz="1400" dirty="0" smtClean="0"/>
              <a:t>the </a:t>
            </a:r>
            <a:r>
              <a:rPr lang="en-US" sz="1400" dirty="0"/>
              <a:t>Forecast Energy Requirement Price [Section III.2.6.2]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2687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Section </a:t>
            </a:r>
            <a:r>
              <a:rPr lang="en-US" dirty="0" smtClean="0"/>
              <a:t>III.1.8.5 (Demanded Quantities)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i="1" dirty="0"/>
              <a:t>The language would say something like: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>
              <a:buFont typeface="+mj-lt"/>
              <a:buAutoNum type="alphaLcParenR"/>
            </a:pPr>
            <a:r>
              <a:rPr lang="en-US" sz="1510" dirty="0" smtClean="0"/>
              <a:t>Day-Ahead </a:t>
            </a:r>
            <a:r>
              <a:rPr lang="en-US" sz="1510" dirty="0">
                <a:solidFill>
                  <a:srgbClr val="0070C0"/>
                </a:solidFill>
              </a:rPr>
              <a:t>Ten-Minute Spinning Reserve Demand Quantity </a:t>
            </a:r>
            <a:r>
              <a:rPr lang="en-US" sz="1510" dirty="0"/>
              <a:t>shall be equal to the projected Ten -Minute Spinning Reserve Requirement during the applicable hour </a:t>
            </a:r>
            <a:r>
              <a:rPr lang="en-US" sz="1510" dirty="0" smtClean="0"/>
              <a:t>of </a:t>
            </a:r>
            <a:r>
              <a:rPr lang="en-US" sz="1510" dirty="0"/>
              <a:t>the Operating Day, as specified in Section III.2.7A of this Market Rule 1 and ISO New England Operating Procedure No. 8.  </a:t>
            </a:r>
          </a:p>
          <a:p>
            <a:pPr marL="341313" indent="-341313">
              <a:buFont typeface="+mj-lt"/>
              <a:buAutoNum type="alphaLcParenR"/>
            </a:pPr>
            <a:r>
              <a:rPr lang="en-US" sz="1510" dirty="0" smtClean="0"/>
              <a:t>Day-Ahead </a:t>
            </a:r>
            <a:r>
              <a:rPr lang="en-US" sz="1510" dirty="0">
                <a:solidFill>
                  <a:srgbClr val="0070C0"/>
                </a:solidFill>
              </a:rPr>
              <a:t>Total Ten-Minute Reserve Demand Quantity </a:t>
            </a:r>
            <a:r>
              <a:rPr lang="en-US" sz="1510" dirty="0"/>
              <a:t>shall be equal to the projected Ten-Minute Reserve Requirement during the applicable hour of the Operating Day, as specified in Section III.2.7A of this Market Rule 1 and ISO New England Operating Procedure No. 8</a:t>
            </a:r>
            <a:r>
              <a:rPr lang="en-US" sz="1510" dirty="0" smtClean="0"/>
              <a:t>.</a:t>
            </a:r>
            <a:endParaRPr lang="en-US" sz="1510" dirty="0"/>
          </a:p>
          <a:p>
            <a:pPr marL="341313" indent="-341313">
              <a:buFont typeface="+mj-lt"/>
              <a:buAutoNum type="alphaLcParenR"/>
            </a:pPr>
            <a:r>
              <a:rPr lang="en-US" sz="1510" dirty="0" smtClean="0"/>
              <a:t>Day-Ahead </a:t>
            </a:r>
            <a:r>
              <a:rPr lang="en-US" sz="1510" dirty="0">
                <a:solidFill>
                  <a:srgbClr val="0070C0"/>
                </a:solidFill>
              </a:rPr>
              <a:t>Total Thirty-Minute Operating Reserve Demand Quantity </a:t>
            </a:r>
            <a:r>
              <a:rPr lang="en-US" sz="1510" dirty="0"/>
              <a:t>shall be equal to the projected Minimum Total Reserve Requirement during the applicable hour of the Operating Day, as specified in Section III.2.7A of this Market Rule 1 and ISO New England Operating Procedure No. 8</a:t>
            </a:r>
            <a:r>
              <a:rPr lang="en-US" sz="1510" dirty="0" smtClean="0"/>
              <a:t>.</a:t>
            </a:r>
            <a:endParaRPr lang="en-US" sz="1510" dirty="0"/>
          </a:p>
          <a:p>
            <a:pPr marL="341313" indent="-341313">
              <a:buFont typeface="+mj-lt"/>
              <a:buAutoNum type="alphaLcParenR"/>
            </a:pPr>
            <a:r>
              <a:rPr lang="en-US" sz="1510" dirty="0" smtClean="0"/>
              <a:t>Day-Ahead </a:t>
            </a:r>
            <a:r>
              <a:rPr lang="en-US" sz="1510" dirty="0">
                <a:solidFill>
                  <a:srgbClr val="0070C0"/>
                </a:solidFill>
              </a:rPr>
              <a:t>Total Ninety-Minute Reserve Demand Quantity </a:t>
            </a:r>
            <a:r>
              <a:rPr lang="en-US" sz="1510" dirty="0"/>
              <a:t>shall be the sum of (</a:t>
            </a:r>
            <a:r>
              <a:rPr lang="en-US" sz="1510" dirty="0" err="1"/>
              <a:t>i</a:t>
            </a:r>
            <a:r>
              <a:rPr lang="en-US" sz="1510" dirty="0"/>
              <a:t>) the Day-Ahead Total Thirty-Minute Operating Reserve Demand Quantity, </a:t>
            </a:r>
            <a:r>
              <a:rPr lang="en-US" sz="1510" dirty="0" smtClean="0"/>
              <a:t>(</a:t>
            </a:r>
            <a:r>
              <a:rPr lang="en-US" sz="1510" dirty="0"/>
              <a:t>ii) one half of the projected second largest contingency supply </a:t>
            </a:r>
            <a:r>
              <a:rPr lang="en-US" sz="1510" dirty="0" smtClean="0"/>
              <a:t>loss, </a:t>
            </a:r>
            <a:r>
              <a:rPr lang="en-US" sz="1510" dirty="0"/>
              <a:t>and (iii) an allowance for load forecast error, for the applicable hour of the Operating Day. </a:t>
            </a:r>
          </a:p>
          <a:p>
            <a:pPr marL="341313" indent="-341313">
              <a:buFont typeface="+mj-lt"/>
              <a:buAutoNum type="alphaLcParenR"/>
            </a:pPr>
            <a:r>
              <a:rPr lang="en-US" sz="1510" dirty="0" smtClean="0"/>
              <a:t>Day-Ahead </a:t>
            </a:r>
            <a:r>
              <a:rPr lang="en-US" sz="1510" dirty="0">
                <a:solidFill>
                  <a:srgbClr val="0070C0"/>
                </a:solidFill>
              </a:rPr>
              <a:t>Total Four-Hour Reserve Demand Quantity </a:t>
            </a:r>
            <a:r>
              <a:rPr lang="en-US" sz="1510" dirty="0"/>
              <a:t>shall be equal to the sum of (</a:t>
            </a:r>
            <a:r>
              <a:rPr lang="en-US" sz="1510" dirty="0" err="1"/>
              <a:t>i</a:t>
            </a:r>
            <a:r>
              <a:rPr lang="en-US" sz="1510" dirty="0"/>
              <a:t>) the Day-Ahead Total </a:t>
            </a:r>
            <a:r>
              <a:rPr lang="en-US" sz="1510" dirty="0" smtClean="0"/>
              <a:t>Ninety-Minute </a:t>
            </a:r>
            <a:r>
              <a:rPr lang="en-US" sz="1510" dirty="0"/>
              <a:t>Operating Reserve Demand </a:t>
            </a:r>
            <a:r>
              <a:rPr lang="en-US" sz="1510" dirty="0" smtClean="0"/>
              <a:t>Quantity, </a:t>
            </a:r>
            <a:r>
              <a:rPr lang="en-US" sz="1510" dirty="0"/>
              <a:t>(ii) one half of the third largest supply loss, and (iii) an allowance for load forecast error, for the applicable hour of the Operating Day</a:t>
            </a:r>
            <a:r>
              <a:rPr lang="en-US" sz="1510" dirty="0" smtClean="0"/>
              <a:t>.</a:t>
            </a:r>
            <a:endParaRPr lang="en-US" sz="1510" dirty="0"/>
          </a:p>
        </p:txBody>
      </p:sp>
    </p:spTree>
    <p:extLst>
      <p:ext uri="{BB962C8B-B14F-4D97-AF65-F5344CB8AC3E}">
        <p14:creationId xmlns:p14="http://schemas.microsoft.com/office/powerpoint/2010/main" val="26262930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Section </a:t>
            </a:r>
            <a:r>
              <a:rPr lang="en-US" dirty="0" smtClean="0"/>
              <a:t>III.1.10.8 (Scheduling)</a:t>
            </a:r>
            <a:br>
              <a:rPr lang="en-US" dirty="0" smtClean="0"/>
            </a:br>
            <a:r>
              <a:rPr lang="en-US" sz="2400" b="0" i="1" dirty="0" smtClean="0"/>
              <a:t>The language would say something like: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 smtClean="0"/>
              <a:t>Commencing </a:t>
            </a:r>
            <a:r>
              <a:rPr lang="en-US" sz="1600" dirty="0"/>
              <a:t>on June 1, 2024, in scheduling the Day-Ahead Energy Market, the ISO shall use its best efforts to determine the security-constraint economic commitment and dispatch that jointly optimizes :  </a:t>
            </a:r>
            <a:endParaRPr lang="en-US" sz="1600" dirty="0" smtClean="0"/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Demand </a:t>
            </a:r>
            <a:r>
              <a:rPr lang="en-US" sz="1600" dirty="0"/>
              <a:t>Bids, Decrement Bids, and External Transactions for the purchase of energy in the Day-Ahead Energy Market; </a:t>
            </a:r>
            <a:endParaRPr lang="en-US" sz="1600" dirty="0" smtClean="0"/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Supply </a:t>
            </a:r>
            <a:r>
              <a:rPr lang="en-US" sz="1600" dirty="0"/>
              <a:t>Offers, Increment Offers, Demand Reduction Offers, and External Transactions for the sale of energy in the Day-Ahead Energy Market; </a:t>
            </a:r>
            <a:endParaRPr lang="en-US" sz="1600" dirty="0" smtClean="0"/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>
                <a:solidFill>
                  <a:srgbClr val="0070C0"/>
                </a:solidFill>
              </a:rPr>
              <a:t>Energy </a:t>
            </a:r>
            <a:r>
              <a:rPr lang="en-US" sz="1600" dirty="0">
                <a:solidFill>
                  <a:srgbClr val="0070C0"/>
                </a:solidFill>
              </a:rPr>
              <a:t>Call Option Offers to satisfy the Day-Ahead Ten-Minute Spinning Reserve Demand Quantity, subject to the capability of the Resource associated with the Energy Call Option Offer to provide Day-Ahead Ten-Minute Spinning Reserve</a:t>
            </a:r>
            <a:r>
              <a:rPr lang="en-US" sz="1600" dirty="0"/>
              <a:t>, as determined in accordance with Section </a:t>
            </a:r>
            <a:r>
              <a:rPr lang="en-US" sz="1600" dirty="0" smtClean="0"/>
              <a:t>III.1.8.X; </a:t>
            </a:r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Energy </a:t>
            </a:r>
            <a:r>
              <a:rPr lang="en-US" sz="1600" dirty="0"/>
              <a:t>Call Option Offers to satisfy the Day-Ahead Total Ten-Minute Reserve Demand Quantity, subject to the capability of the Resource associated with the Energy Call Option Offer to provide Day-Ahead Ten-Minute Reserve, as determined in accordance with Section </a:t>
            </a:r>
            <a:r>
              <a:rPr lang="en-US" sz="1600" dirty="0" smtClean="0"/>
              <a:t>III.1.8.X, </a:t>
            </a:r>
            <a:r>
              <a:rPr lang="en-US" sz="1600" dirty="0" smtClean="0">
                <a:solidFill>
                  <a:srgbClr val="0070C0"/>
                </a:solidFill>
              </a:rPr>
              <a:t>minus </a:t>
            </a:r>
            <a:r>
              <a:rPr lang="en-US" sz="1600" dirty="0">
                <a:solidFill>
                  <a:srgbClr val="0070C0"/>
                </a:solidFill>
              </a:rPr>
              <a:t>any capability of the Resource satisfying the Day-Ahead Spinning Reserve Demand </a:t>
            </a:r>
            <a:r>
              <a:rPr lang="en-US" sz="1600" dirty="0" smtClean="0">
                <a:solidFill>
                  <a:srgbClr val="0070C0"/>
                </a:solidFill>
              </a:rPr>
              <a:t>Quantity</a:t>
            </a:r>
            <a:r>
              <a:rPr lang="en-US" sz="1600" dirty="0" smtClean="0"/>
              <a:t>; </a:t>
            </a:r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Energy </a:t>
            </a:r>
            <a:r>
              <a:rPr lang="en-US" sz="1600" dirty="0"/>
              <a:t>Call Option Offers to satisfy the Day-Ahead Total Thirty-Minute Operating Reserve Demand Quantity, subject </a:t>
            </a:r>
            <a:r>
              <a:rPr lang="en-US" sz="1600" dirty="0" smtClean="0"/>
              <a:t>to… [</a:t>
            </a:r>
            <a:r>
              <a:rPr lang="en-US" sz="1600" i="1" dirty="0" smtClean="0"/>
              <a:t>similar text as above</a:t>
            </a:r>
            <a:r>
              <a:rPr lang="en-US" sz="1600" dirty="0" smtClean="0"/>
              <a:t>]; </a:t>
            </a:r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Energy </a:t>
            </a:r>
            <a:r>
              <a:rPr lang="en-US" sz="1600" dirty="0"/>
              <a:t>Call Option Offers to satisfy the Day-Ahead Total Ninety-Minute Reserve Demand Quantity, subject </a:t>
            </a:r>
            <a:r>
              <a:rPr lang="en-US" sz="1600" dirty="0" smtClean="0"/>
              <a:t>to…; </a:t>
            </a:r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/>
              <a:t>Energy </a:t>
            </a:r>
            <a:r>
              <a:rPr lang="en-US" sz="1600" dirty="0"/>
              <a:t>Call Option Offers to satisfy the Day-Ahead Total Four-Hour Reserve Demand Quantity, subject </a:t>
            </a:r>
            <a:r>
              <a:rPr lang="en-US" sz="1600" dirty="0" smtClean="0"/>
              <a:t>to…; </a:t>
            </a:r>
            <a:r>
              <a:rPr lang="en-US" sz="1600" dirty="0"/>
              <a:t>and </a:t>
            </a:r>
            <a:endParaRPr lang="en-US" sz="1600" dirty="0" smtClean="0"/>
          </a:p>
          <a:p>
            <a:pPr marL="341313" indent="-341313">
              <a:spcBef>
                <a:spcPts val="600"/>
              </a:spcBef>
              <a:buFont typeface="+mj-lt"/>
              <a:buAutoNum type="romanLcPeriod"/>
            </a:pPr>
            <a:r>
              <a:rPr lang="en-US" sz="1600" dirty="0" smtClean="0">
                <a:solidFill>
                  <a:srgbClr val="0070C0"/>
                </a:solidFill>
              </a:rPr>
              <a:t>Supply </a:t>
            </a:r>
            <a:r>
              <a:rPr lang="en-US" sz="1600" dirty="0">
                <a:solidFill>
                  <a:srgbClr val="0070C0"/>
                </a:solidFill>
              </a:rPr>
              <a:t>Offers, Demand Reduction Offers, External Transactions, and Energy Call Option Offers </a:t>
            </a:r>
            <a:r>
              <a:rPr lang="en-US" sz="1600" dirty="0" smtClean="0">
                <a:solidFill>
                  <a:srgbClr val="0070C0"/>
                </a:solidFill>
              </a:rPr>
              <a:t>to </a:t>
            </a:r>
            <a:r>
              <a:rPr lang="en-US" sz="1600" dirty="0">
                <a:solidFill>
                  <a:srgbClr val="0070C0"/>
                </a:solidFill>
              </a:rPr>
              <a:t>satisfy the Day-Ahead Forecast Energy Requirement Demand Quantity</a:t>
            </a:r>
            <a:r>
              <a:rPr lang="en-US" sz="16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341179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Section </a:t>
            </a:r>
            <a:r>
              <a:rPr lang="en-US" dirty="0" smtClean="0"/>
              <a:t>III.2.6.2 (Clearing Prices)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i="1" dirty="0"/>
              <a:t>The language would say something like: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7338" indent="-287338"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clearing price for Day-Ahead Four-Hour Reserve shall be determined </a:t>
            </a:r>
            <a:r>
              <a:rPr lang="en-US" sz="1400" dirty="0" smtClean="0"/>
              <a:t>by </a:t>
            </a:r>
            <a:r>
              <a:rPr lang="en-US" sz="1400" dirty="0">
                <a:solidFill>
                  <a:srgbClr val="0070C0"/>
                </a:solidFill>
              </a:rPr>
              <a:t>the change in the Day-Ahead Energy Market’s </a:t>
            </a:r>
            <a:r>
              <a:rPr lang="en-US" sz="1400" dirty="0" smtClean="0">
                <a:solidFill>
                  <a:srgbClr val="0070C0"/>
                </a:solidFill>
              </a:rPr>
              <a:t>security-constrained </a:t>
            </a:r>
            <a:r>
              <a:rPr lang="en-US" sz="1400" dirty="0">
                <a:solidFill>
                  <a:srgbClr val="0070C0"/>
                </a:solidFill>
              </a:rPr>
              <a:t>economic </a:t>
            </a:r>
            <a:r>
              <a:rPr lang="en-US" sz="1400" dirty="0" smtClean="0">
                <a:solidFill>
                  <a:srgbClr val="0070C0"/>
                </a:solidFill>
              </a:rPr>
              <a:t>dispatch to </a:t>
            </a:r>
            <a:r>
              <a:rPr lang="en-US" sz="1400" dirty="0">
                <a:solidFill>
                  <a:srgbClr val="0070C0"/>
                </a:solidFill>
              </a:rPr>
              <a:t>satisfy the next increment of the Day-Ahead Total Four-Hour Reserve Demand Quantity</a:t>
            </a:r>
            <a:r>
              <a:rPr lang="en-US" sz="1400" dirty="0"/>
              <a:t>, for the applicable hour of the Operating Day. </a:t>
            </a:r>
          </a:p>
          <a:p>
            <a:pPr marL="287338" indent="-287338"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clearing price for Day-Ahead Ninety-Minute Reserve shall be determined by </a:t>
            </a:r>
            <a:r>
              <a:rPr lang="en-US" sz="1400" dirty="0">
                <a:solidFill>
                  <a:srgbClr val="0070C0"/>
                </a:solidFill>
              </a:rPr>
              <a:t>the sum of (a) the marginal cost, as measured by the change in the Day-Ahead Energy Market’s </a:t>
            </a:r>
            <a:r>
              <a:rPr lang="en-US" sz="1400" dirty="0" smtClean="0">
                <a:solidFill>
                  <a:srgbClr val="0070C0"/>
                </a:solidFill>
              </a:rPr>
              <a:t>security-constrained </a:t>
            </a:r>
            <a:r>
              <a:rPr lang="en-US" sz="1400" dirty="0">
                <a:solidFill>
                  <a:srgbClr val="0070C0"/>
                </a:solidFill>
              </a:rPr>
              <a:t>economic dispatch </a:t>
            </a:r>
            <a:r>
              <a:rPr lang="en-US" sz="1400" dirty="0" smtClean="0">
                <a:solidFill>
                  <a:srgbClr val="0070C0"/>
                </a:solidFill>
              </a:rPr>
              <a:t>to </a:t>
            </a:r>
            <a:r>
              <a:rPr lang="en-US" sz="1400" dirty="0">
                <a:solidFill>
                  <a:srgbClr val="0070C0"/>
                </a:solidFill>
              </a:rPr>
              <a:t>satisfy the next increment of the Day-Ahead Total Ninety-Minute Reserve Demand Quantity and (b) the clearing price for Day-Ahead Four-Hour Reserve</a:t>
            </a:r>
            <a:r>
              <a:rPr lang="en-US" sz="1400" dirty="0"/>
              <a:t>, for the applicable hour of the Operating Day.</a:t>
            </a:r>
          </a:p>
          <a:p>
            <a:pPr marL="287338" indent="-287338"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clearing price for Day-Ahead Thirty-Minute Operating Reserve shall be determined by the sum of (a) the marginal cost, as measured by the change in the Day-Ahead Energy Market’s security-constrained economic dispatch </a:t>
            </a:r>
            <a:r>
              <a:rPr lang="en-US" sz="1400" dirty="0" smtClean="0"/>
              <a:t>to </a:t>
            </a:r>
            <a:r>
              <a:rPr lang="en-US" sz="1400" dirty="0"/>
              <a:t>satisfy the next increment of the Day-Ahead Total Thirty-Minute Reserve Demand Quantity and </a:t>
            </a:r>
            <a:r>
              <a:rPr lang="en-US" sz="1400" dirty="0">
                <a:solidFill>
                  <a:srgbClr val="0070C0"/>
                </a:solidFill>
              </a:rPr>
              <a:t>(b) the clearing price for Day-Ahead Ninety-Minute Reserve</a:t>
            </a:r>
            <a:r>
              <a:rPr lang="en-US" sz="1400" dirty="0"/>
              <a:t>, for the applicable hour of the Operating Day.</a:t>
            </a:r>
          </a:p>
          <a:p>
            <a:pPr marL="287338" indent="-287338"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clearing price for Day-Ahead Ten-Minute </a:t>
            </a:r>
            <a:r>
              <a:rPr lang="en-US" sz="1400" dirty="0">
                <a:solidFill>
                  <a:srgbClr val="0070C0"/>
                </a:solidFill>
              </a:rPr>
              <a:t>Non-Spinning</a:t>
            </a:r>
            <a:r>
              <a:rPr lang="en-US" sz="1400" dirty="0"/>
              <a:t> Reserve shall be determined by the sum of (a) the marginal cost, as measured by the change in the Day-Ahead Energy Market’s security-constrained economic dispatch </a:t>
            </a:r>
            <a:r>
              <a:rPr lang="en-US" sz="1400" dirty="0" smtClean="0">
                <a:solidFill>
                  <a:srgbClr val="0070C0"/>
                </a:solidFill>
              </a:rPr>
              <a:t>to </a:t>
            </a:r>
            <a:r>
              <a:rPr lang="en-US" sz="1400" dirty="0">
                <a:solidFill>
                  <a:srgbClr val="0070C0"/>
                </a:solidFill>
              </a:rPr>
              <a:t>satisfy the next increment of the Day-Ahead Total Ten-Minute Reserve Demand Quantity </a:t>
            </a:r>
            <a:r>
              <a:rPr lang="en-US" sz="1400" dirty="0"/>
              <a:t>and (b) the clearing price for Day-Ahead Thirty-Minute Operating Reserve, for the applicable hour of the Operating Day.</a:t>
            </a:r>
          </a:p>
          <a:p>
            <a:pPr marL="287338" indent="-287338">
              <a:buFont typeface="+mj-lt"/>
              <a:buAutoNum type="romanLcPeriod"/>
            </a:pPr>
            <a:r>
              <a:rPr lang="en-US" sz="1400" dirty="0" smtClean="0"/>
              <a:t>The </a:t>
            </a:r>
            <a:r>
              <a:rPr lang="en-US" sz="1400" dirty="0"/>
              <a:t>clearing price for Day-Ahead Ten-Minute Spinning Reserve shall be determined by the sum of (a) the marginal cost, as measured by the change in the Day-Ahead Energy Market’s security-constrained economic dispatch </a:t>
            </a:r>
            <a:r>
              <a:rPr lang="en-US" sz="1400" dirty="0" smtClean="0"/>
              <a:t>to </a:t>
            </a:r>
            <a:r>
              <a:rPr lang="en-US" sz="1400" dirty="0"/>
              <a:t>satisfy the next increment of the Day-Ahead Ten-Minute Spinning Reserve Demand Quantity and (b) the clearing price for Day-Ahead Ten-Minute Non-Spinning Reserve, for the applicable hour of the Operating Day.</a:t>
            </a:r>
          </a:p>
          <a:p>
            <a:pPr marL="287338" indent="-287338">
              <a:buFont typeface="+mj-lt"/>
              <a:buAutoNum type="romanLcPeriod"/>
            </a:pPr>
            <a:r>
              <a:rPr lang="en-US" sz="1400" dirty="0" smtClean="0">
                <a:solidFill>
                  <a:srgbClr val="0070C0"/>
                </a:solidFill>
              </a:rPr>
              <a:t>The </a:t>
            </a:r>
            <a:r>
              <a:rPr lang="en-US" sz="1400" dirty="0">
                <a:solidFill>
                  <a:srgbClr val="0070C0"/>
                </a:solidFill>
              </a:rPr>
              <a:t>Forecast Energy Requirement Price shall be determined by the marginal cost, as measured by the change in the Day-Ahead Energy Market’s security-constrained economic dispatch </a:t>
            </a:r>
            <a:r>
              <a:rPr lang="en-US" sz="1400" dirty="0" smtClean="0">
                <a:solidFill>
                  <a:srgbClr val="0070C0"/>
                </a:solidFill>
              </a:rPr>
              <a:t>to </a:t>
            </a:r>
            <a:r>
              <a:rPr lang="en-US" sz="1400" dirty="0">
                <a:solidFill>
                  <a:srgbClr val="0070C0"/>
                </a:solidFill>
              </a:rPr>
              <a:t>satisfy the next increment of the Forecast Energy Requirement Demand Quantity</a:t>
            </a:r>
            <a:r>
              <a:rPr lang="en-US" sz="1400" dirty="0"/>
              <a:t>, for the applicable hour of the Operating Day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42239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381000" y="685801"/>
          <a:ext cx="8305800" cy="421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5-6,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9-10, April 23, May 7-8, June 10-12, July 8-10, July 30,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See previous ISO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presentations for scheduled project milestones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August 13-14-15,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ISO and stakeholder proposals and preview of ISO d</a:t>
                      </a: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raft Tariff language; Impact analysis results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66439033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September 3-4,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Initial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discussion of seasonal forward component;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Review</a:t>
                      </a:r>
                      <a:r>
                        <a:rPr lang="en-US" sz="1400" spc="-25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ISO 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Tariff language and wrap-up;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draft stakeholder amendments/ associated Tariff language</a:t>
                      </a:r>
                      <a:endParaRPr lang="en-US" sz="14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18-19,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Final review of proposed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 (ISO proposal and proposed stakeholder amendment(s));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4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400" b="1" spc="-25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October 4,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Vote on ISO proposed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submitted stakeholder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amendments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Topics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section we will review: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energy call option (the ‘product’)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Offer parameters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Clearing and awards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Eligible Capability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Pricing </a:t>
            </a:r>
          </a:p>
          <a:p>
            <a:pPr>
              <a:spcBef>
                <a:spcPts val="600"/>
              </a:spcBef>
            </a:pPr>
            <a:r>
              <a:rPr lang="en-US" dirty="0"/>
              <a:t>D</a:t>
            </a:r>
            <a:r>
              <a:rPr lang="en-US" dirty="0" smtClean="0"/>
              <a:t>ay-ahead payments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2647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97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6683</Words>
  <Application>Microsoft Office PowerPoint</Application>
  <PresentationFormat>On-screen Show (4:3)</PresentationFormat>
  <Paragraphs>573</Paragraphs>
  <Slides>80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Cambria Math</vt:lpstr>
      <vt:lpstr>Times New Roman</vt:lpstr>
      <vt:lpstr>ISO-PPT-Template-Confidential</vt:lpstr>
      <vt:lpstr>blank</vt:lpstr>
      <vt:lpstr>PowerPoint Presentation</vt:lpstr>
      <vt:lpstr>PowerPoint Presentation</vt:lpstr>
      <vt:lpstr>Today’s Presentation Agenda</vt:lpstr>
      <vt:lpstr> design objectives and principles</vt:lpstr>
      <vt:lpstr>Design Objectives for a  Market-Based Solution</vt:lpstr>
      <vt:lpstr>Design Principles for a  Market-Based Solution</vt:lpstr>
      <vt:lpstr>Categories of New Day-Ahead  Ancillary Services</vt:lpstr>
      <vt:lpstr>Design Overview</vt:lpstr>
      <vt:lpstr>Section Topics</vt:lpstr>
      <vt:lpstr>Day-Ahead Energy Call Option</vt:lpstr>
      <vt:lpstr>Offer Parameters</vt:lpstr>
      <vt:lpstr>Clearing and Awards</vt:lpstr>
      <vt:lpstr>Eligible Capability</vt:lpstr>
      <vt:lpstr>Pricing</vt:lpstr>
      <vt:lpstr>Day-Ahead Payments</vt:lpstr>
      <vt:lpstr>Payments for Day-Ahead Ancillary Service Demand Quantities</vt:lpstr>
      <vt:lpstr>Payments for Day-Ahead Energy Demand Quantities</vt:lpstr>
      <vt:lpstr>Settlement</vt:lpstr>
      <vt:lpstr>Stakeholder Question</vt:lpstr>
      <vt:lpstr>The forecast energy requirement</vt:lpstr>
      <vt:lpstr>Section Topics</vt:lpstr>
      <vt:lpstr>Forecast Energy Requirement  Constraint</vt:lpstr>
      <vt:lpstr>What the Forecast Energy Requirement Does in the Reserve Adequacy Analysis </vt:lpstr>
      <vt:lpstr>Stakeholder Question</vt:lpstr>
      <vt:lpstr>What the Forecast Energy Requirement Does in the Day-Ahead Market Clearing</vt:lpstr>
      <vt:lpstr>FER Demand Quantity</vt:lpstr>
      <vt:lpstr>Forecast (Real-Time) Energy Demand</vt:lpstr>
      <vt:lpstr>examples</vt:lpstr>
      <vt:lpstr>Examples</vt:lpstr>
      <vt:lpstr>Example A: Set Up</vt:lpstr>
      <vt:lpstr>Example A: Offers and Awards</vt:lpstr>
      <vt:lpstr>Example A: Day-Ahead Clearing Prices </vt:lpstr>
      <vt:lpstr>Example A: LMP Explanation</vt:lpstr>
      <vt:lpstr>Example A: The FER (Shadow) Price</vt:lpstr>
      <vt:lpstr>Recall (from slide 17):</vt:lpstr>
      <vt:lpstr>Example A: Day-Ahead Payments</vt:lpstr>
      <vt:lpstr>Stakeholder Question</vt:lpstr>
      <vt:lpstr>Stakeholder Question</vt:lpstr>
      <vt:lpstr>Example B: Set Up</vt:lpstr>
      <vt:lpstr>Example B: Offers and Awards</vt:lpstr>
      <vt:lpstr>Example B: Day-Ahead Clearing Prices</vt:lpstr>
      <vt:lpstr>Example B: LMP Explanation</vt:lpstr>
      <vt:lpstr>Example B: The FER (Shadow) Price</vt:lpstr>
      <vt:lpstr>Again, Recall (from slide 17):</vt:lpstr>
      <vt:lpstr>Example B: Day-Ahead Payments</vt:lpstr>
      <vt:lpstr>Stakeholder Question</vt:lpstr>
      <vt:lpstr>Replacement Energy reserve (RER)</vt:lpstr>
      <vt:lpstr>Replacement Energy Reserve  Requirement</vt:lpstr>
      <vt:lpstr>Section Topics</vt:lpstr>
      <vt:lpstr>Stakeholder Question</vt:lpstr>
      <vt:lpstr>Day-Ahead Eligibility</vt:lpstr>
      <vt:lpstr>Off-Line Capability</vt:lpstr>
      <vt:lpstr>Stakeholder Question</vt:lpstr>
      <vt:lpstr>Load Forecast Uncertainty  – Histograms (1/1/2018 – 12/31/2018)</vt:lpstr>
      <vt:lpstr>Load Forecast Uncertainty (1/1/2018 – 12/31/2018)</vt:lpstr>
      <vt:lpstr>Load Forecast Uncertainty – Season (1/1/2018 – 12/31/2018)</vt:lpstr>
      <vt:lpstr>Load Forecast Uncertainty – On/Off Peak (1/1/2018 – 12/31/2018)</vt:lpstr>
      <vt:lpstr>option Close-out parameters</vt:lpstr>
      <vt:lpstr>Close-Out Settlement Discussion</vt:lpstr>
      <vt:lpstr>Strike price determination</vt:lpstr>
      <vt:lpstr>Guidelines</vt:lpstr>
      <vt:lpstr>Setting the Strike Price</vt:lpstr>
      <vt:lpstr>Determining the Strike Price Value</vt:lpstr>
      <vt:lpstr>Strike Price Using Power Marks - Demonstration (see the next slide for more information)</vt:lpstr>
      <vt:lpstr>Strike Price Demonstration Notes</vt:lpstr>
      <vt:lpstr>Strike Price Using Power Marks – Demonstration December 2017</vt:lpstr>
      <vt:lpstr>Strike Price Using Power Marks – Demonstration January 2018</vt:lpstr>
      <vt:lpstr>Strike Price Using Power Marks – Demonstration February 2018</vt:lpstr>
      <vt:lpstr>Why Use Power Forward Marks to Set the Strike Price?</vt:lpstr>
      <vt:lpstr>Implied Heat Rate Basis Presented for discussion purposes only</vt:lpstr>
      <vt:lpstr>Tariff preview</vt:lpstr>
      <vt:lpstr>Section Topics</vt:lpstr>
      <vt:lpstr>Notes</vt:lpstr>
      <vt:lpstr>Anticipated Impacted Tariff Sections</vt:lpstr>
      <vt:lpstr>In Section III.3.2.1 (Settlement) The language would say something like:</vt:lpstr>
      <vt:lpstr>In Section III.1.8.5 (Demanded Quantities) The language would say something like:</vt:lpstr>
      <vt:lpstr>In Section III.1.10.8 (Scheduling) The language would say something like:</vt:lpstr>
      <vt:lpstr>In Section III.2.6.2 (Clearing Prices) The language would say something like:</vt:lpstr>
      <vt:lpstr>Next steps</vt:lpstr>
      <vt:lpstr>Stakeholder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2019-08-08T15:51:56Z</dcterms:modified>
</cp:coreProperties>
</file>