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51"/>
  </p:notesMasterIdLst>
  <p:handoutMasterIdLst>
    <p:handoutMasterId r:id="rId52"/>
  </p:handoutMasterIdLst>
  <p:sldIdLst>
    <p:sldId id="1787" r:id="rId3"/>
    <p:sldId id="1788" r:id="rId4"/>
    <p:sldId id="1790" r:id="rId5"/>
    <p:sldId id="1789" r:id="rId6"/>
    <p:sldId id="1842" r:id="rId7"/>
    <p:sldId id="1786" r:id="rId8"/>
    <p:sldId id="1783" r:id="rId9"/>
    <p:sldId id="1784" r:id="rId10"/>
    <p:sldId id="1785" r:id="rId11"/>
    <p:sldId id="1819" r:id="rId12"/>
    <p:sldId id="1816" r:id="rId13"/>
    <p:sldId id="1817" r:id="rId14"/>
    <p:sldId id="1818" r:id="rId15"/>
    <p:sldId id="1813" r:id="rId16"/>
    <p:sldId id="1827" r:id="rId17"/>
    <p:sldId id="1804" r:id="rId18"/>
    <p:sldId id="1826" r:id="rId19"/>
    <p:sldId id="1793" r:id="rId20"/>
    <p:sldId id="1808" r:id="rId21"/>
    <p:sldId id="1822" r:id="rId22"/>
    <p:sldId id="1821" r:id="rId23"/>
    <p:sldId id="1825" r:id="rId24"/>
    <p:sldId id="1829" r:id="rId25"/>
    <p:sldId id="1846" r:id="rId26"/>
    <p:sldId id="1830" r:id="rId27"/>
    <p:sldId id="1834" r:id="rId28"/>
    <p:sldId id="1845" r:id="rId29"/>
    <p:sldId id="1847" r:id="rId30"/>
    <p:sldId id="1839" r:id="rId31"/>
    <p:sldId id="1849" r:id="rId32"/>
    <p:sldId id="1850" r:id="rId33"/>
    <p:sldId id="1841" r:id="rId34"/>
    <p:sldId id="1832" r:id="rId35"/>
    <p:sldId id="1853" r:id="rId36"/>
    <p:sldId id="1854" r:id="rId37"/>
    <p:sldId id="1855" r:id="rId38"/>
    <p:sldId id="1856" r:id="rId39"/>
    <p:sldId id="1831" r:id="rId40"/>
    <p:sldId id="1802" r:id="rId41"/>
    <p:sldId id="1824" r:id="rId42"/>
    <p:sldId id="1843" r:id="rId43"/>
    <p:sldId id="1844" r:id="rId44"/>
    <p:sldId id="1792" r:id="rId45"/>
    <p:sldId id="1828" r:id="rId46"/>
    <p:sldId id="1799" r:id="rId47"/>
    <p:sldId id="1800" r:id="rId48"/>
    <p:sldId id="1801" r:id="rId49"/>
    <p:sldId id="1779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C2EA9CC-DEF4-4445-BB4C-38665193CFD0}">
          <p14:sldIdLst>
            <p14:sldId id="1787"/>
            <p14:sldId id="1788"/>
            <p14:sldId id="1790"/>
            <p14:sldId id="1789"/>
            <p14:sldId id="1842"/>
          </p14:sldIdLst>
        </p14:section>
        <p14:section name="Tariff Tables" id="{6EB81CC4-B495-404B-8BAA-79E518B36D1F}">
          <p14:sldIdLst>
            <p14:sldId id="1786"/>
            <p14:sldId id="1783"/>
            <p14:sldId id="1784"/>
            <p14:sldId id="1785"/>
          </p14:sldIdLst>
        </p14:section>
        <p14:section name="Payment Principle" id="{D17A89DE-6E0B-448F-8F25-504F9F65F904}">
          <p14:sldIdLst>
            <p14:sldId id="1819"/>
            <p14:sldId id="1816"/>
            <p14:sldId id="1817"/>
            <p14:sldId id="1818"/>
          </p14:sldIdLst>
        </p14:section>
        <p14:section name="FER" id="{9F780B36-9C6D-40DA-AAC4-0661AC024933}">
          <p14:sldIdLst>
            <p14:sldId id="1813"/>
            <p14:sldId id="1827"/>
            <p14:sldId id="1804"/>
            <p14:sldId id="1826"/>
            <p14:sldId id="1793"/>
            <p14:sldId id="1808"/>
            <p14:sldId id="1822"/>
            <p14:sldId id="1821"/>
            <p14:sldId id="1825"/>
          </p14:sldIdLst>
        </p14:section>
        <p14:section name="DA A/S" id="{27AC60A7-2882-4A31-8BEA-BA800FA7346C}">
          <p14:sldIdLst>
            <p14:sldId id="1829"/>
            <p14:sldId id="1846"/>
            <p14:sldId id="1830"/>
            <p14:sldId id="1834"/>
            <p14:sldId id="1845"/>
            <p14:sldId id="1847"/>
            <p14:sldId id="1839"/>
            <p14:sldId id="1849"/>
            <p14:sldId id="1850"/>
            <p14:sldId id="1841"/>
          </p14:sldIdLst>
        </p14:section>
        <p14:section name="RCPFs" id="{482447CF-E8EB-4E35-B79E-6C67567C54F9}">
          <p14:sldIdLst>
            <p14:sldId id="1832"/>
            <p14:sldId id="1853"/>
            <p14:sldId id="1854"/>
            <p14:sldId id="1855"/>
            <p14:sldId id="1856"/>
            <p14:sldId id="1831"/>
          </p14:sldIdLst>
        </p14:section>
        <p14:section name="Cost Allocation" id="{14DD5325-2F7C-4CDE-A8D6-4870586515F7}">
          <p14:sldIdLst>
            <p14:sldId id="1802"/>
            <p14:sldId id="1824"/>
            <p14:sldId id="1843"/>
            <p14:sldId id="1844"/>
            <p14:sldId id="1792"/>
            <p14:sldId id="1828"/>
            <p14:sldId id="1799"/>
            <p14:sldId id="1800"/>
            <p14:sldId id="1801"/>
          </p14:sldIdLst>
        </p14:section>
        <p14:section name="Next steps" id="{2CDFD3ED-E835-4A73-BA7C-1C64A4BCD7A2}">
          <p14:sldIdLst>
            <p14:sldId id="17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70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1795D2"/>
    <a:srgbClr val="77BD2A"/>
    <a:srgbClr val="A1DCF2"/>
    <a:srgbClr val="FFFFFF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6393" autoAdjust="0"/>
  </p:normalViewPr>
  <p:slideViewPr>
    <p:cSldViewPr>
      <p:cViewPr varScale="1">
        <p:scale>
          <a:sx n="73" d="100"/>
          <a:sy n="73" d="100"/>
        </p:scale>
        <p:origin x="528" y="67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-460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48" y="60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2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2" rIns="93115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15" tIns="46552" rIns="93115" bIns="46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2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7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</a:t>
            </a:r>
            <a:r>
              <a:rPr lang="en-US" sz="700" b="1" baseline="0" dirty="0" smtClean="0">
                <a:solidFill>
                  <a:schemeClr val="tx1"/>
                </a:solidFill>
              </a:rPr>
              <a:t>-NE PUBLIC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7/a2b_iso_presentation_energy_security_improvements.pptx" TargetMode="External"/><Relationship Id="rId7" Type="http://schemas.openxmlformats.org/officeDocument/2006/relationships/hyperlink" Target="https://www.iso-ne.com/static-assets/documents/2019/04/a7c_presentation_energy_security_improvements_market_based_approaches.pptx" TargetMode="External"/><Relationship Id="rId2" Type="http://schemas.openxmlformats.org/officeDocument/2006/relationships/hyperlink" Target="https://www.iso-ne.com/static-assets/documents/2019/08/a2_a_iso_presentation_energy_security_improvements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o-ne.com/static-assets/documents/2019/05/a2a_iso_presentation_energy_security_improvements.pptx" TargetMode="External"/><Relationship Id="rId5" Type="http://schemas.openxmlformats.org/officeDocument/2006/relationships/hyperlink" Target="https://www.iso-ne.com/static-assets/documents/2019/06/a2a_iso_presentation_energy_security_improvements_market_based_approaches.pptx" TargetMode="External"/><Relationship Id="rId4" Type="http://schemas.openxmlformats.org/officeDocument/2006/relationships/hyperlink" Target="https://www.iso-ne.com/static-assets/documents/2019/07/a4b_iso_presentation_energy_security_improvements_market_based_approaches.ppt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regulatory/ferc/filings/2013/jun/er13_1736_000_6_20_2013_est_res_con_pen_fac.pdf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3-4,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413.540.4088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Discussion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market-based solution to </a:t>
            </a:r>
            <a:r>
              <a:rPr lang="en-US" dirty="0" smtClean="0">
                <a:solidFill>
                  <a:schemeClr val="accent1"/>
                </a:solidFill>
              </a:rPr>
              <a:t>improve </a:t>
            </a:r>
            <a:r>
              <a:rPr lang="en-US" dirty="0">
                <a:solidFill>
                  <a:schemeClr val="accent1"/>
                </a:solidFill>
              </a:rPr>
              <a:t>energy security in the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MARKET-BASED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principle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review of the core principle behind the payments for GCR, RER, EIR and FER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5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Payments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that contribute toward satisfying one or more demand quantities (</a:t>
            </a:r>
            <a:r>
              <a:rPr lang="en-US" i="1" dirty="0" smtClean="0"/>
              <a:t>i.e</a:t>
            </a:r>
            <a:r>
              <a:rPr lang="en-US" dirty="0" smtClean="0"/>
              <a:t>., ‘requirements’), whether an energy demanded quantity or an ancillary service demanded quantity, are paid the shadow price (</a:t>
            </a:r>
            <a:r>
              <a:rPr lang="en-US" i="1" dirty="0" smtClean="0"/>
              <a:t>i.e</a:t>
            </a:r>
            <a:r>
              <a:rPr lang="en-US" dirty="0" smtClean="0"/>
              <a:t>., the change in the system cost if the demanded quantity was incrementally higher</a:t>
            </a:r>
            <a:r>
              <a:rPr lang="en-US" dirty="0"/>
              <a:t>) of each constraint </a:t>
            </a:r>
            <a:r>
              <a:rPr lang="en-US" dirty="0" smtClean="0"/>
              <a:t>to which the contribute</a:t>
            </a:r>
          </a:p>
        </p:txBody>
      </p:sp>
    </p:spTree>
    <p:extLst>
      <p:ext uri="{BB962C8B-B14F-4D97-AF65-F5344CB8AC3E}">
        <p14:creationId xmlns:p14="http://schemas.microsoft.com/office/powerpoint/2010/main" val="314387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for </a:t>
            </a:r>
            <a:r>
              <a:rPr lang="en-US" u="sng" dirty="0" smtClean="0"/>
              <a:t>Day-Ahead Ancillary </a:t>
            </a:r>
            <a:br>
              <a:rPr lang="en-US" u="sng" dirty="0" smtClean="0"/>
            </a:br>
            <a:r>
              <a:rPr lang="en-US" u="sng" dirty="0" smtClean="0"/>
              <a:t>Service</a:t>
            </a:r>
            <a:r>
              <a:rPr lang="en-US" dirty="0" smtClean="0"/>
              <a:t> Demand Quantities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 </a:t>
            </a:r>
            <a:r>
              <a:rPr lang="en-US" dirty="0"/>
              <a:t>resource </a:t>
            </a:r>
            <a:r>
              <a:rPr lang="en-US" dirty="0" smtClean="0"/>
              <a:t>with </a:t>
            </a:r>
            <a:r>
              <a:rPr lang="en-US" dirty="0"/>
              <a:t>Day-Ahead </a:t>
            </a:r>
            <a:r>
              <a:rPr lang="en-US" dirty="0" smtClean="0"/>
              <a:t>(DA) Ten-Minute </a:t>
            </a:r>
            <a:r>
              <a:rPr lang="en-US" dirty="0"/>
              <a:t>Spinning </a:t>
            </a:r>
            <a:r>
              <a:rPr lang="en-US" dirty="0" smtClean="0"/>
              <a:t>Reserve (TMSR) capability would, if awarded an energy call option, contribute to satisfying not only the DA TMSR </a:t>
            </a:r>
            <a:r>
              <a:rPr lang="en-US" dirty="0"/>
              <a:t>Demand Quantity</a:t>
            </a:r>
            <a:r>
              <a:rPr lang="en-US" dirty="0" smtClean="0"/>
              <a:t>, but would also contribute to satisfy all the ‘subordinate’ demand quantities (listed below)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Ten-Minute Reserve Demand Quantity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The DA Total </a:t>
            </a:r>
            <a:r>
              <a:rPr lang="en-US" dirty="0"/>
              <a:t>Thirty-Minute Operating Reserve Demand Quantity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Ninety-Minute Reserve Demand Quantity</a:t>
            </a:r>
            <a:r>
              <a:rPr lang="en-US" dirty="0" smtClean="0"/>
              <a:t>, and </a:t>
            </a:r>
          </a:p>
          <a:p>
            <a:pPr lvl="1"/>
            <a:r>
              <a:rPr lang="en-US" dirty="0" smtClean="0"/>
              <a:t>The DA </a:t>
            </a:r>
            <a:r>
              <a:rPr lang="en-US" dirty="0"/>
              <a:t>Total Four-Hour Reserve Demand </a:t>
            </a:r>
            <a:r>
              <a:rPr lang="en-US" dirty="0" smtClean="0"/>
              <a:t>Quantity</a:t>
            </a:r>
          </a:p>
          <a:p>
            <a:r>
              <a:rPr lang="en-US" dirty="0" smtClean="0"/>
              <a:t>Because an energy call option awarded to a resource based on its </a:t>
            </a:r>
            <a:r>
              <a:rPr lang="en-US" dirty="0"/>
              <a:t>DA </a:t>
            </a:r>
            <a:r>
              <a:rPr lang="en-US" dirty="0" smtClean="0"/>
              <a:t>TMSR capability contributes to satisfying more than one demanded quantity, it is paid the shadow price of each constraint to which it contributes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8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for Day-Ahead </a:t>
            </a:r>
            <a:r>
              <a:rPr lang="en-US" u="sng" dirty="0" smtClean="0"/>
              <a:t>Energy</a:t>
            </a:r>
            <a:r>
              <a:rPr lang="en-US" dirty="0" smtClean="0"/>
              <a:t> Demand Quantities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Resources that </a:t>
            </a:r>
            <a:r>
              <a:rPr lang="en-US" dirty="0" smtClean="0"/>
              <a:t>contribute </a:t>
            </a:r>
            <a:r>
              <a:rPr lang="en-US" dirty="0"/>
              <a:t>to satisfying the </a:t>
            </a:r>
            <a:r>
              <a:rPr lang="en-US" dirty="0" smtClean="0"/>
              <a:t>day-ahead energy balance constraint (the day-ahead bid-in </a:t>
            </a:r>
            <a:r>
              <a:rPr lang="en-US" dirty="0"/>
              <a:t>demand </a:t>
            </a:r>
            <a:r>
              <a:rPr lang="en-US" dirty="0" smtClean="0"/>
              <a:t>quantity) are paid </a:t>
            </a:r>
            <a:r>
              <a:rPr lang="en-US" dirty="0"/>
              <a:t>the </a:t>
            </a:r>
            <a:r>
              <a:rPr lang="en-US" dirty="0" smtClean="0"/>
              <a:t>energy balance constraint shadow price (</a:t>
            </a:r>
            <a:r>
              <a:rPr lang="en-US" i="1" dirty="0" smtClean="0"/>
              <a:t>i.e., </a:t>
            </a:r>
            <a:r>
              <a:rPr lang="en-US" dirty="0" smtClean="0"/>
              <a:t>the LMP)</a:t>
            </a:r>
          </a:p>
          <a:p>
            <a:pPr lvl="1"/>
            <a:r>
              <a:rPr lang="en-US" dirty="0" smtClean="0"/>
              <a:t>This would include ‘physical’ as well as virtual supply </a:t>
            </a:r>
            <a:endParaRPr lang="en-US" dirty="0"/>
          </a:p>
          <a:p>
            <a:r>
              <a:rPr lang="en-US" dirty="0" smtClean="0"/>
              <a:t>Resources that contribute to satisfying </a:t>
            </a:r>
            <a:r>
              <a:rPr lang="en-US" dirty="0"/>
              <a:t>the </a:t>
            </a:r>
            <a:r>
              <a:rPr lang="en-US" dirty="0" smtClean="0"/>
              <a:t>Forecast </a:t>
            </a:r>
            <a:r>
              <a:rPr lang="en-US" dirty="0"/>
              <a:t>Energy Requirement </a:t>
            </a:r>
            <a:r>
              <a:rPr lang="en-US" dirty="0" smtClean="0"/>
              <a:t>Demand Quantity are </a:t>
            </a:r>
            <a:r>
              <a:rPr lang="en-US" dirty="0"/>
              <a:t>paid the Forecast Energy </a:t>
            </a:r>
            <a:r>
              <a:rPr lang="en-US" dirty="0" smtClean="0"/>
              <a:t>Requirement Price (</a:t>
            </a:r>
            <a:r>
              <a:rPr lang="en-US" i="1" dirty="0" smtClean="0"/>
              <a:t>i.e., </a:t>
            </a:r>
            <a:r>
              <a:rPr lang="en-US" dirty="0" smtClean="0"/>
              <a:t>the forecast energy requirement shadow price</a:t>
            </a:r>
          </a:p>
          <a:p>
            <a:pPr lvl="1"/>
            <a:r>
              <a:rPr lang="en-US" dirty="0" smtClean="0"/>
              <a:t>A ‘physical’ supply resource can contribute to satisfying the FER Demand Quantity </a:t>
            </a:r>
          </a:p>
          <a:p>
            <a:pPr lvl="1"/>
            <a:r>
              <a:rPr lang="en-US" dirty="0" smtClean="0"/>
              <a:t>Virtual supply (</a:t>
            </a:r>
            <a:r>
              <a:rPr lang="en-US" i="1" dirty="0" smtClean="0"/>
              <a:t>e.g., </a:t>
            </a:r>
            <a:r>
              <a:rPr lang="en-US" dirty="0" smtClean="0"/>
              <a:t>an Increment Offer or ‘INC’) cannot contribute to satisfy the FER Demand Quantity</a:t>
            </a:r>
          </a:p>
          <a:p>
            <a:r>
              <a:rPr lang="en-US" dirty="0" smtClean="0"/>
              <a:t>Both day-ahead energy from physical supply resources and Day-Ahead Energy Imbalance Reserve Obligations contribute to satisfying the </a:t>
            </a:r>
            <a:r>
              <a:rPr lang="en-US" dirty="0"/>
              <a:t>Forecast Energy Requirement </a:t>
            </a:r>
            <a:r>
              <a:rPr lang="en-US" dirty="0" smtClean="0"/>
              <a:t>Demand Quantity</a:t>
            </a:r>
          </a:p>
          <a:p>
            <a:pPr lvl="1"/>
            <a:r>
              <a:rPr lang="en-US" dirty="0" smtClean="0"/>
              <a:t>Consequently, </a:t>
            </a:r>
            <a:r>
              <a:rPr lang="en-US" i="1" u="sng" dirty="0" smtClean="0"/>
              <a:t>both are paid </a:t>
            </a:r>
            <a:r>
              <a:rPr lang="en-US" i="1" u="sng" dirty="0"/>
              <a:t>the FER </a:t>
            </a:r>
            <a:r>
              <a:rPr lang="en-US" i="1" u="sng" dirty="0" smtClean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65804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energy requirement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section we discuss the Tariff provisions related to </a:t>
            </a:r>
            <a:r>
              <a:rPr lang="en-US" dirty="0" smtClean="0"/>
              <a:t>EIR </a:t>
            </a:r>
            <a:r>
              <a:rPr lang="en-US" dirty="0"/>
              <a:t>and </a:t>
            </a:r>
            <a:r>
              <a:rPr lang="en-US" dirty="0" smtClean="0"/>
              <a:t>FER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Energy Requirement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this section we provide a few slides to explain and facilitate a discussion of the various </a:t>
                </a:r>
                <a:r>
                  <a:rPr lang="en-US" dirty="0"/>
                  <a:t>Forecast Energy Requirement</a:t>
                </a:r>
                <a:r>
                  <a:rPr lang="en-US" dirty="0" smtClean="0"/>
                  <a:t> Tariff language provisions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What’s covered:</a:t>
                </a:r>
              </a:p>
              <a:p>
                <a:r>
                  <a:rPr lang="en-US" dirty="0"/>
                  <a:t>As previously requested, </a:t>
                </a:r>
                <a:r>
                  <a:rPr lang="en-US" dirty="0" smtClean="0"/>
                  <a:t>more detail on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term in the Forecast Energy </a:t>
                </a:r>
                <a:r>
                  <a:rPr lang="en-US" dirty="0" smtClean="0"/>
                  <a:t>Requirement</a:t>
                </a:r>
                <a:endParaRPr lang="en-US" dirty="0"/>
              </a:p>
              <a:p>
                <a:r>
                  <a:rPr lang="en-US" dirty="0" smtClean="0"/>
                  <a:t>An examination of the FER Demand Quantity</a:t>
                </a:r>
              </a:p>
              <a:p>
                <a:r>
                  <a:rPr lang="en-US" dirty="0" smtClean="0"/>
                  <a:t>A review of the EIR Demand Quantity and EIR Obligations (a.k.a. EIR awards)</a:t>
                </a:r>
              </a:p>
              <a:p>
                <a:r>
                  <a:rPr lang="en-US" dirty="0" smtClean="0"/>
                  <a:t>A review of FER and EIR Obligation credits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Energy Requirement </a:t>
            </a:r>
            <a:br>
              <a:rPr lang="en-US" dirty="0" smtClean="0"/>
            </a:br>
            <a:r>
              <a:rPr lang="en-US" dirty="0" smtClean="0"/>
              <a:t>Constraint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en-US" sz="1800" dirty="0" smtClean="0"/>
                  <a:t>The forecast </a:t>
                </a:r>
                <a:r>
                  <a:rPr lang="en-US" sz="1800" dirty="0"/>
                  <a:t>energy requirement </a:t>
                </a:r>
                <a:r>
                  <a:rPr lang="en-US" sz="1800" dirty="0" smtClean="0"/>
                  <a:t>constraint for a given hour (h)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sz="1800" dirty="0" smtClean="0"/>
              </a:p>
              <a:p>
                <a:pPr marL="0" lvl="0" indent="0">
                  <a:buNone/>
                </a:pPr>
                <a:r>
                  <a:rPr lang="en-US" sz="1800" u="sng" dirty="0" smtClean="0"/>
                  <a:t>Where</a:t>
                </a:r>
                <a:r>
                  <a:rPr lang="en-US" sz="1800" dirty="0" smtClean="0"/>
                  <a:t>: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total of all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energy cleared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for all physical generation resources (including active demand response treated as </a:t>
                </a:r>
                <a:r>
                  <a:rPr lang="en-US" sz="1800" dirty="0" smtClean="0"/>
                  <a:t>supply)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net scheduled interchange of energy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cleared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(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here, imports are positive, exports are negative)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18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i="1" u="sng" dirty="0" smtClean="0">
                    <a:solidFill>
                      <a:srgbClr val="000000"/>
                    </a:solidFill>
                  </a:rPr>
                  <a:t>additional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 energy required </a:t>
                </a:r>
                <a:r>
                  <a:rPr lang="en-US" sz="1800" dirty="0">
                    <a:solidFill>
                      <a:srgbClr val="000000"/>
                    </a:solidFill>
                  </a:rPr>
                  <a:t>for hour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h </a:t>
                </a:r>
                <a:r>
                  <a:rPr lang="en-US" sz="1800" dirty="0">
                    <a:solidFill>
                      <a:srgbClr val="000000"/>
                    </a:solidFill>
                  </a:rPr>
                  <a:t>to satisfy </a:t>
                </a:r>
                <a:r>
                  <a:rPr lang="en-US" sz="180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US" sz="1800" dirty="0">
                    <a:solidFill>
                      <a:srgbClr val="000000"/>
                    </a:solidFill>
                  </a:rPr>
                  <a:t>forecast energy requirement </a:t>
                </a:r>
                <a:endParaRPr lang="en-US" sz="180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is the ISO’s energy demand (load) forecast for </a:t>
                </a:r>
                <a:r>
                  <a:rPr lang="en-US" sz="1800" dirty="0"/>
                  <a:t>hour </a:t>
                </a:r>
                <a:r>
                  <a:rPr lang="en-US" sz="1800" i="1" dirty="0"/>
                  <a:t>h </a:t>
                </a:r>
                <a:r>
                  <a:rPr lang="en-US" sz="1800" dirty="0" smtClean="0"/>
                  <a:t>(net </a:t>
                </a:r>
                <a:r>
                  <a:rPr lang="en-US" sz="1800" dirty="0"/>
                  <a:t>of any behind-the-meter energy supply and settlement-only generation not directly visible to the ISO</a:t>
                </a:r>
                <a:r>
                  <a:rPr lang="en-US" sz="1800" dirty="0" smtClean="0"/>
                  <a:t>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the ISO’s day-before forecast of incremental (or decremental) </a:t>
                </a:r>
                <a:r>
                  <a:rPr lang="en-US" sz="1800" dirty="0" smtClean="0"/>
                  <a:t>real-time </a:t>
                </a:r>
                <a:r>
                  <a:rPr lang="en-US" sz="1800" dirty="0"/>
                  <a:t>energy supply from intermittent power resources </a:t>
                </a:r>
                <a:r>
                  <a:rPr lang="en-US" sz="1800" i="1" dirty="0"/>
                  <a:t>relative to </a:t>
                </a:r>
                <a:r>
                  <a:rPr lang="en-US" sz="1800" dirty="0"/>
                  <a:t>(</a:t>
                </a:r>
                <a:r>
                  <a:rPr lang="en-US" sz="1800" i="1" dirty="0"/>
                  <a:t>i.e., </a:t>
                </a:r>
                <a:r>
                  <a:rPr lang="en-US" sz="1800" dirty="0"/>
                  <a:t>minus) the </a:t>
                </a:r>
                <a:r>
                  <a:rPr lang="en-US" sz="1800" dirty="0" smtClean="0"/>
                  <a:t>energy </a:t>
                </a:r>
                <a:r>
                  <a:rPr lang="en-US" sz="1800" dirty="0"/>
                  <a:t>from the same resources that cleared </a:t>
                </a:r>
                <a:r>
                  <a:rPr lang="en-US" sz="1800" dirty="0" smtClean="0"/>
                  <a:t>day-ahead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26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18: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Note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1874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term is specific to Intermittent Power Resources (IPRs) for which the ISO forecasts the generator’s real-time generation for each hour of the operating day separate from, and in advance of clearing the day-ahead market</a:t>
            </a:r>
          </a:p>
          <a:p>
            <a:r>
              <a:rPr lang="en-US" dirty="0" smtClean="0"/>
              <a:t>Note: This is a current practice, and is not proposed to be altered with the addition of day-ahead ancillary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99" y="3581400"/>
            <a:ext cx="7255401" cy="22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III.1.8.6 </a:t>
            </a:r>
            <a:r>
              <a:rPr lang="en-US" dirty="0"/>
              <a:t>Forecast Energy Requirement Demand </a:t>
            </a:r>
            <a:r>
              <a:rPr lang="en-US" dirty="0" smtClean="0"/>
              <a:t>Quantity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1762"/>
                <a:ext cx="8229600" cy="46180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The forecast energy requirement constraint for a given hour (h) is: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sz="2200" dirty="0" smtClean="0"/>
                  <a:t>Where (and dropping the h subscript for clarity):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𝐼𝑃𝑅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𝑁𝑜𝑛𝐼𝑃𝑅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sz="2200" dirty="0" smtClean="0"/>
                  <a:t>We can re-write the equation as: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𝑁𝑜𝑛𝐼𝑃𝑅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𝐼𝑃𝑅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sz="2200" dirty="0" smtClean="0"/>
                  <a:t>And re-arrange the equation to get the </a:t>
                </a:r>
                <a:r>
                  <a:rPr lang="en-US" sz="2200" dirty="0"/>
                  <a:t>Forecast Energy Requirement</a:t>
                </a:r>
                <a:r>
                  <a:rPr lang="en-US" sz="2200" dirty="0" smtClean="0"/>
                  <a:t> Demand Quantity</a:t>
                </a:r>
              </a:p>
              <a:p>
                <a:pPr marL="341313" indent="0">
                  <a:buNone/>
                </a:pPr>
                <a:r>
                  <a:rPr lang="en-US" b="1" dirty="0" smtClean="0"/>
                  <a:t>FER Demand Quantity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𝑵𝒐𝒏𝑰𝑷𝑹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𝑰𝑷𝑹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b="1" dirty="0" smtClean="0"/>
                  <a:t> +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𝑵𝑺𝑰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1762"/>
                <a:ext cx="8229600" cy="4618038"/>
              </a:xfrm>
              <a:blipFill>
                <a:blip r:embed="rId2"/>
                <a:stretch>
                  <a:fillRect l="-963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46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Day-Ahead Energy Imbalance Reserve: </a:t>
            </a:r>
            <a:br>
              <a:rPr lang="en-US" dirty="0" smtClean="0"/>
            </a:br>
            <a:r>
              <a:rPr lang="en-US" dirty="0" smtClean="0"/>
              <a:t>Demand Quantity &amp; Obligation Amount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7013" indent="-227013"/>
                <a:r>
                  <a:rPr lang="en-US" b="1" dirty="0" smtClean="0"/>
                  <a:t>Section III.1.8.5(f) </a:t>
                </a:r>
                <a:r>
                  <a:rPr lang="en-US" i="1" dirty="0" smtClean="0"/>
                  <a:t>– EIR Demand Quantity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Recall,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the energy call options (EIR awards) required </a:t>
                </a:r>
                <a:r>
                  <a:rPr lang="en-US" dirty="0"/>
                  <a:t>for hour </a:t>
                </a:r>
                <a:r>
                  <a:rPr lang="en-US" i="1" dirty="0"/>
                  <a:t>h </a:t>
                </a:r>
                <a:r>
                  <a:rPr lang="en-US" dirty="0"/>
                  <a:t>to satisfy </a:t>
                </a:r>
                <a:r>
                  <a:rPr lang="en-US" dirty="0" smtClean="0"/>
                  <a:t>the FER Demand Quantity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 smtClean="0"/>
                  <a:t>EIR Demand Quantity = max{0,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bSup>
                  </m:oMath>
                </a14:m>
                <a:r>
                  <a:rPr lang="en-US" b="1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𝑵𝑺𝑰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b="1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b="1" dirty="0"/>
                          <m:t>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}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231775" indent="-231775"/>
                <a:endParaRPr lang="en-US" b="1" dirty="0" smtClean="0">
                  <a:solidFill>
                    <a:srgbClr val="000000"/>
                  </a:solidFill>
                </a:endParaRPr>
              </a:p>
              <a:p>
                <a:pPr marL="231775" indent="-231775"/>
                <a:r>
                  <a:rPr lang="en-US" b="1" dirty="0" smtClean="0">
                    <a:solidFill>
                      <a:srgbClr val="000000"/>
                    </a:solidFill>
                  </a:rPr>
                  <a:t>Section III.3.2.1(a)(a)(vi) </a:t>
                </a:r>
                <a:r>
                  <a:rPr lang="en-US" i="1" dirty="0" smtClean="0">
                    <a:solidFill>
                      <a:srgbClr val="000000"/>
                    </a:solidFill>
                  </a:rPr>
                  <a:t>– EIR Obligation (a.k.a. EIR award)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r>
                  <a:rPr lang="en-US" dirty="0" smtClean="0">
                    <a:solidFill>
                      <a:srgbClr val="000000"/>
                    </a:solidFill>
                  </a:rPr>
                  <a:t>Accepted Energy Call Option Offers that contribute to satisfying the </a:t>
                </a:r>
                <a:r>
                  <a:rPr lang="en-US" dirty="0" smtClean="0"/>
                  <a:t>FER Demand Quantity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have a Day-Ahead EIR Obligation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1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April 15, 2020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6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Satisfy the FER Demand Quantity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dirty="0" smtClean="0"/>
                  <a:t>      FER </a:t>
                </a:r>
                <a:r>
                  <a:rPr lang="en-US" dirty="0"/>
                  <a:t>Demand Quantity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𝑁𝑜𝑛𝐼𝑃𝑅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sz="2200" dirty="0" smtClean="0"/>
                  <a:t>Where: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energy imports less energy exports </a:t>
                </a:r>
                <a:endParaRPr lang="en-US" sz="2000" dirty="0"/>
              </a:p>
              <a:p>
                <a:r>
                  <a:rPr lang="en-US" sz="2200" dirty="0"/>
                  <a:t>We can re-write the equation as: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FER </a:t>
                </a:r>
                <a:r>
                  <a:rPr lang="en-US" sz="2000" b="1" dirty="0"/>
                  <a:t>Demand Quantity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𝑵𝒐𝒏𝑰𝑷𝑹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bSup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𝑰𝑷𝑹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sz="2000" b="1" dirty="0"/>
                  <a:t> + </a:t>
                </a:r>
                <a:r>
                  <a:rPr lang="en-US" sz="2000" b="1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Imports</a:t>
                </a:r>
                <a:r>
                  <a:rPr lang="en-US" sz="2000" b="1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sz="2000" dirty="0" smtClean="0"/>
                  <a:t> </a:t>
                </a:r>
                <a:r>
                  <a:rPr lang="en-US" sz="2000" b="1" dirty="0" smtClean="0"/>
                  <a:t>+</a:t>
                </a:r>
                <a:r>
                  <a:rPr lang="en-US" sz="2000" dirty="0" smtClean="0"/>
                  <a:t> </a:t>
                </a:r>
                <a:r>
                  <a:rPr lang="en-US" sz="2000" b="1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Exports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Recall, resources </a:t>
                </a:r>
                <a:r>
                  <a:rPr lang="en-US" dirty="0"/>
                  <a:t>that contribute toward satisfying one or more demand quantities </a:t>
                </a:r>
                <a:r>
                  <a:rPr lang="en-US" dirty="0" smtClean="0"/>
                  <a:t>are </a:t>
                </a:r>
                <a:r>
                  <a:rPr lang="en-US" dirty="0"/>
                  <a:t>paid the shadow price </a:t>
                </a:r>
                <a:r>
                  <a:rPr lang="en-US" dirty="0" smtClean="0"/>
                  <a:t>of </a:t>
                </a:r>
                <a:r>
                  <a:rPr lang="en-US" dirty="0"/>
                  <a:t>each constraint to which the </a:t>
                </a:r>
                <a:r>
                  <a:rPr lang="en-US" dirty="0" smtClean="0"/>
                  <a:t>contribute</a:t>
                </a:r>
              </a:p>
              <a:p>
                <a:r>
                  <a:rPr lang="en-US" dirty="0" smtClean="0"/>
                  <a:t>Day-Ahead energy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𝑁𝑜𝑛𝐼𝑃𝑅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Imports</a:t>
                </a:r>
                <a:r>
                  <a:rPr lang="en-US" dirty="0" smtClean="0"/>
                  <a:t>) and energy call options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EIR Obligations) contribute to satisfying the FER Demand </a:t>
                </a:r>
                <a:r>
                  <a:rPr lang="en-US" dirty="0"/>
                  <a:t>Quantity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0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 and EIR Credits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sz="2100" b="1" dirty="0" smtClean="0"/>
                  <a:t>FER </a:t>
                </a:r>
                <a:r>
                  <a:rPr lang="en-US" sz="2100" b="1" dirty="0"/>
                  <a:t>Demand Quantity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𝑵𝒐𝒏𝑰𝑷𝑹</m:t>
                        </m:r>
                      </m:sub>
                      <m:sup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bSup>
                  </m:oMath>
                </a14:m>
                <a:r>
                  <a:rPr lang="en-US" sz="2100" b="1" dirty="0"/>
                  <a:t> </a:t>
                </a:r>
                <a:r>
                  <a:rPr lang="en-US" sz="2100" b="1" dirty="0" smtClean="0"/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𝑰𝑷𝑹</m:t>
                        </m:r>
                      </m:sub>
                      <m:sup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sz="2100" b="1" dirty="0"/>
                  <a:t> + </a:t>
                </a:r>
                <a:r>
                  <a:rPr lang="en-US" sz="21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Imports</a:t>
                </a:r>
                <a:r>
                  <a:rPr lang="en-US" sz="2100" b="1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100" b="1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𝑭</m:t>
                        </m:r>
                      </m:sup>
                    </m:sSubSup>
                  </m:oMath>
                </a14:m>
                <a:r>
                  <a:rPr lang="en-US" sz="2100" dirty="0"/>
                  <a:t> </a:t>
                </a:r>
                <a:r>
                  <a:rPr lang="en-US" sz="2100" b="1" dirty="0"/>
                  <a:t>+</a:t>
                </a:r>
                <a:r>
                  <a:rPr lang="en-US" sz="2100" dirty="0"/>
                  <a:t> </a:t>
                </a:r>
                <a:r>
                  <a:rPr lang="en-US" sz="21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Exports</a:t>
                </a:r>
                <a:endParaRPr lang="en-US" sz="2100" dirty="0" smtClean="0"/>
              </a:p>
              <a:p>
                <a:pPr marL="231775" lvl="0" indent="-231775">
                  <a:spcBef>
                    <a:spcPts val="600"/>
                  </a:spcBef>
                </a:pPr>
                <a:endParaRPr lang="en-US" dirty="0"/>
              </a:p>
              <a:p>
                <a:pPr marL="231775" indent="-231775">
                  <a:spcBef>
                    <a:spcPts val="600"/>
                  </a:spcBef>
                </a:pPr>
                <a:r>
                  <a:rPr lang="en-US" b="1" dirty="0" smtClean="0"/>
                  <a:t>Section III.3.2.1(q)(5)(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– </a:t>
                </a:r>
                <a:r>
                  <a:rPr lang="en-US" i="1" dirty="0" smtClean="0"/>
                  <a:t>FER credits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Day-Ahead energy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𝑁𝑜𝑛𝐼𝑃𝑅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Imports</a:t>
                </a:r>
                <a:r>
                  <a:rPr lang="en-US" dirty="0" smtClean="0"/>
                  <a:t>) is paid the FER Price</a:t>
                </a:r>
              </a:p>
              <a:p>
                <a:pPr marL="231775" lvl="0" indent="-231775">
                  <a:spcBef>
                    <a:spcPts val="600"/>
                  </a:spcBef>
                </a:pPr>
                <a:endParaRPr lang="en-US" b="1" dirty="0" smtClean="0"/>
              </a:p>
              <a:p>
                <a:pPr marL="231775" lvl="0" indent="-231775">
                  <a:spcBef>
                    <a:spcPts val="600"/>
                  </a:spcBef>
                </a:pPr>
                <a:r>
                  <a:rPr lang="en-US" b="1" dirty="0" smtClean="0"/>
                  <a:t>Section III.3.2.1(q)(1)(vi) </a:t>
                </a:r>
                <a:r>
                  <a:rPr lang="en-US" dirty="0" smtClean="0"/>
                  <a:t>– </a:t>
                </a:r>
                <a:r>
                  <a:rPr lang="en-US" i="1" dirty="0" smtClean="0"/>
                  <a:t>EIR credits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Day-Ahead EIR Obligations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 are paid the EIR clearing price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 smtClean="0"/>
                  <a:t>Note</a:t>
                </a:r>
                <a:r>
                  <a:rPr lang="en-US" dirty="0"/>
                  <a:t>: The </a:t>
                </a:r>
                <a:r>
                  <a:rPr lang="en-US" dirty="0" smtClean="0"/>
                  <a:t>EIR clearing </a:t>
                </a:r>
                <a:r>
                  <a:rPr lang="en-US" dirty="0"/>
                  <a:t>price </a:t>
                </a:r>
                <a:r>
                  <a:rPr lang="en-US" dirty="0" smtClean="0"/>
                  <a:t>is </a:t>
                </a:r>
                <a:r>
                  <a:rPr lang="en-US" dirty="0"/>
                  <a:t>the FER </a:t>
                </a:r>
                <a:r>
                  <a:rPr lang="en-US" dirty="0" smtClean="0"/>
                  <a:t>Price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FER Credits to IPRs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Recall, this is specific to IPRs for which the ISO forecasts the generator’s real-time generation for each hour of the operating day separate from, and in advance of clearing the day-ahead market </a:t>
                </a:r>
              </a:p>
              <a:p>
                <a:r>
                  <a:rPr lang="en-US" dirty="0" smtClean="0"/>
                  <a:t>The forecast energy amount from these IPRs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𝐼𝑃𝑅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/>
                  <a:t>) contributes </a:t>
                </a:r>
                <a:r>
                  <a:rPr lang="en-US" dirty="0"/>
                  <a:t>to satisfy the </a:t>
                </a:r>
                <a:r>
                  <a:rPr lang="en-US" dirty="0" smtClean="0"/>
                  <a:t>FER Demand Quantity and is </a:t>
                </a:r>
                <a:r>
                  <a:rPr lang="en-US" dirty="0"/>
                  <a:t>paid the FER Price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 a practical matter, the Tariff language in Section III.3.2.1(q)(5) should be interpreted as:</a:t>
                </a:r>
              </a:p>
              <a:p>
                <a:r>
                  <a:rPr lang="en-US" b="1" dirty="0" smtClean="0"/>
                  <a:t>Section </a:t>
                </a:r>
                <a:r>
                  <a:rPr lang="en-US" b="1" dirty="0"/>
                  <a:t>III.3.2.1(q)(5</a:t>
                </a:r>
                <a:r>
                  <a:rPr lang="en-US" b="1" dirty="0" smtClean="0"/>
                  <a:t>)(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) </a:t>
                </a:r>
                <a:r>
                  <a:rPr lang="en-US" dirty="0" smtClean="0"/>
                  <a:t>– the day-ahead </a:t>
                </a:r>
                <a:r>
                  <a:rPr lang="en-US" dirty="0"/>
                  <a:t>cleared energy from </a:t>
                </a:r>
                <a:r>
                  <a:rPr lang="en-US" dirty="0" smtClean="0"/>
                  <a:t>each of these IPRs </a:t>
                </a:r>
                <a:r>
                  <a:rPr lang="en-US" dirty="0"/>
                  <a:t>will be paid the FER Price, up to </a:t>
                </a:r>
                <a:r>
                  <a:rPr lang="en-US" dirty="0" smtClean="0"/>
                  <a:t>each resource’s forecasted energy amount</a:t>
                </a:r>
              </a:p>
              <a:p>
                <a:r>
                  <a:rPr lang="en-US" b="1" dirty="0" smtClean="0"/>
                  <a:t>Section III.3.2.1(q)(5)(ii) </a:t>
                </a:r>
                <a:r>
                  <a:rPr lang="en-US" dirty="0" smtClean="0"/>
                  <a:t>– if the day-ahead cleared energy amount above is less than the forecasted amount, the difference is paid the FER Price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64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ancillary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this section we discuss the Tariff provisions related to GCR and RER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Ancillary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section we discuss the Tariff provisions related to GCR and RER</a:t>
            </a:r>
          </a:p>
          <a:p>
            <a:r>
              <a:rPr lang="en-US" dirty="0" smtClean="0"/>
              <a:t>We will expand on two slides from the July 8-10 presentation to demonstrate </a:t>
            </a:r>
            <a:r>
              <a:rPr lang="en-US" dirty="0"/>
              <a:t>how a resource’s capabilities will be considered, </a:t>
            </a:r>
            <a:r>
              <a:rPr lang="en-US" dirty="0" smtClean="0"/>
              <a:t>with particular attention to the </a:t>
            </a:r>
            <a:r>
              <a:rPr lang="en-US" dirty="0"/>
              <a:t>time-dimension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smtClean="0"/>
              <a:t>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Day-Ahead Eligibility</a:t>
            </a:r>
            <a:r>
              <a:rPr lang="en-US" dirty="0" smtClean="0">
                <a:solidFill>
                  <a:srgbClr val="0070C0"/>
                </a:solidFill>
              </a:rPr>
              <a:t>/Capability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60619"/>
            <a:ext cx="8229600" cy="4695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67: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4187" y="425196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Contingency Recovery and </a:t>
            </a:r>
            <a:br>
              <a:rPr lang="en-US" sz="3000" dirty="0" smtClean="0"/>
            </a:br>
            <a:r>
              <a:rPr lang="en-US" sz="3000" dirty="0" smtClean="0"/>
              <a:t>Restoration Timeline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442501" cy="4995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45: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 and 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July 8-10 presentation we discussed the reliability standards that are the basis for the day-ahead GCR and RER ancillary services</a:t>
            </a:r>
          </a:p>
          <a:p>
            <a:r>
              <a:rPr lang="en-US" dirty="0" smtClean="0"/>
              <a:t>In particular, we noted that while </a:t>
            </a:r>
            <a:r>
              <a:rPr lang="en-US" dirty="0"/>
              <a:t>the ISO takes into account the (unloaded) supply capability available to recover from a large supply </a:t>
            </a:r>
            <a:r>
              <a:rPr lang="en-US" dirty="0" smtClean="0"/>
              <a:t>contingency </a:t>
            </a:r>
            <a:r>
              <a:rPr lang="en-US" i="1" dirty="0" smtClean="0"/>
              <a:t>(i.e., </a:t>
            </a:r>
            <a:r>
              <a:rPr lang="en-US" dirty="0" smtClean="0"/>
              <a:t>GCR)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ISO must also take into account what additional (unloaded) supply capability is available to fill the energy gap created when the reserve requirement is restored (</a:t>
            </a:r>
            <a:r>
              <a:rPr lang="en-US" i="1" dirty="0"/>
              <a:t>i.e., </a:t>
            </a:r>
            <a:r>
              <a:rPr lang="en-US" dirty="0" smtClean="0"/>
              <a:t>RER)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 and RER - </a:t>
            </a:r>
            <a:r>
              <a:rPr lang="en-US" i="1" dirty="0" smtClean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applied to the day-ahead market, the </a:t>
            </a:r>
            <a:r>
              <a:rPr lang="en-US" dirty="0"/>
              <a:t>objective is to prepare the system </a:t>
            </a:r>
            <a:r>
              <a:rPr lang="en-US" dirty="0" smtClean="0"/>
              <a:t>should a </a:t>
            </a:r>
            <a:r>
              <a:rPr lang="en-US" dirty="0"/>
              <a:t>large supply contingency </a:t>
            </a:r>
            <a:r>
              <a:rPr lang="en-US" dirty="0" smtClean="0"/>
              <a:t>occur (in real-time) </a:t>
            </a:r>
            <a:r>
              <a:rPr lang="en-US" i="1" dirty="0" smtClean="0"/>
              <a:t>in any hour </a:t>
            </a:r>
            <a:r>
              <a:rPr lang="en-US" dirty="0"/>
              <a:t>of the Operating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This means prepared to </a:t>
            </a:r>
            <a:r>
              <a:rPr lang="en-US" i="1" dirty="0" smtClean="0"/>
              <a:t>recover</a:t>
            </a:r>
            <a:r>
              <a:rPr lang="en-US" dirty="0" smtClean="0"/>
              <a:t> within the hour, and </a:t>
            </a:r>
            <a:r>
              <a:rPr lang="en-US" i="1" dirty="0" smtClean="0"/>
              <a:t>restore</a:t>
            </a:r>
            <a:r>
              <a:rPr lang="en-US" dirty="0" smtClean="0"/>
              <a:t> the system within the required multiple-hour timeframes (see timeline graph)</a:t>
            </a:r>
          </a:p>
          <a:p>
            <a:pPr lvl="1"/>
            <a:r>
              <a:rPr lang="en-US" dirty="0" smtClean="0"/>
              <a:t>For example, 10-minute reserves are to be restored within 90 minutes from the end of the Contingency Event Recovery Period, shown on the timeline graph as </a:t>
            </a:r>
            <a:r>
              <a:rPr lang="en-US" dirty="0" smtClean="0">
                <a:solidFill>
                  <a:srgbClr val="0070C0"/>
                </a:solidFill>
              </a:rPr>
              <a:t>RER (90-min)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The tables on following slides are a visual representation of the Tariff provisions as they relate to GCR and RER</a:t>
            </a:r>
          </a:p>
          <a:p>
            <a:r>
              <a:rPr lang="en-US" dirty="0" smtClean="0"/>
              <a:t>To help visualize the time-dimension associated with RER each table represents </a:t>
            </a:r>
            <a:r>
              <a:rPr lang="en-US" i="1" dirty="0" smtClean="0"/>
              <a:t>each hour </a:t>
            </a:r>
            <a:r>
              <a:rPr lang="en-US" dirty="0"/>
              <a:t>of the Operating </a:t>
            </a:r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The tables represent the requirements in any given hour (each </a:t>
            </a:r>
            <a:r>
              <a:rPr lang="en-US" dirty="0"/>
              <a:t>hour of the Operating Day is ‘hour 0</a:t>
            </a:r>
            <a:r>
              <a:rPr lang="en-US" dirty="0" smtClean="0"/>
              <a:t>’)</a:t>
            </a:r>
          </a:p>
          <a:p>
            <a:pPr lvl="1"/>
            <a:r>
              <a:rPr lang="en-US" dirty="0" smtClean="0"/>
              <a:t>Requirements are applied to each hour of the market horizon</a:t>
            </a:r>
          </a:p>
        </p:txBody>
      </p:sp>
    </p:spTree>
    <p:extLst>
      <p:ext uri="{BB962C8B-B14F-4D97-AF65-F5344CB8AC3E}">
        <p14:creationId xmlns:p14="http://schemas.microsoft.com/office/powerpoint/2010/main" val="13763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405128"/>
            <a:ext cx="8229600" cy="16428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resource’s capabilities in the day-ahead market depends on the status of the resource in the hour</a:t>
            </a:r>
          </a:p>
          <a:p>
            <a:r>
              <a:rPr lang="en-US" dirty="0" smtClean="0"/>
              <a:t>The table below is a representation of a resource’s capabilities if, as a result of the joint optimization, the resource </a:t>
            </a:r>
            <a:r>
              <a:rPr lang="en-US" i="1" dirty="0" smtClean="0"/>
              <a:t>has a day-ahead energy award </a:t>
            </a:r>
            <a:r>
              <a:rPr lang="en-US" dirty="0" smtClean="0"/>
              <a:t>(</a:t>
            </a:r>
            <a:r>
              <a:rPr lang="en-US" i="1" dirty="0" smtClean="0"/>
              <a:t>i.e., </a:t>
            </a:r>
            <a:r>
              <a:rPr lang="en-US" dirty="0" smtClean="0"/>
              <a:t>committed/on-line) in hour 0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A resource with a 1MW/min ramp rate, a 10MWh energy award in hour 0, and an maximum output of 500MW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Capabilities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160" y="2743200"/>
            <a:ext cx="6629400" cy="33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Energy-Security Improvement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August ESI presentation</a:t>
            </a:r>
            <a:endParaRPr lang="en-US" dirty="0" smtClean="0"/>
          </a:p>
          <a:p>
            <a:r>
              <a:rPr lang="en-US" dirty="0">
                <a:hlinkClick r:id="rId3"/>
              </a:rPr>
              <a:t>July 30 ESI presentation</a:t>
            </a:r>
            <a:r>
              <a:rPr lang="en-US" dirty="0"/>
              <a:t> 	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July </a:t>
            </a:r>
            <a:r>
              <a:rPr lang="en-US" dirty="0">
                <a:hlinkClick r:id="rId4"/>
              </a:rPr>
              <a:t>8-10 ESI </a:t>
            </a:r>
            <a:r>
              <a:rPr lang="en-US" dirty="0" smtClean="0">
                <a:hlinkClick r:id="rId4"/>
              </a:rPr>
              <a:t>presentation</a:t>
            </a:r>
            <a:endParaRPr lang="en-US" dirty="0" smtClean="0"/>
          </a:p>
          <a:p>
            <a:r>
              <a:rPr lang="en-US" dirty="0">
                <a:hlinkClick r:id="rId5"/>
              </a:rPr>
              <a:t>June ESI presentation</a:t>
            </a:r>
            <a:endParaRPr lang="en-US" dirty="0"/>
          </a:p>
          <a:p>
            <a:r>
              <a:rPr lang="en-US" dirty="0" smtClean="0">
                <a:hlinkClick r:id="rId6"/>
              </a:rPr>
              <a:t>May </a:t>
            </a:r>
            <a:r>
              <a:rPr lang="en-US" dirty="0">
                <a:hlinkClick r:id="rId6"/>
              </a:rPr>
              <a:t>ESI presentation</a:t>
            </a:r>
            <a:endParaRPr lang="en-US" dirty="0"/>
          </a:p>
          <a:p>
            <a:r>
              <a:rPr lang="en-US" dirty="0" smtClean="0">
                <a:hlinkClick r:id="rId7"/>
              </a:rPr>
              <a:t>April </a:t>
            </a:r>
            <a:r>
              <a:rPr lang="en-US" dirty="0">
                <a:hlinkClick r:id="rId7"/>
              </a:rPr>
              <a:t>ESI </a:t>
            </a:r>
            <a:r>
              <a:rPr lang="en-US" dirty="0" smtClean="0">
                <a:hlinkClick r:id="rId7"/>
              </a:rPr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3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405128"/>
            <a:ext cx="8229600" cy="16428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resource’s capabilities in the day-ahead market depends on the status of the resource in the hour</a:t>
            </a:r>
          </a:p>
          <a:p>
            <a:r>
              <a:rPr lang="en-US" dirty="0" smtClean="0"/>
              <a:t>The table below is a representation of a resource’s capabilities if, as a result of the joint optimization, the resource </a:t>
            </a:r>
            <a:r>
              <a:rPr lang="en-US" i="1" dirty="0" smtClean="0"/>
              <a:t>does not have a day-ahead energy award </a:t>
            </a:r>
            <a:r>
              <a:rPr lang="en-US" dirty="0" smtClean="0"/>
              <a:t>(</a:t>
            </a:r>
            <a:r>
              <a:rPr lang="en-US" i="1" dirty="0" smtClean="0"/>
              <a:t>i.e., is not </a:t>
            </a:r>
            <a:r>
              <a:rPr lang="en-US" dirty="0" smtClean="0"/>
              <a:t>committed/on-line) in hour 0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A resource with a Claim10 = 10MW, Claim30 = 30MW, 90-min capability = 90MW, and 240-min capability = 240MW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Capabilities - </a:t>
            </a:r>
            <a:r>
              <a:rPr lang="en-US" i="1" dirty="0" smtClean="0"/>
              <a:t>Continued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7300" y="3048000"/>
            <a:ext cx="6629400" cy="3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 &amp; RER: Demand Quantities, Shadow Prices, and Reserve Constraint Penalty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14176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Shadow prices and </a:t>
            </a:r>
            <a:r>
              <a:rPr lang="en-US" dirty="0"/>
              <a:t>Reserve Constraint Penalty Factors </a:t>
            </a:r>
            <a:r>
              <a:rPr lang="en-US" dirty="0" smtClean="0"/>
              <a:t>are for demand quantity </a:t>
            </a:r>
            <a:r>
              <a:rPr lang="en-US" i="1" dirty="0" smtClean="0"/>
              <a:t>constraints</a:t>
            </a:r>
          </a:p>
          <a:p>
            <a:r>
              <a:rPr lang="en-US" dirty="0" smtClean="0"/>
              <a:t>Recall, the </a:t>
            </a:r>
            <a:r>
              <a:rPr lang="en-US" dirty="0"/>
              <a:t>shadow price </a:t>
            </a:r>
            <a:r>
              <a:rPr lang="en-US" dirty="0" smtClean="0"/>
              <a:t>is the </a:t>
            </a:r>
            <a:r>
              <a:rPr lang="en-US" dirty="0"/>
              <a:t>change in the system cost if the demanded quantity was incrementally </a:t>
            </a:r>
            <a:r>
              <a:rPr lang="en-US" dirty="0" smtClean="0"/>
              <a:t>higher</a:t>
            </a:r>
          </a:p>
          <a:p>
            <a:r>
              <a:rPr lang="en-US" i="1" dirty="0" smtClean="0"/>
              <a:t>In the next section we will discuss the basis for the values of the various day-ahead Reserve Constraint Penalty Factors 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2396"/>
            <a:ext cx="7467600" cy="34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GCR and RER Clearing Prices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66098"/>
            <a:ext cx="8229600" cy="46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Constraint Penalty Factors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Logic, rationale, and proposed values</a:t>
            </a:r>
            <a:br>
              <a:rPr lang="en-US" dirty="0" smtClean="0"/>
            </a:br>
            <a:r>
              <a:rPr lang="en-US" dirty="0" smtClean="0"/>
              <a:t>(What we are thinking…)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Constraint Penalty Factors (RCPFs)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2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RCPFs are the maximum </a:t>
            </a:r>
            <a:r>
              <a:rPr lang="en-US" dirty="0" err="1" smtClean="0"/>
              <a:t>redispatch</a:t>
            </a:r>
            <a:r>
              <a:rPr lang="en-US" dirty="0" smtClean="0"/>
              <a:t> cost to meet an ancillary service ‘demand quantity’ (</a:t>
            </a:r>
            <a:r>
              <a:rPr lang="en-US" i="1" dirty="0" smtClean="0"/>
              <a:t>i.e</a:t>
            </a:r>
            <a:r>
              <a:rPr lang="en-US" dirty="0" smtClean="0"/>
              <a:t>., the requirement)</a:t>
            </a:r>
          </a:p>
          <a:p>
            <a:r>
              <a:rPr lang="en-US" dirty="0" smtClean="0"/>
              <a:t>RCPFs can set clearing prices for ancillary services in a shortage </a:t>
            </a:r>
          </a:p>
          <a:p>
            <a:r>
              <a:rPr lang="en-US" dirty="0" smtClean="0"/>
              <a:t>RCPFs apply to demand quantities (requirements) not to ‘products’ </a:t>
            </a:r>
          </a:p>
          <a:p>
            <a:r>
              <a:rPr lang="en-US" dirty="0" smtClean="0"/>
              <a:t>The Tariff requires an RCPF value for:</a:t>
            </a:r>
          </a:p>
          <a:p>
            <a:pPr lvl="1"/>
            <a:r>
              <a:rPr lang="en-US" dirty="0" smtClean="0"/>
              <a:t>Each GCR </a:t>
            </a:r>
            <a:r>
              <a:rPr lang="en-US" dirty="0"/>
              <a:t>Demand Quantity</a:t>
            </a:r>
            <a:r>
              <a:rPr lang="en-US" dirty="0" smtClean="0"/>
              <a:t> (3 values)</a:t>
            </a:r>
          </a:p>
          <a:p>
            <a:pPr lvl="1"/>
            <a:r>
              <a:rPr lang="en-US" dirty="0" smtClean="0"/>
              <a:t>Each RER </a:t>
            </a:r>
            <a:r>
              <a:rPr lang="en-US" dirty="0"/>
              <a:t>Demand Quantity</a:t>
            </a:r>
            <a:r>
              <a:rPr lang="en-US" dirty="0" smtClean="0"/>
              <a:t> (2 values)</a:t>
            </a:r>
          </a:p>
          <a:p>
            <a:pPr lvl="1"/>
            <a:r>
              <a:rPr lang="en-US" dirty="0" smtClean="0"/>
              <a:t>The FER </a:t>
            </a:r>
            <a:r>
              <a:rPr lang="en-US" dirty="0"/>
              <a:t>Demand Quantity</a:t>
            </a:r>
            <a:r>
              <a:rPr lang="en-US" dirty="0" smtClean="0"/>
              <a:t> (1 value)</a:t>
            </a:r>
          </a:p>
          <a:p>
            <a:r>
              <a:rPr lang="en-US" dirty="0" smtClean="0"/>
              <a:t>There is no separate RCPF for the EIR Demand Quantity, as that requirement is based on the FER</a:t>
            </a:r>
          </a:p>
          <a:p>
            <a:pPr lvl="1"/>
            <a:r>
              <a:rPr lang="en-US" dirty="0" smtClean="0"/>
              <a:t>The maximum </a:t>
            </a:r>
            <a:r>
              <a:rPr lang="en-US" dirty="0" err="1" smtClean="0"/>
              <a:t>redispatch</a:t>
            </a:r>
            <a:r>
              <a:rPr lang="en-US" dirty="0" smtClean="0"/>
              <a:t> cost to acquire EIR is the FER RCPF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732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3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III.2.6.2(b) – RCPFs for GCR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GCR the RCPFs will be same values as used in real-time (in a table in Section III.2.7A(c) of the Tariff)</a:t>
            </a:r>
          </a:p>
          <a:p>
            <a:r>
              <a:rPr lang="en-US" dirty="0" smtClean="0"/>
              <a:t>Currently these values are: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Rationale: to ensure pricing </a:t>
            </a:r>
            <a:r>
              <a:rPr lang="en-US" dirty="0"/>
              <a:t>consistency if one of these reserve products </a:t>
            </a:r>
            <a:r>
              <a:rPr lang="en-US" dirty="0" smtClean="0"/>
              <a:t>is in shortage in both markets (both day-ahead and real-time)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65106"/>
            <a:ext cx="425991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57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III.2.6.2(b) – RCPFs for RER240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RCPF for the Total Four-Hour </a:t>
            </a:r>
            <a:r>
              <a:rPr lang="en-US" dirty="0"/>
              <a:t>Reserve Demand Quantity is </a:t>
            </a:r>
            <a:r>
              <a:rPr lang="en-US" dirty="0" smtClean="0"/>
              <a:t>$100/MWh</a:t>
            </a:r>
          </a:p>
          <a:p>
            <a:r>
              <a:rPr lang="en-US" dirty="0" smtClean="0"/>
              <a:t>This value is based on the maximum </a:t>
            </a:r>
            <a:r>
              <a:rPr lang="en-US" dirty="0" err="1" smtClean="0"/>
              <a:t>redispatch</a:t>
            </a:r>
            <a:r>
              <a:rPr lang="en-US" dirty="0" smtClean="0"/>
              <a:t> costs observed across the various scenarios for RER in the ESI Impact Analysis modeling (typically about $70/MWh)</a:t>
            </a:r>
          </a:p>
          <a:p>
            <a:pPr lvl="1"/>
            <a:r>
              <a:rPr lang="en-US" dirty="0" smtClean="0"/>
              <a:t>See September ESI Impact Analysis presentation</a:t>
            </a:r>
          </a:p>
          <a:p>
            <a:r>
              <a:rPr lang="en-US" dirty="0" smtClean="0"/>
              <a:t>In the </a:t>
            </a:r>
            <a:r>
              <a:rPr lang="en-US" dirty="0"/>
              <a:t>ESI Impact Analysis </a:t>
            </a:r>
            <a:r>
              <a:rPr lang="en-US" dirty="0" smtClean="0"/>
              <a:t>model there is only one RER product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redispatch</a:t>
            </a:r>
            <a:r>
              <a:rPr lang="en-US" dirty="0" smtClean="0"/>
              <a:t> costs in the </a:t>
            </a:r>
            <a:r>
              <a:rPr lang="en-US" dirty="0"/>
              <a:t>ESI Impact Analysis </a:t>
            </a:r>
            <a:r>
              <a:rPr lang="en-US" dirty="0" smtClean="0"/>
              <a:t>model for this one RER product more closely aligns with the maximum </a:t>
            </a:r>
            <a:r>
              <a:rPr lang="en-US" dirty="0" err="1" smtClean="0"/>
              <a:t>redispatch</a:t>
            </a:r>
            <a:r>
              <a:rPr lang="en-US" dirty="0" smtClean="0"/>
              <a:t> cost for RER240</a:t>
            </a:r>
            <a:r>
              <a:rPr lang="en-US" dirty="0"/>
              <a:t> </a:t>
            </a:r>
            <a:r>
              <a:rPr lang="en-US" dirty="0" smtClean="0"/>
              <a:t>than RER90 (</a:t>
            </a:r>
            <a:r>
              <a:rPr lang="en-US" i="1" dirty="0" smtClean="0"/>
              <a:t>next slide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52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III.2.6.2(b) – RCPFs for RER90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RCPF for the Total Ninety-Minute </a:t>
            </a:r>
            <a:r>
              <a:rPr lang="en-US" dirty="0"/>
              <a:t>Reserve Demand Quantity is </a:t>
            </a:r>
            <a:r>
              <a:rPr lang="en-US" dirty="0" smtClean="0"/>
              <a:t>$250/MWh</a:t>
            </a:r>
          </a:p>
          <a:p>
            <a:r>
              <a:rPr lang="en-US" dirty="0" smtClean="0"/>
              <a:t>This value is based on the current Replacement Reserve RCPF</a:t>
            </a:r>
          </a:p>
          <a:p>
            <a:pPr lvl="1"/>
            <a:r>
              <a:rPr lang="en-US" dirty="0"/>
              <a:t>The Replacement Reserve was added to the real-time market, in part, to address similar concerns as the RER </a:t>
            </a:r>
            <a:r>
              <a:rPr lang="en-US" dirty="0" smtClean="0"/>
              <a:t>90: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[</a:t>
            </a:r>
            <a:r>
              <a:rPr lang="en-US" i="1" dirty="0"/>
              <a:t>it] can maintain a quantity of replacement reserves… for the purposes of meeting the NERC requirement to restore its total system TMR [Ten-Minute Reserve] </a:t>
            </a:r>
            <a:r>
              <a:rPr lang="en-US" i="1" dirty="0" smtClean="0"/>
              <a:t>Requirement” </a:t>
            </a:r>
            <a:r>
              <a:rPr lang="en-US" dirty="0" smtClean="0">
                <a:hlinkClick r:id="rId2"/>
              </a:rPr>
              <a:t>ER13-1736</a:t>
            </a:r>
            <a:endParaRPr lang="en-US" dirty="0"/>
          </a:p>
          <a:p>
            <a:r>
              <a:rPr lang="en-US" dirty="0" smtClean="0"/>
              <a:t>Simulations </a:t>
            </a:r>
            <a:r>
              <a:rPr lang="en-US" dirty="0"/>
              <a:t>at the time showed that $</a:t>
            </a:r>
            <a:r>
              <a:rPr lang="en-US" dirty="0" smtClean="0"/>
              <a:t>250/MWh </a:t>
            </a:r>
            <a:r>
              <a:rPr lang="en-US" dirty="0"/>
              <a:t>is a reasonable guide to the maximum </a:t>
            </a:r>
            <a:r>
              <a:rPr lang="en-US" dirty="0" err="1"/>
              <a:t>redispatch</a:t>
            </a:r>
            <a:r>
              <a:rPr lang="en-US" dirty="0"/>
              <a:t> cost for incremental reserve amounts above the Total 30-Minute Requirement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714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III.2.6.2(b) – RCPF for 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RCPF for the Forecast Energy Requirement Demand Quantity is 101% of the sum of all day-ahead RCPFs</a:t>
            </a:r>
          </a:p>
          <a:p>
            <a:pPr lvl="1"/>
            <a:r>
              <a:rPr lang="en-US" dirty="0" smtClean="0"/>
              <a:t>The value is $2,929/MWh (</a:t>
            </a:r>
            <a:r>
              <a:rPr lang="en-US" i="1" dirty="0" smtClean="0"/>
              <a:t>see slide 31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Rationale: if there are insufficient offers (of both energy and options) to simultaneously meet the FER </a:t>
            </a:r>
            <a:r>
              <a:rPr lang="en-US" i="1" u="sng" dirty="0" smtClean="0"/>
              <a:t>and</a:t>
            </a:r>
            <a:r>
              <a:rPr lang="en-US" dirty="0" smtClean="0"/>
              <a:t> all ancillary services, we want to clear offers to satisfy the FER first (before satisfying other ancillary service requirements - GCR and RER)</a:t>
            </a:r>
          </a:p>
          <a:p>
            <a:r>
              <a:rPr lang="en-US" dirty="0" smtClean="0"/>
              <a:t>Mechanically, this requires the FER RCPF be greater than the sum of all the RCPFs for all the other Day-Ahead </a:t>
            </a:r>
            <a:r>
              <a:rPr lang="en-US" dirty="0"/>
              <a:t>A</a:t>
            </a:r>
            <a:r>
              <a:rPr lang="en-US" dirty="0" smtClean="0"/>
              <a:t>ncillary Service </a:t>
            </a:r>
            <a:r>
              <a:rPr lang="en-US" dirty="0"/>
              <a:t>d</a:t>
            </a:r>
            <a:r>
              <a:rPr lang="en-US" dirty="0" smtClean="0"/>
              <a:t>emand quantities</a:t>
            </a:r>
          </a:p>
        </p:txBody>
      </p:sp>
    </p:spTree>
    <p:extLst>
      <p:ext uri="{BB962C8B-B14F-4D97-AF65-F5344CB8AC3E}">
        <p14:creationId xmlns:p14="http://schemas.microsoft.com/office/powerpoint/2010/main" val="156286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1600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this section we will briefly review the allocation provisions, and using examples examine the allocation of EIR Obligation credits and charges more closely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Tariff modifications that describe the new day-ahead ancillary services</a:t>
            </a:r>
          </a:p>
          <a:p>
            <a:r>
              <a:rPr lang="en-US" dirty="0" smtClean="0"/>
              <a:t>A few notes:</a:t>
            </a:r>
          </a:p>
          <a:p>
            <a:pPr lvl="1"/>
            <a:r>
              <a:rPr lang="en-US" dirty="0" smtClean="0"/>
              <a:t>In many places the new rules have a ‘vintage’ </a:t>
            </a:r>
            <a:r>
              <a:rPr lang="en-US" dirty="0"/>
              <a:t>so that they can become effective before they are put into </a:t>
            </a:r>
            <a:r>
              <a:rPr lang="en-US" dirty="0" smtClean="0"/>
              <a:t>production </a:t>
            </a:r>
            <a:r>
              <a:rPr lang="en-US" i="1" dirty="0" smtClean="0"/>
              <a:t>(e.g., </a:t>
            </a:r>
            <a:r>
              <a:rPr lang="en-US" dirty="0" smtClean="0"/>
              <a:t>“commencing </a:t>
            </a:r>
            <a:r>
              <a:rPr lang="en-US" dirty="0"/>
              <a:t>on June 1, 2024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We will focus on the core Tariff language, but of course will answer any questions on comporting changes</a:t>
            </a:r>
          </a:p>
          <a:p>
            <a:pPr lvl="1"/>
            <a:r>
              <a:rPr lang="en-US" dirty="0" smtClean="0"/>
              <a:t>To facilitate the discussion a few slides have been prepared to explain the mechanics within the Tariff language</a:t>
            </a:r>
          </a:p>
        </p:txBody>
      </p:sp>
    </p:spTree>
    <p:extLst>
      <p:ext uri="{BB962C8B-B14F-4D97-AF65-F5344CB8AC3E}">
        <p14:creationId xmlns:p14="http://schemas.microsoft.com/office/powerpoint/2010/main" val="40580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 of GCR, RER, and FER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the beneficiary-pays principle for cost allocation </a:t>
            </a:r>
            <a:r>
              <a:rPr lang="en-US" dirty="0" smtClean="0"/>
              <a:t>the credits and charges for GCR and RER Obligations, and FER credits, are </a:t>
            </a:r>
            <a:r>
              <a:rPr lang="en-US" dirty="0"/>
              <a:t>allocated to Real Time Load Obligation (RTLO</a:t>
            </a:r>
            <a:r>
              <a:rPr lang="en-US" dirty="0" smtClean="0"/>
              <a:t>), excluding RTLO incurred by Storage DARDs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Section </a:t>
            </a:r>
            <a:r>
              <a:rPr lang="en-US" b="1" dirty="0"/>
              <a:t>III.3.2.1(q)(</a:t>
            </a:r>
            <a:r>
              <a:rPr lang="en-US" b="1" dirty="0" smtClean="0"/>
              <a:t>3)</a:t>
            </a:r>
            <a:r>
              <a:rPr lang="en-US" dirty="0" smtClean="0"/>
              <a:t> – </a:t>
            </a:r>
            <a:r>
              <a:rPr lang="en-US" i="1" dirty="0" smtClean="0"/>
              <a:t>GCR and RER</a:t>
            </a:r>
            <a:endParaRPr lang="en-US" dirty="0" smtClean="0"/>
          </a:p>
          <a:p>
            <a:r>
              <a:rPr lang="en-US" b="1" dirty="0" smtClean="0"/>
              <a:t>Section III.3.2.1(q)(5) </a:t>
            </a:r>
            <a:r>
              <a:rPr lang="en-US" dirty="0" smtClean="0"/>
              <a:t>&amp;</a:t>
            </a:r>
            <a:r>
              <a:rPr lang="en-US" b="1" dirty="0" smtClean="0"/>
              <a:t> Section III.3.2.1(q)(6) </a:t>
            </a:r>
            <a:r>
              <a:rPr lang="en-US" dirty="0" smtClean="0"/>
              <a:t>- </a:t>
            </a:r>
            <a:r>
              <a:rPr lang="en-US" i="1" dirty="0" smtClean="0"/>
              <a:t>FER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41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 of EIR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the cost-causation principle for cost-allocation </a:t>
            </a:r>
            <a:r>
              <a:rPr lang="en-US" dirty="0" smtClean="0"/>
              <a:t>the credits and charges for EIR Obligations are </a:t>
            </a:r>
            <a:r>
              <a:rPr lang="en-US" dirty="0"/>
              <a:t>allocated </a:t>
            </a:r>
            <a:r>
              <a:rPr lang="en-US" dirty="0" smtClean="0"/>
              <a:t>to accepted Increment Offers ‘INCs’ </a:t>
            </a:r>
            <a:r>
              <a:rPr lang="en-US" dirty="0"/>
              <a:t>and </a:t>
            </a:r>
            <a:r>
              <a:rPr lang="en-US" dirty="0" smtClean="0"/>
              <a:t>‘negative’ load deviations</a:t>
            </a:r>
            <a:r>
              <a:rPr lang="en-US" dirty="0"/>
              <a:t> </a:t>
            </a:r>
            <a:r>
              <a:rPr lang="en-US" dirty="0" smtClean="0"/>
              <a:t>(both create an ‘energy gap’)</a:t>
            </a:r>
            <a:endParaRPr lang="en-US" b="1" dirty="0" smtClean="0"/>
          </a:p>
          <a:p>
            <a:r>
              <a:rPr lang="en-US" b="1" dirty="0" smtClean="0"/>
              <a:t>Section </a:t>
            </a:r>
            <a:r>
              <a:rPr lang="en-US" b="1" dirty="0"/>
              <a:t>III.3.2.1(q</a:t>
            </a:r>
            <a:r>
              <a:rPr lang="en-US" b="1" dirty="0" smtClean="0"/>
              <a:t>)(4) </a:t>
            </a:r>
            <a:r>
              <a:rPr lang="en-US" dirty="0" smtClean="0"/>
              <a:t>– </a:t>
            </a:r>
            <a:r>
              <a:rPr lang="en-US" i="1" dirty="0" smtClean="0"/>
              <a:t>EIR</a:t>
            </a:r>
            <a:endParaRPr lang="en-US" b="1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rest of this section reviews the allocation of EIR Obligation credits and charges in more detail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9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Notes on Negative Deviations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clearing the day-ahead market ‘known’ negative deviations are offset by EIR Obligations</a:t>
            </a:r>
          </a:p>
          <a:p>
            <a:pPr lvl="1"/>
            <a:r>
              <a:rPr lang="en-US" dirty="0" smtClean="0"/>
              <a:t>‘Known’ in this sense meaning cleared INCs and when the total cleared day-ahead demand is less than the forecasted real-time total energy demand</a:t>
            </a:r>
          </a:p>
          <a:p>
            <a:pPr lvl="1"/>
            <a:r>
              <a:rPr lang="en-US" dirty="0" smtClean="0"/>
              <a:t>As noted previously, ‘negative</a:t>
            </a:r>
            <a:r>
              <a:rPr lang="en-US" dirty="0"/>
              <a:t>’ </a:t>
            </a:r>
            <a:r>
              <a:rPr lang="en-US" dirty="0" smtClean="0"/>
              <a:t>deviations as described here are when the Market Participant’s real-time </a:t>
            </a:r>
            <a:r>
              <a:rPr lang="en-US" dirty="0"/>
              <a:t>delivery/consumption is different from </a:t>
            </a:r>
            <a:r>
              <a:rPr lang="en-US" dirty="0" smtClean="0"/>
              <a:t>their </a:t>
            </a:r>
            <a:r>
              <a:rPr lang="en-US" dirty="0"/>
              <a:t>day-ahead scheduled amount (</a:t>
            </a:r>
            <a:r>
              <a:rPr lang="en-US" i="1" dirty="0"/>
              <a:t>i.e., </a:t>
            </a:r>
            <a:r>
              <a:rPr lang="en-US" dirty="0"/>
              <a:t>creating an energy gap in real-time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Accepted </a:t>
            </a:r>
            <a:r>
              <a:rPr lang="en-US" dirty="0"/>
              <a:t>Increment </a:t>
            </a:r>
            <a:r>
              <a:rPr lang="en-US" dirty="0" smtClean="0"/>
              <a:t>Offers are a virtual sale of energy in the day-ahead market, but do not deliver energy in real-time</a:t>
            </a:r>
          </a:p>
          <a:p>
            <a:r>
              <a:rPr lang="en-US" dirty="0" smtClean="0"/>
              <a:t>The ISO’s real-time load forecast is </a:t>
            </a:r>
            <a:r>
              <a:rPr lang="en-US" i="1" dirty="0" smtClean="0"/>
              <a:t>not</a:t>
            </a:r>
            <a:r>
              <a:rPr lang="en-US" dirty="0" smtClean="0"/>
              <a:t> an aggregation of individual Market Participant load forecasts</a:t>
            </a:r>
          </a:p>
          <a:p>
            <a:pPr lvl="1"/>
            <a:r>
              <a:rPr lang="en-US" dirty="0" smtClean="0"/>
              <a:t>Consequently, we do not know </a:t>
            </a:r>
            <a:r>
              <a:rPr lang="en-US" i="1" dirty="0" smtClean="0"/>
              <a:t>which</a:t>
            </a:r>
            <a:r>
              <a:rPr lang="en-US" dirty="0" smtClean="0"/>
              <a:t> Market Participants have ‘under-bid’ in the day-ahead market</a:t>
            </a:r>
          </a:p>
          <a:p>
            <a:pPr lvl="1"/>
            <a:r>
              <a:rPr lang="en-US" dirty="0" smtClean="0"/>
              <a:t>All we can infer is that day-ahead (and to the extent the total EIR Obligation amount is greater that the total accepted INC amount) there is an energy gap from under-bidding, and that a fixed amount of EIR Obligations are associated with covering that gap</a:t>
            </a:r>
          </a:p>
        </p:txBody>
      </p:sp>
    </p:spTree>
    <p:extLst>
      <p:ext uri="{BB962C8B-B14F-4D97-AF65-F5344CB8AC3E}">
        <p14:creationId xmlns:p14="http://schemas.microsoft.com/office/powerpoint/2010/main" val="1461781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 Obligation Credit/Charge 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Section III.3.2.1(q)(4)(</a:t>
            </a: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en-US" dirty="0" smtClean="0"/>
              <a:t>- We </a:t>
            </a:r>
            <a:r>
              <a:rPr lang="en-US" dirty="0"/>
              <a:t>calculate for each Market Participant </a:t>
            </a:r>
            <a:r>
              <a:rPr lang="en-US" dirty="0" smtClean="0"/>
              <a:t>a negative </a:t>
            </a:r>
            <a:r>
              <a:rPr lang="en-US" dirty="0"/>
              <a:t>load deviation, which is the lesser of (a) the MWh amount of the Market Participant’s Real-Time Load Obligation minus their Day-Ahead Load Obligation (excluding Real-Time Load Obligation incurred by Storage DARDs), or (b) </a:t>
            </a:r>
            <a:r>
              <a:rPr lang="en-US" dirty="0" smtClean="0"/>
              <a:t>zero</a:t>
            </a:r>
          </a:p>
          <a:p>
            <a:r>
              <a:rPr lang="en-US" b="1" dirty="0"/>
              <a:t>Section III.3.2.1(q)(4</a:t>
            </a:r>
            <a:r>
              <a:rPr lang="en-US" b="1" dirty="0" smtClean="0"/>
              <a:t>)(ii) </a:t>
            </a:r>
            <a:r>
              <a:rPr lang="en-US" dirty="0" smtClean="0"/>
              <a:t>– Explains how the credits for EIR Obligations are charged</a:t>
            </a:r>
            <a:endParaRPr lang="en-US" b="1" dirty="0" smtClean="0"/>
          </a:p>
          <a:p>
            <a:r>
              <a:rPr lang="en-US" b="1" dirty="0"/>
              <a:t>Section III.3.2.1(q)(4)(</a:t>
            </a:r>
            <a:r>
              <a:rPr lang="en-US" b="1" dirty="0" smtClean="0"/>
              <a:t>iii)</a:t>
            </a:r>
            <a:r>
              <a:rPr lang="en-US" dirty="0" smtClean="0"/>
              <a:t> </a:t>
            </a:r>
            <a:r>
              <a:rPr lang="en-US" dirty="0"/>
              <a:t>– Explains how the </a:t>
            </a:r>
            <a:r>
              <a:rPr lang="en-US" dirty="0" smtClean="0"/>
              <a:t>close-out charges </a:t>
            </a:r>
            <a:r>
              <a:rPr lang="en-US" dirty="0"/>
              <a:t>for EIR Obligations are </a:t>
            </a:r>
            <a:r>
              <a:rPr lang="en-US" dirty="0" smtClean="0"/>
              <a:t>credited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579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 Obligation – Cost Allocation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these examples, assume for </a:t>
            </a:r>
            <a:r>
              <a:rPr lang="en-US" dirty="0"/>
              <a:t>a given hour:</a:t>
            </a:r>
          </a:p>
          <a:p>
            <a:pPr lvl="0"/>
            <a:r>
              <a:rPr lang="en-US" dirty="0" smtClean="0"/>
              <a:t>There are 20MWh </a:t>
            </a:r>
            <a:r>
              <a:rPr lang="en-US" dirty="0"/>
              <a:t>of EIR </a:t>
            </a:r>
            <a:r>
              <a:rPr lang="en-US" dirty="0" smtClean="0"/>
              <a:t>Obligations</a:t>
            </a:r>
          </a:p>
          <a:p>
            <a:pPr lvl="1"/>
            <a:r>
              <a:rPr lang="en-US" dirty="0" smtClean="0"/>
              <a:t>And there are 9MWh </a:t>
            </a:r>
            <a:r>
              <a:rPr lang="en-US" dirty="0"/>
              <a:t>of accepted Increment </a:t>
            </a:r>
            <a:r>
              <a:rPr lang="en-US" dirty="0" smtClean="0"/>
              <a:t>Offers</a:t>
            </a:r>
          </a:p>
          <a:p>
            <a:pPr lvl="1"/>
            <a:r>
              <a:rPr lang="en-US" dirty="0" smtClean="0"/>
              <a:t>As noted previously, we do not know </a:t>
            </a:r>
            <a:r>
              <a:rPr lang="en-US" i="1" dirty="0" smtClean="0"/>
              <a:t>which</a:t>
            </a:r>
            <a:r>
              <a:rPr lang="en-US" dirty="0" smtClean="0"/>
              <a:t> Market Participants have ‘under-bid’ - </a:t>
            </a:r>
            <a:r>
              <a:rPr lang="en-US" i="1" dirty="0" smtClean="0"/>
              <a:t>but</a:t>
            </a:r>
            <a:r>
              <a:rPr lang="en-US" dirty="0" smtClean="0"/>
              <a:t> we do know that in this example total day-ahead cleared demand was 11MWh less than the forecast total real-time demand</a:t>
            </a:r>
          </a:p>
          <a:p>
            <a:pPr lvl="2"/>
            <a:r>
              <a:rPr lang="en-US" dirty="0" smtClean="0"/>
              <a:t>Consequently, the allocation to negative load deviations is limited to the credits and charges associated with this amount (11MWh), </a:t>
            </a:r>
            <a:r>
              <a:rPr lang="en-US" i="1" dirty="0" smtClean="0"/>
              <a:t>and</a:t>
            </a:r>
          </a:p>
          <a:p>
            <a:pPr lvl="2"/>
            <a:r>
              <a:rPr lang="en-US" dirty="0" smtClean="0"/>
              <a:t>The allocation methodology does not create an ‘exploding’ deviations type problem</a:t>
            </a:r>
          </a:p>
          <a:p>
            <a:pPr lvl="0"/>
            <a:r>
              <a:rPr lang="en-US" dirty="0" smtClean="0"/>
              <a:t>The EIR clearing price is $4.75/MWh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EIR Obligation credits = </a:t>
            </a:r>
            <a:r>
              <a:rPr lang="en-US" dirty="0" smtClean="0"/>
              <a:t>$4.75/MWh </a:t>
            </a:r>
            <a:r>
              <a:rPr lang="en-US" dirty="0"/>
              <a:t>x 20MWh = $95.00</a:t>
            </a:r>
          </a:p>
          <a:p>
            <a:pPr lvl="0"/>
            <a:r>
              <a:rPr lang="en-US" dirty="0" smtClean="0"/>
              <a:t>The close-out rate (LMP </a:t>
            </a:r>
            <a:r>
              <a:rPr lang="en-US" dirty="0"/>
              <a:t>–K) is $</a:t>
            </a:r>
            <a:r>
              <a:rPr lang="en-US" dirty="0" smtClean="0"/>
              <a:t>7.65/MWh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EIR close out charges = $7.65/MWh x 20MWh = $</a:t>
            </a:r>
            <a:r>
              <a:rPr lang="en-US" dirty="0" smtClean="0"/>
              <a:t>153.00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97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</a:t>
            </a:r>
            <a:br>
              <a:rPr lang="en-US" dirty="0" smtClean="0"/>
            </a:br>
            <a:r>
              <a:rPr lang="en-US" dirty="0" smtClean="0"/>
              <a:t>Deviation Amount = EIR Obligation Amount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Total </a:t>
            </a:r>
            <a:r>
              <a:rPr lang="en-US" b="1" u="sng" dirty="0"/>
              <a:t>negative load deviations = 11 </a:t>
            </a:r>
            <a:r>
              <a:rPr lang="en-US" b="1" u="sng" dirty="0" smtClean="0"/>
              <a:t>MWh</a:t>
            </a:r>
            <a:endParaRPr lang="en-US" b="1" u="sng" dirty="0"/>
          </a:p>
          <a:p>
            <a:pPr lvl="1"/>
            <a:r>
              <a:rPr lang="en-US" dirty="0" smtClean="0"/>
              <a:t>The sum </a:t>
            </a:r>
            <a:r>
              <a:rPr lang="en-US" dirty="0"/>
              <a:t>of total negative load deviations and accepted Increment Offers = 11MWh + 9MWh = </a:t>
            </a:r>
            <a:r>
              <a:rPr lang="en-US" dirty="0" smtClean="0"/>
              <a:t>20MWh</a:t>
            </a:r>
            <a:r>
              <a:rPr lang="en-US" dirty="0"/>
              <a:t>, which is </a:t>
            </a:r>
            <a:r>
              <a:rPr lang="en-US" dirty="0" smtClean="0"/>
              <a:t>equal to the </a:t>
            </a:r>
            <a:r>
              <a:rPr lang="en-US" dirty="0"/>
              <a:t>EIR Obligation amount of 20MWh</a:t>
            </a:r>
          </a:p>
          <a:p>
            <a:pPr lvl="0"/>
            <a:r>
              <a:rPr lang="en-US" dirty="0" smtClean="0"/>
              <a:t>Charges (totaling $95.00)</a:t>
            </a:r>
            <a:endParaRPr lang="en-US" dirty="0"/>
          </a:p>
          <a:p>
            <a:pPr lvl="1"/>
            <a:r>
              <a:rPr lang="en-US" dirty="0"/>
              <a:t>Accepted Increment Offers; charged $4.75/MWh x 9MWh = $42.75</a:t>
            </a:r>
          </a:p>
          <a:p>
            <a:pPr lvl="1"/>
            <a:r>
              <a:rPr lang="en-US" dirty="0"/>
              <a:t>Negative load deviations; charged $4.75/MWh x 11MWh = $52.25</a:t>
            </a:r>
          </a:p>
          <a:p>
            <a:pPr lvl="0"/>
            <a:r>
              <a:rPr lang="en-US" dirty="0" smtClean="0"/>
              <a:t>Credits (totaling $153.00)</a:t>
            </a:r>
            <a:endParaRPr lang="en-US" dirty="0"/>
          </a:p>
          <a:p>
            <a:pPr lvl="1"/>
            <a:r>
              <a:rPr lang="en-US" dirty="0"/>
              <a:t>Accepted Increment Offers; credited $7.65/MWh x 9MWh = $68.85</a:t>
            </a:r>
          </a:p>
          <a:p>
            <a:pPr lvl="1"/>
            <a:r>
              <a:rPr lang="en-US" dirty="0"/>
              <a:t>Negative load deviations; credited $7.65/MWh x 11MWh = $</a:t>
            </a:r>
            <a:r>
              <a:rPr lang="en-US" dirty="0" smtClean="0"/>
              <a:t>84.15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Deviation Amount </a:t>
            </a:r>
            <a:r>
              <a:rPr lang="en-US" dirty="0" smtClean="0"/>
              <a:t>&lt; </a:t>
            </a:r>
            <a:r>
              <a:rPr lang="en-US" dirty="0"/>
              <a:t>EIR Obligation Amount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Total </a:t>
            </a:r>
            <a:r>
              <a:rPr lang="en-US" b="1" u="sng" dirty="0"/>
              <a:t>negative load deviations = 6 </a:t>
            </a:r>
            <a:r>
              <a:rPr lang="en-US" b="1" u="sng" dirty="0" smtClean="0"/>
              <a:t>MWh</a:t>
            </a:r>
            <a:endParaRPr lang="en-US" b="1" u="sng" dirty="0"/>
          </a:p>
          <a:p>
            <a:pPr lvl="1"/>
            <a:r>
              <a:rPr lang="en-US" dirty="0" smtClean="0"/>
              <a:t>Sum </a:t>
            </a:r>
            <a:r>
              <a:rPr lang="en-US" dirty="0"/>
              <a:t>of total negative load deviations and accepted Increment Offers = 6MWh + 9MWh = </a:t>
            </a:r>
            <a:r>
              <a:rPr lang="en-US" dirty="0" smtClean="0"/>
              <a:t>15MWh</a:t>
            </a:r>
            <a:r>
              <a:rPr lang="en-US" dirty="0"/>
              <a:t>, which is </a:t>
            </a:r>
            <a:r>
              <a:rPr lang="en-US" dirty="0" smtClean="0"/>
              <a:t>less </a:t>
            </a:r>
            <a:r>
              <a:rPr lang="en-US" dirty="0"/>
              <a:t>than EIR Obligation amount of 20MWh</a:t>
            </a:r>
          </a:p>
          <a:p>
            <a:r>
              <a:rPr lang="en-US" dirty="0" smtClean="0"/>
              <a:t>Charges </a:t>
            </a:r>
            <a:r>
              <a:rPr lang="en-US" dirty="0"/>
              <a:t>(totaling $95.00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Accepted Increment Offers; charged $4.75/MWh x 9MWh = $42.75</a:t>
            </a:r>
          </a:p>
          <a:p>
            <a:pPr lvl="1"/>
            <a:r>
              <a:rPr lang="en-US" dirty="0"/>
              <a:t>Negative load deviations; charged $4.75/MWh x 6MWh = $28.50</a:t>
            </a:r>
          </a:p>
          <a:p>
            <a:pPr lvl="1"/>
            <a:r>
              <a:rPr lang="en-US" i="1" dirty="0"/>
              <a:t>RTLO; charged $95.00 - $42.75 - $28.50 = $23.75</a:t>
            </a:r>
            <a:endParaRPr lang="en-US" dirty="0"/>
          </a:p>
          <a:p>
            <a:pPr lvl="0"/>
            <a:r>
              <a:rPr lang="en-US" dirty="0" smtClean="0"/>
              <a:t>Credits </a:t>
            </a:r>
            <a:r>
              <a:rPr lang="en-US" dirty="0"/>
              <a:t>(totaling $153.00)</a:t>
            </a:r>
          </a:p>
          <a:p>
            <a:pPr lvl="1"/>
            <a:r>
              <a:rPr lang="en-US" dirty="0"/>
              <a:t>Accepted Increment Offers; credited $7.65/MWh x 9MWh = $68.85</a:t>
            </a:r>
          </a:p>
          <a:p>
            <a:pPr lvl="1"/>
            <a:r>
              <a:rPr lang="en-US" dirty="0"/>
              <a:t>Negative load deviations; credited $7.65/MWh x 6MWh = $45.90</a:t>
            </a:r>
          </a:p>
          <a:p>
            <a:pPr lvl="1"/>
            <a:r>
              <a:rPr lang="en-US" i="1" dirty="0"/>
              <a:t>RTLO; credited $153.00 - $68.85 - $45.90 = $</a:t>
            </a:r>
            <a:r>
              <a:rPr lang="en-US" i="1" dirty="0" smtClean="0"/>
              <a:t>38.25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6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Deviation Amount </a:t>
            </a:r>
            <a:r>
              <a:rPr lang="en-US" dirty="0" smtClean="0"/>
              <a:t>&gt; </a:t>
            </a:r>
            <a:r>
              <a:rPr lang="en-US" dirty="0"/>
              <a:t>EIR Obligation Amount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Total </a:t>
            </a:r>
            <a:r>
              <a:rPr lang="en-US" b="1" u="sng" dirty="0"/>
              <a:t>negative load deviations = 30 </a:t>
            </a:r>
            <a:r>
              <a:rPr lang="en-US" b="1" u="sng" dirty="0" smtClean="0"/>
              <a:t>MWh</a:t>
            </a:r>
            <a:endParaRPr lang="en-US" b="1" u="sng" dirty="0"/>
          </a:p>
          <a:p>
            <a:pPr lvl="1"/>
            <a:r>
              <a:rPr lang="en-US" dirty="0" smtClean="0"/>
              <a:t>Sum </a:t>
            </a:r>
            <a:r>
              <a:rPr lang="en-US" dirty="0"/>
              <a:t>of total negative load deviations and accepted Increment Offers = 30MWh + 9MWh = </a:t>
            </a:r>
            <a:r>
              <a:rPr lang="en-US" dirty="0" smtClean="0"/>
              <a:t>39MWh, which is greater </a:t>
            </a:r>
            <a:r>
              <a:rPr lang="en-US" dirty="0"/>
              <a:t>than EIR Obligation amount of 20MWh</a:t>
            </a:r>
          </a:p>
          <a:p>
            <a:r>
              <a:rPr lang="en-US" dirty="0"/>
              <a:t>Charges (totaling $95.00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Accepted Increment Offers; charged $4.75 x 9MWh = $42.75</a:t>
            </a:r>
          </a:p>
          <a:p>
            <a:pPr lvl="1"/>
            <a:r>
              <a:rPr lang="en-US" dirty="0"/>
              <a:t>Negative load deviations; charged </a:t>
            </a:r>
            <a:r>
              <a:rPr lang="en-US" b="1" dirty="0"/>
              <a:t>$1.74</a:t>
            </a:r>
            <a:r>
              <a:rPr lang="en-US" dirty="0"/>
              <a:t>/MWh x 30MWh = $52.25</a:t>
            </a:r>
            <a:br>
              <a:rPr lang="en-US" dirty="0"/>
            </a:br>
            <a:r>
              <a:rPr lang="en-US" i="1" dirty="0"/>
              <a:t>(Each </a:t>
            </a:r>
            <a:r>
              <a:rPr lang="en-US" i="1" dirty="0" smtClean="0"/>
              <a:t>Market Participant </a:t>
            </a:r>
            <a:r>
              <a:rPr lang="en-US" i="1" dirty="0"/>
              <a:t>is charged based on their pro rata share of total negative load deviations; the effective rate in this example is $1.74/MWh = $52.25 ÷ 30 MWh</a:t>
            </a:r>
            <a:r>
              <a:rPr lang="en-US" i="1" dirty="0" smtClean="0"/>
              <a:t>)</a:t>
            </a:r>
            <a:endParaRPr lang="en-US" dirty="0" smtClean="0"/>
          </a:p>
          <a:p>
            <a:pPr lvl="0"/>
            <a:r>
              <a:rPr lang="en-US" dirty="0" smtClean="0"/>
              <a:t>Credits (totaling $153.00)</a:t>
            </a:r>
          </a:p>
          <a:p>
            <a:pPr lvl="1"/>
            <a:r>
              <a:rPr lang="en-US" dirty="0" smtClean="0"/>
              <a:t>Accepted </a:t>
            </a:r>
            <a:r>
              <a:rPr lang="en-US" dirty="0"/>
              <a:t>Increment Offers; credited $7.65 x 9MWh = $68.85</a:t>
            </a:r>
          </a:p>
          <a:p>
            <a:pPr lvl="1"/>
            <a:r>
              <a:rPr lang="en-US" dirty="0"/>
              <a:t>Negative load deviations; credited </a:t>
            </a:r>
            <a:r>
              <a:rPr lang="en-US" b="1" dirty="0"/>
              <a:t>$2.81</a:t>
            </a:r>
            <a:r>
              <a:rPr lang="en-US" dirty="0"/>
              <a:t>/MWh x 30MWh = $84.15</a:t>
            </a:r>
            <a:br>
              <a:rPr lang="en-US" dirty="0"/>
            </a:br>
            <a:r>
              <a:rPr lang="en-US" i="1" dirty="0"/>
              <a:t>(Each Market Participant</a:t>
            </a:r>
            <a:r>
              <a:rPr lang="en-US" i="1" dirty="0" smtClean="0"/>
              <a:t> </a:t>
            </a:r>
            <a:r>
              <a:rPr lang="en-US" i="1" dirty="0"/>
              <a:t>is credited based on their pro rata share of total negative load deviations; the effective rate in this example is $2.81/MWh = $84.15 ÷ 30 MWh</a:t>
            </a:r>
            <a:r>
              <a:rPr lang="en-US" i="1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3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37728592"/>
              </p:ext>
            </p:extLst>
          </p:nvPr>
        </p:nvGraphicFramePr>
        <p:xfrm>
          <a:off x="381000" y="685801"/>
          <a:ext cx="8305800" cy="370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5-6,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9-10, April 23, May 7-8, June 10-12, July 8-10, July 30, August 13-15,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See previous ISO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presentations for scheduled project milestones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September 3-4,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Initial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discussion of seasonal forward component;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Review</a:t>
                      </a:r>
                      <a:r>
                        <a:rPr lang="en-US" sz="1400" spc="-25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ISO 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Tariff language and wrap-up;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draft stakeholder amendments/ associated Tariff language</a:t>
                      </a:r>
                      <a:endParaRPr lang="en-US" sz="14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18-19,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Final review of proposed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 (ISO proposal and proposed stakeholder amendment(s));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4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400" b="1" spc="-25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October 4,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Vote on ISO proposed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submitted stakeholder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amendments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brevity and clarity of messaging the following acronyms may be used in this presentation</a:t>
            </a:r>
          </a:p>
          <a:p>
            <a:r>
              <a:rPr lang="en-US" b="1" dirty="0" smtClean="0"/>
              <a:t>GCR - </a:t>
            </a:r>
            <a:r>
              <a:rPr lang="en-US" dirty="0" smtClean="0"/>
              <a:t>Generation Contingency Reserve</a:t>
            </a:r>
          </a:p>
          <a:p>
            <a:r>
              <a:rPr lang="en-US" b="1" dirty="0" smtClean="0"/>
              <a:t>RER - </a:t>
            </a:r>
            <a:r>
              <a:rPr lang="en-US" dirty="0" smtClean="0"/>
              <a:t>Replacement Energy Reserve</a:t>
            </a:r>
          </a:p>
          <a:p>
            <a:r>
              <a:rPr lang="en-US" b="1" dirty="0" smtClean="0"/>
              <a:t>EIR - </a:t>
            </a:r>
            <a:r>
              <a:rPr lang="en-US" dirty="0" smtClean="0"/>
              <a:t>Energy Imbalance Reserve</a:t>
            </a:r>
          </a:p>
          <a:p>
            <a:r>
              <a:rPr lang="en-US" b="1" dirty="0" smtClean="0"/>
              <a:t>FER - </a:t>
            </a:r>
            <a:r>
              <a:rPr lang="en-US" dirty="0" smtClean="0"/>
              <a:t>Forecast Energy Requirement</a:t>
            </a:r>
          </a:p>
        </p:txBody>
      </p:sp>
    </p:spTree>
    <p:extLst>
      <p:ext uri="{BB962C8B-B14F-4D97-AF65-F5344CB8AC3E}">
        <p14:creationId xmlns:p14="http://schemas.microsoft.com/office/powerpoint/2010/main" val="389244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Revisions to Section III.1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1104"/>
            <a:ext cx="8229600" cy="45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8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Revisions to Section </a:t>
            </a:r>
            <a:r>
              <a:rPr lang="en-US" dirty="0" smtClean="0"/>
              <a:t>III.2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8760"/>
            <a:ext cx="8229600" cy="28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Revisions to Section </a:t>
            </a:r>
            <a:r>
              <a:rPr lang="en-US" dirty="0" smtClean="0"/>
              <a:t>III.3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8760"/>
            <a:ext cx="8229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Revisions to Section </a:t>
            </a:r>
            <a:r>
              <a:rPr lang="en-US" dirty="0" smtClean="0"/>
              <a:t>III.4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8760"/>
            <a:ext cx="8229600" cy="10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1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2887</Words>
  <Application>Microsoft Office PowerPoint</Application>
  <PresentationFormat>On-screen Show (4:3)</PresentationFormat>
  <Paragraphs>319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</vt:lpstr>
      <vt:lpstr>Cambria Math</vt:lpstr>
      <vt:lpstr>Times New Roman</vt:lpstr>
      <vt:lpstr>ISO-PPT-Template-Confidential</vt:lpstr>
      <vt:lpstr>blank</vt:lpstr>
      <vt:lpstr>PowerPoint Presentation</vt:lpstr>
      <vt:lpstr>PowerPoint Presentation</vt:lpstr>
      <vt:lpstr>Prior Energy-Security Improvement Presentations</vt:lpstr>
      <vt:lpstr>Today’s Presentation Agenda</vt:lpstr>
      <vt:lpstr>Acronyms</vt:lpstr>
      <vt:lpstr>Tariff Revisions to Section III.1</vt:lpstr>
      <vt:lpstr>Tariff Revisions to Section III.2</vt:lpstr>
      <vt:lpstr>Tariff Revisions to Section III.3</vt:lpstr>
      <vt:lpstr>Tariff Revisions to Section III.4</vt:lpstr>
      <vt:lpstr>Payment principle</vt:lpstr>
      <vt:lpstr>Day-Ahead Payments</vt:lpstr>
      <vt:lpstr>Payments for Day-Ahead Ancillary  Service Demand Quantities</vt:lpstr>
      <vt:lpstr>Payments for Day-Ahead Energy Demand Quantities</vt:lpstr>
      <vt:lpstr>Forecast energy requirement</vt:lpstr>
      <vt:lpstr>Forecast Energy Requirement</vt:lpstr>
      <vt:lpstr>Forecast Energy Requirement  Constraint</vt:lpstr>
      <vt:lpstr>A Note About 〖"Δ" G〗_h^F</vt:lpstr>
      <vt:lpstr>Section III.1.8.6 Forecast Energy Requirement Demand Quantity</vt:lpstr>
      <vt:lpstr>Day-Ahead Energy Imbalance Reserve:  Demand Quantity &amp; Obligation Amount</vt:lpstr>
      <vt:lpstr>Contributions to Satisfy the FER Demand Quantity</vt:lpstr>
      <vt:lpstr>FER and EIR Credits</vt:lpstr>
      <vt:lpstr>FER Credits to IPRs (G_IPR^F)</vt:lpstr>
      <vt:lpstr>Day-ahead ancillary services</vt:lpstr>
      <vt:lpstr>Day-Ahead Ancillary Services</vt:lpstr>
      <vt:lpstr>Day-Ahead Eligibility/Capability</vt:lpstr>
      <vt:lpstr>Contingency Recovery and  Restoration Timeline</vt:lpstr>
      <vt:lpstr>GCR and RER</vt:lpstr>
      <vt:lpstr>GCR and RER - Continued</vt:lpstr>
      <vt:lpstr>Resource Capabilities</vt:lpstr>
      <vt:lpstr>Resource Capabilities - Continued</vt:lpstr>
      <vt:lpstr>GCR &amp; RER: Demand Quantities, Shadow Prices, and Reserve Constraint Penalty Factors</vt:lpstr>
      <vt:lpstr>GCR and RER Clearing Prices</vt:lpstr>
      <vt:lpstr>Reserve Constraint Penalty Factors</vt:lpstr>
      <vt:lpstr>Reserve Constraint Penalty Factors (RCPFs)</vt:lpstr>
      <vt:lpstr>Section III.2.6.2(b) – RCPFs for GCR</vt:lpstr>
      <vt:lpstr>Section III.2.6.2(b) – RCPFs for RER240</vt:lpstr>
      <vt:lpstr>Section III.2.6.2(b) – RCPFs for RER90</vt:lpstr>
      <vt:lpstr>Section III.2.6.2(b) – RCPF for FER</vt:lpstr>
      <vt:lpstr>Cost Allocation</vt:lpstr>
      <vt:lpstr>Cost Allocation of GCR, RER, and FER</vt:lpstr>
      <vt:lpstr>Cost Allocation of EIR</vt:lpstr>
      <vt:lpstr>A Few Notes on Negative Deviations</vt:lpstr>
      <vt:lpstr>EIR Obligation Credit/Charge Allocation</vt:lpstr>
      <vt:lpstr>EIR Obligation – Cost Allocation Examples</vt:lpstr>
      <vt:lpstr>Example A Deviation Amount = EIR Obligation Amount</vt:lpstr>
      <vt:lpstr>Example B Deviation Amount &lt; EIR Obligation Amount</vt:lpstr>
      <vt:lpstr>Example C Deviation Amount &gt; EIR Obligation Amount</vt:lpstr>
      <vt:lpstr>Stakeholder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2019-08-30T20:35:33Z</dcterms:modified>
</cp:coreProperties>
</file>