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trictFirstAndLastChars="0" saveSubsetFonts="1">
  <p:sldMasterIdLst>
    <p:sldMasterId id="2147483653" r:id="rId1"/>
  </p:sldMasterIdLst>
  <p:notesMasterIdLst>
    <p:notesMasterId r:id="rId16"/>
  </p:notesMasterIdLst>
  <p:handoutMasterIdLst>
    <p:handoutMasterId r:id="rId17"/>
  </p:handoutMasterIdLst>
  <p:sldIdLst>
    <p:sldId id="1767" r:id="rId2"/>
    <p:sldId id="1805" r:id="rId3"/>
    <p:sldId id="1807" r:id="rId4"/>
    <p:sldId id="1967" r:id="rId5"/>
    <p:sldId id="1808" r:id="rId6"/>
    <p:sldId id="1969" r:id="rId7"/>
    <p:sldId id="1970" r:id="rId8"/>
    <p:sldId id="1972" r:id="rId9"/>
    <p:sldId id="1974" r:id="rId10"/>
    <p:sldId id="1973" r:id="rId11"/>
    <p:sldId id="1806" r:id="rId12"/>
    <p:sldId id="1975" r:id="rId13"/>
    <p:sldId id="1976" r:id="rId14"/>
    <p:sldId id="1977" r:id="rId15"/>
  </p:sldIdLst>
  <p:sldSz cx="9144000" cy="6858000" type="letter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1700" kern="1200">
        <a:solidFill>
          <a:schemeClr val="accent2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umimoji="1" sz="1700" kern="1200">
        <a:solidFill>
          <a:schemeClr val="accent2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umimoji="1" sz="1700" kern="1200">
        <a:solidFill>
          <a:schemeClr val="accent2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umimoji="1" sz="1700" kern="1200">
        <a:solidFill>
          <a:schemeClr val="accent2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umimoji="1" sz="1700" kern="1200">
        <a:solidFill>
          <a:schemeClr val="accent2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kumimoji="1" sz="1700" kern="1200">
        <a:solidFill>
          <a:schemeClr val="accent2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kumimoji="1" sz="1700" kern="1200">
        <a:solidFill>
          <a:schemeClr val="accent2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kumimoji="1" sz="1700" kern="1200">
        <a:solidFill>
          <a:schemeClr val="accent2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kumimoji="1" sz="1700" kern="1200">
        <a:solidFill>
          <a:schemeClr val="accent2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 userDrawn="1">
          <p15:clr>
            <a:srgbClr val="A4A3A4"/>
          </p15:clr>
        </p15:guide>
        <p15:guide id="2" pos="220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A8"/>
    <a:srgbClr val="0000CC"/>
    <a:srgbClr val="FFFFFF"/>
    <a:srgbClr val="001E96"/>
    <a:srgbClr val="0028A0"/>
    <a:srgbClr val="F8F8F8"/>
    <a:srgbClr val="000066"/>
    <a:srgbClr val="FF99AC"/>
    <a:srgbClr val="FF29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7" autoAdjust="0"/>
    <p:restoredTop sz="85664" autoAdjust="0"/>
  </p:normalViewPr>
  <p:slideViewPr>
    <p:cSldViewPr snapToGrid="0">
      <p:cViewPr varScale="1">
        <p:scale>
          <a:sx n="66" d="100"/>
          <a:sy n="66" d="100"/>
        </p:scale>
        <p:origin x="1037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924" y="96"/>
      </p:cViewPr>
      <p:guideLst>
        <p:guide orient="horz" pos="2929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1573" y="1"/>
            <a:ext cx="176126" cy="286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87060" tIns="43530" rIns="87060" bIns="43530" numCol="1" anchor="t" anchorCtr="0" compatLnSpc="1">
            <a:prstTxWarp prst="textNoShape">
              <a:avLst/>
            </a:prstTxWarp>
            <a:spAutoFit/>
          </a:bodyPr>
          <a:lstStyle>
            <a:lvl1pPr defTabSz="913559" eaLnBrk="0" hangingPunct="0">
              <a:defRPr kumimoji="0" sz="13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794962" y="1"/>
            <a:ext cx="176125" cy="286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87060" tIns="43530" rIns="87060" bIns="43530" numCol="1" anchor="t" anchorCtr="0" compatLnSpc="1">
            <a:prstTxWarp prst="textNoShape">
              <a:avLst/>
            </a:prstTxWarp>
            <a:spAutoFit/>
          </a:bodyPr>
          <a:lstStyle>
            <a:lvl1pPr algn="r" defTabSz="913559" eaLnBrk="0" hangingPunct="0">
              <a:defRPr kumimoji="0" sz="13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4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1573" y="9028629"/>
            <a:ext cx="176126" cy="286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87060" tIns="43530" rIns="87060" bIns="43530" numCol="1" anchor="b" anchorCtr="0" compatLnSpc="1">
            <a:prstTxWarp prst="textNoShape">
              <a:avLst/>
            </a:prstTxWarp>
            <a:spAutoFit/>
          </a:bodyPr>
          <a:lstStyle>
            <a:lvl1pPr defTabSz="913559" eaLnBrk="0" hangingPunct="0">
              <a:defRPr kumimoji="0" sz="13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4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601539" y="9033355"/>
            <a:ext cx="369548" cy="286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87060" tIns="43530" rIns="87060" bIns="43530" numCol="1" anchor="b" anchorCtr="0" compatLnSpc="1">
            <a:prstTxWarp prst="textNoShape">
              <a:avLst/>
            </a:prstTxWarp>
            <a:spAutoFit/>
          </a:bodyPr>
          <a:lstStyle>
            <a:lvl1pPr algn="r" defTabSz="913559" eaLnBrk="0" hangingPunct="0">
              <a:defRPr kumimoji="0" sz="13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C6CF872D-C1AA-47DE-90DE-303E4A3981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4975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5009" cy="456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7060" tIns="43530" rIns="87060" bIns="43530" numCol="1" anchor="t" anchorCtr="0" compatLnSpc="1">
            <a:prstTxWarp prst="textNoShape">
              <a:avLst/>
            </a:prstTxWarp>
          </a:bodyPr>
          <a:lstStyle>
            <a:lvl1pPr defTabSz="913559" eaLnBrk="0" hangingPunct="0">
              <a:defRPr kumimoji="0"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7529" y="0"/>
            <a:ext cx="3031864" cy="456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7060" tIns="43530" rIns="87060" bIns="43530" numCol="1" anchor="t" anchorCtr="0" compatLnSpc="1">
            <a:prstTxWarp prst="textNoShape">
              <a:avLst/>
            </a:prstTxWarp>
          </a:bodyPr>
          <a:lstStyle>
            <a:lvl1pPr algn="r" defTabSz="913559" eaLnBrk="0" hangingPunct="0">
              <a:defRPr kumimoji="0"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3163" y="682625"/>
            <a:ext cx="4657725" cy="34940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2519" y="4407206"/>
            <a:ext cx="5131210" cy="4177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7060" tIns="43530" rIns="87060" bIns="435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14411"/>
            <a:ext cx="3035009" cy="453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7060" tIns="43530" rIns="87060" bIns="43530" numCol="1" anchor="b" anchorCtr="0" compatLnSpc="1">
            <a:prstTxWarp prst="textNoShape">
              <a:avLst/>
            </a:prstTxWarp>
          </a:bodyPr>
          <a:lstStyle>
            <a:lvl1pPr defTabSz="913559" eaLnBrk="0" hangingPunct="0">
              <a:defRPr kumimoji="0"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7529" y="8814411"/>
            <a:ext cx="3031864" cy="453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7060" tIns="43530" rIns="87060" bIns="43530" numCol="1" anchor="b" anchorCtr="0" compatLnSpc="1">
            <a:prstTxWarp prst="textNoShape">
              <a:avLst/>
            </a:prstTxWarp>
          </a:bodyPr>
          <a:lstStyle>
            <a:lvl1pPr algn="r" defTabSz="913559" eaLnBrk="0" hangingPunct="0">
              <a:defRPr kumimoji="0"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948948F-F34D-45C5-81F2-29DB741670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86043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8295" eaLnBrk="0" hangingPunct="0">
              <a:defRPr kumimoji="1" sz="17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1pPr>
            <a:lvl2pPr marL="736635" indent="-283321" defTabSz="878295" eaLnBrk="0" hangingPunct="0">
              <a:defRPr kumimoji="1" sz="17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2pPr>
            <a:lvl3pPr marL="1133285" indent="-226657" defTabSz="878295" eaLnBrk="0" hangingPunct="0">
              <a:defRPr kumimoji="1" sz="17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3pPr>
            <a:lvl4pPr marL="1586598" indent="-226657" defTabSz="878295" eaLnBrk="0" hangingPunct="0">
              <a:defRPr kumimoji="1" sz="17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4pPr>
            <a:lvl5pPr marL="2039912" indent="-226657" defTabSz="878295" eaLnBrk="0" hangingPunct="0">
              <a:defRPr kumimoji="1" sz="17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5pPr>
            <a:lvl6pPr marL="2493226" indent="-226657" defTabSz="878295" eaLnBrk="0" fontAlgn="base" hangingPunct="0">
              <a:spcBef>
                <a:spcPct val="0"/>
              </a:spcBef>
              <a:spcAft>
                <a:spcPct val="0"/>
              </a:spcAft>
              <a:defRPr kumimoji="1" sz="17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6pPr>
            <a:lvl7pPr marL="2946540" indent="-226657" defTabSz="878295" eaLnBrk="0" fontAlgn="base" hangingPunct="0">
              <a:spcBef>
                <a:spcPct val="0"/>
              </a:spcBef>
              <a:spcAft>
                <a:spcPct val="0"/>
              </a:spcAft>
              <a:defRPr kumimoji="1" sz="17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7pPr>
            <a:lvl8pPr marL="3399854" indent="-226657" defTabSz="878295" eaLnBrk="0" fontAlgn="base" hangingPunct="0">
              <a:spcBef>
                <a:spcPct val="0"/>
              </a:spcBef>
              <a:spcAft>
                <a:spcPct val="0"/>
              </a:spcAft>
              <a:defRPr kumimoji="1" sz="17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8pPr>
            <a:lvl9pPr marL="3853167" indent="-226657" defTabSz="878295" eaLnBrk="0" fontAlgn="base" hangingPunct="0">
              <a:spcBef>
                <a:spcPct val="0"/>
              </a:spcBef>
              <a:spcAft>
                <a:spcPct val="0"/>
              </a:spcAft>
              <a:defRPr kumimoji="1" sz="17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97D50E61-87CC-4FC0-8180-8DA8C78D4D82}" type="slidenum">
              <a:rPr kumimoji="0" lang="en-US" sz="1300">
                <a:solidFill>
                  <a:schemeClr val="tx1"/>
                </a:solidFill>
              </a:rPr>
              <a:pPr/>
              <a:t>1</a:t>
            </a:fld>
            <a:endParaRPr kumimoji="0" lang="en-US" sz="1300">
              <a:solidFill>
                <a:schemeClr val="tx1"/>
              </a:solidFill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42164"/>
            <a:fld id="{A6F708FE-AD03-46FF-B31B-DA03382D8599}" type="slidenum">
              <a:rPr lang="en-US"/>
              <a:pPr defTabSz="942164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201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948948F-F34D-45C5-81F2-29DB7416706A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7702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howev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948948F-F34D-45C5-81F2-29DB7416706A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3689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howev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948948F-F34D-45C5-81F2-29DB7416706A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4410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948948F-F34D-45C5-81F2-29DB7416706A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0313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948948F-F34D-45C5-81F2-29DB7416706A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435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17_Nar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8929" y="1843992"/>
            <a:ext cx="7612927" cy="4572000"/>
          </a:xfrm>
          <a:prstGeom prst="rect">
            <a:avLst/>
          </a:prstGeom>
        </p:spPr>
        <p:txBody>
          <a:bodyPr/>
          <a:lstStyle>
            <a:lvl1pPr marL="285750" indent="-285750">
              <a:lnSpc>
                <a:spcPct val="95000"/>
              </a:lnSpc>
              <a:spcBef>
                <a:spcPts val="600"/>
              </a:spcBef>
              <a:buClr>
                <a:srgbClr val="001E96"/>
              </a:buClr>
              <a:defRPr sz="1900">
                <a:effectLst/>
              </a:defRPr>
            </a:lvl1pPr>
            <a:lvl2pPr marL="628650" indent="-280988">
              <a:lnSpc>
                <a:spcPct val="95000"/>
              </a:lnSpc>
              <a:spcBef>
                <a:spcPts val="600"/>
              </a:spcBef>
              <a:buClr>
                <a:srgbClr val="001E96"/>
              </a:buClr>
              <a:defRPr sz="1800">
                <a:effectLst/>
              </a:defRPr>
            </a:lvl2pPr>
            <a:lvl3pPr marL="969963" indent="-292100">
              <a:lnSpc>
                <a:spcPct val="95000"/>
              </a:lnSpc>
              <a:spcBef>
                <a:spcPts val="600"/>
              </a:spcBef>
              <a:buClr>
                <a:srgbClr val="001E96"/>
              </a:buClr>
              <a:defRPr sz="1700">
                <a:effectLst/>
              </a:defRPr>
            </a:lvl3pPr>
            <a:lvl4pPr marL="1311275" indent="-280988">
              <a:lnSpc>
                <a:spcPct val="95000"/>
              </a:lnSpc>
              <a:spcBef>
                <a:spcPts val="600"/>
              </a:spcBef>
              <a:buClr>
                <a:srgbClr val="001E96"/>
              </a:buClr>
              <a:defRPr sz="1600">
                <a:effectLst/>
              </a:defRPr>
            </a:lvl4pPr>
            <a:lvl5pPr marL="1652588" indent="-279400">
              <a:lnSpc>
                <a:spcPct val="95000"/>
              </a:lnSpc>
              <a:spcBef>
                <a:spcPts val="600"/>
              </a:spcBef>
              <a:buClr>
                <a:srgbClr val="0028A0"/>
              </a:buClr>
              <a:defRPr sz="1600"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700">
                <a:solidFill>
                  <a:srgbClr val="0000A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91308140"/>
      </p:ext>
    </p:extLst>
  </p:cSld>
  <p:clrMapOvr>
    <a:masterClrMapping/>
  </p:clrMapOvr>
  <p:transition spd="slow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">
    <p:bg>
      <p:bgPr>
        <a:solidFill>
          <a:schemeClr val="tx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ltGray">
          <a:xfrm>
            <a:off x="0" y="1219200"/>
            <a:ext cx="9142413" cy="1905000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0" hangingPunct="0">
              <a:spcBef>
                <a:spcPct val="70000"/>
              </a:spcBef>
              <a:buClr>
                <a:srgbClr val="0000CC"/>
              </a:buClr>
              <a:defRPr/>
            </a:pPr>
            <a:endParaRPr lang="en-US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1600200" y="1219200"/>
            <a:ext cx="7239000" cy="1905000"/>
          </a:xfrm>
        </p:spPr>
        <p:txBody>
          <a:bodyPr/>
          <a:lstStyle>
            <a:lvl1pPr>
              <a:defRPr sz="2800">
                <a:solidFill>
                  <a:srgbClr val="0000A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3364" name="Rectangle 4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1981200" y="3525184"/>
            <a:ext cx="6400800" cy="1752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2051" tIns="46026" rIns="92051" bIns="46026" numCol="1" anchor="t" anchorCtr="0" compatLnSpc="1">
            <a:prstTxWarp prst="textNoShape">
              <a:avLst/>
            </a:prstTxWarp>
          </a:bodyPr>
          <a:lstStyle>
            <a:lvl1pPr marL="0" indent="0" algn="ctr">
              <a:spcBef>
                <a:spcPct val="0"/>
              </a:spcBef>
              <a:buFontTx/>
              <a:buNone/>
              <a:defRPr sz="1700">
                <a:effectLst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7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96" y="-19048"/>
            <a:ext cx="1411146" cy="689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405" y="6254290"/>
            <a:ext cx="1075266" cy="585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889508"/>
      </p:ext>
    </p:extLst>
  </p:cSld>
  <p:clrMapOvr>
    <a:masterClrMapping/>
  </p:clrMapOvr>
  <p:transition spd="slow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0960" y="609600"/>
            <a:ext cx="7743039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0961" y="1770078"/>
            <a:ext cx="7743039" cy="4591534"/>
          </a:xfrm>
          <a:prstGeom prst="rect">
            <a:avLst/>
          </a:prstGeom>
        </p:spPr>
        <p:txBody>
          <a:bodyPr/>
          <a:lstStyle>
            <a:lvl1pPr>
              <a:lnSpc>
                <a:spcPct val="95000"/>
              </a:lnSpc>
              <a:spcBef>
                <a:spcPts val="600"/>
              </a:spcBef>
              <a:defRPr sz="1700">
                <a:effectLst/>
              </a:defRPr>
            </a:lvl1pPr>
            <a:lvl2pPr>
              <a:lnSpc>
                <a:spcPct val="95000"/>
              </a:lnSpc>
              <a:spcBef>
                <a:spcPts val="600"/>
              </a:spcBef>
              <a:defRPr sz="1600">
                <a:effectLst/>
              </a:defRPr>
            </a:lvl2pPr>
            <a:lvl3pPr>
              <a:lnSpc>
                <a:spcPct val="95000"/>
              </a:lnSpc>
              <a:spcBef>
                <a:spcPts val="600"/>
              </a:spcBef>
              <a:defRPr sz="1500">
                <a:effectLst/>
              </a:defRPr>
            </a:lvl3pPr>
            <a:lvl4pPr>
              <a:lnSpc>
                <a:spcPct val="95000"/>
              </a:lnSpc>
              <a:spcBef>
                <a:spcPts val="600"/>
              </a:spcBef>
              <a:defRPr sz="1500">
                <a:effectLst/>
              </a:defRPr>
            </a:lvl4pPr>
            <a:lvl5pPr>
              <a:lnSpc>
                <a:spcPct val="95000"/>
              </a:lnSpc>
              <a:spcBef>
                <a:spcPts val="600"/>
              </a:spcBef>
              <a:defRPr sz="1400"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44376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ChangeArrowheads="1"/>
          </p:cNvSpPr>
          <p:nvPr/>
        </p:nvSpPr>
        <p:spPr bwMode="ltGray">
          <a:xfrm>
            <a:off x="0" y="609600"/>
            <a:ext cx="9142413" cy="1143000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0" hangingPunct="0">
              <a:spcBef>
                <a:spcPct val="70000"/>
              </a:spcBef>
              <a:buClr>
                <a:srgbClr val="0000CC"/>
              </a:buClr>
              <a:defRPr/>
            </a:pPr>
            <a:endParaRPr lang="en-US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title"/>
          </p:nvPr>
        </p:nvSpPr>
        <p:spPr bwMode="black">
          <a:xfrm>
            <a:off x="13716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51" tIns="46026" rIns="92051" bIns="4602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pic>
        <p:nvPicPr>
          <p:cNvPr id="1030" name="Picture 1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96" y="-19048"/>
            <a:ext cx="1411146" cy="689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 userDrawn="1"/>
        </p:nvSpPr>
        <p:spPr>
          <a:xfrm>
            <a:off x="4794038" y="6522687"/>
            <a:ext cx="8966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rgbClr val="2E5BB6"/>
                </a:solidFill>
              </a:rPr>
              <a:t>-</a:t>
            </a:r>
            <a:fld id="{0E036888-D62F-4EF8-84B0-52CA3D88A94B}" type="slidenum">
              <a:rPr lang="en-US" sz="1200" b="1" smtClean="0">
                <a:solidFill>
                  <a:srgbClr val="2E5BB6"/>
                </a:solidFill>
              </a:rPr>
              <a:pPr algn="ctr"/>
              <a:t>‹#›</a:t>
            </a:fld>
            <a:r>
              <a:rPr lang="en-US" sz="1200" b="1" dirty="0">
                <a:solidFill>
                  <a:srgbClr val="2E5BB6"/>
                </a:solidFill>
              </a:rPr>
              <a:t>-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6549" y="6337131"/>
            <a:ext cx="923121" cy="502632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1392333" y="6542222"/>
            <a:ext cx="26660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2E5CB7"/>
                </a:solidFill>
              </a:rPr>
              <a:t>© 2019</a:t>
            </a:r>
            <a:r>
              <a:rPr lang="en-US" sz="1100" baseline="0" dirty="0">
                <a:solidFill>
                  <a:srgbClr val="2E5CB7"/>
                </a:solidFill>
              </a:rPr>
              <a:t> Potomac Economics</a:t>
            </a:r>
            <a:endParaRPr lang="en-US" sz="1100" dirty="0">
              <a:solidFill>
                <a:srgbClr val="2E5CB7"/>
              </a:solidFill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219" r:id="rId1"/>
    <p:sldLayoutId id="2147484220" r:id="rId2"/>
    <p:sldLayoutId id="2147484221" r:id="rId3"/>
  </p:sldLayoutIdLst>
  <p:transition spd="slow">
    <p:wipe dir="r"/>
  </p:transition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2700" b="1">
          <a:solidFill>
            <a:srgbClr val="0000A8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2600" b="1">
          <a:solidFill>
            <a:srgbClr val="001E96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2600" b="1">
          <a:solidFill>
            <a:srgbClr val="001E96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2600" b="1">
          <a:solidFill>
            <a:srgbClr val="001E96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2600" b="1">
          <a:solidFill>
            <a:srgbClr val="001E96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26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26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26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26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CC"/>
        </a:buClr>
        <a:buChar char="•"/>
        <a:defRPr kumimoji="1" sz="21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87338" algn="l" rtl="0" eaLnBrk="0" fontAlgn="base" hangingPunct="0">
        <a:spcBef>
          <a:spcPct val="20000"/>
        </a:spcBef>
        <a:spcAft>
          <a:spcPct val="0"/>
        </a:spcAft>
        <a:buClr>
          <a:srgbClr val="0000CC"/>
        </a:buClr>
        <a:buFont typeface="Wingdings" pitchFamily="2" charset="2"/>
        <a:buChar char="ü"/>
        <a:defRPr kumimoji="1" sz="20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00CC"/>
        </a:buClr>
        <a:buChar char="–"/>
        <a:defRPr kumimoji="1"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00CC"/>
        </a:buClr>
        <a:buChar char="•"/>
        <a:defRPr kumimoji="1" sz="20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00CC"/>
        </a:buClr>
        <a:buChar char="–"/>
        <a:defRPr kumimoji="1" sz="20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00CC"/>
        </a:buClr>
        <a:buChar char="–"/>
        <a:defRPr kumimoji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00CC"/>
        </a:buClr>
        <a:buChar char="–"/>
        <a:defRPr kumimoji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00CC"/>
        </a:buClr>
        <a:buChar char="–"/>
        <a:defRPr kumimoji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00CC"/>
        </a:buClr>
        <a:buChar char="–"/>
        <a:defRPr kumimoji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/>
              <a:t>Comments on Fuel Security Proposals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011363" y="3067958"/>
            <a:ext cx="6400800" cy="3381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r>
              <a:rPr lang="en-US" sz="1800" dirty="0"/>
              <a:t>Presented by:</a:t>
            </a:r>
          </a:p>
          <a:p>
            <a:endParaRPr lang="en-US" sz="1800" dirty="0"/>
          </a:p>
          <a:p>
            <a:endParaRPr lang="en-US" sz="1800" dirty="0"/>
          </a:p>
          <a:p>
            <a:r>
              <a:rPr lang="en-US" dirty="0"/>
              <a:t>David Patton, Ph.D. </a:t>
            </a:r>
          </a:p>
          <a:p>
            <a:r>
              <a:rPr lang="en-US" dirty="0"/>
              <a:t>ISO New England External Market Monitor </a:t>
            </a:r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r>
              <a:rPr lang="en-US" sz="1800" dirty="0"/>
              <a:t>September 3, 2019</a:t>
            </a:r>
          </a:p>
        </p:txBody>
      </p:sp>
    </p:spTree>
  </p:cSld>
  <p:clrMapOvr>
    <a:masterClrMapping/>
  </p:clrMapOvr>
  <p:transition spd="slow"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65850" y="1931081"/>
            <a:ext cx="7612927" cy="45720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000" dirty="0"/>
              <a:t>As the ISO moves from the day-ahead into the operating day, the uncertainties and risks change so the reserve requirements change.</a:t>
            </a:r>
          </a:p>
          <a:p>
            <a:pPr lvl="1">
              <a:spcBef>
                <a:spcPts val="1200"/>
              </a:spcBef>
            </a:pPr>
            <a:r>
              <a:rPr lang="en-US" sz="1900" dirty="0"/>
              <a:t>Hence, we do not believe it is desirable to require procurement of the same product in real-time.</a:t>
            </a:r>
          </a:p>
          <a:p>
            <a:pPr>
              <a:spcBef>
                <a:spcPts val="1200"/>
              </a:spcBef>
            </a:pPr>
            <a:r>
              <a:rPr lang="en-US" sz="2000" dirty="0"/>
              <a:t>However, the resources procured should retain the physical obligation to be capable of responding to a call in the operating day.</a:t>
            </a:r>
          </a:p>
          <a:p>
            <a:pPr>
              <a:spcBef>
                <a:spcPts val="1200"/>
              </a:spcBef>
            </a:pPr>
            <a:r>
              <a:rPr lang="en-US" sz="2000" dirty="0"/>
              <a:t>This process should reduce the need to commit other resources through the RUC process.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Day-Ahead Replacement Reserves</a:t>
            </a:r>
          </a:p>
        </p:txBody>
      </p:sp>
    </p:spTree>
    <p:extLst>
      <p:ext uri="{BB962C8B-B14F-4D97-AF65-F5344CB8AC3E}">
        <p14:creationId xmlns:p14="http://schemas.microsoft.com/office/powerpoint/2010/main" val="3428789273"/>
      </p:ext>
    </p:extLst>
  </p:cSld>
  <p:clrMapOvr>
    <a:masterClrMapping/>
  </p:clrMapOvr>
  <p:transition spd="slow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36822" y="1785938"/>
            <a:ext cx="7612927" cy="4572000"/>
          </a:xfrm>
        </p:spPr>
        <p:txBody>
          <a:bodyPr/>
          <a:lstStyle/>
          <a:p>
            <a:r>
              <a:rPr lang="en-US" sz="2100" dirty="0"/>
              <a:t>The existing markets together with the new day-ahead options will improve the procurement and management of secure fuels:</a:t>
            </a:r>
          </a:p>
          <a:p>
            <a:pPr lvl="1"/>
            <a:r>
              <a:rPr lang="en-US" sz="2000" dirty="0"/>
              <a:t>Suppliers with fuel limitations should recognize the opportunity costs in their offers of consuming their fuel inventories; and</a:t>
            </a:r>
          </a:p>
          <a:p>
            <a:pPr lvl="1"/>
            <a:r>
              <a:rPr lang="en-US" sz="2000" dirty="0"/>
              <a:t>The expected value of PFP and shortage pricing create incentives to maintain fuel inventories/firm fuel.</a:t>
            </a:r>
          </a:p>
          <a:p>
            <a:r>
              <a:rPr lang="en-US" sz="2100" dirty="0"/>
              <a:t>However, additional benefits would be achieved during unusually cold weather if the markets:</a:t>
            </a:r>
          </a:p>
          <a:p>
            <a:pPr lvl="1"/>
            <a:r>
              <a:rPr lang="en-US" sz="2000" dirty="0"/>
              <a:t>Recognized the demand for secure fuel over multiple days; and </a:t>
            </a:r>
          </a:p>
          <a:p>
            <a:pPr lvl="1"/>
            <a:r>
              <a:rPr lang="en-US" sz="2000" dirty="0"/>
              <a:t>Optimize the commitment and dispatch of resources with limited secure fuel inventory resources. </a:t>
            </a:r>
          </a:p>
          <a:p>
            <a:r>
              <a:rPr lang="en-US" sz="2100" dirty="0"/>
              <a:t>The ISO proposed a multi-day ahead market to capture these benefits.</a:t>
            </a:r>
          </a:p>
          <a:p>
            <a:pPr lvl="1"/>
            <a:endParaRPr lang="en-US" sz="2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Multi-Day Coordination</a:t>
            </a:r>
          </a:p>
        </p:txBody>
      </p:sp>
    </p:spTree>
    <p:extLst>
      <p:ext uri="{BB962C8B-B14F-4D97-AF65-F5344CB8AC3E}">
        <p14:creationId xmlns:p14="http://schemas.microsoft.com/office/powerpoint/2010/main" val="3331774446"/>
      </p:ext>
    </p:extLst>
  </p:cSld>
  <p:clrMapOvr>
    <a:masterClrMapping/>
  </p:clrMapOvr>
  <p:transition spd="slow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36822" y="1785938"/>
            <a:ext cx="7612927" cy="4572000"/>
          </a:xfrm>
        </p:spPr>
        <p:txBody>
          <a:bodyPr/>
          <a:lstStyle/>
          <a:p>
            <a:r>
              <a:rPr lang="en-US" sz="2000" dirty="0"/>
              <a:t>The benefits of a multi-day ahead market would be concentrated in periods when firm fuel constraints are binding (generally during cold weather events).</a:t>
            </a:r>
          </a:p>
          <a:p>
            <a:r>
              <a:rPr lang="en-US" sz="2000" dirty="0"/>
              <a:t>The potential benefits currently would not likely justify the costs and risks of implementing a multi-day ahead market.</a:t>
            </a:r>
          </a:p>
          <a:p>
            <a:r>
              <a:rPr lang="en-US" sz="2000" dirty="0"/>
              <a:t>A possible substitute is a firm energy product that could be procured over a 5-7 day timeframe and optimized with commitments and schedules in the single day-ahead market.</a:t>
            </a:r>
          </a:p>
          <a:p>
            <a:pPr lvl="1"/>
            <a:r>
              <a:rPr lang="en-US" sz="1900" dirty="0"/>
              <a:t>Such a product would likely only be procured/bind in a few weeks each year in the winter – providing a more targeted solution to the fuel security concerns.</a:t>
            </a:r>
          </a:p>
          <a:p>
            <a:pPr lvl="1"/>
            <a:r>
              <a:rPr lang="en-US" sz="1900" dirty="0"/>
              <a:t>A number of details would need to be developed and issues addressed, but we believe such a product would be feasible.</a:t>
            </a:r>
          </a:p>
          <a:p>
            <a:pPr lvl="1"/>
            <a:r>
              <a:rPr lang="en-US" sz="1900" dirty="0"/>
              <a:t>When it binds, it could provide significant revenues to resources with secure fuel.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Multi-Day Coordination</a:t>
            </a:r>
          </a:p>
        </p:txBody>
      </p:sp>
    </p:spTree>
    <p:extLst>
      <p:ext uri="{BB962C8B-B14F-4D97-AF65-F5344CB8AC3E}">
        <p14:creationId xmlns:p14="http://schemas.microsoft.com/office/powerpoint/2010/main" val="3500551085"/>
      </p:ext>
    </p:extLst>
  </p:cSld>
  <p:clrMapOvr>
    <a:masterClrMapping/>
  </p:clrMapOvr>
  <p:transition spd="slow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36822" y="1902052"/>
            <a:ext cx="7612927" cy="4572000"/>
          </a:xfrm>
        </p:spPr>
        <p:txBody>
          <a:bodyPr/>
          <a:lstStyle/>
          <a:p>
            <a:pPr>
              <a:spcBef>
                <a:spcPts val="900"/>
              </a:spcBef>
            </a:pPr>
            <a:r>
              <a:rPr lang="en-US" sz="2100" dirty="0"/>
              <a:t>There has been significant interest in a seasonal procurement.</a:t>
            </a:r>
          </a:p>
          <a:p>
            <a:pPr>
              <a:spcBef>
                <a:spcPts val="900"/>
              </a:spcBef>
            </a:pPr>
            <a:r>
              <a:rPr lang="en-US" sz="2100" dirty="0"/>
              <a:t>For the past few years, we have recommended eliminating the forward reserve market and do not recommend modifying it to address fuel security.</a:t>
            </a:r>
          </a:p>
          <a:p>
            <a:pPr>
              <a:spcBef>
                <a:spcPts val="900"/>
              </a:spcBef>
            </a:pPr>
            <a:r>
              <a:rPr lang="en-US" sz="2100" dirty="0"/>
              <a:t>An efficient forward market would procure products forward that are settled against the same product in the operating timeframe (i.e., the spot market).</a:t>
            </a:r>
          </a:p>
          <a:p>
            <a:pPr>
              <a:spcBef>
                <a:spcPts val="900"/>
              </a:spcBef>
            </a:pPr>
            <a:r>
              <a:rPr lang="en-US" sz="2100" dirty="0"/>
              <a:t>If a firm energy product is created in the day-ahead and real-time market, the seasonal market could procure this product forward.</a:t>
            </a:r>
          </a:p>
          <a:p>
            <a:pPr>
              <a:spcBef>
                <a:spcPts val="900"/>
              </a:spcBef>
            </a:pPr>
            <a:r>
              <a:rPr lang="en-US" sz="2100" dirty="0"/>
              <a:t>Although we do not consider it essential, such a market could help facilitate seasonal fuel procurement decisions.</a:t>
            </a:r>
          </a:p>
          <a:p>
            <a:pPr lvl="1">
              <a:spcBef>
                <a:spcPts val="900"/>
              </a:spcBef>
            </a:pPr>
            <a:endParaRPr lang="en-US" sz="2000" dirty="0"/>
          </a:p>
          <a:p>
            <a:pPr lvl="1">
              <a:spcBef>
                <a:spcPts val="900"/>
              </a:spcBef>
            </a:pPr>
            <a:endParaRPr lang="en-US" sz="2000" dirty="0"/>
          </a:p>
          <a:p>
            <a:pPr>
              <a:spcBef>
                <a:spcPts val="900"/>
              </a:spcBef>
            </a:pPr>
            <a:endParaRPr lang="en-US" sz="2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Seasonal Procurement</a:t>
            </a:r>
          </a:p>
        </p:txBody>
      </p:sp>
    </p:spTree>
    <p:extLst>
      <p:ext uri="{BB962C8B-B14F-4D97-AF65-F5344CB8AC3E}">
        <p14:creationId xmlns:p14="http://schemas.microsoft.com/office/powerpoint/2010/main" val="1888756220"/>
      </p:ext>
    </p:extLst>
  </p:cSld>
  <p:clrMapOvr>
    <a:masterClrMapping/>
  </p:clrMapOvr>
  <p:transition spd="slow"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36822" y="1902052"/>
            <a:ext cx="7612927" cy="45720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100" dirty="0"/>
              <a:t>Efficient market solutions are based on the system’s actual needs in the operating timeframe.</a:t>
            </a:r>
          </a:p>
          <a:p>
            <a:pPr lvl="1">
              <a:spcBef>
                <a:spcPts val="1200"/>
              </a:spcBef>
            </a:pPr>
            <a:r>
              <a:rPr lang="en-US" sz="1900" dirty="0"/>
              <a:t>We do not support proposals to procure products forward (three years ahead or seasonally) that do not exist in the operating timeframe.</a:t>
            </a:r>
          </a:p>
          <a:p>
            <a:pPr>
              <a:spcBef>
                <a:spcPts val="1200"/>
              </a:spcBef>
            </a:pPr>
            <a:r>
              <a:rPr lang="en-US" sz="2100" dirty="0"/>
              <a:t>Some have proposed products that are similar to the firm energy product described above.</a:t>
            </a:r>
          </a:p>
          <a:p>
            <a:pPr lvl="1">
              <a:spcBef>
                <a:spcPts val="1200"/>
              </a:spcBef>
            </a:pPr>
            <a:r>
              <a:rPr lang="en-US" sz="1900" dirty="0"/>
              <a:t>Such products could be workable, but would be most beneficial if optimized over multiple days.</a:t>
            </a:r>
          </a:p>
          <a:p>
            <a:pPr lvl="1">
              <a:spcBef>
                <a:spcPts val="1200"/>
              </a:spcBef>
            </a:pPr>
            <a:r>
              <a:rPr lang="en-US" sz="1900" dirty="0"/>
              <a:t>However, such products should only be procured when a projected need exists in excess of the standard operating reserve products.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Proposals	</a:t>
            </a:r>
          </a:p>
        </p:txBody>
      </p:sp>
    </p:spTree>
    <p:extLst>
      <p:ext uri="{BB962C8B-B14F-4D97-AF65-F5344CB8AC3E}">
        <p14:creationId xmlns:p14="http://schemas.microsoft.com/office/powerpoint/2010/main" val="946770458"/>
      </p:ext>
    </p:extLst>
  </p:cSld>
  <p:clrMapOvr>
    <a:masterClrMapping/>
  </p:clrMapOvr>
  <p:transition spd="slow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our recent Annual Reports, we have raised concerns regarding the ability of the markets address potential fuel security contingencies.</a:t>
            </a:r>
          </a:p>
          <a:p>
            <a:pPr>
              <a:lnSpc>
                <a:spcPct val="100000"/>
              </a:lnSpc>
            </a:pPr>
            <a:r>
              <a:rPr lang="en-US" dirty="0"/>
              <a:t>ISO-NE is currently designing rules to incentivize suppliers to: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Acquire the fuel necessary to maintain reliability during periods of gas scarcity; and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Invest in fuel-secure new resources and maintenance of existing resources.</a:t>
            </a:r>
          </a:p>
          <a:p>
            <a:r>
              <a:rPr lang="en-US" dirty="0"/>
              <a:t>ISO-NE’s current proposal for its October filing includes day-ahead operating reserves, as well as options to satisfy forecasted energy demand and replacement reserves.</a:t>
            </a:r>
          </a:p>
          <a:p>
            <a:r>
              <a:rPr lang="en-US" dirty="0"/>
              <a:t>It is also considering the additional benefits of implementing a multi-day ahead market in the longer-run.</a:t>
            </a:r>
          </a:p>
          <a:p>
            <a:r>
              <a:rPr lang="en-US" dirty="0"/>
              <a:t>This presentation provides our initial comments on these proposals and discusses the need for changes in the market power mitigation measures.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1108942465"/>
      </p:ext>
    </p:extLst>
  </p:cSld>
  <p:clrMapOvr>
    <a:masterClrMapping/>
  </p:clrMapOvr>
  <p:transition spd="slow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65850" y="1796142"/>
            <a:ext cx="7612927" cy="4572000"/>
          </a:xfrm>
        </p:spPr>
        <p:txBody>
          <a:bodyPr/>
          <a:lstStyle/>
          <a:p>
            <a:r>
              <a:rPr lang="en-US" dirty="0"/>
              <a:t>Reliability requirements and associated planning studies address electricity system contingences.</a:t>
            </a:r>
          </a:p>
          <a:p>
            <a:r>
              <a:rPr lang="en-US" dirty="0"/>
              <a:t>Planning studies and reliability requirements generally do not address:</a:t>
            </a:r>
          </a:p>
          <a:p>
            <a:pPr lvl="1"/>
            <a:r>
              <a:rPr lang="en-US" dirty="0"/>
              <a:t>Unique needs and risks associated with unusual extended cold weather patterns;</a:t>
            </a:r>
          </a:p>
          <a:p>
            <a:pPr lvl="1"/>
            <a:r>
              <a:rPr lang="en-US" dirty="0"/>
              <a:t>Fuel infrastructure contingencies; or</a:t>
            </a:r>
          </a:p>
          <a:p>
            <a:pPr lvl="1"/>
            <a:r>
              <a:rPr lang="en-US" dirty="0"/>
              <a:t>Fuel inventory limitations;</a:t>
            </a:r>
          </a:p>
          <a:p>
            <a:r>
              <a:rPr lang="en-US" dirty="0"/>
              <a:t>These factors can threaten the 1-in-10 reliability standard.</a:t>
            </a:r>
          </a:p>
          <a:p>
            <a:r>
              <a:rPr lang="en-US" dirty="0"/>
              <a:t>The current markets, including the pay-for-performance framework, provide incentives to be available during these conditions, </a:t>
            </a:r>
          </a:p>
          <a:p>
            <a:r>
              <a:rPr lang="en-US" b="1" dirty="0"/>
              <a:t>But,</a:t>
            </a:r>
            <a:r>
              <a:rPr lang="en-US" dirty="0"/>
              <a:t> improvements in the markets would help ensure that:</a:t>
            </a:r>
          </a:p>
          <a:p>
            <a:pPr lvl="1"/>
            <a:r>
              <a:rPr lang="en-US" dirty="0"/>
              <a:t>The value of the resources needed to address these risks are priced;</a:t>
            </a:r>
          </a:p>
          <a:p>
            <a:pPr lvl="1"/>
            <a:r>
              <a:rPr lang="en-US" dirty="0"/>
              <a:t>Suppliers have sufficient incentives to take actions to address the risks; </a:t>
            </a:r>
          </a:p>
          <a:p>
            <a:pPr lvl="1"/>
            <a:r>
              <a:rPr lang="en-US" dirty="0"/>
              <a:t>Limited inventories are managed efficiently and priced;</a:t>
            </a:r>
          </a:p>
          <a:p>
            <a:pPr lvl="1"/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is Fuel Security Different than </a:t>
            </a:r>
            <a:br>
              <a:rPr lang="en-US" dirty="0"/>
            </a:br>
            <a:r>
              <a:rPr lang="en-US" dirty="0"/>
              <a:t>Other Reliability Concerns?</a:t>
            </a:r>
          </a:p>
        </p:txBody>
      </p:sp>
    </p:spTree>
    <p:extLst>
      <p:ext uri="{BB962C8B-B14F-4D97-AF65-F5344CB8AC3E}">
        <p14:creationId xmlns:p14="http://schemas.microsoft.com/office/powerpoint/2010/main" val="3759561068"/>
      </p:ext>
    </p:extLst>
  </p:cSld>
  <p:clrMapOvr>
    <a:masterClrMapping/>
  </p:clrMapOvr>
  <p:transition spd="slow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Developing Market Solutions to </a:t>
            </a:r>
            <a:br>
              <a:rPr lang="en-US" sz="2800" dirty="0"/>
            </a:br>
            <a:r>
              <a:rPr lang="en-US" sz="2800" dirty="0"/>
              <a:t>Address Fuel Security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1452283" y="1890485"/>
            <a:ext cx="7691717" cy="4948437"/>
          </a:xfrm>
        </p:spPr>
        <p:txBody>
          <a:bodyPr/>
          <a:lstStyle/>
          <a:p>
            <a:pPr>
              <a:spcBef>
                <a:spcPts val="900"/>
              </a:spcBef>
            </a:pPr>
            <a:r>
              <a:rPr lang="en-US" sz="2000" dirty="0"/>
              <a:t>Developing market solutions to address the fuel security must include:</a:t>
            </a:r>
          </a:p>
          <a:p>
            <a:pPr lvl="1">
              <a:spcBef>
                <a:spcPts val="900"/>
              </a:spcBef>
            </a:pPr>
            <a:r>
              <a:rPr lang="en-US" sz="1900" dirty="0"/>
              <a:t>Identifying the participant decisions to be facilitated by the solution;</a:t>
            </a:r>
          </a:p>
          <a:p>
            <a:pPr lvl="1">
              <a:spcBef>
                <a:spcPts val="900"/>
              </a:spcBef>
            </a:pPr>
            <a:r>
              <a:rPr lang="en-US" sz="1900" dirty="0"/>
              <a:t>Then evaluating the extent to which the candidate solutions will facilitate participant decisions to satisfy the fuel security needs.</a:t>
            </a:r>
          </a:p>
          <a:p>
            <a:pPr>
              <a:spcBef>
                <a:spcPts val="900"/>
              </a:spcBef>
            </a:pPr>
            <a:r>
              <a:rPr lang="en-US" sz="2000" dirty="0"/>
              <a:t>The decisions/actions that a participant must make to provide fuel security to New England include: </a:t>
            </a:r>
          </a:p>
          <a:p>
            <a:pPr lvl="1">
              <a:spcBef>
                <a:spcPts val="900"/>
              </a:spcBef>
            </a:pPr>
            <a:r>
              <a:rPr lang="en-US" sz="1900" dirty="0"/>
              <a:t>Consuming its fuel to produce output (daily/hourly); </a:t>
            </a:r>
          </a:p>
          <a:p>
            <a:pPr lvl="1">
              <a:spcBef>
                <a:spcPts val="900"/>
              </a:spcBef>
            </a:pPr>
            <a:r>
              <a:rPr lang="en-US" sz="1900" dirty="0"/>
              <a:t>Scheduling fuel deliveries to replenish fuel supplies or procuring firm fuel (daily/weekly); </a:t>
            </a:r>
          </a:p>
          <a:p>
            <a:pPr lvl="1">
              <a:spcBef>
                <a:spcPts val="900"/>
              </a:spcBef>
            </a:pPr>
            <a:r>
              <a:rPr lang="en-US" sz="1900" dirty="0"/>
              <a:t>Determining its initial fuel inventories going into the winter season (seasonal); and</a:t>
            </a:r>
          </a:p>
          <a:p>
            <a:pPr lvl="1">
              <a:spcBef>
                <a:spcPts val="900"/>
              </a:spcBef>
            </a:pPr>
            <a:r>
              <a:rPr lang="en-US" sz="1900" dirty="0"/>
              <a:t>Investing in and maintaining firm fuel infrastructure – non-gas generation, storage tanks, fuel-switching equipment, etc. (long-term).</a:t>
            </a:r>
          </a:p>
          <a:p>
            <a:pPr>
              <a:spcBef>
                <a:spcPts val="900"/>
              </a:spcBef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63573007"/>
      </p:ext>
    </p:extLst>
  </p:cSld>
  <p:clrMapOvr>
    <a:masterClrMapping/>
  </p:clrMapOvr>
  <p:transition spd="slow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31073" y="2032678"/>
            <a:ext cx="7612927" cy="45720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200" dirty="0"/>
              <a:t>The ISO has proposed an approach that includes the following:</a:t>
            </a:r>
          </a:p>
          <a:p>
            <a:pPr>
              <a:spcBef>
                <a:spcPts val="1200"/>
              </a:spcBef>
            </a:pPr>
            <a:r>
              <a:rPr lang="en-US" sz="2200" dirty="0"/>
              <a:t>Initial Day-Ahead Products:</a:t>
            </a:r>
          </a:p>
          <a:p>
            <a:pPr lvl="1">
              <a:spcBef>
                <a:spcPts val="1200"/>
              </a:spcBef>
            </a:pPr>
            <a:r>
              <a:rPr lang="en-US" sz="2100" dirty="0"/>
              <a:t>Day-ahead contingency reserves </a:t>
            </a:r>
          </a:p>
          <a:p>
            <a:pPr lvl="1">
              <a:spcBef>
                <a:spcPts val="1200"/>
              </a:spcBef>
            </a:pPr>
            <a:r>
              <a:rPr lang="en-US" sz="2100" dirty="0"/>
              <a:t>Two additional options to be procured day-ahead to cover forecasted load and replacement reserves </a:t>
            </a:r>
          </a:p>
          <a:p>
            <a:pPr>
              <a:spcBef>
                <a:spcPts val="1200"/>
              </a:spcBef>
            </a:pPr>
            <a:r>
              <a:rPr lang="en-US" sz="2200" dirty="0"/>
              <a:t>Possible Future Products or Designs:</a:t>
            </a:r>
          </a:p>
          <a:p>
            <a:pPr lvl="1">
              <a:spcBef>
                <a:spcPts val="1200"/>
              </a:spcBef>
            </a:pPr>
            <a:r>
              <a:rPr lang="en-US" sz="2100" dirty="0"/>
              <a:t>Multi-day ahead market</a:t>
            </a:r>
          </a:p>
          <a:p>
            <a:pPr lvl="1">
              <a:spcBef>
                <a:spcPts val="1200"/>
              </a:spcBef>
            </a:pPr>
            <a:r>
              <a:rPr lang="en-US" sz="2100" dirty="0"/>
              <a:t>Seasonal procurement</a:t>
            </a:r>
          </a:p>
          <a:p>
            <a:pPr marL="347662" lvl="1" indent="0">
              <a:spcBef>
                <a:spcPts val="1200"/>
              </a:spcBef>
              <a:buNone/>
            </a:pPr>
            <a:endParaRPr lang="en-US" sz="2100" dirty="0"/>
          </a:p>
          <a:p>
            <a:pPr marL="347662" lvl="1" indent="0">
              <a:spcBef>
                <a:spcPts val="1200"/>
              </a:spcBef>
              <a:buNone/>
            </a:pPr>
            <a:endParaRPr lang="en-US" sz="21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ISO New England’s Proposed Approach</a:t>
            </a:r>
          </a:p>
        </p:txBody>
      </p:sp>
    </p:spTree>
    <p:extLst>
      <p:ext uri="{BB962C8B-B14F-4D97-AF65-F5344CB8AC3E}">
        <p14:creationId xmlns:p14="http://schemas.microsoft.com/office/powerpoint/2010/main" val="1355823638"/>
      </p:ext>
    </p:extLst>
  </p:cSld>
  <p:clrMapOvr>
    <a:masterClrMapping/>
  </p:clrMapOvr>
  <p:transition spd="slow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51336" y="1931078"/>
            <a:ext cx="7612927" cy="45720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100" dirty="0"/>
              <a:t>We have been recommending these products for years.</a:t>
            </a:r>
          </a:p>
          <a:p>
            <a:pPr>
              <a:spcBef>
                <a:spcPts val="1200"/>
              </a:spcBef>
            </a:pPr>
            <a:r>
              <a:rPr lang="en-US" sz="2100" dirty="0"/>
              <a:t>It will produce substantial benefits by causing the DA markets to schedule and price previously unpriced requirements.</a:t>
            </a:r>
          </a:p>
          <a:p>
            <a:pPr lvl="1">
              <a:spcBef>
                <a:spcPts val="1200"/>
              </a:spcBef>
            </a:pPr>
            <a:r>
              <a:rPr lang="en-US" sz="2000" dirty="0"/>
              <a:t>The current market includes capacity constraints associated with the ISO’s reserves needs, but without the market requirements.</a:t>
            </a:r>
          </a:p>
          <a:p>
            <a:pPr lvl="1">
              <a:spcBef>
                <a:spcPts val="1200"/>
              </a:spcBef>
            </a:pPr>
            <a:r>
              <a:rPr lang="en-US" sz="2000" dirty="0"/>
              <a:t>This results in supply commitments that tend to lower prices and result in NCPC (because the products are not priced).</a:t>
            </a:r>
          </a:p>
          <a:p>
            <a:pPr>
              <a:spcBef>
                <a:spcPts val="1200"/>
              </a:spcBef>
            </a:pPr>
            <a:r>
              <a:rPr lang="en-US" sz="2100" dirty="0"/>
              <a:t>Including DA market products corresponding the reserve requirements will improve:</a:t>
            </a:r>
          </a:p>
          <a:p>
            <a:pPr lvl="1">
              <a:spcBef>
                <a:spcPts val="1200"/>
              </a:spcBef>
            </a:pPr>
            <a:r>
              <a:rPr lang="en-US" sz="2000" dirty="0"/>
              <a:t>The day-ahead commitment and scheduling of resources; and</a:t>
            </a:r>
          </a:p>
          <a:p>
            <a:pPr lvl="1">
              <a:spcBef>
                <a:spcPts val="1200"/>
              </a:spcBef>
            </a:pPr>
            <a:r>
              <a:rPr lang="en-US" sz="2000" dirty="0"/>
              <a:t>Day-ahead prices and reduce NCPC.</a:t>
            </a:r>
          </a:p>
          <a:p>
            <a:pPr>
              <a:spcBef>
                <a:spcPts val="1200"/>
              </a:spcBef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Day-Ahead Contingency Reserves</a:t>
            </a:r>
          </a:p>
        </p:txBody>
      </p:sp>
    </p:spTree>
    <p:extLst>
      <p:ext uri="{BB962C8B-B14F-4D97-AF65-F5344CB8AC3E}">
        <p14:creationId xmlns:p14="http://schemas.microsoft.com/office/powerpoint/2010/main" val="2400222745"/>
      </p:ext>
    </p:extLst>
  </p:cSld>
  <p:clrMapOvr>
    <a:masterClrMapping/>
  </p:clrMapOvr>
  <p:transition spd="slow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51336" y="1873022"/>
            <a:ext cx="7612927" cy="45720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000" dirty="0"/>
              <a:t>This option product will:</a:t>
            </a:r>
          </a:p>
          <a:p>
            <a:pPr lvl="1">
              <a:spcBef>
                <a:spcPts val="1200"/>
              </a:spcBef>
            </a:pPr>
            <a:r>
              <a:rPr lang="en-US" sz="1900" dirty="0"/>
              <a:t>Improve the reliance on the day-ahead market to satisfy system needs.</a:t>
            </a:r>
          </a:p>
          <a:p>
            <a:pPr lvl="1">
              <a:spcBef>
                <a:spcPts val="1200"/>
              </a:spcBef>
            </a:pPr>
            <a:r>
              <a:rPr lang="en-US" sz="1900" dirty="0"/>
              <a:t>Allow day-ahead prices to better reflect the full needs of the system.</a:t>
            </a:r>
          </a:p>
          <a:p>
            <a:pPr lvl="1">
              <a:spcBef>
                <a:spcPts val="1200"/>
              </a:spcBef>
            </a:pPr>
            <a:r>
              <a:rPr lang="en-US" sz="1900" dirty="0"/>
              <a:t>Reduce reliance on out of market actions, including the RUC process.</a:t>
            </a:r>
          </a:p>
          <a:p>
            <a:pPr lvl="1">
              <a:spcBef>
                <a:spcPts val="1200"/>
              </a:spcBef>
            </a:pPr>
            <a:r>
              <a:rPr lang="en-US" sz="1900" dirty="0"/>
              <a:t>Reduce real-time NCPC.</a:t>
            </a:r>
          </a:p>
          <a:p>
            <a:pPr>
              <a:spcBef>
                <a:spcPts val="1200"/>
              </a:spcBef>
            </a:pPr>
            <a:r>
              <a:rPr lang="en-US" sz="2000" dirty="0"/>
              <a:t>It will provide improved incentives to schedule the full demand in the day-ahead because:</a:t>
            </a:r>
          </a:p>
          <a:p>
            <a:pPr lvl="1">
              <a:spcBef>
                <a:spcPts val="1200"/>
              </a:spcBef>
            </a:pPr>
            <a:r>
              <a:rPr lang="en-US" sz="1900" dirty="0"/>
              <a:t>Virtual load will have incentives to increase purchases until day-ahead LMP and real-time LMPs converge.</a:t>
            </a:r>
          </a:p>
          <a:p>
            <a:pPr lvl="1">
              <a:spcBef>
                <a:spcPts val="1200"/>
              </a:spcBef>
            </a:pPr>
            <a:r>
              <a:rPr lang="en-US" sz="1900" dirty="0"/>
              <a:t>If a sizable FER price exists, billing this price to negative deviations will incent physical loads to increase their day-ahead purchases. 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Energy Imbalance Reserves</a:t>
            </a:r>
          </a:p>
        </p:txBody>
      </p:sp>
    </p:spTree>
    <p:extLst>
      <p:ext uri="{BB962C8B-B14F-4D97-AF65-F5344CB8AC3E}">
        <p14:creationId xmlns:p14="http://schemas.microsoft.com/office/powerpoint/2010/main" val="178774763"/>
      </p:ext>
    </p:extLst>
  </p:cSld>
  <p:clrMapOvr>
    <a:masterClrMapping/>
  </p:clrMapOvr>
  <p:transition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51336" y="1931078"/>
            <a:ext cx="7612927" cy="45720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100" dirty="0"/>
              <a:t>In our opinion, the following design details or corresponding changes are very important:</a:t>
            </a:r>
          </a:p>
          <a:p>
            <a:pPr lvl="1">
              <a:spcBef>
                <a:spcPts val="1200"/>
              </a:spcBef>
            </a:pPr>
            <a:r>
              <a:rPr lang="en-US" sz="2000" dirty="0"/>
              <a:t>The sellers of the EIR option must accept physical obligations to perform in real-time</a:t>
            </a:r>
          </a:p>
          <a:p>
            <a:pPr lvl="1">
              <a:spcBef>
                <a:spcPts val="1200"/>
              </a:spcBef>
            </a:pPr>
            <a:r>
              <a:rPr lang="en-US" sz="2000" dirty="0"/>
              <a:t>The excess FER costs must be incurred by the negative deviations that caused the procurement of the EIR options.</a:t>
            </a:r>
          </a:p>
          <a:p>
            <a:pPr lvl="2">
              <a:spcBef>
                <a:spcPts val="1200"/>
              </a:spcBef>
            </a:pPr>
            <a:r>
              <a:rPr lang="en-US" sz="1900" dirty="0"/>
              <a:t>Virtual supply and under-scheduled load cause the procurement.</a:t>
            </a:r>
          </a:p>
          <a:p>
            <a:pPr lvl="1">
              <a:spcBef>
                <a:spcPts val="1200"/>
              </a:spcBef>
            </a:pPr>
            <a:r>
              <a:rPr lang="en-US" sz="2000" dirty="0"/>
              <a:t>The current allocation of NCPC to deviations should be eliminated or substantially modified to be based on cost causation</a:t>
            </a:r>
          </a:p>
          <a:p>
            <a:pPr lvl="2">
              <a:spcBef>
                <a:spcPts val="1200"/>
              </a:spcBef>
            </a:pPr>
            <a:r>
              <a:rPr lang="en-US" sz="1900" dirty="0"/>
              <a:t>It is very important in this design to stop allocated inefficient costs to virtual load so it will efficiently arbitrage differences between the day-ahead and real-time LMPs.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Energy Imbalance Reserves</a:t>
            </a:r>
          </a:p>
        </p:txBody>
      </p:sp>
    </p:spTree>
    <p:extLst>
      <p:ext uri="{BB962C8B-B14F-4D97-AF65-F5344CB8AC3E}">
        <p14:creationId xmlns:p14="http://schemas.microsoft.com/office/powerpoint/2010/main" val="280020994"/>
      </p:ext>
    </p:extLst>
  </p:cSld>
  <p:clrMapOvr>
    <a:masterClrMapping/>
  </p:clrMapOvr>
  <p:transition spd="slow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44170" y="1810656"/>
            <a:ext cx="7612927" cy="4572000"/>
          </a:xfrm>
        </p:spPr>
        <p:txBody>
          <a:bodyPr/>
          <a:lstStyle/>
          <a:p>
            <a:pPr>
              <a:spcBef>
                <a:spcPts val="500"/>
              </a:spcBef>
            </a:pPr>
            <a:r>
              <a:rPr lang="en-US" sz="2000" dirty="0"/>
              <a:t>We believe this is a valuable product to the extent that it satisfies real reliability needs because it should:</a:t>
            </a:r>
          </a:p>
          <a:p>
            <a:pPr lvl="1">
              <a:spcBef>
                <a:spcPts val="500"/>
              </a:spcBef>
            </a:pPr>
            <a:r>
              <a:rPr lang="en-US" sz="1900" dirty="0"/>
              <a:t>Allow prices and other outcomes in the DA to prepare the system to operate reliably in the operating day.</a:t>
            </a:r>
          </a:p>
          <a:p>
            <a:pPr lvl="1">
              <a:spcBef>
                <a:spcPts val="500"/>
              </a:spcBef>
            </a:pPr>
            <a:r>
              <a:rPr lang="en-US" sz="1900" dirty="0"/>
              <a:t>Provide incentives for resources to be physical prepared to operate if the uncertainties or system risks materialize in real time. </a:t>
            </a:r>
          </a:p>
          <a:p>
            <a:pPr lvl="1">
              <a:spcBef>
                <a:spcPts val="500"/>
              </a:spcBef>
            </a:pPr>
            <a:r>
              <a:rPr lang="en-US" sz="1900" dirty="0"/>
              <a:t>Reduce the need for operators to take out-of-market actions to address these uncertainties or risks.</a:t>
            </a:r>
          </a:p>
          <a:p>
            <a:pPr>
              <a:spcBef>
                <a:spcPts val="500"/>
              </a:spcBef>
            </a:pPr>
            <a:r>
              <a:rPr lang="en-US" sz="2000" dirty="0"/>
              <a:t>We believe it is important, however, that the requirement be dynamic and reflect the needs perceived by the operators.</a:t>
            </a:r>
          </a:p>
          <a:p>
            <a:pPr lvl="1">
              <a:spcBef>
                <a:spcPts val="500"/>
              </a:spcBef>
            </a:pPr>
            <a:r>
              <a:rPr lang="en-US" sz="1900" dirty="0"/>
              <a:t>During cold spells, for example, the replacement reserve quantity may be very high.</a:t>
            </a:r>
          </a:p>
          <a:p>
            <a:pPr lvl="1">
              <a:spcBef>
                <a:spcPts val="500"/>
              </a:spcBef>
            </a:pPr>
            <a:r>
              <a:rPr lang="en-US" sz="1900" dirty="0"/>
              <a:t>On many days, the efficient quantity may be zero.</a:t>
            </a:r>
          </a:p>
          <a:p>
            <a:pPr lvl="1">
              <a:spcBef>
                <a:spcPts val="500"/>
              </a:spcBef>
            </a:pPr>
            <a:r>
              <a:rPr lang="en-US" sz="1900" dirty="0"/>
              <a:t>The tariff should describe the process for determining the quantity.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Day-Ahead Replacement Reserves</a:t>
            </a:r>
          </a:p>
        </p:txBody>
      </p:sp>
    </p:spTree>
    <p:extLst>
      <p:ext uri="{BB962C8B-B14F-4D97-AF65-F5344CB8AC3E}">
        <p14:creationId xmlns:p14="http://schemas.microsoft.com/office/powerpoint/2010/main" val="4083453335"/>
      </p:ext>
    </p:extLst>
  </p:cSld>
  <p:clrMapOvr>
    <a:masterClrMapping/>
  </p:clrMapOvr>
  <p:transition spd="slow">
    <p:wipe dir="r"/>
  </p:transition>
</p:sld>
</file>

<file path=ppt/theme/theme1.xml><?xml version="1.0" encoding="utf-8"?>
<a:theme xmlns:a="http://schemas.openxmlformats.org/drawingml/2006/main" name="Patton-Tx Tower2">
  <a:themeElements>
    <a:clrScheme name="Patton-Tx Tower2 5">
      <a:dk1>
        <a:srgbClr val="000000"/>
      </a:dk1>
      <a:lt1>
        <a:srgbClr val="F8F8F8"/>
      </a:lt1>
      <a:dk2>
        <a:srgbClr val="003366"/>
      </a:dk2>
      <a:lt2>
        <a:srgbClr val="CCCC00"/>
      </a:lt2>
      <a:accent1>
        <a:srgbClr val="0099FF"/>
      </a:accent1>
      <a:accent2>
        <a:srgbClr val="669900"/>
      </a:accent2>
      <a:accent3>
        <a:srgbClr val="AAADB8"/>
      </a:accent3>
      <a:accent4>
        <a:srgbClr val="D4D4D4"/>
      </a:accent4>
      <a:accent5>
        <a:srgbClr val="AACAFF"/>
      </a:accent5>
      <a:accent6>
        <a:srgbClr val="5C8A00"/>
      </a:accent6>
      <a:hlink>
        <a:srgbClr val="CC0000"/>
      </a:hlink>
      <a:folHlink>
        <a:srgbClr val="CCCCCC"/>
      </a:folHlink>
    </a:clrScheme>
    <a:fontScheme name="Patton-Tx Tower2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5" rIns="91431" bIns="45715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70000"/>
          </a:spcBef>
          <a:spcAft>
            <a:spcPct val="0"/>
          </a:spcAft>
          <a:buClr>
            <a:srgbClr val="0000CC"/>
          </a:buClr>
          <a:buSzTx/>
          <a:buFontTx/>
          <a:buNone/>
          <a:tabLst/>
          <a:defRPr kumimoji="1" lang="en-US" sz="17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5" rIns="91431" bIns="45715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70000"/>
          </a:spcBef>
          <a:spcAft>
            <a:spcPct val="0"/>
          </a:spcAft>
          <a:buClr>
            <a:srgbClr val="0000CC"/>
          </a:buClr>
          <a:buSzTx/>
          <a:buFontTx/>
          <a:buNone/>
          <a:tabLst/>
          <a:defRPr kumimoji="1" lang="en-US" sz="17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lnDef>
  </a:objectDefaults>
  <a:extraClrSchemeLst>
    <a:extraClrScheme>
      <a:clrScheme name="Patton-Tx Tower2 1">
        <a:dk1>
          <a:srgbClr val="5F5F5F"/>
        </a:dk1>
        <a:lt1>
          <a:srgbClr val="FFCC66"/>
        </a:lt1>
        <a:dk2>
          <a:srgbClr val="000000"/>
        </a:dk2>
        <a:lt2>
          <a:srgbClr val="999933"/>
        </a:lt2>
        <a:accent1>
          <a:srgbClr val="CC9900"/>
        </a:accent1>
        <a:accent2>
          <a:srgbClr val="669900"/>
        </a:accent2>
        <a:accent3>
          <a:srgbClr val="AAAAAA"/>
        </a:accent3>
        <a:accent4>
          <a:srgbClr val="DAAE56"/>
        </a:accent4>
        <a:accent5>
          <a:srgbClr val="E2CAAA"/>
        </a:accent5>
        <a:accent6>
          <a:srgbClr val="5C8A00"/>
        </a:accent6>
        <a:hlink>
          <a:srgbClr val="CC0000"/>
        </a:hlink>
        <a:folHlink>
          <a:srgbClr val="CC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tton-Tx Tower2 2">
        <a:dk1>
          <a:srgbClr val="000000"/>
        </a:dk1>
        <a:lt1>
          <a:srgbClr val="DDDDDD"/>
        </a:lt1>
        <a:dk2>
          <a:srgbClr val="9FAC93"/>
        </a:dk2>
        <a:lt2>
          <a:srgbClr val="FFFFCC"/>
        </a:lt2>
        <a:accent1>
          <a:srgbClr val="666633"/>
        </a:accent1>
        <a:accent2>
          <a:srgbClr val="009999"/>
        </a:accent2>
        <a:accent3>
          <a:srgbClr val="CDD2C8"/>
        </a:accent3>
        <a:accent4>
          <a:srgbClr val="BDBDBD"/>
        </a:accent4>
        <a:accent5>
          <a:srgbClr val="B8B8AD"/>
        </a:accent5>
        <a:accent6>
          <a:srgbClr val="008A8A"/>
        </a:accent6>
        <a:hlink>
          <a:srgbClr val="FF99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tton-Tx Tower2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FFFFFF"/>
        </a:accent1>
        <a:accent2>
          <a:srgbClr val="CBCBCB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B8B8B8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tton-Tx Tower2 4">
        <a:dk1>
          <a:srgbClr val="000000"/>
        </a:dk1>
        <a:lt1>
          <a:srgbClr val="FFFFCC"/>
        </a:lt1>
        <a:dk2>
          <a:srgbClr val="660033"/>
        </a:dk2>
        <a:lt2>
          <a:srgbClr val="FFCCCC"/>
        </a:lt2>
        <a:accent1>
          <a:srgbClr val="BA899A"/>
        </a:accent1>
        <a:accent2>
          <a:srgbClr val="009999"/>
        </a:accent2>
        <a:accent3>
          <a:srgbClr val="B8AAAD"/>
        </a:accent3>
        <a:accent4>
          <a:srgbClr val="DADAAE"/>
        </a:accent4>
        <a:accent5>
          <a:srgbClr val="D9C4CA"/>
        </a:accent5>
        <a:accent6>
          <a:srgbClr val="008A8A"/>
        </a:accent6>
        <a:hlink>
          <a:srgbClr val="CC0066"/>
        </a:hlink>
        <a:folHlink>
          <a:srgbClr val="CC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tton-Tx Tower2 5">
        <a:dk1>
          <a:srgbClr val="000000"/>
        </a:dk1>
        <a:lt1>
          <a:srgbClr val="F8F8F8"/>
        </a:lt1>
        <a:dk2>
          <a:srgbClr val="003366"/>
        </a:dk2>
        <a:lt2>
          <a:srgbClr val="CCCC00"/>
        </a:lt2>
        <a:accent1>
          <a:srgbClr val="0099FF"/>
        </a:accent1>
        <a:accent2>
          <a:srgbClr val="669900"/>
        </a:accent2>
        <a:accent3>
          <a:srgbClr val="AAADB8"/>
        </a:accent3>
        <a:accent4>
          <a:srgbClr val="D4D4D4"/>
        </a:accent4>
        <a:accent5>
          <a:srgbClr val="AACAFF"/>
        </a:accent5>
        <a:accent6>
          <a:srgbClr val="5C8A00"/>
        </a:accent6>
        <a:hlink>
          <a:srgbClr val="CC0000"/>
        </a:hlink>
        <a:folHlink>
          <a:srgbClr val="CC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tton-Tx Tower2 6">
        <a:dk1>
          <a:srgbClr val="663300"/>
        </a:dk1>
        <a:lt1>
          <a:srgbClr val="D9E8F3"/>
        </a:lt1>
        <a:dk2>
          <a:srgbClr val="999933"/>
        </a:dk2>
        <a:lt2>
          <a:srgbClr val="5F5F5F"/>
        </a:lt2>
        <a:accent1>
          <a:srgbClr val="CBB480"/>
        </a:accent1>
        <a:accent2>
          <a:srgbClr val="99CCFF"/>
        </a:accent2>
        <a:accent3>
          <a:srgbClr val="E9F2F8"/>
        </a:accent3>
        <a:accent4>
          <a:srgbClr val="562A00"/>
        </a:accent4>
        <a:accent5>
          <a:srgbClr val="E2D6C0"/>
        </a:accent5>
        <a:accent6>
          <a:srgbClr val="8AB9E7"/>
        </a:accent6>
        <a:hlink>
          <a:srgbClr val="FFCC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EMM Presentation re Fuel Security_9-3" id="{85301831-5030-40A1-909C-A043EC6D2A43}" vid="{B8B44204-B6FF-4E3E-AF97-F6DF25457B35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1425</Words>
  <Application>Microsoft Office PowerPoint</Application>
  <PresentationFormat>Letter Paper (8.5x11 in)</PresentationFormat>
  <Paragraphs>124</Paragraphs>
  <Slides>14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Times New Roman</vt:lpstr>
      <vt:lpstr>Wingdings</vt:lpstr>
      <vt:lpstr>Patton-Tx Tower2</vt:lpstr>
      <vt:lpstr>Comments on Fuel Security Proposals</vt:lpstr>
      <vt:lpstr>Introduction</vt:lpstr>
      <vt:lpstr>How is Fuel Security Different than  Other Reliability Concerns?</vt:lpstr>
      <vt:lpstr>Developing Market Solutions to  Address Fuel Security</vt:lpstr>
      <vt:lpstr>ISO New England’s Proposed Approach</vt:lpstr>
      <vt:lpstr>Day-Ahead Contingency Reserves</vt:lpstr>
      <vt:lpstr>Energy Imbalance Reserves</vt:lpstr>
      <vt:lpstr>Energy Imbalance Reserves</vt:lpstr>
      <vt:lpstr>Day-Ahead Replacement Reserves</vt:lpstr>
      <vt:lpstr>Day-Ahead Replacement Reserves</vt:lpstr>
      <vt:lpstr>Multi-Day Coordination</vt:lpstr>
      <vt:lpstr>Multi-Day Coordination</vt:lpstr>
      <vt:lpstr>Seasonal Procurement</vt:lpstr>
      <vt:lpstr>Other Proposals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2019-08-30T13:20:38Z</dcterms:created>
  <dcterms:modified xsi:type="dcterms:W3CDTF">2019-08-30T13:20:42Z</dcterms:modified>
</cp:coreProperties>
</file>