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1" r:id="rId1"/>
  </p:sldMasterIdLst>
  <p:notesMasterIdLst>
    <p:notesMasterId r:id="rId31"/>
  </p:notesMasterIdLst>
  <p:sldIdLst>
    <p:sldId id="257" r:id="rId2"/>
    <p:sldId id="278" r:id="rId3"/>
    <p:sldId id="285" r:id="rId4"/>
    <p:sldId id="321" r:id="rId5"/>
    <p:sldId id="280" r:id="rId6"/>
    <p:sldId id="287" r:id="rId7"/>
    <p:sldId id="303" r:id="rId8"/>
    <p:sldId id="311" r:id="rId9"/>
    <p:sldId id="323" r:id="rId10"/>
    <p:sldId id="305" r:id="rId11"/>
    <p:sldId id="293" r:id="rId12"/>
    <p:sldId id="310" r:id="rId13"/>
    <p:sldId id="324" r:id="rId14"/>
    <p:sldId id="325" r:id="rId15"/>
    <p:sldId id="304" r:id="rId16"/>
    <p:sldId id="288" r:id="rId17"/>
    <p:sldId id="297" r:id="rId18"/>
    <p:sldId id="294" r:id="rId19"/>
    <p:sldId id="322" r:id="rId20"/>
    <p:sldId id="307" r:id="rId21"/>
    <p:sldId id="306" r:id="rId22"/>
    <p:sldId id="298" r:id="rId23"/>
    <p:sldId id="313" r:id="rId24"/>
    <p:sldId id="314" r:id="rId25"/>
    <p:sldId id="319" r:id="rId26"/>
    <p:sldId id="315" r:id="rId27"/>
    <p:sldId id="316" r:id="rId28"/>
    <p:sldId id="317" r:id="rId29"/>
    <p:sldId id="318" r:id="rId30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B9"/>
    <a:srgbClr val="7EC234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81" autoAdjust="0"/>
    <p:restoredTop sz="93140" autoAdjust="0"/>
  </p:normalViewPr>
  <p:slideViewPr>
    <p:cSldViewPr snapToGrid="0">
      <p:cViewPr varScale="1">
        <p:scale>
          <a:sx n="77" d="100"/>
          <a:sy n="77" d="100"/>
        </p:scale>
        <p:origin x="49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7DE3C-01C2-42CC-9A2B-47CD999A44AB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903EF-8172-44A2-821A-16D361EE4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3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0474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109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0353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9151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1pPr>
            <a:lvl2pPr marL="742909" indent="-285734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2pPr>
            <a:lvl3pPr marL="1142937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3pPr>
            <a:lvl4pPr marL="1600111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4pPr>
            <a:lvl5pPr marL="2057287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5pPr>
            <a:lvl6pPr marL="2514461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6pPr>
            <a:lvl7pPr marL="2971635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7pPr>
            <a:lvl8pPr marL="3428811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8pPr>
            <a:lvl9pPr marL="3885985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432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424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9558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0212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995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4249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6782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16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285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926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647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7076" y="3657600"/>
            <a:ext cx="6699250" cy="609600"/>
          </a:xfrm>
        </p:spPr>
        <p:txBody>
          <a:bodyPr lIns="91440"/>
          <a:lstStyle>
            <a:lvl1pPr marL="0" indent="0">
              <a:buFontTx/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7080" y="2133604"/>
            <a:ext cx="6699249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marL="0" algn="l">
              <a:lnSpc>
                <a:spcPct val="80000"/>
              </a:lnSpc>
              <a:defRPr sz="2600" u="none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8" name="Text Placeholder 2" descr="Proprietary &amp; Confidential Information &lt;if needed, Arial 10 (no bold) Rules for Board of Directors Presentations&gt;&#10;"/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6601968"/>
            <a:ext cx="6858000" cy="219456"/>
          </a:xfrm>
        </p:spPr>
        <p:txBody>
          <a:bodyPr anchor="b" anchorCtr="0"/>
          <a:lstStyle>
            <a:lvl1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 sz="1000" b="0"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000" dirty="0" smtClean="0"/>
              <a:t>Proprietary &amp; Confidential Information &lt;if needed, Arial 10 (no bold) Rules for Board of Directors Presentations&gt;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997076" y="4368800"/>
            <a:ext cx="6699250" cy="838200"/>
          </a:xfrm>
        </p:spPr>
        <p:txBody>
          <a:bodyPr l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aseline="0"/>
            </a:lvl1pPr>
          </a:lstStyle>
          <a:p>
            <a:pPr lvl="0"/>
            <a:r>
              <a:rPr lang="en-US" dirty="0" smtClean="0"/>
              <a:t>Insert Date</a:t>
            </a:r>
          </a:p>
        </p:txBody>
      </p:sp>
      <p:pic>
        <p:nvPicPr>
          <p:cNvPr id="9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38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eweb/brands/downloads/neer_3C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27012"/>
            <a:ext cx="1975601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729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288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2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45152" y="1645920"/>
            <a:ext cx="4043236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48200" y="3549596"/>
            <a:ext cx="4040188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4041648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baseline="0"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9256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 2/3; R: 3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096000" y="1645919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096000" y="2906533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6096000" y="4167146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54864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02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2 Objects; B: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4648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93035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8" hasCustomPrompt="1"/>
          </p:nvPr>
        </p:nvSpPr>
        <p:spPr>
          <a:xfrm>
            <a:off x="4648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457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853706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3 Objects; B: 3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248025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0198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61019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22" hasCustomPrompt="1"/>
          </p:nvPr>
        </p:nvSpPr>
        <p:spPr>
          <a:xfrm>
            <a:off x="4552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3246120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8" name="Content Placeholder 6"/>
          <p:cNvSpPr>
            <a:spLocks noGrp="1"/>
          </p:cNvSpPr>
          <p:nvPr>
            <p:ph sz="quarter" idx="24" hasCustomPrompt="1"/>
          </p:nvPr>
        </p:nvSpPr>
        <p:spPr>
          <a:xfrm>
            <a:off x="60178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795698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; Only Header, Title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</p:spTree>
    <p:extLst>
      <p:ext uri="{BB962C8B-B14F-4D97-AF65-F5344CB8AC3E}">
        <p14:creationId xmlns:p14="http://schemas.microsoft.com/office/powerpoint/2010/main" val="195491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; Onl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77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or Arrow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2200" y="2269067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half" idx="13" hasCustomPrompt="1"/>
          </p:nvPr>
        </p:nvSpPr>
        <p:spPr>
          <a:xfrm>
            <a:off x="1084264" y="1645922"/>
            <a:ext cx="7602537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 baseline="0"/>
            </a:lvl1pPr>
            <a:lvl2pPr eaLnBrk="1" hangingPunct="1">
              <a:defRPr sz="1800"/>
            </a:lvl2pPr>
            <a:lvl3pPr marL="1143000" marR="0" indent="-228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Blip>
                <a:blip r:embed="rId2"/>
              </a:buBlip>
              <a:tabLst/>
              <a:defRPr sz="1800"/>
            </a:lvl3pPr>
            <a:lvl4pPr marL="1371600" indent="0">
              <a:buNone/>
              <a:defRPr/>
            </a:lvl4pPr>
          </a:lstStyle>
          <a:p>
            <a:pPr lvl="0"/>
            <a:r>
              <a:rPr lang="en-US" dirty="0" smtClean="0"/>
              <a:t>Agenda bullet 1 information (Arial 20 bold)</a:t>
            </a:r>
          </a:p>
          <a:p>
            <a:pPr lvl="1"/>
            <a:r>
              <a:rPr lang="en-US" dirty="0" smtClean="0"/>
              <a:t>Agenda sub-bullet 1 information (Arial 18)</a:t>
            </a:r>
          </a:p>
          <a:p>
            <a:pPr lvl="2"/>
            <a:r>
              <a:rPr lang="en-US" dirty="0" smtClean="0"/>
              <a:t>Agenda sub-bullet 1 information (Arial 18)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Agenda bullet 2 information (Arial 20 bold)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Agenda bullet 3 information (Arial 20 bold)</a:t>
            </a:r>
          </a:p>
          <a:p>
            <a:pPr lvl="0"/>
            <a:r>
              <a:rPr lang="en-US" dirty="0" smtClean="0"/>
              <a:t>Agenda bullet 4 information (Arial 20 bold)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Agenda or List Title</a:t>
            </a:r>
          </a:p>
        </p:txBody>
      </p:sp>
    </p:spTree>
    <p:extLst>
      <p:ext uri="{BB962C8B-B14F-4D97-AF65-F5344CB8AC3E}">
        <p14:creationId xmlns:p14="http://schemas.microsoft.com/office/powerpoint/2010/main" val="195998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22"/>
            <a:ext cx="8229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348624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ppendix or New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1176" y="3138491"/>
            <a:ext cx="8229600" cy="581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algn="ctr">
              <a:lnSpc>
                <a:spcPct val="80000"/>
              </a:lnSpc>
              <a:defRPr sz="2600" u="none" baseline="0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dirty="0" smtClean="0"/>
              <a:t>Appendix or Section Title</a:t>
            </a:r>
          </a:p>
        </p:txBody>
      </p:sp>
      <p:pic>
        <p:nvPicPr>
          <p:cNvPr id="6" name="Picture 10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476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39539"/>
            <a:ext cx="2023215" cy="88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4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eweb/brands/downloads/neer_3C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1" y="2140126"/>
            <a:ext cx="6911899" cy="304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752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124982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013037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5152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6629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20198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90287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73351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5915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&lt;Executive Summary at Arial 22 bold&gt;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914402"/>
            <a:ext cx="8229600" cy="51228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/>
            </a:lvl3pPr>
          </a:lstStyle>
          <a:p>
            <a:pPr lvl="0"/>
            <a:r>
              <a:rPr lang="en-US" sz="1600" b="0" dirty="0" smtClean="0"/>
              <a:t>Arial 16 normal text, left justified, single spaced.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Leave a blank line between paragraphs.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Recommended for handouts only; text this small cannot be read easily by most audiences when projected.</a:t>
            </a:r>
          </a:p>
        </p:txBody>
      </p:sp>
    </p:spTree>
    <p:extLst>
      <p:ext uri="{BB962C8B-B14F-4D97-AF65-F5344CB8AC3E}">
        <p14:creationId xmlns:p14="http://schemas.microsoft.com/office/powerpoint/2010/main" val="340672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2"/>
            <a:ext cx="8229600" cy="439134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marL="342900" indent="-342900" algn="ctr"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122289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85950"/>
            <a:ext cx="8231188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228600"/>
            <a:ext cx="8229600" cy="685800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85800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3659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3923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3" descr="nee_signature_3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31788"/>
            <a:ext cx="211137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9938" y="3581400"/>
            <a:ext cx="6748462" cy="609600"/>
          </a:xfrm>
        </p:spPr>
        <p:txBody>
          <a:bodyPr lIns="0"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7075" y="2133600"/>
            <a:ext cx="6791325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anchor="ctr" anchorCtr="0"/>
          <a:lstStyle>
            <a:lvl1pPr algn="l">
              <a:lnSpc>
                <a:spcPct val="80000"/>
              </a:lnSpc>
              <a:defRPr sz="2600" u="none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949450" y="4248150"/>
            <a:ext cx="417195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2200" b="1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302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 lIns="91440" r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lIns="91440" rIns="91440"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19"/>
            <a:ext cx="8229600" cy="3703320"/>
          </a:xfrm>
        </p:spPr>
        <p:txBody>
          <a:bodyPr l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03101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Caption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38328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21302"/>
            <a:ext cx="8229600" cy="228600"/>
          </a:xfrm>
        </p:spPr>
        <p:txBody>
          <a:bodyPr lIns="0" rIns="0"/>
          <a:lstStyle>
            <a:lvl1pPr marL="0" indent="0">
              <a:buNone/>
              <a:defRPr sz="1400" b="0"/>
            </a:lvl1pPr>
          </a:lstStyle>
          <a:p>
            <a:r>
              <a:rPr lang="en-US" dirty="0" smtClean="0"/>
              <a:t>Identify images using Arial 14, text flush left with the image or photo.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3766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7033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88446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917453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542586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97285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457204" y="914400"/>
            <a:ext cx="822801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Slide Title in Arial 24 Bold. Underline Last Line Only.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45922"/>
            <a:ext cx="8231188" cy="439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Bullet information in bold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lvl="3"/>
            <a:r>
              <a:rPr lang="en-US" dirty="0" smtClean="0"/>
              <a:t>Supporting Information (Arial 18 normal)</a:t>
            </a:r>
          </a:p>
          <a:p>
            <a:pPr lvl="4"/>
            <a:r>
              <a:rPr lang="en-US" dirty="0" smtClean="0"/>
              <a:t>Supporting Information (Arial 18 normal)</a:t>
            </a:r>
          </a:p>
          <a:p>
            <a:pPr lvl="5"/>
            <a:r>
              <a:rPr lang="en-US" dirty="0" smtClean="0"/>
              <a:t>Supporting Information (Arial 18 normal)</a:t>
            </a:r>
          </a:p>
        </p:txBody>
      </p:sp>
      <p:sp>
        <p:nvSpPr>
          <p:cNvPr id="1087" name="Text Box 63"/>
          <p:cNvSpPr txBox="1">
            <a:spLocks noChangeArrowheads="1"/>
          </p:cNvSpPr>
          <p:nvPr/>
        </p:nvSpPr>
        <p:spPr bwMode="auto">
          <a:xfrm>
            <a:off x="362755" y="6563505"/>
            <a:ext cx="211137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F4D98EFB-C483-4D47-9FC1-628847AEC6EA}" type="slidenum">
              <a:rPr lang="en-US" sz="1000">
                <a:solidFill>
                  <a:schemeClr val="accent2"/>
                </a:solidFill>
              </a:rPr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sz="1000" dirty="0">
              <a:solidFill>
                <a:schemeClr val="accent2"/>
              </a:solidFill>
            </a:endParaRPr>
          </a:p>
        </p:txBody>
      </p:sp>
      <p:pic>
        <p:nvPicPr>
          <p:cNvPr id="6" name="Picture 2" descr="http://eweb/brands/downloads/neer_3CP.jp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318" y="6192489"/>
            <a:ext cx="1348523" cy="59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88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400" b="1" u="sng" baseline="0">
          <a:solidFill>
            <a:srgbClr val="0048B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•"/>
        <a:defRPr sz="2000" b="1">
          <a:solidFill>
            <a:srgbClr val="0048B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>
          <a:solidFill>
            <a:srgbClr val="0048B9"/>
          </a:solidFill>
          <a:latin typeface="+mn-lt"/>
        </a:defRPr>
      </a:lvl2pPr>
      <a:lvl3pPr marL="1143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Blip>
          <a:blip r:embed="rId34"/>
        </a:buBlip>
        <a:defRPr sz="1800">
          <a:solidFill>
            <a:srgbClr val="0048B9"/>
          </a:solidFill>
          <a:latin typeface="+mn-lt"/>
        </a:defRPr>
      </a:lvl3pPr>
      <a:lvl4pPr marL="1600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 baseline="0">
          <a:solidFill>
            <a:srgbClr val="0048B9"/>
          </a:solidFill>
          <a:latin typeface="+mn-lt"/>
        </a:defRPr>
      </a:lvl4pPr>
      <a:lvl5pPr marL="20574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5pPr>
      <a:lvl6pPr marL="25146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6pPr>
      <a:lvl7pPr marL="29718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7pPr>
      <a:lvl8pPr marL="3429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8pPr>
      <a:lvl9pPr marL="3886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1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Michelle Gardner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ISO-NE Long Term Market Reforms</a:t>
            </a:r>
            <a:br>
              <a:rPr lang="en-US" dirty="0" smtClean="0"/>
            </a:br>
            <a:r>
              <a:rPr lang="en-US" dirty="0" smtClean="0"/>
              <a:t>Fuel Security:  Updates/Clarifications</a:t>
            </a:r>
            <a:br>
              <a:rPr lang="en-US" dirty="0" smtClean="0"/>
            </a:br>
            <a:r>
              <a:rPr lang="en-US" sz="2000" i="1" dirty="0" smtClean="0"/>
              <a:t>(Significant New/Revised Slides Noted)</a:t>
            </a:r>
            <a:endParaRPr lang="en-US" sz="20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August 13-15,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55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Market Clearing with 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810139"/>
            <a:ext cx="8389285" cy="3676261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RT di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spatch seeks to minimize the cost of meeting energy + OR + SOR demand curve</a:t>
            </a:r>
          </a:p>
          <a:p>
            <a:r>
              <a:rPr lang="en-US" i="1" dirty="0" smtClean="0">
                <a:solidFill>
                  <a:schemeClr val="tx2"/>
                </a:solidFill>
                <a:latin typeface="Arial" charset="0"/>
              </a:rPr>
              <a:t>Deployment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of SOR would only occur when needed to meet higher-value energy and OR </a:t>
            </a:r>
            <a:endParaRPr lang="en-US" b="0" dirty="0">
              <a:solidFill>
                <a:schemeClr val="tx2"/>
              </a:solidFill>
              <a:latin typeface="Arial" charset="0"/>
            </a:endParaRPr>
          </a:p>
          <a:p>
            <a:pPr lvl="1"/>
            <a:r>
              <a:rPr lang="en-US" dirty="0" smtClean="0"/>
              <a:t>DA SORs deployed in RT are from online (committed in DA, RAA or self-committed) or fast-start resources – </a:t>
            </a:r>
            <a:r>
              <a:rPr lang="en-US" i="1" dirty="0" smtClean="0"/>
              <a:t>respect operating parameters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DA SOR deployment creates a shortfall of SORs in the real-time market, which increases the RT SOR prices through the SOR demand curve</a:t>
            </a:r>
          </a:p>
          <a:p>
            <a:r>
              <a:rPr lang="en-US" dirty="0">
                <a:solidFill>
                  <a:schemeClr val="tx2"/>
                </a:solidFill>
                <a:latin typeface="Arial" charset="0"/>
              </a:rPr>
              <a:t>When SOR deployment occurs, there will likely be a shortage of SOR, and $0-900 RCPF translates into high prices for SOR, energy, and OR.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When taking one more MWh of energy or reserves reduces SOR clearing, SOR prices are set </a:t>
            </a:r>
            <a:r>
              <a:rPr lang="en-US" dirty="0"/>
              <a:t>by the demand curve (which will be designed up to the RCPF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Online and fast-start DA SOR suppliers may deployed in RT, to supply energy or </a:t>
            </a:r>
            <a:r>
              <a:rPr lang="en-US" sz="2200" dirty="0" err="1" smtClean="0"/>
              <a:t>OR</a:t>
            </a:r>
            <a:r>
              <a:rPr lang="en-US" sz="2200" dirty="0" smtClean="0"/>
              <a:t> under fuel scarcity conditions </a:t>
            </a:r>
            <a:r>
              <a:rPr lang="en-US" sz="2200" i="1" dirty="0" smtClean="0"/>
              <a:t>(REVISED SLIDE)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2072632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</a:t>
            </a:r>
            <a:r>
              <a:rPr lang="en-US" dirty="0"/>
              <a:t>Market Clearing </a:t>
            </a:r>
            <a:r>
              <a:rPr lang="en-US" dirty="0" smtClean="0"/>
              <a:t>and Settlement with </a:t>
            </a:r>
            <a:r>
              <a:rPr lang="en-US" dirty="0"/>
              <a:t>SORs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27212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Resources </a:t>
            </a:r>
            <a:r>
              <a:rPr lang="en-US" dirty="0">
                <a:solidFill>
                  <a:schemeClr val="tx2"/>
                </a:solidFill>
              </a:rPr>
              <a:t>will be dispatched in RT based on their incremental  offers, co-optimizing their energy, SOR and OR positions</a:t>
            </a:r>
            <a:endParaRPr lang="en-US" strike="dblStrike" dirty="0">
              <a:solidFill>
                <a:schemeClr val="tx2"/>
              </a:solidFill>
              <a:latin typeface="Arial" charset="0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solidFill>
                  <a:schemeClr val="tx2"/>
                </a:solidFill>
              </a:rPr>
              <a:t>SOR RT </a:t>
            </a:r>
            <a:r>
              <a:rPr lang="en-US" dirty="0"/>
              <a:t>offers are limited to the DA MWh </a:t>
            </a:r>
            <a:r>
              <a:rPr lang="en-US" i="1" dirty="0"/>
              <a:t>offered</a:t>
            </a:r>
            <a:r>
              <a:rPr lang="en-US" dirty="0"/>
              <a:t>, for consistency and in recognition that SOR is effectively a DA product.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SOR clearing is re-optimized in RT to further improve market efficiency: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RT SOR prices are used </a:t>
            </a:r>
            <a:r>
              <a:rPr lang="en-US" dirty="0" smtClean="0"/>
              <a:t>to settle changes in SOR positions from DA, both due to non-performance and for deployment (including self-scheduling)</a:t>
            </a:r>
            <a:endParaRPr lang="en-US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RT SOR clearing provides updated SOR allocations when it becomes optimal to deviate from DA plans</a:t>
            </a:r>
            <a:r>
              <a:rPr lang="en-US" dirty="0" smtClean="0"/>
              <a:t>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DA SOR deployed </a:t>
            </a:r>
            <a:r>
              <a:rPr lang="en-US" dirty="0"/>
              <a:t>in RT (dispatched for energy or </a:t>
            </a:r>
            <a:r>
              <a:rPr lang="en-US" dirty="0" err="1"/>
              <a:t>OR</a:t>
            </a:r>
            <a:r>
              <a:rPr lang="en-US" dirty="0"/>
              <a:t> in RT</a:t>
            </a:r>
            <a:r>
              <a:rPr lang="en-US" dirty="0" smtClean="0"/>
              <a:t>) buys back the SOR position at the RT SOR price and gets paid the energy or </a:t>
            </a:r>
            <a:r>
              <a:rPr lang="en-US" dirty="0" err="1" smtClean="0"/>
              <a:t>OR</a:t>
            </a:r>
            <a:r>
              <a:rPr lang="en-US" dirty="0" smtClean="0"/>
              <a:t> RT price, making an incremental profit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RT Dispatch and Settlement is the same as today’s except that there is a new reserve product added, </a:t>
            </a:r>
            <a:r>
              <a:rPr lang="en-US" sz="2200" dirty="0" smtClean="0"/>
              <a:t>SOR </a:t>
            </a:r>
            <a:r>
              <a:rPr lang="en-US" sz="2200" i="1" dirty="0" smtClean="0"/>
              <a:t>(REVISED SLIDE)</a:t>
            </a:r>
            <a:endParaRPr lang="en-US" sz="2200" i="1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RT SOR clearing sends proper price signals into the market, whether holding or deploying SOR 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05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Real-Time </a:t>
            </a:r>
            <a:r>
              <a:rPr lang="en-US" dirty="0" smtClean="0"/>
              <a:t>SOR Offers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590261"/>
            <a:ext cx="8425995" cy="389614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DA </a:t>
            </a:r>
            <a:r>
              <a:rPr lang="en-US" dirty="0"/>
              <a:t>SOR resources can self-schedule </a:t>
            </a:r>
            <a:r>
              <a:rPr lang="en-US" dirty="0" smtClean="0"/>
              <a:t>for </a:t>
            </a:r>
            <a:r>
              <a:rPr lang="en-US" dirty="0"/>
              <a:t>energy in RT</a:t>
            </a:r>
            <a:endParaRPr lang="en-US" sz="18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They would be buying out of their DA SOR position at RT SOR prices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SORs to have the ability to re-offer in RT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Resources </a:t>
            </a:r>
            <a:r>
              <a:rPr lang="en-US" dirty="0"/>
              <a:t>qualified to offer SOR in RT are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Those that cleared for SOR in DA for that interval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Those that offered but </a:t>
            </a:r>
            <a:r>
              <a:rPr lang="en-US" i="1" dirty="0"/>
              <a:t>did not clear </a:t>
            </a:r>
            <a:r>
              <a:rPr lang="en-US" dirty="0"/>
              <a:t>for SOR in DA in </a:t>
            </a:r>
            <a:r>
              <a:rPr lang="en-US" i="1" dirty="0"/>
              <a:t>any </a:t>
            </a:r>
            <a:r>
              <a:rPr lang="en-US" dirty="0"/>
              <a:t>interval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Resources that cleared SOR in DA for other intervals can offer up-to the MWh volume that was offered but did not clear in DA</a:t>
            </a:r>
            <a:r>
              <a:rPr lang="en-US" dirty="0" smtClean="0"/>
              <a:t>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RT SOR eligibility is independent of the online/offline status of the unit, even for units that are not fast start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RT SOR supply ensures there is secure energy in the system, even though it may not be deployable for a few hours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i="1" dirty="0" smtClean="0"/>
              <a:t>Do not respect operating parameters</a:t>
            </a:r>
            <a:r>
              <a:rPr lang="en-US" dirty="0" smtClean="0"/>
              <a:t> 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Suppliers can re-offer SOR in RT, and may self-schedule for energy </a:t>
            </a:r>
            <a:r>
              <a:rPr lang="en-US" sz="2200" i="1" dirty="0" smtClean="0"/>
              <a:t>(REVISED SLIDE)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44709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– 12-hour Start Unit Offline in 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Unit A is a 100 MW unit with 12-hour start time and qualifies to provide SOR (i.e., it has secure energy back-up)</a:t>
            </a:r>
          </a:p>
          <a:p>
            <a:r>
              <a:rPr lang="en-US" dirty="0" smtClean="0"/>
              <a:t>In DA, unit A clears 100 MW for SOR (it is offline) at $3/MWh</a:t>
            </a:r>
          </a:p>
          <a:p>
            <a:r>
              <a:rPr lang="en-US" dirty="0" smtClean="0"/>
              <a:t>In RAA the system is in similar conditions as in DA, unit A is not needed online to ensure reliable operations, thus it is not started</a:t>
            </a:r>
          </a:p>
          <a:p>
            <a:r>
              <a:rPr lang="en-US" dirty="0" smtClean="0"/>
              <a:t>In RT, unit A clears 100 MW for SOR (i.e., does not change its SOR position) and stays offline</a:t>
            </a:r>
          </a:p>
          <a:p>
            <a:pPr lvl="1"/>
            <a:r>
              <a:rPr lang="en-US" dirty="0" smtClean="0"/>
              <a:t>RT settlement for unit A is $0</a:t>
            </a:r>
          </a:p>
          <a:p>
            <a:pPr lvl="1"/>
            <a:r>
              <a:rPr lang="en-US" dirty="0" smtClean="0"/>
              <a:t>Unit A gets DA SOR payment for 100 MW at $3,000</a:t>
            </a:r>
          </a:p>
          <a:p>
            <a:pPr lvl="1"/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SOR-capable slow-start units can sell SOR in RT regardless of whether they are online or </a:t>
            </a:r>
            <a:r>
              <a:rPr lang="en-US" sz="2200" dirty="0" smtClean="0"/>
              <a:t>offline </a:t>
            </a:r>
            <a:r>
              <a:rPr lang="en-US" sz="2200" i="1" dirty="0" smtClean="0"/>
              <a:t>(NEW SLIDE)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38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– 12-hour Start Unit Committed in RAA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Unit A is a 100 MW unit with 12-hour start time and qualifies to provide SOR (i.e., it has secure energy back-up)</a:t>
            </a:r>
          </a:p>
          <a:p>
            <a:r>
              <a:rPr lang="en-US" dirty="0" smtClean="0"/>
              <a:t>In DA, unit A clears 100 MW for SOR (it is offline) at $10/MWh</a:t>
            </a:r>
          </a:p>
          <a:p>
            <a:r>
              <a:rPr lang="en-US" dirty="0" smtClean="0"/>
              <a:t>In RAA the system is forecasted to be in fuel scarcity conditions in 12 hours, unit A is determined to be needed to maintain reliability and it is started</a:t>
            </a:r>
          </a:p>
          <a:p>
            <a:pPr lvl="1"/>
            <a:r>
              <a:rPr lang="en-US" dirty="0" smtClean="0"/>
              <a:t>Unit A is guaranteed to recover its costs</a:t>
            </a:r>
          </a:p>
          <a:p>
            <a:r>
              <a:rPr lang="en-US" dirty="0" smtClean="0"/>
              <a:t>In RT, unit A clears 50 MW SOR and 50 MW energy, where energy prices are $200/MWh and SOR prices are $100/MWh </a:t>
            </a:r>
          </a:p>
          <a:p>
            <a:pPr lvl="1"/>
            <a:r>
              <a:rPr lang="en-US" dirty="0" smtClean="0"/>
              <a:t>RT settlement for unit A is +$10,000 (energy settlement) - $5,000 (SOR settlement) = $5000</a:t>
            </a:r>
          </a:p>
          <a:p>
            <a:pPr lvl="1"/>
            <a:r>
              <a:rPr lang="en-US" dirty="0" smtClean="0"/>
              <a:t>Unit A gets DA SOR payment for 100 MW at $10,000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SOR-capable slow-start units </a:t>
            </a:r>
            <a:r>
              <a:rPr lang="en-US" sz="2200" dirty="0" smtClean="0"/>
              <a:t>are committed in DA or RAA to convert their SOR position to energy or </a:t>
            </a:r>
            <a:r>
              <a:rPr lang="en-US" sz="2200" dirty="0" err="1" smtClean="0"/>
              <a:t>OR</a:t>
            </a:r>
            <a:r>
              <a:rPr lang="en-US" sz="2200" dirty="0" smtClean="0"/>
              <a:t> when needed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6079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Operating Reserve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Amount of </a:t>
            </a:r>
            <a:r>
              <a:rPr lang="en-US" dirty="0"/>
              <a:t>Strategic Operating </a:t>
            </a:r>
            <a:r>
              <a:rPr lang="en-US" dirty="0" smtClean="0"/>
              <a:t>Reserves </a:t>
            </a:r>
            <a:r>
              <a:rPr lang="en-US" dirty="0"/>
              <a:t>to be purchased by </a:t>
            </a:r>
            <a:r>
              <a:rPr lang="en-US" dirty="0">
                <a:solidFill>
                  <a:schemeClr val="tx2"/>
                </a:solidFill>
              </a:rPr>
              <a:t>ISO-NE based on pre-determined planning criteria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Similar to other reserves, ISO-NE to publish a requirement (expressed in a demand curve) each day of how many MWs of SOR they need to run the system reliably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The requirement will dictate how much and at what price ISO-NE will buy SORs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SORs are committed specifically for the purpose of providing operator certainty as to energy security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SORs are </a:t>
            </a:r>
            <a:r>
              <a:rPr lang="en-US" dirty="0"/>
              <a:t>oil units, firm fuel, LNG options, storage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07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Demand Curve in DA and 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Could </a:t>
            </a:r>
            <a:r>
              <a:rPr lang="en-US" dirty="0"/>
              <a:t>be 1-2 GW minimum for each hour of the next day (or multi-days-ahead), subject to an RCPF of $900/MWh, consistent with deploying to avoid shortages of 30-min OR @$1000/MWh</a:t>
            </a:r>
          </a:p>
          <a:p>
            <a:pPr marL="0" indent="0">
              <a:buNone/>
            </a:pPr>
            <a:r>
              <a:rPr lang="en-US" dirty="0"/>
              <a:t>Then sloping down and rightward from there, as a gradual ORDC provides better price </a:t>
            </a:r>
            <a:r>
              <a:rPr lang="en-US" dirty="0" smtClean="0"/>
              <a:t>formation</a:t>
            </a:r>
          </a:p>
          <a:p>
            <a:pPr lvl="1"/>
            <a:r>
              <a:rPr lang="en-US" dirty="0"/>
              <a:t>Size</a:t>
            </a:r>
            <a:r>
              <a:rPr lang="en-US" dirty="0" smtClean="0"/>
              <a:t> </a:t>
            </a:r>
            <a:r>
              <a:rPr lang="en-US" dirty="0"/>
              <a:t>and number of participating units is large relative to the need </a:t>
            </a:r>
            <a:endParaRPr lang="en-US" dirty="0" smtClean="0"/>
          </a:p>
          <a:p>
            <a:pPr lvl="1"/>
            <a:r>
              <a:rPr lang="en-US" dirty="0" smtClean="0"/>
              <a:t>Minimum </a:t>
            </a:r>
            <a:r>
              <a:rPr lang="en-US" dirty="0"/>
              <a:t>quantity could be </a:t>
            </a:r>
            <a:r>
              <a:rPr lang="en-US" dirty="0" smtClean="0"/>
              <a:t>the </a:t>
            </a:r>
            <a:r>
              <a:rPr lang="en-US" dirty="0"/>
              <a:t>largest resource </a:t>
            </a:r>
            <a:r>
              <a:rPr lang="en-US" dirty="0" smtClean="0"/>
              <a:t>contingency</a:t>
            </a:r>
          </a:p>
          <a:p>
            <a:pPr lvl="1"/>
            <a:r>
              <a:rPr lang="en-US" dirty="0" smtClean="0"/>
              <a:t>Maximum quantity could be the sum of the two largest contingencies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Could keep demand simple, invariant to current/forecast </a:t>
            </a:r>
            <a:r>
              <a:rPr lang="en-US" dirty="0" smtClean="0">
                <a:solidFill>
                  <a:schemeClr val="tx2"/>
                </a:solidFill>
              </a:rPr>
              <a:t>conditions, which will naturally suit a variety of conditions: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If </a:t>
            </a:r>
            <a:r>
              <a:rPr lang="en-US" dirty="0">
                <a:solidFill>
                  <a:schemeClr val="tx2"/>
                </a:solidFill>
              </a:rPr>
              <a:t>tight and the resource is needed for energy</a:t>
            </a:r>
            <a:r>
              <a:rPr lang="en-US" dirty="0"/>
              <a:t>, it will be </a:t>
            </a:r>
            <a:r>
              <a:rPr lang="en-US" dirty="0" smtClean="0"/>
              <a:t>deployed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not, the price will be low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A demand curve is proposed by NEER to purchase SOR subject to a cap equal to the RCPF of $900/MWh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53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905854"/>
            <a:ext cx="8228013" cy="685800"/>
          </a:xfrm>
        </p:spPr>
        <p:txBody>
          <a:bodyPr/>
          <a:lstStyle/>
          <a:p>
            <a:r>
              <a:rPr lang="en-US" dirty="0" smtClean="0"/>
              <a:t>Example SOR Demand Curve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SOR Demand Curve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92371" y="4293152"/>
            <a:ext cx="520449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06085" y="1575666"/>
            <a:ext cx="0" cy="2717487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06085" y="2150760"/>
            <a:ext cx="2139461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645546" y="2150760"/>
            <a:ext cx="0" cy="214239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76599" y="1575666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$/MW price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259541" y="4317271"/>
            <a:ext cx="1298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MW quantity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689405" y="4317271"/>
            <a:ext cx="1945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Min quantity, e.g., largest resource contingency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518746" y="1966094"/>
            <a:ext cx="194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RCPF: </a:t>
            </a:r>
            <a:r>
              <a:rPr lang="en-US" i="1" dirty="0"/>
              <a:t>$</a:t>
            </a:r>
            <a:r>
              <a:rPr lang="en-US" i="1" dirty="0" smtClean="0"/>
              <a:t>900/MW</a:t>
            </a:r>
            <a:endParaRPr lang="en-US" i="1" dirty="0"/>
          </a:p>
        </p:txBody>
      </p:sp>
      <p:sp>
        <p:nvSpPr>
          <p:cNvPr id="28" name="Freeform 27"/>
          <p:cNvSpPr/>
          <p:nvPr/>
        </p:nvSpPr>
        <p:spPr bwMode="auto">
          <a:xfrm>
            <a:off x="4633546" y="2147167"/>
            <a:ext cx="1696916" cy="2145323"/>
          </a:xfrm>
          <a:custGeom>
            <a:avLst/>
            <a:gdLst>
              <a:gd name="connsiteX0" fmla="*/ 0 w 1696916"/>
              <a:gd name="connsiteY0" fmla="*/ 0 h 2145323"/>
              <a:gd name="connsiteX1" fmla="*/ 562708 w 1696916"/>
              <a:gd name="connsiteY1" fmla="*/ 1283677 h 2145323"/>
              <a:gd name="connsiteX2" fmla="*/ 1178169 w 1696916"/>
              <a:gd name="connsiteY2" fmla="*/ 1934307 h 2145323"/>
              <a:gd name="connsiteX3" fmla="*/ 1696916 w 1696916"/>
              <a:gd name="connsiteY3" fmla="*/ 2145323 h 214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916" h="2145323">
                <a:moveTo>
                  <a:pt x="0" y="0"/>
                </a:moveTo>
                <a:cubicBezTo>
                  <a:pt x="183173" y="480646"/>
                  <a:pt x="366347" y="961293"/>
                  <a:pt x="562708" y="1283677"/>
                </a:cubicBezTo>
                <a:cubicBezTo>
                  <a:pt x="759069" y="1606061"/>
                  <a:pt x="989134" y="1790699"/>
                  <a:pt x="1178169" y="1934307"/>
                </a:cubicBezTo>
                <a:cubicBezTo>
                  <a:pt x="1367204" y="2077915"/>
                  <a:pt x="1532060" y="2111619"/>
                  <a:pt x="1696916" y="2145323"/>
                </a:cubicBezTo>
              </a:path>
            </a:pathLst>
          </a:custGeom>
          <a:noFill/>
          <a:ln w="38100" cap="flat" cmpd="sng" algn="ctr">
            <a:solidFill>
              <a:srgbClr val="0048B9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348451" y="4238049"/>
            <a:ext cx="0" cy="5643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66742" y="4318596"/>
            <a:ext cx="1996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Max</a:t>
            </a:r>
            <a:r>
              <a:rPr lang="en-US" i="1" dirty="0"/>
              <a:t> </a:t>
            </a:r>
            <a:r>
              <a:rPr lang="en-US" i="1" dirty="0" smtClean="0"/>
              <a:t>quantity, e.g., sum of two largest contingencies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53633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Penalties </a:t>
            </a:r>
            <a:r>
              <a:rPr lang="en-US" dirty="0"/>
              <a:t>for Non-Availability /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RT </a:t>
            </a:r>
            <a:r>
              <a:rPr lang="en-US" dirty="0" smtClean="0"/>
              <a:t>SOR clearing </a:t>
            </a:r>
            <a:r>
              <a:rPr lang="en-US" dirty="0"/>
              <a:t>price also determines </a:t>
            </a:r>
            <a:r>
              <a:rPr lang="en-US" dirty="0">
                <a:solidFill>
                  <a:schemeClr val="tx2"/>
                </a:solidFill>
              </a:rPr>
              <a:t>the “cost to cover” </a:t>
            </a:r>
            <a:r>
              <a:rPr lang="en-US" dirty="0"/>
              <a:t>for any </a:t>
            </a:r>
            <a:r>
              <a:rPr lang="en-US" dirty="0">
                <a:solidFill>
                  <a:schemeClr val="tx2"/>
                </a:solidFill>
              </a:rPr>
              <a:t>resource that has committed to providing reserves but </a:t>
            </a:r>
            <a:r>
              <a:rPr lang="en-US" dirty="0" smtClean="0">
                <a:solidFill>
                  <a:schemeClr val="tx2"/>
                </a:solidFill>
              </a:rPr>
              <a:t>becomes unavailable (e.g., self-reports unavailability to meet SOR obligations)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solidFill>
                  <a:schemeClr val="tx2"/>
                </a:solidFill>
              </a:rPr>
              <a:t>And if SOR is called to deploy energy but cannot deliver, the penalty could </a:t>
            </a:r>
            <a:r>
              <a:rPr lang="en-US" dirty="0" smtClean="0"/>
              <a:t>be the sum of the RT SOR and the RT energy price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to incorporate penalties where a resource cannot cover its obligation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NEER to develop non-availability and performance penalties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0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DA Operating Reserves (OR)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Purchased by ISO-NE in DA (TMSR, TMNSR and TMOR)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are physical </a:t>
            </a:r>
            <a:r>
              <a:rPr lang="en-US" dirty="0"/>
              <a:t>reserve </a:t>
            </a:r>
            <a:r>
              <a:rPr lang="en-US" dirty="0" smtClean="0"/>
              <a:t>products, </a:t>
            </a:r>
            <a:r>
              <a:rPr lang="en-US" dirty="0"/>
              <a:t>not </a:t>
            </a:r>
            <a:r>
              <a:rPr lang="en-US" dirty="0" smtClean="0"/>
              <a:t>financial </a:t>
            </a:r>
            <a:r>
              <a:rPr lang="en-US" dirty="0"/>
              <a:t>call </a:t>
            </a:r>
            <a:r>
              <a:rPr lang="en-US" dirty="0" smtClean="0"/>
              <a:t>options</a:t>
            </a:r>
            <a:endParaRPr lang="en-US" dirty="0"/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meets the same criteria as the OR products in the RT </a:t>
            </a:r>
            <a:endParaRPr lang="en-US" dirty="0"/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</a:t>
            </a:r>
            <a:r>
              <a:rPr lang="en-US" dirty="0"/>
              <a:t>suppliers have the financial obligation to provide the corresponding OR product in the </a:t>
            </a:r>
            <a:r>
              <a:rPr lang="en-US" dirty="0" smtClean="0"/>
              <a:t>RT</a:t>
            </a:r>
            <a:endParaRPr lang="en-US" dirty="0"/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</a:t>
            </a:r>
            <a:r>
              <a:rPr lang="en-US" dirty="0"/>
              <a:t>suppliers can trade their DA obligations in the </a:t>
            </a:r>
            <a:r>
              <a:rPr lang="en-US" dirty="0" smtClean="0"/>
              <a:t>RT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and SOR DA offers and clearing prices are different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and SOR qualification criteria, quantities and offers will differ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ISO-NE </a:t>
            </a:r>
            <a:r>
              <a:rPr lang="en-US" dirty="0"/>
              <a:t>would co-optimize </a:t>
            </a:r>
            <a:r>
              <a:rPr lang="en-US" dirty="0" smtClean="0"/>
              <a:t>energy, OR and SOR in </a:t>
            </a:r>
            <a:r>
              <a:rPr lang="en-US" dirty="0"/>
              <a:t>DA</a:t>
            </a:r>
          </a:p>
          <a:p>
            <a:pPr lvl="1">
              <a:lnSpc>
                <a:spcPct val="77000"/>
              </a:lnSpc>
            </a:pPr>
            <a:r>
              <a:rPr lang="en-US" dirty="0"/>
              <a:t>Existing OR are presently procured in </a:t>
            </a:r>
            <a:r>
              <a:rPr lang="en-US" dirty="0" smtClean="0"/>
              <a:t>real-time; DA co-optimization </a:t>
            </a:r>
            <a:r>
              <a:rPr lang="en-US" dirty="0"/>
              <a:t>has been an open item/action item for many years in New </a:t>
            </a:r>
            <a:r>
              <a:rPr lang="en-US" dirty="0" smtClean="0"/>
              <a:t>England</a:t>
            </a:r>
          </a:p>
          <a:p>
            <a:pPr marL="457200" lvl="1" indent="0">
              <a:lnSpc>
                <a:spcPct val="77000"/>
              </a:lnSpc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NEER Alternative can incorporate ISO-NE design elements, including day-ahead optimization of existing reserves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DA OR are </a:t>
            </a:r>
            <a:r>
              <a:rPr lang="en-US" i="1" dirty="0" smtClean="0"/>
              <a:t>separate and different</a:t>
            </a:r>
            <a:r>
              <a:rPr lang="en-US" dirty="0" smtClean="0"/>
              <a:t> products from 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62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Per FERC directive, ISO-NE to file long-term market reforms to address energy security in October 2019</a:t>
            </a:r>
          </a:p>
          <a:p>
            <a:pPr lvl="1"/>
            <a:r>
              <a:rPr lang="en-US" dirty="0" smtClean="0"/>
              <a:t>Stated objective for these long-term reforms is to replace short-term measures, such as ISO-NE’s interim compensation scheme, and </a:t>
            </a:r>
            <a:r>
              <a:rPr lang="en-US" dirty="0"/>
              <a:t>avoid</a:t>
            </a:r>
            <a:r>
              <a:rPr lang="en-US" dirty="0" smtClean="0"/>
              <a:t> the need to do fuel security RMRs (or any other “out-of-market” or other emergency action)</a:t>
            </a:r>
          </a:p>
          <a:p>
            <a:r>
              <a:rPr lang="en-US" dirty="0" smtClean="0"/>
              <a:t>Since at least 2011, ISO-NE has expressed concern with its reliance on “just-in-time” gas units and pipeline constraints but has been short on market-based proposals </a:t>
            </a:r>
          </a:p>
          <a:p>
            <a:r>
              <a:rPr lang="en-US" dirty="0" smtClean="0"/>
              <a:t>NEER is very concerned that the latest ISO-NE proposal does not meaningfully address operator concerns and does not go far enough to put the right price signals in place </a:t>
            </a:r>
          </a:p>
          <a:p>
            <a:pPr lvl="1"/>
            <a:r>
              <a:rPr lang="en-US" dirty="0" smtClean="0"/>
              <a:t>Do not want to end up back in the same place facing another RMR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228600"/>
            <a:ext cx="8229600" cy="916806"/>
          </a:xfrm>
        </p:spPr>
        <p:txBody>
          <a:bodyPr/>
          <a:lstStyle/>
          <a:p>
            <a:r>
              <a:rPr lang="en-US" sz="2200" dirty="0" smtClean="0"/>
              <a:t>Addressing regional energy security needs begins with proper price signals and incentives in the energy and reserve markets that align with objectives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91953" y="5657317"/>
            <a:ext cx="8229600" cy="478563"/>
          </a:xfrm>
        </p:spPr>
        <p:txBody>
          <a:bodyPr/>
          <a:lstStyle/>
          <a:p>
            <a:r>
              <a:rPr lang="en-US" dirty="0" smtClean="0"/>
              <a:t>NEER is proposing its own alternative to address fuel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0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Incentives:  Part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ISO-NE has indicated that </a:t>
            </a:r>
            <a:r>
              <a:rPr lang="en-US" dirty="0" smtClean="0">
                <a:solidFill>
                  <a:schemeClr val="tx2"/>
                </a:solidFill>
              </a:rPr>
              <a:t>post-filing, it will </a:t>
            </a:r>
            <a:r>
              <a:rPr lang="en-US" dirty="0" smtClean="0"/>
              <a:t>look at a seasonal forward market </a:t>
            </a:r>
          </a:p>
          <a:p>
            <a:pPr lvl="1"/>
            <a:r>
              <a:rPr lang="en-US" dirty="0" smtClean="0"/>
              <a:t>Voluntary, competitive forward auction to provide asset owners with incentives and compensation to invest in supplemental supply arrangements for the coming winter </a:t>
            </a:r>
          </a:p>
          <a:p>
            <a:pPr lvl="1"/>
            <a:r>
              <a:rPr lang="en-US" dirty="0" smtClean="0"/>
              <a:t>If done incorrectly, a seasonal forward market is likely to depress energy market prices </a:t>
            </a:r>
            <a:r>
              <a:rPr lang="en-US" dirty="0" smtClean="0">
                <a:solidFill>
                  <a:schemeClr val="tx2"/>
                </a:solidFill>
              </a:rPr>
              <a:t>and provide the wrong incentives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FCM could be reformed to consider “</a:t>
            </a:r>
            <a:r>
              <a:rPr lang="en-US" dirty="0">
                <a:solidFill>
                  <a:schemeClr val="tx2"/>
                </a:solidFill>
              </a:rPr>
              <a:t>demand” for winter-energy-secure infrastructure to be procured competitively in </a:t>
            </a:r>
            <a:r>
              <a:rPr lang="en-US" dirty="0" smtClean="0">
                <a:solidFill>
                  <a:schemeClr val="tx2"/>
                </a:solidFill>
              </a:rPr>
              <a:t>FCM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Reforming FCM is not currently proposed by ISO-NE, but perhaps it should be considered if ISO-NE would otherwise consider RMRs based on its own years-ahead assessment of infrastructure adequacy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Getting energy markets designed right is a necessary step against any other out-of-market interventions in the future that could be harmful to the market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A physical SOR, coupled with the right forward incentives is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01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9144000" cy="1470025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589029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DA &amp; RT </a:t>
            </a:r>
            <a:r>
              <a:rPr lang="en-US" dirty="0"/>
              <a:t>Dispatch &amp; Settlement </a:t>
            </a:r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04566" cy="367626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Simplified, illustrative </a:t>
            </a:r>
            <a:r>
              <a:rPr lang="en-US" dirty="0" smtClean="0">
                <a:solidFill>
                  <a:schemeClr val="tx2"/>
                </a:solidFill>
              </a:rPr>
              <a:t>system: 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Two hours </a:t>
            </a:r>
            <a:r>
              <a:rPr lang="en-US" dirty="0" smtClean="0">
                <a:solidFill>
                  <a:schemeClr val="tx2"/>
                </a:solidFill>
              </a:rPr>
              <a:t>modeled, as if the day were 2 hours (instead </a:t>
            </a:r>
            <a:r>
              <a:rPr lang="en-US" dirty="0">
                <a:solidFill>
                  <a:schemeClr val="tx2"/>
                </a:solidFill>
              </a:rPr>
              <a:t>of </a:t>
            </a:r>
            <a:r>
              <a:rPr lang="en-US" dirty="0" smtClean="0">
                <a:solidFill>
                  <a:schemeClr val="tx2"/>
                </a:solidFill>
              </a:rPr>
              <a:t>the full 24)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Load: 700 MW (for both hours)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SOR </a:t>
            </a:r>
            <a:r>
              <a:rPr lang="en-US" dirty="0">
                <a:solidFill>
                  <a:schemeClr val="tx2"/>
                </a:solidFill>
              </a:rPr>
              <a:t>requirement: 300 MW, </a:t>
            </a:r>
            <a:r>
              <a:rPr lang="en-US" dirty="0" smtClean="0"/>
              <a:t>no </a:t>
            </a:r>
            <a:r>
              <a:rPr lang="en-US" dirty="0"/>
              <a:t>Operating </a:t>
            </a:r>
            <a:r>
              <a:rPr lang="en-US" dirty="0" smtClean="0"/>
              <a:t>Reserves </a:t>
            </a:r>
            <a:endParaRPr lang="en-US" dirty="0"/>
          </a:p>
          <a:p>
            <a:pPr lvl="1"/>
            <a:r>
              <a:rPr lang="en-US" dirty="0" smtClean="0"/>
              <a:t>No energy-limited units, some SOR-limited units</a:t>
            </a:r>
          </a:p>
          <a:p>
            <a:r>
              <a:rPr lang="en-US" dirty="0" smtClean="0"/>
              <a:t>Will analyze market clearing under three different scenarios:</a:t>
            </a:r>
          </a:p>
          <a:p>
            <a:pPr lvl="1"/>
            <a:r>
              <a:rPr lang="en-US" dirty="0" smtClean="0"/>
              <a:t>Example 1: Normal conditions; in this example we illustrate both DA and RT settlements when RT conditions differ from DA </a:t>
            </a:r>
          </a:p>
          <a:p>
            <a:pPr lvl="1"/>
            <a:r>
              <a:rPr lang="en-US" dirty="0" smtClean="0"/>
              <a:t>Example 2: Near fuel scarcity (some units with reduced SOR capability); </a:t>
            </a:r>
            <a:r>
              <a:rPr lang="en-US" dirty="0"/>
              <a:t>DA </a:t>
            </a:r>
            <a:r>
              <a:rPr lang="en-US" dirty="0" smtClean="0"/>
              <a:t>example only</a:t>
            </a:r>
          </a:p>
          <a:p>
            <a:pPr lvl="1"/>
            <a:r>
              <a:rPr lang="en-US" dirty="0" smtClean="0"/>
              <a:t>Example 3: Fuel scarcity (unit outage in addition to Example 2 conditions); DA example only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proposal creates appropriate incentives for fuel scarcity conditions</a:t>
            </a:r>
            <a:endParaRPr lang="en-US" sz="2200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NEER’s </a:t>
            </a:r>
            <a:r>
              <a:rPr lang="en-US" dirty="0"/>
              <a:t>Alternative to the ISO-NE proposal</a:t>
            </a:r>
            <a:r>
              <a:rPr lang="en-US" dirty="0" smtClean="0"/>
              <a:t>, DA and RT dispatch and prices change as a function of fuel scarcity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86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19288" cy="21677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1 – Normal Conditions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11561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D sets LMP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2156178" y="3939822"/>
            <a:ext cx="237066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07290" y="4871370"/>
            <a:ext cx="205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SOR price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3443111" y="4402667"/>
            <a:ext cx="259645" cy="4402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242627" y="1733059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3183472" y="2190044"/>
            <a:ext cx="1083728" cy="7676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180539" y="2325725"/>
            <a:ext cx="4195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is the same for both hours</a:t>
            </a:r>
          </a:p>
        </p:txBody>
      </p:sp>
    </p:spTree>
    <p:extLst>
      <p:ext uri="{BB962C8B-B14F-4D97-AF65-F5344CB8AC3E}">
        <p14:creationId xmlns:p14="http://schemas.microsoft.com/office/powerpoint/2010/main" val="34690356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341327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1 – Normal Conditions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463313" y="3066031"/>
            <a:ext cx="109366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078667" y="3610378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6412932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463313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900171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7159486" y="3611507"/>
            <a:ext cx="296757" cy="239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456243" y="3074886"/>
            <a:ext cx="863668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6850665" y="3610378"/>
            <a:ext cx="296757" cy="2392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254546" y="3282181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058042" y="2135629"/>
            <a:ext cx="1745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7EC234"/>
                </a:solidFill>
              </a:rPr>
              <a:t>cleared for SOR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161369" y="2130397"/>
            <a:ext cx="18966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48B9"/>
                </a:solidFill>
              </a:rPr>
              <a:t>cleared for energy </a:t>
            </a:r>
          </a:p>
        </p:txBody>
      </p:sp>
      <p:sp>
        <p:nvSpPr>
          <p:cNvPr id="147" name="Right Brace 146"/>
          <p:cNvSpPr/>
          <p:nvPr/>
        </p:nvSpPr>
        <p:spPr bwMode="auto">
          <a:xfrm rot="16200000">
            <a:off x="6006943" y="1495146"/>
            <a:ext cx="211496" cy="2069462"/>
          </a:xfrm>
          <a:prstGeom prst="rightBrace">
            <a:avLst/>
          </a:prstGeom>
          <a:ln>
            <a:solidFill>
              <a:srgbClr val="0048B9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48" name="Right Brace 147"/>
          <p:cNvSpPr/>
          <p:nvPr/>
        </p:nvSpPr>
        <p:spPr bwMode="auto">
          <a:xfrm rot="16200000">
            <a:off x="7788921" y="2100541"/>
            <a:ext cx="209232" cy="860936"/>
          </a:xfrm>
          <a:prstGeom prst="rightBrace">
            <a:avLst/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7375239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211561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D sets LMP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2156178" y="3939822"/>
            <a:ext cx="237066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907290" y="4871370"/>
            <a:ext cx="205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SOR price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3443111" y="4402667"/>
            <a:ext cx="259645" cy="4402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/>
          <p:cNvPicPr>
            <a:picLocks noChangeAspect="1"/>
          </p:cNvPicPr>
          <p:nvPr/>
        </p:nvPicPr>
        <p:blipFill rotWithShape="1">
          <a:blip r:embed="rId3"/>
          <a:srcRect r="54681"/>
          <a:stretch/>
        </p:blipFill>
        <p:spPr>
          <a:xfrm>
            <a:off x="429768" y="2615184"/>
            <a:ext cx="3634232" cy="216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36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2615184"/>
            <a:ext cx="8545978" cy="217049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RT load is 850 MW, higher than the 700 MW forecasted in DA </a:t>
            </a:r>
          </a:p>
          <a:p>
            <a:r>
              <a:rPr lang="en-US" dirty="0" smtClean="0"/>
              <a:t>RT Energy price: $60/MWh,</a:t>
            </a:r>
            <a:r>
              <a:rPr lang="en-US" dirty="0"/>
              <a:t> </a:t>
            </a:r>
            <a:r>
              <a:rPr lang="en-US" dirty="0" smtClean="0">
                <a:solidFill>
                  <a:srgbClr val="92D050"/>
                </a:solidFill>
              </a:rPr>
              <a:t>RT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Example 1 – RT Load Higher than Anticipated DA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064871" y="4877014"/>
            <a:ext cx="1771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</a:t>
            </a:r>
            <a:r>
              <a:rPr lang="en-US" sz="1400" i="1" dirty="0"/>
              <a:t>F</a:t>
            </a:r>
            <a:r>
              <a:rPr lang="en-US" sz="1400" i="1" dirty="0" smtClean="0"/>
              <a:t> sets RT LMP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2011680" y="4397071"/>
            <a:ext cx="254239" cy="457152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07290" y="4871370"/>
            <a:ext cx="2312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RT SOR price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3205046" y="4367943"/>
            <a:ext cx="232636" cy="516573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681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42824" cy="217049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b="0" dirty="0" smtClean="0">
                <a:solidFill>
                  <a:schemeClr val="tx1"/>
                </a:solidFill>
              </a:rPr>
              <a:t>Prices derived on next slide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2 – Near Fuel Scarcity (Posturing)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5464" y="4871370"/>
            <a:ext cx="459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Units E and F have reduced SOR capability (e.g., dual fuel units with limited oil in storage, non-firm gas supply) 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2619022" y="4255912"/>
            <a:ext cx="282224" cy="620888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183339" y="2105593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25511" y="2551289"/>
            <a:ext cx="395111" cy="45155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05956" y="2325725"/>
            <a:ext cx="5091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shown is the same for both hours (not unique)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70312" y="4877015"/>
            <a:ext cx="380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MWh limits reached for units E and F, unit D clears for SOR, unit E clears for energy 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794977" y="4278489"/>
            <a:ext cx="186267" cy="5926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 bwMode="auto">
          <a:xfrm>
            <a:off x="8003822" y="3781778"/>
            <a:ext cx="587022" cy="75635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5638800" y="4340578"/>
            <a:ext cx="174978" cy="524933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 bwMode="auto">
          <a:xfrm>
            <a:off x="4809067" y="4007557"/>
            <a:ext cx="1473200" cy="31608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1134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$60/MWh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$24/MWh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341327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 Example 2 – Near Fuel </a:t>
            </a:r>
            <a:r>
              <a:rPr lang="en-US" dirty="0" smtClean="0"/>
              <a:t>Scarcity (Posturing)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463313" y="3066031"/>
            <a:ext cx="109366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078667" y="3068506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6412932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463313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979194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118" name="Straight Arrow Connector 117"/>
          <p:cNvCxnSpPr>
            <a:stCxn id="116" idx="2"/>
          </p:cNvCxnSpPr>
          <p:nvPr/>
        </p:nvCxnSpPr>
        <p:spPr>
          <a:xfrm>
            <a:off x="7026801" y="3612337"/>
            <a:ext cx="429442" cy="156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456243" y="3074886"/>
            <a:ext cx="389535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16" idx="2"/>
          </p:cNvCxnSpPr>
          <p:nvPr/>
        </p:nvCxnSpPr>
        <p:spPr>
          <a:xfrm>
            <a:off x="6850665" y="3610378"/>
            <a:ext cx="176136" cy="1959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254546" y="2706442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161369" y="2130397"/>
            <a:ext cx="18966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48B9"/>
                </a:solidFill>
              </a:rPr>
              <a:t>cleared for energy </a:t>
            </a:r>
          </a:p>
        </p:txBody>
      </p:sp>
      <p:sp>
        <p:nvSpPr>
          <p:cNvPr id="147" name="Right Brace 146"/>
          <p:cNvSpPr/>
          <p:nvPr/>
        </p:nvSpPr>
        <p:spPr bwMode="auto">
          <a:xfrm rot="16200000">
            <a:off x="5935444" y="1566644"/>
            <a:ext cx="217471" cy="1932440"/>
          </a:xfrm>
          <a:prstGeom prst="rightBrace">
            <a:avLst/>
          </a:prstGeom>
          <a:ln>
            <a:solidFill>
              <a:srgbClr val="0048B9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7375239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009422" y="4927814"/>
                <a:ext cx="40075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i="1" dirty="0" smtClean="0"/>
                  <a:t>Unit D sets SOR price at offer plus its energy opportunity cost: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+$6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$60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−$42)</m:t>
                    </m:r>
                    <m:r>
                      <a:rPr lang="en-US" sz="1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$24</m:t>
                    </m:r>
                  </m:oMath>
                </a14:m>
                <a:endParaRPr lang="en-US" sz="1400" i="1" dirty="0" smtClean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422" y="4927814"/>
                <a:ext cx="4007556" cy="523220"/>
              </a:xfrm>
              <a:prstGeom prst="rect">
                <a:avLst/>
              </a:prstGeom>
              <a:blipFill>
                <a:blip r:embed="rId3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/>
          <p:cNvCxnSpPr/>
          <p:nvPr/>
        </p:nvCxnSpPr>
        <p:spPr>
          <a:xfrm flipV="1">
            <a:off x="3443111" y="3928533"/>
            <a:ext cx="214489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55203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E sets LMP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1478844" y="4154311"/>
            <a:ext cx="316089" cy="75635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65910" y="3074156"/>
            <a:ext cx="176136" cy="1959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173156" y="3066388"/>
            <a:ext cx="395043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6999111" y="2415822"/>
            <a:ext cx="536222" cy="615245"/>
          </a:xfrm>
          <a:prstGeom prst="straightConnector1">
            <a:avLst/>
          </a:prstGeom>
          <a:ln w="12700">
            <a:solidFill>
              <a:srgbClr val="0048B9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4"/>
          <a:srcRect r="54393"/>
          <a:stretch/>
        </p:blipFill>
        <p:spPr>
          <a:xfrm>
            <a:off x="429768" y="2615184"/>
            <a:ext cx="3668099" cy="21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3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b="0" dirty="0" smtClean="0">
                <a:solidFill>
                  <a:schemeClr val="tx1"/>
                </a:solidFill>
              </a:rPr>
              <a:t>Prices derived on next slide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42824" cy="21704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3 – Fuel Scarcity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5465" y="4871370"/>
            <a:ext cx="1309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Units A is out of service 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857955" y="3251200"/>
            <a:ext cx="349956" cy="16256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170312" y="4877015"/>
            <a:ext cx="380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requirement not met 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6412090" y="4459112"/>
            <a:ext cx="1473200" cy="31608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5956" y="2325725"/>
            <a:ext cx="5091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shown is the same for both hours (not unique)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3339" y="2105593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325511" y="2551289"/>
            <a:ext cx="395111" cy="45155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1544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Box 116"/>
          <p:cNvSpPr txBox="1"/>
          <p:nvPr/>
        </p:nvSpPr>
        <p:spPr>
          <a:xfrm>
            <a:off x="7076083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7166753" y="3076463"/>
            <a:ext cx="31778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$936/MWh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$900/MWh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5438216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 Example </a:t>
            </a:r>
            <a:r>
              <a:rPr lang="en-US" dirty="0" smtClean="0"/>
              <a:t>3 – Fuel Scarcity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When fuel becomes scarce, the SOR price is the RCPF and energy prices are above it, reflecting scarcity conditions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063606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5509821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10" name="Straight Arrow Connector 109"/>
          <p:cNvCxnSpPr/>
          <p:nvPr/>
        </p:nvCxnSpPr>
        <p:spPr>
          <a:xfrm flipV="1">
            <a:off x="5509821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5947554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6560202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987351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835625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6553132" y="3074886"/>
            <a:ext cx="389535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5947554" y="3610378"/>
            <a:ext cx="464535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6472128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447823" y="1778214"/>
            <a:ext cx="2551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price set by RCPF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55201" y="4877014"/>
                <a:ext cx="43087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i="1" dirty="0" smtClean="0"/>
                  <a:t>Unit D sets the energy </a:t>
                </a:r>
                <a:r>
                  <a:rPr lang="en-US" sz="1400" i="1" dirty="0"/>
                  <a:t>price at </a:t>
                </a:r>
                <a:r>
                  <a:rPr lang="en-US" sz="1400" i="1" dirty="0" smtClean="0"/>
                  <a:t>its offer </a:t>
                </a:r>
                <a:r>
                  <a:rPr lang="en-US" sz="1400" i="1" dirty="0"/>
                  <a:t>plus its </a:t>
                </a:r>
                <a:r>
                  <a:rPr lang="en-US" sz="1400" i="1" dirty="0" smtClean="0"/>
                  <a:t>SOR </a:t>
                </a:r>
                <a:r>
                  <a:rPr lang="en-US" sz="1400" i="1" dirty="0"/>
                  <a:t>opportunity cost: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$42+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900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−$6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=$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936</m:t>
                    </m:r>
                  </m:oMath>
                </a14:m>
                <a:endParaRPr lang="en-US" sz="1400" i="1" dirty="0" smtClean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01" y="4877014"/>
                <a:ext cx="4308710" cy="523220"/>
              </a:xfrm>
              <a:prstGeom prst="rect">
                <a:avLst/>
              </a:prstGeom>
              <a:blipFill>
                <a:blip r:embed="rId3"/>
                <a:stretch>
                  <a:fillRect t="-2326" r="-850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Arrow Connector 54"/>
          <p:cNvCxnSpPr/>
          <p:nvPr/>
        </p:nvCxnSpPr>
        <p:spPr>
          <a:xfrm flipV="1">
            <a:off x="1478844" y="3939822"/>
            <a:ext cx="316089" cy="9708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4080933" y="1952978"/>
            <a:ext cx="660400" cy="355599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/>
          <p:nvPr/>
        </p:nvCxnSpPr>
        <p:spPr bwMode="auto">
          <a:xfrm rot="5400000" flipH="1" flipV="1">
            <a:off x="7770456" y="2432575"/>
            <a:ext cx="668172" cy="427213"/>
          </a:xfrm>
          <a:prstGeom prst="curvedConnector3">
            <a:avLst>
              <a:gd name="adj1" fmla="val 50000"/>
            </a:avLst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614563" y="1481097"/>
            <a:ext cx="1542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SOR shortage, price set by RCPF </a:t>
            </a: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6389511" y="3605948"/>
            <a:ext cx="173736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562798" y="3074156"/>
            <a:ext cx="464535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004755" y="3074339"/>
            <a:ext cx="173736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488487" y="3074157"/>
            <a:ext cx="317780" cy="0"/>
          </a:xfrm>
          <a:prstGeom prst="straightConnector1">
            <a:avLst/>
          </a:prstGeom>
          <a:ln w="38100">
            <a:solidFill>
              <a:srgbClr val="7EC23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 rotWithShape="1">
          <a:blip r:embed="rId4"/>
          <a:srcRect r="54533"/>
          <a:stretch/>
        </p:blipFill>
        <p:spPr>
          <a:xfrm>
            <a:off x="429768" y="2615184"/>
            <a:ext cx="3656810" cy="21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80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ISO-NE Proposal Not About Fuel Security Anymore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679510"/>
            <a:ext cx="8341879" cy="3806890"/>
          </a:xfrm>
        </p:spPr>
        <p:txBody>
          <a:bodyPr/>
          <a:lstStyle/>
          <a:p>
            <a:r>
              <a:rPr lang="en-US" dirty="0" smtClean="0"/>
              <a:t>ISO-NE proposing a day-ahead </a:t>
            </a:r>
            <a:r>
              <a:rPr lang="en-US" i="1" dirty="0" smtClean="0"/>
              <a:t>call option </a:t>
            </a:r>
            <a:r>
              <a:rPr lang="en-US" dirty="0" smtClean="0"/>
              <a:t>for three types of reserves:</a:t>
            </a:r>
          </a:p>
          <a:p>
            <a:pPr lvl="1"/>
            <a:r>
              <a:rPr lang="en-US" dirty="0" smtClean="0"/>
              <a:t>One for forecasting error – “Replacement Energy Reserves” or RER</a:t>
            </a:r>
          </a:p>
          <a:p>
            <a:pPr lvl="1"/>
            <a:r>
              <a:rPr lang="en-US" dirty="0" smtClean="0"/>
              <a:t>One to address load imbalances due to virtual transactions – “Energy Imbalance Reserves” or EIR</a:t>
            </a:r>
          </a:p>
          <a:p>
            <a:pPr lvl="1"/>
            <a:r>
              <a:rPr lang="en-US" dirty="0" smtClean="0"/>
              <a:t>Traditional operating reserves that will now be bought day-ahead – </a:t>
            </a:r>
            <a:r>
              <a:rPr lang="en-US" dirty="0"/>
              <a:t>“Generation </a:t>
            </a:r>
            <a:r>
              <a:rPr lang="en-US" dirty="0" smtClean="0"/>
              <a:t>Contingency Reserves” or GCR</a:t>
            </a:r>
            <a:endParaRPr lang="en-US" dirty="0"/>
          </a:p>
          <a:p>
            <a:r>
              <a:rPr lang="en-US" dirty="0" smtClean="0"/>
              <a:t>ISO-NE’s argument that resources that sell the call options would gain incentives for </a:t>
            </a:r>
            <a:r>
              <a:rPr lang="en-US" dirty="0"/>
              <a:t>next-day fuel </a:t>
            </a:r>
            <a:r>
              <a:rPr lang="en-US" dirty="0" smtClean="0"/>
              <a:t>arrangements is weak </a:t>
            </a:r>
            <a:endParaRPr lang="en-US" dirty="0"/>
          </a:p>
          <a:p>
            <a:pPr lvl="1"/>
            <a:r>
              <a:rPr lang="en-US" dirty="0" smtClean="0"/>
              <a:t>It depends </a:t>
            </a:r>
            <a:r>
              <a:rPr lang="en-US" dirty="0"/>
              <a:t>on </a:t>
            </a:r>
            <a:r>
              <a:rPr lang="en-US" dirty="0" smtClean="0"/>
              <a:t>assumptions </a:t>
            </a:r>
            <a:r>
              <a:rPr lang="en-US" dirty="0"/>
              <a:t>about lumpy offers and </a:t>
            </a:r>
            <a:r>
              <a:rPr lang="en-US" dirty="0" smtClean="0"/>
              <a:t>supplier risk aversion</a:t>
            </a:r>
          </a:p>
          <a:p>
            <a:r>
              <a:rPr lang="en-US" dirty="0" smtClean="0"/>
              <a:t>Questions remain on the proposal’s impact on real-time prices and/or what incentives will be given to those resources with stored fuel that can meet ISO-NE’s operational needs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ISO-NE’s design does not incent a strong real-time demand and appears to stray far from our original objectives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15820"/>
          </a:xfrm>
        </p:spPr>
        <p:txBody>
          <a:bodyPr/>
          <a:lstStyle/>
          <a:p>
            <a:r>
              <a:rPr lang="en-US" dirty="0" smtClean="0"/>
              <a:t>ISO-NE reliability requirements for GCR/EIR/RER are not based on depleted inventories or energy/fuel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2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21" y="914400"/>
            <a:ext cx="8535980" cy="685800"/>
          </a:xfrm>
        </p:spPr>
        <p:txBody>
          <a:bodyPr/>
          <a:lstStyle/>
          <a:p>
            <a:r>
              <a:rPr lang="en-US" dirty="0" smtClean="0"/>
              <a:t>NEER Proposal </a:t>
            </a:r>
            <a:r>
              <a:rPr lang="en-US" dirty="0"/>
              <a:t>Summary </a:t>
            </a:r>
            <a:r>
              <a:rPr lang="en-US" dirty="0" smtClean="0"/>
              <a:t>and Difference</a:t>
            </a:r>
            <a:r>
              <a:rPr lang="en-US" strike="sngStrike" dirty="0" smtClean="0"/>
              <a:t>s</a:t>
            </a:r>
            <a:r>
              <a:rPr lang="en-US" dirty="0" smtClean="0"/>
              <a:t> from ISO-NE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679510"/>
            <a:ext cx="8611388" cy="380689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Core: Introduces DA and RT Strategic Operating Reserves (SOR)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Physical, secure MW + MWh reserves to increase the demand for (and hence the total supply of) winter preparedness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Replaces ISO-NE’s RER, which is only a call option on RT energy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Introduces DA Operating Reserves (OR) (TMSR/TMNSR/TMOR)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Forward contracts </a:t>
            </a:r>
            <a:r>
              <a:rPr lang="en-US" dirty="0"/>
              <a:t>to provide </a:t>
            </a:r>
            <a:r>
              <a:rPr lang="en-US" dirty="0" smtClean="0"/>
              <a:t>physical RT OR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b="1" i="1" dirty="0" smtClean="0"/>
              <a:t>Not designed for winter </a:t>
            </a:r>
            <a:r>
              <a:rPr lang="en-US" b="1" i="1" dirty="0"/>
              <a:t>energy </a:t>
            </a:r>
            <a:r>
              <a:rPr lang="en-US" b="1" i="1" dirty="0" smtClean="0"/>
              <a:t>security, but needed to ensure that enough </a:t>
            </a:r>
            <a:r>
              <a:rPr lang="en-US" b="1" i="1" dirty="0"/>
              <a:t>resources are set aside in DA to meet RT OR </a:t>
            </a:r>
            <a:r>
              <a:rPr lang="en-US" b="1" i="1" dirty="0" smtClean="0"/>
              <a:t>requirements, in addition to those </a:t>
            </a:r>
            <a:r>
              <a:rPr lang="en-US" b="1" i="1" dirty="0"/>
              <a:t>supplying </a:t>
            </a:r>
            <a:r>
              <a:rPr lang="en-US" b="1" i="1" dirty="0" smtClean="0"/>
              <a:t>DA SOR </a:t>
            </a:r>
            <a:endParaRPr lang="en-US" b="1" i="1" strike="sngStrike" dirty="0" smtClean="0">
              <a:solidFill>
                <a:srgbClr val="FF0000"/>
              </a:solidFill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Replaces ISO-NE’s GCR, which is a call option on RT energy</a:t>
            </a:r>
            <a:endParaRPr lang="en-US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Does not address virtual participation in the DAM (i.e., no EIR)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N</a:t>
            </a:r>
            <a:r>
              <a:rPr lang="en-US" dirty="0" smtClean="0"/>
              <a:t>ot clear at this point that virtuals pose a </a:t>
            </a:r>
            <a:r>
              <a:rPr lang="en-US" dirty="0"/>
              <a:t>winter security </a:t>
            </a:r>
            <a:r>
              <a:rPr lang="en-US" dirty="0" smtClean="0"/>
              <a:t>problem or that the concerns need to be addressed right now as part of this Chapter 3; does not preclude addressing this issue in the future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presents an alternative proposal that would much more effectively align price signals with objectives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15820"/>
          </a:xfrm>
        </p:spPr>
        <p:txBody>
          <a:bodyPr/>
          <a:lstStyle/>
          <a:p>
            <a:r>
              <a:rPr lang="en-US" dirty="0" smtClean="0"/>
              <a:t>NEER’s Alternative relies on physical reserve products in DA and RT, rather than on DA financial call options on RT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9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NEER “Strategic Operating Reserve” Alternative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38010" cy="367626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Strategic </a:t>
            </a:r>
            <a:r>
              <a:rPr lang="en-US" dirty="0"/>
              <a:t>Operating</a:t>
            </a:r>
            <a:r>
              <a:rPr lang="en-US" dirty="0" smtClean="0"/>
              <a:t> Reserves (SORs) are secure </a:t>
            </a:r>
            <a:r>
              <a:rPr lang="en-US" dirty="0" err="1" smtClean="0"/>
              <a:t>MW+MWh</a:t>
            </a:r>
            <a:r>
              <a:rPr lang="en-US" dirty="0" smtClean="0"/>
              <a:t> procured and held by ISO-NE as backup to protect against adverse conditions, consistent with ISO-NE reliability objectives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Ensure that the system can sustain a </a:t>
            </a:r>
            <a:r>
              <a:rPr lang="en-US" i="1" dirty="0" smtClean="0"/>
              <a:t>prolonged</a:t>
            </a:r>
            <a:r>
              <a:rPr lang="en-US" dirty="0" smtClean="0"/>
              <a:t> contingency that would reduce energy-secure supply during a cold snap.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Holding SORs in both DA and RT maintains market consistency and properly increases the demand for physical energy and reserves </a:t>
            </a:r>
            <a:r>
              <a:rPr lang="en-US" dirty="0"/>
              <a:t>to internalize value </a:t>
            </a:r>
            <a:r>
              <a:rPr lang="en-US" dirty="0" smtClean="0"/>
              <a:t>that might otherwise be met out of market</a:t>
            </a:r>
            <a:r>
              <a:rPr lang="en-US" strike="sngStrike" dirty="0" smtClean="0"/>
              <a:t>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The resulting prices signal the desired increased preparedness in the operating, procurement, and investment timeframes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Expectations for scarcity would translate to forward prices and influence fuel procurement and investment/retention of energy-secure resources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“Strategic Operating </a:t>
            </a:r>
            <a:r>
              <a:rPr lang="en-US" sz="2200" dirty="0"/>
              <a:t>Reserve” is designed </a:t>
            </a:r>
            <a:r>
              <a:rPr lang="en-US" sz="2200" dirty="0" smtClean="0"/>
              <a:t>specifically to address stated ISO-NE operator needs for fuel security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4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Operating Reserve Product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SORs are a new type of reserve purchased by ISO-NE specifically because they have secure MWhs</a:t>
            </a:r>
          </a:p>
          <a:p>
            <a:r>
              <a:rPr lang="en-US" dirty="0" smtClean="0"/>
              <a:t>Provided by secure MWh-backed MWs: </a:t>
            </a:r>
          </a:p>
          <a:p>
            <a:pPr lvl="1"/>
            <a:r>
              <a:rPr lang="en-US" dirty="0" smtClean="0"/>
              <a:t>O</a:t>
            </a:r>
            <a:r>
              <a:rPr lang="en-US" dirty="0" smtClean="0">
                <a:solidFill>
                  <a:schemeClr val="tx2"/>
                </a:solidFill>
              </a:rPr>
              <a:t>il-fired </a:t>
            </a:r>
            <a:r>
              <a:rPr lang="en-US" dirty="0">
                <a:solidFill>
                  <a:schemeClr val="tx2"/>
                </a:solidFill>
              </a:rPr>
              <a:t>units with on-site fuel </a:t>
            </a:r>
            <a:r>
              <a:rPr lang="en-US" dirty="0" smtClean="0">
                <a:solidFill>
                  <a:schemeClr val="tx2"/>
                </a:solidFill>
              </a:rPr>
              <a:t>inventory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Gas-fired </a:t>
            </a:r>
            <a:r>
              <a:rPr lang="en-US" dirty="0">
                <a:solidFill>
                  <a:schemeClr val="tx2"/>
                </a:solidFill>
              </a:rPr>
              <a:t>units with secure fuel </a:t>
            </a:r>
            <a:r>
              <a:rPr lang="en-US" dirty="0" smtClean="0">
                <a:solidFill>
                  <a:schemeClr val="tx2"/>
                </a:solidFill>
              </a:rPr>
              <a:t>supply</a:t>
            </a:r>
          </a:p>
          <a:p>
            <a:pPr lvl="1"/>
            <a:r>
              <a:rPr lang="en-US" dirty="0" err="1" smtClean="0">
                <a:solidFill>
                  <a:schemeClr val="tx2"/>
                </a:solidFill>
              </a:rPr>
              <a:t>Pondage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hydro (depending on their reservoir level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Pumped hydro/batteries </a:t>
            </a:r>
            <a:r>
              <a:rPr lang="en-US" dirty="0">
                <a:solidFill>
                  <a:schemeClr val="tx2"/>
                </a:solidFill>
              </a:rPr>
              <a:t>(depending on their reservoir level/state of charge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  <a:endParaRPr lang="en-US" dirty="0" smtClean="0"/>
          </a:p>
          <a:p>
            <a:r>
              <a:rPr lang="en-US" dirty="0" smtClean="0"/>
              <a:t>Units can have up to a 12-hour notification time for deployment</a:t>
            </a:r>
          </a:p>
          <a:p>
            <a:pPr lvl="1"/>
            <a:r>
              <a:rPr lang="en-US" dirty="0" smtClean="0"/>
              <a:t>Unlike traditional reserves, these units are valued because of their MWh security, not because they are fast-start units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SORs provide MWh </a:t>
            </a:r>
            <a:r>
              <a:rPr lang="en-US" sz="2200" dirty="0"/>
              <a:t>security on the system in the day-ahead </a:t>
            </a:r>
            <a:r>
              <a:rPr lang="en-US" sz="2200" dirty="0" smtClean="0"/>
              <a:t>market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597494"/>
            <a:ext cx="8229600" cy="532717"/>
          </a:xfrm>
        </p:spPr>
        <p:txBody>
          <a:bodyPr/>
          <a:lstStyle/>
          <a:p>
            <a:r>
              <a:rPr lang="en-US" dirty="0" smtClean="0"/>
              <a:t>SORs are </a:t>
            </a:r>
            <a:r>
              <a:rPr lang="en-US" dirty="0"/>
              <a:t>oil units, firm fuel, LNG options, storage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75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Offers in the DAM: SOR, Energy and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72194" cy="3676261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Energy offers: 3-part offers, same as today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DA OR offers: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Separate offer curve (MW and corresponding $/MWh) from energy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SOR units offer to provide SORs and/or energy and DA OR in the Day-Ahead Market (or Multi-Day Ahead Market)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Offer parameters (could also be developed as curves):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MW,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$/MWh,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Volumes of secure MWh available to (two separate volumes):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back the MW associated to the SOR offer during the day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back </a:t>
            </a:r>
            <a:r>
              <a:rPr lang="en-US" dirty="0"/>
              <a:t>the MW associated to the </a:t>
            </a:r>
            <a:r>
              <a:rPr lang="en-US" dirty="0" err="1" smtClean="0"/>
              <a:t>energy+SOR</a:t>
            </a:r>
            <a:r>
              <a:rPr lang="en-US" dirty="0" smtClean="0"/>
              <a:t> offer </a:t>
            </a:r>
            <a:r>
              <a:rPr lang="en-US" dirty="0"/>
              <a:t>during the day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438445" cy="685800"/>
          </a:xfrm>
        </p:spPr>
        <p:txBody>
          <a:bodyPr/>
          <a:lstStyle/>
          <a:p>
            <a:r>
              <a:rPr lang="en-US" sz="2400" dirty="0"/>
              <a:t>Prices for </a:t>
            </a:r>
            <a:r>
              <a:rPr lang="en-US" sz="2400" dirty="0" smtClean="0"/>
              <a:t>SOR </a:t>
            </a:r>
            <a:r>
              <a:rPr lang="en-US" sz="2400" dirty="0"/>
              <a:t>include energy and </a:t>
            </a:r>
            <a:r>
              <a:rPr lang="en-US" sz="2400" dirty="0" smtClean="0"/>
              <a:t>reserves opportunity </a:t>
            </a:r>
            <a:r>
              <a:rPr lang="en-US" sz="2400" dirty="0"/>
              <a:t>cost and </a:t>
            </a:r>
            <a:r>
              <a:rPr lang="en-US" sz="2400" dirty="0" smtClean="0"/>
              <a:t>SOR </a:t>
            </a:r>
            <a:r>
              <a:rPr lang="en-US" sz="2400" dirty="0"/>
              <a:t>offer price of the </a:t>
            </a:r>
            <a:r>
              <a:rPr lang="en-US" sz="2400" dirty="0" smtClean="0"/>
              <a:t>SOR </a:t>
            </a:r>
            <a:r>
              <a:rPr lang="en-US" sz="2400" dirty="0"/>
              <a:t>marginal </a:t>
            </a:r>
            <a:r>
              <a:rPr lang="en-US" sz="2400" dirty="0" smtClean="0"/>
              <a:t>unit </a:t>
            </a:r>
            <a:endParaRPr lang="en-US" sz="2400" strike="sngStrike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SORs are purchased day-ahead consistent with winter security being mostly a multi-day challenge, not a real-time surprise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Day-Ahead Market Clearing with 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ISO-NE to co-optimize SOR suppliers with energy and OR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Clearing engine tries to select the full amount of </a:t>
            </a:r>
            <a:r>
              <a:rPr lang="en-US" dirty="0" smtClean="0"/>
              <a:t>energy, OR and SOR </a:t>
            </a:r>
            <a:r>
              <a:rPr lang="en-US" dirty="0"/>
              <a:t>at least </a:t>
            </a:r>
            <a:r>
              <a:rPr lang="en-US" dirty="0" smtClean="0"/>
              <a:t>cost</a:t>
            </a:r>
            <a:endParaRPr lang="en-US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MWs may be designated as either SOR, OR or energy only – SOR MWs cannot </a:t>
            </a:r>
            <a:r>
              <a:rPr lang="en-US" dirty="0"/>
              <a:t>also clear for energy </a:t>
            </a:r>
            <a:r>
              <a:rPr lang="en-US" dirty="0" smtClean="0"/>
              <a:t>and OR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Arial" charset="0"/>
              </a:rPr>
              <a:t>DA (and RT) demand for SOR expressed through a “demand curve” </a:t>
            </a:r>
            <a:r>
              <a:rPr lang="en-US" dirty="0" smtClean="0">
                <a:latin typeface="Arial" charset="0"/>
              </a:rPr>
              <a:t>allowing </a:t>
            </a:r>
            <a:r>
              <a:rPr lang="en-US" dirty="0">
                <a:latin typeface="Arial" charset="0"/>
              </a:rPr>
              <a:t>sacrifice</a:t>
            </a:r>
            <a:r>
              <a:rPr lang="en-US" dirty="0" smtClean="0">
                <a:latin typeface="Arial" charset="0"/>
              </a:rPr>
              <a:t> of SOR for higher-value energy/OR, for a penalty, much like the RCPFs for current ancillary services (see later slides)</a:t>
            </a:r>
            <a:endParaRPr lang="en-US" dirty="0">
              <a:latin typeface="Arial" charset="0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latin typeface="Arial" charset="0"/>
              </a:rPr>
              <a:t>Co-optimization </a:t>
            </a:r>
            <a:r>
              <a:rPr lang="en-US" dirty="0">
                <a:latin typeface="Arial" charset="0"/>
              </a:rPr>
              <a:t>also </a:t>
            </a:r>
            <a:r>
              <a:rPr lang="en-US" dirty="0" smtClean="0">
                <a:latin typeface="Arial" charset="0"/>
              </a:rPr>
              <a:t>appropriately </a:t>
            </a:r>
            <a:r>
              <a:rPr lang="en-US" dirty="0">
                <a:latin typeface="Arial" charset="0"/>
              </a:rPr>
              <a:t>rewards all resources that provide energy and </a:t>
            </a:r>
            <a:r>
              <a:rPr lang="en-US" dirty="0" smtClean="0">
                <a:latin typeface="Arial" charset="0"/>
              </a:rPr>
              <a:t>OR when </a:t>
            </a:r>
            <a:r>
              <a:rPr lang="en-US" dirty="0">
                <a:latin typeface="Arial" charset="0"/>
              </a:rPr>
              <a:t>inventory becomes tight </a:t>
            </a:r>
            <a:r>
              <a:rPr lang="en-US" dirty="0" smtClean="0">
                <a:latin typeface="Arial" charset="0"/>
              </a:rPr>
              <a:t>(when SOR is scarce/costly, energy and OR prices rise even </a:t>
            </a:r>
            <a:r>
              <a:rPr lang="en-US" dirty="0">
                <a:latin typeface="Arial" charset="0"/>
              </a:rPr>
              <a:t>before shortages of energy and </a:t>
            </a:r>
            <a:r>
              <a:rPr lang="en-US" dirty="0" smtClean="0">
                <a:latin typeface="Arial" charset="0"/>
              </a:rPr>
              <a:t>OR </a:t>
            </a:r>
            <a:r>
              <a:rPr lang="en-US" dirty="0">
                <a:latin typeface="Arial" charset="0"/>
              </a:rPr>
              <a:t>actually occur</a:t>
            </a:r>
            <a:r>
              <a:rPr lang="en-US" dirty="0" smtClean="0">
                <a:latin typeface="Arial" charset="0"/>
              </a:rPr>
              <a:t>).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SORs are then paid a separate SOR clearing price and do not receive the Day-Ahead Market energy clearing price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By virtue of the co-optimization, prices account for opportunity costs and are consistent with the dispatch: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Units do not have incentives to deviate from market clearing solution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438445" cy="685800"/>
          </a:xfrm>
        </p:spPr>
        <p:txBody>
          <a:bodyPr/>
          <a:lstStyle/>
          <a:p>
            <a:r>
              <a:rPr lang="en-US" sz="2400" dirty="0"/>
              <a:t>Prices for </a:t>
            </a:r>
            <a:r>
              <a:rPr lang="en-US" sz="2400" dirty="0" smtClean="0"/>
              <a:t>SOR </a:t>
            </a:r>
            <a:r>
              <a:rPr lang="en-US" sz="2400" dirty="0"/>
              <a:t>include energy and </a:t>
            </a:r>
            <a:r>
              <a:rPr lang="en-US" sz="2400" dirty="0" smtClean="0"/>
              <a:t>reserves opportunity </a:t>
            </a:r>
            <a:r>
              <a:rPr lang="en-US" sz="2400" dirty="0"/>
              <a:t>cost and </a:t>
            </a:r>
            <a:r>
              <a:rPr lang="en-US" sz="2400" dirty="0" smtClean="0"/>
              <a:t>SOR </a:t>
            </a:r>
            <a:r>
              <a:rPr lang="en-US" sz="2400" dirty="0"/>
              <a:t>offer price of the </a:t>
            </a:r>
            <a:r>
              <a:rPr lang="en-US" sz="2400" dirty="0" smtClean="0"/>
              <a:t>SOR </a:t>
            </a:r>
            <a:r>
              <a:rPr lang="en-US" sz="2400" dirty="0"/>
              <a:t>marginal </a:t>
            </a:r>
            <a:r>
              <a:rPr lang="en-US" sz="2400" dirty="0" smtClean="0"/>
              <a:t>unit </a:t>
            </a:r>
            <a:endParaRPr lang="en-US" sz="2400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641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of SORs in RAA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810139"/>
            <a:ext cx="8389285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SOR requirements will be modeled in RAA, consistent with DA, and similar to the way OR is modeled in RAA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Role of RAA: determine the need to start additional units, including those that cleared SOR in DA, to ensure reliable RT operations</a:t>
            </a:r>
            <a:endParaRPr lang="en-US" sz="1800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Same as today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Under fuel scarcity conditions that require SOR deployment (e.g., no other resources are available), if DA SOR suppliers are offline RAA determines which of those suppliers must be </a:t>
            </a:r>
            <a:r>
              <a:rPr lang="en-US" dirty="0" smtClean="0"/>
              <a:t>started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Resource start during RAA provides advantages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Takes into account longer lead time resources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May also provide good timelines for calling on LNG options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Offline DA SOR suppliers may be called to start during the RAA process </a:t>
            </a:r>
            <a:r>
              <a:rPr lang="en-US" sz="2200" i="1" dirty="0" smtClean="0"/>
              <a:t>(NEW SLIDE)</a:t>
            </a:r>
            <a:endParaRPr lang="en-US" sz="22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RAA is </a:t>
            </a:r>
            <a:r>
              <a:rPr lang="en-US" dirty="0"/>
              <a:t>the same as today’s except that there is a new reserve product added, SOR</a:t>
            </a:r>
          </a:p>
        </p:txBody>
      </p:sp>
    </p:spTree>
    <p:extLst>
      <p:ext uri="{BB962C8B-B14F-4D97-AF65-F5344CB8AC3E}">
        <p14:creationId xmlns:p14="http://schemas.microsoft.com/office/powerpoint/2010/main" val="3558633893"/>
      </p:ext>
    </p:extLst>
  </p:cSld>
  <p:clrMapOvr>
    <a:masterClrMapping/>
  </p:clrMapOvr>
</p:sld>
</file>

<file path=ppt/theme/theme1.xml><?xml version="1.0" encoding="utf-8"?>
<a:theme xmlns:a="http://schemas.openxmlformats.org/drawingml/2006/main" name="NEER 4x3">
  <a:themeElements>
    <a:clrScheme name="NEE Corp">
      <a:dk1>
        <a:sysClr val="windowText" lastClr="000000"/>
      </a:dk1>
      <a:lt1>
        <a:sysClr val="window" lastClr="FFFFFF"/>
      </a:lt1>
      <a:dk2>
        <a:srgbClr val="0048B9"/>
      </a:dk2>
      <a:lt2>
        <a:srgbClr val="800000"/>
      </a:lt2>
      <a:accent1>
        <a:srgbClr val="FEB705"/>
      </a:accent1>
      <a:accent2>
        <a:srgbClr val="0048B9"/>
      </a:accent2>
      <a:accent3>
        <a:srgbClr val="3FBD3F"/>
      </a:accent3>
      <a:accent4>
        <a:srgbClr val="8D0041"/>
      </a:accent4>
      <a:accent5>
        <a:srgbClr val="9090F3"/>
      </a:accent5>
      <a:accent6>
        <a:srgbClr val="F87C00"/>
      </a:accent6>
      <a:hlink>
        <a:srgbClr val="0000FF"/>
      </a:hlink>
      <a:folHlink>
        <a:srgbClr val="800080"/>
      </a:folHlink>
    </a:clrScheme>
    <a:fontScheme name="FPL.Group.FINAL-AV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NEER 4x3</Template>
  <TotalTime>0</TotalTime>
  <Words>3577</Words>
  <Application>Microsoft Office PowerPoint</Application>
  <PresentationFormat>Letter Paper (8.5x11 in)</PresentationFormat>
  <Paragraphs>339</Paragraphs>
  <Slides>29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Cambria Math</vt:lpstr>
      <vt:lpstr>NEER 4x3</vt:lpstr>
      <vt:lpstr>ISO-NE Long Term Market Reforms Fuel Security:  Updates/Clarifications (Significant New/Revised Slides Noted)</vt:lpstr>
      <vt:lpstr>Introduction </vt:lpstr>
      <vt:lpstr>ISO-NE Proposal Not About Fuel Security Anymore</vt:lpstr>
      <vt:lpstr>NEER Proposal Summary and Differences from ISO-NE</vt:lpstr>
      <vt:lpstr>NEER “Strategic Operating Reserve” Alternative</vt:lpstr>
      <vt:lpstr>Strategic Operating Reserve Product Definition</vt:lpstr>
      <vt:lpstr>Resource Offers in the DAM: SOR, Energy and OR</vt:lpstr>
      <vt:lpstr>Day-Ahead Market Clearing with SORs</vt:lpstr>
      <vt:lpstr>Modeling of SORs in RAA</vt:lpstr>
      <vt:lpstr>Real-Time Market Clearing with SORs</vt:lpstr>
      <vt:lpstr>RT Market Clearing and Settlement with SORs </vt:lpstr>
      <vt:lpstr>Real-Time SOR Offers </vt:lpstr>
      <vt:lpstr>Example 1 – 12-hour Start Unit Offline in RT</vt:lpstr>
      <vt:lpstr>Example 2 – 12-hour Start Unit Committed in RAA</vt:lpstr>
      <vt:lpstr>Strategic Operating Reserve Purchase</vt:lpstr>
      <vt:lpstr>SOR Demand Curve in DA and RT</vt:lpstr>
      <vt:lpstr>Example SOR Demand Curve</vt:lpstr>
      <vt:lpstr>SOR Penalties for Non-Availability / Performance</vt:lpstr>
      <vt:lpstr>DA Operating Reserves (OR)</vt:lpstr>
      <vt:lpstr>Forward Incentives:  Part Two</vt:lpstr>
      <vt:lpstr>Appendix</vt:lpstr>
      <vt:lpstr>SOR DA &amp; RT Dispatch &amp; Settlement Examples </vt:lpstr>
      <vt:lpstr>DA Example 1 – Normal Conditions</vt:lpstr>
      <vt:lpstr>DA Example 1 – Normal Conditions</vt:lpstr>
      <vt:lpstr>RT Example 1 – RT Load Higher than Anticipated DA</vt:lpstr>
      <vt:lpstr>DA Example 2 – Near Fuel Scarcity (Posturing)</vt:lpstr>
      <vt:lpstr>DA Example 2 – Near Fuel Scarcity (Posturing)</vt:lpstr>
      <vt:lpstr>DA Example 3 – Fuel Scarcity</vt:lpstr>
      <vt:lpstr>DA Example 3 – Fuel Scarcity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2019-08-12T15:46:48Z</dcterms:created>
  <dcterms:modified xsi:type="dcterms:W3CDTF">2019-08-12T15:46:53Z</dcterms:modified>
</cp:coreProperties>
</file>