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63" r:id="rId3"/>
    <p:sldId id="286" r:id="rId4"/>
    <p:sldId id="302" r:id="rId5"/>
    <p:sldId id="287" r:id="rId6"/>
    <p:sldId id="284" r:id="rId7"/>
    <p:sldId id="289" r:id="rId8"/>
    <p:sldId id="291" r:id="rId9"/>
    <p:sldId id="295" r:id="rId10"/>
    <p:sldId id="298" r:id="rId11"/>
    <p:sldId id="292" r:id="rId12"/>
    <p:sldId id="297" r:id="rId13"/>
    <p:sldId id="294" r:id="rId14"/>
  </p:sldIdLst>
  <p:sldSz cx="9144000" cy="6858000" type="screen4x3"/>
  <p:notesSz cx="6950075" cy="92360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6A9A"/>
    <a:srgbClr val="EC1F25"/>
    <a:srgbClr val="FBB92F"/>
    <a:srgbClr val="77BD2A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89965" autoAdjust="0"/>
  </p:normalViewPr>
  <p:slideViewPr>
    <p:cSldViewPr>
      <p:cViewPr varScale="1">
        <p:scale>
          <a:sx n="69" d="100"/>
          <a:sy n="69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3-4, 2019 | MARKETS COMMITTEE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Discussion of the framework for developing a forward component to the ESI design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Security Improvements:</a:t>
            </a:r>
          </a:p>
          <a:p>
            <a:r>
              <a:rPr lang="en-US" dirty="0" smtClean="0"/>
              <a:t>Long-Forward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9656" y="5167952"/>
            <a:ext cx="200407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Matt Brewster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kern="0" cap="all" spc="300" dirty="0" smtClean="0">
                <a:solidFill>
                  <a:srgbClr val="000000"/>
                </a:solidFill>
              </a:rPr>
              <a:t> Principal </a:t>
            </a:r>
            <a:r>
              <a:rPr lang="en-US" sz="1050" kern="0" cap="all" spc="300" dirty="0">
                <a:solidFill>
                  <a:srgbClr val="000000"/>
                </a:solidFill>
              </a:rPr>
              <a:t>Analyst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2781" y="5167952"/>
            <a:ext cx="1867819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Chris Geissler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kern="0" cap="all" spc="300" dirty="0" smtClean="0">
                <a:solidFill>
                  <a:srgbClr val="000000"/>
                </a:solidFill>
              </a:rPr>
              <a:t> Economist</a:t>
            </a:r>
            <a:endParaRPr lang="en-US" sz="1050" kern="0" cap="all" spc="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Concept (c)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Forward procurements of fuel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Procure the ability to access a resource’s stored fuel during the delivery period</a:t>
            </a:r>
          </a:p>
          <a:p>
            <a:pPr lvl="1"/>
            <a:r>
              <a:rPr lang="en-US" dirty="0" smtClean="0"/>
              <a:t>The FRM would be replaced with this new mechanism</a:t>
            </a:r>
          </a:p>
          <a:p>
            <a:r>
              <a:rPr lang="en-US" dirty="0" smtClean="0"/>
              <a:t>Resources with fuel storage or contracting abilities would sell commitments to have fuel and receive some forward revenue certainty for the associated fuel costs</a:t>
            </a:r>
          </a:p>
          <a:p>
            <a:r>
              <a:rPr lang="en-US" dirty="0" smtClean="0"/>
              <a:t>To the extent that the forward fuel procurements serve the day-ahead ancillary services demand, consumers also would achieve some forward cost certainty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0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Concept (c)</a:t>
            </a:r>
            <a:r>
              <a:rPr lang="en-US" sz="1800" b="0" dirty="0"/>
              <a:t>						         (</a:t>
            </a:r>
            <a:r>
              <a:rPr lang="en-US" sz="1800" b="0" i="1" dirty="0"/>
              <a:t>continued</a:t>
            </a:r>
            <a:r>
              <a:rPr lang="en-US" sz="1800" b="0" i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Forward procurements of fuel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2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Rewarding inputs (fuel) rather than outputs (electrical services) raises many concerns, including:</a:t>
            </a:r>
          </a:p>
          <a:p>
            <a:pPr lvl="1"/>
            <a:r>
              <a:rPr lang="en-US" dirty="0" smtClean="0"/>
              <a:t>Because it is not technology-neutral (i.e., fuels are largely technology-specific) it may not incent cost-effective or innovative solutions</a:t>
            </a:r>
          </a:p>
          <a:p>
            <a:pPr lvl="1"/>
            <a:r>
              <a:rPr lang="en-US" dirty="0" smtClean="0"/>
              <a:t>A requirement to ‘have fuel’ leads to many administrative constructs to monitor fuel, verify contracts, define delivery, etc.</a:t>
            </a:r>
          </a:p>
          <a:p>
            <a:r>
              <a:rPr lang="en-US" dirty="0"/>
              <a:t>Without a well-defined spot market to settle against, </a:t>
            </a:r>
            <a:r>
              <a:rPr lang="en-US" dirty="0" smtClean="0"/>
              <a:t>a fuel </a:t>
            </a:r>
            <a:r>
              <a:rPr lang="en-US" dirty="0"/>
              <a:t>approach may require </a:t>
            </a:r>
            <a:r>
              <a:rPr lang="en-US" dirty="0" smtClean="0"/>
              <a:t>administrative (i.e., out-of-market) decisions about how/when to use the fuel and/or ad hoc </a:t>
            </a:r>
            <a:r>
              <a:rPr lang="en-US" dirty="0"/>
              <a:t>penalties that are hard to align with a product’s market value</a:t>
            </a:r>
          </a:p>
          <a:p>
            <a:r>
              <a:rPr lang="en-US" dirty="0"/>
              <a:t>Past experience suggests that mechanisms that value inputs (rather than well-defined and transparently </a:t>
            </a:r>
            <a:r>
              <a:rPr lang="en-US" dirty="0" smtClean="0"/>
              <a:t>priced services</a:t>
            </a:r>
            <a:r>
              <a:rPr lang="en-US" dirty="0"/>
              <a:t>) are </a:t>
            </a:r>
            <a:r>
              <a:rPr lang="en-US" dirty="0" smtClean="0"/>
              <a:t>challenging </a:t>
            </a:r>
            <a:r>
              <a:rPr lang="en-US" dirty="0"/>
              <a:t>to align with market design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2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ISO is in the early stages of developing the framework and evaluating alternative concepts for a long-forward design</a:t>
            </a:r>
          </a:p>
          <a:p>
            <a:r>
              <a:rPr lang="en-US" dirty="0" smtClean="0"/>
              <a:t>Finalizing the day-ahead ancillary services design for the October 15</a:t>
            </a:r>
            <a:r>
              <a:rPr lang="en-US" baseline="30000" dirty="0" smtClean="0"/>
              <a:t>th</a:t>
            </a:r>
            <a:r>
              <a:rPr lang="en-US" dirty="0" smtClean="0"/>
              <a:t> filing is the ISO’s current priority for ESI</a:t>
            </a:r>
          </a:p>
          <a:p>
            <a:r>
              <a:rPr lang="en-US" dirty="0" smtClean="0"/>
              <a:t>More detailed discussion of </a:t>
            </a:r>
            <a:r>
              <a:rPr lang="en-US" dirty="0"/>
              <a:t>a</a:t>
            </a:r>
            <a:r>
              <a:rPr lang="en-US" dirty="0" smtClean="0"/>
              <a:t> long-forward design for ESI are expected to begin </a:t>
            </a:r>
            <a:r>
              <a:rPr lang="en-US" dirty="0"/>
              <a:t>in 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In the interim, stakeholders are encouraged to provide any additional feedback about this topic to the ISO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12688"/>
          </a:xfrm>
        </p:spPr>
        <p:txBody>
          <a:bodyPr/>
          <a:lstStyle/>
          <a:p>
            <a:r>
              <a:rPr lang="en-US" dirty="0" smtClean="0"/>
              <a:t>The ISO and stakeholders </a:t>
            </a:r>
            <a:r>
              <a:rPr lang="en-US" dirty="0"/>
              <a:t>have expressed interest in </a:t>
            </a:r>
            <a:r>
              <a:rPr lang="en-US" dirty="0" smtClean="0"/>
              <a:t>considering a </a:t>
            </a:r>
            <a:r>
              <a:rPr lang="en-US" dirty="0"/>
              <a:t>long-forward </a:t>
            </a:r>
            <a:r>
              <a:rPr lang="en-US" dirty="0" smtClean="0"/>
              <a:t>market to complement </a:t>
            </a:r>
            <a:r>
              <a:rPr lang="en-US" dirty="0"/>
              <a:t>the energy security design improvements </a:t>
            </a:r>
            <a:endParaRPr lang="en-US" dirty="0" smtClean="0"/>
          </a:p>
          <a:p>
            <a:r>
              <a:rPr lang="en-US" dirty="0" smtClean="0"/>
              <a:t>Time constraints have prevented </a:t>
            </a:r>
            <a:r>
              <a:rPr lang="en-US" dirty="0"/>
              <a:t>a long-forward design proposal </a:t>
            </a:r>
            <a:r>
              <a:rPr lang="en-US" dirty="0" smtClean="0"/>
              <a:t>from being </a:t>
            </a:r>
            <a:r>
              <a:rPr lang="en-US" dirty="0"/>
              <a:t>developed </a:t>
            </a:r>
            <a:r>
              <a:rPr lang="en-US" dirty="0" smtClean="0"/>
              <a:t>for </a:t>
            </a:r>
            <a:r>
              <a:rPr lang="en-US" dirty="0"/>
              <a:t>the October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filing</a:t>
            </a:r>
            <a:endParaRPr lang="en-US" dirty="0"/>
          </a:p>
          <a:p>
            <a:r>
              <a:rPr lang="en-US" dirty="0" smtClean="0"/>
              <a:t>The ISO </a:t>
            </a:r>
            <a:r>
              <a:rPr lang="en-US" dirty="0"/>
              <a:t>has </a:t>
            </a:r>
            <a:r>
              <a:rPr lang="en-US" dirty="0" smtClean="0"/>
              <a:t>started considering </a:t>
            </a:r>
            <a:r>
              <a:rPr lang="en-US" dirty="0"/>
              <a:t>design </a:t>
            </a:r>
            <a:r>
              <a:rPr lang="en-US" dirty="0" smtClean="0"/>
              <a:t>approaches and assessing how they align </a:t>
            </a:r>
            <a:r>
              <a:rPr lang="en-US" dirty="0"/>
              <a:t>with ESI objectives and principles</a:t>
            </a:r>
          </a:p>
          <a:p>
            <a:r>
              <a:rPr lang="en-US" dirty="0"/>
              <a:t>Today, we will discuss the ISO’s design framework and initial observations, </a:t>
            </a:r>
            <a:r>
              <a:rPr lang="en-US" b="1" dirty="0"/>
              <a:t>and are seeking stakeholder </a:t>
            </a:r>
            <a:r>
              <a:rPr lang="en-US" b="1" dirty="0" smtClean="0"/>
              <a:t>input</a:t>
            </a:r>
            <a:endParaRPr lang="en-US" b="1" dirty="0"/>
          </a:p>
          <a:p>
            <a:r>
              <a:rPr lang="en-US" dirty="0"/>
              <a:t>ISO anticipates beginning detailed design discussions in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considering a long-forward market to complement the ESI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long-forward design that aligns with the day-ahead ancillary services may further the region’s energy security</a:t>
            </a:r>
          </a:p>
          <a:p>
            <a:r>
              <a:rPr lang="en-US" dirty="0" smtClean="0"/>
              <a:t>A long-forward design should further support the ESI design objectives (risk reduction, cost effectiveness, and innovation) and apply the five design principles comparably: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Product </a:t>
            </a:r>
            <a:r>
              <a:rPr lang="en-US" dirty="0"/>
              <a:t>definitions should be specific, simple, and </a:t>
            </a:r>
            <a:r>
              <a:rPr lang="en-US" dirty="0" smtClean="0"/>
              <a:t>uniform.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Transparently </a:t>
            </a:r>
            <a:r>
              <a:rPr lang="en-US" dirty="0"/>
              <a:t>price the desired service. 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Reward </a:t>
            </a:r>
            <a:r>
              <a:rPr lang="en-US" dirty="0"/>
              <a:t>outputs, not inputs. 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Sound </a:t>
            </a:r>
            <a:r>
              <a:rPr lang="en-US" dirty="0"/>
              <a:t>forward markets require sound spot markets. 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Compensate </a:t>
            </a:r>
            <a:r>
              <a:rPr lang="en-US" dirty="0"/>
              <a:t>all resources that provide the desired service similarly.</a:t>
            </a:r>
          </a:p>
        </p:txBody>
      </p:sp>
    </p:spTree>
    <p:extLst>
      <p:ext uri="{BB962C8B-B14F-4D97-AF65-F5344CB8AC3E}">
        <p14:creationId xmlns:p14="http://schemas.microsoft.com/office/powerpoint/2010/main" val="281150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existing FRM will not be compatible with the new day-ahead ancillary services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attributes of the Forward Reserve Market (FRM) that align with our anticipated design </a:t>
            </a:r>
            <a:r>
              <a:rPr lang="en-US" dirty="0" smtClean="0"/>
              <a:t>approach; for example: </a:t>
            </a:r>
            <a:endParaRPr lang="en-US" dirty="0"/>
          </a:p>
          <a:p>
            <a:pPr lvl="1"/>
            <a:r>
              <a:rPr lang="en-US" dirty="0" smtClean="0"/>
              <a:t>Auctions occur </a:t>
            </a:r>
            <a:r>
              <a:rPr lang="en-US" dirty="0"/>
              <a:t>before </a:t>
            </a:r>
            <a:r>
              <a:rPr lang="en-US" dirty="0" smtClean="0"/>
              <a:t>seasonal delivery periods (but only ~6 weeks)</a:t>
            </a:r>
          </a:p>
          <a:p>
            <a:pPr lvl="1"/>
            <a:r>
              <a:rPr lang="en-US" dirty="0" smtClean="0"/>
              <a:t>Forward awards settle against </a:t>
            </a:r>
            <a:r>
              <a:rPr lang="en-US" dirty="0"/>
              <a:t>spot prices </a:t>
            </a:r>
            <a:r>
              <a:rPr lang="en-US" dirty="0" smtClean="0"/>
              <a:t>(but not transparently and </a:t>
            </a:r>
            <a:r>
              <a:rPr lang="en-US" dirty="0"/>
              <a:t>with </a:t>
            </a:r>
            <a:r>
              <a:rPr lang="en-US" dirty="0" smtClean="0"/>
              <a:t>several administrative features)</a:t>
            </a:r>
            <a:endParaRPr lang="en-US" dirty="0"/>
          </a:p>
          <a:p>
            <a:r>
              <a:rPr lang="en-US" dirty="0"/>
              <a:t>The FRM </a:t>
            </a:r>
            <a:r>
              <a:rPr lang="en-US" dirty="0" smtClean="0"/>
              <a:t>buys </a:t>
            </a:r>
            <a:r>
              <a:rPr lang="en-US" dirty="0"/>
              <a:t>obligations to make </a:t>
            </a:r>
            <a:r>
              <a:rPr lang="en-US" dirty="0" smtClean="0"/>
              <a:t>10-minute or 30-minute reserve </a:t>
            </a:r>
            <a:r>
              <a:rPr lang="en-US" dirty="0"/>
              <a:t>capability </a:t>
            </a:r>
            <a:r>
              <a:rPr lang="en-US" dirty="0" smtClean="0"/>
              <a:t>available in real time</a:t>
            </a:r>
          </a:p>
          <a:p>
            <a:r>
              <a:rPr lang="en-US" dirty="0" smtClean="0"/>
              <a:t>Procuring the new ancillary services in the day-ahead market would conflict with the FRM</a:t>
            </a:r>
          </a:p>
          <a:p>
            <a:pPr lvl="1"/>
            <a:r>
              <a:rPr lang="en-US" dirty="0" smtClean="0"/>
              <a:t>Assets could be assigned both FRM designations and day-ahead ancillary service awards (i.e., 1 MWh sold forward twice)</a:t>
            </a:r>
          </a:p>
          <a:p>
            <a:pPr lvl="1"/>
            <a:r>
              <a:rPr lang="en-US" dirty="0" smtClean="0"/>
              <a:t>A double forward sale exposes consumers to paying twice and suppliers to potentially uncovered positions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5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for a long-forward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ISO is evaluating several alternative concepts for a long-forward design: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No forward market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Forward sale of the day-ahead ancillary services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Forward </a:t>
            </a:r>
            <a:r>
              <a:rPr lang="en-US" dirty="0"/>
              <a:t>procurements of </a:t>
            </a:r>
            <a:r>
              <a:rPr lang="en-US" dirty="0" smtClean="0"/>
              <a:t>fuel</a:t>
            </a:r>
          </a:p>
          <a:p>
            <a:r>
              <a:rPr lang="en-US" dirty="0" smtClean="0"/>
              <a:t>We will discuss how the ISO currently views these concepts and whether they would further support the ESI objectives</a:t>
            </a:r>
          </a:p>
          <a:p>
            <a:r>
              <a:rPr lang="en-US" dirty="0" smtClean="0"/>
              <a:t>We are interested in stakeholder input about these concepts and other possible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5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u="sng" dirty="0" smtClean="0"/>
              <a:t>Concept (a)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forward market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2688"/>
          </a:xfrm>
        </p:spPr>
        <p:txBody>
          <a:bodyPr>
            <a:normAutofit/>
          </a:bodyPr>
          <a:lstStyle/>
          <a:p>
            <a:r>
              <a:rPr lang="en-US" dirty="0" smtClean="0"/>
              <a:t>ISO would not have a forward market for ancillary services</a:t>
            </a:r>
          </a:p>
          <a:p>
            <a:pPr lvl="1"/>
            <a:r>
              <a:rPr lang="en-US" dirty="0" smtClean="0"/>
              <a:t>The FRM would be phased out with the implementation of ESI</a:t>
            </a:r>
          </a:p>
          <a:p>
            <a:pPr lvl="1"/>
            <a:r>
              <a:rPr lang="en-US" dirty="0" smtClean="0"/>
              <a:t>ISO would procure ancillary services for the operating day beginning with the day-ahead market</a:t>
            </a:r>
          </a:p>
          <a:p>
            <a:r>
              <a:rPr lang="en-US" dirty="0" smtClean="0"/>
              <a:t>Suppliers and load-servers may be able to hedge their respective revenue and cost uncertainty using forward power contracts and bilateral arrangements</a:t>
            </a:r>
          </a:p>
          <a:p>
            <a:pPr lvl="1"/>
            <a:r>
              <a:rPr lang="en-US" dirty="0" smtClean="0"/>
              <a:t>However, whether these instruments are suitable to hedge the new day-ahead ancillary services needs further consideration</a:t>
            </a:r>
          </a:p>
          <a:p>
            <a:r>
              <a:rPr lang="en-US" dirty="0" smtClean="0"/>
              <a:t>Suppliers may forego up-front fixed costs that would allow their resources to more cost-effectively provide ancillary services if they consider spot revenues uncertain</a:t>
            </a:r>
          </a:p>
        </p:txBody>
      </p:sp>
    </p:spTree>
    <p:extLst>
      <p:ext uri="{BB962C8B-B14F-4D97-AF65-F5344CB8AC3E}">
        <p14:creationId xmlns:p14="http://schemas.microsoft.com/office/powerpoint/2010/main" val="383372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Concept (b)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 smtClean="0"/>
              <a:t>Forward sale </a:t>
            </a:r>
            <a:r>
              <a:rPr lang="en-US" sz="2900" dirty="0"/>
              <a:t>of the </a:t>
            </a:r>
            <a:r>
              <a:rPr lang="en-US" sz="2900" dirty="0" smtClean="0"/>
              <a:t>DA </a:t>
            </a:r>
            <a:r>
              <a:rPr lang="en-US" sz="2900" dirty="0"/>
              <a:t>ancillary </a:t>
            </a:r>
            <a:r>
              <a:rPr lang="en-US" sz="2900" dirty="0" smtClean="0"/>
              <a:t>services</a:t>
            </a:r>
            <a:endParaRPr lang="en-US" sz="29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Procure the forward sale of day-ahead ancillary services for the duration of a defined delivery period</a:t>
            </a:r>
          </a:p>
          <a:p>
            <a:pPr lvl="1"/>
            <a:r>
              <a:rPr lang="en-US" dirty="0" smtClean="0"/>
              <a:t>The FRM design would be adapted to align with ESI</a:t>
            </a:r>
          </a:p>
          <a:p>
            <a:r>
              <a:rPr lang="en-US" dirty="0" smtClean="0"/>
              <a:t>Suppliers would sell forward positions that settle against the day-ahead ancillary service clearing price thereby increasing forward revenue certainty if they expect to sell day-ahead ancillary services</a:t>
            </a:r>
          </a:p>
          <a:p>
            <a:r>
              <a:rPr lang="en-US" dirty="0" smtClean="0"/>
              <a:t>Consumers would achieve some forward certainty about the costs of the day-ahead ancillary service requirements before the delivery period</a:t>
            </a:r>
          </a:p>
        </p:txBody>
      </p:sp>
    </p:spTree>
    <p:extLst>
      <p:ext uri="{BB962C8B-B14F-4D97-AF65-F5344CB8AC3E}">
        <p14:creationId xmlns:p14="http://schemas.microsoft.com/office/powerpoint/2010/main" val="226611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u="sng" dirty="0" smtClean="0"/>
              <a:t>Concept (b)</a:t>
            </a:r>
            <a:r>
              <a:rPr lang="en-US" sz="2000" b="0" dirty="0" smtClean="0"/>
              <a:t>						         (</a:t>
            </a:r>
            <a:r>
              <a:rPr lang="en-US" sz="2000" b="0" i="1" dirty="0" smtClean="0"/>
              <a:t>continued)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Forward sale </a:t>
            </a:r>
            <a:r>
              <a:rPr lang="en-US" dirty="0"/>
              <a:t>of the </a:t>
            </a:r>
            <a:r>
              <a:rPr lang="en-US" dirty="0" smtClean="0"/>
              <a:t>DA </a:t>
            </a:r>
            <a:r>
              <a:rPr lang="en-US" dirty="0"/>
              <a:t>ancillary </a:t>
            </a:r>
            <a:r>
              <a:rPr lang="en-US" dirty="0" smtClean="0"/>
              <a:t>services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long-forward settlement would apply the </a:t>
            </a:r>
            <a:r>
              <a:rPr lang="en-US" dirty="0"/>
              <a:t>standard two-settlement </a:t>
            </a:r>
            <a:r>
              <a:rPr lang="en-US" dirty="0" smtClean="0"/>
              <a:t>framework (i.e., like DA and RT energy)</a:t>
            </a:r>
          </a:p>
          <a:p>
            <a:r>
              <a:rPr lang="en-US" dirty="0" smtClean="0"/>
              <a:t>A supplier that sold the same quantity in the long-forward and day-ahead market receives the forward price, and a supplier that sells a different quantity in the day-ahead market is credited or charged for the deviation at the day-ahead price</a:t>
            </a:r>
          </a:p>
          <a:p>
            <a:r>
              <a:rPr lang="en-US" dirty="0" smtClean="0"/>
              <a:t>The long-forward awards </a:t>
            </a:r>
            <a:r>
              <a:rPr lang="en-US" dirty="0"/>
              <a:t>and settlement would have no explicit effect on </a:t>
            </a:r>
            <a:r>
              <a:rPr lang="en-US" dirty="0" smtClean="0"/>
              <a:t>day-ahead </a:t>
            </a:r>
            <a:r>
              <a:rPr lang="en-US" dirty="0"/>
              <a:t>market offers or clearing</a:t>
            </a:r>
          </a:p>
          <a:p>
            <a:pPr lvl="1"/>
            <a:r>
              <a:rPr lang="en-US" dirty="0" smtClean="0"/>
              <a:t>Suppliers maximize profits (and social surplus) by reflecting </a:t>
            </a:r>
            <a:r>
              <a:rPr lang="en-US" dirty="0"/>
              <a:t>their </a:t>
            </a:r>
            <a:r>
              <a:rPr lang="en-US" dirty="0" smtClean="0"/>
              <a:t>current </a:t>
            </a:r>
            <a:r>
              <a:rPr lang="en-US" dirty="0"/>
              <a:t>costs in </a:t>
            </a:r>
            <a:r>
              <a:rPr lang="en-US" dirty="0" smtClean="0"/>
              <a:t>the day-ahead market</a:t>
            </a:r>
          </a:p>
          <a:p>
            <a:pPr lvl="1"/>
            <a:r>
              <a:rPr lang="en-US" dirty="0" smtClean="0"/>
              <a:t>The long-forward awards also would not impact the real-time closeout settlement of ancillary services sold in the day-ahead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u="sng" dirty="0" smtClean="0"/>
              <a:t>Concept (b)</a:t>
            </a:r>
            <a:r>
              <a:rPr lang="en-US" sz="2000" b="0" dirty="0" smtClean="0"/>
              <a:t>						         (</a:t>
            </a:r>
            <a:r>
              <a:rPr lang="en-US" sz="2000" b="0" i="1" dirty="0" smtClean="0"/>
              <a:t>continued)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Forward sale </a:t>
            </a:r>
            <a:r>
              <a:rPr lang="en-US" dirty="0"/>
              <a:t>of the </a:t>
            </a:r>
            <a:r>
              <a:rPr lang="en-US" dirty="0" smtClean="0"/>
              <a:t>DA </a:t>
            </a:r>
            <a:r>
              <a:rPr lang="en-US" dirty="0"/>
              <a:t>ancillary </a:t>
            </a:r>
            <a:r>
              <a:rPr lang="en-US" dirty="0" smtClean="0"/>
              <a:t>services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forward sale of ancillary services may improve suppliers’ incentives to incur costs in advance, when doing so would be more cost-effective</a:t>
            </a:r>
          </a:p>
          <a:p>
            <a:r>
              <a:rPr lang="en-US" dirty="0" smtClean="0"/>
              <a:t>A technology-neutral approach can help achieve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the lowest-cost solutions to provide ancillary services</a:t>
            </a:r>
          </a:p>
          <a:p>
            <a:r>
              <a:rPr lang="en-US" dirty="0" smtClean="0"/>
              <a:t>Some initial considerations about details of a long-forward market that may matter to achieving these outcomes:</a:t>
            </a:r>
          </a:p>
          <a:p>
            <a:pPr lvl="1"/>
            <a:r>
              <a:rPr lang="en-US" dirty="0" smtClean="0"/>
              <a:t>Setting demand (ISO-defined, active load participation, differentiation of on-peak and off-peak demand)</a:t>
            </a:r>
          </a:p>
          <a:p>
            <a:pPr lvl="1"/>
            <a:r>
              <a:rPr lang="en-US" dirty="0" smtClean="0"/>
              <a:t>Qualifications to sell in the long-forward (resource-specific, portfolio)</a:t>
            </a:r>
          </a:p>
          <a:p>
            <a:pPr lvl="1"/>
            <a:r>
              <a:rPr lang="en-US" dirty="0" smtClean="0"/>
              <a:t>Establishing delivery periods (seasonal, monthly, annual)</a:t>
            </a:r>
          </a:p>
          <a:p>
            <a:pPr lvl="1"/>
            <a:r>
              <a:rPr lang="en-US" dirty="0" smtClean="0"/>
              <a:t>Timing of the forward auction relative to delivery periods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574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24A483BD-60D6-4245-8F7E-538FDF5E0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1082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ISO-PPT-Template-Public</vt:lpstr>
      <vt:lpstr>blank</vt:lpstr>
      <vt:lpstr>PowerPoint Presentation</vt:lpstr>
      <vt:lpstr>Overview</vt:lpstr>
      <vt:lpstr>Framework for considering a long-forward market to complement the ESI design</vt:lpstr>
      <vt:lpstr>The existing FRM will not be compatible with the new day-ahead ancillary services design</vt:lpstr>
      <vt:lpstr>Concepts for a long-forward design</vt:lpstr>
      <vt:lpstr>Concept (a) No forward market</vt:lpstr>
      <vt:lpstr>Concept (b) Forward sale of the DA ancillary services</vt:lpstr>
      <vt:lpstr>Concept (b)               (continued) Forward sale of the DA ancillary services</vt:lpstr>
      <vt:lpstr>Concept (b)               (continued) Forward sale of the DA ancillary services</vt:lpstr>
      <vt:lpstr>Concept (c) Forward procurements of fuel</vt:lpstr>
      <vt:lpstr>Concept (c)               (continued) Forward procurements of fuel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2019-08-28T20:56:42Z</dcterms:created>
  <dcterms:modified xsi:type="dcterms:W3CDTF">2019-08-28T20:56:55Z</dcterms:modified>
</cp:coreProperties>
</file>