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6"/>
  </p:notesMasterIdLst>
  <p:sldIdLst>
    <p:sldId id="308" r:id="rId2"/>
    <p:sldId id="503" r:id="rId3"/>
    <p:sldId id="531" r:id="rId4"/>
    <p:sldId id="523" r:id="rId5"/>
  </p:sldIdLst>
  <p:sldSz cx="9144000" cy="6858000" type="screen4x3"/>
  <p:notesSz cx="6980238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D84C399-C4A9-4A4E-BEC6-1FE8902BC6DF}">
          <p14:sldIdLst>
            <p14:sldId id="308"/>
            <p14:sldId id="503"/>
            <p14:sldId id="531"/>
            <p14:sldId id="52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1" autoAdjust="0"/>
  </p:normalViewPr>
  <p:slideViewPr>
    <p:cSldViewPr snapToGrid="0">
      <p:cViewPr varScale="1">
        <p:scale>
          <a:sx n="73" d="100"/>
          <a:sy n="73" d="100"/>
        </p:scale>
        <p:origin x="8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3853" y="0"/>
            <a:ext cx="302477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A526A-8F40-4F62-BFF8-BE25C08B5878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4116388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024" y="4400550"/>
            <a:ext cx="558419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302477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3853" y="8685214"/>
            <a:ext cx="302477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DCF5E-916B-46ED-8599-3B456EDA5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75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06438" indent="-271463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89025" indent="-217488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524000" indent="-217488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960563" indent="-217488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417763" indent="-217488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874963" indent="-217488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332163" indent="-217488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789363" indent="-217488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1F0D0C-0798-45DA-B48A-CC8733462702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122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31925" y="1143000"/>
            <a:ext cx="4116388" cy="30861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Times New Roman" pitchFamily="18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 userDrawn="1"/>
        </p:nvSpPr>
        <p:spPr bwMode="auto">
          <a:xfrm>
            <a:off x="7200900" y="76200"/>
            <a:ext cx="1752600" cy="762000"/>
          </a:xfrm>
          <a:prstGeom prst="rect">
            <a:avLst/>
          </a:prstGeom>
          <a:solidFill>
            <a:srgbClr val="00AE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350" dirty="0"/>
          </a:p>
        </p:txBody>
      </p:sp>
      <p:sp>
        <p:nvSpPr>
          <p:cNvPr id="5" name="Rectangle 13"/>
          <p:cNvSpPr>
            <a:spLocks noChangeArrowheads="1"/>
          </p:cNvSpPr>
          <p:nvPr userDrawn="1"/>
        </p:nvSpPr>
        <p:spPr bwMode="auto">
          <a:xfrm>
            <a:off x="381000" y="76200"/>
            <a:ext cx="6705600" cy="152400"/>
          </a:xfrm>
          <a:prstGeom prst="rect">
            <a:avLst/>
          </a:prstGeom>
          <a:solidFill>
            <a:srgbClr val="00B1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350" dirty="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6" name="Rectangle 14"/>
          <p:cNvSpPr>
            <a:spLocks noChangeArrowheads="1"/>
          </p:cNvSpPr>
          <p:nvPr userDrawn="1"/>
        </p:nvSpPr>
        <p:spPr bwMode="auto">
          <a:xfrm>
            <a:off x="2438400" y="6553200"/>
            <a:ext cx="6477000" cy="228600"/>
          </a:xfrm>
          <a:prstGeom prst="rect">
            <a:avLst/>
          </a:prstGeom>
          <a:solidFill>
            <a:srgbClr val="00B1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350" dirty="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 userDrawn="1"/>
        </p:nvSpPr>
        <p:spPr bwMode="auto">
          <a:xfrm>
            <a:off x="381000" y="6553200"/>
            <a:ext cx="1905000" cy="228600"/>
          </a:xfrm>
          <a:prstGeom prst="rect">
            <a:avLst/>
          </a:pr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350" dirty="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 userDrawn="1"/>
        </p:nvSpPr>
        <p:spPr bwMode="auto">
          <a:xfrm>
            <a:off x="457200" y="6515101"/>
            <a:ext cx="182880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sz="825" dirty="0">
                <a:solidFill>
                  <a:schemeClr val="bg1"/>
                </a:solidFill>
              </a:rPr>
              <a:t>Safety First and Always</a:t>
            </a:r>
          </a:p>
        </p:txBody>
      </p:sp>
      <p:pic>
        <p:nvPicPr>
          <p:cNvPr id="9" name="Picture 15" descr="slide_Eversource_energy_wh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126" y="292100"/>
            <a:ext cx="14605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9"/>
          <p:cNvSpPr>
            <a:spLocks noGrp="1" noChangeArrowheads="1"/>
          </p:cNvSpPr>
          <p:nvPr>
            <p:ph type="title"/>
          </p:nvPr>
        </p:nvSpPr>
        <p:spPr>
          <a:xfrm>
            <a:off x="685800" y="1371602"/>
            <a:ext cx="7772400" cy="1470025"/>
          </a:xfrm>
          <a:extLst>
            <a:ext uri="{FAA26D3D-D897-4be2-8F04-BA451C77F1D7}"/>
          </a:extLst>
        </p:spPr>
        <p:txBody>
          <a:bodyPr/>
          <a:lstStyle>
            <a:lvl1pPr algn="ctr">
              <a:defRPr sz="3000" smtClean="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1371600" y="3886200"/>
            <a:ext cx="6400800" cy="1752600"/>
          </a:xfrm>
          <a:extLst>
            <a:ext uri="{FAA26D3D-D897-4be2-8F04-BA451C77F1D7}"/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800" smtClean="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8D16E8-6C83-44BB-ADE7-3ED71FFA9DF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1278512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43D029-2121-4C50-B2ED-41D0B28C10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4688813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228600"/>
            <a:ext cx="20764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0769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C9704-D793-4EEA-B92D-6F518327DC4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5312322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6245227"/>
            <a:ext cx="533400" cy="307975"/>
          </a:xfrm>
        </p:spPr>
        <p:txBody>
          <a:bodyPr/>
          <a:lstStyle>
            <a:lvl1pPr>
              <a:defRPr/>
            </a:lvl1pPr>
          </a:lstStyle>
          <a:p>
            <a:fld id="{3F3A7CEF-A158-42B4-ABC0-B00F952C00E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9304416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2E24C2-B6E1-48B5-A330-C9A51547626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973879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7638"/>
            <a:ext cx="4038600" cy="452596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17638"/>
            <a:ext cx="4038600" cy="452596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ECCAAA-FD22-4385-B860-D92B1B4BC25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4963963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A1EF22-B572-4576-9AE7-33C1621B7D8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1512000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71A683-8E9B-4C0F-A780-C2F80294533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5342429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E7B03B-07B5-4DA4-AD3F-482FCB9B444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605775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063C71-C37E-4312-B76F-79FE7F560B4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5814016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37B735-095C-475D-B3DD-6371CE21D2B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5653222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80376" y="6245227"/>
            <a:ext cx="606425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9822FE57-28F9-46C9-AD82-EA2E41759899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6629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19200"/>
            <a:ext cx="80010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381000" y="76200"/>
            <a:ext cx="6705600" cy="152400"/>
          </a:xfrm>
          <a:prstGeom prst="rect">
            <a:avLst/>
          </a:prstGeom>
          <a:solidFill>
            <a:srgbClr val="00B1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350" dirty="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3" name="Rectangle 10"/>
          <p:cNvSpPr>
            <a:spLocks noChangeArrowheads="1"/>
          </p:cNvSpPr>
          <p:nvPr userDrawn="1"/>
        </p:nvSpPr>
        <p:spPr bwMode="auto">
          <a:xfrm>
            <a:off x="2438400" y="6553200"/>
            <a:ext cx="6477000" cy="228600"/>
          </a:xfrm>
          <a:prstGeom prst="rect">
            <a:avLst/>
          </a:prstGeom>
          <a:solidFill>
            <a:srgbClr val="00B1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350" dirty="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1031" name="Rectangle 11"/>
          <p:cNvSpPr>
            <a:spLocks noChangeArrowheads="1"/>
          </p:cNvSpPr>
          <p:nvPr userDrawn="1"/>
        </p:nvSpPr>
        <p:spPr bwMode="auto">
          <a:xfrm>
            <a:off x="381000" y="6553200"/>
            <a:ext cx="1905000" cy="228600"/>
          </a:xfrm>
          <a:prstGeom prst="rect">
            <a:avLst/>
          </a:pr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350" dirty="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1034" name="TextBox 4"/>
          <p:cNvSpPr txBox="1">
            <a:spLocks noChangeArrowheads="1"/>
          </p:cNvSpPr>
          <p:nvPr userDrawn="1"/>
        </p:nvSpPr>
        <p:spPr bwMode="auto">
          <a:xfrm>
            <a:off x="457200" y="6515101"/>
            <a:ext cx="182880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sz="825" dirty="0">
                <a:solidFill>
                  <a:schemeClr val="bg1"/>
                </a:solidFill>
              </a:rPr>
              <a:t>Safety First and Always</a:t>
            </a:r>
          </a:p>
        </p:txBody>
      </p:sp>
      <p:sp>
        <p:nvSpPr>
          <p:cNvPr id="1033" name="Rectangle 16"/>
          <p:cNvSpPr>
            <a:spLocks noChangeArrowheads="1"/>
          </p:cNvSpPr>
          <p:nvPr userDrawn="1"/>
        </p:nvSpPr>
        <p:spPr bwMode="auto">
          <a:xfrm>
            <a:off x="7200900" y="76200"/>
            <a:ext cx="1752600" cy="762000"/>
          </a:xfrm>
          <a:prstGeom prst="rect">
            <a:avLst/>
          </a:prstGeom>
          <a:solidFill>
            <a:srgbClr val="00AE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350" dirty="0"/>
          </a:p>
        </p:txBody>
      </p:sp>
      <p:pic>
        <p:nvPicPr>
          <p:cNvPr id="4" name="Picture 17" descr="slide_Eversource_energy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126" y="292100"/>
            <a:ext cx="14605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969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rgbClr val="007DC3"/>
          </a:solidFill>
          <a:latin typeface="Arial" pitchFamily="34" charset="0"/>
          <a:ea typeface="ＭＳ Ｐゴシック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rgbClr val="007DC3"/>
          </a:solidFill>
          <a:latin typeface="Arial" pitchFamily="34" charset="0"/>
          <a:ea typeface="ＭＳ Ｐゴシック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rgbClr val="007DC3"/>
          </a:solidFill>
          <a:latin typeface="Arial" pitchFamily="34" charset="0"/>
          <a:ea typeface="ＭＳ Ｐゴシック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rgbClr val="007DC3"/>
          </a:solidFill>
          <a:latin typeface="Arial" pitchFamily="34" charset="0"/>
          <a:ea typeface="ＭＳ Ｐゴシック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rgbClr val="007DC3"/>
          </a:solidFill>
          <a:latin typeface="Arial" pitchFamily="34" charset="0"/>
          <a:ea typeface="ＭＳ Ｐゴシック" pitchFamily="34" charset="-128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400">
          <a:solidFill>
            <a:srgbClr val="007DC3"/>
          </a:solidFill>
          <a:latin typeface="Franklin Gothic Demi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400">
          <a:solidFill>
            <a:srgbClr val="007DC3"/>
          </a:solidFill>
          <a:latin typeface="Franklin Gothic Demi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400">
          <a:solidFill>
            <a:srgbClr val="007DC3"/>
          </a:solidFill>
          <a:latin typeface="Franklin Gothic Demi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400">
          <a:solidFill>
            <a:srgbClr val="007DC3"/>
          </a:solidFill>
          <a:latin typeface="Franklin Gothic Demi" pitchFamily="34" charset="0"/>
        </a:defRPr>
      </a:lvl9pPr>
    </p:titleStyle>
    <p:bodyStyle>
      <a:lvl1pPr marL="257175" indent="-257175" algn="l" rtl="0" eaLnBrk="0" fontAlgn="base" hangingPunct="0">
        <a:spcBef>
          <a:spcPct val="0"/>
        </a:spcBef>
        <a:spcAft>
          <a:spcPct val="55000"/>
        </a:spcAft>
        <a:buClr>
          <a:srgbClr val="007BC3"/>
        </a:buClr>
        <a:buFont typeface="Wingdings" panose="05000000000000000000" pitchFamily="2" charset="2"/>
        <a:buChar char="§"/>
        <a:defRPr sz="1500">
          <a:solidFill>
            <a:schemeClr val="tx1"/>
          </a:solidFill>
          <a:latin typeface="Arial" pitchFamily="34" charset="0"/>
          <a:ea typeface="ＭＳ Ｐゴシック" pitchFamily="34" charset="-128"/>
          <a:cs typeface="ＭＳ Ｐゴシック" charset="0"/>
        </a:defRPr>
      </a:lvl1pPr>
      <a:lvl2pPr marL="557213" indent="-214313" algn="l" rtl="0" eaLnBrk="0" fontAlgn="base" hangingPunct="0">
        <a:spcBef>
          <a:spcPct val="0"/>
        </a:spcBef>
        <a:spcAft>
          <a:spcPct val="55000"/>
        </a:spcAft>
        <a:buClr>
          <a:srgbClr val="007BC3"/>
        </a:buClr>
        <a:buFont typeface="Arial" panose="020B0604020202020204" pitchFamily="34" charset="0"/>
        <a:buChar char="–"/>
        <a:defRPr sz="1500">
          <a:solidFill>
            <a:schemeClr val="tx1"/>
          </a:solidFill>
          <a:latin typeface="Arial" pitchFamily="34" charset="0"/>
          <a:ea typeface="ＭＳ Ｐゴシック" pitchFamily="34" charset="-128"/>
        </a:defRPr>
      </a:lvl2pPr>
      <a:lvl3pPr marL="857250" indent="-171450" algn="l" rtl="0" eaLnBrk="0" fontAlgn="base" hangingPunct="0">
        <a:spcBef>
          <a:spcPct val="0"/>
        </a:spcBef>
        <a:spcAft>
          <a:spcPct val="55000"/>
        </a:spcAft>
        <a:buClr>
          <a:srgbClr val="007BC3"/>
        </a:buClr>
        <a:buFont typeface="Wingdings" panose="05000000000000000000" pitchFamily="2" charset="2"/>
        <a:buChar char="§"/>
        <a:defRPr sz="1500">
          <a:solidFill>
            <a:schemeClr val="tx1"/>
          </a:solidFill>
          <a:latin typeface="Arial" pitchFamily="34" charset="0"/>
          <a:ea typeface="ＭＳ Ｐゴシック" pitchFamily="34" charset="-128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Arial" charset="0"/>
          <a:ea typeface="ＭＳ Ｐゴシック" pitchFamily="34" charset="-128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  <a:ea typeface="ＭＳ Ｐゴシック" pitchFamily="34" charset="-128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933727" y="985058"/>
            <a:ext cx="7276546" cy="206986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450"/>
              </a:spcAft>
            </a:pPr>
            <a:r>
              <a:rPr lang="en-US" altLang="en-US" sz="2850" dirty="0"/>
              <a:t/>
            </a:r>
            <a:br>
              <a:rPr lang="en-US" altLang="en-US" sz="2850" dirty="0"/>
            </a:br>
            <a:r>
              <a:rPr lang="en-US" altLang="en-US" sz="3200" dirty="0"/>
              <a:t>Amendment to Address Overlapping Operation of the </a:t>
            </a:r>
            <a:r>
              <a:rPr lang="en-US" sz="3200" dirty="0"/>
              <a:t>Inventoried Energy Program and Energy Security Improvements (ESI)</a:t>
            </a:r>
            <a:r>
              <a:rPr lang="en-US" altLang="en-US" sz="3200" dirty="0"/>
              <a:t/>
            </a:r>
            <a:br>
              <a:rPr lang="en-US" altLang="en-US" sz="3200" dirty="0"/>
            </a:br>
            <a:endParaRPr lang="en-US" altLang="en-US" sz="3200" dirty="0"/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171700" y="3979926"/>
            <a:ext cx="4800600" cy="16573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450"/>
              </a:spcAft>
            </a:pPr>
            <a:endParaRPr lang="en-US" altLang="en-US" dirty="0"/>
          </a:p>
          <a:p>
            <a:pPr>
              <a:spcAft>
                <a:spcPts val="450"/>
              </a:spcAft>
            </a:pPr>
            <a:r>
              <a:rPr lang="en-US" dirty="0"/>
              <a:t>Markets Committee  </a:t>
            </a:r>
            <a:endParaRPr lang="en-US" altLang="en-US" sz="1050" dirty="0"/>
          </a:p>
          <a:p>
            <a:pPr>
              <a:spcAft>
                <a:spcPts val="450"/>
              </a:spcAft>
            </a:pPr>
            <a:r>
              <a:rPr lang="en-US" altLang="en-US" dirty="0"/>
              <a:t>September 3, 2019</a:t>
            </a:r>
          </a:p>
          <a:p>
            <a:pPr>
              <a:spcAft>
                <a:spcPts val="450"/>
              </a:spcAft>
            </a:pPr>
            <a:endParaRPr lang="en-US" altLang="en-US" dirty="0"/>
          </a:p>
          <a:p>
            <a:pPr algn="r">
              <a:spcAft>
                <a:spcPts val="450"/>
              </a:spcAft>
            </a:pPr>
            <a:r>
              <a:rPr lang="en-US" altLang="en-US" dirty="0"/>
              <a:t>David A Errichetti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E1F6F-21FB-4B8F-AB4C-153482343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04800"/>
            <a:ext cx="6781800" cy="762000"/>
          </a:xfrm>
        </p:spPr>
        <p:txBody>
          <a:bodyPr/>
          <a:lstStyle/>
          <a:p>
            <a:r>
              <a:rPr lang="en-US" sz="3200" dirty="0"/>
              <a:t>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43200-8509-4E58-99D8-FE31D2691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1066800"/>
            <a:ext cx="8391525" cy="5297424"/>
          </a:xfrm>
        </p:spPr>
        <p:txBody>
          <a:bodyPr/>
          <a:lstStyle/>
          <a:p>
            <a:pPr lvl="0"/>
            <a:r>
              <a:rPr lang="en-US" sz="1800" dirty="0"/>
              <a:t>The MC and PC will be voting on the first part of ISO’s long term ESI proposal in September and October 2019, respectively.</a:t>
            </a:r>
          </a:p>
          <a:p>
            <a:pPr lvl="0"/>
            <a:r>
              <a:rPr lang="en-US" sz="1800" dirty="0"/>
              <a:t>This first part covers the new DA reserve options (GCR, RER and EIR) and FER. </a:t>
            </a:r>
          </a:p>
          <a:p>
            <a:pPr lvl="0"/>
            <a:r>
              <a:rPr lang="en-US" sz="1800" dirty="0"/>
              <a:t>These changes will be effective June 2024.  </a:t>
            </a:r>
          </a:p>
          <a:p>
            <a:r>
              <a:rPr lang="en-US" sz="1800" dirty="0"/>
              <a:t>The Inventoried Energy Program has been approved by operation of law and is in effect for December through February for winters 2023-24 and 2024-25.</a:t>
            </a:r>
          </a:p>
          <a:p>
            <a:pPr lvl="0"/>
            <a:r>
              <a:rPr lang="en-US" sz="1800" dirty="0"/>
              <a:t>So the two programs will overlap for the winter 2024-25.</a:t>
            </a:r>
          </a:p>
          <a:p>
            <a:pPr lvl="0"/>
            <a:r>
              <a:rPr lang="en-US" sz="1800" dirty="0"/>
              <a:t>Each program, stand-alone, is designed to ensure adequate energy to maintain operations reliability in the winter.</a:t>
            </a:r>
          </a:p>
          <a:p>
            <a:pPr lvl="0"/>
            <a:r>
              <a:rPr lang="en-US" sz="1800" dirty="0"/>
              <a:t>ISO has promised to develop netting rules to address paying for both programs, but has presented nothing yet.</a:t>
            </a:r>
          </a:p>
          <a:p>
            <a:pPr lvl="0"/>
            <a:r>
              <a:rPr lang="en-US" sz="1800" dirty="0"/>
              <a:t>So NEPOOL is being asked to approve these rule changes without knowing if the netting rules will avoid paying twice for winter 2024-25 operations reliability.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86D33-9842-40E3-85FC-A09A9A5F9F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A7CEF-A158-42B4-ABC0-B00F952C00EB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250019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E1F6F-21FB-4B8F-AB4C-153482343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75" y="352424"/>
            <a:ext cx="6791325" cy="790575"/>
          </a:xfrm>
        </p:spPr>
        <p:txBody>
          <a:bodyPr/>
          <a:lstStyle/>
          <a:p>
            <a:r>
              <a:rPr lang="en-US" sz="3200" dirty="0"/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43200-8509-4E58-99D8-FE31D2691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1371599"/>
            <a:ext cx="8543925" cy="449718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US" sz="2000" dirty="0"/>
              <a:t>To avoid the possibility of paying for both programs during the overlapping operation period we propose that the new rules be suspended in the months the Inventoried Energy Program is operating.</a:t>
            </a: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US" sz="2000" dirty="0"/>
              <a:t>So in the first sentence in Section III.1.10.8…</a:t>
            </a: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US" sz="2000" dirty="0"/>
              <a:t>Amend “Commencing on June 1, 2024 in scheduling the Day-Ahead Energy Market, the ISO shall use its best efforts to determine the security-constraint economic commitment and dispatch that jointly optimizes…”</a:t>
            </a: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US" sz="2000" dirty="0"/>
              <a:t>To say “Commencing on June 1, 2024</a:t>
            </a:r>
            <a:r>
              <a:rPr lang="en-US" sz="2000" dirty="0">
                <a:highlight>
                  <a:srgbClr val="FFFF00"/>
                </a:highlight>
              </a:rPr>
              <a:t>, but </a:t>
            </a:r>
            <a:r>
              <a:rPr lang="en-US" sz="2000">
                <a:highlight>
                  <a:srgbClr val="FFFF00"/>
                </a:highlight>
              </a:rPr>
              <a:t>suspended for </a:t>
            </a:r>
            <a:r>
              <a:rPr lang="en-US" sz="2000" dirty="0">
                <a:highlight>
                  <a:srgbClr val="FFFF00"/>
                </a:highlight>
              </a:rPr>
              <a:t>months when the spot component of the Inventoried Energy Program is operating, i.e., December 2024 through February 2025,</a:t>
            </a:r>
            <a:r>
              <a:rPr lang="en-US" sz="2000" dirty="0"/>
              <a:t> in scheduling the Day-Ahead Energy Market, the ISO shall use its best efforts to determine the security-constraint economic commitment and dispatch that jointly optimizes…”</a:t>
            </a:r>
          </a:p>
          <a:p>
            <a:pPr>
              <a:spcBef>
                <a:spcPts val="0"/>
              </a:spcBef>
              <a:spcAft>
                <a:spcPts val="1000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86D33-9842-40E3-85FC-A09A9A5F9F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A7CEF-A158-42B4-ABC0-B00F952C00E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858712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F3CB1-3752-40B0-815F-D3114F571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2640676"/>
            <a:ext cx="8001000" cy="1241367"/>
          </a:xfrm>
        </p:spPr>
        <p:txBody>
          <a:bodyPr/>
          <a:lstStyle/>
          <a:p>
            <a:pPr marL="0" indent="0" algn="ctr">
              <a:buNone/>
            </a:pPr>
            <a:r>
              <a:rPr lang="en-US" sz="7200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C34C4C-48C4-47C4-A625-932C9FFBFF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A7CEF-A158-42B4-ABC0-B00F952C00EB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1304753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Microsoft Office PowerPoint</Application>
  <PresentationFormat>On-screen Show (4:3)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ＭＳ Ｐゴシック</vt:lpstr>
      <vt:lpstr>ＭＳ Ｐゴシック</vt:lpstr>
      <vt:lpstr>Arial</vt:lpstr>
      <vt:lpstr>Calibri</vt:lpstr>
      <vt:lpstr>Franklin Gothic Book</vt:lpstr>
      <vt:lpstr>Franklin Gothic Demi</vt:lpstr>
      <vt:lpstr>Times New Roman</vt:lpstr>
      <vt:lpstr>Wingdings</vt:lpstr>
      <vt:lpstr>Default Design</vt:lpstr>
      <vt:lpstr> Amendment to Address Overlapping Operation of the Inventoried Energy Program and Energy Security Improvements (ESI) </vt:lpstr>
      <vt:lpstr>Concern</vt:lpstr>
      <vt:lpstr>Solution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2019-08-29T19:29:47Z</dcterms:created>
  <dcterms:modified xsi:type="dcterms:W3CDTF">2019-08-29T19:29:52Z</dcterms:modified>
</cp:coreProperties>
</file>