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4" r:id="rId2"/>
    <p:sldId id="317" r:id="rId3"/>
    <p:sldId id="323" r:id="rId4"/>
    <p:sldId id="319" r:id="rId5"/>
    <p:sldId id="325" r:id="rId6"/>
    <p:sldId id="270" r:id="rId7"/>
  </p:sldIdLst>
  <p:sldSz cx="9144000" cy="6858000" type="screen4x3"/>
  <p:notesSz cx="6950075" cy="9236075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8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77BD2A"/>
    <a:srgbClr val="FBB92F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0" autoAdjust="0"/>
    <p:restoredTop sz="94662" autoAdjust="0"/>
  </p:normalViewPr>
  <p:slideViewPr>
    <p:cSldViewPr>
      <p:cViewPr varScale="1">
        <p:scale>
          <a:sx n="77" d="100"/>
          <a:sy n="77" d="100"/>
        </p:scale>
        <p:origin x="7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39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672" tIns="45836" rIns="91672" bIns="4583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672" tIns="45836" rIns="91672" bIns="45836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672" tIns="45836" rIns="91672" bIns="4583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672" tIns="45836" rIns="91672" bIns="45836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726" tIns="46363" rIns="92726" bIns="4636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726" tIns="46363" rIns="92726" bIns="46363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6" tIns="46363" rIns="92726" bIns="463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726" tIns="46363" rIns="92726" bIns="463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726" tIns="46363" rIns="92726" bIns="4636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726" tIns="46363" rIns="92726" bIns="46363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440"/>
            <a:ext cx="79248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35052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67809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 userDrawn="1"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1066800" y="43434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4800600"/>
            <a:ext cx="5105400" cy="381000"/>
          </a:xfrm>
        </p:spPr>
        <p:txBody>
          <a:bodyPr wrap="none" lIns="0" tIns="0" rIns="0" bIns="0">
            <a:normAutofit/>
          </a:bodyPr>
          <a:lstStyle>
            <a:lvl1pPr algn="l">
              <a:buNone/>
              <a:defRPr sz="1050" i="0" u="none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(413) 540-XXXX | Apresenter@iso-ne.com</a:t>
            </a:r>
          </a:p>
        </p:txBody>
      </p:sp>
    </p:spTree>
    <p:extLst>
      <p:ext uri="{BB962C8B-B14F-4D97-AF65-F5344CB8AC3E}">
        <p14:creationId xmlns:p14="http://schemas.microsoft.com/office/powerpoint/2010/main" val="100828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6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3" r:id="rId2"/>
    <p:sldLayoutId id="2147483675" r:id="rId3"/>
    <p:sldLayoutId id="2147483650" r:id="rId4"/>
    <p:sldLayoutId id="2147483664" r:id="rId5"/>
    <p:sldLayoutId id="2147483720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17" r:id="rId25"/>
    <p:sldLayoutId id="2147483718" r:id="rId26"/>
    <p:sldLayoutId id="2147483719" r:id="rId27"/>
    <p:sldLayoutId id="2147483721" r:id="rId28"/>
    <p:sldLayoutId id="2147483724" r:id="rId29"/>
    <p:sldLayoutId id="2147483725" r:id="rId30"/>
    <p:sldLayoutId id="2147483726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13-15, 2019 I Meredith, NH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Limits on Resources Retained for Fuel Security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FCM Fuel-Security Reliability Review Refinement</a:t>
            </a:r>
            <a:endParaRPr lang="en-US" dirty="0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33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3608" y="609600"/>
            <a:ext cx="6572992" cy="381000"/>
          </a:xfrm>
        </p:spPr>
        <p:txBody>
          <a:bodyPr/>
          <a:lstStyle/>
          <a:p>
            <a:r>
              <a:rPr lang="en-US" sz="2400" dirty="0" smtClean="0"/>
              <a:t>FCM Fuel-Security Reliability Review Refinement</a:t>
            </a:r>
            <a:endParaRPr lang="en-US" sz="24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124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December 2019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revision is required in </a:t>
            </a:r>
            <a:r>
              <a:rPr lang="en-US" dirty="0" smtClean="0"/>
              <a:t>the Forward Capacity Market, Section </a:t>
            </a:r>
            <a:r>
              <a:rPr lang="en-US" dirty="0"/>
              <a:t>III.13.2.5.2.5A(j</a:t>
            </a:r>
            <a:r>
              <a:rPr lang="en-US" dirty="0" smtClean="0"/>
              <a:t>), </a:t>
            </a:r>
            <a:r>
              <a:rPr lang="en-US" dirty="0"/>
              <a:t>to limit the retention </a:t>
            </a:r>
            <a:r>
              <a:rPr lang="en-US" dirty="0" smtClean="0"/>
              <a:t>of </a:t>
            </a:r>
            <a:r>
              <a:rPr lang="en-US" dirty="0"/>
              <a:t>resources needed for fuel security to a two-year maximum time frame</a:t>
            </a:r>
          </a:p>
          <a:p>
            <a:r>
              <a:rPr lang="en-US" dirty="0"/>
              <a:t>Without a change, a resource </a:t>
            </a:r>
            <a:r>
              <a:rPr lang="en-US" dirty="0" smtClean="0"/>
              <a:t>seeking to exit the markets, but is retained for </a:t>
            </a:r>
            <a:r>
              <a:rPr lang="en-US" dirty="0"/>
              <a:t>fuel </a:t>
            </a:r>
            <a:r>
              <a:rPr lang="en-US" dirty="0" smtClean="0"/>
              <a:t>security, </a:t>
            </a:r>
            <a:r>
              <a:rPr lang="en-US" dirty="0"/>
              <a:t>could potentially be retained beyond the intended Capacity </a:t>
            </a:r>
            <a:r>
              <a:rPr lang="en-US" dirty="0" smtClean="0"/>
              <a:t>Commitment Period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urther </a:t>
            </a:r>
            <a:r>
              <a:rPr lang="en-US" dirty="0"/>
              <a:t>impacts the competitive processes in New </a:t>
            </a:r>
            <a:r>
              <a:rPr lang="en-US" dirty="0" smtClean="0"/>
              <a:t>England</a:t>
            </a:r>
          </a:p>
          <a:p>
            <a:r>
              <a:rPr lang="en-US" dirty="0" smtClean="0"/>
              <a:t>The proposed change </a:t>
            </a:r>
            <a:r>
              <a:rPr lang="en-US" dirty="0"/>
              <a:t>will help prevent uncertainty </a:t>
            </a:r>
            <a:r>
              <a:rPr lang="en-US" dirty="0" smtClean="0"/>
              <a:t>and encourage efficiencies in </a:t>
            </a:r>
            <a:r>
              <a:rPr lang="en-US" dirty="0"/>
              <a:t>the development of transmission to meet the Greater Boston Needs Assessment</a:t>
            </a:r>
          </a:p>
          <a:p>
            <a:r>
              <a:rPr lang="en-US" dirty="0" smtClean="0"/>
              <a:t>The tariff revision presented at the first meeting is unchanged; the ISO seeks a vote at the next Markets Committee meeting</a:t>
            </a:r>
          </a:p>
          <a:p>
            <a:pPr lvl="1"/>
            <a:r>
              <a:rPr lang="en-US" dirty="0"/>
              <a:t>The ISO is requesting that the change become effective prior to the issuance of the Order 1000 </a:t>
            </a:r>
            <a:r>
              <a:rPr lang="en-US" dirty="0" smtClean="0"/>
              <a:t>Request For Proposals (RFP) </a:t>
            </a:r>
            <a:r>
              <a:rPr lang="en-US" dirty="0"/>
              <a:t>in December of 2019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9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 summary and tariff language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ISO is proposing to delete the phrase in subsection III.13.2.5.2.5A(j) concerning a fuel-security resource being needed for “another reliability reason”</a:t>
            </a:r>
          </a:p>
          <a:p>
            <a:r>
              <a:rPr lang="en-US" sz="2600" dirty="0" smtClean="0"/>
              <a:t>Section </a:t>
            </a:r>
            <a:r>
              <a:rPr lang="en-US" sz="2600" dirty="0"/>
              <a:t>13.2.5.2.5A(j)</a:t>
            </a:r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r>
              <a:rPr lang="en-US" dirty="0"/>
              <a:t>“</a:t>
            </a:r>
            <a:r>
              <a:rPr lang="en-US" i="1" dirty="0"/>
              <a:t>The ISO shall perform an annual reevaluation of any Existing Generating Capacity Resources retained for reliability under this provision. If a resource associated with a Retirement De-List Bid that was rejected for reliability reasons pursuant to this section, is found to no longer be needed for fuel security</a:t>
            </a:r>
            <a:r>
              <a:rPr lang="en-US" i="1" strike="sngStrike" dirty="0">
                <a:solidFill>
                  <a:schemeClr val="accent6"/>
                </a:solidFill>
              </a:rPr>
              <a:t>, and is not needed for another reliability reason pursuant to Section III.13.2.5.2.5</a:t>
            </a:r>
            <a:r>
              <a:rPr lang="en-US" i="1" dirty="0"/>
              <a:t>, the resource will be retired from the system as described in Section III.13.2.5.2.5.3(a)(1). In no case will a resource retained for fuel security be retained for fuel security beyond June 1, 2025.</a:t>
            </a:r>
            <a:r>
              <a:rPr lang="en-US" dirty="0"/>
              <a:t>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7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Resources retained for fuel security in the FCM retire after a two-year retention limit has been met or the resource is no longer needed for fuel security purposes, whichever comes sooner </a:t>
            </a:r>
          </a:p>
          <a:p>
            <a:r>
              <a:rPr lang="en-US" dirty="0"/>
              <a:t>The ISO proposes to strike a provision of the tariff that could extend a resource’s retirement from the markets beyond the two-year fuel-security retention period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provision is inconsistent with the objective of limiting out-of-market retentions in scope and timing </a:t>
            </a:r>
            <a:endParaRPr lang="en-US" dirty="0" smtClean="0"/>
          </a:p>
          <a:p>
            <a:r>
              <a:rPr lang="en-US" dirty="0"/>
              <a:t>The ISO seeks clarity ahead of the solicitation </a:t>
            </a:r>
            <a:r>
              <a:rPr lang="en-US" dirty="0" smtClean="0"/>
              <a:t>for competitive transmission solutions in Greater Boston</a:t>
            </a:r>
          </a:p>
          <a:p>
            <a:pPr lvl="1"/>
            <a:r>
              <a:rPr lang="en-US" dirty="0" smtClean="0"/>
              <a:t>Anticipate an effective date </a:t>
            </a:r>
            <a:r>
              <a:rPr lang="en-US" dirty="0"/>
              <a:t>prior to the issuance of the Order 1000 RFP in December of 2019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67998097"/>
              </p:ext>
            </p:extLst>
          </p:nvPr>
        </p:nvGraphicFramePr>
        <p:xfrm>
          <a:off x="457200" y="1600200"/>
          <a:ext cx="8229600" cy="301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Markets Committee</a:t>
                      </a:r>
                    </a:p>
                    <a:p>
                      <a:r>
                        <a:rPr lang="en-US" sz="1800" b="1" dirty="0" smtClean="0"/>
                        <a:t>July 30, 2019</a:t>
                      </a:r>
                      <a:endParaRPr lang="en-US" sz="1800" b="1" dirty="0"/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Initial meeting: Topic introduction and review of proposed Tariff change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dirty="0" smtClean="0"/>
                        <a:t>August</a:t>
                      </a:r>
                      <a:r>
                        <a:rPr lang="en-US" b="1" baseline="0" dirty="0" smtClean="0"/>
                        <a:t> 13-15, 2019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meeting: Further discussion and final review of proposed Tariff revisions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97925987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Markets Committee</a:t>
                      </a:r>
                    </a:p>
                    <a:p>
                      <a:r>
                        <a:rPr lang="en-US" b="1" baseline="0" dirty="0" smtClean="0"/>
                        <a:t>September </a:t>
                      </a:r>
                      <a:r>
                        <a:rPr lang="en-US" b="1" baseline="0" dirty="0" smtClean="0"/>
                        <a:t>18-19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Participants Committee</a:t>
                      </a:r>
                    </a:p>
                    <a:p>
                      <a:r>
                        <a:rPr lang="en-US" b="1" dirty="0" smtClean="0"/>
                        <a:t>October</a:t>
                      </a:r>
                      <a:r>
                        <a:rPr lang="en-US" b="1" baseline="0" dirty="0" smtClean="0"/>
                        <a:t> 4,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smtClean="0"/>
                        <a:t>2019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/>
          </p:cNvSpPr>
          <p:nvPr/>
        </p:nvSpPr>
        <p:spPr>
          <a:xfrm>
            <a:off x="8534400" y="6365875"/>
            <a:ext cx="381000" cy="2635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- NEPOOL Technical Committees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476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Presentation - NEPOOL Technical Committees</vt:lpstr>
      <vt:lpstr>PowerPoint Presentation</vt:lpstr>
      <vt:lpstr>PowerPoint Presentation</vt:lpstr>
      <vt:lpstr>Proposal summary and tariff language</vt:lpstr>
      <vt:lpstr>Conclusion</vt:lpstr>
      <vt:lpstr>Stakeholder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2019-07-02T20:01:30Z</dcterms:created>
  <dcterms:modified xsi:type="dcterms:W3CDTF">2019-08-08T20:09:51Z</dcterms:modified>
</cp:coreProperties>
</file>