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58" r:id="rId3"/>
    <p:sldId id="269" r:id="rId4"/>
    <p:sldId id="270" r:id="rId5"/>
  </p:sldIdLst>
  <p:sldSz cx="9144000" cy="6858000" type="screen4x3"/>
  <p:notesSz cx="7010400" cy="92964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FA943"/>
    <a:srgbClr val="EC1F25"/>
    <a:srgbClr val="C4E3FC"/>
    <a:srgbClr val="FBB92F"/>
    <a:srgbClr val="77BD2A"/>
    <a:srgbClr val="62777F"/>
    <a:srgbClr val="B9D257"/>
    <a:srgbClr val="F68920"/>
    <a:srgbClr val="8555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58" autoAdjust="0"/>
    <p:restoredTop sz="94662" autoAdjust="0"/>
  </p:normalViewPr>
  <p:slideViewPr>
    <p:cSldViewPr>
      <p:cViewPr varScale="1">
        <p:scale>
          <a:sx n="94" d="100"/>
          <a:sy n="94" d="100"/>
        </p:scale>
        <p:origin x="2107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39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627" cy="464981"/>
          </a:xfrm>
          <a:prstGeom prst="rect">
            <a:avLst/>
          </a:prstGeom>
        </p:spPr>
        <p:txBody>
          <a:bodyPr vert="horz" lIns="92114" tIns="46057" rIns="92114" bIns="46057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172" y="0"/>
            <a:ext cx="3037627" cy="464981"/>
          </a:xfrm>
          <a:prstGeom prst="rect">
            <a:avLst/>
          </a:prstGeom>
        </p:spPr>
        <p:txBody>
          <a:bodyPr vert="horz" lIns="92114" tIns="46057" rIns="92114" bIns="46057" rtlCol="0"/>
          <a:lstStyle>
            <a:lvl1pPr algn="r">
              <a:defRPr sz="1300"/>
            </a:lvl1pPr>
          </a:lstStyle>
          <a:p>
            <a:fld id="{F87AAE7F-D37E-4830-9F5E-F36A5F180179}" type="datetimeFigureOut">
              <a:rPr lang="en-US" smtClean="0"/>
              <a:t>8/14/2019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822"/>
            <a:ext cx="3037627" cy="464981"/>
          </a:xfrm>
          <a:prstGeom prst="rect">
            <a:avLst/>
          </a:prstGeom>
        </p:spPr>
        <p:txBody>
          <a:bodyPr vert="horz" lIns="92114" tIns="46057" rIns="92114" bIns="46057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172" y="8829822"/>
            <a:ext cx="3037627" cy="464981"/>
          </a:xfrm>
          <a:prstGeom prst="rect">
            <a:avLst/>
          </a:prstGeom>
        </p:spPr>
        <p:txBody>
          <a:bodyPr vert="horz" lIns="92114" tIns="46057" rIns="92114" bIns="46057" rtlCol="0" anchor="b"/>
          <a:lstStyle>
            <a:lvl1pPr algn="r">
              <a:defRPr sz="1300"/>
            </a:lvl1pPr>
          </a:lstStyle>
          <a:p>
            <a:fld id="{8FE02180-CD27-4473-AA37-00085480B5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111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3" tIns="46587" rIns="93173" bIns="46587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3" tIns="46587" rIns="93173" bIns="46587" rtlCol="0"/>
          <a:lstStyle>
            <a:lvl1pPr algn="r">
              <a:defRPr sz="1300"/>
            </a:lvl1pPr>
          </a:lstStyle>
          <a:p>
            <a:fld id="{9EDDEDB6-CD57-44C2-AB19-AC7D3BB8FF8E}" type="datetimeFigureOut">
              <a:rPr lang="en-US" smtClean="0"/>
              <a:pPr/>
              <a:t>8/14/2019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3" tIns="46587" rIns="93173" bIns="4658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3173" tIns="46587" rIns="93173" bIns="4658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3173" tIns="46587" rIns="93173" bIns="46587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lIns="93173" tIns="46587" rIns="93173" bIns="46587" rtlCol="0" anchor="b"/>
          <a:lstStyle>
            <a:lvl1pPr algn="r">
              <a:defRPr sz="1300"/>
            </a:lvl1pPr>
          </a:lstStyle>
          <a:p>
            <a:fld id="{530677A1-BB48-42A6-9D40-5F3F87EA9D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805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563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513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764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hyperlink" Target="http://www.iso-ne.com/about/news-media/newswire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6.jpeg"/><Relationship Id="rId12" Type="http://schemas.openxmlformats.org/officeDocument/2006/relationships/image" Target="../media/image9.png"/><Relationship Id="rId2" Type="http://schemas.openxmlformats.org/officeDocument/2006/relationships/hyperlink" Target="http://www.iso-ne.com/about/news-media/tweet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iso-ne.com/about/news-media/iso-to-go" TargetMode="External"/><Relationship Id="rId11" Type="http://schemas.openxmlformats.org/officeDocument/2006/relationships/hyperlink" Target="https://itunes.apple.com/us/app/iso-to-go/id555114876" TargetMode="External"/><Relationship Id="rId5" Type="http://schemas.openxmlformats.org/officeDocument/2006/relationships/image" Target="../media/image5.jpeg"/><Relationship Id="rId15" Type="http://schemas.openxmlformats.org/officeDocument/2006/relationships/hyperlink" Target="https://twitter.com/isonewengland" TargetMode="External"/><Relationship Id="rId10" Type="http://schemas.openxmlformats.org/officeDocument/2006/relationships/image" Target="../media/image8.png"/><Relationship Id="rId4" Type="http://schemas.openxmlformats.org/officeDocument/2006/relationships/hyperlink" Target="http://www.isonewswire.com/" TargetMode="External"/><Relationship Id="rId9" Type="http://schemas.openxmlformats.org/officeDocument/2006/relationships/hyperlink" Target="https://play.google.com/store/apps/details?id=com.isone.iso.to.go&amp;feature=search_result" TargetMode="External"/><Relationship Id="rId14" Type="http://schemas.openxmlformats.org/officeDocument/2006/relationships/hyperlink" Target="http://www.iso-ne.com/isoexpress/" TargetMode="Externa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and location"/>
          <p:cNvSpPr>
            <a:spLocks noGrp="1"/>
          </p:cNvSpPr>
          <p:nvPr>
            <p:ph type="body" sz="quarter" idx="13" hasCustomPrompt="1"/>
          </p:nvPr>
        </p:nvSpPr>
        <p:spPr>
          <a:xfrm>
            <a:off x="3289002" y="262268"/>
            <a:ext cx="5559552" cy="304800"/>
          </a:xfrm>
        </p:spPr>
        <p:txBody>
          <a:bodyPr anchor="ctr">
            <a:noAutofit/>
          </a:bodyPr>
          <a:lstStyle>
            <a:lvl1pPr algn="r">
              <a:buNone/>
              <a:defRPr sz="1100" kern="0" cap="all" spc="300" baseline="0">
                <a:solidFill>
                  <a:srgbClr val="000000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 ALL CAPS  |   LOCATION ALL CAPS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03533" y="3247660"/>
            <a:ext cx="5559552" cy="0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7"/>
          <p:cNvSpPr>
            <a:spLocks noGrp="1"/>
          </p:cNvSpPr>
          <p:nvPr>
            <p:ph type="body" sz="quarter" idx="17" hasCustomPrompt="1"/>
          </p:nvPr>
        </p:nvSpPr>
        <p:spPr>
          <a:xfrm>
            <a:off x="3289002" y="5114264"/>
            <a:ext cx="5559552" cy="381000"/>
          </a:xfrm>
        </p:spPr>
        <p:txBody>
          <a:bodyPr wrap="none" lIns="0" tIns="0" rIns="0" bIns="0">
            <a:normAutofit/>
          </a:bodyPr>
          <a:lstStyle>
            <a:lvl1pPr algn="r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20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3289002" y="5582097"/>
            <a:ext cx="5559552" cy="381000"/>
          </a:xfrm>
        </p:spPr>
        <p:txBody>
          <a:bodyPr wrap="none" lIns="0" tIns="0" rIns="0" bIns="0">
            <a:normAutofit/>
          </a:bodyPr>
          <a:lstStyle>
            <a:lvl1pPr algn="r">
              <a:buNone/>
              <a:defRPr sz="1050" i="0" kern="0" cap="all" spc="300" baseline="0">
                <a:solidFill>
                  <a:srgbClr val="000000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TITLE ALL CAPS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979" y="2523277"/>
            <a:ext cx="2586158" cy="1220048"/>
          </a:xfrm>
          <a:prstGeom prst="rect">
            <a:avLst/>
          </a:prstGeom>
        </p:spPr>
      </p:pic>
      <p:sp>
        <p:nvSpPr>
          <p:cNvPr id="17" name="Text Placeholder 27"/>
          <p:cNvSpPr>
            <a:spLocks noGrp="1"/>
          </p:cNvSpPr>
          <p:nvPr>
            <p:ph type="body" sz="quarter" idx="16" hasCustomPrompt="1"/>
          </p:nvPr>
        </p:nvSpPr>
        <p:spPr>
          <a:xfrm>
            <a:off x="3289002" y="3475680"/>
            <a:ext cx="5559552" cy="867720"/>
          </a:xfrm>
        </p:spPr>
        <p:txBody>
          <a:bodyPr wrap="square" lIns="0" tIns="0" rIns="0" bIns="0">
            <a:normAutofit/>
          </a:bodyPr>
          <a:lstStyle>
            <a:lvl1pPr marL="0" indent="0" algn="l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Subtitle of Presentation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9" hasCustomPrompt="1"/>
          </p:nvPr>
        </p:nvSpPr>
        <p:spPr>
          <a:xfrm>
            <a:off x="3276600" y="1419439"/>
            <a:ext cx="5562600" cy="1600200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400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</a:lstStyle>
          <a:p>
            <a:pPr lvl="0"/>
            <a:r>
              <a:rPr lang="en-US" dirty="0" smtClean="0"/>
              <a:t>Title of Presentation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11"/>
          </p:nvPr>
        </p:nvSpPr>
        <p:spPr>
          <a:xfrm>
            <a:off x="457200" y="1408176"/>
            <a:ext cx="8229600" cy="47625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smart art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martArt Placeholder 7"/>
          <p:cNvSpPr>
            <a:spLocks noGrp="1"/>
          </p:cNvSpPr>
          <p:nvPr>
            <p:ph type="dgm" sz="quarter" idx="11"/>
          </p:nvPr>
        </p:nvSpPr>
        <p:spPr>
          <a:xfrm>
            <a:off x="457200" y="1405128"/>
            <a:ext cx="8229600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ble Placeholder 5"/>
          <p:cNvSpPr>
            <a:spLocks noGrp="1"/>
          </p:cNvSpPr>
          <p:nvPr>
            <p:ph type="tbl" sz="quarter" idx="10"/>
          </p:nvPr>
        </p:nvSpPr>
        <p:spPr>
          <a:xfrm>
            <a:off x="457200" y="1405128"/>
            <a:ext cx="8229600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table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pictur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673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645152" y="1408176"/>
            <a:ext cx="4041648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picture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512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57200" y="1405128"/>
            <a:ext cx="4041648" cy="4767406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char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569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hart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3560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457200" y="1435608"/>
            <a:ext cx="4041648" cy="4765399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tabl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673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645152" y="1408176"/>
            <a:ext cx="4041648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able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57200" y="1408176"/>
            <a:ext cx="4041648" cy="4767406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smart art graphic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3690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96440"/>
            <a:ext cx="7924800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8200" y="35052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</p:spTree>
    <p:extLst>
      <p:ext uri="{BB962C8B-B14F-4D97-AF65-F5344CB8AC3E}">
        <p14:creationId xmlns:p14="http://schemas.microsoft.com/office/powerpoint/2010/main" val="2678094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smart art graphic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3"/>
          </p:nvPr>
        </p:nvSpPr>
        <p:spPr>
          <a:xfrm>
            <a:off x="457200" y="1408176"/>
            <a:ext cx="4041648" cy="476435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media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3690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media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57200" y="1408176"/>
            <a:ext cx="4041648" cy="476435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clip ar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569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lipArt Placeholder 8"/>
          <p:cNvSpPr>
            <a:spLocks noGrp="1"/>
          </p:cNvSpPr>
          <p:nvPr>
            <p:ph type="clipArt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clip 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lip art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lipArt Placeholder 8"/>
          <p:cNvSpPr>
            <a:spLocks noGrp="1"/>
          </p:cNvSpPr>
          <p:nvPr>
            <p:ph type="clipArt" sz="quarter" idx="13"/>
          </p:nvPr>
        </p:nvSpPr>
        <p:spPr>
          <a:xfrm>
            <a:off x="457200" y="1408176"/>
            <a:ext cx="4041648" cy="476235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clip 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2209801"/>
            <a:ext cx="7772400" cy="13620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1" cap="none" baseline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Topic Title (36pt)</a:t>
            </a:r>
            <a:endParaRPr lang="en-US" dirty="0"/>
          </a:p>
        </p:txBody>
      </p:sp>
      <p:sp>
        <p:nvSpPr>
          <p:cNvPr id="5" name="Subtitle 1.5"/>
          <p:cNvSpPr>
            <a:spLocks noGrp="1"/>
          </p:cNvSpPr>
          <p:nvPr>
            <p:ph type="body" idx="1" hasCustomPrompt="1"/>
          </p:nvPr>
        </p:nvSpPr>
        <p:spPr>
          <a:xfrm>
            <a:off x="685800" y="3581401"/>
            <a:ext cx="7772400" cy="150018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Subtitle of Topic (optional)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1706880" y="5943600"/>
            <a:ext cx="7360920" cy="387191"/>
          </a:xfrm>
          <a:prstGeom prst="roundRect">
            <a:avLst>
              <a:gd name="adj" fmla="val 8861"/>
            </a:avLst>
          </a:prstGeom>
        </p:spPr>
        <p:txBody>
          <a:bodyPr/>
          <a:lstStyle>
            <a:lvl1pPr algn="r">
              <a:defRPr i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Optional: use this for references or other footnotes (18pt 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8534400" y="6365882"/>
            <a:ext cx="381000" cy="26351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4575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plat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 userDrawn="1"/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637E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D2C783-583D-47C4-9F33-9EB4B47B6128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68" y="1037170"/>
            <a:ext cx="3063875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 userDrawn="1"/>
        </p:nvSpPr>
        <p:spPr>
          <a:xfrm>
            <a:off x="2988734" y="931337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464610" y="1257832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1" name="Text Placeholder 8"/>
          <p:cNvSpPr txBox="1">
            <a:spLocks/>
          </p:cNvSpPr>
          <p:nvPr userDrawn="1"/>
        </p:nvSpPr>
        <p:spPr>
          <a:xfrm>
            <a:off x="787401" y="2032000"/>
            <a:ext cx="2759075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View</a:t>
            </a:r>
            <a:r>
              <a:rPr lang="en-US" sz="1400" dirty="0" smtClean="0">
                <a:solidFill>
                  <a:srgbClr val="000000"/>
                </a:solidFill>
              </a:rPr>
              <a:t> tab</a:t>
            </a:r>
          </a:p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Slide Master </a:t>
            </a:r>
            <a:r>
              <a:rPr lang="en-US" sz="1400" dirty="0" smtClean="0">
                <a:solidFill>
                  <a:srgbClr val="000000"/>
                </a:solidFill>
              </a:rPr>
              <a:t>button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2" name="Oval 11"/>
          <p:cNvSpPr/>
          <p:nvPr userDrawn="1"/>
        </p:nvSpPr>
        <p:spPr>
          <a:xfrm>
            <a:off x="584204" y="2065875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 userDrawn="1"/>
        </p:nvSpPr>
        <p:spPr>
          <a:xfrm>
            <a:off x="584204" y="2434171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4610" y="2827870"/>
            <a:ext cx="1676399" cy="1267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8"/>
          <p:cNvSpPr txBox="1">
            <a:spLocks/>
          </p:cNvSpPr>
          <p:nvPr userDrawn="1"/>
        </p:nvSpPr>
        <p:spPr>
          <a:xfrm>
            <a:off x="2426230" y="2836596"/>
            <a:ext cx="1951038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In the left-hand pane scroll up to the first and largest of the slides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7" name="Oval 16"/>
          <p:cNvSpPr/>
          <p:nvPr userDrawn="1"/>
        </p:nvSpPr>
        <p:spPr>
          <a:xfrm>
            <a:off x="2223033" y="2866234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279932" y="125581"/>
            <a:ext cx="4097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 is intended for content considered </a:t>
            </a:r>
            <a:r>
              <a:rPr lang="en-US" sz="1600" b="1" dirty="0" smtClean="0">
                <a:solidFill>
                  <a:srgbClr val="000000"/>
                </a:solidFill>
              </a:rPr>
              <a:t>ISO-NE PUBLIC</a:t>
            </a:r>
            <a:r>
              <a:rPr lang="en-US" sz="1600" dirty="0" smtClean="0">
                <a:solidFill>
                  <a:srgbClr val="000000"/>
                </a:solidFill>
              </a:rPr>
              <a:t>. If at any point you need to change the label within the footer: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1" name="Text Placeholder 8"/>
          <p:cNvSpPr txBox="1">
            <a:spLocks/>
          </p:cNvSpPr>
          <p:nvPr userDrawn="1"/>
        </p:nvSpPr>
        <p:spPr>
          <a:xfrm>
            <a:off x="2421467" y="4233335"/>
            <a:ext cx="1955801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Edit the footer to reflect the appropriate label</a:t>
            </a:r>
            <a:r>
              <a:rPr lang="en-US" sz="1400" baseline="0" dirty="0" smtClean="0">
                <a:solidFill>
                  <a:srgbClr val="000000"/>
                </a:solidFill>
              </a:rPr>
              <a:t> </a:t>
            </a:r>
          </a:p>
          <a:p>
            <a:pPr marL="0" indent="0">
              <a:buFont typeface="Arial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2" name="Oval 21"/>
          <p:cNvSpPr/>
          <p:nvPr userDrawn="1"/>
        </p:nvSpPr>
        <p:spPr>
          <a:xfrm>
            <a:off x="2218270" y="426297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968" y="5071535"/>
            <a:ext cx="5715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Placeholder 8"/>
          <p:cNvSpPr txBox="1">
            <a:spLocks/>
          </p:cNvSpPr>
          <p:nvPr userDrawn="1"/>
        </p:nvSpPr>
        <p:spPr>
          <a:xfrm>
            <a:off x="2422525" y="5071535"/>
            <a:ext cx="2030943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On the </a:t>
            </a:r>
            <a:r>
              <a:rPr lang="en-US" sz="1400" i="1" dirty="0" smtClean="0">
                <a:solidFill>
                  <a:srgbClr val="000000"/>
                </a:solidFill>
              </a:rPr>
              <a:t>Slide Maste</a:t>
            </a:r>
            <a:r>
              <a:rPr lang="en-US" sz="1400" dirty="0" smtClean="0">
                <a:solidFill>
                  <a:srgbClr val="000000"/>
                </a:solidFill>
              </a:rPr>
              <a:t>r ribbon, click</a:t>
            </a:r>
            <a:r>
              <a:rPr lang="en-US" sz="1400" baseline="0" dirty="0" smtClean="0">
                <a:solidFill>
                  <a:srgbClr val="000000"/>
                </a:solidFill>
              </a:rPr>
              <a:t>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Close Master View</a:t>
            </a:r>
            <a:r>
              <a:rPr lang="en-US" sz="1400" baseline="0" dirty="0" smtClean="0">
                <a:solidFill>
                  <a:srgbClr val="000000"/>
                </a:solidFill>
              </a:rPr>
              <a:t> button</a:t>
            </a:r>
          </a:p>
          <a:p>
            <a:pPr marL="0" indent="0">
              <a:buFont typeface="Arial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5" name="Oval 24"/>
          <p:cNvSpPr/>
          <p:nvPr userDrawn="1"/>
        </p:nvSpPr>
        <p:spPr>
          <a:xfrm>
            <a:off x="2219328" y="510117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5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10068" y="125581"/>
            <a:ext cx="4419600" cy="6199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4758268" y="125580"/>
            <a:ext cx="4267200" cy="619902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86268" y="5862935"/>
            <a:ext cx="436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000000"/>
                </a:solidFill>
              </a:rPr>
              <a:t>Note: If using transitional slides,</a:t>
            </a:r>
            <a:r>
              <a:rPr lang="en-US" sz="1200" i="1" baseline="0" dirty="0" smtClean="0">
                <a:solidFill>
                  <a:srgbClr val="000000"/>
                </a:solidFill>
              </a:rPr>
              <a:t> you must also locate these within the Slide Master and edit the footer label accordingly</a:t>
            </a:r>
            <a:endParaRPr lang="en-US" sz="1200" i="1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5029200" y="135466"/>
            <a:ext cx="3886200" cy="248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</a:t>
            </a:r>
            <a:r>
              <a:rPr lang="en-US" sz="1600" baseline="0" dirty="0" smtClean="0">
                <a:solidFill>
                  <a:srgbClr val="000000"/>
                </a:solidFill>
              </a:rPr>
              <a:t> contains a variety of slide options to support your presentation needs.  </a:t>
            </a:r>
          </a:p>
          <a:p>
            <a:endParaRPr lang="en-US" sz="1400" baseline="0" dirty="0" smtClean="0">
              <a:solidFill>
                <a:srgbClr val="000000"/>
              </a:solidFill>
            </a:endParaRPr>
          </a:p>
          <a:p>
            <a:r>
              <a:rPr lang="en-US" sz="1400" baseline="0" dirty="0" smtClean="0">
                <a:solidFill>
                  <a:srgbClr val="000000"/>
                </a:solidFill>
              </a:rPr>
              <a:t>To change a slide layout: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baseline="0" dirty="0" smtClean="0">
                <a:solidFill>
                  <a:srgbClr val="000000"/>
                </a:solidFill>
              </a:rPr>
              <a:t>Select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slide</a:t>
            </a:r>
            <a:r>
              <a:rPr lang="en-US" sz="1400" baseline="0" dirty="0" smtClean="0">
                <a:solidFill>
                  <a:srgbClr val="000000"/>
                </a:solidFill>
              </a:rPr>
              <a:t> you wish to change.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baseline="0" dirty="0" smtClean="0">
                <a:solidFill>
                  <a:srgbClr val="000000"/>
                </a:solidFill>
              </a:rPr>
              <a:t>In the PowerPoint ribbon, click to view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Home</a:t>
            </a:r>
            <a:r>
              <a:rPr lang="en-US" sz="1400" baseline="0" dirty="0" smtClean="0">
                <a:solidFill>
                  <a:srgbClr val="000000"/>
                </a:solidFill>
              </a:rPr>
              <a:t> tab.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Layout</a:t>
            </a:r>
            <a:r>
              <a:rPr lang="en-US" sz="1400" dirty="0" smtClean="0">
                <a:solidFill>
                  <a:srgbClr val="000000"/>
                </a:solidFill>
              </a:rPr>
              <a:t> button.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From</a:t>
            </a:r>
            <a:r>
              <a:rPr lang="en-US" sz="1400" baseline="0" dirty="0" smtClean="0">
                <a:solidFill>
                  <a:srgbClr val="000000"/>
                </a:solidFill>
              </a:rPr>
              <a:t> the window of layout options that appears, choose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desired layout</a:t>
            </a:r>
            <a:r>
              <a:rPr lang="en-US" sz="1400" baseline="0" dirty="0" smtClean="0">
                <a:solidFill>
                  <a:srgbClr val="000000"/>
                </a:solidFill>
              </a:rPr>
              <a:t>.</a:t>
            </a:r>
            <a:endParaRPr lang="en-US" sz="1400" dirty="0" smtClean="0">
              <a:solidFill>
                <a:srgbClr val="00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341" y="2891357"/>
            <a:ext cx="3632192" cy="1748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Oval 44"/>
          <p:cNvSpPr/>
          <p:nvPr userDrawn="1"/>
        </p:nvSpPr>
        <p:spPr>
          <a:xfrm>
            <a:off x="5249342" y="14060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7" name="Oval 46"/>
          <p:cNvSpPr/>
          <p:nvPr userDrawn="1"/>
        </p:nvSpPr>
        <p:spPr>
          <a:xfrm>
            <a:off x="5249341" y="1866896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8" name="Oval 47"/>
          <p:cNvSpPr/>
          <p:nvPr userDrawn="1"/>
        </p:nvSpPr>
        <p:spPr>
          <a:xfrm>
            <a:off x="5249342" y="21336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9" name="Oval 48"/>
          <p:cNvSpPr/>
          <p:nvPr userDrawn="1"/>
        </p:nvSpPr>
        <p:spPr>
          <a:xfrm>
            <a:off x="5249341" y="1110197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0" name="Oval 49"/>
          <p:cNvSpPr/>
          <p:nvPr userDrawn="1"/>
        </p:nvSpPr>
        <p:spPr>
          <a:xfrm>
            <a:off x="5477942" y="27432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1" name="Oval 50"/>
          <p:cNvSpPr/>
          <p:nvPr userDrawn="1"/>
        </p:nvSpPr>
        <p:spPr>
          <a:xfrm>
            <a:off x="6400800" y="29419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2" name="Oval 51"/>
          <p:cNvSpPr/>
          <p:nvPr userDrawn="1"/>
        </p:nvSpPr>
        <p:spPr>
          <a:xfrm>
            <a:off x="7772400" y="394970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 userDrawn="1"/>
        </p:nvSpPr>
        <p:spPr>
          <a:xfrm>
            <a:off x="5029200" y="4812695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Note:</a:t>
            </a:r>
            <a:r>
              <a:rPr lang="en-US" sz="1600" baseline="0" dirty="0" smtClean="0">
                <a:solidFill>
                  <a:srgbClr val="000000"/>
                </a:solidFill>
              </a:rPr>
              <a:t> these same layout options are available to you when inserting a new slide.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66" y="4179125"/>
            <a:ext cx="1736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7426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mplat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 userDrawn="1"/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637E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D2C783-583D-47C4-9F33-9EB4B47B6128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10068" y="125581"/>
            <a:ext cx="4419600" cy="6199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152400" y="135466"/>
            <a:ext cx="2628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This template contains approved ISO-NE colors,</a:t>
            </a:r>
            <a:r>
              <a:rPr lang="en-US" sz="1400" baseline="0" dirty="0" smtClean="0">
                <a:solidFill>
                  <a:srgbClr val="000000"/>
                </a:solidFill>
              </a:rPr>
              <a:t> which can be accessed from any color palette (e.g., font color, shape fill):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600" y="330200"/>
            <a:ext cx="15621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09699927"/>
              </p:ext>
            </p:extLst>
          </p:nvPr>
        </p:nvGraphicFramePr>
        <p:xfrm>
          <a:off x="228600" y="1092200"/>
          <a:ext cx="4165068" cy="52120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8122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6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Color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RGB Value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23.149.210</a:t>
                      </a:r>
                    </a:p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Blue: Use as primary color for headers and accents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251.185.47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Yellow: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246.137.32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Orange: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236.51.37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Red: Use as an accent color</a:t>
                      </a:r>
                    </a:p>
                    <a:p>
                      <a:pPr algn="l"/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133.85.161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Purple: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119.189.42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Green: Use as an accent color</a:t>
                      </a:r>
                    </a:p>
                    <a:p>
                      <a:pPr algn="l"/>
                      <a:endParaRPr lang="en-US" sz="12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109.207.246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Light Blue: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30.106.154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</a:t>
                      </a:r>
                      <a:r>
                        <a:rPr lang="en-US" sz="1200" b="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Dark Blue: </a:t>
                      </a:r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Use as an accent color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98.119.127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Gray: Use as a secondary font color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0.0.0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Black: Use as a primary font color</a:t>
                      </a:r>
                    </a:p>
                    <a:p>
                      <a:pPr algn="l"/>
                      <a:endParaRPr lang="en-US" sz="12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255.255.255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White: Use as needed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 userDrawn="1"/>
        </p:nvSpPr>
        <p:spPr>
          <a:xfrm>
            <a:off x="4758268" y="125581"/>
            <a:ext cx="4267200" cy="40654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851402" y="152400"/>
            <a:ext cx="4097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 contains approved font</a:t>
            </a:r>
            <a:r>
              <a:rPr lang="en-US" sz="1600" baseline="0" dirty="0" smtClean="0">
                <a:solidFill>
                  <a:srgbClr val="000000"/>
                </a:solidFill>
              </a:rPr>
              <a:t> size and style which will be automatically applied.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4969937" y="685800"/>
            <a:ext cx="4038070" cy="2438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r">
              <a:spcBef>
                <a:spcPts val="600"/>
              </a:spcBef>
            </a:pPr>
            <a:r>
              <a:rPr lang="en-US" sz="2800" b="1" baseline="0" dirty="0" smtClean="0">
                <a:solidFill>
                  <a:srgbClr val="000000"/>
                </a:solidFill>
              </a:rPr>
              <a:t>Slide Title – Calibri 28</a:t>
            </a:r>
          </a:p>
          <a:p>
            <a:pPr algn="r">
              <a:spcBef>
                <a:spcPts val="600"/>
              </a:spcBef>
            </a:pPr>
            <a:r>
              <a:rPr lang="en-US" sz="2400" baseline="0" dirty="0" smtClean="0">
                <a:solidFill>
                  <a:srgbClr val="000000"/>
                </a:solidFill>
              </a:rPr>
              <a:t>Content Title/Bullet 1 – Calibri 24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sz="2000" baseline="0" dirty="0" smtClean="0">
                <a:solidFill>
                  <a:srgbClr val="000000"/>
                </a:solidFill>
              </a:rPr>
              <a:t>Content Text/Bullet 2 – Calibri 20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baseline="0" dirty="0" smtClean="0">
                <a:solidFill>
                  <a:srgbClr val="000000"/>
                </a:solidFill>
              </a:rPr>
              <a:t>Chart Content/Bullet 3 – Calibri18</a:t>
            </a:r>
          </a:p>
          <a:p>
            <a:pPr algn="r">
              <a:spcBef>
                <a:spcPts val="600"/>
              </a:spcBef>
            </a:pPr>
            <a:r>
              <a:rPr lang="en-US" sz="1600" baseline="0" dirty="0" smtClean="0">
                <a:solidFill>
                  <a:srgbClr val="000000"/>
                </a:solidFill>
              </a:rPr>
              <a:t>Bullet 4 &amp; Bullet 5 – Calibri 16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sz="1600" b="0" baseline="0" dirty="0" smtClean="0">
                <a:solidFill>
                  <a:srgbClr val="000000"/>
                </a:solidFill>
              </a:rPr>
              <a:t>Slide Number – Calibri 14</a:t>
            </a:r>
          </a:p>
          <a:p>
            <a:pPr algn="r">
              <a:spcBef>
                <a:spcPts val="600"/>
              </a:spcBef>
            </a:pPr>
            <a:endParaRPr lang="en-US" sz="1600" b="0" baseline="0" dirty="0" smtClean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4876800" y="3200400"/>
            <a:ext cx="419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1600" b="0" baseline="0" dirty="0" smtClean="0">
                <a:solidFill>
                  <a:srgbClr val="000000"/>
                </a:solidFill>
              </a:rPr>
              <a:t>Font within the presentation will appear black by default, but may be changed to ISO gray if desired.</a:t>
            </a:r>
            <a:endParaRPr lang="en-US" sz="1600" b="0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757058" y="4267200"/>
            <a:ext cx="4267200" cy="20574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4800600" y="4293275"/>
            <a:ext cx="4114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TIP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: If you experience issues with page numbering: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to view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Insert</a:t>
            </a:r>
            <a:r>
              <a:rPr lang="en-US" sz="1400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tab.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Header &amp; Footer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In the dialog box that opens, uncheck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Slide number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checkbox. 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Apply to All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Return to the Header and Footer dialog</a:t>
            </a:r>
            <a:r>
              <a:rPr lang="en-US" sz="1400" kern="1200" baseline="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box and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recheck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Slide number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checkbox.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Apply to All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  <a:endParaRPr lang="en-US" sz="1400" kern="1200" dirty="0">
              <a:solidFill>
                <a:srgbClr val="000000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5283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iso 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question_text co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4100" y="3057175"/>
            <a:ext cx="3718253" cy="743651"/>
          </a:xfrm>
          <a:prstGeom prst="rect">
            <a:avLst/>
          </a:prstGeom>
        </p:spPr>
      </p:pic>
      <p:pic>
        <p:nvPicPr>
          <p:cNvPr id="13" name="Picture 12" descr="blue_ques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1200429"/>
            <a:ext cx="2895238" cy="4457143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0289" y="6448508"/>
            <a:ext cx="313326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900">
                <a:solidFill>
                  <a:srgbClr val="595959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27"/>
          <p:cNvSpPr>
            <a:spLocks noGrp="1"/>
          </p:cNvSpPr>
          <p:nvPr>
            <p:ph type="body" sz="quarter" idx="17" hasCustomPrompt="1"/>
          </p:nvPr>
        </p:nvSpPr>
        <p:spPr>
          <a:xfrm>
            <a:off x="1066800" y="43434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9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1066800" y="48006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1050" i="0" u="none" kern="0" cap="all" spc="300" baseline="0">
                <a:solidFill>
                  <a:srgbClr val="595959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(413) 540-XXXX | Apresenter@iso-ne.com</a:t>
            </a:r>
          </a:p>
        </p:txBody>
      </p:sp>
    </p:spTree>
    <p:extLst>
      <p:ext uri="{BB962C8B-B14F-4D97-AF65-F5344CB8AC3E}">
        <p14:creationId xmlns:p14="http://schemas.microsoft.com/office/powerpoint/2010/main" val="1008289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1401762"/>
            <a:ext cx="8229600" cy="481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for more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twitter-icon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34200" y="381000"/>
            <a:ext cx="1752600" cy="1752600"/>
          </a:xfrm>
          <a:prstGeom prst="rect">
            <a:avLst/>
          </a:prstGeom>
        </p:spPr>
      </p:pic>
      <p:pic>
        <p:nvPicPr>
          <p:cNvPr id="6" name="Picture 4" descr="ISO Newswire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81000"/>
            <a:ext cx="1752599" cy="1752600"/>
          </a:xfrm>
          <a:prstGeom prst="rect">
            <a:avLst/>
          </a:prstGeom>
          <a:noFill/>
        </p:spPr>
      </p:pic>
      <p:pic>
        <p:nvPicPr>
          <p:cNvPr id="7" name="Picture 6" descr="iso-to-go-screenshot-1.jpg">
            <a:hlinkClick r:id="rId6"/>
          </p:cNvPr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5105400" y="2362200"/>
            <a:ext cx="2228850" cy="3205205"/>
          </a:xfrm>
          <a:prstGeom prst="rect">
            <a:avLst/>
          </a:prstGeom>
        </p:spPr>
      </p:pic>
      <p:pic>
        <p:nvPicPr>
          <p:cNvPr id="8" name="Picture 7" descr="iso-to-go-screenshot-6.jpg">
            <a:hlinkClick r:id="rId6"/>
          </p:cNvPr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6324600" y="2971800"/>
            <a:ext cx="2228850" cy="3205205"/>
          </a:xfrm>
          <a:prstGeom prst="rect">
            <a:avLst/>
          </a:prstGeom>
        </p:spPr>
      </p:pic>
      <p:pic>
        <p:nvPicPr>
          <p:cNvPr id="9" name="Picture 8" descr="google-play-badge.png">
            <a:hlinkClick r:id="rId9"/>
          </p:cNvPr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1066800" y="5619750"/>
            <a:ext cx="1238250" cy="409575"/>
          </a:xfrm>
          <a:prstGeom prst="rect">
            <a:avLst/>
          </a:prstGeom>
        </p:spPr>
      </p:pic>
      <p:pic>
        <p:nvPicPr>
          <p:cNvPr id="10" name="Picture 9" descr="app-store-badge.png">
            <a:hlinkClick r:id="rId11"/>
          </p:cNvPr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2667000" y="5619750"/>
            <a:ext cx="1276350" cy="409575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57200" y="1457325"/>
            <a:ext cx="44958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Subscribe to the </a:t>
            </a:r>
            <a:r>
              <a:rPr lang="en-US" sz="2000" b="1" i="1" dirty="0" smtClean="0">
                <a:solidFill>
                  <a:srgbClr val="000000"/>
                </a:solidFill>
              </a:rPr>
              <a:t>ISO Newswire</a:t>
            </a:r>
            <a:endParaRPr lang="en-US" sz="1400" b="1" i="0" dirty="0" smtClean="0">
              <a:solidFill>
                <a:srgbClr val="000000"/>
              </a:solidFill>
            </a:endParaRP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3"/>
              </a:rPr>
              <a:t>ISO Newswire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is your source for regular news about ISO New England and the wholesale electricity industry within the six-state region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Log on to </a:t>
            </a:r>
            <a:r>
              <a:rPr lang="en-US" sz="2000" b="1" dirty="0" smtClean="0">
                <a:solidFill>
                  <a:srgbClr val="000000"/>
                </a:solidFill>
              </a:rPr>
              <a:t>ISO Express 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4"/>
              </a:rPr>
              <a:t>ISO Express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provides real-time data on New England’s wholesale electricity markets and power system operations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Follow the ISO on </a:t>
            </a:r>
            <a:r>
              <a:rPr lang="en-US" sz="2000" b="1" dirty="0" smtClean="0">
                <a:solidFill>
                  <a:srgbClr val="000000"/>
                </a:solidFill>
              </a:rPr>
              <a:t>Twitter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5"/>
              </a:rPr>
              <a:t>@isonewengland</a:t>
            </a:r>
            <a:endParaRPr lang="en-US" sz="1400" i="1" kern="1200" baseline="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Download the </a:t>
            </a:r>
            <a:r>
              <a:rPr lang="en-US" sz="2000" b="1" dirty="0" smtClean="0">
                <a:solidFill>
                  <a:srgbClr val="000000"/>
                </a:solidFill>
              </a:rPr>
              <a:t>ISO to Go App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6"/>
              </a:rPr>
              <a:t>ISO to Go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is a free mobile application that puts real-time wholesale electricity pricing and power grid information in the palm of your hand </a:t>
            </a:r>
          </a:p>
          <a:p>
            <a:pPr lvl="1"/>
            <a:endParaRPr lang="en-US" dirty="0" smtClean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57200" y="3582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latin typeface="+mj-lt"/>
              </a:rPr>
              <a:t>For More Information…</a:t>
            </a:r>
            <a:endParaRPr lang="en-US" sz="3200" b="1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98613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775855"/>
            <a:ext cx="5334000" cy="5334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299" y="3200400"/>
            <a:ext cx="3880514" cy="847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512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05128"/>
            <a:ext cx="4038600" cy="4767072"/>
          </a:xfrm>
        </p:spPr>
        <p:txBody>
          <a:bodyPr>
            <a:norm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iso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08176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274"/>
            <a:ext cx="4040188" cy="4098925"/>
          </a:xfrm>
        </p:spPr>
        <p:txBody>
          <a:bodyPr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08176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274"/>
            <a:ext cx="4041775" cy="409892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6290650"/>
            <a:ext cx="9143992" cy="5673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1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00856" y="6329046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23" r:id="rId2"/>
    <p:sldLayoutId id="2147483675" r:id="rId3"/>
    <p:sldLayoutId id="2147483650" r:id="rId4"/>
    <p:sldLayoutId id="2147483664" r:id="rId5"/>
    <p:sldLayoutId id="2147483720" r:id="rId6"/>
    <p:sldLayoutId id="2147483684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  <p:sldLayoutId id="2147483698" r:id="rId19"/>
    <p:sldLayoutId id="2147483699" r:id="rId20"/>
    <p:sldLayoutId id="2147483700" r:id="rId21"/>
    <p:sldLayoutId id="2147483701" r:id="rId22"/>
    <p:sldLayoutId id="2147483702" r:id="rId23"/>
    <p:sldLayoutId id="2147483703" r:id="rId24"/>
    <p:sldLayoutId id="2147483717" r:id="rId25"/>
    <p:sldLayoutId id="2147483718" r:id="rId26"/>
    <p:sldLayoutId id="2147483719" r:id="rId27"/>
    <p:sldLayoutId id="2147483721" r:id="rId2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baseline="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Font typeface="Arial" pitchFamily="34" charset="0"/>
        <a:buChar char="–"/>
        <a:defRPr sz="2000" kern="1200" baseline="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buFont typeface="Arial" pitchFamily="34" charset="0"/>
        <a:buChar char="–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buFont typeface="Arial" pitchFamily="34" charset="0"/>
        <a:buChar char="»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so-ne.com/static-assets/documents/2019/07/a5_3_op14e.zip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August 20, 2019 │ Westborough, MA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Jerry Elliott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lang="en-US" dirty="0"/>
              <a:t>(413) 535-4123 | gelliott@iso-ne.com</a:t>
            </a:r>
          </a:p>
          <a:p>
            <a:pPr lvl="0"/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272118" y="3433148"/>
            <a:ext cx="5559552" cy="86772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Biennial Review: General clean-up, revision of Section 2 to add Energy Storage as ARD type, and revisions to delete duplicate definitions for defined terms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3296922" y="1600200"/>
            <a:ext cx="5562600" cy="1600200"/>
          </a:xfrm>
        </p:spPr>
        <p:txBody>
          <a:bodyPr/>
          <a:lstStyle/>
          <a:p>
            <a:r>
              <a:rPr lang="en-US" sz="2800" dirty="0" smtClean="0"/>
              <a:t>Proposed Revisions to OP-14, Appendix E (Explanation of Terms and Instructions for Preparation of ISO-NE Form NX-12E ─ Asset Related Demands Technical Data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33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127236"/>
              </p:ext>
            </p:extLst>
          </p:nvPr>
        </p:nvGraphicFramePr>
        <p:xfrm>
          <a:off x="457200" y="533400"/>
          <a:ext cx="8077200" cy="908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7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481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Proposed Revisions to OP-14, Appendix E (OP-14E)</a:t>
                      </a:r>
                      <a:endParaRPr lang="en-US" sz="24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05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Proposed Effective Date: </a:t>
                      </a:r>
                      <a:r>
                        <a:rPr lang="en-US" sz="1600" b="0" dirty="0" smtClean="0">
                          <a:solidFill>
                            <a:srgbClr val="000000"/>
                          </a:solidFill>
                        </a:rPr>
                        <a:t>September 13</a:t>
                      </a:r>
                      <a:r>
                        <a:rPr lang="en-US" sz="1600" b="0" baseline="0" dirty="0" smtClean="0">
                          <a:solidFill>
                            <a:srgbClr val="000000"/>
                          </a:solidFill>
                        </a:rPr>
                        <a:t>, 2019</a:t>
                      </a:r>
                      <a:endParaRPr lang="en-US" sz="1600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 Placeholder 4"/>
          <p:cNvSpPr txBox="1">
            <a:spLocks/>
          </p:cNvSpPr>
          <p:nvPr/>
        </p:nvSpPr>
        <p:spPr>
          <a:xfrm>
            <a:off x="457200" y="1676400"/>
            <a:ext cx="8229600" cy="3810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The proposed revisions to OP-14, Appendix E (OP-14E) add Energy Storage to the list of Asset Related Demand types in Section 2 and delete definitions for terms already defined in Section I.2.2 of the Tariff</a:t>
            </a:r>
          </a:p>
          <a:p>
            <a:r>
              <a:rPr lang="en-US" dirty="0">
                <a:solidFill>
                  <a:srgbClr val="000000"/>
                </a:solidFill>
              </a:rPr>
              <a:t>In addition, OP-14E has been revised to capitalize or </a:t>
            </a:r>
            <a:r>
              <a:rPr lang="en-US" dirty="0" err="1">
                <a:solidFill>
                  <a:srgbClr val="000000"/>
                </a:solidFill>
              </a:rPr>
              <a:t>uncapitalize</a:t>
            </a:r>
            <a:r>
              <a:rPr lang="en-US" dirty="0">
                <a:solidFill>
                  <a:srgbClr val="000000"/>
                </a:solidFill>
              </a:rPr>
              <a:t> terms as appropriate, fix grammar, and clarify language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There </a:t>
            </a:r>
            <a:r>
              <a:rPr lang="en-US" dirty="0">
                <a:solidFill>
                  <a:srgbClr val="000000"/>
                </a:solidFill>
              </a:rPr>
              <a:t>have been no further changes made to </a:t>
            </a:r>
            <a:r>
              <a:rPr lang="en-US" dirty="0" smtClean="0">
                <a:solidFill>
                  <a:srgbClr val="000000"/>
                </a:solidFill>
              </a:rPr>
              <a:t>OP-14E </a:t>
            </a:r>
            <a:r>
              <a:rPr lang="en-US" dirty="0">
                <a:solidFill>
                  <a:srgbClr val="000000"/>
                </a:solidFill>
              </a:rPr>
              <a:t>since the </a:t>
            </a:r>
            <a:r>
              <a:rPr lang="en-US" dirty="0" smtClean="0">
                <a:solidFill>
                  <a:srgbClr val="000000"/>
                </a:solidFill>
              </a:rPr>
              <a:t>July 16, </a:t>
            </a:r>
            <a:r>
              <a:rPr lang="en-US" dirty="0">
                <a:solidFill>
                  <a:srgbClr val="000000"/>
                </a:solidFill>
              </a:rPr>
              <a:t>2019 Reliability Committee meeting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The proposed effective date of these revisions is September 13, 2019</a:t>
            </a: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3355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Placeholder 6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2625671181"/>
              </p:ext>
            </p:extLst>
          </p:nvPr>
        </p:nvGraphicFramePr>
        <p:xfrm>
          <a:off x="457200" y="1645920"/>
          <a:ext cx="8229600" cy="24384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0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Stakeholder Committee and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Date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82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Scheduled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Project Milestone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82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Reliability Committee</a:t>
                      </a:r>
                    </a:p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  <a:hlinkClick r:id="rId3"/>
                        </a:rPr>
                        <a:t>July 16-17, 2019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Review proposed revisions to OP-14E 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Reliability Committee</a:t>
                      </a:r>
                    </a:p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August 20, 2019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C4E3F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Vote on proposed revisions to OP-14E 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C4E3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Participants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 Committee</a:t>
                      </a:r>
                    </a:p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September 13, 2019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C4E3F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Vote on proposed revisions to OP-14E 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C4E3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 Schedule</a:t>
            </a:r>
            <a:endParaRPr lang="en-US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3</a:t>
            </a:fld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70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7"/>
          <p:cNvSpPr>
            <a:spLocks noGrp="1"/>
          </p:cNvSpPr>
          <p:nvPr>
            <p:ph type="body" sz="quarter" idx="17"/>
          </p:nvPr>
        </p:nvSpPr>
        <p:spPr>
          <a:xfrm>
            <a:off x="1066800" y="48006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Jerry Elliott</a:t>
            </a:r>
          </a:p>
        </p:txBody>
      </p:sp>
      <p:sp>
        <p:nvSpPr>
          <p:cNvPr id="8" name="Text Placeholder 27"/>
          <p:cNvSpPr>
            <a:spLocks noGrp="1"/>
          </p:cNvSpPr>
          <p:nvPr>
            <p:ph type="body" sz="quarter" idx="18"/>
          </p:nvPr>
        </p:nvSpPr>
        <p:spPr>
          <a:xfrm>
            <a:off x="1066800" y="52578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1050" i="0" u="none" kern="0" cap="all" spc="300" baseline="0">
                <a:solidFill>
                  <a:srgbClr val="595959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r>
              <a:rPr lang="en-US" dirty="0" smtClean="0"/>
              <a:t>(</a:t>
            </a:r>
            <a:r>
              <a:rPr lang="en-US" dirty="0"/>
              <a:t>413) 535-4123 | gelliott@iso-ne.com</a:t>
            </a:r>
          </a:p>
          <a:p>
            <a:pPr lvl="0"/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4</a:t>
            </a:fld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90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Presentation - NEPOOL Technical Committees">
  <a:themeElements>
    <a:clrScheme name="ISO-NE">
      <a:dk1>
        <a:srgbClr val="62777F"/>
      </a:dk1>
      <a:lt1>
        <a:srgbClr val="FFFFFF"/>
      </a:lt1>
      <a:dk2>
        <a:srgbClr val="1E6A9A"/>
      </a:dk2>
      <a:lt2>
        <a:srgbClr val="6DCFF6"/>
      </a:lt2>
      <a:accent1>
        <a:srgbClr val="1795D2"/>
      </a:accent1>
      <a:accent2>
        <a:srgbClr val="8555A1"/>
      </a:accent2>
      <a:accent3>
        <a:srgbClr val="77BD2A"/>
      </a:accent3>
      <a:accent4>
        <a:srgbClr val="FBB92F"/>
      </a:accent4>
      <a:accent5>
        <a:srgbClr val="F68920"/>
      </a:accent5>
      <a:accent6>
        <a:srgbClr val="EC1F25"/>
      </a:accent6>
      <a:hlink>
        <a:srgbClr val="1795D2"/>
      </a:hlink>
      <a:folHlink>
        <a:srgbClr val="8555A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235</Words>
  <Application>Microsoft Office PowerPoint</Application>
  <PresentationFormat>On-screen Show (4:3)</PresentationFormat>
  <Paragraphs>34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Presentation - NEPOOL Technical Committees</vt:lpstr>
      <vt:lpstr>PowerPoint Presentation</vt:lpstr>
      <vt:lpstr>PowerPoint Presentation</vt:lpstr>
      <vt:lpstr>Stakeholder Schedule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2019-08-14T17:12:03Z</dcterms:created>
  <dcterms:modified xsi:type="dcterms:W3CDTF">2019-08-14T17:12:08Z</dcterms:modified>
</cp:coreProperties>
</file>