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2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8" r:id="rId2"/>
    <p:sldMasterId id="2147483723" r:id="rId3"/>
  </p:sldMasterIdLst>
  <p:notesMasterIdLst>
    <p:notesMasterId r:id="rId14"/>
  </p:notesMasterIdLst>
  <p:handoutMasterIdLst>
    <p:handoutMasterId r:id="rId15"/>
  </p:handoutMasterIdLst>
  <p:sldIdLst>
    <p:sldId id="275" r:id="rId4"/>
    <p:sldId id="277" r:id="rId5"/>
    <p:sldId id="288" r:id="rId6"/>
    <p:sldId id="286" r:id="rId7"/>
    <p:sldId id="279" r:id="rId8"/>
    <p:sldId id="282" r:id="rId9"/>
    <p:sldId id="283" r:id="rId10"/>
    <p:sldId id="290" r:id="rId11"/>
    <p:sldId id="284" r:id="rId12"/>
    <p:sldId id="285" r:id="rId13"/>
  </p:sldIdLst>
  <p:sldSz cx="9144000" cy="6858000" type="screen4x3"/>
  <p:notesSz cx="7010400" cy="92964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2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795D2"/>
    <a:srgbClr val="0070C0"/>
    <a:srgbClr val="1E6A9A"/>
    <a:srgbClr val="77BD2A"/>
    <a:srgbClr val="EC1F25"/>
    <a:srgbClr val="FBB92F"/>
    <a:srgbClr val="62777F"/>
    <a:srgbClr val="6FA943"/>
    <a:srgbClr val="B9D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0" autoAdjust="0"/>
    <p:restoredTop sz="99588" autoAdjust="0"/>
  </p:normalViewPr>
  <p:slideViewPr>
    <p:cSldViewPr>
      <p:cViewPr varScale="1">
        <p:scale>
          <a:sx n="62" d="100"/>
          <a:sy n="62" d="100"/>
        </p:scale>
        <p:origin x="26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30" y="-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247594050743664E-2"/>
          <c:y val="5.5555555555555552E-2"/>
          <c:w val="0.68677406395629115"/>
          <c:h val="0.79021123561477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'SQL Results'!$H$2</c:f>
              <c:strCache>
                <c:ptCount val="1"/>
                <c:pt idx="0">
                  <c:v>Demand Response Assets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'SQL Results'!$G$3:$G$10</c:f>
              <c:strCache>
                <c:ptCount val="8"/>
                <c:pt idx="0">
                  <c:v>ME</c:v>
                </c:pt>
                <c:pt idx="1">
                  <c:v>NH</c:v>
                </c:pt>
                <c:pt idx="2">
                  <c:v>VT</c:v>
                </c:pt>
                <c:pt idx="3">
                  <c:v>CT</c:v>
                </c:pt>
                <c:pt idx="4">
                  <c:v>RI</c:v>
                </c:pt>
                <c:pt idx="5">
                  <c:v>SEMA</c:v>
                </c:pt>
                <c:pt idx="6">
                  <c:v>WCMA</c:v>
                </c:pt>
                <c:pt idx="7">
                  <c:v>NEMA</c:v>
                </c:pt>
              </c:strCache>
            </c:strRef>
          </c:cat>
          <c:val>
            <c:numRef>
              <c:f>'SQL Results'!$H$3:$H$10</c:f>
              <c:numCache>
                <c:formatCode>General</c:formatCode>
                <c:ptCount val="8"/>
                <c:pt idx="0">
                  <c:v>98.900999999999996</c:v>
                </c:pt>
                <c:pt idx="1">
                  <c:v>28.84</c:v>
                </c:pt>
                <c:pt idx="2">
                  <c:v>27.187999999999999</c:v>
                </c:pt>
                <c:pt idx="3">
                  <c:v>89.424000000000007</c:v>
                </c:pt>
                <c:pt idx="4">
                  <c:v>22.282</c:v>
                </c:pt>
                <c:pt idx="5">
                  <c:v>21.463999999999999</c:v>
                </c:pt>
                <c:pt idx="6">
                  <c:v>48.966999999999999</c:v>
                </c:pt>
                <c:pt idx="7">
                  <c:v>45.348999999999997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90-44E2-8870-841A5B820DEB}"/>
            </c:ext>
          </c:extLst>
        </c:ser>
        <c:ser>
          <c:idx val="1"/>
          <c:order val="1"/>
          <c:tx>
            <c:strRef>
              <c:f>'SQL Results'!$I$2</c:f>
              <c:strCache>
                <c:ptCount val="1"/>
                <c:pt idx="0">
                  <c:v>On-Peak Demand Resources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'SQL Results'!$G$3:$G$10</c:f>
              <c:strCache>
                <c:ptCount val="8"/>
                <c:pt idx="0">
                  <c:v>ME</c:v>
                </c:pt>
                <c:pt idx="1">
                  <c:v>NH</c:v>
                </c:pt>
                <c:pt idx="2">
                  <c:v>VT</c:v>
                </c:pt>
                <c:pt idx="3">
                  <c:v>CT</c:v>
                </c:pt>
                <c:pt idx="4">
                  <c:v>RI</c:v>
                </c:pt>
                <c:pt idx="5">
                  <c:v>SEMA</c:v>
                </c:pt>
                <c:pt idx="6">
                  <c:v>WCMA</c:v>
                </c:pt>
                <c:pt idx="7">
                  <c:v>NEMA</c:v>
                </c:pt>
              </c:strCache>
            </c:strRef>
          </c:cat>
          <c:val>
            <c:numRef>
              <c:f>'SQL Results'!$I$3:$I$10</c:f>
              <c:numCache>
                <c:formatCode>General</c:formatCode>
                <c:ptCount val="8"/>
                <c:pt idx="0">
                  <c:v>200.762</c:v>
                </c:pt>
                <c:pt idx="1">
                  <c:v>124.28</c:v>
                </c:pt>
                <c:pt idx="2">
                  <c:v>116.976</c:v>
                </c:pt>
                <c:pt idx="3">
                  <c:v>104.249</c:v>
                </c:pt>
                <c:pt idx="4">
                  <c:v>244.06100000000001</c:v>
                </c:pt>
                <c:pt idx="5">
                  <c:v>405.697</c:v>
                </c:pt>
                <c:pt idx="6">
                  <c:v>399.97</c:v>
                </c:pt>
                <c:pt idx="7">
                  <c:v>740.86199999999997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90-44E2-8870-841A5B820DEB}"/>
            </c:ext>
          </c:extLst>
        </c:ser>
        <c:ser>
          <c:idx val="2"/>
          <c:order val="2"/>
          <c:tx>
            <c:strRef>
              <c:f>'SQL Results'!$J$2</c:f>
              <c:strCache>
                <c:ptCount val="1"/>
                <c:pt idx="0">
                  <c:v>Seasonal Peak Demand Resources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'SQL Results'!$G$3:$G$10</c:f>
              <c:strCache>
                <c:ptCount val="8"/>
                <c:pt idx="0">
                  <c:v>ME</c:v>
                </c:pt>
                <c:pt idx="1">
                  <c:v>NH</c:v>
                </c:pt>
                <c:pt idx="2">
                  <c:v>VT</c:v>
                </c:pt>
                <c:pt idx="3">
                  <c:v>CT</c:v>
                </c:pt>
                <c:pt idx="4">
                  <c:v>RI</c:v>
                </c:pt>
                <c:pt idx="5">
                  <c:v>SEMA</c:v>
                </c:pt>
                <c:pt idx="6">
                  <c:v>WCMA</c:v>
                </c:pt>
                <c:pt idx="7">
                  <c:v>NEMA</c:v>
                </c:pt>
              </c:strCache>
            </c:strRef>
          </c:cat>
          <c:val>
            <c:numRef>
              <c:f>'SQL Results'!$J$3:$J$10</c:f>
              <c:numCache>
                <c:formatCode>General</c:formatCode>
                <c:ptCount val="8"/>
                <c:pt idx="3">
                  <c:v>497.33199999999999</c:v>
                </c:pt>
                <c:pt idx="6">
                  <c:v>57.704999999999998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90-44E2-8870-841A5B820D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9020872"/>
        <c:axId val="429021856"/>
      </c:barChart>
      <c:catAx>
        <c:axId val="429020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021856"/>
        <c:crosses val="autoZero"/>
        <c:auto val="1"/>
        <c:lblAlgn val="ctr"/>
        <c:lblOffset val="100"/>
        <c:noMultiLvlLbl val="0"/>
      </c:catAx>
      <c:valAx>
        <c:axId val="42902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020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359526487760456"/>
          <c:y val="0.24959771855441143"/>
          <c:w val="0.21640473512239541"/>
          <c:h val="0.500804562891177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'SQL Results'!$D$1</c:f>
              <c:strCache>
                <c:ptCount val="1"/>
                <c:pt idx="0">
                  <c:v>Audited Capability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'SQL Results'!$B$2:$C$28</c15:sqref>
                  </c15:fullRef>
                  <c15:levelRef>
                    <c15:sqref>'SQL Results'!$C$2:$C$28</c15:sqref>
                  </c15:levelRef>
                </c:ext>
              </c:extLst>
              <c:f>'SQL Results'!$C$2:$C$28</c:f>
              <c:strCache>
                <c:ptCount val="27"/>
                <c:pt idx="0">
                  <c:v>Bangor Hydro</c:v>
                </c:pt>
                <c:pt idx="1">
                  <c:v>Maine</c:v>
                </c:pt>
                <c:pt idx="2">
                  <c:v>Portland</c:v>
                </c:pt>
                <c:pt idx="3">
                  <c:v>Pnode</c:v>
                </c:pt>
                <c:pt idx="4">
                  <c:v>New_Hampshire</c:v>
                </c:pt>
                <c:pt idx="5">
                  <c:v>Seacoast</c:v>
                </c:pt>
                <c:pt idx="6">
                  <c:v>Pnode</c:v>
                </c:pt>
                <c:pt idx="7">
                  <c:v>Northwest Vermont</c:v>
                </c:pt>
                <c:pt idx="8">
                  <c:v>Vermont</c:v>
                </c:pt>
                <c:pt idx="9">
                  <c:v>Pnode</c:v>
                </c:pt>
                <c:pt idx="10">
                  <c:v>Eastern</c:v>
                </c:pt>
                <c:pt idx="11">
                  <c:v>Northern</c:v>
                </c:pt>
                <c:pt idx="12">
                  <c:v>Norwalk-Stamford</c:v>
                </c:pt>
                <c:pt idx="13">
                  <c:v>Western</c:v>
                </c:pt>
                <c:pt idx="14">
                  <c:v>Western SWCT</c:v>
                </c:pt>
                <c:pt idx="15">
                  <c:v>Pnode</c:v>
                </c:pt>
                <c:pt idx="16">
                  <c:v>Rhode Island</c:v>
                </c:pt>
                <c:pt idx="17">
                  <c:v>Pnode</c:v>
                </c:pt>
                <c:pt idx="18">
                  <c:v>Lower SEMA</c:v>
                </c:pt>
                <c:pt idx="19">
                  <c:v>SEMA</c:v>
                </c:pt>
                <c:pt idx="20">
                  <c:v>Central</c:v>
                </c:pt>
                <c:pt idx="21">
                  <c:v>Springfield</c:v>
                </c:pt>
                <c:pt idx="22">
                  <c:v>Western</c:v>
                </c:pt>
                <c:pt idx="23">
                  <c:v>Pnode</c:v>
                </c:pt>
                <c:pt idx="24">
                  <c:v>Boston</c:v>
                </c:pt>
                <c:pt idx="25">
                  <c:v>North Shore</c:v>
                </c:pt>
                <c:pt idx="26">
                  <c:v>Pnode</c:v>
                </c:pt>
              </c:strCache>
            </c:strRef>
          </c:cat>
          <c:val>
            <c:numRef>
              <c:f>'SQL Results'!$D$2:$D$28</c:f>
              <c:numCache>
                <c:formatCode>General</c:formatCode>
                <c:ptCount val="27"/>
                <c:pt idx="0">
                  <c:v>3.1709999999999998</c:v>
                </c:pt>
                <c:pt idx="1">
                  <c:v>6.3280000000000003</c:v>
                </c:pt>
                <c:pt idx="2">
                  <c:v>1.54</c:v>
                </c:pt>
                <c:pt idx="3">
                  <c:v>87.861999999999995</c:v>
                </c:pt>
                <c:pt idx="4">
                  <c:v>19.155000000000001</c:v>
                </c:pt>
                <c:pt idx="5">
                  <c:v>7.617</c:v>
                </c:pt>
                <c:pt idx="6">
                  <c:v>2.0680000000000001</c:v>
                </c:pt>
                <c:pt idx="7">
                  <c:v>4.07</c:v>
                </c:pt>
                <c:pt idx="8">
                  <c:v>1.962</c:v>
                </c:pt>
                <c:pt idx="9">
                  <c:v>21.155999999999999</c:v>
                </c:pt>
                <c:pt idx="10">
                  <c:v>4.83</c:v>
                </c:pt>
                <c:pt idx="11">
                  <c:v>6.5880000000000001</c:v>
                </c:pt>
                <c:pt idx="12">
                  <c:v>1.548</c:v>
                </c:pt>
                <c:pt idx="13">
                  <c:v>7.9850000000000003</c:v>
                </c:pt>
                <c:pt idx="14">
                  <c:v>12.819000000000001</c:v>
                </c:pt>
                <c:pt idx="15">
                  <c:v>55.654000000000003</c:v>
                </c:pt>
                <c:pt idx="16">
                  <c:v>13.97</c:v>
                </c:pt>
                <c:pt idx="17">
                  <c:v>8.3119999999999994</c:v>
                </c:pt>
                <c:pt idx="18">
                  <c:v>9.7870000000000008</c:v>
                </c:pt>
                <c:pt idx="19">
                  <c:v>11.677</c:v>
                </c:pt>
                <c:pt idx="20">
                  <c:v>22.870999999999999</c:v>
                </c:pt>
                <c:pt idx="21">
                  <c:v>10.941000000000001</c:v>
                </c:pt>
                <c:pt idx="22">
                  <c:v>13.439</c:v>
                </c:pt>
                <c:pt idx="23">
                  <c:v>1.716</c:v>
                </c:pt>
                <c:pt idx="24">
                  <c:v>17.972999999999999</c:v>
                </c:pt>
                <c:pt idx="25">
                  <c:v>8.4440000000000008</c:v>
                </c:pt>
                <c:pt idx="26">
                  <c:v>18.931999999999999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6F-4B39-84DA-6234AC8F12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5594872"/>
        <c:axId val="715596512"/>
      </c:barChart>
      <c:catAx>
        <c:axId val="715594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596512"/>
        <c:crosses val="autoZero"/>
        <c:auto val="1"/>
        <c:lblAlgn val="ctr"/>
        <c:lblOffset val="100"/>
        <c:noMultiLvlLbl val="0"/>
      </c:catAx>
      <c:valAx>
        <c:axId val="71559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594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[Copy of SCC History through August 2019.xlsx]Sheet8!PivotTable12</c:name>
    <c:fmtId val="6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Sheet8!$B$3:$B$4</c:f>
              <c:strCache>
                <c:ptCount val="1"/>
                <c:pt idx="0">
                  <c:v>ON_PEAK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Sheet8!$A$5:$A$72</c:f>
              <c:multiLvlStrCache>
                <c:ptCount val="61"/>
                <c:lvl>
                  <c:pt idx="0">
                    <c:v>Aug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Dec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Apr</c:v>
                  </c:pt>
                  <c:pt idx="9">
                    <c:v>May</c:v>
                  </c:pt>
                  <c:pt idx="10">
                    <c:v>Jun</c:v>
                  </c:pt>
                  <c:pt idx="11">
                    <c:v>Jul</c:v>
                  </c:pt>
                  <c:pt idx="12">
                    <c:v>Aug</c:v>
                  </c:pt>
                  <c:pt idx="13">
                    <c:v>Sep</c:v>
                  </c:pt>
                  <c:pt idx="14">
                    <c:v>Oct</c:v>
                  </c:pt>
                  <c:pt idx="15">
                    <c:v>Nov</c:v>
                  </c:pt>
                  <c:pt idx="16">
                    <c:v>Dec</c:v>
                  </c:pt>
                  <c:pt idx="17">
                    <c:v>Jan</c:v>
                  </c:pt>
                  <c:pt idx="18">
                    <c:v>Feb</c:v>
                  </c:pt>
                  <c:pt idx="19">
                    <c:v>Mar</c:v>
                  </c:pt>
                  <c:pt idx="20">
                    <c:v>Apr</c:v>
                  </c:pt>
                  <c:pt idx="21">
                    <c:v>May</c:v>
                  </c:pt>
                  <c:pt idx="22">
                    <c:v>Jun</c:v>
                  </c:pt>
                  <c:pt idx="23">
                    <c:v>Jul</c:v>
                  </c:pt>
                  <c:pt idx="24">
                    <c:v>Aug</c:v>
                  </c:pt>
                  <c:pt idx="25">
                    <c:v>Sep</c:v>
                  </c:pt>
                  <c:pt idx="26">
                    <c:v>Oct</c:v>
                  </c:pt>
                  <c:pt idx="27">
                    <c:v>Nov</c:v>
                  </c:pt>
                  <c:pt idx="28">
                    <c:v>Dec</c:v>
                  </c:pt>
                  <c:pt idx="29">
                    <c:v>Jan</c:v>
                  </c:pt>
                  <c:pt idx="30">
                    <c:v>Feb</c:v>
                  </c:pt>
                  <c:pt idx="31">
                    <c:v>Mar</c:v>
                  </c:pt>
                  <c:pt idx="32">
                    <c:v>Apr</c:v>
                  </c:pt>
                  <c:pt idx="33">
                    <c:v>May</c:v>
                  </c:pt>
                  <c:pt idx="34">
                    <c:v>Jun</c:v>
                  </c:pt>
                  <c:pt idx="35">
                    <c:v>Jul</c:v>
                  </c:pt>
                  <c:pt idx="36">
                    <c:v>Aug</c:v>
                  </c:pt>
                  <c:pt idx="37">
                    <c:v>Sep</c:v>
                  </c:pt>
                  <c:pt idx="38">
                    <c:v>Oct</c:v>
                  </c:pt>
                  <c:pt idx="39">
                    <c:v>Nov</c:v>
                  </c:pt>
                  <c:pt idx="40">
                    <c:v>Dec</c:v>
                  </c:pt>
                  <c:pt idx="41">
                    <c:v>Jan</c:v>
                  </c:pt>
                  <c:pt idx="42">
                    <c:v>Feb</c:v>
                  </c:pt>
                  <c:pt idx="43">
                    <c:v>Mar</c:v>
                  </c:pt>
                  <c:pt idx="44">
                    <c:v>Apr</c:v>
                  </c:pt>
                  <c:pt idx="45">
                    <c:v>May</c:v>
                  </c:pt>
                  <c:pt idx="46">
                    <c:v>Jun</c:v>
                  </c:pt>
                  <c:pt idx="47">
                    <c:v>Jul</c:v>
                  </c:pt>
                  <c:pt idx="48">
                    <c:v>Aug</c:v>
                  </c:pt>
                  <c:pt idx="49">
                    <c:v>Sep</c:v>
                  </c:pt>
                  <c:pt idx="50">
                    <c:v>Oct</c:v>
                  </c:pt>
                  <c:pt idx="51">
                    <c:v>Nov</c:v>
                  </c:pt>
                  <c:pt idx="52">
                    <c:v>Dec</c:v>
                  </c:pt>
                  <c:pt idx="53">
                    <c:v>Jan</c:v>
                  </c:pt>
                  <c:pt idx="54">
                    <c:v>Feb</c:v>
                  </c:pt>
                  <c:pt idx="55">
                    <c:v>Mar</c:v>
                  </c:pt>
                  <c:pt idx="56">
                    <c:v>Apr</c:v>
                  </c:pt>
                  <c:pt idx="57">
                    <c:v>May</c:v>
                  </c:pt>
                  <c:pt idx="58">
                    <c:v>Jun</c:v>
                  </c:pt>
                  <c:pt idx="59">
                    <c:v>Jul</c:v>
                  </c:pt>
                  <c:pt idx="60">
                    <c:v>Aug</c:v>
                  </c:pt>
                </c:lvl>
                <c:lvl>
                  <c:pt idx="0">
                    <c:v>2014</c:v>
                  </c:pt>
                  <c:pt idx="5">
                    <c:v>2015</c:v>
                  </c:pt>
                  <c:pt idx="17">
                    <c:v>2016</c:v>
                  </c:pt>
                  <c:pt idx="29">
                    <c:v>2017</c:v>
                  </c:pt>
                  <c:pt idx="41">
                    <c:v>2018</c:v>
                  </c:pt>
                  <c:pt idx="53">
                    <c:v>2019</c:v>
                  </c:pt>
                </c:lvl>
              </c:multiLvlStrCache>
            </c:multiLvlStrRef>
          </c:cat>
          <c:val>
            <c:numRef>
              <c:f>Sheet8!$B$5:$B$72</c:f>
              <c:numCache>
                <c:formatCode>General</c:formatCode>
                <c:ptCount val="61"/>
                <c:pt idx="0">
                  <c:v>1130.9829999999999</c:v>
                </c:pt>
                <c:pt idx="1">
                  <c:v>1139.4690000000001</c:v>
                </c:pt>
                <c:pt idx="2">
                  <c:v>1144.002</c:v>
                </c:pt>
                <c:pt idx="3">
                  <c:v>1151.1869999999999</c:v>
                </c:pt>
                <c:pt idx="4">
                  <c:v>1374.577</c:v>
                </c:pt>
                <c:pt idx="5">
                  <c:v>1522.902</c:v>
                </c:pt>
                <c:pt idx="6">
                  <c:v>1542.9110000000001</c:v>
                </c:pt>
                <c:pt idx="7">
                  <c:v>1548.086</c:v>
                </c:pt>
                <c:pt idx="8">
                  <c:v>1156.5899999999999</c:v>
                </c:pt>
                <c:pt idx="9">
                  <c:v>1238.518</c:v>
                </c:pt>
                <c:pt idx="10">
                  <c:v>1257.9259999999999</c:v>
                </c:pt>
                <c:pt idx="11">
                  <c:v>1269.06</c:v>
                </c:pt>
                <c:pt idx="12">
                  <c:v>1453.4010000000001</c:v>
                </c:pt>
                <c:pt idx="13">
                  <c:v>1455.7919999999999</c:v>
                </c:pt>
                <c:pt idx="14">
                  <c:v>1461.7819999999999</c:v>
                </c:pt>
                <c:pt idx="15">
                  <c:v>1469.973</c:v>
                </c:pt>
                <c:pt idx="16">
                  <c:v>1666.4280000000001</c:v>
                </c:pt>
                <c:pt idx="17">
                  <c:v>1766.6790000000001</c:v>
                </c:pt>
                <c:pt idx="18">
                  <c:v>1761.857</c:v>
                </c:pt>
                <c:pt idx="19">
                  <c:v>1762.5039999999999</c:v>
                </c:pt>
                <c:pt idx="20">
                  <c:v>1536.18</c:v>
                </c:pt>
                <c:pt idx="21">
                  <c:v>1548.8879999999999</c:v>
                </c:pt>
                <c:pt idx="22">
                  <c:v>1580.1559999999999</c:v>
                </c:pt>
                <c:pt idx="23">
                  <c:v>1666.491</c:v>
                </c:pt>
                <c:pt idx="24">
                  <c:v>1672.3879999999999</c:v>
                </c:pt>
                <c:pt idx="25">
                  <c:v>1680.77</c:v>
                </c:pt>
                <c:pt idx="26">
                  <c:v>1692.3679999999999</c:v>
                </c:pt>
                <c:pt idx="27">
                  <c:v>1699.4880000000001</c:v>
                </c:pt>
                <c:pt idx="28">
                  <c:v>1849.056</c:v>
                </c:pt>
                <c:pt idx="29">
                  <c:v>1962.7080000000001</c:v>
                </c:pt>
                <c:pt idx="30">
                  <c:v>1981.4559999999999</c:v>
                </c:pt>
                <c:pt idx="31">
                  <c:v>1987.874</c:v>
                </c:pt>
                <c:pt idx="32">
                  <c:v>1841.364</c:v>
                </c:pt>
                <c:pt idx="33">
                  <c:v>1891.4739999999999</c:v>
                </c:pt>
                <c:pt idx="34">
                  <c:v>1909.663</c:v>
                </c:pt>
                <c:pt idx="35">
                  <c:v>1938.021</c:v>
                </c:pt>
                <c:pt idx="36">
                  <c:v>1966.2729999999999</c:v>
                </c:pt>
                <c:pt idx="37">
                  <c:v>1969.625</c:v>
                </c:pt>
                <c:pt idx="38">
                  <c:v>2001.0070000000001</c:v>
                </c:pt>
                <c:pt idx="39">
                  <c:v>2022.7650000000001</c:v>
                </c:pt>
                <c:pt idx="40">
                  <c:v>2160.1280000000002</c:v>
                </c:pt>
                <c:pt idx="41">
                  <c:v>2206.433</c:v>
                </c:pt>
                <c:pt idx="42">
                  <c:v>2144.4090000000001</c:v>
                </c:pt>
                <c:pt idx="43">
                  <c:v>2150.6190000000001</c:v>
                </c:pt>
                <c:pt idx="44">
                  <c:v>2022.5239999999999</c:v>
                </c:pt>
                <c:pt idx="45">
                  <c:v>2022.5239999999999</c:v>
                </c:pt>
                <c:pt idx="46">
                  <c:v>2090.136</c:v>
                </c:pt>
                <c:pt idx="47">
                  <c:v>2112.5680000000002</c:v>
                </c:pt>
                <c:pt idx="48">
                  <c:v>2130.1689999999999</c:v>
                </c:pt>
                <c:pt idx="49">
                  <c:v>2179.0479999999998</c:v>
                </c:pt>
                <c:pt idx="50">
                  <c:v>2196.8719999999998</c:v>
                </c:pt>
                <c:pt idx="51">
                  <c:v>2215.145</c:v>
                </c:pt>
                <c:pt idx="52">
                  <c:v>2213.6750000000002</c:v>
                </c:pt>
                <c:pt idx="53">
                  <c:v>2213.6750000000002</c:v>
                </c:pt>
                <c:pt idx="54">
                  <c:v>2206.8519999999999</c:v>
                </c:pt>
                <c:pt idx="55">
                  <c:v>2390.1999999999998</c:v>
                </c:pt>
                <c:pt idx="56">
                  <c:v>2235.9760000000001</c:v>
                </c:pt>
                <c:pt idx="57">
                  <c:v>2235.9760000000001</c:v>
                </c:pt>
                <c:pt idx="58">
                  <c:v>2259.2339999999999</c:v>
                </c:pt>
                <c:pt idx="59">
                  <c:v>2308.721</c:v>
                </c:pt>
                <c:pt idx="60">
                  <c:v>2216.3409999999999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D8-410C-9A0C-B12CC31FD3A7}"/>
            </c:ext>
          </c:extLst>
        </c:ser>
        <c:ser>
          <c:idx val="1"/>
          <c:order val="1"/>
          <c:tx>
            <c:strRef>
              <c:f>Sheet8!$C$3:$C$4</c:f>
              <c:strCache>
                <c:ptCount val="1"/>
                <c:pt idx="0">
                  <c:v>REAL_TIME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Sheet8!$A$5:$A$72</c:f>
              <c:multiLvlStrCache>
                <c:ptCount val="61"/>
                <c:lvl>
                  <c:pt idx="0">
                    <c:v>Aug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Dec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Apr</c:v>
                  </c:pt>
                  <c:pt idx="9">
                    <c:v>May</c:v>
                  </c:pt>
                  <c:pt idx="10">
                    <c:v>Jun</c:v>
                  </c:pt>
                  <c:pt idx="11">
                    <c:v>Jul</c:v>
                  </c:pt>
                  <c:pt idx="12">
                    <c:v>Aug</c:v>
                  </c:pt>
                  <c:pt idx="13">
                    <c:v>Sep</c:v>
                  </c:pt>
                  <c:pt idx="14">
                    <c:v>Oct</c:v>
                  </c:pt>
                  <c:pt idx="15">
                    <c:v>Nov</c:v>
                  </c:pt>
                  <c:pt idx="16">
                    <c:v>Dec</c:v>
                  </c:pt>
                  <c:pt idx="17">
                    <c:v>Jan</c:v>
                  </c:pt>
                  <c:pt idx="18">
                    <c:v>Feb</c:v>
                  </c:pt>
                  <c:pt idx="19">
                    <c:v>Mar</c:v>
                  </c:pt>
                  <c:pt idx="20">
                    <c:v>Apr</c:v>
                  </c:pt>
                  <c:pt idx="21">
                    <c:v>May</c:v>
                  </c:pt>
                  <c:pt idx="22">
                    <c:v>Jun</c:v>
                  </c:pt>
                  <c:pt idx="23">
                    <c:v>Jul</c:v>
                  </c:pt>
                  <c:pt idx="24">
                    <c:v>Aug</c:v>
                  </c:pt>
                  <c:pt idx="25">
                    <c:v>Sep</c:v>
                  </c:pt>
                  <c:pt idx="26">
                    <c:v>Oct</c:v>
                  </c:pt>
                  <c:pt idx="27">
                    <c:v>Nov</c:v>
                  </c:pt>
                  <c:pt idx="28">
                    <c:v>Dec</c:v>
                  </c:pt>
                  <c:pt idx="29">
                    <c:v>Jan</c:v>
                  </c:pt>
                  <c:pt idx="30">
                    <c:v>Feb</c:v>
                  </c:pt>
                  <c:pt idx="31">
                    <c:v>Mar</c:v>
                  </c:pt>
                  <c:pt idx="32">
                    <c:v>Apr</c:v>
                  </c:pt>
                  <c:pt idx="33">
                    <c:v>May</c:v>
                  </c:pt>
                  <c:pt idx="34">
                    <c:v>Jun</c:v>
                  </c:pt>
                  <c:pt idx="35">
                    <c:v>Jul</c:v>
                  </c:pt>
                  <c:pt idx="36">
                    <c:v>Aug</c:v>
                  </c:pt>
                  <c:pt idx="37">
                    <c:v>Sep</c:v>
                  </c:pt>
                  <c:pt idx="38">
                    <c:v>Oct</c:v>
                  </c:pt>
                  <c:pt idx="39">
                    <c:v>Nov</c:v>
                  </c:pt>
                  <c:pt idx="40">
                    <c:v>Dec</c:v>
                  </c:pt>
                  <c:pt idx="41">
                    <c:v>Jan</c:v>
                  </c:pt>
                  <c:pt idx="42">
                    <c:v>Feb</c:v>
                  </c:pt>
                  <c:pt idx="43">
                    <c:v>Mar</c:v>
                  </c:pt>
                  <c:pt idx="44">
                    <c:v>Apr</c:v>
                  </c:pt>
                  <c:pt idx="45">
                    <c:v>May</c:v>
                  </c:pt>
                  <c:pt idx="46">
                    <c:v>Jun</c:v>
                  </c:pt>
                  <c:pt idx="47">
                    <c:v>Jul</c:v>
                  </c:pt>
                  <c:pt idx="48">
                    <c:v>Aug</c:v>
                  </c:pt>
                  <c:pt idx="49">
                    <c:v>Sep</c:v>
                  </c:pt>
                  <c:pt idx="50">
                    <c:v>Oct</c:v>
                  </c:pt>
                  <c:pt idx="51">
                    <c:v>Nov</c:v>
                  </c:pt>
                  <c:pt idx="52">
                    <c:v>Dec</c:v>
                  </c:pt>
                  <c:pt idx="53">
                    <c:v>Jan</c:v>
                  </c:pt>
                  <c:pt idx="54">
                    <c:v>Feb</c:v>
                  </c:pt>
                  <c:pt idx="55">
                    <c:v>Mar</c:v>
                  </c:pt>
                  <c:pt idx="56">
                    <c:v>Apr</c:v>
                  </c:pt>
                  <c:pt idx="57">
                    <c:v>May</c:v>
                  </c:pt>
                  <c:pt idx="58">
                    <c:v>Jun</c:v>
                  </c:pt>
                  <c:pt idx="59">
                    <c:v>Jul</c:v>
                  </c:pt>
                  <c:pt idx="60">
                    <c:v>Aug</c:v>
                  </c:pt>
                </c:lvl>
                <c:lvl>
                  <c:pt idx="0">
                    <c:v>2014</c:v>
                  </c:pt>
                  <c:pt idx="5">
                    <c:v>2015</c:v>
                  </c:pt>
                  <c:pt idx="17">
                    <c:v>2016</c:v>
                  </c:pt>
                  <c:pt idx="29">
                    <c:v>2017</c:v>
                  </c:pt>
                  <c:pt idx="41">
                    <c:v>2018</c:v>
                  </c:pt>
                  <c:pt idx="53">
                    <c:v>2019</c:v>
                  </c:pt>
                </c:lvl>
              </c:multiLvlStrCache>
            </c:multiLvlStrRef>
          </c:cat>
          <c:val>
            <c:numRef>
              <c:f>Sheet8!$C$5:$C$72</c:f>
              <c:numCache>
                <c:formatCode>General</c:formatCode>
                <c:ptCount val="61"/>
                <c:pt idx="0">
                  <c:v>342.69900000000001</c:v>
                </c:pt>
                <c:pt idx="1">
                  <c:v>342.64499999999998</c:v>
                </c:pt>
                <c:pt idx="2">
                  <c:v>342.77</c:v>
                </c:pt>
                <c:pt idx="3">
                  <c:v>359.27300000000002</c:v>
                </c:pt>
                <c:pt idx="4">
                  <c:v>323.577</c:v>
                </c:pt>
                <c:pt idx="5">
                  <c:v>305.53300000000002</c:v>
                </c:pt>
                <c:pt idx="6">
                  <c:v>305.55799999999999</c:v>
                </c:pt>
                <c:pt idx="7">
                  <c:v>305.56400000000002</c:v>
                </c:pt>
                <c:pt idx="8">
                  <c:v>313.90199999999999</c:v>
                </c:pt>
                <c:pt idx="9">
                  <c:v>313.90199999999999</c:v>
                </c:pt>
                <c:pt idx="10">
                  <c:v>341.67</c:v>
                </c:pt>
                <c:pt idx="11">
                  <c:v>322.48599999999999</c:v>
                </c:pt>
                <c:pt idx="12">
                  <c:v>327.55</c:v>
                </c:pt>
                <c:pt idx="13">
                  <c:v>327.73</c:v>
                </c:pt>
                <c:pt idx="14">
                  <c:v>327.73200000000003</c:v>
                </c:pt>
                <c:pt idx="15">
                  <c:v>327.702</c:v>
                </c:pt>
                <c:pt idx="16">
                  <c:v>304.21699999999998</c:v>
                </c:pt>
                <c:pt idx="17">
                  <c:v>282.46499999999997</c:v>
                </c:pt>
                <c:pt idx="18">
                  <c:v>282.43799999999999</c:v>
                </c:pt>
                <c:pt idx="19">
                  <c:v>282.43799999999999</c:v>
                </c:pt>
                <c:pt idx="20">
                  <c:v>323.25599999999997</c:v>
                </c:pt>
                <c:pt idx="21">
                  <c:v>317.14100000000002</c:v>
                </c:pt>
                <c:pt idx="22">
                  <c:v>348.18900000000002</c:v>
                </c:pt>
                <c:pt idx="23">
                  <c:v>312.01499999999999</c:v>
                </c:pt>
                <c:pt idx="24">
                  <c:v>308.42099999999999</c:v>
                </c:pt>
                <c:pt idx="25">
                  <c:v>308.41800000000001</c:v>
                </c:pt>
                <c:pt idx="26">
                  <c:v>311.19400000000002</c:v>
                </c:pt>
                <c:pt idx="27">
                  <c:v>311.00400000000002</c:v>
                </c:pt>
                <c:pt idx="28">
                  <c:v>299.23399999999998</c:v>
                </c:pt>
                <c:pt idx="29">
                  <c:v>306.404</c:v>
                </c:pt>
                <c:pt idx="30">
                  <c:v>306.38</c:v>
                </c:pt>
                <c:pt idx="31">
                  <c:v>306.39400000000001</c:v>
                </c:pt>
                <c:pt idx="32">
                  <c:v>309.71800000000002</c:v>
                </c:pt>
                <c:pt idx="33">
                  <c:v>270.80700000000002</c:v>
                </c:pt>
                <c:pt idx="34">
                  <c:v>344.80700000000002</c:v>
                </c:pt>
                <c:pt idx="35">
                  <c:v>266.81099999999998</c:v>
                </c:pt>
                <c:pt idx="36">
                  <c:v>364.61700000000002</c:v>
                </c:pt>
                <c:pt idx="37">
                  <c:v>368.63600000000002</c:v>
                </c:pt>
                <c:pt idx="38">
                  <c:v>368.673</c:v>
                </c:pt>
                <c:pt idx="39">
                  <c:v>368.82799999999997</c:v>
                </c:pt>
                <c:pt idx="40">
                  <c:v>348.69799999999998</c:v>
                </c:pt>
                <c:pt idx="41">
                  <c:v>349.09</c:v>
                </c:pt>
                <c:pt idx="42">
                  <c:v>349.09</c:v>
                </c:pt>
                <c:pt idx="43">
                  <c:v>345.27199999999999</c:v>
                </c:pt>
                <c:pt idx="44">
                  <c:v>359.99799999999999</c:v>
                </c:pt>
                <c:pt idx="45">
                  <c:v>359.99799999999999</c:v>
                </c:pt>
                <c:pt idx="46">
                  <c:v>248.749</c:v>
                </c:pt>
                <c:pt idx="47">
                  <c:v>364.79399999999998</c:v>
                </c:pt>
                <c:pt idx="48">
                  <c:v>314.84399999999999</c:v>
                </c:pt>
                <c:pt idx="49">
                  <c:v>317.61900000000003</c:v>
                </c:pt>
                <c:pt idx="50">
                  <c:v>344.19600000000003</c:v>
                </c:pt>
                <c:pt idx="51">
                  <c:v>335.47899999999998</c:v>
                </c:pt>
                <c:pt idx="52">
                  <c:v>261.97699999999998</c:v>
                </c:pt>
                <c:pt idx="53">
                  <c:v>309.96199999999999</c:v>
                </c:pt>
                <c:pt idx="54">
                  <c:v>320.33300000000003</c:v>
                </c:pt>
                <c:pt idx="55">
                  <c:v>317.67599999999999</c:v>
                </c:pt>
                <c:pt idx="56">
                  <c:v>335.36200000000002</c:v>
                </c:pt>
                <c:pt idx="57">
                  <c:v>335.30700000000002</c:v>
                </c:pt>
                <c:pt idx="58">
                  <c:v>324.16199999999998</c:v>
                </c:pt>
                <c:pt idx="59">
                  <c:v>360.14</c:v>
                </c:pt>
                <c:pt idx="60">
                  <c:v>407.14499999999998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D8-410C-9A0C-B12CC31FD3A7}"/>
            </c:ext>
          </c:extLst>
        </c:ser>
        <c:ser>
          <c:idx val="2"/>
          <c:order val="2"/>
          <c:tx>
            <c:strRef>
              <c:f>Sheet8!$D$3:$D$4</c:f>
              <c:strCache>
                <c:ptCount val="1"/>
                <c:pt idx="0">
                  <c:v>REAL_TIME_EG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Sheet8!$A$5:$A$72</c:f>
              <c:multiLvlStrCache>
                <c:ptCount val="61"/>
                <c:lvl>
                  <c:pt idx="0">
                    <c:v>Aug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Dec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Apr</c:v>
                  </c:pt>
                  <c:pt idx="9">
                    <c:v>May</c:v>
                  </c:pt>
                  <c:pt idx="10">
                    <c:v>Jun</c:v>
                  </c:pt>
                  <c:pt idx="11">
                    <c:v>Jul</c:v>
                  </c:pt>
                  <c:pt idx="12">
                    <c:v>Aug</c:v>
                  </c:pt>
                  <c:pt idx="13">
                    <c:v>Sep</c:v>
                  </c:pt>
                  <c:pt idx="14">
                    <c:v>Oct</c:v>
                  </c:pt>
                  <c:pt idx="15">
                    <c:v>Nov</c:v>
                  </c:pt>
                  <c:pt idx="16">
                    <c:v>Dec</c:v>
                  </c:pt>
                  <c:pt idx="17">
                    <c:v>Jan</c:v>
                  </c:pt>
                  <c:pt idx="18">
                    <c:v>Feb</c:v>
                  </c:pt>
                  <c:pt idx="19">
                    <c:v>Mar</c:v>
                  </c:pt>
                  <c:pt idx="20">
                    <c:v>Apr</c:v>
                  </c:pt>
                  <c:pt idx="21">
                    <c:v>May</c:v>
                  </c:pt>
                  <c:pt idx="22">
                    <c:v>Jun</c:v>
                  </c:pt>
                  <c:pt idx="23">
                    <c:v>Jul</c:v>
                  </c:pt>
                  <c:pt idx="24">
                    <c:v>Aug</c:v>
                  </c:pt>
                  <c:pt idx="25">
                    <c:v>Sep</c:v>
                  </c:pt>
                  <c:pt idx="26">
                    <c:v>Oct</c:v>
                  </c:pt>
                  <c:pt idx="27">
                    <c:v>Nov</c:v>
                  </c:pt>
                  <c:pt idx="28">
                    <c:v>Dec</c:v>
                  </c:pt>
                  <c:pt idx="29">
                    <c:v>Jan</c:v>
                  </c:pt>
                  <c:pt idx="30">
                    <c:v>Feb</c:v>
                  </c:pt>
                  <c:pt idx="31">
                    <c:v>Mar</c:v>
                  </c:pt>
                  <c:pt idx="32">
                    <c:v>Apr</c:v>
                  </c:pt>
                  <c:pt idx="33">
                    <c:v>May</c:v>
                  </c:pt>
                  <c:pt idx="34">
                    <c:v>Jun</c:v>
                  </c:pt>
                  <c:pt idx="35">
                    <c:v>Jul</c:v>
                  </c:pt>
                  <c:pt idx="36">
                    <c:v>Aug</c:v>
                  </c:pt>
                  <c:pt idx="37">
                    <c:v>Sep</c:v>
                  </c:pt>
                  <c:pt idx="38">
                    <c:v>Oct</c:v>
                  </c:pt>
                  <c:pt idx="39">
                    <c:v>Nov</c:v>
                  </c:pt>
                  <c:pt idx="40">
                    <c:v>Dec</c:v>
                  </c:pt>
                  <c:pt idx="41">
                    <c:v>Jan</c:v>
                  </c:pt>
                  <c:pt idx="42">
                    <c:v>Feb</c:v>
                  </c:pt>
                  <c:pt idx="43">
                    <c:v>Mar</c:v>
                  </c:pt>
                  <c:pt idx="44">
                    <c:v>Apr</c:v>
                  </c:pt>
                  <c:pt idx="45">
                    <c:v>May</c:v>
                  </c:pt>
                  <c:pt idx="46">
                    <c:v>Jun</c:v>
                  </c:pt>
                  <c:pt idx="47">
                    <c:v>Jul</c:v>
                  </c:pt>
                  <c:pt idx="48">
                    <c:v>Aug</c:v>
                  </c:pt>
                  <c:pt idx="49">
                    <c:v>Sep</c:v>
                  </c:pt>
                  <c:pt idx="50">
                    <c:v>Oct</c:v>
                  </c:pt>
                  <c:pt idx="51">
                    <c:v>Nov</c:v>
                  </c:pt>
                  <c:pt idx="52">
                    <c:v>Dec</c:v>
                  </c:pt>
                  <c:pt idx="53">
                    <c:v>Jan</c:v>
                  </c:pt>
                  <c:pt idx="54">
                    <c:v>Feb</c:v>
                  </c:pt>
                  <c:pt idx="55">
                    <c:v>Mar</c:v>
                  </c:pt>
                  <c:pt idx="56">
                    <c:v>Apr</c:v>
                  </c:pt>
                  <c:pt idx="57">
                    <c:v>May</c:v>
                  </c:pt>
                  <c:pt idx="58">
                    <c:v>Jun</c:v>
                  </c:pt>
                  <c:pt idx="59">
                    <c:v>Jul</c:v>
                  </c:pt>
                  <c:pt idx="60">
                    <c:v>Aug</c:v>
                  </c:pt>
                </c:lvl>
                <c:lvl>
                  <c:pt idx="0">
                    <c:v>2014</c:v>
                  </c:pt>
                  <c:pt idx="5">
                    <c:v>2015</c:v>
                  </c:pt>
                  <c:pt idx="17">
                    <c:v>2016</c:v>
                  </c:pt>
                  <c:pt idx="29">
                    <c:v>2017</c:v>
                  </c:pt>
                  <c:pt idx="41">
                    <c:v>2018</c:v>
                  </c:pt>
                  <c:pt idx="53">
                    <c:v>2019</c:v>
                  </c:pt>
                </c:lvl>
              </c:multiLvlStrCache>
            </c:multiLvlStrRef>
          </c:cat>
          <c:val>
            <c:numRef>
              <c:f>Sheet8!$D$5:$D$72</c:f>
              <c:numCache>
                <c:formatCode>General</c:formatCode>
                <c:ptCount val="61"/>
                <c:pt idx="0">
                  <c:v>162.50200000000001</c:v>
                </c:pt>
                <c:pt idx="1">
                  <c:v>162.49199999999999</c:v>
                </c:pt>
                <c:pt idx="2">
                  <c:v>162.35499999999999</c:v>
                </c:pt>
                <c:pt idx="3">
                  <c:v>144.672</c:v>
                </c:pt>
                <c:pt idx="4">
                  <c:v>134.64500000000001</c:v>
                </c:pt>
                <c:pt idx="5">
                  <c:v>135.358</c:v>
                </c:pt>
                <c:pt idx="6">
                  <c:v>135.358</c:v>
                </c:pt>
                <c:pt idx="7">
                  <c:v>135.358</c:v>
                </c:pt>
                <c:pt idx="8">
                  <c:v>142.738</c:v>
                </c:pt>
                <c:pt idx="9">
                  <c:v>142.738</c:v>
                </c:pt>
                <c:pt idx="10">
                  <c:v>153.15700000000001</c:v>
                </c:pt>
                <c:pt idx="11">
                  <c:v>159.392</c:v>
                </c:pt>
                <c:pt idx="12">
                  <c:v>157.214</c:v>
                </c:pt>
                <c:pt idx="13">
                  <c:v>157.214</c:v>
                </c:pt>
                <c:pt idx="14">
                  <c:v>157.214</c:v>
                </c:pt>
                <c:pt idx="15">
                  <c:v>157.214</c:v>
                </c:pt>
                <c:pt idx="16">
                  <c:v>155.35400000000001</c:v>
                </c:pt>
                <c:pt idx="17">
                  <c:v>154.22999999999999</c:v>
                </c:pt>
                <c:pt idx="18">
                  <c:v>154.251</c:v>
                </c:pt>
                <c:pt idx="19">
                  <c:v>154.23400000000001</c:v>
                </c:pt>
                <c:pt idx="20">
                  <c:v>156.58000000000001</c:v>
                </c:pt>
                <c:pt idx="21">
                  <c:v>156.58000000000001</c:v>
                </c:pt>
                <c:pt idx="22">
                  <c:v>131.495</c:v>
                </c:pt>
                <c:pt idx="23">
                  <c:v>49.323999999999998</c:v>
                </c:pt>
                <c:pt idx="24">
                  <c:v>20.446000000000002</c:v>
                </c:pt>
                <c:pt idx="25">
                  <c:v>20.216999999999999</c:v>
                </c:pt>
                <c:pt idx="26">
                  <c:v>13.512</c:v>
                </c:pt>
                <c:pt idx="27">
                  <c:v>13.419</c:v>
                </c:pt>
                <c:pt idx="28">
                  <c:v>1.0760000000000001</c:v>
                </c:pt>
                <c:pt idx="29">
                  <c:v>1.0760000000000001</c:v>
                </c:pt>
                <c:pt idx="30">
                  <c:v>1.0760000000000001</c:v>
                </c:pt>
                <c:pt idx="31">
                  <c:v>1.0760000000000001</c:v>
                </c:pt>
                <c:pt idx="32">
                  <c:v>1.504</c:v>
                </c:pt>
                <c:pt idx="33">
                  <c:v>1.504</c:v>
                </c:pt>
                <c:pt idx="34">
                  <c:v>0.16500000000000001</c:v>
                </c:pt>
                <c:pt idx="35">
                  <c:v>0.16500000000000001</c:v>
                </c:pt>
                <c:pt idx="36">
                  <c:v>0.16500000000000001</c:v>
                </c:pt>
                <c:pt idx="37">
                  <c:v>0.16500000000000001</c:v>
                </c:pt>
                <c:pt idx="38">
                  <c:v>0.16500000000000001</c:v>
                </c:pt>
                <c:pt idx="39">
                  <c:v>0.16500000000000001</c:v>
                </c:pt>
                <c:pt idx="40">
                  <c:v>0.58399999999999996</c:v>
                </c:pt>
                <c:pt idx="41">
                  <c:v>0.58399999999999996</c:v>
                </c:pt>
                <c:pt idx="42">
                  <c:v>0.58399999999999996</c:v>
                </c:pt>
                <c:pt idx="43">
                  <c:v>0.58399999999999996</c:v>
                </c:pt>
                <c:pt idx="44">
                  <c:v>0.16500000000000001</c:v>
                </c:pt>
                <c:pt idx="45">
                  <c:v>0.16500000000000001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D8-410C-9A0C-B12CC31FD3A7}"/>
            </c:ext>
          </c:extLst>
        </c:ser>
        <c:ser>
          <c:idx val="3"/>
          <c:order val="3"/>
          <c:tx>
            <c:strRef>
              <c:f>Sheet8!$E$3:$E$4</c:f>
              <c:strCache>
                <c:ptCount val="1"/>
                <c:pt idx="0">
                  <c:v>SEASONAL_PEAK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Sheet8!$A$5:$A$72</c:f>
              <c:multiLvlStrCache>
                <c:ptCount val="61"/>
                <c:lvl>
                  <c:pt idx="0">
                    <c:v>Aug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Dec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Apr</c:v>
                  </c:pt>
                  <c:pt idx="9">
                    <c:v>May</c:v>
                  </c:pt>
                  <c:pt idx="10">
                    <c:v>Jun</c:v>
                  </c:pt>
                  <c:pt idx="11">
                    <c:v>Jul</c:v>
                  </c:pt>
                  <c:pt idx="12">
                    <c:v>Aug</c:v>
                  </c:pt>
                  <c:pt idx="13">
                    <c:v>Sep</c:v>
                  </c:pt>
                  <c:pt idx="14">
                    <c:v>Oct</c:v>
                  </c:pt>
                  <c:pt idx="15">
                    <c:v>Nov</c:v>
                  </c:pt>
                  <c:pt idx="16">
                    <c:v>Dec</c:v>
                  </c:pt>
                  <c:pt idx="17">
                    <c:v>Jan</c:v>
                  </c:pt>
                  <c:pt idx="18">
                    <c:v>Feb</c:v>
                  </c:pt>
                  <c:pt idx="19">
                    <c:v>Mar</c:v>
                  </c:pt>
                  <c:pt idx="20">
                    <c:v>Apr</c:v>
                  </c:pt>
                  <c:pt idx="21">
                    <c:v>May</c:v>
                  </c:pt>
                  <c:pt idx="22">
                    <c:v>Jun</c:v>
                  </c:pt>
                  <c:pt idx="23">
                    <c:v>Jul</c:v>
                  </c:pt>
                  <c:pt idx="24">
                    <c:v>Aug</c:v>
                  </c:pt>
                  <c:pt idx="25">
                    <c:v>Sep</c:v>
                  </c:pt>
                  <c:pt idx="26">
                    <c:v>Oct</c:v>
                  </c:pt>
                  <c:pt idx="27">
                    <c:v>Nov</c:v>
                  </c:pt>
                  <c:pt idx="28">
                    <c:v>Dec</c:v>
                  </c:pt>
                  <c:pt idx="29">
                    <c:v>Jan</c:v>
                  </c:pt>
                  <c:pt idx="30">
                    <c:v>Feb</c:v>
                  </c:pt>
                  <c:pt idx="31">
                    <c:v>Mar</c:v>
                  </c:pt>
                  <c:pt idx="32">
                    <c:v>Apr</c:v>
                  </c:pt>
                  <c:pt idx="33">
                    <c:v>May</c:v>
                  </c:pt>
                  <c:pt idx="34">
                    <c:v>Jun</c:v>
                  </c:pt>
                  <c:pt idx="35">
                    <c:v>Jul</c:v>
                  </c:pt>
                  <c:pt idx="36">
                    <c:v>Aug</c:v>
                  </c:pt>
                  <c:pt idx="37">
                    <c:v>Sep</c:v>
                  </c:pt>
                  <c:pt idx="38">
                    <c:v>Oct</c:v>
                  </c:pt>
                  <c:pt idx="39">
                    <c:v>Nov</c:v>
                  </c:pt>
                  <c:pt idx="40">
                    <c:v>Dec</c:v>
                  </c:pt>
                  <c:pt idx="41">
                    <c:v>Jan</c:v>
                  </c:pt>
                  <c:pt idx="42">
                    <c:v>Feb</c:v>
                  </c:pt>
                  <c:pt idx="43">
                    <c:v>Mar</c:v>
                  </c:pt>
                  <c:pt idx="44">
                    <c:v>Apr</c:v>
                  </c:pt>
                  <c:pt idx="45">
                    <c:v>May</c:v>
                  </c:pt>
                  <c:pt idx="46">
                    <c:v>Jun</c:v>
                  </c:pt>
                  <c:pt idx="47">
                    <c:v>Jul</c:v>
                  </c:pt>
                  <c:pt idx="48">
                    <c:v>Aug</c:v>
                  </c:pt>
                  <c:pt idx="49">
                    <c:v>Sep</c:v>
                  </c:pt>
                  <c:pt idx="50">
                    <c:v>Oct</c:v>
                  </c:pt>
                  <c:pt idx="51">
                    <c:v>Nov</c:v>
                  </c:pt>
                  <c:pt idx="52">
                    <c:v>Dec</c:v>
                  </c:pt>
                  <c:pt idx="53">
                    <c:v>Jan</c:v>
                  </c:pt>
                  <c:pt idx="54">
                    <c:v>Feb</c:v>
                  </c:pt>
                  <c:pt idx="55">
                    <c:v>Mar</c:v>
                  </c:pt>
                  <c:pt idx="56">
                    <c:v>Apr</c:v>
                  </c:pt>
                  <c:pt idx="57">
                    <c:v>May</c:v>
                  </c:pt>
                  <c:pt idx="58">
                    <c:v>Jun</c:v>
                  </c:pt>
                  <c:pt idx="59">
                    <c:v>Jul</c:v>
                  </c:pt>
                  <c:pt idx="60">
                    <c:v>Aug</c:v>
                  </c:pt>
                </c:lvl>
                <c:lvl>
                  <c:pt idx="0">
                    <c:v>2014</c:v>
                  </c:pt>
                  <c:pt idx="5">
                    <c:v>2015</c:v>
                  </c:pt>
                  <c:pt idx="17">
                    <c:v>2016</c:v>
                  </c:pt>
                  <c:pt idx="29">
                    <c:v>2017</c:v>
                  </c:pt>
                  <c:pt idx="41">
                    <c:v>2018</c:v>
                  </c:pt>
                  <c:pt idx="53">
                    <c:v>2019</c:v>
                  </c:pt>
                </c:lvl>
              </c:multiLvlStrCache>
            </c:multiLvlStrRef>
          </c:cat>
          <c:val>
            <c:numRef>
              <c:f>Sheet8!$E$5:$E$72</c:f>
              <c:numCache>
                <c:formatCode>General</c:formatCode>
                <c:ptCount val="61"/>
                <c:pt idx="0">
                  <c:v>385.70499999999998</c:v>
                </c:pt>
                <c:pt idx="1">
                  <c:v>390.286</c:v>
                </c:pt>
                <c:pt idx="2">
                  <c:v>394.505</c:v>
                </c:pt>
                <c:pt idx="3">
                  <c:v>400.16800000000001</c:v>
                </c:pt>
                <c:pt idx="4">
                  <c:v>516.24</c:v>
                </c:pt>
                <c:pt idx="5">
                  <c:v>512.76499999999999</c:v>
                </c:pt>
                <c:pt idx="6">
                  <c:v>514.654</c:v>
                </c:pt>
                <c:pt idx="7">
                  <c:v>518.75599999999997</c:v>
                </c:pt>
                <c:pt idx="8">
                  <c:v>403.16199999999998</c:v>
                </c:pt>
                <c:pt idx="9">
                  <c:v>410.14299999999997</c:v>
                </c:pt>
                <c:pt idx="10">
                  <c:v>422.62900000000002</c:v>
                </c:pt>
                <c:pt idx="11">
                  <c:v>422.36599999999999</c:v>
                </c:pt>
                <c:pt idx="12">
                  <c:v>424.13400000000001</c:v>
                </c:pt>
                <c:pt idx="13">
                  <c:v>426.70400000000001</c:v>
                </c:pt>
                <c:pt idx="14">
                  <c:v>429.76100000000002</c:v>
                </c:pt>
                <c:pt idx="15">
                  <c:v>437.76799999999997</c:v>
                </c:pt>
                <c:pt idx="16">
                  <c:v>543.96199999999999</c:v>
                </c:pt>
                <c:pt idx="17">
                  <c:v>477.995</c:v>
                </c:pt>
                <c:pt idx="18">
                  <c:v>483.09800000000001</c:v>
                </c:pt>
                <c:pt idx="19">
                  <c:v>483.096</c:v>
                </c:pt>
                <c:pt idx="20">
                  <c:v>431.08800000000002</c:v>
                </c:pt>
                <c:pt idx="21">
                  <c:v>433.23399999999998</c:v>
                </c:pt>
                <c:pt idx="22">
                  <c:v>444.16500000000002</c:v>
                </c:pt>
                <c:pt idx="23">
                  <c:v>444.16699999999997</c:v>
                </c:pt>
                <c:pt idx="24">
                  <c:v>446.48399999999998</c:v>
                </c:pt>
                <c:pt idx="25">
                  <c:v>448.65899999999999</c:v>
                </c:pt>
                <c:pt idx="26">
                  <c:v>452.20100000000002</c:v>
                </c:pt>
                <c:pt idx="27">
                  <c:v>455.12400000000002</c:v>
                </c:pt>
                <c:pt idx="28">
                  <c:v>504.84</c:v>
                </c:pt>
                <c:pt idx="29">
                  <c:v>504.84</c:v>
                </c:pt>
                <c:pt idx="30">
                  <c:v>484.65300000000002</c:v>
                </c:pt>
                <c:pt idx="31">
                  <c:v>483.12400000000002</c:v>
                </c:pt>
                <c:pt idx="32">
                  <c:v>455.12400000000002</c:v>
                </c:pt>
                <c:pt idx="33">
                  <c:v>467.11700000000002</c:v>
                </c:pt>
                <c:pt idx="34">
                  <c:v>474.27199999999999</c:v>
                </c:pt>
                <c:pt idx="35">
                  <c:v>478.33800000000002</c:v>
                </c:pt>
                <c:pt idx="36">
                  <c:v>481.57</c:v>
                </c:pt>
                <c:pt idx="37">
                  <c:v>481.57</c:v>
                </c:pt>
                <c:pt idx="38">
                  <c:v>488.19</c:v>
                </c:pt>
                <c:pt idx="39">
                  <c:v>490.73899999999998</c:v>
                </c:pt>
                <c:pt idx="40">
                  <c:v>515.64800000000002</c:v>
                </c:pt>
                <c:pt idx="41">
                  <c:v>511.99200000000002</c:v>
                </c:pt>
                <c:pt idx="42">
                  <c:v>511.99200000000002</c:v>
                </c:pt>
                <c:pt idx="43">
                  <c:v>511.99200000000002</c:v>
                </c:pt>
                <c:pt idx="44">
                  <c:v>490.73899999999998</c:v>
                </c:pt>
                <c:pt idx="45">
                  <c:v>490.73899999999998</c:v>
                </c:pt>
                <c:pt idx="46">
                  <c:v>490.73899999999998</c:v>
                </c:pt>
                <c:pt idx="47">
                  <c:v>466.97500000000002</c:v>
                </c:pt>
                <c:pt idx="48">
                  <c:v>518.18100000000004</c:v>
                </c:pt>
                <c:pt idx="49">
                  <c:v>520.77200000000005</c:v>
                </c:pt>
                <c:pt idx="50">
                  <c:v>523.30899999999997</c:v>
                </c:pt>
                <c:pt idx="51">
                  <c:v>523.30899999999997</c:v>
                </c:pt>
                <c:pt idx="52">
                  <c:v>511.99200000000002</c:v>
                </c:pt>
                <c:pt idx="53">
                  <c:v>511.99200000000002</c:v>
                </c:pt>
                <c:pt idx="54">
                  <c:v>511.92200000000003</c:v>
                </c:pt>
                <c:pt idx="55">
                  <c:v>543.02599999999995</c:v>
                </c:pt>
                <c:pt idx="56">
                  <c:v>529.72900000000004</c:v>
                </c:pt>
                <c:pt idx="57">
                  <c:v>529.72900000000004</c:v>
                </c:pt>
                <c:pt idx="58">
                  <c:v>529.72900000000004</c:v>
                </c:pt>
                <c:pt idx="59">
                  <c:v>548.90700000000004</c:v>
                </c:pt>
                <c:pt idx="60">
                  <c:v>507.54399999999998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D8-410C-9A0C-B12CC31FD3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7940280"/>
        <c:axId val="427941920"/>
      </c:barChart>
      <c:catAx>
        <c:axId val="427940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941920"/>
        <c:crosses val="autoZero"/>
        <c:auto val="1"/>
        <c:lblAlgn val="ctr"/>
        <c:lblOffset val="100"/>
        <c:noMultiLvlLbl val="0"/>
      </c:catAx>
      <c:valAx>
        <c:axId val="42794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940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0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2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2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7" rIns="93173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3" tIns="46587" rIns="93173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3EC9BD-5B76-4224-9151-2E8D4FC24CF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36194-031C-4DE7-AC17-98B30DE7A4D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33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5DD782-C2D0-4CB6-B8E5-11B0C6C195C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036194-031C-4DE7-AC17-98B30DE7A4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708A24-85C0-42D4-97DA-4917D085BBB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41C638-067D-4B2E-9F95-EE183F1CDA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6F18F0-60BE-4FE3-B702-B3E177D90B0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900856" y="6467127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rgbClr val="637E8E"/>
                </a:solidFill>
              </a:rPr>
              <a:t>ISO-NE INTERNAL USE</a:t>
            </a:r>
            <a:endParaRPr lang="en-US" sz="800" b="1" dirty="0">
              <a:solidFill>
                <a:srgbClr val="637E8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09801"/>
            <a:ext cx="77724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358140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5943600"/>
            <a:ext cx="736092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637E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D2C783-583D-47C4-9F33-9EB4B47B612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8" y="1037170"/>
            <a:ext cx="306387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 userDrawn="1"/>
        </p:nvSpPr>
        <p:spPr>
          <a:xfrm>
            <a:off x="2988734" y="931337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64610" y="1257832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787401" y="2032000"/>
            <a:ext cx="2759075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View</a:t>
            </a:r>
            <a:r>
              <a:rPr lang="en-US" sz="1400" dirty="0" smtClean="0">
                <a:solidFill>
                  <a:srgbClr val="000000"/>
                </a:solidFill>
              </a:rPr>
              <a:t> tab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Slide Master </a:t>
            </a:r>
            <a:r>
              <a:rPr lang="en-US" sz="1400" dirty="0" smtClean="0">
                <a:solidFill>
                  <a:srgbClr val="000000"/>
                </a:solidFill>
              </a:rPr>
              <a:t>button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584204" y="2065875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84204" y="2434171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610" y="2827870"/>
            <a:ext cx="1676399" cy="126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8"/>
          <p:cNvSpPr txBox="1">
            <a:spLocks/>
          </p:cNvSpPr>
          <p:nvPr userDrawn="1"/>
        </p:nvSpPr>
        <p:spPr>
          <a:xfrm>
            <a:off x="2426230" y="2836596"/>
            <a:ext cx="1951038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In the left-hand pane scroll up to the first and largest of the slides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2223033" y="2866234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79932" y="125581"/>
            <a:ext cx="4097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 is intended for content considered </a:t>
            </a:r>
            <a:r>
              <a:rPr lang="en-US" sz="1600" b="1" dirty="0" smtClean="0">
                <a:solidFill>
                  <a:srgbClr val="000000"/>
                </a:solidFill>
              </a:rPr>
              <a:t>ISO-NE PUBLIC</a:t>
            </a:r>
            <a:r>
              <a:rPr lang="en-US" sz="1600" dirty="0" smtClean="0">
                <a:solidFill>
                  <a:srgbClr val="000000"/>
                </a:solidFill>
              </a:rPr>
              <a:t>. If at any point you need to change the label within the footer: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1" name="Text Placeholder 8"/>
          <p:cNvSpPr txBox="1">
            <a:spLocks/>
          </p:cNvSpPr>
          <p:nvPr userDrawn="1"/>
        </p:nvSpPr>
        <p:spPr>
          <a:xfrm>
            <a:off x="2421467" y="4233335"/>
            <a:ext cx="1955801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Edit the footer to reflect the appropriate label</a:t>
            </a:r>
            <a:r>
              <a:rPr lang="en-US" sz="1400" baseline="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2218270" y="426297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968" y="5071535"/>
            <a:ext cx="571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Placeholder 8"/>
          <p:cNvSpPr txBox="1">
            <a:spLocks/>
          </p:cNvSpPr>
          <p:nvPr userDrawn="1"/>
        </p:nvSpPr>
        <p:spPr>
          <a:xfrm>
            <a:off x="2422525" y="5071535"/>
            <a:ext cx="2030943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On the </a:t>
            </a:r>
            <a:r>
              <a:rPr lang="en-US" sz="1400" i="1" dirty="0" smtClean="0">
                <a:solidFill>
                  <a:srgbClr val="000000"/>
                </a:solidFill>
              </a:rPr>
              <a:t>Slide Maste</a:t>
            </a:r>
            <a:r>
              <a:rPr lang="en-US" sz="1400" dirty="0" smtClean="0">
                <a:solidFill>
                  <a:srgbClr val="000000"/>
                </a:solidFill>
              </a:rPr>
              <a:t>r ribbon, click</a:t>
            </a:r>
            <a:r>
              <a:rPr lang="en-US" sz="1400" baseline="0" dirty="0" smtClean="0">
                <a:solidFill>
                  <a:srgbClr val="000000"/>
                </a:solidFill>
              </a:rPr>
              <a:t>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Close Master View</a:t>
            </a:r>
            <a:r>
              <a:rPr lang="en-US" sz="1400" baseline="0" dirty="0" smtClean="0">
                <a:solidFill>
                  <a:srgbClr val="000000"/>
                </a:solidFill>
              </a:rPr>
              <a:t> button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2219328" y="510117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0068" y="125581"/>
            <a:ext cx="44196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4758268" y="125580"/>
            <a:ext cx="4267200" cy="61990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86268" y="5862935"/>
            <a:ext cx="436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0000"/>
                </a:solidFill>
              </a:rPr>
              <a:t>Note: If using transitional slides,</a:t>
            </a:r>
            <a:r>
              <a:rPr lang="en-US" sz="1200" i="1" baseline="0" dirty="0" smtClean="0">
                <a:solidFill>
                  <a:srgbClr val="000000"/>
                </a:solidFill>
              </a:rPr>
              <a:t> you must also locate these within the Slide Master and edit the footer label accordingly</a:t>
            </a:r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5029200" y="135466"/>
            <a:ext cx="3886200" cy="248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</a:t>
            </a:r>
            <a:r>
              <a:rPr lang="en-US" sz="1600" baseline="0" dirty="0" smtClean="0">
                <a:solidFill>
                  <a:srgbClr val="000000"/>
                </a:solidFill>
              </a:rPr>
              <a:t> contains a variety of slide options to support your presentation needs.  </a:t>
            </a:r>
          </a:p>
          <a:p>
            <a:endParaRPr lang="en-US" sz="1400" baseline="0" dirty="0" smtClean="0">
              <a:solidFill>
                <a:srgbClr val="000000"/>
              </a:solidFill>
            </a:endParaRPr>
          </a:p>
          <a:p>
            <a:r>
              <a:rPr lang="en-US" sz="1400" baseline="0" dirty="0" smtClean="0">
                <a:solidFill>
                  <a:srgbClr val="000000"/>
                </a:solidFill>
              </a:rPr>
              <a:t>To change a slide layout: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aseline="0" dirty="0" smtClean="0">
                <a:solidFill>
                  <a:srgbClr val="000000"/>
                </a:solidFill>
              </a:rPr>
              <a:t>Select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slide</a:t>
            </a:r>
            <a:r>
              <a:rPr lang="en-US" sz="1400" baseline="0" dirty="0" smtClean="0">
                <a:solidFill>
                  <a:srgbClr val="000000"/>
                </a:solidFill>
              </a:rPr>
              <a:t> you wish to change.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aseline="0" dirty="0" smtClean="0">
                <a:solidFill>
                  <a:srgbClr val="000000"/>
                </a:solidFill>
              </a:rPr>
              <a:t>In the PowerPoint ribbon, click to view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Home</a:t>
            </a:r>
            <a:r>
              <a:rPr lang="en-US" sz="1400" baseline="0" dirty="0" smtClean="0">
                <a:solidFill>
                  <a:srgbClr val="000000"/>
                </a:solidFill>
              </a:rPr>
              <a:t> tab.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Layout</a:t>
            </a:r>
            <a:r>
              <a:rPr lang="en-US" sz="1400" dirty="0" smtClean="0">
                <a:solidFill>
                  <a:srgbClr val="000000"/>
                </a:solidFill>
              </a:rPr>
              <a:t> button.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From</a:t>
            </a:r>
            <a:r>
              <a:rPr lang="en-US" sz="1400" baseline="0" dirty="0" smtClean="0">
                <a:solidFill>
                  <a:srgbClr val="000000"/>
                </a:solidFill>
              </a:rPr>
              <a:t> the window of layout options that appears, choose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desired layout</a:t>
            </a:r>
            <a:r>
              <a:rPr lang="en-US" sz="1400" baseline="0" dirty="0" smtClean="0">
                <a:solidFill>
                  <a:srgbClr val="000000"/>
                </a:solidFill>
              </a:rPr>
              <a:t>.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41" y="2891357"/>
            <a:ext cx="3632192" cy="174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44"/>
          <p:cNvSpPr/>
          <p:nvPr userDrawn="1"/>
        </p:nvSpPr>
        <p:spPr>
          <a:xfrm>
            <a:off x="5249342" y="14060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249341" y="1866896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5249342" y="21336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5249341" y="1110197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0" name="Oval 49"/>
          <p:cNvSpPr/>
          <p:nvPr userDrawn="1"/>
        </p:nvSpPr>
        <p:spPr>
          <a:xfrm>
            <a:off x="5477942" y="27432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6400800" y="29419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2" name="Oval 51"/>
          <p:cNvSpPr/>
          <p:nvPr userDrawn="1"/>
        </p:nvSpPr>
        <p:spPr>
          <a:xfrm>
            <a:off x="7772400" y="394970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5029200" y="481269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Note:</a:t>
            </a:r>
            <a:r>
              <a:rPr lang="en-US" sz="1600" baseline="0" dirty="0" smtClean="0">
                <a:solidFill>
                  <a:srgbClr val="000000"/>
                </a:solidFill>
              </a:rPr>
              <a:t> these same layout options are available to you when inserting a new slide.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66" y="4179125"/>
            <a:ext cx="17367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42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6" name="Picture 5" descr="ISO049-PowerPoint-d1-revised-0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216"/>
            <a:ext cx="9144000" cy="5673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637E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D2C783-583D-47C4-9F33-9EB4B47B612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0068" y="125581"/>
            <a:ext cx="44196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52400" y="135466"/>
            <a:ext cx="262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This template contains approved ISO-NE colors,</a:t>
            </a:r>
            <a:r>
              <a:rPr lang="en-US" sz="1400" baseline="0" dirty="0" smtClean="0">
                <a:solidFill>
                  <a:srgbClr val="000000"/>
                </a:solidFill>
              </a:rPr>
              <a:t> which can be accessed from any color palette (e.g., font color, shape fill):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30200"/>
            <a:ext cx="1562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09699927"/>
              </p:ext>
            </p:extLst>
          </p:nvPr>
        </p:nvGraphicFramePr>
        <p:xfrm>
          <a:off x="228600" y="1092200"/>
          <a:ext cx="4165068" cy="5212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12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RGB Value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23.149.210</a:t>
                      </a:r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Blue: Use as primary color for headers and accents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251.185.47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Yellow: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246.137.32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Orange: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236.51.37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Red: Use as an accent color</a:t>
                      </a:r>
                    </a:p>
                    <a:p>
                      <a:pPr algn="l"/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133.85.161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Purple: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119.189.42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Green: Use as an accent color</a:t>
                      </a:r>
                    </a:p>
                    <a:p>
                      <a:pPr algn="l"/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109.207.246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Light Blue: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30.106.154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</a:t>
                      </a:r>
                      <a:r>
                        <a:rPr lang="en-US" sz="12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Dark Blue: </a:t>
                      </a: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Use as an accent color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98.119.127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Gray: Use as a secondary font color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0.0.0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Black: Use as a primary font color</a:t>
                      </a:r>
                    </a:p>
                    <a:p>
                      <a:pPr algn="l"/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255.255.255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White: Use as needed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 userDrawn="1"/>
        </p:nvSpPr>
        <p:spPr>
          <a:xfrm>
            <a:off x="4758268" y="125581"/>
            <a:ext cx="4267200" cy="40654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851402" y="152400"/>
            <a:ext cx="4097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 contains approved font</a:t>
            </a:r>
            <a:r>
              <a:rPr lang="en-US" sz="1600" baseline="0" dirty="0" smtClean="0">
                <a:solidFill>
                  <a:srgbClr val="000000"/>
                </a:solidFill>
              </a:rPr>
              <a:t> size and style which will be automatically applied.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969937" y="685800"/>
            <a:ext cx="4038070" cy="2438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spcBef>
                <a:spcPts val="600"/>
              </a:spcBef>
            </a:pPr>
            <a:r>
              <a:rPr lang="en-US" sz="2800" b="1" baseline="0" dirty="0" smtClean="0">
                <a:solidFill>
                  <a:srgbClr val="000000"/>
                </a:solidFill>
              </a:rPr>
              <a:t>Slide Title – Calibri 28</a:t>
            </a:r>
          </a:p>
          <a:p>
            <a:pPr algn="r">
              <a:spcBef>
                <a:spcPts val="600"/>
              </a:spcBef>
            </a:pPr>
            <a:r>
              <a:rPr lang="en-US" sz="2400" baseline="0" dirty="0" smtClean="0">
                <a:solidFill>
                  <a:srgbClr val="000000"/>
                </a:solidFill>
              </a:rPr>
              <a:t>Content Title/Bullet 1 – Calibri 24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2000" baseline="0" dirty="0" smtClean="0">
                <a:solidFill>
                  <a:srgbClr val="000000"/>
                </a:solidFill>
              </a:rPr>
              <a:t>Content Text/Bullet 2 – Calibri 20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baseline="0" dirty="0" smtClean="0">
                <a:solidFill>
                  <a:srgbClr val="000000"/>
                </a:solidFill>
              </a:rPr>
              <a:t>Chart Content/Bullet 3 – Calibri18</a:t>
            </a:r>
          </a:p>
          <a:p>
            <a:pPr algn="r">
              <a:spcBef>
                <a:spcPts val="600"/>
              </a:spcBef>
            </a:pPr>
            <a:r>
              <a:rPr lang="en-US" sz="1600" baseline="0" dirty="0" smtClean="0">
                <a:solidFill>
                  <a:srgbClr val="000000"/>
                </a:solidFill>
              </a:rPr>
              <a:t>Bullet 4 &amp; Bullet 5 – Calibri 16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1600" b="0" baseline="0" dirty="0" smtClean="0">
                <a:solidFill>
                  <a:srgbClr val="000000"/>
                </a:solidFill>
              </a:rPr>
              <a:t>Slide Number – Calibri 14</a:t>
            </a:r>
          </a:p>
          <a:p>
            <a:pPr algn="r">
              <a:spcBef>
                <a:spcPts val="600"/>
              </a:spcBef>
            </a:pPr>
            <a:endParaRPr lang="en-US" sz="1600" b="0" baseline="0" dirty="0" smtClean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876800" y="3200400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600" b="0" baseline="0" dirty="0" smtClean="0">
                <a:solidFill>
                  <a:srgbClr val="000000"/>
                </a:solidFill>
              </a:rPr>
              <a:t>Font within the presentation will appear black by default, but may be changed to ISO gray if desired.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757058" y="4267200"/>
            <a:ext cx="4267200" cy="2057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800600" y="4293275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TIP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: If you experience issues with page numbering: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to view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400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tab.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Header &amp; Footer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 the dialog box that opens, uncheck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Slide number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checkbox. 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Apply to All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Return to the Header and Footer dialog</a:t>
            </a:r>
            <a:r>
              <a:rPr lang="en-US" sz="14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box and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recheck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Slide number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checkbox.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Apply to All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  <a:endParaRPr lang="en-US" sz="1400" kern="120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28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xfrm>
            <a:off x="6553200" y="6019800"/>
            <a:ext cx="2012950" cy="6699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ISO New England/NEPOOL Demand Resources Working Group Meeting  © 2012 ISO New England Inc. </a:t>
            </a:r>
            <a:endParaRPr lang="en-US" sz="800" dirty="0">
              <a:cs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3CCEE-8335-48C7-8DA4-7B354FCE1D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 noChangeArrowheads="1"/>
          </p:cNvSpPr>
          <p:nvPr>
            <p:ph type="ftr" sz="quarter" idx="10"/>
          </p:nvPr>
        </p:nvSpPr>
        <p:spPr>
          <a:xfrm>
            <a:off x="6553200" y="6019800"/>
            <a:ext cx="2012950" cy="6699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ISO New England/NEPOOL Demand Resources Working Group Meeting  © 2012 ISO New England Inc. </a:t>
            </a:r>
            <a:endParaRPr lang="en-US" sz="800" dirty="0">
              <a:cs typeface="Arial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794F-5FD4-4FB2-9667-FFEEBA3EF2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671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292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216"/>
            <a:ext cx="9144000" cy="567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8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24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4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1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11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2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</a:t>
            </a:r>
            <a:r>
              <a:rPr lang="en-US" sz="1400" i="1" kern="120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5895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570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40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5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19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01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63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4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30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0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025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12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80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57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19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632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51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949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online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13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online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664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09801"/>
            <a:ext cx="77724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358140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5943600"/>
            <a:ext cx="736092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139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  <p:sldLayoutId id="2147483718" r:id="rId29"/>
    <p:sldLayoutId id="2147483719" r:id="rId30"/>
    <p:sldLayoutId id="2147483721" r:id="rId31"/>
    <p:sldLayoutId id="2147483722" r:id="rId3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8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7" r:id="rId24"/>
    <p:sldLayoutId id="2147483748" r:id="rId25"/>
    <p:sldLayoutId id="2147483749" r:id="rId26"/>
    <p:sldLayoutId id="2147483750" r:id="rId27"/>
    <p:sldLayoutId id="2147483751" r:id="rId2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o-ne.com/stlmnts/deadlines/index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August 2019</a:t>
            </a:r>
            <a:endParaRPr lang="en-US" dirty="0"/>
          </a:p>
        </p:txBody>
      </p:sp>
      <p:sp>
        <p:nvSpPr>
          <p:cNvPr id="8195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Demand Resource Strategy Department</a:t>
            </a:r>
          </a:p>
          <a:p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ISO New England, Inc.</a:t>
            </a:r>
          </a:p>
          <a:p>
            <a:endParaRPr lang="en-US" dirty="0"/>
          </a:p>
        </p:txBody>
      </p:sp>
      <p:sp>
        <p:nvSpPr>
          <p:cNvPr id="8197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 Monthly Statistics Report </a:t>
            </a:r>
          </a:p>
        </p:txBody>
      </p:sp>
      <p:sp>
        <p:nvSpPr>
          <p:cNvPr id="819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Demand Resources Working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77D3-3EDA-46E7-9864-5D67B1C13A7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Seasonal Audited Capability MWs* by Demand Resource Type and Load Zone (as </a:t>
            </a:r>
            <a:r>
              <a:rPr lang="en-US" smtClean="0"/>
              <a:t>of 8/01/2019</a:t>
            </a:r>
            <a:r>
              <a:rPr lang="en-US" dirty="0" smtClean="0"/>
              <a:t>)</a:t>
            </a:r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FED346-CFA4-426F-9CEC-D7428571EED2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5862637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* S</a:t>
            </a:r>
            <a:r>
              <a:rPr lang="en-US" sz="1200" i="1" dirty="0" smtClean="0">
                <a:solidFill>
                  <a:srgbClr val="000000"/>
                </a:solidFill>
              </a:rPr>
              <a:t>easonal audited capability MWs do not include avoided T&amp;D losses, and are </a:t>
            </a:r>
            <a:r>
              <a:rPr lang="en-US" sz="1200" i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summed 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for </a:t>
            </a:r>
            <a:r>
              <a:rPr lang="en-US" sz="1200" i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assets 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that are </a:t>
            </a:r>
            <a:r>
              <a:rPr lang="en-US" sz="1200" i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ready-to-respond 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and mapped to a Resource on the “as of” date.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300931"/>
              </p:ext>
            </p:extLst>
          </p:nvPr>
        </p:nvGraphicFramePr>
        <p:xfrm>
          <a:off x="1295399" y="1447799"/>
          <a:ext cx="6248400" cy="3962403"/>
        </p:xfrm>
        <a:graphic>
          <a:graphicData uri="http://schemas.openxmlformats.org/drawingml/2006/table">
            <a:tbl>
              <a:tblPr/>
              <a:tblGrid>
                <a:gridCol w="1224828">
                  <a:extLst>
                    <a:ext uri="{9D8B030D-6E8A-4147-A177-3AD203B41FA5}">
                      <a16:colId xmlns:a16="http://schemas.microsoft.com/office/drawing/2014/main" val="3434671794"/>
                    </a:ext>
                  </a:extLst>
                </a:gridCol>
                <a:gridCol w="1420091">
                  <a:extLst>
                    <a:ext uri="{9D8B030D-6E8A-4147-A177-3AD203B41FA5}">
                      <a16:colId xmlns:a16="http://schemas.microsoft.com/office/drawing/2014/main" val="23803691"/>
                    </a:ext>
                  </a:extLst>
                </a:gridCol>
                <a:gridCol w="1420091">
                  <a:extLst>
                    <a:ext uri="{9D8B030D-6E8A-4147-A177-3AD203B41FA5}">
                      <a16:colId xmlns:a16="http://schemas.microsoft.com/office/drawing/2014/main" val="2180927637"/>
                    </a:ext>
                  </a:extLst>
                </a:gridCol>
                <a:gridCol w="1313584">
                  <a:extLst>
                    <a:ext uri="{9D8B030D-6E8A-4147-A177-3AD203B41FA5}">
                      <a16:colId xmlns:a16="http://schemas.microsoft.com/office/drawing/2014/main" val="3737860891"/>
                    </a:ext>
                  </a:extLst>
                </a:gridCol>
                <a:gridCol w="869806">
                  <a:extLst>
                    <a:ext uri="{9D8B030D-6E8A-4147-A177-3AD203B41FA5}">
                      <a16:colId xmlns:a16="http://schemas.microsoft.com/office/drawing/2014/main" val="2081270771"/>
                    </a:ext>
                  </a:extLst>
                </a:gridCol>
              </a:tblGrid>
              <a:tr h="27644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Summer MW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229397"/>
                  </a:ext>
                </a:extLst>
              </a:tr>
              <a:tr h="11211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 Response Assets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On-Peak Demand Resources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Seasonal Peak Demand Resources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9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222852"/>
                  </a:ext>
                </a:extLst>
              </a:tr>
              <a:tr h="284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200.762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299.66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254255"/>
                  </a:ext>
                </a:extLst>
              </a:tr>
              <a:tr h="284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477692"/>
                  </a:ext>
                </a:extLst>
              </a:tr>
              <a:tr h="284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116.976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038582"/>
                  </a:ext>
                </a:extLst>
              </a:tr>
              <a:tr h="284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104.249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497.332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691.01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312169"/>
                  </a:ext>
                </a:extLst>
              </a:tr>
              <a:tr h="284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244.061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307828"/>
                  </a:ext>
                </a:extLst>
              </a:tr>
              <a:tr h="284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405.697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427.16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00916"/>
                  </a:ext>
                </a:extLst>
              </a:tr>
              <a:tr h="284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48.967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57.705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506.64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203050"/>
                  </a:ext>
                </a:extLst>
              </a:tr>
              <a:tr h="284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45.349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740.862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112835"/>
                  </a:ext>
                </a:extLst>
              </a:tr>
              <a:tr h="291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382.415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2336.857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555.037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3274.3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78667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16566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/>
              <a:t>Seasonal Audited </a:t>
            </a:r>
            <a:r>
              <a:rPr lang="en-US" dirty="0" smtClean="0"/>
              <a:t>Capability MWs* </a:t>
            </a:r>
            <a:r>
              <a:rPr lang="en-US" dirty="0"/>
              <a:t>by Demand Resource Type and Load Zone (as of </a:t>
            </a:r>
            <a:r>
              <a:rPr lang="en-US" dirty="0" smtClean="0"/>
              <a:t>8/01/2019)</a:t>
            </a: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680B1-9C35-43F5-A960-27FD835830B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277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6277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86263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62777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S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easonal audited capability MWs do not include avoided T&amp;D losses, and are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62777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summed for assets that are ready-to-respond and mapped to a Resource on the “as of” date.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354994"/>
              </p:ext>
            </p:extLst>
          </p:nvPr>
        </p:nvGraphicFramePr>
        <p:xfrm>
          <a:off x="914400" y="1752600"/>
          <a:ext cx="76200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904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1F4DD2-296C-49A0-9F39-B45B494DD4D4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52400" y="228600"/>
            <a:ext cx="8991600" cy="9906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Capacity 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Supply Obligation (CSO)* MW by Demand Resource Type and Load Zone 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(as of 8/01/2019)</a:t>
            </a:r>
            <a:endParaRPr lang="en-US" sz="32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632581"/>
            <a:ext cx="746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i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*</a:t>
            </a:r>
            <a:r>
              <a:rPr lang="en-US" sz="1200" i="1" dirty="0">
                <a:solidFill>
                  <a:srgbClr val="000000"/>
                </a:solidFill>
                <a:latin typeface="+mn-lt"/>
              </a:rPr>
              <a:t>CSO values include </a:t>
            </a:r>
            <a:r>
              <a:rPr lang="en-US" sz="1200" i="1" dirty="0" smtClean="0">
                <a:solidFill>
                  <a:srgbClr val="000000"/>
                </a:solidFill>
                <a:latin typeface="+mn-lt"/>
              </a:rPr>
              <a:t>applicable avoided </a:t>
            </a:r>
            <a:r>
              <a:rPr lang="en-US" sz="1200" i="1" dirty="0">
                <a:solidFill>
                  <a:srgbClr val="000000"/>
                </a:solidFill>
                <a:latin typeface="+mn-lt"/>
              </a:rPr>
              <a:t>T&amp;D </a:t>
            </a:r>
            <a:r>
              <a:rPr lang="en-US" sz="1200" i="1" dirty="0" smtClean="0">
                <a:solidFill>
                  <a:srgbClr val="000000"/>
                </a:solidFill>
                <a:latin typeface="+mn-lt"/>
              </a:rPr>
              <a:t>losses and </a:t>
            </a:r>
            <a:r>
              <a:rPr lang="en-US" sz="1200" i="1" dirty="0">
                <a:solidFill>
                  <a:srgbClr val="000000"/>
                </a:solidFill>
                <a:latin typeface="+mn-lt"/>
              </a:rPr>
              <a:t>are net of bilaterals and reconfigurations. </a:t>
            </a:r>
            <a:endParaRPr lang="en-US" sz="800" i="1" kern="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060973"/>
              </p:ext>
            </p:extLst>
          </p:nvPr>
        </p:nvGraphicFramePr>
        <p:xfrm>
          <a:off x="990600" y="1492995"/>
          <a:ext cx="6781801" cy="4096624"/>
        </p:xfrm>
        <a:graphic>
          <a:graphicData uri="http://schemas.openxmlformats.org/drawingml/2006/table">
            <a:tbl>
              <a:tblPr/>
              <a:tblGrid>
                <a:gridCol w="1207442">
                  <a:extLst>
                    <a:ext uri="{9D8B030D-6E8A-4147-A177-3AD203B41FA5}">
                      <a16:colId xmlns:a16="http://schemas.microsoft.com/office/drawing/2014/main" val="3113176212"/>
                    </a:ext>
                  </a:extLst>
                </a:gridCol>
                <a:gridCol w="1569675">
                  <a:extLst>
                    <a:ext uri="{9D8B030D-6E8A-4147-A177-3AD203B41FA5}">
                      <a16:colId xmlns:a16="http://schemas.microsoft.com/office/drawing/2014/main" val="971857926"/>
                    </a:ext>
                  </a:extLst>
                </a:gridCol>
                <a:gridCol w="1408683">
                  <a:extLst>
                    <a:ext uri="{9D8B030D-6E8A-4147-A177-3AD203B41FA5}">
                      <a16:colId xmlns:a16="http://schemas.microsoft.com/office/drawing/2014/main" val="3349111576"/>
                    </a:ext>
                  </a:extLst>
                </a:gridCol>
                <a:gridCol w="1453001">
                  <a:extLst>
                    <a:ext uri="{9D8B030D-6E8A-4147-A177-3AD203B41FA5}">
                      <a16:colId xmlns:a16="http://schemas.microsoft.com/office/drawing/2014/main" val="114181682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779294631"/>
                    </a:ext>
                  </a:extLst>
                </a:gridCol>
              </a:tblGrid>
              <a:tr h="9144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Demand </a:t>
                      </a:r>
                      <a:r>
                        <a:rPr lang="en-US" sz="20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Capacity Resource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On-Peak Demand Resource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Seasonal Peak Demand Resources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9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129194"/>
                  </a:ext>
                </a:extLst>
              </a:tr>
              <a:tr h="31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102.053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184.397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286.450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774540"/>
                  </a:ext>
                </a:extLst>
              </a:tr>
              <a:tr h="31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30.784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107.845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138.629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023398"/>
                  </a:ext>
                </a:extLst>
              </a:tr>
              <a:tr h="31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30.243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119.953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150.196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19726"/>
                  </a:ext>
                </a:extLst>
              </a:tr>
              <a:tr h="31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103.523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109.386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457.899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670.808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856560"/>
                  </a:ext>
                </a:extLst>
              </a:tr>
              <a:tr h="31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19.982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230.536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250.518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879740"/>
                  </a:ext>
                </a:extLst>
              </a:tr>
              <a:tr h="31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25.437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390.892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416.329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751022"/>
                  </a:ext>
                </a:extLst>
              </a:tr>
              <a:tr h="31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WCMA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58.487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404.330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49.645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512.462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2888357"/>
                  </a:ext>
                </a:extLst>
              </a:tr>
              <a:tr h="31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NEMA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36.636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669.002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705.638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679020"/>
                  </a:ext>
                </a:extLst>
              </a:tr>
              <a:tr h="3281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407.145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2,216.341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507.544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3,131.030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78497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2935" y="76200"/>
            <a:ext cx="8081465" cy="990592"/>
          </a:xfrm>
        </p:spPr>
        <p:txBody>
          <a:bodyPr>
            <a:noAutofit/>
          </a:bodyPr>
          <a:lstStyle/>
          <a:p>
            <a:r>
              <a:rPr lang="en-US" sz="2400" dirty="0" smtClean="0"/>
              <a:t>Demand Response Asset Seasonal Audited Capability MWs* by Load Zone and DRR Aggregation Zone (as of 8/01/2019)</a:t>
            </a: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A680B1-9C35-43F5-A960-27FD835830B3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04800" y="6096000"/>
            <a:ext cx="8610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 smtClean="0">
                <a:solidFill>
                  <a:schemeClr val="tx1">
                    <a:lumMod val="50000"/>
                  </a:schemeClr>
                </a:solidFill>
              </a:rPr>
              <a:t>* S</a:t>
            </a:r>
            <a:r>
              <a:rPr lang="en-US" sz="1200" i="1" dirty="0" smtClean="0">
                <a:solidFill>
                  <a:srgbClr val="000000"/>
                </a:solidFill>
              </a:rPr>
              <a:t>easonal </a:t>
            </a:r>
            <a:r>
              <a:rPr lang="en-US" sz="1200" i="1" dirty="0">
                <a:solidFill>
                  <a:srgbClr val="000000"/>
                </a:solidFill>
              </a:rPr>
              <a:t>audited capability MWs do not include avoided T&amp;D </a:t>
            </a:r>
            <a:r>
              <a:rPr lang="en-US" sz="1200" i="1" dirty="0" smtClean="0">
                <a:solidFill>
                  <a:srgbClr val="000000"/>
                </a:solidFill>
              </a:rPr>
              <a:t>losses.</a:t>
            </a:r>
            <a:endParaRPr lang="en-US" sz="1200" i="1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909447"/>
              </p:ext>
            </p:extLst>
          </p:nvPr>
        </p:nvGraphicFramePr>
        <p:xfrm>
          <a:off x="2667000" y="947418"/>
          <a:ext cx="3726879" cy="5208507"/>
        </p:xfrm>
        <a:graphic>
          <a:graphicData uri="http://schemas.openxmlformats.org/drawingml/2006/table">
            <a:tbl>
              <a:tblPr/>
              <a:tblGrid>
                <a:gridCol w="951543">
                  <a:extLst>
                    <a:ext uri="{9D8B030D-6E8A-4147-A177-3AD203B41FA5}">
                      <a16:colId xmlns:a16="http://schemas.microsoft.com/office/drawing/2014/main" val="1675735663"/>
                    </a:ext>
                  </a:extLst>
                </a:gridCol>
                <a:gridCol w="1863440">
                  <a:extLst>
                    <a:ext uri="{9D8B030D-6E8A-4147-A177-3AD203B41FA5}">
                      <a16:colId xmlns:a16="http://schemas.microsoft.com/office/drawing/2014/main" val="2650111695"/>
                    </a:ext>
                  </a:extLst>
                </a:gridCol>
                <a:gridCol w="911896">
                  <a:extLst>
                    <a:ext uri="{9D8B030D-6E8A-4147-A177-3AD203B41FA5}">
                      <a16:colId xmlns:a16="http://schemas.microsoft.com/office/drawing/2014/main" val="1595748051"/>
                    </a:ext>
                  </a:extLst>
                </a:gridCol>
              </a:tblGrid>
              <a:tr h="3367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Load Zone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DRR Aggregation Zone or Pnode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Audited Capability 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9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250038"/>
                  </a:ext>
                </a:extLst>
              </a:tr>
              <a:tr h="1603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Bangor Hydro</a:t>
                      </a:r>
                    </a:p>
                  </a:txBody>
                  <a:tcPr marL="6183" marR="6183" marT="6183" marB="0" anchor="ctr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3.171</a:t>
                      </a:r>
                    </a:p>
                  </a:txBody>
                  <a:tcPr marL="6183" marR="6183" marT="6183" marB="0" anchor="ctr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825022"/>
                  </a:ext>
                </a:extLst>
              </a:tr>
              <a:tr h="1603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6183" marR="6183" marT="6183" marB="0" anchor="ctr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6.328</a:t>
                      </a:r>
                    </a:p>
                  </a:txBody>
                  <a:tcPr marL="6183" marR="6183" marT="6183" marB="0" anchor="ctr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176225"/>
                  </a:ext>
                </a:extLst>
              </a:tr>
              <a:tr h="1603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Portland</a:t>
                      </a:r>
                    </a:p>
                  </a:txBody>
                  <a:tcPr marL="6183" marR="6183" marT="6183" marB="0" anchor="ctr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</a:t>
                      </a:r>
                    </a:p>
                  </a:txBody>
                  <a:tcPr marL="6183" marR="6183" marT="6183" marB="0" anchor="ctr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594468"/>
                  </a:ext>
                </a:extLst>
              </a:tr>
              <a:tr h="1603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Pnode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ctr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87.862</a:t>
                      </a:r>
                    </a:p>
                  </a:txBody>
                  <a:tcPr marL="6183" marR="6183" marT="6183" marB="0" anchor="ctr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707685"/>
                  </a:ext>
                </a:extLst>
              </a:tr>
              <a:tr h="16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Hampshire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ctr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19.155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639304"/>
                  </a:ext>
                </a:extLst>
              </a:tr>
              <a:tr h="16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Seacoast</a:t>
                      </a:r>
                    </a:p>
                  </a:txBody>
                  <a:tcPr marL="6183" marR="6183" marT="6183" marB="0" anchor="ctr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7.617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198912"/>
                  </a:ext>
                </a:extLst>
              </a:tr>
              <a:tr h="16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Pnode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ctr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2925643"/>
                  </a:ext>
                </a:extLst>
              </a:tr>
              <a:tr h="16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Northwest Vermont</a:t>
                      </a:r>
                    </a:p>
                  </a:txBody>
                  <a:tcPr marL="6183" marR="6183" marT="6183" marB="0" anchor="ctr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58129"/>
                  </a:ext>
                </a:extLst>
              </a:tr>
              <a:tr h="16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6183" marR="6183" marT="6183" marB="0" anchor="ctr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1.962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359367"/>
                  </a:ext>
                </a:extLst>
              </a:tr>
              <a:tr h="16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Pnode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3" marR="6183" marT="6183" marB="0" anchor="ctr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21.156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278162"/>
                  </a:ext>
                </a:extLst>
              </a:tr>
              <a:tr h="16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</a:t>
                      </a:r>
                    </a:p>
                  </a:txBody>
                  <a:tcPr marL="6183" marR="6183" marT="6183" marB="0" anchor="ctr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025550"/>
                  </a:ext>
                </a:extLst>
              </a:tr>
              <a:tr h="16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</a:t>
                      </a:r>
                    </a:p>
                  </a:txBody>
                  <a:tcPr marL="6183" marR="6183" marT="6183" marB="0" anchor="ctr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6.588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534838"/>
                  </a:ext>
                </a:extLst>
              </a:tr>
              <a:tr h="16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Norwalk-Stamford</a:t>
                      </a:r>
                    </a:p>
                  </a:txBody>
                  <a:tcPr marL="6183" marR="6183" marT="6183" marB="0" anchor="ctr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671091"/>
                  </a:ext>
                </a:extLst>
              </a:tr>
              <a:tr h="16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</a:t>
                      </a:r>
                    </a:p>
                  </a:txBody>
                  <a:tcPr marL="6183" marR="6183" marT="6183" marB="0" anchor="ctr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7.985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646762"/>
                  </a:ext>
                </a:extLst>
              </a:tr>
              <a:tr h="16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SWCT</a:t>
                      </a:r>
                    </a:p>
                  </a:txBody>
                  <a:tcPr marL="6183" marR="6183" marT="6183" marB="0" anchor="ctr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12.819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481297"/>
                  </a:ext>
                </a:extLst>
              </a:tr>
              <a:tr h="16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Pnode</a:t>
                      </a:r>
                    </a:p>
                  </a:txBody>
                  <a:tcPr marL="6183" marR="6183" marT="6183" marB="0" anchor="ctr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55.654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584058"/>
                  </a:ext>
                </a:extLst>
              </a:tr>
              <a:tr h="16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6183" marR="6183" marT="6183" marB="0" anchor="ctr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13.97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9972208"/>
                  </a:ext>
                </a:extLst>
              </a:tr>
              <a:tr h="16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Pnode</a:t>
                      </a:r>
                    </a:p>
                  </a:txBody>
                  <a:tcPr marL="6183" marR="6183" marT="6183" marB="0" anchor="ctr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8.312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359536"/>
                  </a:ext>
                </a:extLst>
              </a:tr>
              <a:tr h="16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SEMA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Lower SEMA</a:t>
                      </a:r>
                    </a:p>
                  </a:txBody>
                  <a:tcPr marL="6183" marR="6183" marT="6183" marB="0" anchor="ctr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9.787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702038"/>
                  </a:ext>
                </a:extLst>
              </a:tr>
              <a:tr h="16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SEMA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SEMA</a:t>
                      </a:r>
                    </a:p>
                  </a:txBody>
                  <a:tcPr marL="6183" marR="6183" marT="6183" marB="0" anchor="ctr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11.677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46904"/>
                  </a:ext>
                </a:extLst>
              </a:tr>
              <a:tr h="16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WCMA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</a:t>
                      </a:r>
                    </a:p>
                  </a:txBody>
                  <a:tcPr marL="6183" marR="6183" marT="6183" marB="0" anchor="ctr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22.871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094826"/>
                  </a:ext>
                </a:extLst>
              </a:tr>
              <a:tr h="16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WCMA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Springfield</a:t>
                      </a:r>
                    </a:p>
                  </a:txBody>
                  <a:tcPr marL="6183" marR="6183" marT="6183" marB="0" anchor="ctr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10.941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10057"/>
                  </a:ext>
                </a:extLst>
              </a:tr>
              <a:tr h="16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WCMA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</a:t>
                      </a:r>
                    </a:p>
                  </a:txBody>
                  <a:tcPr marL="6183" marR="6183" marT="6183" marB="0" anchor="ctr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13.439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124505"/>
                  </a:ext>
                </a:extLst>
              </a:tr>
              <a:tr h="16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WCMA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Pnode</a:t>
                      </a:r>
                    </a:p>
                  </a:txBody>
                  <a:tcPr marL="6183" marR="6183" marT="6183" marB="0" anchor="ctr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295658"/>
                  </a:ext>
                </a:extLst>
              </a:tr>
              <a:tr h="16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NEMA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Boston</a:t>
                      </a:r>
                    </a:p>
                  </a:txBody>
                  <a:tcPr marL="6183" marR="6183" marT="6183" marB="0" anchor="ctr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17.973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865777"/>
                  </a:ext>
                </a:extLst>
              </a:tr>
              <a:tr h="16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NEMA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Shore</a:t>
                      </a:r>
                    </a:p>
                  </a:txBody>
                  <a:tcPr marL="6183" marR="6183" marT="6183" marB="0" anchor="ctr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157694"/>
                  </a:ext>
                </a:extLst>
              </a:tr>
              <a:tr h="1731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NEMA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Pnode</a:t>
                      </a:r>
                    </a:p>
                  </a:txBody>
                  <a:tcPr marL="6183" marR="6183" marT="6183" marB="0" anchor="ctr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18.932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811394"/>
                  </a:ext>
                </a:extLst>
              </a:tr>
              <a:tr h="1731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382.415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959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49434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1143000"/>
          </a:xfrm>
        </p:spPr>
        <p:txBody>
          <a:bodyPr>
            <a:noAutofit/>
          </a:bodyPr>
          <a:lstStyle/>
          <a:p>
            <a:r>
              <a:rPr lang="en-US" sz="2400" dirty="0"/>
              <a:t>Demand Response Asset Seasonal Audited Capability MWs* by Load Zone and DRR Aggregation Zone (as </a:t>
            </a:r>
            <a:r>
              <a:rPr lang="en-US" sz="2400" dirty="0" smtClean="0"/>
              <a:t>of 8/01/2019)</a:t>
            </a:r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885B0-95A5-4F62-A1E4-0F9E8EFACEFE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76734" y="6088883"/>
            <a:ext cx="8610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 smtClean="0">
                <a:solidFill>
                  <a:schemeClr val="tx1">
                    <a:lumMod val="50000"/>
                  </a:schemeClr>
                </a:solidFill>
              </a:rPr>
              <a:t>* S</a:t>
            </a:r>
            <a:r>
              <a:rPr lang="en-US" sz="1200" i="1" dirty="0" smtClean="0">
                <a:solidFill>
                  <a:srgbClr val="000000"/>
                </a:solidFill>
              </a:rPr>
              <a:t>easonal </a:t>
            </a:r>
            <a:r>
              <a:rPr lang="en-US" sz="1200" i="1" dirty="0">
                <a:solidFill>
                  <a:srgbClr val="000000"/>
                </a:solidFill>
              </a:rPr>
              <a:t>audited capability MWs do not include avoided T&amp;D </a:t>
            </a:r>
            <a:r>
              <a:rPr lang="en-US" sz="1200" i="1" dirty="0" smtClean="0">
                <a:solidFill>
                  <a:srgbClr val="000000"/>
                </a:solidFill>
              </a:rPr>
              <a:t>losses.</a:t>
            </a:r>
            <a:endParaRPr lang="en-US" sz="1200" i="1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801239"/>
              </p:ext>
            </p:extLst>
          </p:nvPr>
        </p:nvGraphicFramePr>
        <p:xfrm>
          <a:off x="838200" y="1219199"/>
          <a:ext cx="8077200" cy="4869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Resource Seasonal Audited Capability* Over Time (as of 8/01/2019)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A20C22-D7C3-4B8F-B327-330D9C5AD01D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6734" y="5943600"/>
            <a:ext cx="8610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 smtClean="0">
                <a:solidFill>
                  <a:schemeClr val="tx1">
                    <a:lumMod val="50000"/>
                  </a:schemeClr>
                </a:solidFill>
              </a:rPr>
              <a:t>* S</a:t>
            </a:r>
            <a:r>
              <a:rPr lang="en-US" sz="1200" i="1" dirty="0" smtClean="0">
                <a:solidFill>
                  <a:srgbClr val="000000"/>
                </a:solidFill>
              </a:rPr>
              <a:t>easonal </a:t>
            </a:r>
            <a:r>
              <a:rPr lang="en-US" sz="1200" i="1" dirty="0">
                <a:solidFill>
                  <a:srgbClr val="000000"/>
                </a:solidFill>
              </a:rPr>
              <a:t>audited capability MWs do not include avoided T&amp;D </a:t>
            </a:r>
            <a:r>
              <a:rPr lang="en-US" sz="1200" i="1" dirty="0" smtClean="0">
                <a:solidFill>
                  <a:srgbClr val="000000"/>
                </a:solidFill>
              </a:rPr>
              <a:t>losses. “REAL_TIME” includes Real-Time Demand Response Assets before June 2018, and Demand Response Assets on and after June 2018.</a:t>
            </a:r>
            <a:endParaRPr lang="en-US" sz="1200" i="1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999246"/>
              </p:ext>
            </p:extLst>
          </p:nvPr>
        </p:nvGraphicFramePr>
        <p:xfrm>
          <a:off x="533400" y="1295400"/>
          <a:ext cx="8153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Responsive Demand (PRD) Energy Market Activity by Month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49640" y="6400800"/>
            <a:ext cx="381000" cy="2635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7F894-2A36-495D-AB7C-1055F7AC0F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277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277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4755" y="5965756"/>
            <a:ext cx="74685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77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Note: DA and RT (deviation) MWh are settlement obligations and reflect appropriate gross-ups for distribution losses.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73" y="1406490"/>
            <a:ext cx="8323842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2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039188"/>
            <a:ext cx="91440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/>
          <a:lstStyle/>
          <a:p>
            <a:pPr marL="800100" lvl="1" indent="-342900" fontAlgn="auto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Font typeface="Arial" pitchFamily="34" charset="0"/>
              <a:buChar char="•"/>
              <a:defRPr/>
            </a:pPr>
            <a:r>
              <a:rPr lang="en-US" sz="1700" kern="0" dirty="0">
                <a:solidFill>
                  <a:srgbClr val="000000"/>
                </a:solidFill>
              </a:rPr>
              <a:t>Next DRWG meeting is </a:t>
            </a:r>
            <a:r>
              <a:rPr lang="en-US" sz="1700" b="1" kern="0" dirty="0" smtClean="0">
                <a:solidFill>
                  <a:schemeClr val="tx2"/>
                </a:solidFill>
              </a:rPr>
              <a:t>September 23</a:t>
            </a:r>
            <a:r>
              <a:rPr lang="en-US" sz="1700" b="1" kern="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700" b="1" kern="0" dirty="0" smtClean="0">
                <a:solidFill>
                  <a:schemeClr val="tx2"/>
                </a:solidFill>
              </a:rPr>
              <a:t>2019 </a:t>
            </a:r>
            <a:r>
              <a:rPr lang="en-US" sz="1700" kern="0" dirty="0">
                <a:solidFill>
                  <a:srgbClr val="000000"/>
                </a:solidFill>
              </a:rPr>
              <a:t>in </a:t>
            </a:r>
            <a:r>
              <a:rPr lang="en-US" sz="1700" kern="0" dirty="0" smtClean="0">
                <a:solidFill>
                  <a:srgbClr val="000000"/>
                </a:solidFill>
              </a:rPr>
              <a:t>the </a:t>
            </a:r>
            <a:r>
              <a:rPr lang="en-US" sz="1700" b="1" kern="0" dirty="0" smtClean="0">
                <a:solidFill>
                  <a:srgbClr val="00B050"/>
                </a:solidFill>
              </a:rPr>
              <a:t>Boston </a:t>
            </a:r>
            <a:r>
              <a:rPr lang="en-US" sz="1700" kern="0" dirty="0" smtClean="0">
                <a:solidFill>
                  <a:srgbClr val="000000"/>
                </a:solidFill>
              </a:rPr>
              <a:t>conference room.</a:t>
            </a:r>
          </a:p>
          <a:p>
            <a:pPr lvl="1" fontAlgn="auto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en-US" sz="1700" kern="0" dirty="0" smtClean="0"/>
          </a:p>
          <a:p>
            <a:pPr lvl="1" fontAlgn="auto">
              <a:spcBef>
                <a:spcPct val="10000"/>
              </a:spcBef>
              <a:spcAft>
                <a:spcPct val="10000"/>
              </a:spcAft>
              <a:defRPr/>
            </a:pPr>
            <a:endParaRPr lang="en-US" kern="0" dirty="0"/>
          </a:p>
          <a:p>
            <a:pPr marL="742950" lvl="1" indent="-285750" fontAlgn="auto">
              <a:spcBef>
                <a:spcPct val="10000"/>
              </a:spcBef>
              <a:spcAft>
                <a:spcPct val="10000"/>
              </a:spcAft>
              <a:buFont typeface="Arial" pitchFamily="34" charset="0"/>
              <a:buChar char="•"/>
              <a:defRPr/>
            </a:pPr>
            <a:endParaRPr lang="en-US" kern="0" dirty="0"/>
          </a:p>
          <a:p>
            <a:pPr marL="742950" lvl="1" indent="-285750" fontAlgn="auto">
              <a:spcBef>
                <a:spcPct val="10000"/>
              </a:spcBef>
              <a:spcAft>
                <a:spcPct val="10000"/>
              </a:spcAft>
              <a:buFont typeface="Arial" pitchFamily="34" charset="0"/>
              <a:buChar char="•"/>
              <a:defRPr/>
            </a:pPr>
            <a:endParaRPr lang="en-US" kern="0" dirty="0"/>
          </a:p>
          <a:p>
            <a:pPr marL="742950" lvl="1" indent="-285750" algn="ctr" fontAlgn="auto">
              <a:spcBef>
                <a:spcPct val="10000"/>
              </a:spcBef>
              <a:spcAft>
                <a:spcPct val="10000"/>
              </a:spcAft>
              <a:buFont typeface="Arial" pitchFamily="34" charset="0"/>
              <a:buChar char="•"/>
              <a:defRPr/>
            </a:pPr>
            <a:endParaRPr lang="en-US" sz="1400" b="1" i="1" kern="0" dirty="0"/>
          </a:p>
          <a:p>
            <a:pPr marL="742950" lvl="1" indent="-285750" algn="ctr" fontAlgn="auto">
              <a:spcBef>
                <a:spcPct val="10000"/>
              </a:spcBef>
              <a:spcAft>
                <a:spcPct val="10000"/>
              </a:spcAft>
              <a:defRPr/>
            </a:pPr>
            <a:endParaRPr lang="en-US" sz="1400" b="1" i="1" kern="0" dirty="0"/>
          </a:p>
          <a:p>
            <a:pPr marL="742950" lvl="1" indent="-285750" algn="ctr" fontAlgn="auto">
              <a:spcBef>
                <a:spcPct val="10000"/>
              </a:spcBef>
              <a:spcAft>
                <a:spcPct val="10000"/>
              </a:spcAft>
              <a:defRPr/>
            </a:pPr>
            <a:endParaRPr lang="en-US" sz="1400" b="1" i="1" kern="0" dirty="0"/>
          </a:p>
          <a:p>
            <a:pPr marL="742950" lvl="1" indent="-285750" algn="ctr" fontAlgn="auto">
              <a:spcBef>
                <a:spcPct val="10000"/>
              </a:spcBef>
              <a:spcAft>
                <a:spcPct val="10000"/>
              </a:spcAft>
              <a:defRPr/>
            </a:pPr>
            <a:endParaRPr lang="en-US" sz="1400" b="1" i="1" kern="0" dirty="0"/>
          </a:p>
          <a:p>
            <a:pPr marL="742950" lvl="1" indent="-285750" algn="ctr" fontAlgn="auto">
              <a:spcBef>
                <a:spcPct val="10000"/>
              </a:spcBef>
              <a:spcAft>
                <a:spcPct val="10000"/>
              </a:spcAft>
              <a:defRPr/>
            </a:pPr>
            <a:endParaRPr lang="en-US" sz="1400" b="1" i="1" kern="0" dirty="0" smtClean="0"/>
          </a:p>
          <a:p>
            <a:pPr lvl="1" fontAlgn="auto">
              <a:spcBef>
                <a:spcPct val="10000"/>
              </a:spcBef>
              <a:spcAft>
                <a:spcPct val="10000"/>
              </a:spcAft>
              <a:defRPr/>
            </a:pPr>
            <a:endParaRPr lang="en-US" sz="1600" kern="0" dirty="0">
              <a:solidFill>
                <a:schemeClr val="tx1">
                  <a:lumMod val="50000"/>
                </a:schemeClr>
              </a:solidFill>
              <a:hlinkClick r:id="rId3"/>
            </a:endParaRPr>
          </a:p>
          <a:p>
            <a:pPr marL="742950" lvl="1" indent="-285750" fontAlgn="auto">
              <a:spcBef>
                <a:spcPct val="10000"/>
              </a:spcBef>
              <a:spcAft>
                <a:spcPct val="10000"/>
              </a:spcAft>
              <a:defRPr/>
            </a:pPr>
            <a:endParaRPr lang="en-US" i="1" kern="0" dirty="0"/>
          </a:p>
          <a:p>
            <a:pPr marL="742950" lvl="1" indent="-285750" fontAlgn="auto">
              <a:spcBef>
                <a:spcPct val="10000"/>
              </a:spcBef>
              <a:spcAft>
                <a:spcPct val="10000"/>
              </a:spcAft>
              <a:defRPr/>
            </a:pPr>
            <a:endParaRPr lang="en-US" i="1" kern="0" dirty="0"/>
          </a:p>
          <a:p>
            <a:pPr marL="742950" lvl="1" indent="-285750" fontAlgn="auto">
              <a:spcBef>
                <a:spcPct val="10000"/>
              </a:spcBef>
              <a:spcAft>
                <a:spcPct val="10000"/>
              </a:spcAft>
              <a:defRPr/>
            </a:pPr>
            <a:endParaRPr lang="en-US" kern="0" dirty="0"/>
          </a:p>
          <a:p>
            <a:pPr marL="742950" lvl="1" indent="-285750" fontAlgn="auto">
              <a:spcBef>
                <a:spcPct val="10000"/>
              </a:spcBef>
              <a:spcAft>
                <a:spcPct val="10000"/>
              </a:spcAft>
              <a:defRPr/>
            </a:pPr>
            <a:endParaRPr lang="en-US" i="1" kern="0" dirty="0">
              <a:latin typeface="+mn-lt"/>
            </a:endParaRPr>
          </a:p>
          <a:p>
            <a:pPr marL="742950" lvl="1" indent="-285750" fontAlgn="auto">
              <a:spcBef>
                <a:spcPct val="10000"/>
              </a:spcBef>
              <a:spcAft>
                <a:spcPct val="10000"/>
              </a:spcAft>
              <a:defRPr/>
            </a:pPr>
            <a:endParaRPr lang="en-US" i="1" kern="0" dirty="0">
              <a:latin typeface="+mn-lt"/>
            </a:endParaRPr>
          </a:p>
          <a:p>
            <a:pPr marL="742950" lvl="1" indent="-285750" fontAlgn="auto">
              <a:spcBef>
                <a:spcPct val="10000"/>
              </a:spcBef>
              <a:spcAft>
                <a:spcPct val="10000"/>
              </a:spcAft>
              <a:defRPr/>
            </a:pPr>
            <a:endParaRPr lang="en-US" i="1" kern="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742950" lvl="1" indent="-285750" fontAlgn="auto">
              <a:spcBef>
                <a:spcPct val="10000"/>
              </a:spcBef>
              <a:spcAft>
                <a:spcPct val="10000"/>
              </a:spcAft>
              <a:defRPr/>
            </a:pPr>
            <a:endParaRPr lang="en-US" i="1" kern="0" dirty="0">
              <a:solidFill>
                <a:schemeClr val="tx2"/>
              </a:solidFill>
              <a:latin typeface="+mn-lt"/>
            </a:endParaRPr>
          </a:p>
          <a:p>
            <a:pPr marL="742950" lvl="1" indent="-285750" fontAlgn="auto">
              <a:spcBef>
                <a:spcPct val="10000"/>
              </a:spcBef>
              <a:spcAft>
                <a:spcPct val="10000"/>
              </a:spcAft>
              <a:defRPr/>
            </a:pPr>
            <a:endParaRPr lang="en-US" i="1" kern="0" dirty="0">
              <a:solidFill>
                <a:schemeClr val="tx2"/>
              </a:solidFill>
              <a:latin typeface="+mn-lt"/>
            </a:endParaRPr>
          </a:p>
          <a:p>
            <a:pPr marL="742950" lvl="1" indent="-285750" fontAlgn="auto">
              <a:spcBef>
                <a:spcPct val="10000"/>
              </a:spcBef>
              <a:spcAft>
                <a:spcPct val="10000"/>
              </a:spcAft>
              <a:defRPr/>
            </a:pPr>
            <a:endParaRPr lang="en-US" i="1" kern="0" dirty="0">
              <a:solidFill>
                <a:schemeClr val="tx2"/>
              </a:solidFill>
              <a:latin typeface="+mn-lt"/>
            </a:endParaRPr>
          </a:p>
          <a:p>
            <a:pPr marL="742950" lvl="1" indent="-285750" fontAlgn="auto">
              <a:spcBef>
                <a:spcPct val="10000"/>
              </a:spcBef>
              <a:spcAft>
                <a:spcPct val="10000"/>
              </a:spcAft>
              <a:defRPr/>
            </a:pPr>
            <a:endParaRPr lang="en-US" i="1" kern="0" dirty="0">
              <a:solidFill>
                <a:schemeClr val="tx2"/>
              </a:solidFill>
              <a:latin typeface="+mn-lt"/>
            </a:endParaRPr>
          </a:p>
          <a:p>
            <a:pPr marL="742950" lvl="1" indent="-285750" fontAlgn="auto">
              <a:spcBef>
                <a:spcPct val="10000"/>
              </a:spcBef>
              <a:spcAft>
                <a:spcPct val="10000"/>
              </a:spcAft>
              <a:defRPr/>
            </a:pPr>
            <a:endParaRPr lang="en-US" i="1" kern="0" dirty="0">
              <a:solidFill>
                <a:schemeClr val="tx2"/>
              </a:solidFill>
              <a:latin typeface="+mn-lt"/>
            </a:endParaRPr>
          </a:p>
          <a:p>
            <a:pPr marL="742950" lvl="1" indent="-285750" fontAlgn="auto">
              <a:spcBef>
                <a:spcPct val="10000"/>
              </a:spcBef>
              <a:spcAft>
                <a:spcPct val="10000"/>
              </a:spcAft>
              <a:defRPr/>
            </a:pPr>
            <a:endParaRPr lang="en-US" i="1" kern="0" dirty="0">
              <a:solidFill>
                <a:schemeClr val="tx2"/>
              </a:solidFill>
              <a:latin typeface="+mn-lt"/>
            </a:endParaRPr>
          </a:p>
          <a:p>
            <a:pPr marL="742950" lvl="1" indent="-285750" fontAlgn="auto">
              <a:spcBef>
                <a:spcPct val="10000"/>
              </a:spcBef>
              <a:spcAft>
                <a:spcPct val="10000"/>
              </a:spcAft>
              <a:defRPr/>
            </a:pPr>
            <a:endParaRPr lang="en-US" i="1" kern="0" dirty="0">
              <a:solidFill>
                <a:schemeClr val="tx2"/>
              </a:solidFill>
              <a:latin typeface="+mn-lt"/>
            </a:endParaRPr>
          </a:p>
          <a:p>
            <a:pPr marL="742950" lvl="1" indent="-285750" fontAlgn="auto">
              <a:spcBef>
                <a:spcPct val="10000"/>
              </a:spcBef>
              <a:spcAft>
                <a:spcPct val="10000"/>
              </a:spcAft>
              <a:defRPr/>
            </a:pPr>
            <a:endParaRPr lang="en-US" i="1" kern="0" dirty="0">
              <a:solidFill>
                <a:schemeClr val="tx2"/>
              </a:solidFill>
              <a:latin typeface="+mn-lt"/>
            </a:endParaRPr>
          </a:p>
          <a:p>
            <a:pPr marL="742950" lvl="1" indent="-285750" fontAlgn="auto">
              <a:spcBef>
                <a:spcPct val="10000"/>
              </a:spcBef>
              <a:spcAft>
                <a:spcPct val="10000"/>
              </a:spcAft>
              <a:defRPr/>
            </a:pPr>
            <a:endParaRPr lang="en-US" i="1" kern="0" dirty="0">
              <a:solidFill>
                <a:schemeClr val="tx2"/>
              </a:solidFill>
              <a:latin typeface="+mn-lt"/>
            </a:endParaRPr>
          </a:p>
          <a:p>
            <a:pPr marL="742950" lvl="1" indent="-285750" fontAlgn="auto">
              <a:spcBef>
                <a:spcPct val="10000"/>
              </a:spcBef>
              <a:spcAft>
                <a:spcPct val="10000"/>
              </a:spcAft>
              <a:defRPr/>
            </a:pPr>
            <a:endParaRPr lang="en-US" i="1" kern="0" dirty="0">
              <a:solidFill>
                <a:schemeClr val="tx2"/>
              </a:solidFill>
              <a:latin typeface="+mn-lt"/>
            </a:endParaRPr>
          </a:p>
          <a:p>
            <a:pPr marL="742950" lvl="1" indent="-285750" fontAlgn="auto">
              <a:spcBef>
                <a:spcPct val="10000"/>
              </a:spcBef>
              <a:spcAft>
                <a:spcPct val="10000"/>
              </a:spcAft>
              <a:defRPr/>
            </a:pPr>
            <a:endParaRPr lang="en-US" sz="1600" kern="0" dirty="0">
              <a:solidFill>
                <a:schemeClr val="tx1">
                  <a:lumMod val="50000"/>
                </a:schemeClr>
              </a:solidFill>
              <a:latin typeface="+mn-lt"/>
              <a:hlinkClick r:id="rId3"/>
            </a:endParaRPr>
          </a:p>
          <a:p>
            <a:pPr marL="742950" lvl="1" indent="-285750" fontAlgn="auto">
              <a:spcBef>
                <a:spcPct val="10000"/>
              </a:spcBef>
              <a:spcAft>
                <a:spcPct val="10000"/>
              </a:spcAft>
              <a:defRPr/>
            </a:pPr>
            <a:endParaRPr lang="en-US" kern="0" dirty="0">
              <a:solidFill>
                <a:schemeClr val="tx2"/>
              </a:solidFill>
              <a:latin typeface="+mn-lt"/>
            </a:endParaRPr>
          </a:p>
          <a:p>
            <a:pPr marL="742950" lvl="1" indent="-285750" fontAlgn="auto">
              <a:spcBef>
                <a:spcPct val="10000"/>
              </a:spcBef>
              <a:spcAft>
                <a:spcPct val="10000"/>
              </a:spcAft>
              <a:defRPr/>
            </a:pPr>
            <a:endParaRPr lang="en-US" b="1" kern="0" dirty="0">
              <a:solidFill>
                <a:schemeClr val="tx2"/>
              </a:solidFill>
              <a:latin typeface="+mn-lt"/>
            </a:endParaRPr>
          </a:p>
          <a:p>
            <a:pPr marL="742950" lvl="1" indent="-285750" fontAlgn="auto">
              <a:spcBef>
                <a:spcPct val="10000"/>
              </a:spcBef>
              <a:spcAft>
                <a:spcPct val="10000"/>
              </a:spcAft>
              <a:defRPr/>
            </a:pPr>
            <a:endParaRPr lang="en-US" b="1" kern="0" dirty="0">
              <a:solidFill>
                <a:schemeClr val="tx2"/>
              </a:solidFill>
              <a:latin typeface="+mn-lt"/>
            </a:endParaRPr>
          </a:p>
          <a:p>
            <a:pPr marL="742950" lvl="1" indent="-285750" fontAlgn="auto">
              <a:spcBef>
                <a:spcPct val="10000"/>
              </a:spcBef>
              <a:spcAft>
                <a:spcPct val="10000"/>
              </a:spcAft>
              <a:defRPr/>
            </a:pPr>
            <a:endParaRPr lang="en-US" b="1" kern="0" dirty="0">
              <a:solidFill>
                <a:schemeClr val="tx2"/>
              </a:solidFill>
              <a:latin typeface="+mn-lt"/>
            </a:endParaRPr>
          </a:p>
          <a:p>
            <a:pPr marL="742950" lvl="1" indent="-285750" fontAlgn="auto">
              <a:spcBef>
                <a:spcPct val="10000"/>
              </a:spcBef>
              <a:spcAft>
                <a:spcPct val="10000"/>
              </a:spcAft>
              <a:defRPr/>
            </a:pPr>
            <a:endParaRPr lang="en-US" b="1" kern="0" dirty="0">
              <a:solidFill>
                <a:schemeClr val="tx2"/>
              </a:solidFill>
              <a:latin typeface="+mn-lt"/>
            </a:endParaRPr>
          </a:p>
          <a:p>
            <a:pPr marL="742950" lvl="1" indent="-285750" fontAlgn="auto">
              <a:spcBef>
                <a:spcPct val="10000"/>
              </a:spcBef>
              <a:spcAft>
                <a:spcPct val="10000"/>
              </a:spcAft>
              <a:defRPr/>
            </a:pPr>
            <a:endParaRPr lang="en-US" b="1" kern="0" dirty="0">
              <a:solidFill>
                <a:schemeClr val="tx2"/>
              </a:solidFill>
              <a:latin typeface="+mn-lt"/>
            </a:endParaRPr>
          </a:p>
          <a:p>
            <a:pPr marL="742950" lvl="1" indent="-285750" fontAlgn="auto">
              <a:spcBef>
                <a:spcPct val="10000"/>
              </a:spcBef>
              <a:spcAft>
                <a:spcPct val="10000"/>
              </a:spcAft>
              <a:defRPr/>
            </a:pPr>
            <a:endParaRPr lang="en-US" b="1" kern="0" dirty="0">
              <a:solidFill>
                <a:schemeClr val="tx2"/>
              </a:solidFill>
              <a:latin typeface="+mn-lt"/>
            </a:endParaRPr>
          </a:p>
          <a:p>
            <a:pPr marL="742950" lvl="1" indent="-285750" fontAlgn="auto">
              <a:spcBef>
                <a:spcPct val="10000"/>
              </a:spcBef>
              <a:spcAft>
                <a:spcPct val="10000"/>
              </a:spcAft>
              <a:defRPr/>
            </a:pPr>
            <a:endParaRPr lang="en-US" b="1" kern="0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kern="0" dirty="0">
              <a:solidFill>
                <a:schemeClr val="tx2"/>
              </a:solidFill>
              <a:latin typeface="+mn-lt"/>
            </a:endParaRPr>
          </a:p>
          <a:p>
            <a:pPr marL="285750" indent="-285750" fontAlgn="auto">
              <a:spcBef>
                <a:spcPct val="10000"/>
              </a:spcBef>
              <a:spcAft>
                <a:spcPct val="10000"/>
              </a:spcAft>
              <a:defRPr/>
            </a:pPr>
            <a:endParaRPr lang="en-US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Information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4F89A3-A9F8-4FB6-8AC4-A76946F42A84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_AMO_REPORTCONTROLSVISIBLE" val="Empty"/>
  <p:tag name="_AMO_UNIQUEIDENTIFIER" val="b8552b18-fb6a-4dc7-9373-6789a784135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O-PPT-Template-Public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so_white_cover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-PPT-Template-Public" id="{8DBCAB41-FB7A-4911-80A0-590D746DBD6A}" vid="{00412B19-6AFF-4176-BA1A-E834734CA4A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ISO-PPT-Template-Public</Template>
  <TotalTime>0</TotalTime>
  <Words>533</Words>
  <Application>Microsoft Office PowerPoint</Application>
  <PresentationFormat>On-screen Show (4:3)</PresentationFormat>
  <Paragraphs>256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ISO-PPT-Template-Public</vt:lpstr>
      <vt:lpstr>blank</vt:lpstr>
      <vt:lpstr>iso_white_cover</vt:lpstr>
      <vt:lpstr>PowerPoint Presentation</vt:lpstr>
      <vt:lpstr>Seasonal Audited Capability MWs* by Demand Resource Type and Load Zone (as of 8/01/2019)</vt:lpstr>
      <vt:lpstr>Seasonal Audited Capability MWs* by Demand Resource Type and Load Zone (as of 8/01/2019)</vt:lpstr>
      <vt:lpstr>PowerPoint Presentation</vt:lpstr>
      <vt:lpstr>Demand Response Asset Seasonal Audited Capability MWs* by Load Zone and DRR Aggregation Zone (as of 8/01/2019)</vt:lpstr>
      <vt:lpstr>Demand Response Asset Seasonal Audited Capability MWs* by Load Zone and DRR Aggregation Zone (as of 8/01/2019)</vt:lpstr>
      <vt:lpstr>Demand Resource Seasonal Audited Capability* Over Time (as of 8/01/2019)</vt:lpstr>
      <vt:lpstr>Price Responsive Demand (PRD) Energy Market Activity by Month</vt:lpstr>
      <vt:lpstr>Additional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2015-11-24T17:45:29Z</dcterms:created>
  <dcterms:modified xsi:type="dcterms:W3CDTF">2019-08-22T17:46:23Z</dcterms:modified>
</cp:coreProperties>
</file>