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28"/>
  </p:notesMasterIdLst>
  <p:handoutMasterIdLst>
    <p:handoutMasterId r:id="rId29"/>
  </p:handoutMasterIdLst>
  <p:sldIdLst>
    <p:sldId id="263" r:id="rId3"/>
    <p:sldId id="287" r:id="rId4"/>
    <p:sldId id="288" r:id="rId5"/>
    <p:sldId id="393" r:id="rId6"/>
    <p:sldId id="349" r:id="rId7"/>
    <p:sldId id="346" r:id="rId8"/>
    <p:sldId id="384" r:id="rId9"/>
    <p:sldId id="406" r:id="rId10"/>
    <p:sldId id="380" r:id="rId11"/>
    <p:sldId id="405" r:id="rId12"/>
    <p:sldId id="381" r:id="rId13"/>
    <p:sldId id="399" r:id="rId14"/>
    <p:sldId id="409" r:id="rId15"/>
    <p:sldId id="408" r:id="rId16"/>
    <p:sldId id="407" r:id="rId17"/>
    <p:sldId id="395" r:id="rId18"/>
    <p:sldId id="391" r:id="rId19"/>
    <p:sldId id="374" r:id="rId20"/>
    <p:sldId id="375" r:id="rId21"/>
    <p:sldId id="376" r:id="rId22"/>
    <p:sldId id="309" r:id="rId23"/>
    <p:sldId id="311" r:id="rId24"/>
    <p:sldId id="312" r:id="rId25"/>
    <p:sldId id="402" r:id="rId26"/>
    <p:sldId id="410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uthor" initials="A" lastIdx="0" clrIdx="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436" autoAdjust="0"/>
    <p:restoredTop sz="97639" autoAdjust="0"/>
  </p:normalViewPr>
  <p:slideViewPr>
    <p:cSldViewPr>
      <p:cViewPr varScale="1">
        <p:scale>
          <a:sx n="99" d="100"/>
          <a:sy n="99" d="100"/>
        </p:scale>
        <p:origin x="2563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1980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mnuara\AppData\Local\Microsoft\Windows\Temporary%20Internet%20Files\Content.Outlook\DTZN4IK5\Solar%20Power%20Demand%20Curve_4-21-18-DISTRIBUT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051092629898086"/>
          <c:y val="0.21137821362143272"/>
          <c:w val="0.56189857604483628"/>
          <c:h val="0.54561595726059542"/>
        </c:manualLayout>
      </c:layout>
      <c:areaChart>
        <c:grouping val="stacked"/>
        <c:varyColors val="0"/>
        <c:ser>
          <c:idx val="0"/>
          <c:order val="0"/>
          <c:tx>
            <c:strRef>
              <c:f>'Simplified graphs'!$H$28</c:f>
              <c:strCache>
                <c:ptCount val="1"/>
                <c:pt idx="0">
                  <c:v>Invisible bottom area</c:v>
                </c:pt>
              </c:strCache>
            </c:strRef>
          </c:tx>
          <c:spPr>
            <a:noFill/>
            <a:ln>
              <a:noFill/>
            </a:ln>
          </c:spPr>
          <c:cat>
            <c:numRef>
              <c:f>'Simplified graphs'!$A$29:$A$38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'Simplified graphs'!$H$29:$H$38</c:f>
              <c:numCache>
                <c:formatCode>_(* #,##0_);_(* \(#,##0\);_(* "-"??_);_(@_)</c:formatCode>
                <c:ptCount val="10"/>
                <c:pt idx="0">
                  <c:v>27212</c:v>
                </c:pt>
                <c:pt idx="1">
                  <c:v>26945</c:v>
                </c:pt>
                <c:pt idx="2">
                  <c:v>26744</c:v>
                </c:pt>
                <c:pt idx="3">
                  <c:v>26602</c:v>
                </c:pt>
                <c:pt idx="4">
                  <c:v>26492</c:v>
                </c:pt>
                <c:pt idx="5">
                  <c:v>26427</c:v>
                </c:pt>
                <c:pt idx="6">
                  <c:v>26403</c:v>
                </c:pt>
                <c:pt idx="7">
                  <c:v>26421</c:v>
                </c:pt>
                <c:pt idx="8">
                  <c:v>26478</c:v>
                </c:pt>
                <c:pt idx="9">
                  <c:v>26576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FD-4668-ABEB-3DCB78396DEE}"/>
            </c:ext>
          </c:extLst>
        </c:ser>
        <c:ser>
          <c:idx val="1"/>
          <c:order val="1"/>
          <c:tx>
            <c:strRef>
              <c:f>'Simplified graphs'!$G$28</c:f>
              <c:strCache>
                <c:ptCount val="1"/>
                <c:pt idx="0">
                  <c:v>ENERGY SAVINGS</c:v>
                </c:pt>
              </c:strCache>
            </c:strRef>
          </c:tx>
          <c:spPr>
            <a:solidFill>
              <a:srgbClr val="5E727C">
                <a:alpha val="20000"/>
              </a:srgbClr>
            </a:solidFill>
            <a:ln w="25400">
              <a:noFill/>
            </a:ln>
          </c:spPr>
          <c:cat>
            <c:numRef>
              <c:f>'Simplified graphs'!$A$29:$A$38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'Simplified graphs'!$G$29:$G$38</c:f>
              <c:numCache>
                <c:formatCode>_(* #,##0_);_(* \(#,##0\);_(* "-"??_);_(@_)</c:formatCode>
                <c:ptCount val="10"/>
                <c:pt idx="0">
                  <c:v>3620</c:v>
                </c:pt>
                <c:pt idx="1">
                  <c:v>4105</c:v>
                </c:pt>
                <c:pt idx="2">
                  <c:v>4547</c:v>
                </c:pt>
                <c:pt idx="3">
                  <c:v>4941</c:v>
                </c:pt>
                <c:pt idx="4">
                  <c:v>5294</c:v>
                </c:pt>
                <c:pt idx="5">
                  <c:v>5603</c:v>
                </c:pt>
                <c:pt idx="6">
                  <c:v>5868</c:v>
                </c:pt>
                <c:pt idx="7">
                  <c:v>6091</c:v>
                </c:pt>
                <c:pt idx="8">
                  <c:v>6275</c:v>
                </c:pt>
                <c:pt idx="9">
                  <c:v>6423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FD-4668-ABEB-3DCB78396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696896"/>
        <c:axId val="87698816"/>
      </c:areaChart>
      <c:lineChart>
        <c:grouping val="standard"/>
        <c:varyColors val="0"/>
        <c:ser>
          <c:idx val="4"/>
          <c:order val="2"/>
          <c:tx>
            <c:strRef>
              <c:f>'Simplified graphs'!$B$27</c:f>
              <c:strCache>
                <c:ptCount val="1"/>
                <c:pt idx="0">
                  <c:v>The load forecast (projected regional energy use)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val>
            <c:numRef>
              <c:f>'Simplified graphs'!$B$29:$B$38</c:f>
              <c:numCache>
                <c:formatCode>#,###;\(#\)</c:formatCode>
                <c:ptCount val="10"/>
                <c:pt idx="0">
                  <c:v>30832</c:v>
                </c:pt>
                <c:pt idx="1">
                  <c:v>31050</c:v>
                </c:pt>
                <c:pt idx="2">
                  <c:v>31291</c:v>
                </c:pt>
                <c:pt idx="3">
                  <c:v>31543</c:v>
                </c:pt>
                <c:pt idx="4">
                  <c:v>31786</c:v>
                </c:pt>
                <c:pt idx="5">
                  <c:v>32030</c:v>
                </c:pt>
                <c:pt idx="6">
                  <c:v>32271</c:v>
                </c:pt>
                <c:pt idx="7">
                  <c:v>32512</c:v>
                </c:pt>
                <c:pt idx="8">
                  <c:v>32753</c:v>
                </c:pt>
                <c:pt idx="9">
                  <c:v>32999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1FD-4668-ABEB-3DCB78396DEE}"/>
            </c:ext>
          </c:extLst>
        </c:ser>
        <c:ser>
          <c:idx val="2"/>
          <c:order val="3"/>
          <c:tx>
            <c:strRef>
              <c:f>'Simplified graphs'!$E$27</c:f>
              <c:strCache>
                <c:ptCount val="1"/>
                <c:pt idx="0">
                  <c:v>The load forecast minus forecasted solar photovoltaic (PV) resources</c:v>
                </c:pt>
              </c:strCache>
            </c:strRef>
          </c:tx>
          <c:spPr>
            <a:ln w="31750">
              <a:solidFill>
                <a:srgbClr val="FDBA32"/>
              </a:solidFill>
            </a:ln>
          </c:spPr>
          <c:marker>
            <c:symbol val="circle"/>
            <c:size val="10"/>
            <c:spPr>
              <a:solidFill>
                <a:srgbClr val="FDBA32"/>
              </a:solidFill>
              <a:ln>
                <a:noFill/>
              </a:ln>
            </c:spPr>
          </c:marker>
          <c:val>
            <c:numRef>
              <c:f>'Simplified graphs'!$E$29:$E$38</c:f>
              <c:numCache>
                <c:formatCode>0</c:formatCode>
                <c:ptCount val="10"/>
                <c:pt idx="0">
                  <c:v>30124</c:v>
                </c:pt>
                <c:pt idx="1">
                  <c:v>30273</c:v>
                </c:pt>
                <c:pt idx="2">
                  <c:v>30449</c:v>
                </c:pt>
                <c:pt idx="3">
                  <c:v>30652</c:v>
                </c:pt>
                <c:pt idx="4">
                  <c:v>30851</c:v>
                </c:pt>
                <c:pt idx="5">
                  <c:v>31058</c:v>
                </c:pt>
                <c:pt idx="6">
                  <c:v>31270</c:v>
                </c:pt>
                <c:pt idx="7">
                  <c:v>31488</c:v>
                </c:pt>
                <c:pt idx="8">
                  <c:v>31713</c:v>
                </c:pt>
                <c:pt idx="9">
                  <c:v>31948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1FD-4668-ABEB-3DCB78396DEE}"/>
            </c:ext>
          </c:extLst>
        </c:ser>
        <c:ser>
          <c:idx val="7"/>
          <c:order val="4"/>
          <c:tx>
            <c:strRef>
              <c:f>'Simplified graphs'!$F$27</c:f>
              <c:strCache>
                <c:ptCount val="1"/>
              </c:strCache>
            </c:strRef>
          </c:tx>
          <c:spPr>
            <a:ln w="31750">
              <a:solidFill>
                <a:srgbClr val="619428"/>
              </a:solidFill>
            </a:ln>
          </c:spPr>
          <c:marker>
            <c:symbol val="circle"/>
            <c:size val="10"/>
            <c:spPr>
              <a:solidFill>
                <a:srgbClr val="619428"/>
              </a:solidFill>
              <a:ln>
                <a:noFill/>
              </a:ln>
            </c:spPr>
          </c:marker>
          <c:val>
            <c:numRef>
              <c:f>'Simplified graphs'!$F$29:$F$38</c:f>
              <c:numCache>
                <c:formatCode>#,###;\(#\)</c:formatCode>
                <c:ptCount val="10"/>
                <c:pt idx="0">
                  <c:v>27212</c:v>
                </c:pt>
                <c:pt idx="1">
                  <c:v>26945</c:v>
                </c:pt>
                <c:pt idx="2">
                  <c:v>26744</c:v>
                </c:pt>
                <c:pt idx="3">
                  <c:v>26602</c:v>
                </c:pt>
                <c:pt idx="4">
                  <c:v>26492</c:v>
                </c:pt>
                <c:pt idx="5">
                  <c:v>26427</c:v>
                </c:pt>
                <c:pt idx="6">
                  <c:v>26403</c:v>
                </c:pt>
                <c:pt idx="7">
                  <c:v>26421</c:v>
                </c:pt>
                <c:pt idx="8">
                  <c:v>26478</c:v>
                </c:pt>
                <c:pt idx="9">
                  <c:v>26576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1FD-4668-ABEB-3DCB78396D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96896"/>
        <c:axId val="87698816"/>
      </c:lineChart>
      <c:catAx>
        <c:axId val="8769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bg1">
                <a:lumMod val="85000"/>
              </a:schemeClr>
            </a:solidFill>
          </a:ln>
        </c:spPr>
        <c:txPr>
          <a:bodyPr rot="-2700000"/>
          <a:lstStyle/>
          <a:p>
            <a:pPr>
              <a:defRPr sz="12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87698816"/>
        <c:crosses val="autoZero"/>
        <c:auto val="1"/>
        <c:lblAlgn val="ctr"/>
        <c:lblOffset val="100"/>
        <c:noMultiLvlLbl val="0"/>
      </c:catAx>
      <c:valAx>
        <c:axId val="87698816"/>
        <c:scaling>
          <c:orientation val="minMax"/>
          <c:max val="33000"/>
          <c:min val="26000"/>
        </c:scaling>
        <c:delete val="0"/>
        <c:axPos val="l"/>
        <c:majorGridlines>
          <c:spPr>
            <a:ln w="19050"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87696896"/>
        <c:crosses val="autoZero"/>
        <c:crossBetween val="midCat"/>
        <c:minorUnit val="1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Open Sans Condensed" panose="020B0806030504020204" pitchFamily="34" charset="0"/>
          <a:ea typeface="Open Sans Condensed" panose="020B0806030504020204" pitchFamily="34" charset="0"/>
          <a:cs typeface="Open Sans Condensed" panose="020B08060305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780123206466265"/>
          <c:y val="0.13016342029389913"/>
          <c:w val="0.66663393332171528"/>
          <c:h val="0.64920318188505344"/>
        </c:manualLayout>
      </c:layout>
      <c:areaChart>
        <c:grouping val="stacked"/>
        <c:varyColors val="0"/>
        <c:ser>
          <c:idx val="0"/>
          <c:order val="0"/>
          <c:tx>
            <c:strRef>
              <c:f>'Simplified graphs'!$H$9</c:f>
              <c:strCache>
                <c:ptCount val="1"/>
                <c:pt idx="0">
                  <c:v>Invisible bottom area</c:v>
                </c:pt>
              </c:strCache>
            </c:strRef>
          </c:tx>
          <c:spPr>
            <a:noFill/>
            <a:ln>
              <a:noFill/>
            </a:ln>
          </c:spPr>
          <c:cat>
            <c:numRef>
              <c:f>'Simplified graphs'!$A$10:$A$19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'Simplified graphs'!$H$10:$H$19</c:f>
              <c:numCache>
                <c:formatCode>_(* #,##0_);_(* \(#,##0\);_(* "-"??_);_(@_)</c:formatCode>
                <c:ptCount val="10"/>
                <c:pt idx="0">
                  <c:v>125823</c:v>
                </c:pt>
                <c:pt idx="1">
                  <c:v>123560</c:v>
                </c:pt>
                <c:pt idx="2">
                  <c:v>121876</c:v>
                </c:pt>
                <c:pt idx="3">
                  <c:v>121288</c:v>
                </c:pt>
                <c:pt idx="4">
                  <c:v>120575</c:v>
                </c:pt>
                <c:pt idx="5">
                  <c:v>120544</c:v>
                </c:pt>
                <c:pt idx="6">
                  <c:v>119924</c:v>
                </c:pt>
                <c:pt idx="7">
                  <c:v>119916</c:v>
                </c:pt>
                <c:pt idx="8">
                  <c:v>120227</c:v>
                </c:pt>
                <c:pt idx="9">
                  <c:v>121336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B-4AB9-8CD9-C10D6434ACE4}"/>
            </c:ext>
          </c:extLst>
        </c:ser>
        <c:ser>
          <c:idx val="1"/>
          <c:order val="1"/>
          <c:tx>
            <c:strRef>
              <c:f>'Simplified graphs'!$G$9</c:f>
              <c:strCache>
                <c:ptCount val="1"/>
                <c:pt idx="0">
                  <c:v>PV+EE ENERGY SAVINGS</c:v>
                </c:pt>
              </c:strCache>
            </c:strRef>
          </c:tx>
          <c:spPr>
            <a:solidFill>
              <a:srgbClr val="5E727C">
                <a:alpha val="20000"/>
              </a:srgbClr>
            </a:solidFill>
            <a:ln w="25400">
              <a:noFill/>
            </a:ln>
          </c:spPr>
          <c:cat>
            <c:numRef>
              <c:f>'Simplified graphs'!$A$10:$A$19</c:f>
              <c:numCache>
                <c:formatCode>General</c:formatCode>
                <c:ptCount val="10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  <c:pt idx="8">
                  <c:v>2027</c:v>
                </c:pt>
                <c:pt idx="9">
                  <c:v>2028</c:v>
                </c:pt>
              </c:numCache>
            </c:numRef>
          </c:cat>
          <c:val>
            <c:numRef>
              <c:f>'Simplified graphs'!$G$10:$G$19</c:f>
              <c:numCache>
                <c:formatCode>_(* #,##0_);_(* \(#,##0\);_(* "-"??_);_(@_)</c:formatCode>
                <c:ptCount val="10"/>
                <c:pt idx="0">
                  <c:v>19787</c:v>
                </c:pt>
                <c:pt idx="1">
                  <c:v>23090</c:v>
                </c:pt>
                <c:pt idx="2">
                  <c:v>26135</c:v>
                </c:pt>
                <c:pt idx="3">
                  <c:v>28913</c:v>
                </c:pt>
                <c:pt idx="4">
                  <c:v>31441</c:v>
                </c:pt>
                <c:pt idx="5">
                  <c:v>33699</c:v>
                </c:pt>
                <c:pt idx="6">
                  <c:v>35647</c:v>
                </c:pt>
                <c:pt idx="7">
                  <c:v>37337</c:v>
                </c:pt>
                <c:pt idx="8">
                  <c:v>38772</c:v>
                </c:pt>
                <c:pt idx="9">
                  <c:v>39976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1B-4AB9-8CD9-C10D6434A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105472"/>
        <c:axId val="86111744"/>
      </c:areaChart>
      <c:lineChart>
        <c:grouping val="standard"/>
        <c:varyColors val="0"/>
        <c:ser>
          <c:idx val="4"/>
          <c:order val="2"/>
          <c:tx>
            <c:strRef>
              <c:f>'Simplified graphs'!$B$8</c:f>
              <c:strCache>
                <c:ptCount val="1"/>
                <c:pt idx="0">
                  <c:v>The load forecast (projected regional energy use)</c:v>
                </c:pt>
              </c:strCache>
            </c:strRef>
          </c:tx>
          <c:spPr>
            <a:ln w="31750">
              <a:solidFill>
                <a:schemeClr val="accent6">
                  <a:lumMod val="75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</c:spPr>
          </c:marker>
          <c:val>
            <c:numRef>
              <c:f>'Simplified graphs'!$B$10:$B$19</c:f>
              <c:numCache>
                <c:formatCode>#,###;\(#\)</c:formatCode>
                <c:ptCount val="10"/>
                <c:pt idx="0">
                  <c:v>145610</c:v>
                </c:pt>
                <c:pt idx="1">
                  <c:v>146650</c:v>
                </c:pt>
                <c:pt idx="2">
                  <c:v>148011</c:v>
                </c:pt>
                <c:pt idx="3">
                  <c:v>150201</c:v>
                </c:pt>
                <c:pt idx="4">
                  <c:v>152016</c:v>
                </c:pt>
                <c:pt idx="5">
                  <c:v>154243</c:v>
                </c:pt>
                <c:pt idx="6">
                  <c:v>155571</c:v>
                </c:pt>
                <c:pt idx="7">
                  <c:v>157253</c:v>
                </c:pt>
                <c:pt idx="8">
                  <c:v>158999</c:v>
                </c:pt>
                <c:pt idx="9">
                  <c:v>161312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F1B-4AB9-8CD9-C10D6434ACE4}"/>
            </c:ext>
          </c:extLst>
        </c:ser>
        <c:ser>
          <c:idx val="7"/>
          <c:order val="3"/>
          <c:tx>
            <c:strRef>
              <c:f>'Simplified graphs'!$F$8</c:f>
              <c:strCache>
                <c:ptCount val="1"/>
              </c:strCache>
            </c:strRef>
          </c:tx>
          <c:spPr>
            <a:ln w="31750">
              <a:solidFill>
                <a:srgbClr val="619428"/>
              </a:solidFill>
            </a:ln>
          </c:spPr>
          <c:marker>
            <c:symbol val="circle"/>
            <c:size val="10"/>
            <c:spPr>
              <a:solidFill>
                <a:srgbClr val="619428"/>
              </a:solidFill>
              <a:ln>
                <a:noFill/>
              </a:ln>
            </c:spPr>
          </c:marker>
          <c:val>
            <c:numRef>
              <c:f>'Simplified graphs'!$F$10:$F$19</c:f>
              <c:numCache>
                <c:formatCode>#,###;\(#\)</c:formatCode>
                <c:ptCount val="10"/>
                <c:pt idx="0">
                  <c:v>125823</c:v>
                </c:pt>
                <c:pt idx="1">
                  <c:v>123560</c:v>
                </c:pt>
                <c:pt idx="2">
                  <c:v>121876</c:v>
                </c:pt>
                <c:pt idx="3">
                  <c:v>121288</c:v>
                </c:pt>
                <c:pt idx="4">
                  <c:v>120575</c:v>
                </c:pt>
                <c:pt idx="5">
                  <c:v>120544</c:v>
                </c:pt>
                <c:pt idx="6">
                  <c:v>119924</c:v>
                </c:pt>
                <c:pt idx="7">
                  <c:v>119916</c:v>
                </c:pt>
                <c:pt idx="8">
                  <c:v>120227</c:v>
                </c:pt>
                <c:pt idx="9">
                  <c:v>121336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F1B-4AB9-8CD9-C10D6434ACE4}"/>
            </c:ext>
          </c:extLst>
        </c:ser>
        <c:ser>
          <c:idx val="2"/>
          <c:order val="4"/>
          <c:tx>
            <c:strRef>
              <c:f>'Simplified graphs'!$E$8</c:f>
              <c:strCache>
                <c:ptCount val="1"/>
                <c:pt idx="0">
                  <c:v>The load forecast minus forecasted solar photovoltaic (PV) resources</c:v>
                </c:pt>
              </c:strCache>
            </c:strRef>
          </c:tx>
          <c:spPr>
            <a:ln w="31750">
              <a:solidFill>
                <a:srgbClr val="FDBA32"/>
              </a:solidFill>
            </a:ln>
          </c:spPr>
          <c:marker>
            <c:symbol val="circle"/>
            <c:size val="10"/>
            <c:spPr>
              <a:solidFill>
                <a:srgbClr val="FDBA32"/>
              </a:solidFill>
              <a:ln>
                <a:noFill/>
              </a:ln>
            </c:spPr>
          </c:marker>
          <c:val>
            <c:numRef>
              <c:f>'Simplified graphs'!$E$10:$E$19</c:f>
              <c:numCache>
                <c:formatCode>#,###;\(#\)</c:formatCode>
                <c:ptCount val="10"/>
                <c:pt idx="0">
                  <c:v>143120</c:v>
                </c:pt>
                <c:pt idx="1">
                  <c:v>143801</c:v>
                </c:pt>
                <c:pt idx="2">
                  <c:v>144798</c:v>
                </c:pt>
                <c:pt idx="3">
                  <c:v>146652</c:v>
                </c:pt>
                <c:pt idx="4">
                  <c:v>148132</c:v>
                </c:pt>
                <c:pt idx="5">
                  <c:v>150033</c:v>
                </c:pt>
                <c:pt idx="6">
                  <c:v>151088</c:v>
                </c:pt>
                <c:pt idx="7">
                  <c:v>152504</c:v>
                </c:pt>
                <c:pt idx="8">
                  <c:v>154003</c:v>
                </c:pt>
                <c:pt idx="9">
                  <c:v>156090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F1B-4AB9-8CD9-C10D6434AC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105472"/>
        <c:axId val="86111744"/>
      </c:lineChart>
      <c:catAx>
        <c:axId val="8610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bg1">
                <a:lumMod val="85000"/>
              </a:schemeClr>
            </a:solidFill>
          </a:ln>
        </c:spPr>
        <c:txPr>
          <a:bodyPr rot="-2700000"/>
          <a:lstStyle/>
          <a:p>
            <a:pPr>
              <a:defRPr sz="1200">
                <a:solidFill>
                  <a:srgbClr val="000000"/>
                </a:solidFill>
                <a:latin typeface="+mn-lt"/>
                <a:ea typeface="Open Sans Condensed" panose="020B08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6111744"/>
        <c:crosses val="autoZero"/>
        <c:auto val="1"/>
        <c:lblAlgn val="ctr"/>
        <c:lblOffset val="100"/>
        <c:noMultiLvlLbl val="0"/>
      </c:catAx>
      <c:valAx>
        <c:axId val="86111744"/>
        <c:scaling>
          <c:orientation val="minMax"/>
          <c:max val="165000"/>
          <c:min val="110000"/>
        </c:scaling>
        <c:delete val="0"/>
        <c:axPos val="l"/>
        <c:majorGridlines>
          <c:spPr>
            <a:ln w="19050"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rgbClr val="000000"/>
                </a:solidFill>
                <a:latin typeface="+mn-lt"/>
                <a:ea typeface="Open Sans Condensed" panose="020B0806030504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8610547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80177124658319"/>
          <c:y val="0.26389623772135168"/>
          <c:w val="0.61643054312546663"/>
          <c:h val="0.42586588441150741"/>
        </c:manualLayout>
      </c:layout>
      <c:areaChart>
        <c:grouping val="stacked"/>
        <c:varyColors val="0"/>
        <c:ser>
          <c:idx val="0"/>
          <c:order val="1"/>
          <c:tx>
            <c:strRef>
              <c:f>Sheet1!$H$8</c:f>
              <c:strCache>
                <c:ptCount val="1"/>
                <c:pt idx="0">
                  <c:v>Invisible bottom area</c:v>
                </c:pt>
              </c:strCache>
            </c:strRef>
          </c:tx>
          <c:spPr>
            <a:noFill/>
          </c:spPr>
          <c:cat>
            <c:numRef>
              <c:f>Sheet1!$C$10:$C$33</c:f>
              <c:numCache>
                <c:formatCode>[$-409]h:mm\ AM/PM;@</c:formatCode>
                <c:ptCount val="24"/>
                <c:pt idx="0">
                  <c:v>2.0833333333333332E-2</c:v>
                </c:pt>
                <c:pt idx="1">
                  <c:v>6.25E-2</c:v>
                </c:pt>
                <c:pt idx="2">
                  <c:v>0.10416666666666667</c:v>
                </c:pt>
                <c:pt idx="3">
                  <c:v>0.14583333333333334</c:v>
                </c:pt>
                <c:pt idx="4">
                  <c:v>0.1875</c:v>
                </c:pt>
                <c:pt idx="5">
                  <c:v>0.22916666666666666</c:v>
                </c:pt>
                <c:pt idx="6">
                  <c:v>0.27083333333333331</c:v>
                </c:pt>
                <c:pt idx="7">
                  <c:v>0.3125</c:v>
                </c:pt>
                <c:pt idx="8">
                  <c:v>0.35416666666666669</c:v>
                </c:pt>
                <c:pt idx="9">
                  <c:v>0.39583333333333331</c:v>
                </c:pt>
                <c:pt idx="10">
                  <c:v>0.4375</c:v>
                </c:pt>
                <c:pt idx="11">
                  <c:v>0.47916666666666669</c:v>
                </c:pt>
                <c:pt idx="12">
                  <c:v>0.52083333333333337</c:v>
                </c:pt>
                <c:pt idx="13">
                  <c:v>0.5625</c:v>
                </c:pt>
                <c:pt idx="14">
                  <c:v>0.60416666666666663</c:v>
                </c:pt>
                <c:pt idx="15">
                  <c:v>0.64583333333333337</c:v>
                </c:pt>
                <c:pt idx="16">
                  <c:v>0.6875</c:v>
                </c:pt>
                <c:pt idx="17">
                  <c:v>0.72916666666666663</c:v>
                </c:pt>
                <c:pt idx="18">
                  <c:v>0.77083333333333337</c:v>
                </c:pt>
                <c:pt idx="19">
                  <c:v>0.8125</c:v>
                </c:pt>
                <c:pt idx="20">
                  <c:v>0.85416666666666663</c:v>
                </c:pt>
                <c:pt idx="21">
                  <c:v>0.89583333333333337</c:v>
                </c:pt>
                <c:pt idx="22">
                  <c:v>0.9375</c:v>
                </c:pt>
                <c:pt idx="23">
                  <c:v>0.97916666666666663</c:v>
                </c:pt>
              </c:numCache>
            </c:numRef>
          </c:cat>
          <c:val>
            <c:numRef>
              <c:f>Sheet1!$H$10:$H$33</c:f>
              <c:numCache>
                <c:formatCode>0</c:formatCode>
                <c:ptCount val="24"/>
                <c:pt idx="0">
                  <c:v>10628</c:v>
                </c:pt>
                <c:pt idx="1">
                  <c:v>10241</c:v>
                </c:pt>
                <c:pt idx="2">
                  <c:v>10054</c:v>
                </c:pt>
                <c:pt idx="3">
                  <c:v>10028</c:v>
                </c:pt>
                <c:pt idx="4">
                  <c:v>10186</c:v>
                </c:pt>
                <c:pt idx="5">
                  <c:v>10589</c:v>
                </c:pt>
                <c:pt idx="6">
                  <c:v>11086</c:v>
                </c:pt>
                <c:pt idx="7">
                  <c:v>11419</c:v>
                </c:pt>
                <c:pt idx="8">
                  <c:v>11408</c:v>
                </c:pt>
                <c:pt idx="9">
                  <c:v>11164</c:v>
                </c:pt>
                <c:pt idx="10">
                  <c:v>10870</c:v>
                </c:pt>
                <c:pt idx="11">
                  <c:v>10590</c:v>
                </c:pt>
                <c:pt idx="12">
                  <c:v>10315</c:v>
                </c:pt>
                <c:pt idx="13">
                  <c:v>10031</c:v>
                </c:pt>
                <c:pt idx="14">
                  <c:v>9860</c:v>
                </c:pt>
                <c:pt idx="15">
                  <c:v>9960</c:v>
                </c:pt>
                <c:pt idx="16">
                  <c:v>10432</c:v>
                </c:pt>
                <c:pt idx="17">
                  <c:v>11190</c:v>
                </c:pt>
                <c:pt idx="18">
                  <c:v>11838</c:v>
                </c:pt>
                <c:pt idx="19">
                  <c:v>12294</c:v>
                </c:pt>
                <c:pt idx="20">
                  <c:v>12577</c:v>
                </c:pt>
                <c:pt idx="21">
                  <c:v>12092</c:v>
                </c:pt>
                <c:pt idx="22">
                  <c:v>11352</c:v>
                </c:pt>
                <c:pt idx="23">
                  <c:v>10560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D8-4C3D-AD5E-8B53A5BA1EDB}"/>
            </c:ext>
          </c:extLst>
        </c:ser>
        <c:ser>
          <c:idx val="1"/>
          <c:order val="3"/>
          <c:tx>
            <c:strRef>
              <c:f>Sheet1!$E$8</c:f>
              <c:strCache>
                <c:ptCount val="1"/>
                <c:pt idx="0">
                  <c:v>Estimated Electricity Needs 
Served by Distributed Solar Power</c:v>
                </c:pt>
              </c:strCache>
            </c:strRef>
          </c:tx>
          <c:spPr>
            <a:solidFill>
              <a:srgbClr val="FBB92F"/>
            </a:solidFill>
            <a:ln w="60325">
              <a:solidFill>
                <a:schemeClr val="bg1"/>
              </a:solidFill>
            </a:ln>
          </c:spPr>
          <c:cat>
            <c:numRef>
              <c:f>Sheet1!$C$10:$C$33</c:f>
              <c:numCache>
                <c:formatCode>[$-409]h:mm\ AM/PM;@</c:formatCode>
                <c:ptCount val="24"/>
                <c:pt idx="0">
                  <c:v>2.0833333333333332E-2</c:v>
                </c:pt>
                <c:pt idx="1">
                  <c:v>6.25E-2</c:v>
                </c:pt>
                <c:pt idx="2">
                  <c:v>0.10416666666666667</c:v>
                </c:pt>
                <c:pt idx="3">
                  <c:v>0.14583333333333334</c:v>
                </c:pt>
                <c:pt idx="4">
                  <c:v>0.1875</c:v>
                </c:pt>
                <c:pt idx="5">
                  <c:v>0.22916666666666666</c:v>
                </c:pt>
                <c:pt idx="6">
                  <c:v>0.27083333333333331</c:v>
                </c:pt>
                <c:pt idx="7">
                  <c:v>0.3125</c:v>
                </c:pt>
                <c:pt idx="8">
                  <c:v>0.35416666666666669</c:v>
                </c:pt>
                <c:pt idx="9">
                  <c:v>0.39583333333333331</c:v>
                </c:pt>
                <c:pt idx="10">
                  <c:v>0.4375</c:v>
                </c:pt>
                <c:pt idx="11">
                  <c:v>0.47916666666666669</c:v>
                </c:pt>
                <c:pt idx="12">
                  <c:v>0.52083333333333337</c:v>
                </c:pt>
                <c:pt idx="13">
                  <c:v>0.5625</c:v>
                </c:pt>
                <c:pt idx="14">
                  <c:v>0.60416666666666663</c:v>
                </c:pt>
                <c:pt idx="15">
                  <c:v>0.64583333333333337</c:v>
                </c:pt>
                <c:pt idx="16">
                  <c:v>0.6875</c:v>
                </c:pt>
                <c:pt idx="17">
                  <c:v>0.72916666666666663</c:v>
                </c:pt>
                <c:pt idx="18">
                  <c:v>0.77083333333333337</c:v>
                </c:pt>
                <c:pt idx="19">
                  <c:v>0.8125</c:v>
                </c:pt>
                <c:pt idx="20">
                  <c:v>0.85416666666666663</c:v>
                </c:pt>
                <c:pt idx="21">
                  <c:v>0.89583333333333337</c:v>
                </c:pt>
                <c:pt idx="22">
                  <c:v>0.9375</c:v>
                </c:pt>
                <c:pt idx="23">
                  <c:v>0.97916666666666663</c:v>
                </c:pt>
              </c:numCache>
            </c:numRef>
          </c:cat>
          <c:val>
            <c:numRef>
              <c:f>Sheet1!$E$10:$E$33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76</c:v>
                </c:pt>
                <c:pt idx="7">
                  <c:v>373</c:v>
                </c:pt>
                <c:pt idx="8">
                  <c:v>889</c:v>
                </c:pt>
                <c:pt idx="9">
                  <c:v>1455</c:v>
                </c:pt>
                <c:pt idx="10">
                  <c:v>1929</c:v>
                </c:pt>
                <c:pt idx="11">
                  <c:v>2203</c:v>
                </c:pt>
                <c:pt idx="12">
                  <c:v>2309</c:v>
                </c:pt>
                <c:pt idx="13">
                  <c:v>2284</c:v>
                </c:pt>
                <c:pt idx="14">
                  <c:v>2111</c:v>
                </c:pt>
                <c:pt idx="15">
                  <c:v>1767</c:v>
                </c:pt>
                <c:pt idx="16">
                  <c:v>1265</c:v>
                </c:pt>
                <c:pt idx="17">
                  <c:v>692</c:v>
                </c:pt>
                <c:pt idx="18">
                  <c:v>239</c:v>
                </c:pt>
                <c:pt idx="19">
                  <c:v>27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D8-4C3D-AD5E-8B53A5BA1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6795008"/>
        <c:axId val="106796544"/>
      </c:areaChart>
      <c:lineChart>
        <c:grouping val="standard"/>
        <c:varyColors val="0"/>
        <c:ser>
          <c:idx val="3"/>
          <c:order val="0"/>
          <c:tx>
            <c:strRef>
              <c:f>Sheet1!$D$8</c:f>
              <c:strCache>
                <c:ptCount val="1"/>
                <c:pt idx="0">
                  <c:v>Estimated Demand 
Without Solar Power</c:v>
                </c:pt>
              </c:strCache>
            </c:strRef>
          </c:tx>
          <c:spPr>
            <a:ln w="25400">
              <a:solidFill>
                <a:srgbClr val="62777F"/>
              </a:solidFill>
              <a:prstDash val="sysDash"/>
            </a:ln>
          </c:spPr>
          <c:marker>
            <c:symbol val="none"/>
          </c:marker>
          <c:cat>
            <c:numRef>
              <c:f>Sheet1!$C$10:$C$33</c:f>
              <c:numCache>
                <c:formatCode>[$-409]h:mm\ AM/PM;@</c:formatCode>
                <c:ptCount val="24"/>
                <c:pt idx="0">
                  <c:v>2.0833333333333332E-2</c:v>
                </c:pt>
                <c:pt idx="1">
                  <c:v>6.25E-2</c:v>
                </c:pt>
                <c:pt idx="2">
                  <c:v>0.10416666666666667</c:v>
                </c:pt>
                <c:pt idx="3">
                  <c:v>0.14583333333333334</c:v>
                </c:pt>
                <c:pt idx="4">
                  <c:v>0.1875</c:v>
                </c:pt>
                <c:pt idx="5">
                  <c:v>0.22916666666666666</c:v>
                </c:pt>
                <c:pt idx="6">
                  <c:v>0.27083333333333331</c:v>
                </c:pt>
                <c:pt idx="7">
                  <c:v>0.3125</c:v>
                </c:pt>
                <c:pt idx="8">
                  <c:v>0.35416666666666669</c:v>
                </c:pt>
                <c:pt idx="9">
                  <c:v>0.39583333333333331</c:v>
                </c:pt>
                <c:pt idx="10">
                  <c:v>0.4375</c:v>
                </c:pt>
                <c:pt idx="11">
                  <c:v>0.47916666666666669</c:v>
                </c:pt>
                <c:pt idx="12">
                  <c:v>0.52083333333333337</c:v>
                </c:pt>
                <c:pt idx="13">
                  <c:v>0.5625</c:v>
                </c:pt>
                <c:pt idx="14">
                  <c:v>0.60416666666666663</c:v>
                </c:pt>
                <c:pt idx="15">
                  <c:v>0.64583333333333337</c:v>
                </c:pt>
                <c:pt idx="16">
                  <c:v>0.6875</c:v>
                </c:pt>
                <c:pt idx="17">
                  <c:v>0.72916666666666663</c:v>
                </c:pt>
                <c:pt idx="18">
                  <c:v>0.77083333333333337</c:v>
                </c:pt>
                <c:pt idx="19">
                  <c:v>0.8125</c:v>
                </c:pt>
                <c:pt idx="20">
                  <c:v>0.85416666666666663</c:v>
                </c:pt>
                <c:pt idx="21">
                  <c:v>0.89583333333333337</c:v>
                </c:pt>
                <c:pt idx="22">
                  <c:v>0.9375</c:v>
                </c:pt>
                <c:pt idx="23">
                  <c:v>0.97916666666666663</c:v>
                </c:pt>
              </c:numCache>
            </c:numRef>
          </c:cat>
          <c:val>
            <c:numRef>
              <c:f>Sheet1!$D$10:$D$33</c:f>
              <c:numCache>
                <c:formatCode>General</c:formatCode>
                <c:ptCount val="24"/>
                <c:pt idx="0">
                  <c:v>10628</c:v>
                </c:pt>
                <c:pt idx="1">
                  <c:v>10241</c:v>
                </c:pt>
                <c:pt idx="2">
                  <c:v>10054</c:v>
                </c:pt>
                <c:pt idx="3">
                  <c:v>10028</c:v>
                </c:pt>
                <c:pt idx="4">
                  <c:v>10186</c:v>
                </c:pt>
                <c:pt idx="5">
                  <c:v>10590</c:v>
                </c:pt>
                <c:pt idx="6">
                  <c:v>11162</c:v>
                </c:pt>
                <c:pt idx="7">
                  <c:v>11792</c:v>
                </c:pt>
                <c:pt idx="8">
                  <c:v>12297</c:v>
                </c:pt>
                <c:pt idx="9">
                  <c:v>12619</c:v>
                </c:pt>
                <c:pt idx="10">
                  <c:v>12799</c:v>
                </c:pt>
                <c:pt idx="11">
                  <c:v>12793</c:v>
                </c:pt>
                <c:pt idx="12">
                  <c:v>12624</c:v>
                </c:pt>
                <c:pt idx="13">
                  <c:v>12315</c:v>
                </c:pt>
                <c:pt idx="14">
                  <c:v>11971</c:v>
                </c:pt>
                <c:pt idx="15">
                  <c:v>11727</c:v>
                </c:pt>
                <c:pt idx="16">
                  <c:v>11697</c:v>
                </c:pt>
                <c:pt idx="17">
                  <c:v>11882</c:v>
                </c:pt>
                <c:pt idx="18">
                  <c:v>12077</c:v>
                </c:pt>
                <c:pt idx="19">
                  <c:v>12321</c:v>
                </c:pt>
                <c:pt idx="20">
                  <c:v>12577</c:v>
                </c:pt>
                <c:pt idx="21">
                  <c:v>12092</c:v>
                </c:pt>
                <c:pt idx="22">
                  <c:v>11352</c:v>
                </c:pt>
                <c:pt idx="23">
                  <c:v>10560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AD8-4C3D-AD5E-8B53A5BA1EDB}"/>
            </c:ext>
          </c:extLst>
        </c:ser>
        <c:ser>
          <c:idx val="2"/>
          <c:order val="2"/>
          <c:tx>
            <c:strRef>
              <c:f>Sheet1!$F$8</c:f>
              <c:strCache>
                <c:ptCount val="1"/>
                <c:pt idx="0">
                  <c:v>Electricity Demand 
Seen in Real Time</c:v>
                </c:pt>
              </c:strCache>
            </c:strRef>
          </c:tx>
          <c:spPr>
            <a:ln>
              <a:solidFill>
                <a:srgbClr val="62777F"/>
              </a:solidFill>
            </a:ln>
          </c:spPr>
          <c:marker>
            <c:symbol val="none"/>
          </c:marker>
          <c:cat>
            <c:numRef>
              <c:f>Sheet1!$C$10:$C$33</c:f>
              <c:numCache>
                <c:formatCode>[$-409]h:mm\ AM/PM;@</c:formatCode>
                <c:ptCount val="24"/>
                <c:pt idx="0">
                  <c:v>2.0833333333333332E-2</c:v>
                </c:pt>
                <c:pt idx="1">
                  <c:v>6.25E-2</c:v>
                </c:pt>
                <c:pt idx="2">
                  <c:v>0.10416666666666667</c:v>
                </c:pt>
                <c:pt idx="3">
                  <c:v>0.14583333333333334</c:v>
                </c:pt>
                <c:pt idx="4">
                  <c:v>0.1875</c:v>
                </c:pt>
                <c:pt idx="5">
                  <c:v>0.22916666666666666</c:v>
                </c:pt>
                <c:pt idx="6">
                  <c:v>0.27083333333333331</c:v>
                </c:pt>
                <c:pt idx="7">
                  <c:v>0.3125</c:v>
                </c:pt>
                <c:pt idx="8">
                  <c:v>0.35416666666666669</c:v>
                </c:pt>
                <c:pt idx="9">
                  <c:v>0.39583333333333331</c:v>
                </c:pt>
                <c:pt idx="10">
                  <c:v>0.4375</c:v>
                </c:pt>
                <c:pt idx="11">
                  <c:v>0.47916666666666669</c:v>
                </c:pt>
                <c:pt idx="12">
                  <c:v>0.52083333333333337</c:v>
                </c:pt>
                <c:pt idx="13">
                  <c:v>0.5625</c:v>
                </c:pt>
                <c:pt idx="14">
                  <c:v>0.60416666666666663</c:v>
                </c:pt>
                <c:pt idx="15">
                  <c:v>0.64583333333333337</c:v>
                </c:pt>
                <c:pt idx="16">
                  <c:v>0.6875</c:v>
                </c:pt>
                <c:pt idx="17">
                  <c:v>0.72916666666666663</c:v>
                </c:pt>
                <c:pt idx="18">
                  <c:v>0.77083333333333337</c:v>
                </c:pt>
                <c:pt idx="19">
                  <c:v>0.8125</c:v>
                </c:pt>
                <c:pt idx="20">
                  <c:v>0.85416666666666663</c:v>
                </c:pt>
                <c:pt idx="21">
                  <c:v>0.89583333333333337</c:v>
                </c:pt>
                <c:pt idx="22">
                  <c:v>0.9375</c:v>
                </c:pt>
                <c:pt idx="23">
                  <c:v>0.97916666666666663</c:v>
                </c:pt>
              </c:numCache>
            </c:numRef>
          </c:cat>
          <c:val>
            <c:numRef>
              <c:f>Sheet1!$F$10:$F$33</c:f>
              <c:numCache>
                <c:formatCode>0</c:formatCode>
                <c:ptCount val="24"/>
                <c:pt idx="0">
                  <c:v>10628</c:v>
                </c:pt>
                <c:pt idx="1">
                  <c:v>10241</c:v>
                </c:pt>
                <c:pt idx="2">
                  <c:v>10054</c:v>
                </c:pt>
                <c:pt idx="3">
                  <c:v>10028</c:v>
                </c:pt>
                <c:pt idx="4">
                  <c:v>10186</c:v>
                </c:pt>
                <c:pt idx="5">
                  <c:v>10589</c:v>
                </c:pt>
                <c:pt idx="6">
                  <c:v>11086</c:v>
                </c:pt>
                <c:pt idx="7">
                  <c:v>11419</c:v>
                </c:pt>
                <c:pt idx="8">
                  <c:v>11408</c:v>
                </c:pt>
                <c:pt idx="9">
                  <c:v>11164</c:v>
                </c:pt>
                <c:pt idx="10">
                  <c:v>10870</c:v>
                </c:pt>
                <c:pt idx="11">
                  <c:v>10590</c:v>
                </c:pt>
                <c:pt idx="12">
                  <c:v>10315</c:v>
                </c:pt>
                <c:pt idx="13">
                  <c:v>10031</c:v>
                </c:pt>
                <c:pt idx="14">
                  <c:v>9860</c:v>
                </c:pt>
                <c:pt idx="15">
                  <c:v>9960</c:v>
                </c:pt>
                <c:pt idx="16">
                  <c:v>10432</c:v>
                </c:pt>
                <c:pt idx="17">
                  <c:v>11190</c:v>
                </c:pt>
                <c:pt idx="18">
                  <c:v>11838</c:v>
                </c:pt>
                <c:pt idx="19">
                  <c:v>12294</c:v>
                </c:pt>
                <c:pt idx="20">
                  <c:v>12577</c:v>
                </c:pt>
                <c:pt idx="21">
                  <c:v>12092</c:v>
                </c:pt>
                <c:pt idx="22">
                  <c:v>11352</c:v>
                </c:pt>
                <c:pt idx="23">
                  <c:v>10560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AD8-4C3D-AD5E-8B53A5BA1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95008"/>
        <c:axId val="106796544"/>
      </c:lineChart>
      <c:catAx>
        <c:axId val="106795008"/>
        <c:scaling>
          <c:orientation val="minMax"/>
        </c:scaling>
        <c:delete val="0"/>
        <c:axPos val="b"/>
        <c:numFmt formatCode="[$-409]h:mm\ AM/PM;@" sourceLinked="0"/>
        <c:majorTickMark val="out"/>
        <c:minorTickMark val="none"/>
        <c:tickLblPos val="nextTo"/>
        <c:txPr>
          <a:bodyPr rot="-2700000"/>
          <a:lstStyle/>
          <a:p>
            <a:pPr>
              <a:defRPr sz="1100" b="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06796544"/>
        <c:crosses val="autoZero"/>
        <c:auto val="1"/>
        <c:lblAlgn val="ctr"/>
        <c:lblOffset val="100"/>
        <c:tickLblSkip val="1"/>
        <c:noMultiLvlLbl val="0"/>
      </c:catAx>
      <c:valAx>
        <c:axId val="106796544"/>
        <c:scaling>
          <c:orientation val="minMax"/>
          <c:min val="9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00000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 sz="1400" dirty="0">
                    <a:solidFill>
                      <a:srgbClr val="000000"/>
                    </a:solidFill>
                    <a:latin typeface="+mn-lt"/>
                    <a:ea typeface="Open Sans" panose="020B0606030504020204" pitchFamily="34" charset="0"/>
                    <a:cs typeface="Open Sans" panose="020B0606030504020204" pitchFamily="34" charset="0"/>
                  </a:rPr>
                  <a:t>Megawatts</a:t>
                </a:r>
              </a:p>
            </c:rich>
          </c:tx>
          <c:layout>
            <c:manualLayout>
              <c:xMode val="edge"/>
              <c:yMode val="edge"/>
              <c:x val="3.7723415230401743E-2"/>
              <c:y val="0.4156037878414944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0000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06795008"/>
        <c:crosses val="autoZero"/>
        <c:crossBetween val="midCat"/>
        <c:majorUnit val="1000"/>
      </c:valAx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9.6096523141554868E-2"/>
          <c:y val="0.76895015385645793"/>
          <c:w val="0.67687219413822308"/>
          <c:h val="9.3415471003535658E-2"/>
        </c:manualLayout>
      </c:layout>
      <c:overlay val="0"/>
      <c:txPr>
        <a:bodyPr/>
        <a:lstStyle/>
        <a:p>
          <a:pPr>
            <a:defRPr sz="1200">
              <a:solidFill>
                <a:srgbClr val="000000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image" Target="../media/image29.gi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0.03284</cdr:x>
      <cdr:y>0.81474</cdr:y>
    </cdr:from>
    <cdr:to>
      <cdr:x>0.15927</cdr:x>
      <cdr:y>0.97153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9952" y="6269567"/>
          <a:ext cx="1231900" cy="1206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0.37371</cdr:x>
      <cdr:y>0.4549</cdr:y>
    </cdr:from>
    <cdr:to>
      <cdr:x>0.62628</cdr:x>
      <cdr:y>0.5451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72929" y="2154429"/>
          <a:ext cx="1333376" cy="4271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baseline="0" dirty="0">
              <a:solidFill>
                <a:srgbClr val="000000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rPr>
            <a:t>MW SAVINGS</a:t>
          </a:r>
          <a:endParaRPr lang="en-US" sz="1400" b="1" dirty="0">
            <a:solidFill>
              <a:srgbClr val="000000"/>
            </a:solidFill>
            <a:latin typeface="+mn-lt"/>
            <a:ea typeface="Open Sans" panose="020B0606030504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0.64807</cdr:x>
      <cdr:y>0.79659</cdr:y>
    </cdr:from>
    <cdr:to>
      <cdr:x>0.87878</cdr:x>
      <cdr:y>0.9923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314352" y="6129866"/>
          <a:ext cx="2247900" cy="1506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0.00246</cdr:x>
      <cdr:y>0.00317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0.00246</cdr:x>
      <cdr:y>0.00317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0.7888</cdr:x>
      <cdr:y>0.14724</cdr:y>
    </cdr:from>
    <cdr:to>
      <cdr:x>0.89678</cdr:x>
      <cdr:y>0.20918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4164257" y="697340"/>
          <a:ext cx="570048" cy="2933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chemeClr val="accent6">
                  <a:lumMod val="75000"/>
                </a:schemeClr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Gross </a:t>
          </a:r>
          <a:r>
            <a:rPr lang="en-US" sz="105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/>
          </a:r>
          <a:br>
            <a:rPr lang="en-US" sz="105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</a:br>
          <a:r>
            <a:rPr lang="en-US" sz="105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Peak</a:t>
          </a:r>
          <a:endParaRPr lang="en-US" sz="1050" b="1" dirty="0">
            <a:solidFill>
              <a:schemeClr val="accent6">
                <a:lumMod val="75000"/>
              </a:schemeClr>
            </a:solidFill>
            <a:latin typeface="+mn-lt"/>
            <a:ea typeface="Open Sans Condensed" panose="020B0806030504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0.79518</cdr:x>
      <cdr:y>0.66089</cdr:y>
    </cdr:from>
    <cdr:to>
      <cdr:x>0.9007</cdr:x>
      <cdr:y>0.73474</cdr:y>
    </cdr:to>
    <cdr:sp macro="" textlink="">
      <cdr:nvSpPr>
        <cdr:cNvPr id="15" name="TextBox 8"/>
        <cdr:cNvSpPr txBox="1"/>
      </cdr:nvSpPr>
      <cdr:spPr>
        <a:xfrm xmlns:a="http://schemas.openxmlformats.org/drawingml/2006/main">
          <a:off x="4197933" y="3130026"/>
          <a:ext cx="557089" cy="349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rgbClr val="619428"/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Minus </a:t>
          </a:r>
          <a:r>
            <a:rPr lang="en-US" sz="1050" b="1" dirty="0" smtClean="0">
              <a:solidFill>
                <a:srgbClr val="619428"/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/>
          </a:r>
          <a:br>
            <a:rPr lang="en-US" sz="1050" b="1" dirty="0" smtClean="0">
              <a:solidFill>
                <a:srgbClr val="619428"/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</a:br>
          <a:r>
            <a:rPr lang="en-US" sz="1050" b="1" dirty="0" smtClean="0">
              <a:solidFill>
                <a:srgbClr val="619428"/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PV</a:t>
          </a:r>
          <a:r>
            <a:rPr lang="en-US" sz="1050" b="1" dirty="0">
              <a:solidFill>
                <a:srgbClr val="619428"/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, EE</a:t>
          </a:r>
        </a:p>
      </cdr:txBody>
    </cdr:sp>
  </cdr:relSizeAnchor>
  <cdr:relSizeAnchor xmlns:cdr="http://schemas.openxmlformats.org/drawingml/2006/chartDrawing">
    <cdr:from>
      <cdr:x>0.64807</cdr:x>
      <cdr:y>0.79659</cdr:y>
    </cdr:from>
    <cdr:to>
      <cdr:x>0.87878</cdr:x>
      <cdr:y>0.9923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314352" y="6129866"/>
          <a:ext cx="2247900" cy="1506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0.00246</cdr:x>
      <cdr:y>0.00317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0.00246</cdr:x>
      <cdr:y>0.00317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0.79219</cdr:x>
      <cdr:y>0.2452</cdr:y>
    </cdr:from>
    <cdr:to>
      <cdr:x>0.90143</cdr:x>
      <cdr:y>0.3235</cdr:y>
    </cdr:to>
    <cdr:sp macro="" textlink="">
      <cdr:nvSpPr>
        <cdr:cNvPr id="14" name="TextBox 8"/>
        <cdr:cNvSpPr txBox="1"/>
      </cdr:nvSpPr>
      <cdr:spPr>
        <a:xfrm xmlns:a="http://schemas.openxmlformats.org/drawingml/2006/main">
          <a:off x="4182148" y="1161288"/>
          <a:ext cx="576702" cy="3708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rgbClr val="FDBA32"/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Minus </a:t>
          </a:r>
          <a:endParaRPr lang="en-US" sz="1050" b="1" dirty="0" smtClean="0">
            <a:solidFill>
              <a:srgbClr val="FDBA32"/>
            </a:solidFill>
            <a:latin typeface="+mn-lt"/>
            <a:ea typeface="Open Sans Condensed" panose="020B0806030504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r>
            <a:rPr lang="en-US" sz="1050" b="1" dirty="0" smtClean="0">
              <a:solidFill>
                <a:srgbClr val="FDBA32"/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PV</a:t>
          </a:r>
          <a:endParaRPr lang="en-US" sz="1050" b="1" dirty="0">
            <a:solidFill>
              <a:srgbClr val="FDBA32"/>
            </a:solidFill>
            <a:latin typeface="+mn-lt"/>
            <a:ea typeface="Open Sans Condensed" panose="020B0806030504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0.19393</cdr:x>
      <cdr:y>0.06497</cdr:y>
    </cdr:from>
    <cdr:to>
      <cdr:x>0.80606</cdr:x>
      <cdr:y>0.14032</cdr:y>
    </cdr:to>
    <cdr:sp macro="" textlink="">
      <cdr:nvSpPr>
        <cdr:cNvPr id="24" name="TextBox 1"/>
        <cdr:cNvSpPr txBox="1"/>
      </cdr:nvSpPr>
      <cdr:spPr>
        <a:xfrm xmlns:a="http://schemas.openxmlformats.org/drawingml/2006/main">
          <a:off x="1023828" y="307714"/>
          <a:ext cx="3231578" cy="356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="1" i="0" baseline="0" dirty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rPr>
            <a:t>Projected Summer Peak </a:t>
          </a:r>
          <a:r>
            <a:rPr lang="en-US" sz="1200" b="1" i="0" baseline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rPr>
            <a:t>Demand (MW)</a:t>
          </a:r>
          <a:r>
            <a:rPr lang="en-US" sz="1200" b="1" i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rPr>
            <a:t> </a:t>
          </a:r>
          <a:r>
            <a:rPr lang="en-US" sz="1200" b="1" i="0" baseline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rPr>
            <a:t>With </a:t>
          </a:r>
          <a:r>
            <a:rPr lang="en-US" sz="1200" b="1" i="0" baseline="0" dirty="0">
              <a:solidFill>
                <a:srgbClr val="000000"/>
              </a:solidFill>
              <a:effectLst/>
              <a:latin typeface="Arial" panose="020B0604020202020204" pitchFamily="34" charset="0"/>
              <a:ea typeface="Open Sans Condensed" panose="020B0806030504020204" pitchFamily="34" charset="0"/>
              <a:cs typeface="Arial" panose="020B0604020202020204" pitchFamily="34" charset="0"/>
            </a:rPr>
            <a:t>and Without EE and PV Savings</a:t>
          </a:r>
          <a:endParaRPr lang="en-US" sz="1200" dirty="0">
            <a:solidFill>
              <a:srgbClr val="000000"/>
            </a:solidFill>
            <a:effectLst/>
            <a:latin typeface="Arial" panose="020B0604020202020204" pitchFamily="34" charset="0"/>
            <a:ea typeface="Open Sans Condensed" panose="020B0806030504020204" pitchFamily="34" charset="0"/>
            <a:cs typeface="Arial" panose="020B0604020202020204" pitchFamily="34" charset="0"/>
          </a:endParaRPr>
        </a:p>
        <a:p xmlns:a="http://schemas.openxmlformats.org/drawingml/2006/main">
          <a:pPr algn="ctr"/>
          <a:endParaRPr lang="en-US" sz="1200" dirty="0">
            <a:solidFill>
              <a:srgbClr val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0.64807</cdr:x>
      <cdr:y>0.79659</cdr:y>
    </cdr:from>
    <cdr:to>
      <cdr:x>0.87878</cdr:x>
      <cdr:y>0.9923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6314352" y="6129866"/>
          <a:ext cx="2247900" cy="1506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0.00246</cdr:x>
      <cdr:y>0.00317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0.00246</cdr:x>
      <cdr:y>0.00317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0.8412</cdr:x>
      <cdr:y>0.10781</cdr:y>
    </cdr:from>
    <cdr:to>
      <cdr:x>0.96803</cdr:x>
      <cdr:y>0.17848</cdr:y>
    </cdr:to>
    <cdr:sp macro="" textlink="">
      <cdr:nvSpPr>
        <cdr:cNvPr id="13" name="TextBox 8"/>
        <cdr:cNvSpPr txBox="1"/>
      </cdr:nvSpPr>
      <cdr:spPr>
        <a:xfrm xmlns:a="http://schemas.openxmlformats.org/drawingml/2006/main">
          <a:off x="3649195" y="468258"/>
          <a:ext cx="550209" cy="3069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chemeClr val="accent6">
                  <a:lumMod val="75000"/>
                </a:schemeClr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Gross </a:t>
          </a:r>
          <a:r>
            <a:rPr lang="en-US" sz="1050" b="1" dirty="0" smtClean="0">
              <a:solidFill>
                <a:schemeClr val="accent6">
                  <a:lumMod val="75000"/>
                </a:schemeClr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Load</a:t>
          </a:r>
          <a:endParaRPr lang="en-US" sz="1050" b="1" dirty="0">
            <a:solidFill>
              <a:schemeClr val="accent6">
                <a:lumMod val="75000"/>
              </a:schemeClr>
            </a:solidFill>
            <a:latin typeface="+mn-lt"/>
            <a:ea typeface="Open Sans Condensed" panose="020B0806030504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0.83319</cdr:x>
      <cdr:y>0.58772</cdr:y>
    </cdr:from>
    <cdr:to>
      <cdr:x>0.97605</cdr:x>
      <cdr:y>0.67748</cdr:y>
    </cdr:to>
    <cdr:sp macro="" textlink="">
      <cdr:nvSpPr>
        <cdr:cNvPr id="15" name="TextBox 8"/>
        <cdr:cNvSpPr txBox="1"/>
      </cdr:nvSpPr>
      <cdr:spPr>
        <a:xfrm xmlns:a="http://schemas.openxmlformats.org/drawingml/2006/main">
          <a:off x="3614431" y="2552732"/>
          <a:ext cx="619738" cy="3898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rgbClr val="619428"/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Minus PV, EE</a:t>
          </a:r>
        </a:p>
      </cdr:txBody>
    </cdr:sp>
  </cdr:relSizeAnchor>
  <cdr:relSizeAnchor xmlns:cdr="http://schemas.openxmlformats.org/drawingml/2006/chartDrawing">
    <cdr:from>
      <cdr:x>0.64807</cdr:x>
      <cdr:y>0.79659</cdr:y>
    </cdr:from>
    <cdr:to>
      <cdr:x>0.87878</cdr:x>
      <cdr:y>0.9923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6314352" y="6129866"/>
          <a:ext cx="2247900" cy="15060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endParaRPr lang="en-US" sz="110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0.00246</cdr:x>
      <cdr:y>0.00317</cdr:y>
    </cdr:to>
    <cdr:pic>
      <cdr:nvPicPr>
        <cdr:cNvPr id="1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</cdr:x>
      <cdr:y>0</cdr:y>
    </cdr:from>
    <cdr:to>
      <cdr:x>0.00246</cdr:x>
      <cdr:y>0.00317</cdr:y>
    </cdr:to>
    <cdr:pic>
      <cdr:nvPicPr>
        <cdr:cNvPr id="1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24386" cy="2438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0.8329</cdr:x>
      <cdr:y>0.19744</cdr:y>
    </cdr:from>
    <cdr:to>
      <cdr:x>0.97633</cdr:x>
      <cdr:y>0.26526</cdr:y>
    </cdr:to>
    <cdr:sp macro="" textlink="">
      <cdr:nvSpPr>
        <cdr:cNvPr id="14" name="TextBox 8"/>
        <cdr:cNvSpPr txBox="1"/>
      </cdr:nvSpPr>
      <cdr:spPr>
        <a:xfrm xmlns:a="http://schemas.openxmlformats.org/drawingml/2006/main">
          <a:off x="3613196" y="857571"/>
          <a:ext cx="622208" cy="2945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/>
          <a:r>
            <a:rPr lang="en-US" sz="1050" b="1" dirty="0">
              <a:solidFill>
                <a:srgbClr val="FDBA32"/>
              </a:solidFill>
              <a:latin typeface="+mn-lt"/>
              <a:ea typeface="Open Sans Condensed" panose="020B0806030504020204" pitchFamily="34" charset="0"/>
              <a:cs typeface="Arial" panose="020B0604020202020204" pitchFamily="34" charset="0"/>
            </a:rPr>
            <a:t>Minus PV</a:t>
          </a:r>
        </a:p>
      </cdr:txBody>
    </cdr:sp>
  </cdr:relSizeAnchor>
  <cdr:relSizeAnchor xmlns:cdr="http://schemas.openxmlformats.org/drawingml/2006/chartDrawing">
    <cdr:from>
      <cdr:x>0.35199</cdr:x>
      <cdr:y>0.4537</cdr:y>
    </cdr:from>
    <cdr:to>
      <cdr:x>0.64801</cdr:x>
      <cdr:y>0.53212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1526962" y="1970636"/>
          <a:ext cx="1284160" cy="3406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400" b="1" baseline="0" dirty="0">
              <a:solidFill>
                <a:srgbClr val="000000"/>
              </a:solidFill>
              <a:latin typeface="+mn-lt"/>
              <a:ea typeface="Open Sans" panose="020B0606030504020204" pitchFamily="34" charset="0"/>
              <a:cs typeface="Arial" panose="020B0604020202020204" pitchFamily="34" charset="0"/>
            </a:rPr>
            <a:t>GWh SAVINGS</a:t>
          </a:r>
          <a:endParaRPr lang="en-US" sz="1400" b="1" dirty="0">
            <a:solidFill>
              <a:srgbClr val="000000"/>
            </a:solidFill>
            <a:latin typeface="+mn-lt"/>
            <a:ea typeface="Open Sans" panose="020B0606030504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0.13612</cdr:x>
      <cdr:y>0.26259</cdr:y>
    </cdr:from>
    <cdr:to>
      <cdr:x>0.75298</cdr:x>
      <cdr:y>0.68934</cdr:y>
    </cdr:to>
    <cdr:grpSp>
      <cdr:nvGrpSpPr>
        <cdr:cNvPr id="8" name="Group 7"/>
        <cdr:cNvGrpSpPr/>
      </cdr:nvGrpSpPr>
      <cdr:grpSpPr>
        <a:xfrm xmlns:a="http://schemas.openxmlformats.org/drawingml/2006/main">
          <a:off x="1500893" y="2007360"/>
          <a:ext cx="6801650" cy="3262274"/>
          <a:chOff x="1247824" y="1317788"/>
          <a:chExt cx="5600909" cy="2857550"/>
        </a:xfrm>
      </cdr:grpSpPr>
      <cdr:sp macro="" textlink="">
        <cdr:nvSpPr>
          <cdr:cNvPr id="10" name="Rectangle 9"/>
          <cdr:cNvSpPr/>
        </cdr:nvSpPr>
        <cdr:spPr>
          <a:xfrm xmlns:a="http://schemas.openxmlformats.org/drawingml/2006/main">
            <a:off x="1247824" y="1317788"/>
            <a:ext cx="1190532" cy="2848912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7B3B7">
              <a:alpha val="18824"/>
            </a:srgb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US" dirty="0"/>
          </a:p>
        </cdr:txBody>
      </cdr:sp>
      <cdr:sp macro="" textlink="">
        <cdr:nvSpPr>
          <cdr:cNvPr id="13" name="Rectangle 12"/>
          <cdr:cNvSpPr/>
        </cdr:nvSpPr>
        <cdr:spPr>
          <a:xfrm xmlns:a="http://schemas.openxmlformats.org/drawingml/2006/main">
            <a:off x="5768519" y="1326425"/>
            <a:ext cx="1080214" cy="2848913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A7B3B7">
              <a:alpha val="18824"/>
            </a:srgbClr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/>
          </a:p>
        </cdr:txBody>
      </cdr:sp>
      <cdr:pic>
        <cdr:nvPicPr>
          <cdr:cNvPr id="24" name="Picture 23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2167145" y="3721879"/>
            <a:ext cx="528984" cy="446026"/>
          </a:xfrm>
          <a:prstGeom xmlns:a="http://schemas.openxmlformats.org/drawingml/2006/main" prst="rect">
            <a:avLst/>
          </a:prstGeom>
        </cdr:spPr>
      </cdr:pic>
      <cdr:pic>
        <cdr:nvPicPr>
          <cdr:cNvPr id="25" name="Picture 24"/>
          <cdr:cNvPicPr>
            <a:picLocks xmlns:a="http://schemas.openxmlformats.org/drawingml/2006/main" noChangeAspect="1"/>
          </cdr:cNvPicPr>
        </cdr:nvPicPr>
        <cdr:blipFill>
          <a:blip xmlns:a="http://schemas.openxmlformats.org/drawingml/2006/main"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 xmlns:a="http://schemas.openxmlformats.org/drawingml/2006/main">
            <a:fillRect/>
          </a:stretch>
        </cdr:blipFill>
        <cdr:spPr>
          <a:xfrm xmlns:a="http://schemas.openxmlformats.org/drawingml/2006/main">
            <a:off x="5509748" y="3723219"/>
            <a:ext cx="528892" cy="446025"/>
          </a:xfrm>
          <a:prstGeom xmlns:a="http://schemas.openxmlformats.org/drawingml/2006/main" prst="rect">
            <a:avLst/>
          </a:prstGeom>
        </cdr:spPr>
      </cdr:pic>
      <cdr:sp macro="" textlink="">
        <cdr:nvSpPr>
          <cdr:cNvPr id="2" name="Rectangular Callout 1"/>
          <cdr:cNvSpPr/>
        </cdr:nvSpPr>
        <cdr:spPr>
          <a:xfrm xmlns:a="http://schemas.openxmlformats.org/drawingml/2006/main">
            <a:off x="2988585" y="3615345"/>
            <a:ext cx="1454828" cy="497075"/>
          </a:xfrm>
          <a:prstGeom xmlns:a="http://schemas.openxmlformats.org/drawingml/2006/main" prst="wedgeRectCallout">
            <a:avLst>
              <a:gd name="adj1" fmla="val 52007"/>
              <a:gd name="adj2" fmla="val -72692"/>
            </a:avLst>
          </a:prstGeom>
          <a:solidFill xmlns:a="http://schemas.openxmlformats.org/drawingml/2006/main">
            <a:srgbClr val="A7B3B7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 lIns="45720" tIns="45720" rIns="45720" bIns="45720" anchor="ctr" anchorCtr="0"/>
          <a:lstStyle xmlns:a="http://schemas.openxmlformats.org/drawingml/2006/main"/>
          <a:p xmlns:a="http://schemas.openxmlformats.org/drawingml/2006/main">
            <a:pPr algn="ctr"/>
            <a:r>
              <a:rPr lang="en-US" sz="1200" b="1" dirty="0">
                <a:solidFill>
                  <a:schemeClr val="bg1"/>
                </a:solidFill>
              </a:rPr>
              <a:t>Demand falls below overnight hours</a:t>
            </a:r>
          </a:p>
        </cdr:txBody>
      </cdr:sp>
    </cdr:grpSp>
  </cdr:relSizeAnchor>
  <cdr:relSizeAnchor xmlns:cdr="http://schemas.openxmlformats.org/drawingml/2006/chartDrawing">
    <cdr:from>
      <cdr:x>0.36991</cdr:x>
      <cdr:y>0.41679</cdr:y>
    </cdr:from>
    <cdr:to>
      <cdr:x>0.58117</cdr:x>
      <cdr:y>0.4968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58675" y="2790826"/>
          <a:ext cx="1918176" cy="5357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400" b="1" dirty="0">
              <a:solidFill>
                <a:schemeClr val="bg1"/>
              </a:solidFill>
            </a:rPr>
            <a:t>Solar Power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832" y="9119325"/>
            <a:ext cx="3169698" cy="480226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3" tIns="48332" rIns="96663" bIns="4833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63" tIns="48332" rIns="96663" bIns="4833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3"/>
            <a:ext cx="3169920" cy="480060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990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0677A1-BB48-42A6-9D40-5F3F87EA9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9792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433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0557"/>
            <a:fld id="{AA3403DC-F9E5-46BA-A0A9-EEC9E35C10E9}" type="slidenum">
              <a:rPr lang="en-US" smtClean="0">
                <a:solidFill>
                  <a:prstClr val="black"/>
                </a:solidFill>
              </a:rPr>
              <a:pPr defTabSz="920557"/>
              <a:t>16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937760" y="8772387"/>
            <a:ext cx="3012329" cy="46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68" tIns="45482" rIns="90968" bIns="45482" anchor="b"/>
          <a:lstStyle/>
          <a:p>
            <a:pPr algn="r"/>
            <a:fld id="{2E73B647-CDE8-4C28-BDC5-DFA3CF73E6DB}" type="slidenum">
              <a:rPr lang="en-US" sz="1100">
                <a:solidFill>
                  <a:prstClr val="black"/>
                </a:solidFill>
              </a:rPr>
              <a:pPr algn="r"/>
              <a:t>16</a:t>
            </a:fld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6813" y="692150"/>
            <a:ext cx="4616450" cy="3463925"/>
          </a:xfrm>
          <a:ln/>
        </p:spPr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220270" indent="-220270">
              <a:defRPr/>
            </a:pPr>
            <a:endParaRPr lang="en-US" sz="1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62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61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668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792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about/news-media/newswire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5" Type="http://schemas.openxmlformats.org/officeDocument/2006/relationships/hyperlink" Target="https://twitter.com/isonewengland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://www.iso-ne.com/isoexpress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262268"/>
            <a:ext cx="5559552" cy="3048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3247660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5114264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5582097"/>
            <a:ext cx="5559552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79" y="2523277"/>
            <a:ext cx="2586158" cy="1220048"/>
          </a:xfrm>
          <a:prstGeom prst="rect">
            <a:avLst/>
          </a:prstGeom>
        </p:spPr>
      </p:pic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3475680"/>
            <a:ext cx="5559552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419439"/>
            <a:ext cx="55626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736600"/>
            <a:ext cx="5334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3200400"/>
            <a:ext cx="3880514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05128"/>
            <a:ext cx="4038600" cy="4767072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274"/>
            <a:ext cx="4040188" cy="4098925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08176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274"/>
            <a:ext cx="4041775" cy="4098925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408176"/>
            <a:ext cx="82296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405128"/>
            <a:ext cx="82296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512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405128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35608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435608"/>
            <a:ext cx="4041648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900856" y="6467127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rgbClr val="637E8E"/>
                </a:solidFill>
              </a:rPr>
              <a:t>ISO-NE INTERNAL USE</a:t>
            </a:r>
            <a:endParaRPr lang="en-US" sz="800" b="1" dirty="0">
              <a:solidFill>
                <a:srgbClr val="637E8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673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408176"/>
            <a:ext cx="4041648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70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408176"/>
            <a:ext cx="4041648" cy="4767406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3690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408176"/>
            <a:ext cx="4041648" cy="476435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08176"/>
            <a:ext cx="4038600" cy="476569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408176"/>
            <a:ext cx="4041648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408176"/>
            <a:ext cx="4038600" cy="476402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408176"/>
            <a:ext cx="4041648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2" y="3236915"/>
            <a:ext cx="3589858" cy="206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92"/>
          <a:stretch/>
        </p:blipFill>
        <p:spPr bwMode="auto">
          <a:xfrm>
            <a:off x="414868" y="4233335"/>
            <a:ext cx="174466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8" y="1037170"/>
            <a:ext cx="3063875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 userDrawn="1"/>
        </p:nvSpPr>
        <p:spPr>
          <a:xfrm>
            <a:off x="2988734" y="93133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464610" y="1257832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8"/>
          <p:cNvSpPr txBox="1">
            <a:spLocks/>
          </p:cNvSpPr>
          <p:nvPr userDrawn="1"/>
        </p:nvSpPr>
        <p:spPr>
          <a:xfrm>
            <a:off x="787401" y="2032000"/>
            <a:ext cx="2759075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View</a:t>
            </a:r>
            <a:r>
              <a:rPr lang="en-US" sz="1400" dirty="0" smtClean="0">
                <a:solidFill>
                  <a:srgbClr val="000000"/>
                </a:solidFill>
              </a:rPr>
              <a:t> tab</a:t>
            </a:r>
          </a:p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Slide Master </a:t>
            </a:r>
            <a:r>
              <a:rPr lang="en-US" sz="1400" dirty="0" smtClean="0">
                <a:solidFill>
                  <a:srgbClr val="000000"/>
                </a:solidFill>
              </a:rPr>
              <a:t>button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584204" y="2065875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>
          <a:xfrm>
            <a:off x="584204" y="2434171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610" y="2827870"/>
            <a:ext cx="1676399" cy="126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8"/>
          <p:cNvSpPr txBox="1">
            <a:spLocks/>
          </p:cNvSpPr>
          <p:nvPr userDrawn="1"/>
        </p:nvSpPr>
        <p:spPr>
          <a:xfrm>
            <a:off x="2426230" y="2836596"/>
            <a:ext cx="1951038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In the left-hand pane scroll up to the first and largest of the slides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2223033" y="2866234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279932" y="125581"/>
            <a:ext cx="4097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is intended for content considered </a:t>
            </a:r>
            <a:r>
              <a:rPr lang="en-US" sz="1600" b="1" dirty="0" smtClean="0">
                <a:solidFill>
                  <a:srgbClr val="000000"/>
                </a:solidFill>
              </a:rPr>
              <a:t>ISO-NE Internal Use</a:t>
            </a:r>
            <a:r>
              <a:rPr lang="en-US" sz="1600" dirty="0" smtClean="0">
                <a:solidFill>
                  <a:srgbClr val="000000"/>
                </a:solidFill>
              </a:rPr>
              <a:t>. If at any point you need to change the label within the footer: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 Placeholder 8"/>
          <p:cNvSpPr txBox="1">
            <a:spLocks/>
          </p:cNvSpPr>
          <p:nvPr userDrawn="1"/>
        </p:nvSpPr>
        <p:spPr>
          <a:xfrm>
            <a:off x="2421467" y="4233335"/>
            <a:ext cx="1955801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Edit the footer to reflect the appropriate label</a:t>
            </a:r>
            <a:r>
              <a:rPr lang="en-US" sz="1400" baseline="0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2218270" y="42629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968" y="5071535"/>
            <a:ext cx="5715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Placeholder 8"/>
          <p:cNvSpPr txBox="1">
            <a:spLocks/>
          </p:cNvSpPr>
          <p:nvPr userDrawn="1"/>
        </p:nvSpPr>
        <p:spPr>
          <a:xfrm>
            <a:off x="2422525" y="5071535"/>
            <a:ext cx="2030943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On the </a:t>
            </a:r>
            <a:r>
              <a:rPr lang="en-US" sz="1400" i="1" dirty="0" smtClean="0">
                <a:solidFill>
                  <a:srgbClr val="000000"/>
                </a:solidFill>
              </a:rPr>
              <a:t>Slide Maste</a:t>
            </a:r>
            <a:r>
              <a:rPr lang="en-US" sz="1400" dirty="0" smtClean="0">
                <a:solidFill>
                  <a:srgbClr val="000000"/>
                </a:solidFill>
              </a:rPr>
              <a:t>r ribbon, click</a:t>
            </a:r>
            <a:r>
              <a:rPr lang="en-US" sz="1400" baseline="0" dirty="0" smtClean="0">
                <a:solidFill>
                  <a:srgbClr val="000000"/>
                </a:solidFill>
              </a:rPr>
              <a:t>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Close Master View</a:t>
            </a:r>
            <a:r>
              <a:rPr lang="en-US" sz="1400" baseline="0" dirty="0" smtClean="0">
                <a:solidFill>
                  <a:srgbClr val="000000"/>
                </a:solidFill>
              </a:rPr>
              <a:t> button</a:t>
            </a:r>
          </a:p>
          <a:p>
            <a:pPr marL="0" indent="0">
              <a:buFont typeface="Arial" pitchFamily="34" charset="0"/>
              <a:buNone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2219328" y="510117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5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4758268" y="125580"/>
            <a:ext cx="4267200" cy="61990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86268" y="5862935"/>
            <a:ext cx="436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00000"/>
                </a:solidFill>
              </a:rPr>
              <a:t>Note: If using transitional slides,</a:t>
            </a:r>
            <a:r>
              <a:rPr lang="en-US" sz="1200" i="1" baseline="0" dirty="0" smtClean="0">
                <a:solidFill>
                  <a:srgbClr val="000000"/>
                </a:solidFill>
              </a:rPr>
              <a:t> you must also locate these within the Slide Master and edit the footer label accordingly</a:t>
            </a:r>
            <a:endParaRPr lang="en-US" sz="1200" i="1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5029200" y="135466"/>
            <a:ext cx="3886200" cy="298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</a:t>
            </a:r>
            <a:r>
              <a:rPr lang="en-US" sz="1600" baseline="0" dirty="0" smtClean="0">
                <a:solidFill>
                  <a:srgbClr val="000000"/>
                </a:solidFill>
              </a:rPr>
              <a:t> contains a variety of slide layout options (e.g., text layout, image layout and questions) to support your presentation needs.  </a:t>
            </a:r>
          </a:p>
          <a:p>
            <a:endParaRPr lang="en-US" sz="1400" baseline="0" dirty="0" smtClean="0">
              <a:solidFill>
                <a:srgbClr val="000000"/>
              </a:solidFill>
            </a:endParaRPr>
          </a:p>
          <a:p>
            <a:r>
              <a:rPr lang="en-US" sz="1400" baseline="0" dirty="0" smtClean="0">
                <a:solidFill>
                  <a:srgbClr val="000000"/>
                </a:solidFill>
              </a:rPr>
              <a:t>To change a slide layout: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Select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slide</a:t>
            </a:r>
            <a:r>
              <a:rPr lang="en-US" sz="1400" baseline="0" dirty="0" smtClean="0">
                <a:solidFill>
                  <a:srgbClr val="000000"/>
                </a:solidFill>
              </a:rPr>
              <a:t> you wish to change.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baseline="0" dirty="0" smtClean="0">
                <a:solidFill>
                  <a:srgbClr val="000000"/>
                </a:solidFill>
              </a:rPr>
              <a:t>In the PowerPoint ribbon, click to view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Home</a:t>
            </a:r>
            <a:r>
              <a:rPr lang="en-US" sz="1400" baseline="0" dirty="0" smtClean="0">
                <a:solidFill>
                  <a:srgbClr val="000000"/>
                </a:solidFill>
              </a:rPr>
              <a:t> tab.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Click the </a:t>
            </a:r>
            <a:r>
              <a:rPr lang="en-US" sz="1400" b="1" i="1" dirty="0" smtClean="0">
                <a:solidFill>
                  <a:srgbClr val="000000"/>
                </a:solidFill>
              </a:rPr>
              <a:t>Layout</a:t>
            </a:r>
            <a:r>
              <a:rPr lang="en-US" sz="1400" dirty="0" smtClean="0">
                <a:solidFill>
                  <a:srgbClr val="000000"/>
                </a:solidFill>
              </a:rPr>
              <a:t> button.</a:t>
            </a:r>
          </a:p>
          <a:p>
            <a:pPr marL="457200" lvl="1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smtClean="0">
                <a:solidFill>
                  <a:srgbClr val="000000"/>
                </a:solidFill>
              </a:rPr>
              <a:t>From</a:t>
            </a:r>
            <a:r>
              <a:rPr lang="en-US" sz="1400" baseline="0" dirty="0" smtClean="0">
                <a:solidFill>
                  <a:srgbClr val="000000"/>
                </a:solidFill>
              </a:rPr>
              <a:t> the window of layout options that appears, choose the </a:t>
            </a:r>
            <a:r>
              <a:rPr lang="en-US" sz="1400" b="1" i="1" baseline="0" dirty="0" smtClean="0">
                <a:solidFill>
                  <a:srgbClr val="000000"/>
                </a:solidFill>
              </a:rPr>
              <a:t>desired layout</a:t>
            </a:r>
            <a:r>
              <a:rPr lang="en-US" sz="1400" baseline="0" dirty="0" smtClean="0">
                <a:solidFill>
                  <a:srgbClr val="000000"/>
                </a:solidFill>
              </a:rPr>
              <a:t>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45" name="Oval 44"/>
          <p:cNvSpPr/>
          <p:nvPr userDrawn="1"/>
        </p:nvSpPr>
        <p:spPr>
          <a:xfrm>
            <a:off x="5249342" y="188225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249341" y="2343146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 userDrawn="1"/>
        </p:nvSpPr>
        <p:spPr>
          <a:xfrm>
            <a:off x="5249342" y="260985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9" name="Oval 48"/>
          <p:cNvSpPr/>
          <p:nvPr userDrawn="1"/>
        </p:nvSpPr>
        <p:spPr>
          <a:xfrm>
            <a:off x="5249341" y="1586447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0" name="Oval 49"/>
          <p:cNvSpPr/>
          <p:nvPr userDrawn="1"/>
        </p:nvSpPr>
        <p:spPr>
          <a:xfrm>
            <a:off x="5449367" y="30480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2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6372225" y="3246700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3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2" name="Oval 51"/>
          <p:cNvSpPr/>
          <p:nvPr userDrawn="1"/>
        </p:nvSpPr>
        <p:spPr>
          <a:xfrm>
            <a:off x="7772400" y="4292603"/>
            <a:ext cx="228600" cy="228600"/>
          </a:xfrm>
          <a:prstGeom prst="ellips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4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 userDrawn="1"/>
        </p:nvSpPr>
        <p:spPr>
          <a:xfrm>
            <a:off x="5029200" y="5663625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Note:</a:t>
            </a:r>
            <a:r>
              <a:rPr lang="en-US" sz="1600" baseline="0" dirty="0" smtClean="0">
                <a:solidFill>
                  <a:srgbClr val="000000"/>
                </a:solidFill>
              </a:rPr>
              <a:t> these same layout options are available to you when inserting a new slide.</a:t>
            </a:r>
            <a:endParaRPr lang="en-US" sz="16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42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rgbClr val="637E8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0D2C783-583D-47C4-9F33-9EB4B47B6128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110068" y="125581"/>
            <a:ext cx="4419600" cy="61990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 userDrawn="1"/>
        </p:nvSpPr>
        <p:spPr>
          <a:xfrm>
            <a:off x="152400" y="135466"/>
            <a:ext cx="2628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This template contains approved ISO-NE colors,</a:t>
            </a:r>
            <a:r>
              <a:rPr lang="en-US" sz="1400" baseline="0" dirty="0" smtClean="0">
                <a:solidFill>
                  <a:srgbClr val="000000"/>
                </a:solidFill>
              </a:rPr>
              <a:t> which can be accessed from any color palette (e.g., font color, shape fill):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600" y="330200"/>
            <a:ext cx="15621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709699927"/>
              </p:ext>
            </p:extLst>
          </p:nvPr>
        </p:nvGraphicFramePr>
        <p:xfrm>
          <a:off x="228600" y="1092200"/>
          <a:ext cx="4165068" cy="52120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812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Color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RGB Value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23.149.210</a:t>
                      </a:r>
                    </a:p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Blue: Use as primary color for headers and accents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251.185.47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Yellow: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246.137.32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Orange: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236.51.37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Red: Use as an accent color</a:t>
                      </a:r>
                    </a:p>
                    <a:p>
                      <a:pPr algn="l"/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133.85.161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Purple: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119.189.42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Green: Use as an accent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109.207.246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Light Blue: Use as an accent color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30.106.154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</a:t>
                      </a:r>
                      <a:r>
                        <a:rPr lang="en-US" sz="12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Dark Blue: </a:t>
                      </a:r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Use as an accent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00"/>
                          </a:solidFill>
                        </a:rPr>
                        <a:t>98.119.127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ISO Gray: Use as a secondary font color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0.0.0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Black: Use as a primary font color</a:t>
                      </a:r>
                    </a:p>
                    <a:p>
                      <a:pPr algn="l"/>
                      <a:endParaRPr lang="en-US" sz="12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255.255.255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2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White: Use as needed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 userDrawn="1"/>
        </p:nvSpPr>
        <p:spPr>
          <a:xfrm>
            <a:off x="4758268" y="125581"/>
            <a:ext cx="4267200" cy="406541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4851402" y="152400"/>
            <a:ext cx="4097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This template contains approved font</a:t>
            </a:r>
            <a:r>
              <a:rPr lang="en-US" sz="1600" baseline="0" dirty="0" smtClean="0">
                <a:solidFill>
                  <a:srgbClr val="000000"/>
                </a:solidFill>
              </a:rPr>
              <a:t> size and style which will be automatically applied.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4969937" y="685800"/>
            <a:ext cx="4038070" cy="24384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>
              <a:spcBef>
                <a:spcPts val="600"/>
              </a:spcBef>
            </a:pPr>
            <a:r>
              <a:rPr lang="en-US" sz="2800" b="1" baseline="0" dirty="0" smtClean="0">
                <a:solidFill>
                  <a:srgbClr val="000000"/>
                </a:solidFill>
              </a:rPr>
              <a:t>Slide Title – Calibri 28</a:t>
            </a:r>
          </a:p>
          <a:p>
            <a:pPr algn="r">
              <a:spcBef>
                <a:spcPts val="600"/>
              </a:spcBef>
            </a:pPr>
            <a:r>
              <a:rPr lang="en-US" sz="2400" baseline="0" dirty="0" smtClean="0">
                <a:solidFill>
                  <a:srgbClr val="000000"/>
                </a:solidFill>
              </a:rPr>
              <a:t>Content Title/Bullet 1 – Calibri 24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2000" baseline="0" dirty="0" smtClean="0">
                <a:solidFill>
                  <a:srgbClr val="000000"/>
                </a:solidFill>
              </a:rPr>
              <a:t>Content Text/Bullet 2 – Calibri 20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baseline="0" dirty="0" smtClean="0">
                <a:solidFill>
                  <a:srgbClr val="000000"/>
                </a:solidFill>
              </a:rPr>
              <a:t>Chart Content/Bullet 3 – Calibri18</a:t>
            </a:r>
          </a:p>
          <a:p>
            <a:pPr algn="r">
              <a:spcBef>
                <a:spcPts val="600"/>
              </a:spcBef>
            </a:pPr>
            <a:r>
              <a:rPr lang="en-US" sz="1600" baseline="0" dirty="0" smtClean="0">
                <a:solidFill>
                  <a:srgbClr val="000000"/>
                </a:solidFill>
              </a:rPr>
              <a:t>Bullet 4 &amp; Bullet 5 – Calibri 16</a:t>
            </a:r>
            <a:endParaRPr lang="en-US" baseline="0" dirty="0" smtClean="0">
              <a:solidFill>
                <a:srgbClr val="000000"/>
              </a:solidFill>
            </a:endParaRPr>
          </a:p>
          <a:p>
            <a:pPr algn="r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Slide Number – Calibri 14</a:t>
            </a:r>
          </a:p>
          <a:p>
            <a:pPr algn="r">
              <a:spcBef>
                <a:spcPts val="600"/>
              </a:spcBef>
            </a:pPr>
            <a:endParaRPr lang="en-US" sz="1600" b="0" baseline="0" dirty="0" smtClean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876800" y="3200400"/>
            <a:ext cx="419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</a:pPr>
            <a:r>
              <a:rPr lang="en-US" sz="1600" b="0" baseline="0" dirty="0" smtClean="0">
                <a:solidFill>
                  <a:srgbClr val="000000"/>
                </a:solidFill>
              </a:rPr>
              <a:t>Font within the presentation will appear black by default, but may be changed to ISO gray if desired.</a:t>
            </a:r>
            <a:endParaRPr lang="en-US" sz="1600" b="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4757058" y="4267200"/>
            <a:ext cx="42672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4800600" y="4293275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TIP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 If you experience issues with page numbering: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to view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Insert</a:t>
            </a:r>
            <a:r>
              <a:rPr lang="en-US" sz="1400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tab.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Header &amp; Footer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In the dialog box that opens, uncheck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 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Return to the Header and Footer dialog</a:t>
            </a:r>
            <a:r>
              <a:rPr lang="en-US" sz="1400" kern="1200" baseline="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box and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recheck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Slide number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checkbox.</a:t>
            </a:r>
          </a:p>
          <a:p>
            <a:pPr marL="571500" lvl="0" indent="-342900">
              <a:buFont typeface="+mj-lt"/>
              <a:buAutoNum type="arabicPeriod"/>
            </a:pP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Click the </a:t>
            </a:r>
            <a:r>
              <a:rPr lang="en-US" sz="1400" b="1" i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Apply to All</a:t>
            </a:r>
            <a:r>
              <a:rPr lang="en-US" sz="1400" b="1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button.</a:t>
            </a:r>
            <a:endParaRPr lang="en-US" sz="1400" kern="1200" dirty="0">
              <a:solidFill>
                <a:srgbClr val="000000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283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6" name="Picture 5" descr="ISO049-PowerPoint-d1-revise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6"/>
            <a:ext cx="9144000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27412304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8/29/2019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585858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pc="-5" dirty="0"/>
              <a:pPr marL="25400">
                <a:lnSpc>
                  <a:spcPct val="100000"/>
                </a:lnSpc>
              </a:pPr>
              <a:t>‹#›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30043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5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00216"/>
            <a:ext cx="9143992" cy="56734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3900856" y="6327648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</a:t>
            </a:r>
            <a:r>
              <a:rPr lang="en-US" sz="700" b="1" baseline="0" dirty="0" smtClean="0">
                <a:solidFill>
                  <a:schemeClr val="tx1"/>
                </a:solidFill>
              </a:rPr>
              <a:t>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057400"/>
            <a:ext cx="7772400" cy="1362075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3429000"/>
            <a:ext cx="7772400" cy="1500187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401762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34200" y="381000"/>
            <a:ext cx="1752600" cy="17526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"/>
            <a:ext cx="1752599" cy="17526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105400" y="2362200"/>
            <a:ext cx="2228850" cy="3205205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324600" y="2971800"/>
            <a:ext cx="2228850" cy="3205205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066800" y="5619750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2667000" y="5619750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457325"/>
            <a:ext cx="4495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3"/>
              </a:rPr>
              <a:t>ISO Newswire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your source for regular news about ISO New England and the wholesale 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</a:rPr>
              <a:t>ISO Express 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ISO Express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provides real-time data on New England’s wholesale 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the ISO on </a:t>
            </a:r>
            <a:r>
              <a:rPr lang="en-US" sz="2000" b="1" dirty="0" smtClean="0">
                <a:solidFill>
                  <a:srgbClr val="000000"/>
                </a:solidFill>
              </a:rPr>
              <a:t>Twitter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5"/>
              </a:rPr>
              <a:t>@isonewengland</a:t>
            </a:r>
            <a:endParaRPr lang="en-US" sz="1400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</a:rPr>
              <a:t>ISO to Go App</a:t>
            </a: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6"/>
              </a:rPr>
              <a:t>ISO to Go</a:t>
            </a:r>
            <a:r>
              <a:rPr lang="en-US" sz="1400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is a free mobile application that puts real-time wholesale electricity pricing and power grid information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3582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1713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290650"/>
            <a:ext cx="9143992" cy="5673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00856" y="6329046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8" r:id="rId28"/>
    <p:sldLayoutId id="2147483719" r:id="rId29"/>
    <p:sldLayoutId id="2147483721" r:id="rId30"/>
    <p:sldLayoutId id="2147483723" r:id="rId3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08176"/>
            <a:ext cx="8229600" cy="4694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4482"/>
            <a:ext cx="381000" cy="263518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6705600"/>
            <a:ext cx="1342288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o-ne.com/static-assets/documents/2019/04/2019_celt_report.xl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September 12, 2019 | boston,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Anne C. George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VICE PRESIDENT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External Affairs and Corporate </a:t>
            </a:r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2019 Regional System Plan Meeting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2019 Regional System Plan</a:t>
            </a:r>
          </a:p>
          <a:p>
            <a:r>
              <a:rPr lang="en-US" dirty="0" smtClean="0"/>
              <a:t>(RSP19)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C7F894-2A36-495D-AB7C-1055F7AC0F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-21436" y="1060974"/>
          <a:ext cx="5279235" cy="4736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199" y="228600"/>
            <a:ext cx="843530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Energy Efficiency and Behind-the-Meter Solar Are Reducing Peak Demand and Annual Energy Use</a:t>
            </a:r>
            <a:endParaRPr kumimoji="0" lang="en-US" sz="30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2993312" y="5381846"/>
            <a:ext cx="327402" cy="3564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n-ea"/>
                <a:cs typeface="Arial" pitchFamily="34" charset="0"/>
                <a:sym typeface="Wingdings"/>
              </a:rPr>
              <a:t>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50000"/>
                </a:sysClr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6093339" y="5386368"/>
            <a:ext cx="324830" cy="3460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19428"/>
                </a:solidFill>
                <a:effectLst/>
                <a:uLnTx/>
                <a:uFillTx/>
                <a:latin typeface="Calibri"/>
                <a:ea typeface="Open Sans" panose="020B0606030504020204" pitchFamily="34" charset="0"/>
                <a:cs typeface="Arial" panose="020B0604020202020204" pitchFamily="34" charset="0"/>
                <a:sym typeface="Wingdings"/>
              </a:rPr>
              <a:t>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Calibri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3598" y="5424822"/>
            <a:ext cx="2319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gross peak and load forecast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20713" y="5259289"/>
            <a:ext cx="286841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gross peak and load forecast minus existing and anticipated “behind-the-meter” (BTM) solar PV resources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18168" y="5255545"/>
            <a:ext cx="23617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gross peak and load forecast minus existing and anticipated BTM solar PV and energy efficiency</a:t>
            </a: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316" y="5907893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Note: Summer peak demand is based on the “90/10” forecast, which accounts for the possibility of extreme summer weather (temperatures of about 94⁰ F).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ISO New England 2019-2028 Forecast Report of Capacity, Energy, Loads, and Transmission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(2019 CELT Report) (April 2019)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"/>
          <p:cNvSpPr txBox="1"/>
          <p:nvPr/>
        </p:nvSpPr>
        <p:spPr>
          <a:xfrm>
            <a:off x="5105400" y="1371600"/>
            <a:ext cx="3375505" cy="53339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Open Sans Condensed" panose="020B0806030504020204" pitchFamily="34" charset="0"/>
                <a:cs typeface="Arial" panose="020B0604020202020204" pitchFamily="34" charset="0"/>
              </a:rPr>
              <a:t>Projected Annual Energy Use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Open Sans Condensed" panose="020B0806030504020204" pitchFamily="34" charset="0"/>
                <a:cs typeface="Arial" panose="020B0604020202020204" pitchFamily="34" charset="0"/>
              </a:rPr>
              <a:t>(GWh)</a:t>
            </a:r>
            <a:b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Open Sans Condensed" panose="020B0806030504020204" pitchFamily="34" charset="0"/>
                <a:cs typeface="Arial" panose="020B0604020202020204" pitchFamily="34" charset="0"/>
              </a:rPr>
            </a:b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Open Sans Condensed" panose="020B0806030504020204" pitchFamily="34" charset="0"/>
                <a:cs typeface="Arial" panose="020B0604020202020204" pitchFamily="34" charset="0"/>
              </a:rPr>
              <a:t>With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Open Sans Condensed" panose="020B0806030504020204" pitchFamily="34" charset="0"/>
                <a:cs typeface="Arial" panose="020B0604020202020204" pitchFamily="34" charset="0"/>
              </a:rPr>
              <a:t>and Without EE and PV Savings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Open Sans Condensed" panose="020B0806030504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8" name="Chart 17"/>
          <p:cNvGraphicFramePr>
            <a:graphicFrameLocks/>
          </p:cNvGraphicFramePr>
          <p:nvPr/>
        </p:nvGraphicFramePr>
        <p:xfrm>
          <a:off x="4800600" y="1257268"/>
          <a:ext cx="4338084" cy="434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TextBox 1"/>
          <p:cNvSpPr txBox="1"/>
          <p:nvPr/>
        </p:nvSpPr>
        <p:spPr>
          <a:xfrm>
            <a:off x="543996" y="5362965"/>
            <a:ext cx="375719" cy="33166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Wingdings" panose="05000000000000000000" pitchFamily="2" charset="2"/>
                <a:ea typeface="+mn-ea"/>
                <a:cs typeface="+mn-cs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18763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Resource Adequacy Is Met Through Competitive Markets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0996"/>
            <a:ext cx="8153400" cy="4812688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Forward Capacity Market attracts new resources</a:t>
            </a:r>
          </a:p>
          <a:p>
            <a:pPr lvl="1"/>
            <a:r>
              <a:rPr lang="en-US" dirty="0" smtClean="0"/>
              <a:t>To date</a:t>
            </a:r>
            <a:r>
              <a:rPr lang="en-US" smtClean="0"/>
              <a:t>, over </a:t>
            </a:r>
            <a:r>
              <a:rPr lang="en-US" dirty="0" smtClean="0"/>
              <a:t>5,400 MW of capacity retired</a:t>
            </a:r>
          </a:p>
          <a:p>
            <a:pPr lvl="1"/>
            <a:r>
              <a:rPr lang="en-US" dirty="0" smtClean="0"/>
              <a:t>The 12</a:t>
            </a:r>
            <a:r>
              <a:rPr lang="en-US" baseline="30000" dirty="0" smtClean="0"/>
              <a:t>th</a:t>
            </a:r>
            <a:r>
              <a:rPr lang="en-US" dirty="0" smtClean="0"/>
              <a:t> and 13</a:t>
            </a:r>
            <a:r>
              <a:rPr lang="en-US" baseline="30000" dirty="0" smtClean="0"/>
              <a:t>th</a:t>
            </a:r>
            <a:r>
              <a:rPr lang="en-US" dirty="0" smtClean="0"/>
              <a:t> Forward Capacity Auctions, for Capacity Commitment Periods 2021/22 and 2022/23 respectively, procured sufficient system resources to meet resource adequacy criteria, regionally and in import-constrained zones</a:t>
            </a:r>
          </a:p>
          <a:p>
            <a:pPr lvl="1"/>
            <a:r>
              <a:rPr lang="en-US" dirty="0" smtClean="0"/>
              <a:t>Assuming no further retirements and new resources cleared under FCM, </a:t>
            </a:r>
            <a:r>
              <a:rPr lang="en-US" b="1" dirty="0" smtClean="0"/>
              <a:t>the region will meet resource adequacy requirements over the planning horizon</a:t>
            </a:r>
          </a:p>
          <a:p>
            <a:pPr lvl="2"/>
            <a:r>
              <a:rPr lang="en-US" dirty="0" smtClean="0"/>
              <a:t>However, Actions During a Capacity Deficiency (OP-4) would be required, especially during hot and humid conditions and winter cold snaps </a:t>
            </a:r>
          </a:p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The most reliable and economic place for resource development remains in southern New England near load centers</a:t>
            </a:r>
          </a:p>
          <a:p>
            <a:pPr lvl="1"/>
            <a:r>
              <a:rPr lang="en-US" sz="2200" dirty="0" smtClean="0"/>
              <a:t>New economic resources reduce congestion and the need for transmission development </a:t>
            </a:r>
          </a:p>
          <a:p>
            <a:pPr lvl="1"/>
            <a:r>
              <a:rPr lang="en-US" sz="2200" dirty="0" smtClean="0"/>
              <a:t>Over 19,000 MW in the interconnection queue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10C7F894-2A36-495D-AB7C-1055F7AC0F9D}" type="slidenum">
              <a:rPr lang="en-US" sz="1400" smtClean="0"/>
              <a:pPr/>
              <a:t>11</a:t>
            </a:fld>
            <a:endParaRPr lang="en-US" sz="1400" dirty="0"/>
          </a:p>
        </p:txBody>
      </p:sp>
      <p:sp>
        <p:nvSpPr>
          <p:cNvPr id="2" name="Rectangle 1"/>
          <p:cNvSpPr/>
          <p:nvPr/>
        </p:nvSpPr>
        <p:spPr>
          <a:xfrm>
            <a:off x="8499475" y="5720061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595959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3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Environmental Issues</a:t>
            </a:r>
            <a:r>
              <a:rPr lang="en-US" sz="2800" dirty="0" smtClean="0">
                <a:solidFill>
                  <a:srgbClr val="000000"/>
                </a:solidFill>
              </a:rPr>
              <a:t/>
            </a:r>
            <a:br>
              <a:rPr lang="en-US" sz="2800" dirty="0" smtClean="0">
                <a:solidFill>
                  <a:srgbClr val="000000"/>
                </a:solidFill>
              </a:rPr>
            </a:br>
            <a:r>
              <a:rPr lang="en-US" sz="2000" b="0" i="1" dirty="0" smtClean="0">
                <a:solidFill>
                  <a:srgbClr val="000000"/>
                </a:solidFill>
              </a:rPr>
              <a:t>Renewable development anticipated to further reduce carbon emissions </a:t>
            </a:r>
            <a:endParaRPr lang="en-US" sz="2000" b="0" i="1" dirty="0">
              <a:solidFill>
                <a:srgbClr val="00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35560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pc="-5" dirty="0" smtClean="0">
                <a:solidFill>
                  <a:srgbClr val="000000"/>
                </a:solidFill>
              </a:rPr>
              <a:t>State </a:t>
            </a:r>
            <a:r>
              <a:rPr lang="en-US" spc="-5" dirty="0">
                <a:solidFill>
                  <a:srgbClr val="000000"/>
                </a:solidFill>
              </a:rPr>
              <a:t>environmental regulations likely have a greater impact on generators in the region than national environmental requirements</a:t>
            </a:r>
          </a:p>
          <a:p>
            <a:pPr marL="355600"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  <a:tabLst>
                <a:tab pos="355600" algn="l"/>
              </a:tabLst>
            </a:pPr>
            <a:r>
              <a:rPr lang="en-US" spc="-5" dirty="0">
                <a:solidFill>
                  <a:srgbClr val="000000"/>
                </a:solidFill>
              </a:rPr>
              <a:t>E</a:t>
            </a:r>
            <a:r>
              <a:rPr lang="en-US" spc="5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spc="-30" dirty="0">
                <a:solidFill>
                  <a:srgbClr val="000000"/>
                </a:solidFill>
              </a:rPr>
              <a:t>s</a:t>
            </a:r>
            <a:r>
              <a:rPr lang="en-US" dirty="0">
                <a:solidFill>
                  <a:srgbClr val="000000"/>
                </a:solidFill>
              </a:rPr>
              <a:t>ting</a:t>
            </a:r>
            <a:r>
              <a:rPr lang="en-US" spc="-45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and potential new</a:t>
            </a:r>
            <a:r>
              <a:rPr lang="en-US" spc="5" dirty="0">
                <a:solidFill>
                  <a:srgbClr val="000000"/>
                </a:solidFill>
              </a:rPr>
              <a:t> </a:t>
            </a:r>
            <a:r>
              <a:rPr lang="en-US" spc="-15" dirty="0">
                <a:solidFill>
                  <a:srgbClr val="000000"/>
                </a:solidFill>
              </a:rPr>
              <a:t>e</a:t>
            </a:r>
            <a:r>
              <a:rPr lang="en-US" spc="-55" dirty="0">
                <a:solidFill>
                  <a:srgbClr val="000000"/>
                </a:solidFill>
              </a:rPr>
              <a:t>n</a:t>
            </a:r>
            <a:r>
              <a:rPr lang="en-US" spc="-10" dirty="0">
                <a:solidFill>
                  <a:srgbClr val="000000"/>
                </a:solidFill>
              </a:rPr>
              <a:t>vi</a:t>
            </a:r>
            <a:r>
              <a:rPr lang="en-US" spc="-50" dirty="0">
                <a:solidFill>
                  <a:srgbClr val="000000"/>
                </a:solidFill>
              </a:rPr>
              <a:t>r</a:t>
            </a:r>
            <a:r>
              <a:rPr lang="en-US" spc="-5" dirty="0">
                <a:solidFill>
                  <a:srgbClr val="000000"/>
                </a:solidFill>
              </a:rPr>
              <a:t>onme</a:t>
            </a:r>
            <a:r>
              <a:rPr lang="en-US" spc="-20" dirty="0">
                <a:solidFill>
                  <a:srgbClr val="000000"/>
                </a:solidFill>
              </a:rPr>
              <a:t>n</a:t>
            </a:r>
            <a:r>
              <a:rPr lang="en-US" spc="-35" dirty="0">
                <a:solidFill>
                  <a:srgbClr val="000000"/>
                </a:solidFill>
              </a:rPr>
              <a:t>t</a:t>
            </a:r>
            <a:r>
              <a:rPr lang="en-US" dirty="0">
                <a:solidFill>
                  <a:srgbClr val="000000"/>
                </a:solidFill>
              </a:rPr>
              <a:t>al</a:t>
            </a:r>
            <a:r>
              <a:rPr lang="en-US" spc="-25" dirty="0">
                <a:solidFill>
                  <a:srgbClr val="000000"/>
                </a:solidFill>
              </a:rPr>
              <a:t> </a:t>
            </a:r>
            <a:r>
              <a:rPr lang="en-US" spc="-45" dirty="0">
                <a:solidFill>
                  <a:srgbClr val="000000"/>
                </a:solidFill>
              </a:rPr>
              <a:t>r</a:t>
            </a:r>
            <a:r>
              <a:rPr lang="en-US" dirty="0">
                <a:solidFill>
                  <a:srgbClr val="000000"/>
                </a:solidFill>
              </a:rPr>
              <a:t>egul</a:t>
            </a:r>
            <a:r>
              <a:rPr lang="en-US" spc="-25" dirty="0">
                <a:solidFill>
                  <a:srgbClr val="000000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tions</a:t>
            </a:r>
            <a:r>
              <a:rPr lang="en-US" spc="-15" dirty="0">
                <a:solidFill>
                  <a:srgbClr val="000000"/>
                </a:solidFill>
              </a:rPr>
              <a:t> will continue to affect the region’s generators</a:t>
            </a:r>
          </a:p>
          <a:p>
            <a:pPr marL="756285" marR="5080" lvl="1" indent="-286385"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US" spc="-5" dirty="0" smtClean="0">
                <a:cs typeface="Calibri"/>
              </a:rPr>
              <a:t>Emissions have been greatly reduced over the last decade due to the shift in generation production, lower demand, and increasingly stringent air quality rules</a:t>
            </a:r>
          </a:p>
          <a:p>
            <a:pPr marL="756285" marR="5080" lvl="1" indent="-286385"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US" spc="-5" dirty="0" smtClean="0">
                <a:cs typeface="Calibri"/>
              </a:rPr>
              <a:t>Compliance </a:t>
            </a:r>
            <a:r>
              <a:rPr lang="en-US" spc="-5" dirty="0">
                <a:cs typeface="Calibri"/>
              </a:rPr>
              <a:t>could lead to higher operating costs, reduced capacity, or reduced energy production</a:t>
            </a:r>
          </a:p>
          <a:p>
            <a:pPr marL="756285" marR="5080" lvl="1" indent="-286385"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US" spc="-5" dirty="0">
                <a:cs typeface="Calibri"/>
              </a:rPr>
              <a:t>Additional resource retirements and retrofits expected to meet compliance requirements and to provide flexibility  </a:t>
            </a:r>
          </a:p>
          <a:p>
            <a:pPr marL="756285" marR="5080" lvl="1" indent="-286385"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US" dirty="0">
                <a:cs typeface="Calibri"/>
              </a:rPr>
              <a:t>Inc</a:t>
            </a:r>
            <a:r>
              <a:rPr lang="en-US" spc="-30" dirty="0">
                <a:cs typeface="Calibri"/>
              </a:rPr>
              <a:t>r</a:t>
            </a:r>
            <a:r>
              <a:rPr lang="en-US" dirty="0">
                <a:cs typeface="Calibri"/>
              </a:rPr>
              <a:t>eas</a:t>
            </a:r>
            <a:r>
              <a:rPr lang="en-US" spc="-10" dirty="0">
                <a:cs typeface="Calibri"/>
              </a:rPr>
              <a:t>e</a:t>
            </a:r>
            <a:r>
              <a:rPr lang="en-US" dirty="0">
                <a:cs typeface="Calibri"/>
              </a:rPr>
              <a:t>d </a:t>
            </a:r>
            <a:r>
              <a:rPr lang="en-US" spc="-5" dirty="0">
                <a:cs typeface="Calibri"/>
              </a:rPr>
              <a:t>us</a:t>
            </a:r>
            <a:r>
              <a:rPr lang="en-US" dirty="0">
                <a:cs typeface="Calibri"/>
              </a:rPr>
              <a:t>e </a:t>
            </a:r>
            <a:r>
              <a:rPr lang="en-US" spc="-5" dirty="0">
                <a:cs typeface="Calibri"/>
              </a:rPr>
              <a:t>o</a:t>
            </a:r>
            <a:r>
              <a:rPr lang="en-US" dirty="0">
                <a:cs typeface="Calibri"/>
              </a:rPr>
              <a:t>f</a:t>
            </a:r>
            <a:r>
              <a:rPr lang="en-US" spc="-5" dirty="0">
                <a:cs typeface="Calibri"/>
              </a:rPr>
              <a:t> n</a:t>
            </a:r>
            <a:r>
              <a:rPr lang="en-US" spc="-20" dirty="0">
                <a:cs typeface="Calibri"/>
              </a:rPr>
              <a:t>a</a:t>
            </a:r>
            <a:r>
              <a:rPr lang="en-US" dirty="0">
                <a:cs typeface="Calibri"/>
              </a:rPr>
              <a:t>tu</a:t>
            </a:r>
            <a:r>
              <a:rPr lang="en-US" spc="-35" dirty="0">
                <a:cs typeface="Calibri"/>
              </a:rPr>
              <a:t>r</a:t>
            </a:r>
            <a:r>
              <a:rPr lang="en-US" dirty="0">
                <a:cs typeface="Calibri"/>
              </a:rPr>
              <a:t>a</a:t>
            </a:r>
            <a:r>
              <a:rPr lang="en-US" spc="10" dirty="0">
                <a:cs typeface="Calibri"/>
              </a:rPr>
              <a:t>l</a:t>
            </a:r>
            <a:r>
              <a:rPr lang="en-US" spc="-5" dirty="0">
                <a:cs typeface="Calibri"/>
              </a:rPr>
              <a:t>-</a:t>
            </a:r>
            <a:r>
              <a:rPr lang="en-US" spc="-35" dirty="0">
                <a:cs typeface="Calibri"/>
              </a:rPr>
              <a:t>g</a:t>
            </a:r>
            <a:r>
              <a:rPr lang="en-US" dirty="0">
                <a:cs typeface="Calibri"/>
              </a:rPr>
              <a:t>a</a:t>
            </a:r>
            <a:r>
              <a:rPr lang="en-US" spc="-5" dirty="0">
                <a:cs typeface="Calibri"/>
              </a:rPr>
              <a:t>s-fi</a:t>
            </a:r>
            <a:r>
              <a:rPr lang="en-US" spc="-30" dirty="0">
                <a:cs typeface="Calibri"/>
              </a:rPr>
              <a:t>r</a:t>
            </a:r>
            <a:r>
              <a:rPr lang="en-US" dirty="0">
                <a:cs typeface="Calibri"/>
              </a:rPr>
              <a:t>ed</a:t>
            </a:r>
            <a:r>
              <a:rPr lang="en-US" spc="10" dirty="0">
                <a:cs typeface="Calibri"/>
              </a:rPr>
              <a:t> </a:t>
            </a:r>
            <a:r>
              <a:rPr lang="en-US" spc="-10" dirty="0">
                <a:cs typeface="Calibri"/>
              </a:rPr>
              <a:t>g</a:t>
            </a:r>
            <a:r>
              <a:rPr lang="en-US" dirty="0">
                <a:cs typeface="Calibri"/>
              </a:rPr>
              <a:t>ene</a:t>
            </a:r>
            <a:r>
              <a:rPr lang="en-US" spc="-45" dirty="0">
                <a:cs typeface="Calibri"/>
              </a:rPr>
              <a:t>r</a:t>
            </a:r>
            <a:r>
              <a:rPr lang="en-US" spc="-25" dirty="0">
                <a:cs typeface="Calibri"/>
              </a:rPr>
              <a:t>a</a:t>
            </a:r>
            <a:r>
              <a:rPr lang="en-US" dirty="0">
                <a:cs typeface="Calibri"/>
              </a:rPr>
              <a:t>tion is likely, and permitting for dual-fuel capabilities can be challenging</a:t>
            </a:r>
          </a:p>
          <a:p>
            <a:pPr marL="756285" marR="5080" lvl="1" indent="-286385">
              <a:buClr>
                <a:srgbClr val="000000"/>
              </a:buClr>
              <a:buFont typeface="Arial"/>
              <a:buChar char="–"/>
              <a:tabLst>
                <a:tab pos="756920" algn="l"/>
              </a:tabLst>
            </a:pPr>
            <a:r>
              <a:rPr lang="en-US" dirty="0">
                <a:cs typeface="Calibri"/>
              </a:rPr>
              <a:t>Relicensing </a:t>
            </a:r>
            <a:r>
              <a:rPr lang="en-US" dirty="0" smtClean="0">
                <a:cs typeface="Calibri"/>
              </a:rPr>
              <a:t>conditions for hydro </a:t>
            </a:r>
            <a:r>
              <a:rPr lang="en-US" dirty="0">
                <a:cs typeface="Calibri"/>
              </a:rPr>
              <a:t>facilities could reduce output and flexibility</a:t>
            </a:r>
          </a:p>
          <a:p>
            <a:endParaRPr lang="en-US" dirty="0"/>
          </a:p>
        </p:txBody>
      </p:sp>
      <p:sp>
        <p:nvSpPr>
          <p:cNvPr id="5" name="object 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z="1400" smtClean="0"/>
              <a:pPr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578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5" y="1981200"/>
            <a:ext cx="9143999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915400" cy="1219199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3600" dirty="0"/>
              <a:t>What Is Grid </a:t>
            </a:r>
            <a:r>
              <a:rPr lang="en-US" sz="3600" dirty="0" smtClean="0"/>
              <a:t>Transformation?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200" b="0" i="1" dirty="0">
                <a:ea typeface="+mn-ea"/>
                <a:cs typeface="+mn-cs"/>
              </a:rPr>
              <a:t>Growth </a:t>
            </a:r>
            <a:r>
              <a:rPr lang="en-US" sz="2200" b="0" i="1" dirty="0" smtClean="0">
                <a:ea typeface="+mn-ea"/>
                <a:cs typeface="+mn-cs"/>
              </a:rPr>
              <a:t>of HVDC, FACTS, grid-connected </a:t>
            </a:r>
            <a:r>
              <a:rPr lang="en-US" sz="2200" b="0" i="1" dirty="0">
                <a:ea typeface="+mn-ea"/>
                <a:cs typeface="+mn-cs"/>
              </a:rPr>
              <a:t>and distributed renewable resources, </a:t>
            </a:r>
            <a:r>
              <a:rPr lang="en-US" sz="2200" b="0" i="1" dirty="0" smtClean="0">
                <a:ea typeface="+mn-ea"/>
                <a:cs typeface="+mn-cs"/>
              </a:rPr>
              <a:t/>
            </a:r>
            <a:br>
              <a:rPr lang="en-US" sz="2200" b="0" i="1" dirty="0" smtClean="0">
                <a:ea typeface="+mn-ea"/>
                <a:cs typeface="+mn-cs"/>
              </a:rPr>
            </a:br>
            <a:r>
              <a:rPr lang="en-US" sz="2200" b="0" i="1" dirty="0" smtClean="0">
                <a:ea typeface="+mn-ea"/>
                <a:cs typeface="+mn-cs"/>
              </a:rPr>
              <a:t>prosumers</a:t>
            </a:r>
            <a:r>
              <a:rPr lang="en-US" sz="2200" b="0" i="1" dirty="0">
                <a:ea typeface="+mn-ea"/>
                <a:cs typeface="+mn-cs"/>
              </a:rPr>
              <a:t>, microgrids, storage, and electrification of </a:t>
            </a:r>
            <a:r>
              <a:rPr lang="en-US" sz="2200" b="0" i="1" dirty="0" smtClean="0">
                <a:ea typeface="+mn-ea"/>
                <a:cs typeface="+mn-cs"/>
              </a:rPr>
              <a:t>demand</a:t>
            </a:r>
            <a:r>
              <a:rPr lang="en-US" sz="2200" b="0" i="1" dirty="0">
                <a:ea typeface="+mn-ea"/>
                <a:cs typeface="+mn-cs"/>
              </a:rPr>
              <a:t/>
            </a:r>
            <a:br>
              <a:rPr lang="en-US" sz="2200" b="0" i="1" dirty="0">
                <a:ea typeface="+mn-ea"/>
                <a:cs typeface="+mn-cs"/>
              </a:rPr>
            </a:br>
            <a:r>
              <a:rPr lang="en-US" sz="2200" b="0" i="1" dirty="0">
                <a:ea typeface="+mn-ea"/>
                <a:cs typeface="+mn-cs"/>
              </a:rPr>
              <a:t>Fewer conventional </a:t>
            </a:r>
            <a:r>
              <a:rPr lang="en-US" sz="2200" b="0" i="1" dirty="0" smtClean="0">
                <a:ea typeface="+mn-ea"/>
                <a:cs typeface="+mn-cs"/>
              </a:rPr>
              <a:t>generation resources </a:t>
            </a:r>
            <a:br>
              <a:rPr lang="en-US" sz="2200" b="0" i="1" dirty="0" smtClean="0">
                <a:ea typeface="+mn-ea"/>
                <a:cs typeface="+mn-cs"/>
              </a:rPr>
            </a:br>
            <a:endParaRPr lang="en-US" sz="28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2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-228600" y="-228600"/>
          <a:ext cx="11026247" cy="7644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92068" y="6341534"/>
            <a:ext cx="460867" cy="314813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277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277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13267"/>
            <a:ext cx="8229600" cy="1219200"/>
          </a:xfrm>
        </p:spPr>
        <p:txBody>
          <a:bodyPr>
            <a:noAutofit/>
          </a:bodyPr>
          <a:lstStyle/>
          <a:p>
            <a:r>
              <a:rPr lang="en-US" dirty="0" smtClean="0"/>
              <a:t>High Solar Power Output on April 21, 2018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2000" b="0" i="1" dirty="0" smtClean="0"/>
              <a:t>More solar reduces midday demand, increases ramp rates, and causes the net peak load to occur later in the day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5708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Grid Transformation Issues and Actions Required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b="0" i="1" dirty="0" smtClean="0"/>
              <a:t>Issues being identified and studied; participation with DOE, IEEE, EPRI, and PSERC is vital</a:t>
            </a:r>
            <a:endParaRPr lang="en-US" sz="2000" b="0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41236"/>
            <a:ext cx="4040188" cy="639762"/>
          </a:xfrm>
        </p:spPr>
        <p:txBody>
          <a:bodyPr/>
          <a:lstStyle/>
          <a:p>
            <a:r>
              <a:rPr lang="en-US" u="sng" dirty="0" smtClean="0"/>
              <a:t>System Needs</a:t>
            </a:r>
            <a:endParaRPr lang="en-US" u="sng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Observability, controllability, and system protection </a:t>
            </a:r>
          </a:p>
          <a:p>
            <a:pPr lvl="0"/>
            <a:r>
              <a:rPr lang="en-US" dirty="0" smtClean="0"/>
              <a:t>Regulation, ramping, and reserves</a:t>
            </a:r>
          </a:p>
          <a:p>
            <a:pPr lvl="0"/>
            <a:r>
              <a:rPr lang="en-US" dirty="0" smtClean="0"/>
              <a:t>Operational enhancements</a:t>
            </a:r>
          </a:p>
          <a:p>
            <a:r>
              <a:rPr lang="en-US" dirty="0" smtClean="0"/>
              <a:t>Coordination and communication among the ISO, transmission owners, distribution owners, and prosumers</a:t>
            </a:r>
          </a:p>
          <a:p>
            <a:r>
              <a:rPr lang="en-US" dirty="0" smtClean="0"/>
              <a:t>Interconnection and testing standards</a:t>
            </a:r>
          </a:p>
          <a:p>
            <a:r>
              <a:rPr lang="en-US" dirty="0" smtClean="0"/>
              <a:t>Price formation </a:t>
            </a:r>
          </a:p>
          <a:p>
            <a:r>
              <a:rPr lang="en-US" dirty="0" smtClean="0"/>
              <a:t>Industry structure changes and rate reform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5" y="1241236"/>
            <a:ext cx="4041775" cy="639762"/>
          </a:xfrm>
        </p:spPr>
        <p:txBody>
          <a:bodyPr/>
          <a:lstStyle/>
          <a:p>
            <a:r>
              <a:rPr lang="en-US" u="sng" dirty="0" smtClean="0"/>
              <a:t>Actions Underway</a:t>
            </a:r>
            <a:endParaRPr lang="en-US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Improve forecasting techniques and system modeling </a:t>
            </a:r>
          </a:p>
          <a:p>
            <a:r>
              <a:rPr lang="en-US" dirty="0" smtClean="0"/>
              <a:t>Add and tune control systems for inverter technologies</a:t>
            </a:r>
          </a:p>
          <a:p>
            <a:r>
              <a:rPr lang="en-US" dirty="0" smtClean="0"/>
              <a:t>Apply phasor measurement units and adaptive protection techniques</a:t>
            </a:r>
          </a:p>
          <a:p>
            <a:r>
              <a:rPr lang="en-US" dirty="0" smtClean="0"/>
              <a:t>Cluster interconnection studies</a:t>
            </a:r>
          </a:p>
          <a:p>
            <a:r>
              <a:rPr lang="en-US" dirty="0" smtClean="0"/>
              <a:t>Transmission system upgrades</a:t>
            </a:r>
          </a:p>
          <a:p>
            <a:r>
              <a:rPr lang="en-US" dirty="0" smtClean="0"/>
              <a:t>Application of smart inverters </a:t>
            </a:r>
          </a:p>
          <a:p>
            <a:r>
              <a:rPr lang="en-US" dirty="0" smtClean="0"/>
              <a:t>New interconnection standards and wholesale market rules</a:t>
            </a:r>
          </a:p>
          <a:p>
            <a:r>
              <a:rPr lang="en-US" dirty="0" smtClean="0"/>
              <a:t>Facilitate use of storage, prosumer participation, and system flexibility</a:t>
            </a:r>
          </a:p>
          <a:p>
            <a:endParaRPr lang="en-US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5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Transmission Projects to Maintain Reliability Have Progressed throughout New England </a:t>
            </a:r>
            <a:endParaRPr lang="en-US" sz="2800" i="1" dirty="0" smtClean="0">
              <a:latin typeface="+mn-lt"/>
            </a:endParaRPr>
          </a:p>
        </p:txBody>
      </p:sp>
      <p:sp>
        <p:nvSpPr>
          <p:cNvPr id="58" name="Text Placeholder 57"/>
          <p:cNvSpPr>
            <a:spLocks noGrp="1"/>
          </p:cNvSpPr>
          <p:nvPr>
            <p:ph type="body" idx="1"/>
          </p:nvPr>
        </p:nvSpPr>
        <p:spPr>
          <a:xfrm>
            <a:off x="477297" y="1471855"/>
            <a:ext cx="5772150" cy="498475"/>
          </a:xfrm>
        </p:spPr>
        <p:txBody>
          <a:bodyPr>
            <a:noAutofit/>
          </a:bodyPr>
          <a:lstStyle/>
          <a:p>
            <a:r>
              <a:rPr lang="en-US" sz="2200" u="sng" dirty="0" smtClean="0"/>
              <a:t>Major Projects Since RSP17</a:t>
            </a:r>
            <a:endParaRPr lang="en-US" sz="2200" u="sng" dirty="0"/>
          </a:p>
        </p:txBody>
      </p:sp>
      <p:sp>
        <p:nvSpPr>
          <p:cNvPr id="59" name="Content Placeholder 58"/>
          <p:cNvSpPr>
            <a:spLocks noGrp="1"/>
          </p:cNvSpPr>
          <p:nvPr>
            <p:ph sz="half" idx="2"/>
          </p:nvPr>
        </p:nvSpPr>
        <p:spPr>
          <a:xfrm>
            <a:off x="492368" y="2070586"/>
            <a:ext cx="8181732" cy="41778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 smtClean="0"/>
              <a:t>Completed or nearing completion</a:t>
            </a:r>
          </a:p>
          <a:p>
            <a:r>
              <a:rPr lang="en-US" sz="1800" dirty="0" smtClean="0"/>
              <a:t>Maine </a:t>
            </a:r>
            <a:r>
              <a:rPr lang="en-US" sz="1800" dirty="0"/>
              <a:t>Power Reliability Program</a:t>
            </a:r>
          </a:p>
          <a:p>
            <a:r>
              <a:rPr lang="en-US" sz="1800" dirty="0" smtClean="0"/>
              <a:t>New Hampshire/Vermont 2020 Upgrades</a:t>
            </a:r>
          </a:p>
          <a:p>
            <a:r>
              <a:rPr lang="en-US" sz="1800" dirty="0" smtClean="0"/>
              <a:t>Connecticut River Valley Upgrades in Vermont</a:t>
            </a:r>
          </a:p>
          <a:p>
            <a:r>
              <a:rPr lang="en-US" sz="1800" dirty="0" smtClean="0"/>
              <a:t>Greater Hartford Central Connecticut 2022 Upgrades</a:t>
            </a:r>
          </a:p>
          <a:p>
            <a:r>
              <a:rPr lang="en-US" sz="1800" dirty="0" smtClean="0"/>
              <a:t>Southwest Connecticut 2022 Upgrades</a:t>
            </a:r>
          </a:p>
          <a:p>
            <a:r>
              <a:rPr lang="en-US" sz="1800" dirty="0" smtClean="0"/>
              <a:t>Pittsfield and Greenfield 2022 Upgrades</a:t>
            </a:r>
          </a:p>
          <a:p>
            <a:r>
              <a:rPr lang="en-US" sz="1800" dirty="0" smtClean="0"/>
              <a:t>Two dynamic voltage compensators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Improvements identified</a:t>
            </a:r>
          </a:p>
          <a:p>
            <a:r>
              <a:rPr lang="en-US" sz="1800" dirty="0" smtClean="0"/>
              <a:t>Southeast Massachusetts/Rhode Island</a:t>
            </a:r>
          </a:p>
          <a:p>
            <a:r>
              <a:rPr lang="en-US" sz="1800" dirty="0" smtClean="0"/>
              <a:t>Greater Boston</a:t>
            </a:r>
          </a:p>
          <a:p>
            <a:endParaRPr lang="en-US" sz="18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304800" y="6063764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ctr"/>
            <a:r>
              <a:rPr lang="en-US" sz="1000" dirty="0">
                <a:solidFill>
                  <a:srgbClr val="000000"/>
                </a:solidFill>
              </a:rPr>
              <a:t>Source: RSP Transmission Project </a:t>
            </a:r>
            <a:r>
              <a:rPr lang="en-US" sz="1000" dirty="0" smtClean="0">
                <a:solidFill>
                  <a:srgbClr val="000000"/>
                </a:solidFill>
              </a:rPr>
              <a:t>List, June 2019; RSP Transmission Project List also includes 115 kV projects</a:t>
            </a:r>
            <a:endParaRPr lang="en-US" sz="1000" dirty="0">
              <a:solidFill>
                <a:srgbClr val="000000"/>
              </a:solidFill>
            </a:endParaRPr>
          </a:p>
          <a:p>
            <a:pPr marL="228600" indent="-228600" algn="ctr"/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6" name="Picture 2" descr="http://moss/my/personal/tmeek/Shared%20Pictures/tw-transmission-line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6"/>
          <a:stretch/>
        </p:blipFill>
        <p:spPr bwMode="auto">
          <a:xfrm>
            <a:off x="5146139" y="3889594"/>
            <a:ext cx="3505200" cy="190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791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1D60167-4931-47E6-BA6A-407CBD079E47}" type="slidenum">
              <a:rPr lang="en-US" sz="1400" smtClean="0"/>
              <a:pPr algn="ctr"/>
              <a:t>17</a:t>
            </a:fld>
            <a:endParaRPr lang="en-US" sz="1400" dirty="0"/>
          </a:p>
        </p:txBody>
      </p:sp>
      <p:pic>
        <p:nvPicPr>
          <p:cNvPr id="1027" name="Picture 3" descr="C:\Users\mhenderson\AppData\Local\Microsoft\Windows\Temporary Internet Files\Content.Outlook\TX2JGU2A\New-England-Map-Highlighting-Key-Study-Areas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99" y="870204"/>
            <a:ext cx="5410200" cy="530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Key Transmission Planning Study Areas in New England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3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Long-Term Transmission Planning Process, Criteria, and Assumptions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</a:rPr>
              <a:t>Process </a:t>
            </a:r>
          </a:p>
          <a:p>
            <a:r>
              <a:rPr lang="en-US" dirty="0" smtClean="0"/>
              <a:t>Material changes are being made to the ISO’s planning process to account for FERC Order 1000 with the first competitive solicitation expected for the Boston area </a:t>
            </a:r>
          </a:p>
          <a:p>
            <a:r>
              <a:rPr lang="en-US" dirty="0" smtClean="0"/>
              <a:t>Compliance with NERC and NPCC requirements</a:t>
            </a:r>
          </a:p>
          <a:p>
            <a:r>
              <a:rPr lang="en-US" dirty="0" smtClean="0"/>
              <a:t>Revisions to the Transmission Planning Process Guide</a:t>
            </a:r>
          </a:p>
          <a:p>
            <a:pPr marL="0" indent="0">
              <a:buNone/>
            </a:pPr>
            <a:r>
              <a:rPr lang="en-US" b="1" u="sng" dirty="0">
                <a:solidFill>
                  <a:schemeClr val="accent1"/>
                </a:solidFill>
              </a:rPr>
              <a:t>Criteria and Assumptions</a:t>
            </a:r>
          </a:p>
          <a:p>
            <a:r>
              <a:rPr lang="en-US" dirty="0" smtClean="0"/>
              <a:t>Planning Procedure No. 3, Reliability Standards for the New England Area Pool Transmission Facilities, reflects the evolution of the NERC transmission planning standards</a:t>
            </a:r>
          </a:p>
          <a:p>
            <a:r>
              <a:rPr lang="en-US" dirty="0" smtClean="0"/>
              <a:t>Probabilistic planning was incorporated for selecting generator dispatch in studies</a:t>
            </a:r>
          </a:p>
          <a:p>
            <a:r>
              <a:rPr lang="en-US" dirty="0" smtClean="0"/>
              <a:t>Updates to the Transmission Planning Technical Guide </a:t>
            </a:r>
          </a:p>
        </p:txBody>
      </p:sp>
    </p:spTree>
    <p:extLst>
      <p:ext uri="{BB962C8B-B14F-4D97-AF65-F5344CB8AC3E}">
        <p14:creationId xmlns:p14="http://schemas.microsoft.com/office/powerpoint/2010/main" val="349142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Meeting Future Transmission System Needs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RSP19 discusses approximately $1.3B of new reliability-based transmission upgrades</a:t>
            </a:r>
          </a:p>
          <a:p>
            <a:pPr lvl="1"/>
            <a:r>
              <a:rPr lang="en-US" dirty="0" smtClean="0"/>
              <a:t>Many of these are in siting or under construction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The need for reliability-based transmission upgrades is changing</a:t>
            </a:r>
          </a:p>
          <a:p>
            <a:pPr lvl="1"/>
            <a:r>
              <a:rPr lang="en-US" dirty="0" smtClean="0"/>
              <a:t>Reduced need for additional reliability-based transmission to meet peak demand periods</a:t>
            </a:r>
          </a:p>
          <a:p>
            <a:pPr lvl="1"/>
            <a:r>
              <a:rPr lang="en-US" dirty="0" smtClean="0"/>
              <a:t>Generator retirements and studies reviewing system performance, which account for the integration of inverter-based technologies and improved load modeling, may drive the need for additional reliability-based transmission upgrades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Market efficiency transmission upgrades are not required at this time</a:t>
            </a:r>
          </a:p>
          <a:p>
            <a:r>
              <a:rPr lang="en-US" b="1" dirty="0" smtClean="0">
                <a:solidFill>
                  <a:srgbClr val="000000"/>
                </a:solidFill>
              </a:rPr>
              <a:t>The process for “Planning for Public Policy” under Order 1000 will be reinitiated in 2020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10C7F894-2A36-495D-AB7C-1055F7AC0F9D}" type="slidenum">
              <a:rPr lang="en-US" sz="1400" smtClean="0"/>
              <a:pPr/>
              <a:t>19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3883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570319"/>
              </p:ext>
            </p:extLst>
          </p:nvPr>
        </p:nvGraphicFramePr>
        <p:xfrm>
          <a:off x="442216" y="1620439"/>
          <a:ext cx="8408429" cy="40945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33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</a:rPr>
                        <a:t>1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</a:rPr>
                        <a:t>15</a:t>
                      </a:r>
                      <a:r>
                        <a:rPr sz="200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</a:rPr>
                        <a:t> 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a.</a:t>
                      </a:r>
                      <a:r>
                        <a:rPr sz="2000" spc="-1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2000" spc="-3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egi</a:t>
                      </a:r>
                      <a:r>
                        <a:rPr sz="2000" spc="-3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2000" spc="-4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spc="-2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tion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247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45</a:t>
                      </a:r>
                      <a:r>
                        <a:rPr sz="2000" spc="-4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4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r>
                        <a:rPr sz="2000" spc="-1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.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Lu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nch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39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2000" spc="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45</a:t>
                      </a:r>
                      <a:r>
                        <a:rPr sz="2000" spc="-4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p.m.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2000" spc="-7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spc="-1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om</a:t>
                      </a:r>
                      <a:r>
                        <a:rPr sz="2000" spc="-1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spc="-2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2000" spc="-3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306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1</a:t>
                      </a:r>
                      <a:r>
                        <a:rPr lang="en-US" sz="200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</a:rPr>
                        <a:t>:00 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p.m.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lang="en-US" sz="2000" b="1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Keynote: Damir Novosel</a:t>
                      </a:r>
                      <a:r>
                        <a:rPr lang="en-US" sz="2000" b="0" dirty="0" smtClean="0">
                          <a:solidFill>
                            <a:srgbClr val="000000"/>
                          </a:solidFill>
                          <a:latin typeface="+mn-lt"/>
                          <a:cs typeface="Calibri"/>
                        </a:rPr>
                        <a:t>, President and Founder of Quanta Technology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1: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spc="-4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p.m.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ISO</a:t>
                      </a:r>
                      <a:r>
                        <a:rPr sz="2000" spc="-1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-1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w</a:t>
                      </a:r>
                      <a:r>
                        <a:rPr sz="2000" spc="-1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land</a:t>
                      </a:r>
                      <a:r>
                        <a:rPr sz="2000" spc="-4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3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eport</a:t>
                      </a:r>
                      <a:r>
                        <a:rPr sz="2000" spc="-2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spc="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b="1" i="1" spc="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</a:t>
                      </a:r>
                      <a:r>
                        <a:rPr sz="2000" b="1" i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2000" b="1" i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sz="2000" b="1" i="1" spc="-2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-3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b="1" i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egional</a:t>
                      </a:r>
                      <a:r>
                        <a:rPr sz="2000" b="1" i="1" spc="-4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spc="-2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b="1" i="1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y</a:t>
                      </a:r>
                      <a:r>
                        <a:rPr sz="2000" b="1" i="1" spc="-2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st</a:t>
                      </a:r>
                      <a:r>
                        <a:rPr sz="2000" b="1" i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em</a:t>
                      </a:r>
                      <a:r>
                        <a:rPr sz="2000" b="1" i="1" spc="-2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i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sz="2000" b="1" i="1" spc="-1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l</a:t>
                      </a:r>
                      <a:r>
                        <a:rPr sz="2000" b="1" i="1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sz="2000" b="1" i="1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2000" b="1" i="1" spc="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Q&amp;A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0153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2: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15</a:t>
                      </a:r>
                      <a:r>
                        <a:rPr sz="2000" spc="-4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p.m.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B</a:t>
                      </a:r>
                      <a:r>
                        <a:rPr sz="2000" spc="-3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eak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2: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30</a:t>
                      </a:r>
                      <a:r>
                        <a:rPr sz="2000" spc="-4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p.m.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 marR="13843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spc="-15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</a:rPr>
                        <a:t>Panel: </a:t>
                      </a:r>
                      <a:r>
                        <a:rPr lang="en-US" sz="2000" b="1" i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</a:rPr>
                        <a:t>Transition to the Grid of the Future: </a:t>
                      </a:r>
                    </a:p>
                    <a:p>
                      <a:pPr marL="133985" marR="13843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Calibri"/>
                        </a:rPr>
                        <a:t>Adapting to Disruptive Technologies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9265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4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: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00</a:t>
                      </a:r>
                      <a:r>
                        <a:rPr sz="2000" spc="-4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p.m.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sz="2000" spc="-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Clo</a:t>
                      </a:r>
                      <a:r>
                        <a:rPr sz="2000" spc="-1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ing</a:t>
                      </a:r>
                      <a:r>
                        <a:rPr sz="2000" spc="-2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2000" spc="-25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sz="2000" spc="-1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ar</a:t>
                      </a:r>
                      <a:r>
                        <a:rPr sz="2000" spc="-3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k</a:t>
                      </a:r>
                      <a:r>
                        <a:rPr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 and adjourn</a:t>
                      </a:r>
                      <a:endParaRPr sz="2000" dirty="0">
                        <a:solidFill>
                          <a:srgbClr val="00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1631" y="14698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Agenda: 2019 Regional System Plan Meeting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400" b="0" i="1" dirty="0" smtClean="0">
                <a:solidFill>
                  <a:srgbClr val="000000"/>
                </a:solidFill>
              </a:rPr>
              <a:t>Westin Copley Hotel, Boston, MA  </a:t>
            </a:r>
            <a:endParaRPr lang="en-US" b="0" i="1" dirty="0">
              <a:solidFill>
                <a:srgbClr val="000000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81D60167-4931-47E6-BA6A-407CBD079E47}" type="slidenum">
              <a:rPr lang="en-US" sz="1400" smtClean="0"/>
              <a:pPr/>
              <a:t>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4157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/>
              <a:t>Planning Activities </a:t>
            </a:r>
            <a:r>
              <a:rPr lang="en-US" dirty="0" smtClean="0"/>
              <a:t>Are </a:t>
            </a:r>
            <a:r>
              <a:rPr lang="en-US" dirty="0"/>
              <a:t>Closely Coordinated with Neighboring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3400" y="1828800"/>
            <a:ext cx="8305800" cy="4038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1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 smtClean="0"/>
              <a:t>ISO-NE, NYISO, and PJM successfully </a:t>
            </a:r>
            <a:r>
              <a:rPr lang="en-US" sz="2400" dirty="0"/>
              <a:t>implemented the Northeastern ISO/RTO Planning </a:t>
            </a:r>
            <a:r>
              <a:rPr lang="en-US" sz="2400" dirty="0" smtClean="0"/>
              <a:t>Protocol</a:t>
            </a:r>
          </a:p>
          <a:p>
            <a:pPr marL="342900" lvl="1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/>
              <a:t>ISO-NE participates </a:t>
            </a:r>
            <a:r>
              <a:rPr lang="en-US" sz="2400" dirty="0" smtClean="0"/>
              <a:t>with </a:t>
            </a:r>
            <a:r>
              <a:rPr lang="en-US" sz="2400" dirty="0"/>
              <a:t>NPCC, NERC, and </a:t>
            </a:r>
            <a:r>
              <a:rPr lang="en-US" sz="2400" dirty="0" smtClean="0"/>
              <a:t>the Eastern </a:t>
            </a:r>
            <a:r>
              <a:rPr lang="en-US" sz="2400" dirty="0"/>
              <a:t>Interconnection Planning </a:t>
            </a:r>
            <a:r>
              <a:rPr lang="en-US" sz="2400" dirty="0" smtClean="0"/>
              <a:t>Collaborative </a:t>
            </a:r>
            <a:r>
              <a:rPr lang="en-US" sz="2400" dirty="0"/>
              <a:t>(EIPC)</a:t>
            </a:r>
          </a:p>
          <a:p>
            <a:pPr marL="342900" lvl="1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/>
              <a:t>New elective transmission upgrades that </a:t>
            </a:r>
            <a:r>
              <a:rPr lang="en-US" sz="2400" dirty="0" smtClean="0"/>
              <a:t>would </a:t>
            </a:r>
            <a:r>
              <a:rPr lang="en-US" sz="2400" dirty="0"/>
              <a:t>form new ties between New England and Canada </a:t>
            </a:r>
            <a:r>
              <a:rPr lang="en-US" sz="2400" dirty="0" smtClean="0"/>
              <a:t>or New York are </a:t>
            </a:r>
            <a:r>
              <a:rPr lang="en-US" sz="2400" dirty="0"/>
              <a:t>in various stages of study and development</a:t>
            </a:r>
          </a:p>
          <a:p>
            <a:pPr marL="342900" lvl="1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2400" dirty="0" smtClean="0"/>
              <a:t>ISO-NE coordinates activities with the US Department of Energy and ISO/RTO Council</a:t>
            </a:r>
          </a:p>
          <a:p>
            <a:pPr marL="342900" lvl="1" indent="-342900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22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>
                <a:solidFill>
                  <a:srgbClr val="62777F"/>
                </a:solidFill>
              </a:rPr>
              <a:pPr/>
              <a:t>20</a:t>
            </a:fld>
            <a:endParaRPr lang="en-US" dirty="0">
              <a:solidFill>
                <a:srgbClr val="6277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25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Summary: Meeting Regional </a:t>
            </a:r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33400" y="1219200"/>
            <a:ext cx="8153400" cy="487680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200" b="1" dirty="0" smtClean="0"/>
              <a:t>Energy </a:t>
            </a:r>
            <a:r>
              <a:rPr lang="en-US" sz="2200" b="1" dirty="0"/>
              <a:t>security </a:t>
            </a:r>
            <a:r>
              <a:rPr lang="en-US" sz="2200" dirty="0"/>
              <a:t>remains a key </a:t>
            </a:r>
            <a:r>
              <a:rPr lang="en-US" sz="2200" dirty="0" smtClean="0"/>
              <a:t>issue. The </a:t>
            </a:r>
            <a:r>
              <a:rPr lang="en-US" sz="2200" dirty="0"/>
              <a:t>region </a:t>
            </a:r>
            <a:r>
              <a:rPr lang="en-US" sz="2200" dirty="0" smtClean="0"/>
              <a:t>continues making </a:t>
            </a:r>
            <a:r>
              <a:rPr lang="en-US" sz="2200" dirty="0"/>
              <a:t>progress </a:t>
            </a:r>
            <a:r>
              <a:rPr lang="en-US" sz="2200" dirty="0" smtClean="0"/>
              <a:t>to address </a:t>
            </a:r>
            <a:r>
              <a:rPr lang="en-US" sz="2200" dirty="0"/>
              <a:t>reliability </a:t>
            </a:r>
            <a:r>
              <a:rPr lang="en-US" sz="2200" dirty="0" smtClean="0"/>
              <a:t>concerns.</a:t>
            </a:r>
          </a:p>
          <a:p>
            <a:r>
              <a:rPr lang="en-US" sz="2200" b="1" dirty="0" smtClean="0"/>
              <a:t>Grid </a:t>
            </a:r>
            <a:r>
              <a:rPr lang="en-US" sz="2200" b="1" dirty="0"/>
              <a:t>transformation</a:t>
            </a:r>
            <a:r>
              <a:rPr lang="en-US" sz="2200" dirty="0"/>
              <a:t> </a:t>
            </a:r>
            <a:r>
              <a:rPr lang="en-US" sz="2200" dirty="0" smtClean="0"/>
              <a:t>is underway. The region has experienced significant development of renewable resources and shows significant potential development of additional inverter-based technologies. Preparations are underway.</a:t>
            </a:r>
          </a:p>
          <a:p>
            <a:r>
              <a:rPr lang="en-US" sz="2200" b="1" dirty="0" smtClean="0"/>
              <a:t>Transmission</a:t>
            </a:r>
            <a:r>
              <a:rPr lang="en-US" sz="2200" dirty="0" smtClean="0"/>
              <a:t> </a:t>
            </a:r>
            <a:r>
              <a:rPr lang="en-US" sz="2200" dirty="0"/>
              <a:t>projects provide reliability, </a:t>
            </a:r>
            <a:r>
              <a:rPr lang="en-US" sz="2200" dirty="0" smtClean="0"/>
              <a:t>resiliency, market </a:t>
            </a:r>
            <a:r>
              <a:rPr lang="en-US" sz="2200" dirty="0"/>
              <a:t>efficiency, and environmental benefits, and additional projects are progressing throughout the </a:t>
            </a:r>
            <a:r>
              <a:rPr lang="en-US" sz="2200" dirty="0" smtClean="0"/>
              <a:t>region.</a:t>
            </a:r>
            <a:endParaRPr lang="en-US" sz="2200" dirty="0"/>
          </a:p>
          <a:p>
            <a:r>
              <a:rPr lang="en-US" sz="2200" b="1" dirty="0"/>
              <a:t>Interregional planning </a:t>
            </a:r>
            <a:r>
              <a:rPr lang="en-US" sz="2200" dirty="0"/>
              <a:t>is increasingly important, and new ties are in various stages of study and </a:t>
            </a:r>
            <a:r>
              <a:rPr lang="en-US" sz="2200" dirty="0" smtClean="0"/>
              <a:t>development.</a:t>
            </a:r>
            <a:endParaRPr lang="en-US" sz="2200" dirty="0"/>
          </a:p>
        </p:txBody>
      </p:sp>
      <p:sp>
        <p:nvSpPr>
          <p:cNvPr id="5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pPr algn="ctr"/>
            <a:fld id="{81D60167-4931-47E6-BA6A-407CBD079E47}" type="slidenum">
              <a:rPr lang="en-US" sz="1400" smtClean="0"/>
              <a:pPr algn="ctr"/>
              <a:t>21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6218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91903" y="1676400"/>
            <a:ext cx="7926070" cy="33214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dirty="0">
                <a:solidFill>
                  <a:schemeClr val="accent1"/>
                </a:solidFill>
              </a:rPr>
              <a:t>Special</a:t>
            </a:r>
            <a:r>
              <a:rPr lang="en-US" sz="4000" b="1" dirty="0">
                <a:solidFill>
                  <a:schemeClr val="accent1"/>
                </a:solidFill>
              </a:rPr>
              <a:t> </a:t>
            </a:r>
            <a:r>
              <a:rPr sz="4000" b="1" dirty="0">
                <a:solidFill>
                  <a:schemeClr val="accent1"/>
                </a:solidFill>
              </a:rPr>
              <a:t>Thanks</a:t>
            </a:r>
            <a:r>
              <a:rPr lang="en-US" sz="4000" b="1" dirty="0">
                <a:solidFill>
                  <a:schemeClr val="accent1"/>
                </a:solidFill>
              </a:rPr>
              <a:t> T</a:t>
            </a:r>
            <a:r>
              <a:rPr sz="4000" b="1" dirty="0">
                <a:solidFill>
                  <a:schemeClr val="accent1"/>
                </a:solidFill>
              </a:rPr>
              <a:t>o</a:t>
            </a:r>
            <a:r>
              <a:rPr lang="en-US" sz="4000" b="1" dirty="0">
                <a:solidFill>
                  <a:schemeClr val="accent1"/>
                </a:solidFill>
              </a:rPr>
              <a:t>:</a:t>
            </a:r>
            <a:endParaRPr sz="4000" b="1" dirty="0">
              <a:solidFill>
                <a:schemeClr val="accent1"/>
              </a:solidFill>
            </a:endParaRPr>
          </a:p>
          <a:p>
            <a:pPr marL="12700" marR="5080" indent="635" algn="ctr">
              <a:lnSpc>
                <a:spcPct val="100000"/>
              </a:lnSpc>
              <a:spcBef>
                <a:spcPts val="1920"/>
              </a:spcBef>
            </a:pPr>
            <a:r>
              <a:rPr sz="4000" b="1" dirty="0">
                <a:solidFill>
                  <a:schemeClr val="accent1"/>
                </a:solidFill>
              </a:rPr>
              <a:t>The Planning Advisory Committee </a:t>
            </a:r>
            <a:r>
              <a:rPr lang="en-US" sz="4000" b="1" dirty="0">
                <a:solidFill>
                  <a:schemeClr val="accent1"/>
                </a:solidFill>
              </a:rPr>
              <a:t/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sz="4000" b="1" dirty="0">
                <a:solidFill>
                  <a:schemeClr val="accent1"/>
                </a:solidFill>
              </a:rPr>
              <a:t>and all stakeholders involved in the development of the </a:t>
            </a:r>
            <a:r>
              <a:rPr lang="en-US" sz="4000" b="1" dirty="0">
                <a:solidFill>
                  <a:schemeClr val="accent1"/>
                </a:solidFill>
              </a:rPr>
              <a:t/>
            </a:r>
            <a:br>
              <a:rPr lang="en-US" sz="4000" b="1" dirty="0">
                <a:solidFill>
                  <a:schemeClr val="accent1"/>
                </a:solidFill>
              </a:rPr>
            </a:br>
            <a:r>
              <a:rPr sz="4000" b="1" dirty="0">
                <a:solidFill>
                  <a:schemeClr val="accent1"/>
                </a:solidFill>
              </a:rPr>
              <a:t>201</a:t>
            </a:r>
            <a:r>
              <a:rPr lang="en-US" sz="4000" b="1" dirty="0">
                <a:solidFill>
                  <a:schemeClr val="accent1"/>
                </a:solidFill>
              </a:rPr>
              <a:t>9</a:t>
            </a:r>
            <a:r>
              <a:rPr sz="4000" b="1" dirty="0">
                <a:solidFill>
                  <a:schemeClr val="accent1"/>
                </a:solidFill>
              </a:rPr>
              <a:t> Regional System Plan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pPr algn="ctr"/>
            <a:fld id="{81D60167-4931-47E6-BA6A-407CBD079E47}" type="slidenum">
              <a:rPr lang="en-US" sz="1400" smtClean="0"/>
              <a:pPr algn="ctr"/>
              <a:t>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284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/>
          <a:p>
            <a:pPr algn="ctr"/>
            <a:fld id="{81D60167-4931-47E6-BA6A-407CBD079E47}" type="slidenum">
              <a:rPr lang="en-US" sz="1400" smtClean="0"/>
              <a:pPr algn="ctr"/>
              <a:t>23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43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2700"/>
            <a:r>
              <a:rPr lang="en-US" spc="-20" dirty="0">
                <a:solidFill>
                  <a:srgbClr val="0082CF"/>
                </a:solidFill>
                <a:cs typeface="Calibri"/>
              </a:rPr>
              <a:t>Transition to the Grid of the Future: </a:t>
            </a:r>
            <a:br>
              <a:rPr lang="en-US" spc="-20" dirty="0">
                <a:solidFill>
                  <a:srgbClr val="0082CF"/>
                </a:solidFill>
                <a:cs typeface="Calibri"/>
              </a:rPr>
            </a:br>
            <a:r>
              <a:rPr lang="en-US" spc="-20" dirty="0">
                <a:solidFill>
                  <a:srgbClr val="0082CF"/>
                </a:solidFill>
                <a:cs typeface="Calibri"/>
              </a:rPr>
              <a:t>Adapting to Disruptive Technologies </a:t>
            </a:r>
            <a:br>
              <a:rPr lang="en-US" spc="-20" dirty="0">
                <a:solidFill>
                  <a:srgbClr val="0082CF"/>
                </a:solidFill>
                <a:cs typeface="Calibri"/>
              </a:rPr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Panel Discussion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289002" y="5114264"/>
            <a:ext cx="5559552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3289002" y="5582097"/>
            <a:ext cx="5559552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endParaRPr lang="en-US" sz="900" kern="0" cap="all" spc="300" dirty="0"/>
          </a:p>
        </p:txBody>
      </p:sp>
    </p:spTree>
    <p:extLst>
      <p:ext uri="{BB962C8B-B14F-4D97-AF65-F5344CB8AC3E}">
        <p14:creationId xmlns:p14="http://schemas.microsoft.com/office/powerpoint/2010/main" val="3482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Panel Discussion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Moderator</a:t>
            </a:r>
          </a:p>
          <a:p>
            <a:pPr lvl="1">
              <a:spcAft>
                <a:spcPts val="1200"/>
              </a:spcAft>
            </a:pPr>
            <a:r>
              <a:rPr lang="en-US" b="1" dirty="0" smtClean="0"/>
              <a:t>Brook Colangelo</a:t>
            </a:r>
            <a:r>
              <a:rPr lang="en-US" dirty="0" smtClean="0"/>
              <a:t>, ISO New England, Board of Directors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</a:rPr>
              <a:t>Panelists</a:t>
            </a:r>
          </a:p>
          <a:p>
            <a:pPr lvl="1">
              <a:spcAft>
                <a:spcPts val="1200"/>
              </a:spcAft>
            </a:pPr>
            <a:r>
              <a:rPr lang="en-US" b="1" dirty="0" smtClean="0"/>
              <a:t>Marshall Van Alstyne</a:t>
            </a:r>
            <a:r>
              <a:rPr lang="en-US" dirty="0" smtClean="0"/>
              <a:t>, Boston University and Fellow at MIT’s Initiative on the Digital Economy </a:t>
            </a:r>
          </a:p>
          <a:p>
            <a:pPr lvl="1">
              <a:spcAft>
                <a:spcPts val="1200"/>
              </a:spcAft>
            </a:pPr>
            <a:r>
              <a:rPr lang="en-US" b="1" dirty="0" smtClean="0"/>
              <a:t>Katherine Prewitt</a:t>
            </a:r>
            <a:r>
              <a:rPr lang="en-US" dirty="0" smtClean="0"/>
              <a:t>, Eversource Energy</a:t>
            </a:r>
          </a:p>
          <a:p>
            <a:pPr lvl="1">
              <a:spcAft>
                <a:spcPts val="1200"/>
              </a:spcAft>
            </a:pPr>
            <a:r>
              <a:rPr lang="en-US" b="1" dirty="0" smtClean="0"/>
              <a:t>Mark O’Malley</a:t>
            </a:r>
            <a:r>
              <a:rPr lang="en-US" dirty="0" smtClean="0"/>
              <a:t>, National Renewable Energy Laboratory</a:t>
            </a:r>
          </a:p>
          <a:p>
            <a:pPr lvl="1">
              <a:spcAft>
                <a:spcPts val="1200"/>
              </a:spcAft>
            </a:pPr>
            <a:r>
              <a:rPr lang="en-US" b="1" dirty="0" smtClean="0"/>
              <a:t>Damir Novosel</a:t>
            </a:r>
            <a:r>
              <a:rPr lang="en-US" dirty="0" smtClean="0"/>
              <a:t>, Quanta Technology</a:t>
            </a:r>
            <a:endParaRPr lang="en-US" dirty="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1D60167-4931-47E6-BA6A-407CBD079E47}" type="slidenum">
              <a:rPr lang="en-US" sz="1400" smtClean="0"/>
              <a:pPr algn="ctr"/>
              <a:t>25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6222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Panel Discussion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077200" cy="4812688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Moderator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Brook Colangelo</a:t>
            </a:r>
            <a:r>
              <a:rPr lang="en-US" dirty="0" smtClean="0"/>
              <a:t>, ISO New England, Board of Directors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00"/>
                </a:solidFill>
              </a:rPr>
              <a:t>Panelists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Marshall Van </a:t>
            </a:r>
            <a:r>
              <a:rPr lang="en-US" b="1" dirty="0" smtClean="0"/>
              <a:t>Alstyne</a:t>
            </a:r>
            <a:r>
              <a:rPr lang="en-US" dirty="0"/>
              <a:t>,</a:t>
            </a:r>
            <a:r>
              <a:rPr lang="en-US" b="1" dirty="0" smtClean="0"/>
              <a:t> </a:t>
            </a:r>
            <a:r>
              <a:rPr lang="en-US" dirty="0" smtClean="0"/>
              <a:t>Boston University and Fellow </a:t>
            </a:r>
            <a:r>
              <a:rPr lang="en-US" dirty="0"/>
              <a:t>at MIT’s Initiative on the Digital Economy 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/>
              <a:t>Katherine </a:t>
            </a:r>
            <a:r>
              <a:rPr lang="en-US" b="1" dirty="0"/>
              <a:t>Prewitt</a:t>
            </a:r>
            <a:r>
              <a:rPr lang="en-US" dirty="0"/>
              <a:t>, Eversource </a:t>
            </a:r>
            <a:r>
              <a:rPr lang="en-US" dirty="0" smtClean="0"/>
              <a:t>Energy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Mark O’Malley, </a:t>
            </a:r>
            <a:r>
              <a:rPr lang="en-US" dirty="0"/>
              <a:t>National Renewable Energy </a:t>
            </a:r>
            <a:r>
              <a:rPr lang="en-US" dirty="0" smtClean="0"/>
              <a:t>Laboratory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b="1" dirty="0"/>
              <a:t>Damir Novosel</a:t>
            </a:r>
            <a:r>
              <a:rPr lang="en-US" dirty="0"/>
              <a:t>, Quanta </a:t>
            </a:r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6" name="object 4"/>
          <p:cNvSpPr txBox="1">
            <a:spLocks/>
          </p:cNvSpPr>
          <p:nvPr/>
        </p:nvSpPr>
        <p:spPr>
          <a:xfrm>
            <a:off x="8534400" y="6365882"/>
            <a:ext cx="381000" cy="2635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1D60167-4931-47E6-BA6A-407CBD079E47}" type="slidenum">
              <a:rPr lang="en-US" sz="1400" smtClean="0"/>
              <a:pPr algn="ctr"/>
              <a:t>3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3713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2019 Regional System Plan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3289002" y="5114264"/>
            <a:ext cx="5559552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dirty="0" smtClean="0">
                <a:solidFill>
                  <a:schemeClr val="accent1"/>
                </a:solidFill>
              </a:rPr>
              <a:t>Michael </a:t>
            </a:r>
            <a:r>
              <a:rPr lang="en-US" dirty="0">
                <a:solidFill>
                  <a:schemeClr val="accent1"/>
                </a:solidFill>
              </a:rPr>
              <a:t>I. </a:t>
            </a:r>
            <a:r>
              <a:rPr lang="en-US" dirty="0" smtClean="0">
                <a:solidFill>
                  <a:schemeClr val="accent1"/>
                </a:solidFill>
              </a:rPr>
              <a:t>Henderson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3289002" y="5582097"/>
            <a:ext cx="5559552" cy="381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20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buFont typeface="Arial" pitchFamily="34" charset="0"/>
              <a:buChar char="»"/>
              <a:defRPr sz="1600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900" kern="0" cap="all" spc="300" dirty="0" smtClean="0"/>
              <a:t>Director, Regional Planning and Coordination</a:t>
            </a:r>
            <a:endParaRPr lang="en-US" sz="900" kern="0" cap="all" spc="300" dirty="0"/>
          </a:p>
        </p:txBody>
      </p:sp>
    </p:spTree>
    <p:extLst>
      <p:ext uri="{BB962C8B-B14F-4D97-AF65-F5344CB8AC3E}">
        <p14:creationId xmlns:p14="http://schemas.microsoft.com/office/powerpoint/2010/main" val="46607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RSP19 Satisfies Tariff Requirements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"/>
          </p:nvPr>
        </p:nvSpPr>
        <p:spPr>
          <a:xfrm>
            <a:off x="457200" y="1401762"/>
            <a:ext cx="5638800" cy="4812688"/>
          </a:xfrm>
        </p:spPr>
        <p:txBody>
          <a:bodyPr/>
          <a:lstStyle/>
          <a:p>
            <a:r>
              <a:rPr lang="en-US" dirty="0" smtClean="0"/>
              <a:t>The ISO carries out regional planning with the Planning Advisory Committee (PAC) as part of an open, transparent stakeholder process</a:t>
            </a:r>
          </a:p>
          <a:p>
            <a:r>
              <a:rPr lang="en-US" dirty="0" smtClean="0"/>
              <a:t>RSP19 reflects the results and findings of the ongoing ISO regional planning process</a:t>
            </a:r>
          </a:p>
          <a:p>
            <a:r>
              <a:rPr lang="en-US" dirty="0" smtClean="0"/>
              <a:t>RSP19 satisfies all tariff obligations and reports on activities that satisfy required planning procedures and criteria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477000" y="1447800"/>
            <a:ext cx="2290827" cy="3636379"/>
            <a:chOff x="6624573" y="2078621"/>
            <a:chExt cx="1998980" cy="3102979"/>
          </a:xfrm>
        </p:grpSpPr>
        <p:sp>
          <p:nvSpPr>
            <p:cNvPr id="6" name="object 6"/>
            <p:cNvSpPr/>
            <p:nvPr/>
          </p:nvSpPr>
          <p:spPr>
            <a:xfrm>
              <a:off x="7039991" y="3150273"/>
              <a:ext cx="1189583" cy="9122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29400" y="2083448"/>
              <a:ext cx="1989074" cy="9144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6624573" y="2078621"/>
              <a:ext cx="1998980" cy="923925"/>
            </a:xfrm>
            <a:custGeom>
              <a:avLst/>
              <a:gdLst/>
              <a:ahLst/>
              <a:cxnLst/>
              <a:rect l="l" t="t" r="r" b="b"/>
              <a:pathLst>
                <a:path w="1998979" h="923925">
                  <a:moveTo>
                    <a:pt x="0" y="923925"/>
                  </a:moveTo>
                  <a:lnTo>
                    <a:pt x="1998599" y="923925"/>
                  </a:lnTo>
                  <a:lnTo>
                    <a:pt x="1998599" y="0"/>
                  </a:lnTo>
                  <a:lnTo>
                    <a:pt x="0" y="0"/>
                  </a:lnTo>
                  <a:lnTo>
                    <a:pt x="0" y="923925"/>
                  </a:lnTo>
                  <a:close/>
                </a:path>
              </a:pathLst>
            </a:custGeom>
            <a:ln w="952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6705600" y="4217035"/>
              <a:ext cx="1910080" cy="964565"/>
            </a:xfrm>
            <a:custGeom>
              <a:avLst/>
              <a:gdLst/>
              <a:ahLst/>
              <a:cxnLst/>
              <a:rect l="l" t="t" r="r" b="b"/>
              <a:pathLst>
                <a:path w="1910079" h="964564">
                  <a:moveTo>
                    <a:pt x="0" y="964361"/>
                  </a:moveTo>
                  <a:lnTo>
                    <a:pt x="1909572" y="964361"/>
                  </a:lnTo>
                  <a:lnTo>
                    <a:pt x="1909572" y="0"/>
                  </a:lnTo>
                  <a:lnTo>
                    <a:pt x="0" y="0"/>
                  </a:lnTo>
                  <a:lnTo>
                    <a:pt x="0" y="964361"/>
                  </a:lnTo>
                  <a:close/>
                </a:path>
              </a:pathLst>
            </a:custGeom>
            <a:solidFill>
              <a:srgbClr val="11469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705600" y="4217035"/>
              <a:ext cx="1909572" cy="96436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35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Key Messages: </a:t>
            </a:r>
            <a:r>
              <a:rPr lang="en-US" i="1" dirty="0" smtClean="0"/>
              <a:t>The Planning Process Works</a:t>
            </a:r>
            <a:endParaRPr lang="en-US" i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153400" cy="4812688"/>
          </a:xfrm>
        </p:spPr>
        <p:txBody>
          <a:bodyPr/>
          <a:lstStyle/>
          <a:p>
            <a:r>
              <a:rPr lang="en-US" dirty="0" smtClean="0"/>
              <a:t>Markets and Planning</a:t>
            </a:r>
          </a:p>
          <a:p>
            <a:pPr lvl="1"/>
            <a:r>
              <a:rPr lang="en-US" dirty="0" smtClean="0"/>
              <a:t>Two decades of competitive markets and transmission planning and development have significantly enhanced reliability and improved overall market efficiency</a:t>
            </a:r>
          </a:p>
          <a:p>
            <a:r>
              <a:rPr lang="en-US" dirty="0" smtClean="0"/>
              <a:t>Transformation of the Grid</a:t>
            </a:r>
          </a:p>
          <a:p>
            <a:pPr lvl="1"/>
            <a:r>
              <a:rPr lang="en-US" dirty="0" smtClean="0"/>
              <a:t>The system is evolving to a hybrid </a:t>
            </a:r>
            <a:r>
              <a:rPr lang="en-US" dirty="0"/>
              <a:t>grid with </a:t>
            </a:r>
            <a:r>
              <a:rPr lang="en-US" dirty="0" smtClean="0"/>
              <a:t>lower-emitting resources</a:t>
            </a:r>
          </a:p>
          <a:p>
            <a:r>
              <a:rPr lang="en-US" dirty="0" smtClean="0"/>
              <a:t>Stakeholder Input</a:t>
            </a:r>
          </a:p>
          <a:p>
            <a:pPr lvl="1"/>
            <a:r>
              <a:rPr lang="en-US" dirty="0" smtClean="0"/>
              <a:t>The ISO seeks and receives feedback from our stakeholders through an open planning process with the PAC </a:t>
            </a:r>
          </a:p>
          <a:p>
            <a:r>
              <a:rPr lang="en-US" dirty="0" smtClean="0"/>
              <a:t>Meeting the Challenges</a:t>
            </a:r>
          </a:p>
          <a:p>
            <a:pPr lvl="1"/>
            <a:r>
              <a:rPr lang="en-US" dirty="0" smtClean="0"/>
              <a:t>The region is working to meet challenges related to energy security, transmission development, and grid transformation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ISO New England Is Focused on Developing Solutions to Today’s Grid Challenges</a:t>
            </a:r>
            <a:endParaRPr lang="en-US" i="1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4294967295"/>
          </p:nvPr>
        </p:nvSpPr>
        <p:spPr>
          <a:xfrm>
            <a:off x="449587" y="1508530"/>
            <a:ext cx="6561548" cy="46532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39725" indent="-339725"/>
            <a:r>
              <a:rPr lang="en-US" sz="2000" b="1" dirty="0" smtClean="0"/>
              <a:t>Energy Security</a:t>
            </a:r>
          </a:p>
          <a:p>
            <a:pPr marL="739775" lvl="1" indent="-339725"/>
            <a:r>
              <a:rPr lang="en-US" sz="1800" dirty="0" smtClean="0"/>
              <a:t>Energy-production limitations result from “just-in-time” fuel sources and environmental compliance requirements</a:t>
            </a:r>
          </a:p>
          <a:p>
            <a:pPr marL="739775" lvl="1" indent="-339725"/>
            <a:r>
              <a:rPr lang="en-US" sz="1800" dirty="0" smtClean="0"/>
              <a:t>Short-term measures, longer-term market improvements, and development of infrastructure will address the issue</a:t>
            </a:r>
          </a:p>
          <a:p>
            <a:pPr marL="339725" indent="-339725"/>
            <a:r>
              <a:rPr lang="en-US" sz="2000" b="1" dirty="0" smtClean="0"/>
              <a:t>Transmission Development</a:t>
            </a:r>
          </a:p>
          <a:p>
            <a:pPr marL="739775" lvl="1" indent="-339725"/>
            <a:r>
              <a:rPr lang="en-US" sz="1800" dirty="0"/>
              <a:t>Improvements are required to enhance reliability </a:t>
            </a:r>
          </a:p>
          <a:p>
            <a:pPr marL="739775" lvl="1" indent="-339725"/>
            <a:r>
              <a:rPr lang="en-US" sz="1800" dirty="0"/>
              <a:t>Processes and plans are in place to meet system needs</a:t>
            </a:r>
          </a:p>
          <a:p>
            <a:pPr marL="339725" indent="-339725"/>
            <a:r>
              <a:rPr lang="en-US" sz="2000" b="1" dirty="0" smtClean="0"/>
              <a:t>Grid Transformation</a:t>
            </a:r>
          </a:p>
          <a:p>
            <a:pPr marL="739775" lvl="1" indent="-339725"/>
            <a:r>
              <a:rPr lang="en-US" sz="1800" dirty="0" smtClean="0"/>
              <a:t>Inverter-based technologies (e.g., wind, photovoltaics, FACTS* and HVDC*) pose physical and structural challenges</a:t>
            </a:r>
            <a:endParaRPr lang="en-US" sz="1800" strike="sngStrike" dirty="0" smtClean="0"/>
          </a:p>
          <a:p>
            <a:pPr marL="739775" lvl="1" indent="-339725"/>
            <a:r>
              <a:rPr lang="en-US" sz="1800" dirty="0" smtClean="0"/>
              <a:t>Analysis, procedures, and technology improvements are underway to enhance the reliable, economical, and environmental performance of the system</a:t>
            </a: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09600" y="1600200"/>
            <a:ext cx="4038600" cy="4267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050" name="Picture 2" descr="http://moss/my/personal/tmeek/Shared%20Pictures/2017%20REO%20Boa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985" y="1260986"/>
            <a:ext cx="1731707" cy="173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ss/my/personal/tmeek/Shared%20Pictures/2017%20REO%20Turbin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192" y="4734844"/>
            <a:ext cx="1573820" cy="15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9635" y="2992693"/>
            <a:ext cx="1684934" cy="168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944177"/>
            <a:ext cx="716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0000"/>
                </a:solidFill>
              </a:rPr>
              <a:t>* FACTS: Flexible Alternating Current Transmission Systems; HVDC: High Voltage Direct Current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Energy Security Risk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126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Gas pipelines serving the region operate at or near capacity, particularly during the winter, and major expansion supplying </a:t>
            </a:r>
            <a:br>
              <a:rPr lang="en-US" dirty="0" smtClean="0"/>
            </a:br>
            <a:r>
              <a:rPr lang="en-US" dirty="0" smtClean="0"/>
              <a:t>New England generation is unlikely</a:t>
            </a:r>
          </a:p>
          <a:p>
            <a:r>
              <a:rPr lang="en-US" dirty="0" smtClean="0"/>
              <a:t>The lack of firm fuel contracts means fuel may not be available when needed </a:t>
            </a:r>
          </a:p>
          <a:p>
            <a:r>
              <a:rPr lang="en-US" dirty="0" smtClean="0"/>
              <a:t>Most dual-fuel generators (i.e., oil back-up) have limited on-site fuel-storage capability, and may need additional time to switch fuels</a:t>
            </a:r>
          </a:p>
          <a:p>
            <a:r>
              <a:rPr lang="en-US" dirty="0" smtClean="0"/>
              <a:t>Older oil and coal resources face energy-production constraints, related to issues with fuel availability, delivery, and environmental restrictions </a:t>
            </a:r>
          </a:p>
          <a:p>
            <a:r>
              <a:rPr lang="en-US" dirty="0" smtClean="0"/>
              <a:t>The retirement of older, uneconomic generation that can store fuel (e.g., nuclear, coal, and oil) will increase the region’s reliance on the remaining gas-fired generators </a:t>
            </a:r>
          </a:p>
        </p:txBody>
      </p:sp>
    </p:spTree>
    <p:extLst>
      <p:ext uri="{BB962C8B-B14F-4D97-AF65-F5344CB8AC3E}">
        <p14:creationId xmlns:p14="http://schemas.microsoft.com/office/powerpoint/2010/main" val="188864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000" dirty="0" smtClean="0"/>
              <a:t>The Region Is Addressing the Energy Security Issue</a:t>
            </a:r>
            <a:endParaRPr lang="en-US" sz="2000" b="0" i="1" strike="sngStrik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200510"/>
            <a:ext cx="4040188" cy="639762"/>
          </a:xfrm>
        </p:spPr>
        <p:txBody>
          <a:bodyPr>
            <a:normAutofit/>
          </a:bodyPr>
          <a:lstStyle/>
          <a:p>
            <a:r>
              <a:rPr lang="en-US" u="sng" dirty="0"/>
              <a:t>Short Term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dirty="0" smtClean="0"/>
              <a:t>Operational enhancements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Coordination </a:t>
            </a:r>
            <a:r>
              <a:rPr lang="en-US" dirty="0"/>
              <a:t>and communication among the ISO, </a:t>
            </a:r>
            <a:r>
              <a:rPr lang="en-US" dirty="0" smtClean="0"/>
              <a:t>generators, </a:t>
            </a:r>
            <a:r>
              <a:rPr lang="en-US" dirty="0"/>
              <a:t>and natural gas </a:t>
            </a:r>
            <a:r>
              <a:rPr lang="en-US" dirty="0" smtClean="0"/>
              <a:t>pipelines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Fuel-security reliability review in the </a:t>
            </a:r>
            <a:r>
              <a:rPr lang="en-US" dirty="0"/>
              <a:t>Forward Capacity </a:t>
            </a:r>
            <a:r>
              <a:rPr lang="en-US" dirty="0" smtClean="0"/>
              <a:t>Market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Some help </a:t>
            </a:r>
            <a:r>
              <a:rPr lang="en-US" dirty="0"/>
              <a:t>provided by new resources, including </a:t>
            </a:r>
            <a:r>
              <a:rPr lang="en-US" dirty="0" smtClean="0"/>
              <a:t>renewable </a:t>
            </a:r>
            <a:r>
              <a:rPr lang="en-US" dirty="0"/>
              <a:t>resources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5024" y="1206624"/>
            <a:ext cx="4041775" cy="639762"/>
          </a:xfrm>
        </p:spPr>
        <p:txBody>
          <a:bodyPr>
            <a:normAutofit/>
          </a:bodyPr>
          <a:lstStyle/>
          <a:p>
            <a:r>
              <a:rPr lang="en-US" u="sng" dirty="0" smtClean="0"/>
              <a:t>Long </a:t>
            </a:r>
            <a:r>
              <a:rPr lang="en-US" u="sng" dirty="0"/>
              <a:t>Term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Elective </a:t>
            </a:r>
            <a:r>
              <a:rPr lang="en-US" dirty="0"/>
              <a:t>transmission upgrades to</a:t>
            </a:r>
            <a:r>
              <a:rPr lang="en-US" dirty="0" smtClean="0"/>
              <a:t> neighboring systems </a:t>
            </a:r>
            <a:r>
              <a:rPr lang="en-US" dirty="0"/>
              <a:t>that provide access to diversified resources</a:t>
            </a:r>
          </a:p>
          <a:p>
            <a:pPr>
              <a:spcBef>
                <a:spcPts val="0"/>
              </a:spcBef>
            </a:pPr>
            <a:r>
              <a:rPr lang="en-US" dirty="0"/>
              <a:t>Increased use of wind and solar resources </a:t>
            </a:r>
            <a:r>
              <a:rPr lang="en-US" dirty="0" smtClean="0"/>
              <a:t>provide some relief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Greater efficiency gains in natural gas and electricity use</a:t>
            </a:r>
          </a:p>
          <a:p>
            <a:pPr>
              <a:spcBef>
                <a:spcPts val="0"/>
              </a:spcBef>
            </a:pPr>
            <a:r>
              <a:rPr lang="en-US" dirty="0"/>
              <a:t>New markets </a:t>
            </a:r>
            <a:r>
              <a:rPr lang="en-US" dirty="0" smtClean="0"/>
              <a:t>that provide </a:t>
            </a:r>
            <a:r>
              <a:rPr lang="en-US" dirty="0"/>
              <a:t>financial incentives for </a:t>
            </a:r>
            <a:r>
              <a:rPr lang="en-US" dirty="0" smtClean="0"/>
              <a:t>supply certainty </a:t>
            </a:r>
            <a:r>
              <a:rPr lang="en-US" dirty="0"/>
              <a:t>that better utilize existing infrastructures </a:t>
            </a:r>
          </a:p>
          <a:p>
            <a:pPr marL="0" indent="0">
              <a:spcBef>
                <a:spcPts val="900"/>
              </a:spcBef>
              <a:spcAft>
                <a:spcPts val="300"/>
              </a:spcAft>
              <a:buNone/>
            </a:pPr>
            <a:endParaRPr lang="en-US" sz="190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60167-4931-47E6-BA6A-407CBD079E4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9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SO-PPT-Template-Internal Use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ISO-PPT-Template-Internal Use</Template>
  <TotalTime>0</TotalTime>
  <Words>1630</Words>
  <Application>Microsoft Office PowerPoint</Application>
  <PresentationFormat>On-screen Show (4:3)</PresentationFormat>
  <Paragraphs>234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Open Sans</vt:lpstr>
      <vt:lpstr>Open Sans Condensed</vt:lpstr>
      <vt:lpstr>Times New Roman</vt:lpstr>
      <vt:lpstr>Wingdings</vt:lpstr>
      <vt:lpstr>ISO-PPT-Template-Internal Use</vt:lpstr>
      <vt:lpstr>blank</vt:lpstr>
      <vt:lpstr>PowerPoint Presentation</vt:lpstr>
      <vt:lpstr>Agenda: 2019 Regional System Plan Meeting Westin Copley Hotel, Boston, MA  </vt:lpstr>
      <vt:lpstr>Panel Discussion</vt:lpstr>
      <vt:lpstr>2019 Regional System Plan</vt:lpstr>
      <vt:lpstr>RSP19 Satisfies Tariff Requirements</vt:lpstr>
      <vt:lpstr>Key Messages: The Planning Process Works</vt:lpstr>
      <vt:lpstr>ISO New England Is Focused on Developing Solutions to Today’s Grid Challenges</vt:lpstr>
      <vt:lpstr>The Energy Security Risk</vt:lpstr>
      <vt:lpstr>The Region Is Addressing the Energy Security Issue</vt:lpstr>
      <vt:lpstr>PowerPoint Presentation</vt:lpstr>
      <vt:lpstr>Resource Adequacy Is Met Through Competitive Markets</vt:lpstr>
      <vt:lpstr>Environmental Issues Renewable development anticipated to further reduce carbon emissions </vt:lpstr>
      <vt:lpstr>What Is Grid Transformation? Growth of HVDC, FACTS, grid-connected and distributed renewable resources,  prosumers, microgrids, storage, and electrification of demand Fewer conventional generation resources  </vt:lpstr>
      <vt:lpstr>High Solar Power Output on April 21, 2018 More solar reduces midday demand, increases ramp rates, and causes the net peak load to occur later in the day</vt:lpstr>
      <vt:lpstr>Grid Transformation Issues and Actions Required Issues being identified and studied; participation with DOE, IEEE, EPRI, and PSERC is vital</vt:lpstr>
      <vt:lpstr>Transmission Projects to Maintain Reliability Have Progressed throughout New England </vt:lpstr>
      <vt:lpstr>Key Transmission Planning Study Areas in New England</vt:lpstr>
      <vt:lpstr>Changes in Long-Term Transmission Planning Process, Criteria, and Assumptions </vt:lpstr>
      <vt:lpstr>Meeting Future Transmission System Needs</vt:lpstr>
      <vt:lpstr>Planning Activities Are Closely Coordinated with Neighboring Systems</vt:lpstr>
      <vt:lpstr>Summary: Meeting Regional Challenges</vt:lpstr>
      <vt:lpstr>PowerPoint Presentation</vt:lpstr>
      <vt:lpstr>PowerPoint Presentation</vt:lpstr>
      <vt:lpstr>Transition to the Grid of the Future:  Adapting to Disruptive Technologies  </vt:lpstr>
      <vt:lpstr>Panel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2019-08-29T16:45:00Z</dcterms:created>
  <dcterms:modified xsi:type="dcterms:W3CDTF">2019-08-29T16:45:10Z</dcterms:modified>
</cp:coreProperties>
</file>