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3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4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5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6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84" r:id="rId2"/>
    <p:sldMasterId id="2147483708" r:id="rId3"/>
    <p:sldMasterId id="2147483732" r:id="rId4"/>
    <p:sldMasterId id="2147483756" r:id="rId5"/>
    <p:sldMasterId id="2147483782" r:id="rId6"/>
    <p:sldMasterId id="2147483806" r:id="rId7"/>
  </p:sldMasterIdLst>
  <p:notesMasterIdLst>
    <p:notesMasterId r:id="rId19"/>
  </p:notesMasterIdLst>
  <p:sldIdLst>
    <p:sldId id="1117" r:id="rId8"/>
    <p:sldId id="1019" r:id="rId9"/>
    <p:sldId id="1257" r:id="rId10"/>
    <p:sldId id="1951" r:id="rId11"/>
    <p:sldId id="793" r:id="rId12"/>
    <p:sldId id="1238" r:id="rId13"/>
    <p:sldId id="1164" r:id="rId14"/>
    <p:sldId id="1147" r:id="rId15"/>
    <p:sldId id="672" r:id="rId16"/>
    <p:sldId id="420" r:id="rId17"/>
    <p:sldId id="195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70"/>
    <p:restoredTop sz="94681"/>
  </p:normalViewPr>
  <p:slideViewPr>
    <p:cSldViewPr snapToGrid="0" snapToObjects="1">
      <p:cViewPr varScale="1">
        <p:scale>
          <a:sx n="62" d="100"/>
          <a:sy n="62" d="100"/>
        </p:scale>
        <p:origin x="54" y="9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B40FCE-A382-5C47-93D8-F943B3FD2614}" type="datetimeFigureOut">
              <a:rPr lang="en-US" smtClean="0"/>
              <a:t>9/17/2019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FBEE8-0222-434B-BBD9-B5CFBAB093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90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Open Group July 21, 2014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B6F56-350B-4E5B-A84B-F03C933C9AF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6007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37045" marR="0" indent="-237045" algn="l" defTabSz="911740" rtl="0" eaLnBrk="1" fontAlgn="auto" latinLnBrk="0" hangingPunct="1">
              <a:lnSpc>
                <a:spcPct val="95000"/>
              </a:lnSpc>
              <a:spcBef>
                <a:spcPts val="144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en-US" sz="1200" dirty="0">
                <a:solidFill>
                  <a:srgbClr val="FFFFFF"/>
                </a:solidFill>
                <a:latin typeface="Arial"/>
              </a:rPr>
              <a:t>Large fragmented communities/industries, not yet talking (e.g. </a:t>
            </a:r>
            <a:r>
              <a:rPr lang="en-US" sz="1200" dirty="0" err="1">
                <a:solidFill>
                  <a:srgbClr val="FFFFFF"/>
                </a:solidFill>
                <a:latin typeface="Arial"/>
              </a:rPr>
              <a:t>IoT</a:t>
            </a:r>
            <a:r>
              <a:rPr lang="en-US" sz="1200" dirty="0">
                <a:solidFill>
                  <a:srgbClr val="FFFFFF"/>
                </a:solidFill>
                <a:latin typeface="Arial"/>
              </a:rPr>
              <a:t>, law) </a:t>
            </a:r>
            <a:r>
              <a:rPr lang="mr-IN" sz="1200" dirty="0">
                <a:solidFill>
                  <a:srgbClr val="FFFFFF"/>
                </a:solidFill>
                <a:latin typeface="Arial"/>
              </a:rPr>
              <a:t>–</a:t>
            </a:r>
            <a:r>
              <a:rPr lang="en-US" sz="1200" dirty="0">
                <a:solidFill>
                  <a:srgbClr val="FFFFFF"/>
                </a:solidFill>
                <a:latin typeface="Arial"/>
              </a:rPr>
              <a:t> can’t get NFX. Joining communities moves from N^2,</a:t>
            </a:r>
            <a:r>
              <a:rPr lang="en-US" sz="1200" baseline="0" dirty="0">
                <a:solidFill>
                  <a:srgbClr val="FFFFFF"/>
                </a:solidFill>
                <a:latin typeface="Arial"/>
              </a:rPr>
              <a:t> M^2, to O(M+N)^2.  Method: reduce friction &amp; add curation</a:t>
            </a:r>
            <a:endParaRPr lang="en-US" sz="1200" dirty="0">
              <a:solidFill>
                <a:srgbClr val="FFFFFF"/>
              </a:solidFill>
              <a:latin typeface="Arial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B6F56-350B-4E5B-A84B-F03C933C9AF6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193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Lightbulb</a:t>
            </a:r>
            <a:r>
              <a:rPr lang="en-US" baseline="0" dirty="0"/>
              <a:t> lasts longer than your lease.  Why would you buy?!?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B6F56-350B-4E5B-A84B-F03C933C9AF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8359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Lightbulb</a:t>
            </a:r>
            <a:r>
              <a:rPr lang="en-US" baseline="0" dirty="0"/>
              <a:t> lasts longer than your lease.  Why would you buy?!?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B6F56-350B-4E5B-A84B-F03C933C9AF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1402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Lightbulb</a:t>
            </a:r>
            <a:r>
              <a:rPr lang="en-US" baseline="0" dirty="0"/>
              <a:t> lasts longer than your lease.  Why would you buy?!?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B6F56-350B-4E5B-A84B-F03C933C9AF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9277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1275" y="479425"/>
            <a:ext cx="4235450" cy="2382838"/>
          </a:xfrm>
          <a:ln/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</a:rPr>
              <a:t>Ford Model T 1908-27</a:t>
            </a:r>
          </a:p>
          <a:p>
            <a:r>
              <a:rPr lang="en-US" dirty="0"/>
              <a:t>Locomotives</a:t>
            </a:r>
            <a:r>
              <a:rPr lang="en-US" baseline="0" dirty="0"/>
              <a:t> 1860s</a:t>
            </a:r>
          </a:p>
          <a:p>
            <a:r>
              <a:rPr lang="en-US" baseline="0" dirty="0"/>
              <a:t>William Henry Vanderbilt </a:t>
            </a:r>
            <a:r>
              <a:rPr lang="en-US" baseline="0" dirty="0" err="1"/>
              <a:t>Collosus</a:t>
            </a:r>
            <a:r>
              <a:rPr lang="en-US" baseline="0" dirty="0"/>
              <a:t> of (rail) roads 1879</a:t>
            </a:r>
            <a:endParaRPr lang="en-US" dirty="0"/>
          </a:p>
          <a:p>
            <a:r>
              <a:rPr lang="en-US" dirty="0"/>
              <a:t>Westinghouse dynamo 1893</a:t>
            </a:r>
          </a:p>
          <a:p>
            <a:r>
              <a:rPr lang="en-US" dirty="0"/>
              <a:t>Blast furnace</a:t>
            </a:r>
            <a:r>
              <a:rPr lang="en-US" baseline="0" dirty="0"/>
              <a:t> </a:t>
            </a:r>
            <a:r>
              <a:rPr lang="en-US" baseline="0" dirty="0" err="1"/>
              <a:t>Acklam</a:t>
            </a:r>
            <a:r>
              <a:rPr lang="en-US" baseline="0" dirty="0"/>
              <a:t> Ironworks Middleborough 1924</a:t>
            </a:r>
          </a:p>
          <a:p>
            <a:r>
              <a:rPr lang="en-US" baseline="0" dirty="0"/>
              <a:t>Rockefeller Standard Oil (Linden, US), Royal Dutch Shell (Netherlands)</a:t>
            </a:r>
          </a:p>
          <a:p>
            <a:r>
              <a:rPr lang="en-US" baseline="0" dirty="0"/>
              <a:t>Siemens co-invented electric motor without permanent magnets</a:t>
            </a:r>
          </a:p>
          <a:p>
            <a:r>
              <a:rPr lang="en-US" baseline="0" dirty="0"/>
              <a:t>Siemens laid first </a:t>
            </a:r>
            <a:r>
              <a:rPr lang="en-US" baseline="0"/>
              <a:t>Indo European telegraph </a:t>
            </a:r>
            <a:r>
              <a:rPr lang="en-US" baseline="0" dirty="0"/>
              <a:t>cable from Calcutta to London</a:t>
            </a:r>
          </a:p>
          <a:p>
            <a:pPr marL="0" indent="0">
              <a:buNone/>
            </a:pPr>
            <a:endParaRPr lang="en-US" dirty="0">
              <a:latin typeface="Times New Roman" charset="0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354" y="8744995"/>
            <a:ext cx="2972108" cy="3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1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18553-B12C-054C-83F0-ED8AB6DE162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charset="0"/>
              </a:rPr>
              <a:pPr marL="0" marR="0" lvl="0" indent="0" algn="r" defTabSz="911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1484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1275" y="479425"/>
            <a:ext cx="4235450" cy="2382838"/>
          </a:xfrm>
          <a:ln/>
        </p:spPr>
      </p:sp>
      <p:sp>
        <p:nvSpPr>
          <p:cNvPr id="931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baseline="0" dirty="0">
                <a:latin typeface="Times New Roman" charset="0"/>
              </a:rPr>
              <a:t>Bill Gates for OS</a:t>
            </a:r>
          </a:p>
          <a:p>
            <a:r>
              <a:rPr lang="en-US" baseline="0" dirty="0"/>
              <a:t>Dick </a:t>
            </a:r>
            <a:r>
              <a:rPr lang="en-US" baseline="0" dirty="0" err="1"/>
              <a:t>Costolo</a:t>
            </a:r>
            <a:r>
              <a:rPr lang="en-US" baseline="0" dirty="0"/>
              <a:t> (joined later)</a:t>
            </a:r>
          </a:p>
          <a:p>
            <a:r>
              <a:rPr lang="en-US" baseline="0" dirty="0"/>
              <a:t>Jack Ma - Alibaba</a:t>
            </a:r>
          </a:p>
          <a:p>
            <a:r>
              <a:rPr lang="en-US" baseline="0" dirty="0" err="1"/>
              <a:t>WeChat</a:t>
            </a:r>
            <a:r>
              <a:rPr lang="en-US" baseline="0" dirty="0"/>
              <a:t> / </a:t>
            </a:r>
            <a:r>
              <a:rPr lang="en-US" baseline="0" dirty="0" err="1"/>
              <a:t>Tencent</a:t>
            </a:r>
            <a:r>
              <a:rPr lang="en-US" baseline="0" dirty="0"/>
              <a:t> / QQ– Ma </a:t>
            </a:r>
            <a:r>
              <a:rPr lang="en-US" baseline="0" dirty="0" err="1"/>
              <a:t>Huateng</a:t>
            </a:r>
            <a:r>
              <a:rPr lang="en-US" baseline="0" dirty="0"/>
              <a:t> worth 12B+</a:t>
            </a:r>
          </a:p>
          <a:p>
            <a:r>
              <a:rPr lang="en-US" baseline="0" dirty="0"/>
              <a:t>Mark </a:t>
            </a:r>
            <a:r>
              <a:rPr lang="en-US" baseline="0" dirty="0" err="1"/>
              <a:t>Zuckerberg</a:t>
            </a:r>
            <a:r>
              <a:rPr lang="en-US" baseline="0" dirty="0"/>
              <a:t> – more people than China</a:t>
            </a:r>
          </a:p>
          <a:p>
            <a:r>
              <a:rPr lang="en-US" baseline="0" dirty="0"/>
              <a:t>Professional Networks – LinkedIn, Reed Hoffman</a:t>
            </a:r>
          </a:p>
          <a:p>
            <a:r>
              <a:rPr lang="en-US" baseline="0" dirty="0"/>
              <a:t>Mobile operating systems – Android, </a:t>
            </a:r>
            <a:r>
              <a:rPr lang="en-US" baseline="0" dirty="0" err="1"/>
              <a:t>Brin</a:t>
            </a:r>
            <a:r>
              <a:rPr lang="en-US" baseline="0" dirty="0"/>
              <a:t> &amp; Page</a:t>
            </a:r>
          </a:p>
          <a:p>
            <a:r>
              <a:rPr lang="en-US" baseline="0" dirty="0"/>
              <a:t>Taxi Service – </a:t>
            </a:r>
            <a:r>
              <a:rPr lang="en-US" baseline="0" dirty="0" err="1"/>
              <a:t>Uber</a:t>
            </a:r>
            <a:r>
              <a:rPr lang="en-US" baseline="0" dirty="0"/>
              <a:t>, </a:t>
            </a:r>
            <a:r>
              <a:rPr lang="en-US" baseline="0" dirty="0" err="1"/>
              <a:t>Kalnikov</a:t>
            </a:r>
            <a:endParaRPr lang="en-US" baseline="0" dirty="0"/>
          </a:p>
          <a:p>
            <a:r>
              <a:rPr lang="en-US" baseline="0" dirty="0"/>
              <a:t>Hotels – </a:t>
            </a:r>
            <a:r>
              <a:rPr lang="en-US" baseline="0" dirty="0" err="1"/>
              <a:t>Airbnb</a:t>
            </a:r>
            <a:r>
              <a:rPr lang="en-US" baseline="0" dirty="0"/>
              <a:t>, (team)</a:t>
            </a:r>
          </a:p>
          <a:p>
            <a:r>
              <a:rPr lang="en-US" baseline="0" dirty="0"/>
              <a:t>Android 87% market share</a:t>
            </a:r>
          </a:p>
          <a:p>
            <a:r>
              <a:rPr lang="en-US" baseline="0" dirty="0"/>
              <a:t>Amazon 65% all online book (digital &amp; print) http://</a:t>
            </a:r>
            <a:r>
              <a:rPr lang="en-US" baseline="0" dirty="0" err="1"/>
              <a:t>www.theatlantic.com</a:t>
            </a:r>
            <a:r>
              <a:rPr lang="en-US" baseline="0" dirty="0"/>
              <a:t>/business/archive/2014/05/amazon-has-basically-no-competition-among-online-booksellers/371917/</a:t>
            </a:r>
          </a:p>
          <a:p>
            <a:r>
              <a:rPr lang="en-US" baseline="0" dirty="0"/>
              <a:t>YouTube 77% market share online video https://</a:t>
            </a:r>
            <a:r>
              <a:rPr lang="en-US" baseline="0" dirty="0" err="1"/>
              <a:t>www.statista.com</a:t>
            </a:r>
            <a:r>
              <a:rPr lang="en-US" baseline="0" dirty="0"/>
              <a:t>/statistics/266201/us-market-share-of-leading-internet-video-portals/</a:t>
            </a:r>
          </a:p>
          <a:p>
            <a:endParaRPr lang="en-US" baseline="0" dirty="0"/>
          </a:p>
          <a:p>
            <a:pPr marL="0" indent="0">
              <a:buNone/>
            </a:pPr>
            <a:endParaRPr lang="en-US" dirty="0">
              <a:latin typeface="Times New Roman" charset="0"/>
            </a:endParaRPr>
          </a:p>
        </p:txBody>
      </p:sp>
      <p:sp>
        <p:nvSpPr>
          <p:cNvPr id="93187" name="Slide Number Placeholder 3"/>
          <p:cNvSpPr>
            <a:spLocks noGrp="1"/>
          </p:cNvSpPr>
          <p:nvPr>
            <p:ph type="sldNum" sz="quarter" idx="4294967295"/>
          </p:nvPr>
        </p:nvSpPr>
        <p:spPr bwMode="auto">
          <a:xfrm>
            <a:off x="3884354" y="8744995"/>
            <a:ext cx="2972108" cy="3385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1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718553-B12C-054C-83F0-ED8AB6DE1626}" type="slidenum"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 Normal" charset="0"/>
                <a:ea typeface="ＭＳ Ｐゴシック" charset="0"/>
              </a:rPr>
              <a:pPr marL="0" marR="0" lvl="0" indent="0" algn="r" defTabSz="911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 Norm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83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Lightbulb</a:t>
            </a:r>
            <a:r>
              <a:rPr lang="en-US" baseline="0" dirty="0"/>
              <a:t> lasts longer than your lease.  Why would you buy?!?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B6F56-350B-4E5B-A84B-F03C933C9AF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762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Honk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ea typeface="+mn-ea"/>
                <a:cs typeface="+mn-cs"/>
              </a:rPr>
              <a:t>Honk</a:t>
            </a:r>
            <a:r>
              <a:rPr lang="en-US" sz="1200" b="0" i="0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 Catch a Taxi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B6F56-350B-4E5B-A84B-F03C933C9AF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191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Lightbulb</a:t>
            </a:r>
            <a:r>
              <a:rPr lang="en-US" baseline="0" dirty="0"/>
              <a:t> lasts longer than your lease.  Why would you buy?!?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7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7B6F56-350B-4E5B-A84B-F03C933C9AF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8E8E9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17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8E8E9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9073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3.png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3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png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windmill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459" y="1773186"/>
            <a:ext cx="4021541" cy="3459219"/>
          </a:xfrm>
          <a:prstGeom prst="rect">
            <a:avLst/>
          </a:prstGeom>
        </p:spPr>
      </p:pic>
      <p:sp>
        <p:nvSpPr>
          <p:cNvPr id="47" name="Rectangle 46"/>
          <p:cNvSpPr/>
          <p:nvPr userDrawn="1"/>
        </p:nvSpPr>
        <p:spPr>
          <a:xfrm>
            <a:off x="59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6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49" name="Title 1"/>
          <p:cNvSpPr>
            <a:spLocks noGrp="1"/>
          </p:cNvSpPr>
          <p:nvPr>
            <p:ph type="ctrTitle" hasCustomPrompt="1"/>
          </p:nvPr>
        </p:nvSpPr>
        <p:spPr>
          <a:xfrm>
            <a:off x="625760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0" name="Rectangle 49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87" y="5831947"/>
            <a:ext cx="1981615" cy="792439"/>
          </a:xfrm>
          <a:prstGeom prst="rect">
            <a:avLst/>
          </a:prstGeom>
        </p:spPr>
      </p:pic>
      <p:pic>
        <p:nvPicPr>
          <p:cNvPr id="52" name="Picture 51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37" name="TextBox 36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308" tIns="45655" rIns="91308" bIns="45655" rtlCol="0">
            <a:spAutoFit/>
          </a:bodyPr>
          <a:lstStyle/>
          <a:p>
            <a:pPr defTabSz="913108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855975" y="6474319"/>
            <a:ext cx="1809067" cy="235976"/>
          </a:xfrm>
          <a:prstGeom prst="rect">
            <a:avLst/>
          </a:prstGeom>
          <a:noFill/>
        </p:spPr>
        <p:txBody>
          <a:bodyPr wrap="none" lIns="91308" tIns="45655" rIns="91308" bIns="45655" rtlCol="0">
            <a:spAutoFit/>
          </a:bodyPr>
          <a:lstStyle/>
          <a:p>
            <a:pPr algn="ctr" defTabSz="456541"/>
            <a:r>
              <a:rPr lang="en-US" sz="900" b="1" dirty="0">
                <a:solidFill>
                  <a:srgbClr val="33A8DA"/>
                </a:solidFill>
                <a:latin typeface="Arial" panose="020B0604020202020204" pitchFamily="34" charset="0"/>
              </a:rPr>
              <a:t>© 2015 Parker &amp; Van Alstyne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49675" y="6474319"/>
            <a:ext cx="3847301" cy="235976"/>
          </a:xfrm>
          <a:prstGeom prst="rect">
            <a:avLst/>
          </a:prstGeom>
          <a:noFill/>
        </p:spPr>
        <p:txBody>
          <a:bodyPr wrap="none" lIns="91308" tIns="45655" rIns="91308" bIns="45655" rtlCol="0">
            <a:spAutoFit/>
          </a:bodyPr>
          <a:lstStyle/>
          <a:p>
            <a:pPr algn="ctr" defTabSz="456541"/>
            <a:r>
              <a:rPr lang="en-US" sz="900" b="1" dirty="0">
                <a:solidFill>
                  <a:srgbClr val="33A8DA"/>
                </a:solidFill>
                <a:latin typeface="Arial" panose="020B0604020202020204" pitchFamily="34" charset="0"/>
              </a:rPr>
              <a:t>Twitter: @</a:t>
            </a:r>
            <a:r>
              <a:rPr lang="en-US" sz="900" b="1" dirty="0" err="1">
                <a:solidFill>
                  <a:srgbClr val="33A8DA"/>
                </a:solidFill>
                <a:latin typeface="Arial" panose="020B0604020202020204" pitchFamily="34" charset="0"/>
              </a:rPr>
              <a:t>InfoEcon</a:t>
            </a:r>
            <a:r>
              <a:rPr lang="en-US" sz="900" b="1" dirty="0">
                <a:solidFill>
                  <a:srgbClr val="33A8DA"/>
                </a:solidFill>
                <a:latin typeface="Arial" panose="020B0604020202020204" pitchFamily="34" charset="0"/>
              </a:rPr>
              <a:t>  ::  mva@bu.edu  ::  PlatformEconomics.com</a:t>
            </a:r>
          </a:p>
        </p:txBody>
      </p:sp>
    </p:spTree>
    <p:extLst>
      <p:ext uri="{BB962C8B-B14F-4D97-AF65-F5344CB8AC3E}">
        <p14:creationId xmlns:p14="http://schemas.microsoft.com/office/powerpoint/2010/main" val="1137633215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00" y="1600254"/>
            <a:ext cx="5892800" cy="4481287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31"/>
            <a:ext cx="4064000" cy="4909457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66" y="210337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33590802"/>
      </p:ext>
    </p:extLst>
  </p:cSld>
  <p:clrMapOvr>
    <a:masterClrMapping/>
  </p:clrMapOvr>
  <p:transition>
    <p:wipe dir="r"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0332337"/>
      </p:ext>
    </p:extLst>
  </p:cSld>
  <p:clrMapOvr>
    <a:masterClrMapping/>
  </p:clrMapOvr>
  <p:transition>
    <p:wipe dir="r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5600" y="1143083"/>
            <a:ext cx="11497733" cy="495300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5822" indent="0">
              <a:buNone/>
              <a:defRPr sz="2800"/>
            </a:lvl2pPr>
            <a:lvl3pPr marL="911740" indent="0">
              <a:buNone/>
              <a:defRPr sz="2400"/>
            </a:lvl3pPr>
            <a:lvl4pPr marL="1367605" indent="0">
              <a:buNone/>
              <a:defRPr sz="2000"/>
            </a:lvl4pPr>
            <a:lvl5pPr marL="1823481" indent="0">
              <a:buNone/>
              <a:defRPr sz="2000"/>
            </a:lvl5pPr>
            <a:lvl6pPr marL="2279298" indent="0">
              <a:buNone/>
              <a:defRPr sz="2000"/>
            </a:lvl6pPr>
            <a:lvl7pPr marL="2735213" indent="0">
              <a:buNone/>
              <a:defRPr sz="2000"/>
            </a:lvl7pPr>
            <a:lvl8pPr marL="3191069" indent="0">
              <a:buNone/>
              <a:defRPr sz="2000"/>
            </a:lvl8pPr>
            <a:lvl9pPr marL="3646958" indent="0">
              <a:buNone/>
              <a:defRPr sz="2000"/>
            </a:lvl9pPr>
          </a:lstStyle>
          <a:p>
            <a:r>
              <a:rPr lang="en-US" dirty="0"/>
              <a:t>Photo Goes Here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614" y="210337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74710004"/>
      </p:ext>
    </p:extLst>
  </p:cSld>
  <p:clrMapOvr>
    <a:masterClrMapping/>
  </p:clrMapOvr>
  <p:transition>
    <p:wipe dir="r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00" y="1600268"/>
            <a:ext cx="5892800" cy="4481287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31"/>
            <a:ext cx="4064000" cy="4909457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614" y="210337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28387014"/>
      </p:ext>
    </p:extLst>
  </p:cSld>
  <p:clrMapOvr>
    <a:masterClrMapping/>
  </p:clrMapOvr>
  <p:transition>
    <p:wipe dir="r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Thir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64001" y="1143005"/>
            <a:ext cx="4064000" cy="492397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5822" indent="0">
              <a:buNone/>
              <a:defRPr sz="2800"/>
            </a:lvl2pPr>
            <a:lvl3pPr marL="911740" indent="0">
              <a:buNone/>
              <a:defRPr sz="2400"/>
            </a:lvl3pPr>
            <a:lvl4pPr marL="1367605" indent="0">
              <a:buNone/>
              <a:defRPr sz="2000"/>
            </a:lvl4pPr>
            <a:lvl5pPr marL="1823481" indent="0">
              <a:buNone/>
              <a:defRPr sz="2000"/>
            </a:lvl5pPr>
            <a:lvl6pPr marL="2279298" indent="0">
              <a:buNone/>
              <a:defRPr sz="2000"/>
            </a:lvl6pPr>
            <a:lvl7pPr marL="2735213" indent="0">
              <a:buNone/>
              <a:defRPr sz="2000"/>
            </a:lvl7pPr>
            <a:lvl8pPr marL="3191069" indent="0">
              <a:buNone/>
              <a:defRPr sz="2000"/>
            </a:lvl8pPr>
            <a:lvl9pPr marL="3646958" indent="0">
              <a:buNone/>
              <a:defRPr sz="2000"/>
            </a:lvl9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614" y="43574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434586140"/>
      </p:ext>
    </p:extLst>
  </p:cSld>
  <p:clrMapOvr>
    <a:masterClrMapping/>
  </p:clrMapOvr>
  <p:transition>
    <p:wipe dir="r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51" y="1600206"/>
            <a:ext cx="6053665" cy="452596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51" y="1186543"/>
            <a:ext cx="60536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7576324" y="1143008"/>
            <a:ext cx="4064000" cy="4996543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614" y="43574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85493446"/>
      </p:ext>
    </p:extLst>
  </p:cSld>
  <p:clrMapOvr>
    <a:masterClrMapping/>
  </p:clrMapOvr>
  <p:transition>
    <p:wipe dir="r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1040" y="3338404"/>
            <a:ext cx="9953171" cy="273594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43000"/>
            <a:ext cx="12192000" cy="1905000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614" y="43574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93961885"/>
      </p:ext>
    </p:extLst>
  </p:cSld>
  <p:clrMapOvr>
    <a:masterClrMapping/>
  </p:clrMapOvr>
  <p:transition>
    <p:wipe dir="r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406" y="1625147"/>
            <a:ext cx="10402421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25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6614" y="43574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91623375"/>
      </p:ext>
    </p:extLst>
  </p:cSld>
  <p:clrMapOvr>
    <a:masterClrMapping/>
  </p:clrMapOvr>
  <p:transition>
    <p:wipe dir="r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1083742" y="1625377"/>
            <a:ext cx="9909174" cy="4281941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25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06614" y="43574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279386626"/>
      </p:ext>
    </p:extLst>
  </p:cSld>
  <p:clrMapOvr>
    <a:masterClrMapping/>
  </p:clrMapOvr>
  <p:transition>
    <p:wipe dir="r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twf13_lockup_2lines_CMYK_BLUE.ai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67" y="-721316"/>
            <a:ext cx="8358520" cy="8356343"/>
          </a:xfrm>
          <a:prstGeom prst="rect">
            <a:avLst/>
          </a:prstGeom>
        </p:spPr>
      </p:pic>
      <p:pic>
        <p:nvPicPr>
          <p:cNvPr id="3" name="Picture 2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103" y="4269288"/>
            <a:ext cx="2713288" cy="10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21409"/>
      </p:ext>
    </p:extLst>
  </p:cSld>
  <p:clrMapOvr>
    <a:masterClrMapping/>
  </p:clrMapOvr>
  <p:transition>
    <p:wipe dir="r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-80819"/>
            <a:ext cx="12298822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752242" y="2066639"/>
            <a:ext cx="10819150" cy="2551544"/>
            <a:chOff x="1073702" y="2066638"/>
            <a:chExt cx="10229031" cy="2413001"/>
          </a:xfrm>
        </p:grpSpPr>
        <p:pic>
          <p:nvPicPr>
            <p:cNvPr id="3" name="Picture 2" descr="airplane_small.jpg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3702" y="2089731"/>
              <a:ext cx="2389852" cy="2389908"/>
            </a:xfrm>
            <a:prstGeom prst="rect">
              <a:avLst/>
            </a:prstGeom>
          </p:spPr>
        </p:pic>
        <p:pic>
          <p:nvPicPr>
            <p:cNvPr id="4" name="Picture 3" descr="control_small.jpg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1810" y="2089729"/>
              <a:ext cx="2388523" cy="2389910"/>
            </a:xfrm>
            <a:prstGeom prst="rect">
              <a:avLst/>
            </a:prstGeom>
          </p:spPr>
        </p:pic>
        <p:pic>
          <p:nvPicPr>
            <p:cNvPr id="5" name="Picture 4" descr="ship_small.jpg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8589" y="2066638"/>
              <a:ext cx="2412944" cy="2413001"/>
            </a:xfrm>
            <a:prstGeom prst="rect">
              <a:avLst/>
            </a:prstGeom>
          </p:spPr>
        </p:pic>
        <p:pic>
          <p:nvPicPr>
            <p:cNvPr id="6" name="Picture 5" descr="windmill_small.jpg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790" y="2066639"/>
              <a:ext cx="2412943" cy="2413000"/>
            </a:xfrm>
            <a:prstGeom prst="rect">
              <a:avLst/>
            </a:prstGeom>
          </p:spPr>
        </p:pic>
      </p:grpSp>
      <p:pic>
        <p:nvPicPr>
          <p:cNvPr id="7" name="Picture 6" descr="iotwf13_lockup_1line_CMYK_BLUE.ai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331" y="-1535540"/>
            <a:ext cx="5583675" cy="3325093"/>
          </a:xfrm>
          <a:prstGeom prst="rect">
            <a:avLst/>
          </a:prstGeom>
        </p:spPr>
      </p:pic>
      <p:pic>
        <p:nvPicPr>
          <p:cNvPr id="9" name="Picture 8" descr="iotwf13_hostedby_pantone423.ai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807" y="4708008"/>
            <a:ext cx="2713288" cy="10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62617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Thir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64001" y="1143005"/>
            <a:ext cx="4064000" cy="492397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6521" indent="0">
              <a:buNone/>
              <a:defRPr sz="2800"/>
            </a:lvl2pPr>
            <a:lvl3pPr marL="913108" indent="0">
              <a:buNone/>
              <a:defRPr sz="2400"/>
            </a:lvl3pPr>
            <a:lvl4pPr marL="1369654" indent="0">
              <a:buNone/>
              <a:defRPr sz="2000"/>
            </a:lvl4pPr>
            <a:lvl5pPr marL="1826216" indent="0">
              <a:buNone/>
              <a:defRPr sz="2000"/>
            </a:lvl5pPr>
            <a:lvl6pPr marL="2282740" indent="0">
              <a:buNone/>
              <a:defRPr sz="2000"/>
            </a:lvl6pPr>
            <a:lvl7pPr marL="2739315" indent="0">
              <a:buNone/>
              <a:defRPr sz="2000"/>
            </a:lvl7pPr>
            <a:lvl8pPr marL="3195867" indent="0">
              <a:buNone/>
              <a:defRPr sz="2000"/>
            </a:lvl8pPr>
            <a:lvl9pPr marL="3652431" indent="0">
              <a:buNone/>
              <a:defRPr sz="2000"/>
            </a:lvl9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66" y="43574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13454070"/>
      </p:ext>
    </p:extLst>
  </p:cSld>
  <p:clrMapOvr>
    <a:masterClrMapping/>
  </p:clrMapOvr>
  <p:transition>
    <p:wipe dir="r"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13" y="43663"/>
            <a:ext cx="11474263" cy="63272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081011"/>
      </p:ext>
    </p:extLst>
  </p:cSld>
  <p:clrMapOvr>
    <a:masterClrMapping/>
  </p:clrMapOvr>
  <p:transition>
    <p:wipe dir="r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51" y="1600206"/>
            <a:ext cx="9914465" cy="452596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51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25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614" y="43574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772033114"/>
      </p:ext>
    </p:extLst>
  </p:cSld>
  <p:clrMapOvr>
    <a:masterClrMapping/>
  </p:clrMapOvr>
  <p:transition>
    <p:wipe dir="r"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406" y="1625147"/>
            <a:ext cx="10402421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25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614" y="43574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68397691"/>
      </p:ext>
    </p:extLst>
  </p:cSld>
  <p:clrMapOvr>
    <a:masterClrMapping/>
  </p:clrMapOvr>
  <p:transition>
    <p:wipe dir="r"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704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  <a:ln/>
        </p:spPr>
        <p:txBody>
          <a:bodyPr lIns="91164" tIns="45583" rIns="91164" bIns="4558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356377"/>
            <a:ext cx="3860800" cy="365125"/>
          </a:xfrm>
          <a:prstGeom prst="rect">
            <a:avLst/>
          </a:prstGeom>
          <a:ln/>
        </p:spPr>
        <p:txBody>
          <a:bodyPr lIns="91164" tIns="45583" rIns="91164" bIns="4558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2" y="6356377"/>
            <a:ext cx="2844800" cy="365125"/>
          </a:xfrm>
          <a:prstGeom prst="rect">
            <a:avLst/>
          </a:prstGeom>
          <a:ln/>
        </p:spPr>
        <p:txBody>
          <a:bodyPr lIns="91164" tIns="45583" rIns="91164" bIns="4558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068F7B5-1D24-41C8-99D5-FE3D00BB5DF4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72055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lIns="91164" tIns="45583" rIns="91164" bIns="4558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B49DAB-4F99-2C45-BB9D-1B5847F4C7DB}" type="datetimeFigureOut">
              <a:rPr lang="en-US" smtClean="0"/>
              <a:pPr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77"/>
            <a:ext cx="3860800" cy="365125"/>
          </a:xfrm>
          <a:prstGeom prst="rect">
            <a:avLst/>
          </a:prstGeom>
        </p:spPr>
        <p:txBody>
          <a:bodyPr lIns="91164" tIns="45583" rIns="91164" bIns="4558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2" y="6356377"/>
            <a:ext cx="2844800" cy="365125"/>
          </a:xfrm>
          <a:prstGeom prst="rect">
            <a:avLst/>
          </a:prstGeom>
        </p:spPr>
        <p:txBody>
          <a:bodyPr lIns="91164" tIns="45583" rIns="91164" bIns="4558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A8F1E3A-4AD5-D649-8F3F-D822424AB3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70455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188721" y="182883"/>
            <a:ext cx="9814560" cy="1714500"/>
          </a:xfrm>
          <a:prstGeom prst="rect">
            <a:avLst/>
          </a:prstGeom>
          <a:ln>
            <a:miter lim="400000"/>
          </a:ln>
        </p:spPr>
        <p:txBody>
          <a:bodyPr/>
          <a:lstStyle>
            <a:lvl1pPr defTabSz="456501">
              <a:defRPr sz="64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188721" y="1943100"/>
            <a:ext cx="9814560" cy="4023360"/>
          </a:xfrm>
          <a:prstGeom prst="rect">
            <a:avLst/>
          </a:prstGeom>
          <a:ln>
            <a:miter lim="400000"/>
          </a:ln>
        </p:spPr>
        <p:txBody>
          <a:bodyPr anchor="ctr"/>
          <a:lstStyle>
            <a:lvl1pPr marL="697497" indent="-443846" algn="l" defTabSz="456501">
              <a:spcBef>
                <a:spcPts val="1800"/>
              </a:spcBef>
              <a:buClrTx/>
              <a:buSzPct val="171000"/>
              <a:buChar char="•"/>
              <a:defRPr sz="3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039863" indent="-443846" algn="l" defTabSz="456501">
              <a:spcBef>
                <a:spcPts val="1800"/>
              </a:spcBef>
              <a:buClrTx/>
              <a:buSzPct val="171000"/>
              <a:buChar char="•"/>
              <a:defRPr sz="3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382283" indent="-443846" algn="l" defTabSz="456501">
              <a:spcBef>
                <a:spcPts val="1800"/>
              </a:spcBef>
              <a:buClrTx/>
              <a:buSzPct val="171000"/>
              <a:buChar char="•"/>
              <a:defRPr sz="3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737376" indent="-443846" algn="l" defTabSz="456501">
              <a:spcBef>
                <a:spcPts val="1800"/>
              </a:spcBef>
              <a:buClrTx/>
              <a:buSzPct val="171000"/>
              <a:buChar char="•"/>
              <a:defRPr sz="3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079767" indent="-443846" algn="l" defTabSz="456501">
              <a:spcBef>
                <a:spcPts val="1800"/>
              </a:spcBef>
              <a:buClrTx/>
              <a:buSzPct val="171000"/>
              <a:buChar char="•"/>
              <a:defRPr sz="3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847339264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9"/>
            <a:ext cx="1097280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64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643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61"/>
            <a:ext cx="2844800" cy="365125"/>
          </a:xfrm>
          <a:prstGeom prst="rect">
            <a:avLst/>
          </a:prstGeom>
        </p:spPr>
        <p:txBody>
          <a:bodyPr lIns="91300" tIns="45651" rIns="91300" bIns="45651"/>
          <a:lstStyle>
            <a:lvl1pPr defTabSz="91307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356361"/>
            <a:ext cx="3860800" cy="365125"/>
          </a:xfrm>
          <a:prstGeom prst="rect">
            <a:avLst/>
          </a:prstGeom>
        </p:spPr>
        <p:txBody>
          <a:bodyPr lIns="91300" tIns="45651" rIns="91300" bIns="45651"/>
          <a:lstStyle>
            <a:lvl1pPr defTabSz="91307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2" y="6356361"/>
            <a:ext cx="2844800" cy="365125"/>
          </a:xfrm>
          <a:prstGeom prst="rect">
            <a:avLst/>
          </a:prstGeom>
        </p:spPr>
        <p:txBody>
          <a:bodyPr lIns="91300" tIns="45651" rIns="91300" bIns="45651"/>
          <a:lstStyle>
            <a:lvl1pPr defTabSz="913070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F5840AFA-1908-7C42-B9F7-B2F9D2793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5003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DFCF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18622" indent="-318622">
              <a:buClr>
                <a:schemeClr val="accent3"/>
              </a:buClr>
              <a:buSzPct val="100000"/>
              <a:buFont typeface="Arial" pitchFamily="34" charset="0"/>
              <a:buChar char="•"/>
              <a:defRPr/>
            </a:lvl1pPr>
            <a:lvl2pPr marL="638830" indent="-272632">
              <a:buClr>
                <a:schemeClr val="accent3"/>
              </a:buClr>
              <a:buSzPct val="95000"/>
              <a:buFont typeface="Arial" pitchFamily="34" charset="0"/>
              <a:buChar char="•"/>
              <a:defRPr/>
            </a:lvl2pPr>
            <a:lvl3pPr marL="913070" indent="-228273">
              <a:buClr>
                <a:schemeClr val="accent3"/>
              </a:buClr>
              <a:buSzPct val="70000"/>
              <a:buFont typeface="Courier New" pitchFamily="49" charset="0"/>
              <a:buChar char="o"/>
              <a:defRPr/>
            </a:lvl3pPr>
            <a:lvl4pPr marL="1369596" indent="-228273">
              <a:buClr>
                <a:schemeClr val="accent3"/>
              </a:buClr>
              <a:buSzPct val="45000"/>
              <a:buFont typeface="Wingdings" pitchFamily="2" charset="2"/>
              <a:buChar char="o"/>
              <a:defRPr/>
            </a:lvl4pPr>
            <a:lvl5pPr marL="1826140" indent="-228273">
              <a:buClr>
                <a:schemeClr val="accent3"/>
              </a:buClr>
              <a:buSzPct val="50000"/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7400" y="6248405"/>
            <a:ext cx="3556000" cy="365125"/>
          </a:xfrm>
          <a:prstGeom prst="rect">
            <a:avLst/>
          </a:prstGeom>
        </p:spPr>
        <p:txBody>
          <a:bodyPr lIns="91300" tIns="45651" rIns="91300" bIns="4565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70401" y="6248405"/>
            <a:ext cx="6400800" cy="365125"/>
          </a:xfrm>
          <a:prstGeom prst="rect">
            <a:avLst/>
          </a:prstGeom>
        </p:spPr>
        <p:txBody>
          <a:bodyPr lIns="91300" tIns="45651" rIns="91300" bIns="45651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79151" y="6248400"/>
            <a:ext cx="711200" cy="381000"/>
          </a:xfrm>
          <a:prstGeom prst="rect">
            <a:avLst/>
          </a:prstGeom>
        </p:spPr>
        <p:txBody>
          <a:bodyPr lIns="91300" tIns="45651" rIns="91300" bIns="45651"/>
          <a:lstStyle>
            <a:lvl1pPr>
              <a:defRPr/>
            </a:lvl1pPr>
          </a:lstStyle>
          <a:p>
            <a:pPr>
              <a:defRPr/>
            </a:pPr>
            <a:fld id="{DCBC19EA-D742-45EB-B287-89E0511C36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651011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windmill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459" y="1773183"/>
            <a:ext cx="4021541" cy="3459218"/>
          </a:xfrm>
          <a:prstGeom prst="rect">
            <a:avLst/>
          </a:prstGeom>
        </p:spPr>
      </p:pic>
      <p:sp>
        <p:nvSpPr>
          <p:cNvPr id="47" name="Rectangle 46"/>
          <p:cNvSpPr/>
          <p:nvPr userDrawn="1"/>
        </p:nvSpPr>
        <p:spPr>
          <a:xfrm>
            <a:off x="14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49" name="Title 1"/>
          <p:cNvSpPr>
            <a:spLocks noGrp="1"/>
          </p:cNvSpPr>
          <p:nvPr>
            <p:ph type="ctrTitle" hasCustomPrompt="1"/>
          </p:nvPr>
        </p:nvSpPr>
        <p:spPr>
          <a:xfrm>
            <a:off x="625716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0" name="Rectangle 49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51" name="Picture 50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43" y="5831903"/>
            <a:ext cx="1981615" cy="792439"/>
          </a:xfrm>
          <a:prstGeom prst="rect">
            <a:avLst/>
          </a:prstGeom>
        </p:spPr>
      </p:pic>
      <p:pic>
        <p:nvPicPr>
          <p:cNvPr id="52" name="Picture 51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37" name="TextBox 36"/>
          <p:cNvSpPr txBox="1"/>
          <p:nvPr userDrawn="1"/>
        </p:nvSpPr>
        <p:spPr>
          <a:xfrm>
            <a:off x="609730" y="5313703"/>
            <a:ext cx="6341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1"/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</a:rPr>
              <a:t>Barcelona, Spain  </a:t>
            </a:r>
            <a:r>
              <a:rPr lang="en-US" sz="1400" dirty="0">
                <a:solidFill>
                  <a:srgbClr val="33A8DA"/>
                </a:solidFill>
                <a:latin typeface="Tahoma" panose="020B0604030504040204" pitchFamily="34" charset="0"/>
              </a:rPr>
              <a:t>•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</a:rPr>
              <a:t>  October 29-31, </a:t>
            </a:r>
            <a:r>
              <a:rPr lang="is-IS" sz="1400" dirty="0">
                <a:solidFill>
                  <a:srgbClr val="000000"/>
                </a:solidFill>
                <a:latin typeface="Tahoma" panose="020B0604030504040204" pitchFamily="34" charset="0"/>
              </a:rPr>
              <a:t>2016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848003" y="6474318"/>
            <a:ext cx="18250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900" b="1" dirty="0">
                <a:solidFill>
                  <a:srgbClr val="33A8DA"/>
                </a:solidFill>
                <a:latin typeface="Tahoma" panose="020B0604030504040204" pitchFamily="34" charset="0"/>
              </a:rPr>
              <a:t>© 2018 Parker, Van Alstyne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25654" y="6474318"/>
            <a:ext cx="38953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900" b="1" dirty="0">
                <a:solidFill>
                  <a:srgbClr val="33A8DA"/>
                </a:solidFill>
                <a:latin typeface="Tahoma" panose="020B0604030504040204" pitchFamily="34" charset="0"/>
              </a:rPr>
              <a:t>Twitter: @</a:t>
            </a:r>
            <a:r>
              <a:rPr lang="en-US" sz="900" b="1" dirty="0" err="1">
                <a:solidFill>
                  <a:srgbClr val="33A8DA"/>
                </a:solidFill>
                <a:latin typeface="Tahoma" panose="020B0604030504040204" pitchFamily="34" charset="0"/>
              </a:rPr>
              <a:t>InfoEcon</a:t>
            </a:r>
            <a:r>
              <a:rPr lang="en-US" sz="900" b="1" dirty="0">
                <a:solidFill>
                  <a:srgbClr val="33A8DA"/>
                </a:solidFill>
                <a:latin typeface="Tahoma" panose="020B0604030504040204" pitchFamily="34" charset="0"/>
              </a:rPr>
              <a:t>  ::  </a:t>
            </a:r>
            <a:r>
              <a:rPr lang="en-US" sz="900" b="1" dirty="0" err="1">
                <a:solidFill>
                  <a:srgbClr val="33A8DA"/>
                </a:solidFill>
                <a:latin typeface="Tahoma" panose="020B0604030504040204" pitchFamily="34" charset="0"/>
              </a:rPr>
              <a:t>mva@bu.edu</a:t>
            </a:r>
            <a:r>
              <a:rPr lang="en-US" sz="900" b="1" dirty="0">
                <a:solidFill>
                  <a:srgbClr val="33A8DA"/>
                </a:solidFill>
                <a:latin typeface="Tahoma" panose="020B0604030504040204" pitchFamily="34" charset="0"/>
              </a:rPr>
              <a:t>  ::  </a:t>
            </a:r>
            <a:r>
              <a:rPr lang="en-US" sz="900" b="1" dirty="0" err="1">
                <a:solidFill>
                  <a:srgbClr val="33A8DA"/>
                </a:solidFill>
                <a:latin typeface="Tahoma" panose="020B0604030504040204" pitchFamily="34" charset="0"/>
              </a:rPr>
              <a:t>PlatformEconomics.com</a:t>
            </a:r>
            <a:endParaRPr lang="en-US" sz="900" b="1" dirty="0">
              <a:solidFill>
                <a:srgbClr val="33A8DA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01168"/>
      </p:ext>
    </p:extLst>
  </p:cSld>
  <p:clrMapOvr>
    <a:masterClrMapping/>
  </p:clrMapOvr>
  <p:transition>
    <p:wipe dir="r"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2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-80818"/>
            <a:ext cx="12192000" cy="7065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19" name="Picture 18" descr="traffic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148" y="1773656"/>
            <a:ext cx="3900402" cy="351416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4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5716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16" name="Picture 15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43" y="5831903"/>
            <a:ext cx="1981615" cy="792439"/>
          </a:xfrm>
          <a:prstGeom prst="rect">
            <a:avLst/>
          </a:prstGeom>
        </p:spPr>
      </p:pic>
      <p:pic>
        <p:nvPicPr>
          <p:cNvPr id="17" name="Picture 16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09730" y="5313703"/>
            <a:ext cx="6341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1"/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</a:rPr>
              <a:t>Barcelona, Spain  </a:t>
            </a:r>
            <a:r>
              <a:rPr lang="en-US" sz="1400" dirty="0">
                <a:solidFill>
                  <a:srgbClr val="33A8DA"/>
                </a:solidFill>
                <a:latin typeface="Tahoma" panose="020B0604030504040204" pitchFamily="34" charset="0"/>
              </a:rPr>
              <a:t>•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</a:rPr>
              <a:t>  October 29-31, </a:t>
            </a:r>
            <a:r>
              <a:rPr lang="is-IS" sz="1400" dirty="0">
                <a:solidFill>
                  <a:srgbClr val="000000"/>
                </a:solidFill>
                <a:latin typeface="Tahoma" panose="020B0604030504040204" pitchFamily="34" charset="0"/>
              </a:rPr>
              <a:t>2016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913960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03" y="1600206"/>
            <a:ext cx="6053665" cy="452596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03" y="1186543"/>
            <a:ext cx="60536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7576324" y="1143008"/>
            <a:ext cx="4064000" cy="4996543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566" y="43574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21202020"/>
      </p:ext>
    </p:extLst>
  </p:cSld>
  <p:clrMapOvr>
    <a:masterClrMapping/>
  </p:clrMapOvr>
  <p:transition>
    <p:wipe dir="r"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3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-80818"/>
            <a:ext cx="12192000" cy="7065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12" name="Picture 11" descr="factory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6655" y="1780944"/>
            <a:ext cx="4396895" cy="3757150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4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25716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9" name="Picture 8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43" y="5831903"/>
            <a:ext cx="1981615" cy="792439"/>
          </a:xfrm>
          <a:prstGeom prst="rect">
            <a:avLst/>
          </a:prstGeom>
        </p:spPr>
      </p:pic>
      <p:pic>
        <p:nvPicPr>
          <p:cNvPr id="10" name="Picture 9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09730" y="5313703"/>
            <a:ext cx="6341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1"/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</a:rPr>
              <a:t>Barcelona, Spain  </a:t>
            </a:r>
            <a:r>
              <a:rPr lang="en-US" sz="1400" dirty="0">
                <a:solidFill>
                  <a:srgbClr val="33A8DA"/>
                </a:solidFill>
                <a:latin typeface="Tahoma" panose="020B0604030504040204" pitchFamily="34" charset="0"/>
              </a:rPr>
              <a:t>•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</a:rPr>
              <a:t>  October 29-31, </a:t>
            </a:r>
            <a:r>
              <a:rPr lang="is-IS" sz="1400" dirty="0">
                <a:solidFill>
                  <a:srgbClr val="000000"/>
                </a:solidFill>
                <a:latin typeface="Tahoma" panose="020B0604030504040204" pitchFamily="34" charset="0"/>
              </a:rPr>
              <a:t>2016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766434"/>
      </p:ext>
    </p:extLst>
  </p:cSld>
  <p:clrMapOvr>
    <a:masterClrMapping/>
  </p:clrMapOvr>
  <p:transition>
    <p:wipe dir="r"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4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-80818"/>
            <a:ext cx="12192000" cy="7065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11" name="Picture 10" descr="forrest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0798" y="1773535"/>
            <a:ext cx="4962752" cy="3541573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4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1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25716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8" name="Picture 7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43" y="5831903"/>
            <a:ext cx="1981615" cy="792439"/>
          </a:xfrm>
          <a:prstGeom prst="rect">
            <a:avLst/>
          </a:prstGeom>
        </p:spPr>
      </p:pic>
      <p:pic>
        <p:nvPicPr>
          <p:cNvPr id="9" name="Picture 8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09730" y="5313703"/>
            <a:ext cx="6341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61"/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</a:rPr>
              <a:t>Barcelona, Spain  </a:t>
            </a:r>
            <a:r>
              <a:rPr lang="en-US" sz="1400" dirty="0">
                <a:solidFill>
                  <a:srgbClr val="33A8DA"/>
                </a:solidFill>
                <a:latin typeface="Tahoma" panose="020B0604030504040204" pitchFamily="34" charset="0"/>
              </a:rPr>
              <a:t>•</a:t>
            </a:r>
            <a:r>
              <a:rPr lang="en-US" sz="1400" dirty="0">
                <a:solidFill>
                  <a:srgbClr val="000000"/>
                </a:solidFill>
                <a:latin typeface="Tahoma" panose="020B0604030504040204" pitchFamily="34" charset="0"/>
              </a:rPr>
              <a:t>  October 29-31, </a:t>
            </a:r>
            <a:r>
              <a:rPr lang="is-IS" sz="1400" dirty="0">
                <a:solidFill>
                  <a:srgbClr val="000000"/>
                </a:solidFill>
                <a:latin typeface="Tahoma" panose="020B0604030504040204" pitchFamily="34" charset="0"/>
              </a:rPr>
              <a:t>2016</a:t>
            </a:r>
            <a:endParaRPr lang="en-US" sz="1400" dirty="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537472"/>
      </p:ext>
    </p:extLst>
  </p:cSld>
  <p:clrMapOvr>
    <a:masterClrMapping/>
  </p:clrMapOvr>
  <p:transition>
    <p:wipe dir="r"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759" y="1600206"/>
            <a:ext cx="9914465" cy="420551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759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5849944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22" y="210335"/>
            <a:ext cx="10566295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93491562"/>
      </p:ext>
    </p:extLst>
  </p:cSld>
  <p:clrMapOvr>
    <a:masterClrMapping/>
  </p:clrMapOvr>
  <p:transition>
    <p:wipe dir="r"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83756" y="1600203"/>
            <a:ext cx="4732866" cy="417648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39951" y="1600203"/>
            <a:ext cx="4732866" cy="41619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83759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5864459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6522" y="210335"/>
            <a:ext cx="10566295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448612163"/>
      </p:ext>
    </p:extLst>
  </p:cSld>
  <p:clrMapOvr>
    <a:masterClrMapping/>
  </p:clrMapOvr>
  <p:transition>
    <p:wipe dir="r"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522" y="210335"/>
            <a:ext cx="10566295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29814704"/>
      </p:ext>
    </p:extLst>
  </p:cSld>
  <p:clrMapOvr>
    <a:masterClrMapping/>
  </p:clrMapOvr>
  <p:transition>
    <p:wipe dir="r"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187527"/>
      </p:ext>
    </p:extLst>
  </p:cSld>
  <p:clrMapOvr>
    <a:masterClrMapping/>
  </p:clrMapOvr>
  <p:transition>
    <p:wipe dir="r"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5600" y="1143004"/>
            <a:ext cx="11497733" cy="495300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7181" indent="0">
              <a:buNone/>
              <a:defRPr sz="2800"/>
            </a:lvl2pPr>
            <a:lvl3pPr marL="914361" indent="0">
              <a:buNone/>
              <a:defRPr sz="2400"/>
            </a:lvl3pPr>
            <a:lvl4pPr marL="1371543" indent="0">
              <a:buNone/>
              <a:defRPr sz="2000"/>
            </a:lvl4pPr>
            <a:lvl5pPr marL="1828724" indent="0">
              <a:buNone/>
              <a:defRPr sz="2000"/>
            </a:lvl5pPr>
            <a:lvl6pPr marL="2285905" indent="0">
              <a:buNone/>
              <a:defRPr sz="2000"/>
            </a:lvl6pPr>
            <a:lvl7pPr marL="2743085" indent="0">
              <a:buNone/>
              <a:defRPr sz="2000"/>
            </a:lvl7pPr>
            <a:lvl8pPr marL="3200267" indent="0">
              <a:buNone/>
              <a:defRPr sz="2000"/>
            </a:lvl8pPr>
            <a:lvl9pPr marL="3657448" indent="0">
              <a:buNone/>
              <a:defRPr sz="2000"/>
            </a:lvl9pPr>
          </a:lstStyle>
          <a:p>
            <a:r>
              <a:rPr lang="en-US" dirty="0"/>
              <a:t>Photo Goes Here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522" y="210335"/>
            <a:ext cx="10566295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81953474"/>
      </p:ext>
    </p:extLst>
  </p:cSld>
  <p:clrMapOvr>
    <a:masterClrMapping/>
  </p:clrMapOvr>
  <p:transition>
    <p:wipe dir="r"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00" y="1600208"/>
            <a:ext cx="5892800" cy="4481287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01"/>
            <a:ext cx="4064000" cy="4909457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22" y="210335"/>
            <a:ext cx="10566295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70821843"/>
      </p:ext>
    </p:extLst>
  </p:cSld>
  <p:clrMapOvr>
    <a:masterClrMapping/>
  </p:clrMapOvr>
  <p:transition>
    <p:wipe dir="r"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Thir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64001" y="1143005"/>
            <a:ext cx="4064000" cy="492397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7181" indent="0">
              <a:buNone/>
              <a:defRPr sz="2800"/>
            </a:lvl2pPr>
            <a:lvl3pPr marL="914361" indent="0">
              <a:buNone/>
              <a:defRPr sz="2400"/>
            </a:lvl3pPr>
            <a:lvl4pPr marL="1371543" indent="0">
              <a:buNone/>
              <a:defRPr sz="2000"/>
            </a:lvl4pPr>
            <a:lvl5pPr marL="1828724" indent="0">
              <a:buNone/>
              <a:defRPr sz="2000"/>
            </a:lvl5pPr>
            <a:lvl6pPr marL="2285905" indent="0">
              <a:buNone/>
              <a:defRPr sz="2000"/>
            </a:lvl6pPr>
            <a:lvl7pPr marL="2743085" indent="0">
              <a:buNone/>
              <a:defRPr sz="2000"/>
            </a:lvl7pPr>
            <a:lvl8pPr marL="3200267" indent="0">
              <a:buNone/>
              <a:defRPr sz="2000"/>
            </a:lvl8pPr>
            <a:lvl9pPr marL="3657448" indent="0">
              <a:buNone/>
              <a:defRPr sz="2000"/>
            </a:lvl9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22" y="43571"/>
            <a:ext cx="10566295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424793355"/>
      </p:ext>
    </p:extLst>
  </p:cSld>
  <p:clrMapOvr>
    <a:masterClrMapping/>
  </p:clrMapOvr>
  <p:transition>
    <p:wipe dir="r"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759" y="1600206"/>
            <a:ext cx="6053665" cy="452596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759" y="1186543"/>
            <a:ext cx="60536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7576324" y="1143007"/>
            <a:ext cx="4064000" cy="4996543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522" y="43571"/>
            <a:ext cx="10566295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40314629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1040" y="3338356"/>
            <a:ext cx="9953171" cy="273594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43000"/>
            <a:ext cx="12192000" cy="1905000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66" y="43574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13517656"/>
      </p:ext>
    </p:extLst>
  </p:cSld>
  <p:clrMapOvr>
    <a:masterClrMapping/>
  </p:clrMapOvr>
  <p:transition>
    <p:wipe dir="r"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1040" y="3338312"/>
            <a:ext cx="9953171" cy="273594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43000"/>
            <a:ext cx="12192000" cy="1905000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22" y="43571"/>
            <a:ext cx="10566295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671309062"/>
      </p:ext>
    </p:extLst>
  </p:cSld>
  <p:clrMapOvr>
    <a:masterClrMapping/>
  </p:clrMapOvr>
  <p:transition>
    <p:wipe dir="r"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406" y="1625147"/>
            <a:ext cx="10402421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48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6522" y="43571"/>
            <a:ext cx="10566295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864415381"/>
      </p:ext>
    </p:extLst>
  </p:cSld>
  <p:clrMapOvr>
    <a:masterClrMapping/>
  </p:clrMapOvr>
  <p:transition>
    <p:wipe dir="r"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1083742" y="1625377"/>
            <a:ext cx="9909174" cy="4281941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083742" y="6372448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06522" y="43571"/>
            <a:ext cx="10566295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956336363"/>
      </p:ext>
    </p:extLst>
  </p:cSld>
  <p:clrMapOvr>
    <a:masterClrMapping/>
  </p:clrMapOvr>
  <p:transition>
    <p:wipe dir="r"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twf13_lockup_2lines_CMYK_BLUE.ai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67" y="-721317"/>
            <a:ext cx="8358520" cy="8356343"/>
          </a:xfrm>
          <a:prstGeom prst="rect">
            <a:avLst/>
          </a:prstGeom>
        </p:spPr>
      </p:pic>
      <p:pic>
        <p:nvPicPr>
          <p:cNvPr id="3" name="Picture 2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103" y="4269288"/>
            <a:ext cx="2713288" cy="10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438353"/>
      </p:ext>
    </p:extLst>
  </p:cSld>
  <p:clrMapOvr>
    <a:masterClrMapping/>
  </p:clrMapOvr>
  <p:transition>
    <p:wipe dir="r"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-80818"/>
            <a:ext cx="12298822" cy="706581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752150" y="2066638"/>
            <a:ext cx="10819150" cy="2551544"/>
            <a:chOff x="1073702" y="2066638"/>
            <a:chExt cx="10229031" cy="2413001"/>
          </a:xfrm>
        </p:grpSpPr>
        <p:pic>
          <p:nvPicPr>
            <p:cNvPr id="3" name="Picture 2" descr="airplane_small.jpg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3702" y="2089731"/>
              <a:ext cx="2389852" cy="2389908"/>
            </a:xfrm>
            <a:prstGeom prst="rect">
              <a:avLst/>
            </a:prstGeom>
          </p:spPr>
        </p:pic>
        <p:pic>
          <p:nvPicPr>
            <p:cNvPr id="4" name="Picture 3" descr="control_small.jpg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1810" y="2089729"/>
              <a:ext cx="2388523" cy="2389910"/>
            </a:xfrm>
            <a:prstGeom prst="rect">
              <a:avLst/>
            </a:prstGeom>
          </p:spPr>
        </p:pic>
        <p:pic>
          <p:nvPicPr>
            <p:cNvPr id="5" name="Picture 4" descr="ship_small.jpg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8589" y="2066638"/>
              <a:ext cx="2412944" cy="2413001"/>
            </a:xfrm>
            <a:prstGeom prst="rect">
              <a:avLst/>
            </a:prstGeom>
          </p:spPr>
        </p:pic>
        <p:pic>
          <p:nvPicPr>
            <p:cNvPr id="6" name="Picture 5" descr="windmill_small.jpg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790" y="2066639"/>
              <a:ext cx="2412943" cy="2413000"/>
            </a:xfrm>
            <a:prstGeom prst="rect">
              <a:avLst/>
            </a:prstGeom>
          </p:spPr>
        </p:pic>
      </p:grpSp>
      <p:pic>
        <p:nvPicPr>
          <p:cNvPr id="7" name="Picture 6" descr="iotwf13_lockup_1line_CMYK_BLUE.ai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331" y="-1535540"/>
            <a:ext cx="5583675" cy="3325093"/>
          </a:xfrm>
          <a:prstGeom prst="rect">
            <a:avLst/>
          </a:prstGeom>
        </p:spPr>
      </p:pic>
      <p:pic>
        <p:nvPicPr>
          <p:cNvPr id="9" name="Picture 8" descr="iotwf13_hostedby_pantone423.ai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807" y="4708008"/>
            <a:ext cx="2713288" cy="10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77611"/>
      </p:ext>
    </p:extLst>
  </p:cSld>
  <p:clrMapOvr>
    <a:masterClrMapping/>
  </p:clrMapOvr>
  <p:transition>
    <p:wipe dir="r"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521" y="43571"/>
            <a:ext cx="11474263" cy="63272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10756411"/>
      </p:ext>
    </p:extLst>
  </p:cSld>
  <p:clrMapOvr>
    <a:masterClrMapping/>
  </p:clrMapOvr>
  <p:transition>
    <p:wipe dir="r"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759" y="1600206"/>
            <a:ext cx="9914465" cy="452596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759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48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22" y="43571"/>
            <a:ext cx="10566295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38173103"/>
      </p:ext>
    </p:extLst>
  </p:cSld>
  <p:clrMapOvr>
    <a:masterClrMapping/>
  </p:clrMapOvr>
  <p:transition>
    <p:wipe dir="r"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406" y="1625147"/>
            <a:ext cx="10402421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48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4830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522" y="43571"/>
            <a:ext cx="10566295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53323728"/>
      </p:ext>
    </p:extLst>
  </p:cSld>
  <p:clrMapOvr>
    <a:masterClrMapping/>
  </p:clrMapOvr>
  <p:transition>
    <p:wipe dir="r"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4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74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4361"/>
            <a:fld id="{D9B49DAB-4F99-2C45-BB9D-1B5847F4C7DB}" type="datetimeFigureOut">
              <a:rPr lang="en-US" smtClean="0">
                <a:solidFill>
                  <a:prstClr val="black"/>
                </a:solidFill>
              </a:rPr>
              <a:pPr defTabSz="914361"/>
              <a:t>9/17/2019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74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436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2" y="6356374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4361"/>
            <a:fld id="{0A8F1E3A-4AD5-D649-8F3F-D822424AB38C}" type="slidenum">
              <a:rPr lang="en-US" smtClean="0">
                <a:solidFill>
                  <a:prstClr val="black"/>
                </a:solidFill>
              </a:rPr>
              <a:pPr defTabSz="91436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59635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12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74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4361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356374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4361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2" y="6356374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4361"/>
            <a:fld id="{E068F7B5-1D24-41C8-99D5-FE3D00BB5DF4}" type="slidenum">
              <a:rPr lang="en-US" smtClean="0">
                <a:solidFill>
                  <a:srgbClr val="000000"/>
                </a:solidFill>
              </a:rPr>
              <a:pPr defTabSz="914361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875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406" y="1625147"/>
            <a:ext cx="10402421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7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6566" y="43574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18505341"/>
      </p:ext>
    </p:extLst>
  </p:cSld>
  <p:clrMapOvr>
    <a:masterClrMapping/>
  </p:clrMapOvr>
  <p:transition>
    <p:wipe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74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4361"/>
            <a:fld id="{D9B49DAB-4F99-2C45-BB9D-1B5847F4C7DB}" type="datetimeFigureOut">
              <a:rPr lang="en-US" smtClean="0">
                <a:solidFill>
                  <a:prstClr val="black"/>
                </a:solidFill>
              </a:rPr>
              <a:pPr defTabSz="914361"/>
              <a:t>9/17/2019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74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4361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2" y="6356374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4361"/>
            <a:fld id="{0A8F1E3A-4AD5-D649-8F3F-D822424AB38C}" type="slidenum">
              <a:rPr lang="en-US" smtClean="0">
                <a:solidFill>
                  <a:prstClr val="black"/>
                </a:solidFill>
              </a:rPr>
              <a:pPr defTabSz="914361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36976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windmill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459" y="1773186"/>
            <a:ext cx="4021541" cy="3459219"/>
          </a:xfrm>
          <a:prstGeom prst="rect">
            <a:avLst/>
          </a:prstGeom>
        </p:spPr>
      </p:pic>
      <p:sp>
        <p:nvSpPr>
          <p:cNvPr id="47" name="Rectangle 46"/>
          <p:cNvSpPr/>
          <p:nvPr userDrawn="1"/>
        </p:nvSpPr>
        <p:spPr>
          <a:xfrm>
            <a:off x="61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 defTabSz="913032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6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49" name="Title 1"/>
          <p:cNvSpPr>
            <a:spLocks noGrp="1"/>
          </p:cNvSpPr>
          <p:nvPr>
            <p:ph type="ctrTitle" hasCustomPrompt="1"/>
          </p:nvPr>
        </p:nvSpPr>
        <p:spPr>
          <a:xfrm>
            <a:off x="625762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0" name="Rectangle 49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 defTabSz="913032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90" y="5831950"/>
            <a:ext cx="1981615" cy="792439"/>
          </a:xfrm>
          <a:prstGeom prst="rect">
            <a:avLst/>
          </a:prstGeom>
        </p:spPr>
      </p:pic>
      <p:pic>
        <p:nvPicPr>
          <p:cNvPr id="52" name="Picture 51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37" name="TextBox 36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300" tIns="45651" rIns="91300" bIns="45651" rtlCol="0">
            <a:spAutoFit/>
          </a:bodyPr>
          <a:lstStyle/>
          <a:p>
            <a:pPr defTabSz="913032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48253" y="6474319"/>
            <a:ext cx="2424604" cy="235968"/>
          </a:xfrm>
          <a:prstGeom prst="rect">
            <a:avLst/>
          </a:prstGeom>
          <a:noFill/>
        </p:spPr>
        <p:txBody>
          <a:bodyPr wrap="none" lIns="91300" tIns="45651" rIns="91300" bIns="45651" rtlCol="0">
            <a:spAutoFit/>
          </a:bodyPr>
          <a:lstStyle/>
          <a:p>
            <a:pPr algn="ctr" defTabSz="456501"/>
            <a:r>
              <a:rPr lang="en-US" sz="900" b="1" dirty="0">
                <a:solidFill>
                  <a:srgbClr val="33A8DA"/>
                </a:solidFill>
                <a:latin typeface="Arial" panose="020B0604020202020204" pitchFamily="34" charset="0"/>
              </a:rPr>
              <a:t>© 2015 Parker, Van Alstyne &amp; </a:t>
            </a:r>
            <a:r>
              <a:rPr lang="en-US" sz="900" b="1" dirty="0" err="1">
                <a:solidFill>
                  <a:srgbClr val="33A8DA"/>
                </a:solidFill>
                <a:latin typeface="Arial" panose="020B0604020202020204" pitchFamily="34" charset="0"/>
              </a:rPr>
              <a:t>Choudary</a:t>
            </a:r>
            <a:endParaRPr lang="en-US" sz="900" b="1" dirty="0">
              <a:solidFill>
                <a:srgbClr val="33A8DA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49684" y="6474319"/>
            <a:ext cx="3847285" cy="235968"/>
          </a:xfrm>
          <a:prstGeom prst="rect">
            <a:avLst/>
          </a:prstGeom>
          <a:noFill/>
        </p:spPr>
        <p:txBody>
          <a:bodyPr wrap="none" lIns="91300" tIns="45651" rIns="91300" bIns="45651" rtlCol="0">
            <a:spAutoFit/>
          </a:bodyPr>
          <a:lstStyle/>
          <a:p>
            <a:pPr algn="ctr" defTabSz="456501"/>
            <a:r>
              <a:rPr lang="en-US" sz="900" b="1" dirty="0">
                <a:solidFill>
                  <a:srgbClr val="33A8DA"/>
                </a:solidFill>
                <a:latin typeface="Arial" panose="020B0604020202020204" pitchFamily="34" charset="0"/>
              </a:rPr>
              <a:t>Twitter: @</a:t>
            </a:r>
            <a:r>
              <a:rPr lang="en-US" sz="900" b="1" dirty="0" err="1">
                <a:solidFill>
                  <a:srgbClr val="33A8DA"/>
                </a:solidFill>
                <a:latin typeface="Arial" panose="020B0604020202020204" pitchFamily="34" charset="0"/>
              </a:rPr>
              <a:t>InfoEcon</a:t>
            </a:r>
            <a:r>
              <a:rPr lang="en-US" sz="900" b="1" dirty="0">
                <a:solidFill>
                  <a:srgbClr val="33A8DA"/>
                </a:solidFill>
                <a:latin typeface="Arial" panose="020B0604020202020204" pitchFamily="34" charset="0"/>
              </a:rPr>
              <a:t>  ::  mva@bu.edu  ::  PlatformEconomics.com</a:t>
            </a:r>
          </a:p>
        </p:txBody>
      </p:sp>
    </p:spTree>
    <p:extLst>
      <p:ext uri="{BB962C8B-B14F-4D97-AF65-F5344CB8AC3E}">
        <p14:creationId xmlns:p14="http://schemas.microsoft.com/office/powerpoint/2010/main" val="2347077093"/>
      </p:ext>
    </p:extLst>
  </p:cSld>
  <p:clrMapOvr>
    <a:masterClrMapping/>
  </p:clrMapOvr>
  <p:transition>
    <p:wipe dir="r"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2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 defTabSz="913032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 descr="traffic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148" y="1773658"/>
            <a:ext cx="3900402" cy="351416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1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 defTabSz="913032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6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5762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 defTabSz="913032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90" y="5831950"/>
            <a:ext cx="1981615" cy="792439"/>
          </a:xfrm>
          <a:prstGeom prst="rect">
            <a:avLst/>
          </a:prstGeom>
        </p:spPr>
      </p:pic>
      <p:pic>
        <p:nvPicPr>
          <p:cNvPr id="17" name="Picture 16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300" tIns="45651" rIns="91300" bIns="45651" rtlCol="0">
            <a:spAutoFit/>
          </a:bodyPr>
          <a:lstStyle/>
          <a:p>
            <a:pPr defTabSz="913032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3174827786"/>
      </p:ext>
    </p:extLst>
  </p:cSld>
  <p:clrMapOvr>
    <a:masterClrMapping/>
  </p:clrMapOvr>
  <p:transition>
    <p:wipe dir="r"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3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 defTabSz="913032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factory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6655" y="1780956"/>
            <a:ext cx="4396895" cy="375715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61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 defTabSz="913032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6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25762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 defTabSz="913032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90" y="5831950"/>
            <a:ext cx="1981615" cy="792439"/>
          </a:xfrm>
          <a:prstGeom prst="rect">
            <a:avLst/>
          </a:prstGeom>
        </p:spPr>
      </p:pic>
      <p:pic>
        <p:nvPicPr>
          <p:cNvPr id="10" name="Picture 9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300" tIns="45651" rIns="91300" bIns="45651" rtlCol="0">
            <a:spAutoFit/>
          </a:bodyPr>
          <a:lstStyle/>
          <a:p>
            <a:pPr defTabSz="913032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2799977291"/>
      </p:ext>
    </p:extLst>
  </p:cSld>
  <p:clrMapOvr>
    <a:masterClrMapping/>
  </p:clrMapOvr>
  <p:transition>
    <p:wipe dir="r"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4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 defTabSz="913032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forrest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0798" y="1773537"/>
            <a:ext cx="4962752" cy="3541573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61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 defTabSz="913032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6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6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25762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 defTabSz="913032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90" y="5831950"/>
            <a:ext cx="1981615" cy="792439"/>
          </a:xfrm>
          <a:prstGeom prst="rect">
            <a:avLst/>
          </a:prstGeom>
        </p:spPr>
      </p:pic>
      <p:pic>
        <p:nvPicPr>
          <p:cNvPr id="9" name="Picture 8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300" tIns="45651" rIns="91300" bIns="45651" rtlCol="0">
            <a:spAutoFit/>
          </a:bodyPr>
          <a:lstStyle/>
          <a:p>
            <a:pPr defTabSz="913032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2771416218"/>
      </p:ext>
    </p:extLst>
  </p:cSld>
  <p:clrMapOvr>
    <a:masterClrMapping/>
  </p:clrMapOvr>
  <p:transition>
    <p:wipe dir="r"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06" y="1600207"/>
            <a:ext cx="9914465" cy="420551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06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5849946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659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69" y="210337"/>
            <a:ext cx="10566295" cy="653139"/>
          </a:xfrm>
          <a:prstGeom prst="rect">
            <a:avLst/>
          </a:prstGeom>
        </p:spPr>
        <p:txBody>
          <a:bodyPr vert="horz" lIns="82152" tIns="45649" rIns="82152" bIns="4564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444273860"/>
      </p:ext>
    </p:extLst>
  </p:cSld>
  <p:clrMapOvr>
    <a:masterClrMapping/>
  </p:clrMapOvr>
  <p:transition>
    <p:wipe dir="r"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83803" y="1600203"/>
            <a:ext cx="4732866" cy="417648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39998" y="1600243"/>
            <a:ext cx="4732866" cy="41619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83806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5864462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659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6569" y="210337"/>
            <a:ext cx="10566295" cy="653139"/>
          </a:xfrm>
          <a:prstGeom prst="rect">
            <a:avLst/>
          </a:prstGeom>
        </p:spPr>
        <p:txBody>
          <a:bodyPr vert="horz" lIns="82152" tIns="45649" rIns="82152" bIns="4564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55430805"/>
      </p:ext>
    </p:extLst>
  </p:cSld>
  <p:clrMapOvr>
    <a:masterClrMapping/>
  </p:clrMapOvr>
  <p:transition>
    <p:wipe dir="r"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569" y="210337"/>
            <a:ext cx="10566295" cy="653139"/>
          </a:xfrm>
          <a:prstGeom prst="rect">
            <a:avLst/>
          </a:prstGeom>
        </p:spPr>
        <p:txBody>
          <a:bodyPr vert="horz" lIns="82152" tIns="45649" rIns="82152" bIns="4564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11208692"/>
      </p:ext>
    </p:extLst>
  </p:cSld>
  <p:clrMapOvr>
    <a:masterClrMapping/>
  </p:clrMapOvr>
  <p:transition>
    <p:wipe dir="r"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984801"/>
      </p:ext>
    </p:extLst>
  </p:cSld>
  <p:clrMapOvr>
    <a:masterClrMapping/>
  </p:clrMapOvr>
  <p:transition>
    <p:wipe dir="r"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5600" y="1143051"/>
            <a:ext cx="11497733" cy="495300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6481" indent="0">
              <a:buNone/>
              <a:defRPr sz="2800"/>
            </a:lvl2pPr>
            <a:lvl3pPr marL="913032" indent="0">
              <a:buNone/>
              <a:defRPr sz="2400"/>
            </a:lvl3pPr>
            <a:lvl4pPr marL="1369539" indent="0">
              <a:buNone/>
              <a:defRPr sz="2000"/>
            </a:lvl4pPr>
            <a:lvl5pPr marL="1826064" indent="0">
              <a:buNone/>
              <a:defRPr sz="2000"/>
            </a:lvl5pPr>
            <a:lvl6pPr marL="2282548" indent="0">
              <a:buNone/>
              <a:defRPr sz="2000"/>
            </a:lvl6pPr>
            <a:lvl7pPr marL="2739087" indent="0">
              <a:buNone/>
              <a:defRPr sz="2000"/>
            </a:lvl7pPr>
            <a:lvl8pPr marL="3195601" indent="0">
              <a:buNone/>
              <a:defRPr sz="2000"/>
            </a:lvl8pPr>
            <a:lvl9pPr marL="3652126" indent="0">
              <a:buNone/>
              <a:defRPr sz="2000"/>
            </a:lvl9pPr>
          </a:lstStyle>
          <a:p>
            <a:r>
              <a:rPr lang="en-US" dirty="0"/>
              <a:t>Photo Goes Here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569" y="210337"/>
            <a:ext cx="10566295" cy="653139"/>
          </a:xfrm>
          <a:prstGeom prst="rect">
            <a:avLst/>
          </a:prstGeom>
        </p:spPr>
        <p:txBody>
          <a:bodyPr vert="horz" lIns="82152" tIns="45649" rIns="82152" bIns="4564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74614752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1083742" y="1625377"/>
            <a:ext cx="9909174" cy="4281941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7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06566" y="43574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72102977"/>
      </p:ext>
    </p:extLst>
  </p:cSld>
  <p:clrMapOvr>
    <a:masterClrMapping/>
  </p:clrMapOvr>
  <p:transition>
    <p:wipe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00" y="1600256"/>
            <a:ext cx="5892800" cy="4481287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31"/>
            <a:ext cx="4064000" cy="4909457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69" y="210337"/>
            <a:ext cx="10566295" cy="653139"/>
          </a:xfrm>
          <a:prstGeom prst="rect">
            <a:avLst/>
          </a:prstGeom>
        </p:spPr>
        <p:txBody>
          <a:bodyPr vert="horz" lIns="82152" tIns="45649" rIns="82152" bIns="4564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29340126"/>
      </p:ext>
    </p:extLst>
  </p:cSld>
  <p:clrMapOvr>
    <a:masterClrMapping/>
  </p:clrMapOvr>
  <p:transition>
    <p:wipe dir="r"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Thir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64001" y="1143005"/>
            <a:ext cx="4064000" cy="492397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6481" indent="0">
              <a:buNone/>
              <a:defRPr sz="2800"/>
            </a:lvl2pPr>
            <a:lvl3pPr marL="913032" indent="0">
              <a:buNone/>
              <a:defRPr sz="2400"/>
            </a:lvl3pPr>
            <a:lvl4pPr marL="1369539" indent="0">
              <a:buNone/>
              <a:defRPr sz="2000"/>
            </a:lvl4pPr>
            <a:lvl5pPr marL="1826064" indent="0">
              <a:buNone/>
              <a:defRPr sz="2000"/>
            </a:lvl5pPr>
            <a:lvl6pPr marL="2282548" indent="0">
              <a:buNone/>
              <a:defRPr sz="2000"/>
            </a:lvl6pPr>
            <a:lvl7pPr marL="2739087" indent="0">
              <a:buNone/>
              <a:defRPr sz="2000"/>
            </a:lvl7pPr>
            <a:lvl8pPr marL="3195601" indent="0">
              <a:buNone/>
              <a:defRPr sz="2000"/>
            </a:lvl8pPr>
            <a:lvl9pPr marL="3652126" indent="0">
              <a:buNone/>
              <a:defRPr sz="2000"/>
            </a:lvl9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69" y="43574"/>
            <a:ext cx="10566295" cy="653139"/>
          </a:xfrm>
          <a:prstGeom prst="rect">
            <a:avLst/>
          </a:prstGeom>
        </p:spPr>
        <p:txBody>
          <a:bodyPr vert="horz" lIns="82152" tIns="45649" rIns="82152" bIns="4564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422985132"/>
      </p:ext>
    </p:extLst>
  </p:cSld>
  <p:clrMapOvr>
    <a:masterClrMapping/>
  </p:clrMapOvr>
  <p:transition>
    <p:wipe dir="r"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05" y="1600206"/>
            <a:ext cx="6053665" cy="452596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05" y="1186543"/>
            <a:ext cx="60536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7576324" y="1143008"/>
            <a:ext cx="4064000" cy="4996543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569" y="43574"/>
            <a:ext cx="10566295" cy="653139"/>
          </a:xfrm>
          <a:prstGeom prst="rect">
            <a:avLst/>
          </a:prstGeom>
        </p:spPr>
        <p:txBody>
          <a:bodyPr vert="horz" lIns="82152" tIns="45649" rIns="82152" bIns="4564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9228871"/>
      </p:ext>
    </p:extLst>
  </p:cSld>
  <p:clrMapOvr>
    <a:masterClrMapping/>
  </p:clrMapOvr>
  <p:transition>
    <p:wipe dir="r"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1040" y="3338359"/>
            <a:ext cx="9953171" cy="273594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43000"/>
            <a:ext cx="12192000" cy="1905000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69" y="43574"/>
            <a:ext cx="10566295" cy="653139"/>
          </a:xfrm>
          <a:prstGeom prst="rect">
            <a:avLst/>
          </a:prstGeom>
        </p:spPr>
        <p:txBody>
          <a:bodyPr vert="horz" lIns="82152" tIns="45649" rIns="82152" bIns="4564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25276563"/>
      </p:ext>
    </p:extLst>
  </p:cSld>
  <p:clrMapOvr>
    <a:masterClrMapping/>
  </p:clrMapOvr>
  <p:transition>
    <p:wipe dir="r"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406" y="1625147"/>
            <a:ext cx="10402421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659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6569" y="43574"/>
            <a:ext cx="10566295" cy="653139"/>
          </a:xfrm>
          <a:prstGeom prst="rect">
            <a:avLst/>
          </a:prstGeom>
        </p:spPr>
        <p:txBody>
          <a:bodyPr vert="horz" lIns="82152" tIns="45649" rIns="82152" bIns="4564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40578942"/>
      </p:ext>
    </p:extLst>
  </p:cSld>
  <p:clrMapOvr>
    <a:masterClrMapping/>
  </p:clrMapOvr>
  <p:transition>
    <p:wipe dir="r"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1083742" y="1625377"/>
            <a:ext cx="9909174" cy="4281941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659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06569" y="43574"/>
            <a:ext cx="10566295" cy="653139"/>
          </a:xfrm>
          <a:prstGeom prst="rect">
            <a:avLst/>
          </a:prstGeom>
        </p:spPr>
        <p:txBody>
          <a:bodyPr vert="horz" lIns="82152" tIns="45649" rIns="82152" bIns="4564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12543512"/>
      </p:ext>
    </p:extLst>
  </p:cSld>
  <p:clrMapOvr>
    <a:masterClrMapping/>
  </p:clrMapOvr>
  <p:transition>
    <p:wipe dir="r"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twf13_lockup_2lines_CMYK_BLUE.ai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67" y="-721316"/>
            <a:ext cx="8358520" cy="8356343"/>
          </a:xfrm>
          <a:prstGeom prst="rect">
            <a:avLst/>
          </a:prstGeom>
        </p:spPr>
      </p:pic>
      <p:pic>
        <p:nvPicPr>
          <p:cNvPr id="3" name="Picture 2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103" y="4269288"/>
            <a:ext cx="2713288" cy="10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72803"/>
      </p:ext>
    </p:extLst>
  </p:cSld>
  <p:clrMapOvr>
    <a:masterClrMapping/>
  </p:clrMapOvr>
  <p:transition>
    <p:wipe dir="r"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-80819"/>
            <a:ext cx="12298822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0" tIns="45651" rIns="91300" bIns="45651" rtlCol="0" anchor="ctr"/>
          <a:lstStyle/>
          <a:p>
            <a:pPr algn="ctr" defTabSz="913032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752197" y="2066639"/>
            <a:ext cx="10819150" cy="2551544"/>
            <a:chOff x="1073702" y="2066638"/>
            <a:chExt cx="10229031" cy="2413001"/>
          </a:xfrm>
        </p:grpSpPr>
        <p:pic>
          <p:nvPicPr>
            <p:cNvPr id="3" name="Picture 2" descr="airplane_small.jpg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3702" y="2089731"/>
              <a:ext cx="2389852" cy="2389908"/>
            </a:xfrm>
            <a:prstGeom prst="rect">
              <a:avLst/>
            </a:prstGeom>
          </p:spPr>
        </p:pic>
        <p:pic>
          <p:nvPicPr>
            <p:cNvPr id="4" name="Picture 3" descr="control_small.jpg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1810" y="2089729"/>
              <a:ext cx="2388523" cy="2389910"/>
            </a:xfrm>
            <a:prstGeom prst="rect">
              <a:avLst/>
            </a:prstGeom>
          </p:spPr>
        </p:pic>
        <p:pic>
          <p:nvPicPr>
            <p:cNvPr id="5" name="Picture 4" descr="ship_small.jpg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8589" y="2066638"/>
              <a:ext cx="2412944" cy="2413001"/>
            </a:xfrm>
            <a:prstGeom prst="rect">
              <a:avLst/>
            </a:prstGeom>
          </p:spPr>
        </p:pic>
        <p:pic>
          <p:nvPicPr>
            <p:cNvPr id="6" name="Picture 5" descr="windmill_small.jpg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790" y="2066639"/>
              <a:ext cx="2412943" cy="2413000"/>
            </a:xfrm>
            <a:prstGeom prst="rect">
              <a:avLst/>
            </a:prstGeom>
          </p:spPr>
        </p:pic>
      </p:grpSp>
      <p:pic>
        <p:nvPicPr>
          <p:cNvPr id="7" name="Picture 6" descr="iotwf13_lockup_1line_CMYK_BLUE.ai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331" y="-1535540"/>
            <a:ext cx="5583675" cy="3325093"/>
          </a:xfrm>
          <a:prstGeom prst="rect">
            <a:avLst/>
          </a:prstGeom>
        </p:spPr>
      </p:pic>
      <p:pic>
        <p:nvPicPr>
          <p:cNvPr id="9" name="Picture 8" descr="iotwf13_hostedby_pantone423.ai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807" y="4708008"/>
            <a:ext cx="2713288" cy="10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597688"/>
      </p:ext>
    </p:extLst>
  </p:cSld>
  <p:clrMapOvr>
    <a:masterClrMapping/>
  </p:clrMapOvr>
  <p:transition>
    <p:wipe dir="r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567" y="43618"/>
            <a:ext cx="11474263" cy="63272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34529869"/>
      </p:ext>
    </p:extLst>
  </p:cSld>
  <p:clrMapOvr>
    <a:masterClrMapping/>
  </p:clrMapOvr>
  <p:transition>
    <p:wipe dir="r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06" y="1600206"/>
            <a:ext cx="9914465" cy="452596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06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659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69" y="43574"/>
            <a:ext cx="10566295" cy="653139"/>
          </a:xfrm>
          <a:prstGeom prst="rect">
            <a:avLst/>
          </a:prstGeom>
        </p:spPr>
        <p:txBody>
          <a:bodyPr vert="horz" lIns="82152" tIns="45649" rIns="82152" bIns="4564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14635683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twf13_lockup_2lines_CMYK_BLUE.ai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67" y="-721316"/>
            <a:ext cx="8358520" cy="8356343"/>
          </a:xfrm>
          <a:prstGeom prst="rect">
            <a:avLst/>
          </a:prstGeom>
        </p:spPr>
      </p:pic>
      <p:pic>
        <p:nvPicPr>
          <p:cNvPr id="3" name="Picture 2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103" y="4269288"/>
            <a:ext cx="2713288" cy="10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317992"/>
      </p:ext>
    </p:extLst>
  </p:cSld>
  <p:clrMapOvr>
    <a:masterClrMapping/>
  </p:clrMapOvr>
  <p:transition>
    <p:wipe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406" y="1625147"/>
            <a:ext cx="10402421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659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569" y="43574"/>
            <a:ext cx="10566295" cy="653139"/>
          </a:xfrm>
          <a:prstGeom prst="rect">
            <a:avLst/>
          </a:prstGeom>
        </p:spPr>
        <p:txBody>
          <a:bodyPr vert="horz" lIns="82152" tIns="45649" rIns="82152" bIns="4564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91371127"/>
      </p:ext>
    </p:extLst>
  </p:cSld>
  <p:clrMapOvr>
    <a:masterClrMapping/>
  </p:clrMapOvr>
  <p:transition>
    <p:wipe dir="r"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9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5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2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lIns="91300" tIns="45651" rIns="91300" bIns="4565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3032"/>
            <a:fld id="{D9B49DAB-4F99-2C45-BB9D-1B5847F4C7DB}" type="datetimeFigureOut">
              <a:rPr lang="en-US" smtClean="0">
                <a:solidFill>
                  <a:prstClr val="black"/>
                </a:solidFill>
              </a:rPr>
              <a:pPr defTabSz="913032"/>
              <a:t>9/17/2019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77"/>
            <a:ext cx="3860800" cy="365125"/>
          </a:xfrm>
          <a:prstGeom prst="rect">
            <a:avLst/>
          </a:prstGeom>
        </p:spPr>
        <p:txBody>
          <a:bodyPr lIns="91300" tIns="45651" rIns="91300" bIns="4565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303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2" y="6356377"/>
            <a:ext cx="2844800" cy="365125"/>
          </a:xfrm>
          <a:prstGeom prst="rect">
            <a:avLst/>
          </a:prstGeom>
        </p:spPr>
        <p:txBody>
          <a:bodyPr lIns="91300" tIns="45651" rIns="91300" bIns="4565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3032"/>
            <a:fld id="{0A8F1E3A-4AD5-D649-8F3F-D822424AB38C}" type="slidenum">
              <a:rPr lang="en-US" smtClean="0">
                <a:solidFill>
                  <a:prstClr val="black"/>
                </a:solidFill>
              </a:rPr>
              <a:pPr defTabSz="91303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17681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5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  <a:ln/>
        </p:spPr>
        <p:txBody>
          <a:bodyPr lIns="91300" tIns="45651" rIns="91300" bIns="4565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3032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356377"/>
            <a:ext cx="3860800" cy="365125"/>
          </a:xfrm>
          <a:prstGeom prst="rect">
            <a:avLst/>
          </a:prstGeom>
          <a:ln/>
        </p:spPr>
        <p:txBody>
          <a:bodyPr lIns="91300" tIns="45651" rIns="91300" bIns="4565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3032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2" y="6356377"/>
            <a:ext cx="2844800" cy="365125"/>
          </a:xfrm>
          <a:prstGeom prst="rect">
            <a:avLst/>
          </a:prstGeom>
          <a:ln/>
        </p:spPr>
        <p:txBody>
          <a:bodyPr lIns="91300" tIns="45651" rIns="91300" bIns="4565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3032"/>
            <a:fld id="{E068F7B5-1D24-41C8-99D5-FE3D00BB5DF4}" type="slidenum">
              <a:rPr lang="en-US" smtClean="0">
                <a:solidFill>
                  <a:srgbClr val="000000"/>
                </a:solidFill>
              </a:rPr>
              <a:pPr defTabSz="913032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2556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lIns="91300" tIns="45651" rIns="91300" bIns="4565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3032"/>
            <a:fld id="{D9B49DAB-4F99-2C45-BB9D-1B5847F4C7DB}" type="datetimeFigureOut">
              <a:rPr lang="en-US" smtClean="0">
                <a:solidFill>
                  <a:prstClr val="black"/>
                </a:solidFill>
              </a:rPr>
              <a:pPr defTabSz="913032"/>
              <a:t>9/17/2019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77"/>
            <a:ext cx="3860800" cy="365125"/>
          </a:xfrm>
          <a:prstGeom prst="rect">
            <a:avLst/>
          </a:prstGeom>
        </p:spPr>
        <p:txBody>
          <a:bodyPr lIns="91300" tIns="45651" rIns="91300" bIns="4565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3032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2" y="6356377"/>
            <a:ext cx="2844800" cy="365125"/>
          </a:xfrm>
          <a:prstGeom prst="rect">
            <a:avLst/>
          </a:prstGeom>
        </p:spPr>
        <p:txBody>
          <a:bodyPr lIns="91300" tIns="45651" rIns="91300" bIns="45651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3032"/>
            <a:fld id="{0A8F1E3A-4AD5-D649-8F3F-D822424AB38C}" type="slidenum">
              <a:rPr lang="en-US" smtClean="0">
                <a:solidFill>
                  <a:prstClr val="black"/>
                </a:solidFill>
              </a:rPr>
              <a:pPr defTabSz="913032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8735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lIns="90912" tIns="45457" rIns="90912" bIns="45457"/>
          <a:lstStyle/>
          <a:p>
            <a:pPr defTabSz="909348"/>
            <a:fld id="{DE2760FD-D082-694A-A197-845B6044470E}" type="datetimeFigureOut">
              <a:rPr lang="en-US" smtClean="0">
                <a:solidFill>
                  <a:prstClr val="black"/>
                </a:solidFill>
              </a:rPr>
              <a:pPr defTabSz="909348"/>
              <a:t>9/17/2019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lIns="90912" tIns="45457" rIns="90912" bIns="45457"/>
          <a:lstStyle/>
          <a:p>
            <a:pPr defTabSz="909348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2" y="6356353"/>
            <a:ext cx="2844800" cy="365125"/>
          </a:xfrm>
          <a:prstGeom prst="rect">
            <a:avLst/>
          </a:prstGeom>
        </p:spPr>
        <p:txBody>
          <a:bodyPr lIns="90912" tIns="45457" rIns="90912" bIns="45457"/>
          <a:lstStyle/>
          <a:p>
            <a:pPr defTabSz="909348"/>
            <a:fld id="{A1436FB5-95F3-C64F-9926-63491CC52AD2}" type="slidenum">
              <a:rPr lang="en-US" smtClean="0">
                <a:solidFill>
                  <a:prstClr val="black"/>
                </a:solidFill>
              </a:rPr>
              <a:pPr defTabSz="909348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767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-80819"/>
            <a:ext cx="12298822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752194" y="2066639"/>
            <a:ext cx="10819150" cy="2551544"/>
            <a:chOff x="1073702" y="2066638"/>
            <a:chExt cx="10229031" cy="2413001"/>
          </a:xfrm>
        </p:grpSpPr>
        <p:pic>
          <p:nvPicPr>
            <p:cNvPr id="3" name="Picture 2" descr="airplane_small.jpg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3702" y="2089731"/>
              <a:ext cx="2389852" cy="2389908"/>
            </a:xfrm>
            <a:prstGeom prst="rect">
              <a:avLst/>
            </a:prstGeom>
          </p:spPr>
        </p:pic>
        <p:pic>
          <p:nvPicPr>
            <p:cNvPr id="4" name="Picture 3" descr="control_small.jpg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1810" y="2089729"/>
              <a:ext cx="2388523" cy="2389910"/>
            </a:xfrm>
            <a:prstGeom prst="rect">
              <a:avLst/>
            </a:prstGeom>
          </p:spPr>
        </p:pic>
        <p:pic>
          <p:nvPicPr>
            <p:cNvPr id="5" name="Picture 4" descr="ship_small.jpg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8589" y="2066638"/>
              <a:ext cx="2412944" cy="2413001"/>
            </a:xfrm>
            <a:prstGeom prst="rect">
              <a:avLst/>
            </a:prstGeom>
          </p:spPr>
        </p:pic>
        <p:pic>
          <p:nvPicPr>
            <p:cNvPr id="6" name="Picture 5" descr="windmill_small.jpg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790" y="2066639"/>
              <a:ext cx="2412943" cy="2413000"/>
            </a:xfrm>
            <a:prstGeom prst="rect">
              <a:avLst/>
            </a:prstGeom>
          </p:spPr>
        </p:pic>
      </p:grpSp>
      <p:pic>
        <p:nvPicPr>
          <p:cNvPr id="7" name="Picture 6" descr="iotwf13_lockup_1line_CMYK_BLUE.ai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331" y="-1535540"/>
            <a:ext cx="5583675" cy="3325093"/>
          </a:xfrm>
          <a:prstGeom prst="rect">
            <a:avLst/>
          </a:prstGeom>
        </p:spPr>
      </p:pic>
      <p:pic>
        <p:nvPicPr>
          <p:cNvPr id="9" name="Picture 8" descr="iotwf13_hostedby_pantone423.ai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807" y="4708008"/>
            <a:ext cx="2713288" cy="10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617767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565" y="43615"/>
            <a:ext cx="11474263" cy="63272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54157230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03" y="1600206"/>
            <a:ext cx="9914465" cy="452596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03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7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66" y="43574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723414114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2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 descr="traffic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148" y="1773658"/>
            <a:ext cx="3900402" cy="351416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9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6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5760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87" y="5831947"/>
            <a:ext cx="1981615" cy="792439"/>
          </a:xfrm>
          <a:prstGeom prst="rect">
            <a:avLst/>
          </a:prstGeom>
        </p:spPr>
      </p:pic>
      <p:pic>
        <p:nvPicPr>
          <p:cNvPr id="17" name="Picture 16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308" tIns="45655" rIns="91308" bIns="45655" rtlCol="0">
            <a:spAutoFit/>
          </a:bodyPr>
          <a:lstStyle/>
          <a:p>
            <a:pPr defTabSz="913108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140065024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406" y="1625147"/>
            <a:ext cx="10402421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7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566" y="43574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905363797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56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  <a:ln/>
        </p:spPr>
        <p:txBody>
          <a:bodyPr lIns="91308" tIns="45655" rIns="91308" bIns="45655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3108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356377"/>
            <a:ext cx="3860800" cy="365125"/>
          </a:xfrm>
          <a:prstGeom prst="rect">
            <a:avLst/>
          </a:prstGeom>
          <a:ln/>
        </p:spPr>
        <p:txBody>
          <a:bodyPr lIns="91308" tIns="45655" rIns="91308" bIns="45655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3108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2" y="6356377"/>
            <a:ext cx="2844800" cy="365125"/>
          </a:xfrm>
          <a:prstGeom prst="rect">
            <a:avLst/>
          </a:prstGeom>
          <a:ln/>
        </p:spPr>
        <p:txBody>
          <a:bodyPr lIns="91308" tIns="45655" rIns="91308" bIns="45655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3108"/>
            <a:fld id="{E068F7B5-1D24-41C8-99D5-FE3D00BB5DF4}" type="slidenum">
              <a:rPr lang="en-US" smtClean="0">
                <a:solidFill>
                  <a:srgbClr val="000000"/>
                </a:solidFill>
              </a:rPr>
              <a:pPr defTabSz="913108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707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lIns="91308" tIns="45655" rIns="91308" bIns="45655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3108"/>
            <a:fld id="{D9B49DAB-4F99-2C45-BB9D-1B5847F4C7DB}" type="datetimeFigureOut">
              <a:rPr lang="en-US" smtClean="0">
                <a:solidFill>
                  <a:prstClr val="black"/>
                </a:solidFill>
              </a:rPr>
              <a:pPr defTabSz="913108"/>
              <a:t>9/17/2019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77"/>
            <a:ext cx="3860800" cy="365125"/>
          </a:xfrm>
          <a:prstGeom prst="rect">
            <a:avLst/>
          </a:prstGeom>
        </p:spPr>
        <p:txBody>
          <a:bodyPr lIns="91308" tIns="45655" rIns="91308" bIns="45655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3108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2" y="6356377"/>
            <a:ext cx="2844800" cy="365125"/>
          </a:xfrm>
          <a:prstGeom prst="rect">
            <a:avLst/>
          </a:prstGeom>
        </p:spPr>
        <p:txBody>
          <a:bodyPr lIns="91308" tIns="45655" rIns="91308" bIns="45655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3108"/>
            <a:fld id="{0A8F1E3A-4AD5-D649-8F3F-D822424AB38C}" type="slidenum">
              <a:rPr lang="en-US" smtClean="0">
                <a:solidFill>
                  <a:prstClr val="black"/>
                </a:solidFill>
              </a:rPr>
              <a:pPr defTabSz="913108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8532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8737602" y="6248402"/>
            <a:ext cx="2844800" cy="476251"/>
          </a:xfrm>
          <a:prstGeom prst="rect">
            <a:avLst/>
          </a:prstGeom>
          <a:ln/>
        </p:spPr>
        <p:txBody>
          <a:bodyPr lIns="91308" tIns="45655" rIns="91308" bIns="45655"/>
          <a:lstStyle>
            <a:lvl1pPr>
              <a:defRPr/>
            </a:lvl1pPr>
          </a:lstStyle>
          <a:p>
            <a:pPr defTabSz="91310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609600" y="6229350"/>
            <a:ext cx="3860800" cy="476251"/>
          </a:xfrm>
          <a:prstGeom prst="rect">
            <a:avLst/>
          </a:prstGeom>
          <a:ln/>
        </p:spPr>
        <p:txBody>
          <a:bodyPr lIns="91308" tIns="45655" rIns="91308" bIns="45655"/>
          <a:lstStyle>
            <a:lvl1pPr>
              <a:defRPr/>
            </a:lvl1pPr>
          </a:lstStyle>
          <a:p>
            <a:pPr defTabSz="913108"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791201" y="6229350"/>
            <a:ext cx="609600" cy="476251"/>
          </a:xfrm>
          <a:prstGeom prst="rect">
            <a:avLst/>
          </a:prstGeom>
          <a:ln/>
        </p:spPr>
        <p:txBody>
          <a:bodyPr lIns="91308" tIns="45655" rIns="91308" bIns="45655"/>
          <a:lstStyle>
            <a:lvl1pPr>
              <a:defRPr/>
            </a:lvl1pPr>
          </a:lstStyle>
          <a:p>
            <a:pPr defTabSz="913108">
              <a:defRPr/>
            </a:pPr>
            <a:fld id="{112B500F-31D4-48B7-A014-B36B1C861170}" type="slidenum">
              <a:rPr lang="en-US" smtClean="0">
                <a:solidFill>
                  <a:srgbClr val="000000"/>
                </a:solidFill>
              </a:rPr>
              <a:pPr defTabSz="913108"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856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windmill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459" y="1773186"/>
            <a:ext cx="4021541" cy="3459219"/>
          </a:xfrm>
          <a:prstGeom prst="rect">
            <a:avLst/>
          </a:prstGeom>
        </p:spPr>
      </p:pic>
      <p:sp>
        <p:nvSpPr>
          <p:cNvPr id="47" name="Rectangle 46"/>
          <p:cNvSpPr/>
          <p:nvPr userDrawn="1"/>
        </p:nvSpPr>
        <p:spPr>
          <a:xfrm>
            <a:off x="63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6" tIns="45649" rIns="91296" bIns="45649" rtlCol="0" anchor="ctr"/>
          <a:lstStyle/>
          <a:p>
            <a:pPr algn="ctr" defTabSz="912994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6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49" name="Title 1"/>
          <p:cNvSpPr>
            <a:spLocks noGrp="1"/>
          </p:cNvSpPr>
          <p:nvPr>
            <p:ph type="ctrTitle" hasCustomPrompt="1"/>
          </p:nvPr>
        </p:nvSpPr>
        <p:spPr>
          <a:xfrm>
            <a:off x="625764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0" name="Rectangle 49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6" tIns="45649" rIns="91296" bIns="45649" rtlCol="0" anchor="ctr"/>
          <a:lstStyle/>
          <a:p>
            <a:pPr algn="ctr" defTabSz="912994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91" y="5831951"/>
            <a:ext cx="1981615" cy="792439"/>
          </a:xfrm>
          <a:prstGeom prst="rect">
            <a:avLst/>
          </a:prstGeom>
        </p:spPr>
      </p:pic>
      <p:pic>
        <p:nvPicPr>
          <p:cNvPr id="52" name="Picture 51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37" name="TextBox 36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296" tIns="45649" rIns="91296" bIns="45649" rtlCol="0">
            <a:spAutoFit/>
          </a:bodyPr>
          <a:lstStyle/>
          <a:p>
            <a:pPr defTabSz="912994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80423" y="6474320"/>
            <a:ext cx="2360266" cy="230689"/>
          </a:xfrm>
          <a:prstGeom prst="rect">
            <a:avLst/>
          </a:prstGeom>
          <a:noFill/>
        </p:spPr>
        <p:txBody>
          <a:bodyPr wrap="none" lIns="91296" tIns="45649" rIns="91296" bIns="45649" rtlCol="0">
            <a:spAutoFit/>
          </a:bodyPr>
          <a:lstStyle/>
          <a:p>
            <a:pPr algn="ctr" defTabSz="456481"/>
            <a:r>
              <a:rPr lang="en-US" sz="900" b="1" dirty="0">
                <a:solidFill>
                  <a:srgbClr val="33A8DA"/>
                </a:solidFill>
                <a:latin typeface="Arial" panose="020B0604020202020204" pitchFamily="34" charset="0"/>
              </a:rPr>
              <a:t>© 2015 Parker, Van Alstyne &amp; </a:t>
            </a:r>
            <a:r>
              <a:rPr lang="en-US" sz="900" b="1" dirty="0" err="1">
                <a:solidFill>
                  <a:srgbClr val="33A8DA"/>
                </a:solidFill>
                <a:latin typeface="Arial" panose="020B0604020202020204" pitchFamily="34" charset="0"/>
              </a:rPr>
              <a:t>Choudary</a:t>
            </a:r>
            <a:endParaRPr lang="en-US" sz="900" b="1" dirty="0">
              <a:solidFill>
                <a:srgbClr val="33A8DA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310984" y="6474320"/>
            <a:ext cx="3724777" cy="230689"/>
          </a:xfrm>
          <a:prstGeom prst="rect">
            <a:avLst/>
          </a:prstGeom>
          <a:noFill/>
        </p:spPr>
        <p:txBody>
          <a:bodyPr wrap="none" lIns="91296" tIns="45649" rIns="91296" bIns="45649" rtlCol="0">
            <a:spAutoFit/>
          </a:bodyPr>
          <a:lstStyle/>
          <a:p>
            <a:pPr algn="ctr" defTabSz="456481"/>
            <a:r>
              <a:rPr lang="en-US" sz="900" b="1" dirty="0">
                <a:solidFill>
                  <a:srgbClr val="33A8DA"/>
                </a:solidFill>
                <a:latin typeface="Arial" panose="020B0604020202020204" pitchFamily="34" charset="0"/>
              </a:rPr>
              <a:t>Twitter: @</a:t>
            </a:r>
            <a:r>
              <a:rPr lang="en-US" sz="900" b="1" dirty="0" err="1">
                <a:solidFill>
                  <a:srgbClr val="33A8DA"/>
                </a:solidFill>
                <a:latin typeface="Arial" panose="020B0604020202020204" pitchFamily="34" charset="0"/>
              </a:rPr>
              <a:t>InfoEcon</a:t>
            </a:r>
            <a:r>
              <a:rPr lang="en-US" sz="900" b="1" dirty="0">
                <a:solidFill>
                  <a:srgbClr val="33A8DA"/>
                </a:solidFill>
                <a:latin typeface="Arial" panose="020B0604020202020204" pitchFamily="34" charset="0"/>
              </a:rPr>
              <a:t>  ::  mva@bu.edu  ::  PlatformEconomics.com</a:t>
            </a:r>
          </a:p>
        </p:txBody>
      </p:sp>
    </p:spTree>
    <p:extLst>
      <p:ext uri="{BB962C8B-B14F-4D97-AF65-F5344CB8AC3E}">
        <p14:creationId xmlns:p14="http://schemas.microsoft.com/office/powerpoint/2010/main" val="1096300333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2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6" tIns="45649" rIns="91296" bIns="45649" rtlCol="0" anchor="ctr"/>
          <a:lstStyle/>
          <a:p>
            <a:pPr algn="ctr" defTabSz="912994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 descr="traffic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148" y="1773658"/>
            <a:ext cx="3900402" cy="351416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63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6" tIns="45649" rIns="91296" bIns="45649" rtlCol="0" anchor="ctr"/>
          <a:lstStyle/>
          <a:p>
            <a:pPr algn="ctr" defTabSz="912994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6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5764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6" tIns="45649" rIns="91296" bIns="45649" rtlCol="0" anchor="ctr"/>
          <a:lstStyle/>
          <a:p>
            <a:pPr algn="ctr" defTabSz="912994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91" y="5831951"/>
            <a:ext cx="1981615" cy="792439"/>
          </a:xfrm>
          <a:prstGeom prst="rect">
            <a:avLst/>
          </a:prstGeom>
        </p:spPr>
      </p:pic>
      <p:pic>
        <p:nvPicPr>
          <p:cNvPr id="17" name="Picture 16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296" tIns="45649" rIns="91296" bIns="45649" rtlCol="0">
            <a:spAutoFit/>
          </a:bodyPr>
          <a:lstStyle/>
          <a:p>
            <a:pPr defTabSz="912994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3539396303"/>
      </p:ext>
    </p:extLst>
  </p:cSld>
  <p:clrMapOvr>
    <a:masterClrMapping/>
  </p:clrMapOvr>
  <p:transition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3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6" tIns="45649" rIns="91296" bIns="45649" rtlCol="0" anchor="ctr"/>
          <a:lstStyle/>
          <a:p>
            <a:pPr algn="ctr" defTabSz="912994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factory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6655" y="1780956"/>
            <a:ext cx="4396895" cy="375715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63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6" tIns="45649" rIns="91296" bIns="45649" rtlCol="0" anchor="ctr"/>
          <a:lstStyle/>
          <a:p>
            <a:pPr algn="ctr" defTabSz="912994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6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25764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6" tIns="45649" rIns="91296" bIns="45649" rtlCol="0" anchor="ctr"/>
          <a:lstStyle/>
          <a:p>
            <a:pPr algn="ctr" defTabSz="912994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91" y="5831951"/>
            <a:ext cx="1981615" cy="792439"/>
          </a:xfrm>
          <a:prstGeom prst="rect">
            <a:avLst/>
          </a:prstGeom>
        </p:spPr>
      </p:pic>
      <p:pic>
        <p:nvPicPr>
          <p:cNvPr id="10" name="Picture 9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296" tIns="45649" rIns="91296" bIns="45649" rtlCol="0">
            <a:spAutoFit/>
          </a:bodyPr>
          <a:lstStyle/>
          <a:p>
            <a:pPr defTabSz="912994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2627499662"/>
      </p:ext>
    </p:extLst>
  </p:cSld>
  <p:clrMapOvr>
    <a:masterClrMapping/>
  </p:clrMapOvr>
  <p:transition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4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6" tIns="45649" rIns="91296" bIns="45649" rtlCol="0" anchor="ctr"/>
          <a:lstStyle/>
          <a:p>
            <a:pPr algn="ctr" defTabSz="912994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forrest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0798" y="1773537"/>
            <a:ext cx="4962752" cy="3541573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63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6" tIns="45649" rIns="91296" bIns="45649" rtlCol="0" anchor="ctr"/>
          <a:lstStyle/>
          <a:p>
            <a:pPr algn="ctr" defTabSz="912994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6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25764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6" tIns="45649" rIns="91296" bIns="45649" rtlCol="0" anchor="ctr"/>
          <a:lstStyle/>
          <a:p>
            <a:pPr algn="ctr" defTabSz="912994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91" y="5831951"/>
            <a:ext cx="1981615" cy="792439"/>
          </a:xfrm>
          <a:prstGeom prst="rect">
            <a:avLst/>
          </a:prstGeom>
        </p:spPr>
      </p:pic>
      <p:pic>
        <p:nvPicPr>
          <p:cNvPr id="9" name="Picture 8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296" tIns="45649" rIns="91296" bIns="45649" rtlCol="0">
            <a:spAutoFit/>
          </a:bodyPr>
          <a:lstStyle/>
          <a:p>
            <a:pPr defTabSz="912994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4002085756"/>
      </p:ext>
    </p:extLst>
  </p:cSld>
  <p:clrMapOvr>
    <a:masterClrMapping/>
  </p:clrMapOvr>
  <p:transition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07" y="1600207"/>
            <a:ext cx="9914465" cy="420551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07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5849946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6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70" y="210337"/>
            <a:ext cx="10566295" cy="653139"/>
          </a:xfrm>
          <a:prstGeom prst="rect">
            <a:avLst/>
          </a:prstGeom>
        </p:spPr>
        <p:txBody>
          <a:bodyPr vert="horz" lIns="82148" tIns="45647" rIns="82148" bIns="45647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89433446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83804" y="1600203"/>
            <a:ext cx="4732866" cy="417648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39999" y="1600243"/>
            <a:ext cx="4732866" cy="41619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83807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5864462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6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6570" y="210337"/>
            <a:ext cx="10566295" cy="653139"/>
          </a:xfrm>
          <a:prstGeom prst="rect">
            <a:avLst/>
          </a:prstGeom>
        </p:spPr>
        <p:txBody>
          <a:bodyPr vert="horz" lIns="82148" tIns="45647" rIns="82148" bIns="45647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682032217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3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factory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6655" y="1780956"/>
            <a:ext cx="4396895" cy="375715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9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6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25760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87" y="5831947"/>
            <a:ext cx="1981615" cy="792439"/>
          </a:xfrm>
          <a:prstGeom prst="rect">
            <a:avLst/>
          </a:prstGeom>
        </p:spPr>
      </p:pic>
      <p:pic>
        <p:nvPicPr>
          <p:cNvPr id="10" name="Picture 9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308" tIns="45655" rIns="91308" bIns="45655" rtlCol="0">
            <a:spAutoFit/>
          </a:bodyPr>
          <a:lstStyle/>
          <a:p>
            <a:pPr defTabSz="913108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4287381606"/>
      </p:ext>
    </p:extLst>
  </p:cSld>
  <p:clrMapOvr>
    <a:masterClrMapping/>
  </p:clrMapOvr>
  <p:transition>
    <p:wipe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570" y="210337"/>
            <a:ext cx="10566295" cy="653139"/>
          </a:xfrm>
          <a:prstGeom prst="rect">
            <a:avLst/>
          </a:prstGeom>
        </p:spPr>
        <p:txBody>
          <a:bodyPr vert="horz" lIns="82148" tIns="45647" rIns="82148" bIns="45647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81273383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6240707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5600" y="1143053"/>
            <a:ext cx="11497733" cy="495300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6461" indent="0">
              <a:buNone/>
              <a:defRPr sz="2800"/>
            </a:lvl2pPr>
            <a:lvl3pPr marL="912994" indent="0">
              <a:buNone/>
              <a:defRPr sz="2400"/>
            </a:lvl3pPr>
            <a:lvl4pPr marL="1369482" indent="0">
              <a:buNone/>
              <a:defRPr sz="2000"/>
            </a:lvl4pPr>
            <a:lvl5pPr marL="1825988" indent="0">
              <a:buNone/>
              <a:defRPr sz="2000"/>
            </a:lvl5pPr>
            <a:lvl6pPr marL="2282453" indent="0">
              <a:buNone/>
              <a:defRPr sz="2000"/>
            </a:lvl6pPr>
            <a:lvl7pPr marL="2738973" indent="0">
              <a:buNone/>
              <a:defRPr sz="2000"/>
            </a:lvl7pPr>
            <a:lvl8pPr marL="3195467" indent="0">
              <a:buNone/>
              <a:defRPr sz="2000"/>
            </a:lvl8pPr>
            <a:lvl9pPr marL="3651974" indent="0">
              <a:buNone/>
              <a:defRPr sz="2000"/>
            </a:lvl9pPr>
          </a:lstStyle>
          <a:p>
            <a:r>
              <a:rPr lang="en-US" dirty="0"/>
              <a:t>Photo Goes Here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570" y="210337"/>
            <a:ext cx="10566295" cy="653139"/>
          </a:xfrm>
          <a:prstGeom prst="rect">
            <a:avLst/>
          </a:prstGeom>
        </p:spPr>
        <p:txBody>
          <a:bodyPr vert="horz" lIns="82148" tIns="45647" rIns="82148" bIns="45647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887367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00" y="1600257"/>
            <a:ext cx="5892800" cy="4481287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31"/>
            <a:ext cx="4064000" cy="4909457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70" y="210337"/>
            <a:ext cx="10566295" cy="653139"/>
          </a:xfrm>
          <a:prstGeom prst="rect">
            <a:avLst/>
          </a:prstGeom>
        </p:spPr>
        <p:txBody>
          <a:bodyPr vert="horz" lIns="82148" tIns="45647" rIns="82148" bIns="45647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36077863"/>
      </p:ext>
    </p:extLst>
  </p:cSld>
  <p:clrMapOvr>
    <a:masterClrMapping/>
  </p:clrMapOvr>
  <p:transition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Thir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64001" y="1143005"/>
            <a:ext cx="4064000" cy="492397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6461" indent="0">
              <a:buNone/>
              <a:defRPr sz="2800"/>
            </a:lvl2pPr>
            <a:lvl3pPr marL="912994" indent="0">
              <a:buNone/>
              <a:defRPr sz="2400"/>
            </a:lvl3pPr>
            <a:lvl4pPr marL="1369482" indent="0">
              <a:buNone/>
              <a:defRPr sz="2000"/>
            </a:lvl4pPr>
            <a:lvl5pPr marL="1825988" indent="0">
              <a:buNone/>
              <a:defRPr sz="2000"/>
            </a:lvl5pPr>
            <a:lvl6pPr marL="2282453" indent="0">
              <a:buNone/>
              <a:defRPr sz="2000"/>
            </a:lvl6pPr>
            <a:lvl7pPr marL="2738973" indent="0">
              <a:buNone/>
              <a:defRPr sz="2000"/>
            </a:lvl7pPr>
            <a:lvl8pPr marL="3195467" indent="0">
              <a:buNone/>
              <a:defRPr sz="2000"/>
            </a:lvl8pPr>
            <a:lvl9pPr marL="3651974" indent="0">
              <a:buNone/>
              <a:defRPr sz="2000"/>
            </a:lvl9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70" y="43574"/>
            <a:ext cx="10566295" cy="653139"/>
          </a:xfrm>
          <a:prstGeom prst="rect">
            <a:avLst/>
          </a:prstGeom>
        </p:spPr>
        <p:txBody>
          <a:bodyPr vert="horz" lIns="82148" tIns="45647" rIns="82148" bIns="45647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123942368"/>
      </p:ext>
    </p:extLst>
  </p:cSld>
  <p:clrMapOvr>
    <a:masterClrMapping/>
  </p:clrMapOvr>
  <p:transition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07" y="1600206"/>
            <a:ext cx="6053665" cy="452596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07" y="1186543"/>
            <a:ext cx="60536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7576324" y="1143008"/>
            <a:ext cx="4064000" cy="4996543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570" y="43574"/>
            <a:ext cx="10566295" cy="653139"/>
          </a:xfrm>
          <a:prstGeom prst="rect">
            <a:avLst/>
          </a:prstGeom>
        </p:spPr>
        <p:txBody>
          <a:bodyPr vert="horz" lIns="82148" tIns="45647" rIns="82148" bIns="45647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148562351"/>
      </p:ext>
    </p:extLst>
  </p:cSld>
  <p:clrMapOvr>
    <a:masterClrMapping/>
  </p:clrMapOvr>
  <p:transition>
    <p:wipe dir="r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1040" y="3338360"/>
            <a:ext cx="9953171" cy="273594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43000"/>
            <a:ext cx="12192000" cy="1905000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70" y="43574"/>
            <a:ext cx="10566295" cy="653139"/>
          </a:xfrm>
          <a:prstGeom prst="rect">
            <a:avLst/>
          </a:prstGeom>
        </p:spPr>
        <p:txBody>
          <a:bodyPr vert="horz" lIns="82148" tIns="45647" rIns="82148" bIns="45647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827134002"/>
      </p:ext>
    </p:extLst>
  </p:cSld>
  <p:clrMapOvr>
    <a:masterClrMapping/>
  </p:clrMapOvr>
  <p:transition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406" y="1625147"/>
            <a:ext cx="10402421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6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6570" y="43574"/>
            <a:ext cx="10566295" cy="653139"/>
          </a:xfrm>
          <a:prstGeom prst="rect">
            <a:avLst/>
          </a:prstGeom>
        </p:spPr>
        <p:txBody>
          <a:bodyPr vert="horz" lIns="82148" tIns="45647" rIns="82148" bIns="45647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70943693"/>
      </p:ext>
    </p:extLst>
  </p:cSld>
  <p:clrMapOvr>
    <a:masterClrMapping/>
  </p:clrMapOvr>
  <p:transition>
    <p:wipe dir="r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1083742" y="1625377"/>
            <a:ext cx="9909174" cy="4281941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6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06570" y="43574"/>
            <a:ext cx="10566295" cy="653139"/>
          </a:xfrm>
          <a:prstGeom prst="rect">
            <a:avLst/>
          </a:prstGeom>
        </p:spPr>
        <p:txBody>
          <a:bodyPr vert="horz" lIns="82148" tIns="45647" rIns="82148" bIns="45647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90696221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twf13_lockup_2lines_CMYK_BLUE.ai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67" y="-721316"/>
            <a:ext cx="8358520" cy="8356343"/>
          </a:xfrm>
          <a:prstGeom prst="rect">
            <a:avLst/>
          </a:prstGeom>
        </p:spPr>
      </p:pic>
      <p:pic>
        <p:nvPicPr>
          <p:cNvPr id="3" name="Picture 2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103" y="4269288"/>
            <a:ext cx="2713288" cy="10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398127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4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forrest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0798" y="1773537"/>
            <a:ext cx="4962752" cy="3541573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59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6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25760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87" y="5831947"/>
            <a:ext cx="1981615" cy="792439"/>
          </a:xfrm>
          <a:prstGeom prst="rect">
            <a:avLst/>
          </a:prstGeom>
        </p:spPr>
      </p:pic>
      <p:pic>
        <p:nvPicPr>
          <p:cNvPr id="9" name="Picture 8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308" tIns="45655" rIns="91308" bIns="45655" rtlCol="0">
            <a:spAutoFit/>
          </a:bodyPr>
          <a:lstStyle/>
          <a:p>
            <a:pPr defTabSz="913108"/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40517235"/>
      </p:ext>
    </p:extLst>
  </p:cSld>
  <p:clrMapOvr>
    <a:masterClrMapping/>
  </p:clrMapOvr>
  <p:transition>
    <p:wipe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-80819"/>
            <a:ext cx="12298822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6" tIns="45649" rIns="91296" bIns="45649" rtlCol="0" anchor="ctr"/>
          <a:lstStyle/>
          <a:p>
            <a:pPr algn="ctr" defTabSz="912994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752198" y="2066639"/>
            <a:ext cx="10819150" cy="2551544"/>
            <a:chOff x="1073702" y="2066638"/>
            <a:chExt cx="10229031" cy="2413001"/>
          </a:xfrm>
        </p:grpSpPr>
        <p:pic>
          <p:nvPicPr>
            <p:cNvPr id="3" name="Picture 2" descr="airplane_small.jpg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3702" y="2089731"/>
              <a:ext cx="2389852" cy="2389908"/>
            </a:xfrm>
            <a:prstGeom prst="rect">
              <a:avLst/>
            </a:prstGeom>
          </p:spPr>
        </p:pic>
        <p:pic>
          <p:nvPicPr>
            <p:cNvPr id="4" name="Picture 3" descr="control_small.jpg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1810" y="2089729"/>
              <a:ext cx="2388523" cy="2389910"/>
            </a:xfrm>
            <a:prstGeom prst="rect">
              <a:avLst/>
            </a:prstGeom>
          </p:spPr>
        </p:pic>
        <p:pic>
          <p:nvPicPr>
            <p:cNvPr id="5" name="Picture 4" descr="ship_small.jpg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8589" y="2066638"/>
              <a:ext cx="2412944" cy="2413001"/>
            </a:xfrm>
            <a:prstGeom prst="rect">
              <a:avLst/>
            </a:prstGeom>
          </p:spPr>
        </p:pic>
        <p:pic>
          <p:nvPicPr>
            <p:cNvPr id="6" name="Picture 5" descr="windmill_small.jpg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790" y="2066639"/>
              <a:ext cx="2412943" cy="2413000"/>
            </a:xfrm>
            <a:prstGeom prst="rect">
              <a:avLst/>
            </a:prstGeom>
          </p:spPr>
        </p:pic>
      </p:grpSp>
      <p:pic>
        <p:nvPicPr>
          <p:cNvPr id="7" name="Picture 6" descr="iotwf13_lockup_1line_CMYK_BLUE.ai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331" y="-1535540"/>
            <a:ext cx="5583675" cy="3325093"/>
          </a:xfrm>
          <a:prstGeom prst="rect">
            <a:avLst/>
          </a:prstGeom>
        </p:spPr>
      </p:pic>
      <p:pic>
        <p:nvPicPr>
          <p:cNvPr id="9" name="Picture 8" descr="iotwf13_hostedby_pantone423.ai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807" y="4708008"/>
            <a:ext cx="2713288" cy="10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044638"/>
      </p:ext>
    </p:extLst>
  </p:cSld>
  <p:clrMapOvr>
    <a:masterClrMapping/>
  </p:clrMapOvr>
  <p:transition>
    <p:wipe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569" y="43619"/>
            <a:ext cx="11474263" cy="63272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05978982"/>
      </p:ext>
    </p:extLst>
  </p:cSld>
  <p:clrMapOvr>
    <a:masterClrMapping/>
  </p:clrMapOvr>
  <p:transition>
    <p:wipe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07" y="1600206"/>
            <a:ext cx="9914465" cy="452596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07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6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70" y="43574"/>
            <a:ext cx="10566295" cy="653139"/>
          </a:xfrm>
          <a:prstGeom prst="rect">
            <a:avLst/>
          </a:prstGeom>
        </p:spPr>
        <p:txBody>
          <a:bodyPr vert="horz" lIns="82148" tIns="45647" rIns="82148" bIns="45647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80658301"/>
      </p:ext>
    </p:extLst>
  </p:cSld>
  <p:clrMapOvr>
    <a:masterClrMapping/>
  </p:clrMapOvr>
  <p:transition>
    <p:wipe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406" y="1625147"/>
            <a:ext cx="10402421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6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570" y="43574"/>
            <a:ext cx="10566295" cy="653139"/>
          </a:xfrm>
          <a:prstGeom prst="rect">
            <a:avLst/>
          </a:prstGeom>
        </p:spPr>
        <p:txBody>
          <a:bodyPr vert="horz" lIns="82148" tIns="45647" rIns="82148" bIns="45647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3210220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lIns="91124" tIns="45563" rIns="91124" bIns="45563"/>
          <a:lstStyle/>
          <a:p>
            <a:pPr defTabSz="911360"/>
            <a:fld id="{DE2760FD-D082-694A-A197-845B6044470E}" type="datetimeFigureOut">
              <a:rPr lang="en-US" smtClean="0">
                <a:solidFill>
                  <a:prstClr val="black"/>
                </a:solidFill>
              </a:rPr>
              <a:pPr defTabSz="911360"/>
              <a:t>9/17/2019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lIns="91124" tIns="45563" rIns="91124" bIns="45563"/>
          <a:lstStyle/>
          <a:p>
            <a:pPr defTabSz="911360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2" y="6356353"/>
            <a:ext cx="2844800" cy="365125"/>
          </a:xfrm>
          <a:prstGeom prst="rect">
            <a:avLst/>
          </a:prstGeom>
        </p:spPr>
        <p:txBody>
          <a:bodyPr lIns="91124" tIns="45563" rIns="91124" bIns="45563"/>
          <a:lstStyle/>
          <a:p>
            <a:pPr defTabSz="911360"/>
            <a:fld id="{A1436FB5-95F3-C64F-9926-63491CC52AD2}" type="slidenum">
              <a:rPr lang="en-US" smtClean="0">
                <a:solidFill>
                  <a:prstClr val="black"/>
                </a:solidFill>
              </a:rPr>
              <a:pPr defTabSz="911360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55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lIns="91384" tIns="45693" rIns="91384" bIns="4569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2994"/>
            <a:fld id="{D9B49DAB-4F99-2C45-BB9D-1B5847F4C7DB}" type="datetimeFigureOut">
              <a:rPr lang="en-US" smtClean="0">
                <a:solidFill>
                  <a:prstClr val="black"/>
                </a:solidFill>
              </a:rPr>
              <a:pPr defTabSz="912994"/>
              <a:t>9/17/2019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77"/>
            <a:ext cx="3860800" cy="365125"/>
          </a:xfrm>
          <a:prstGeom prst="rect">
            <a:avLst/>
          </a:prstGeom>
        </p:spPr>
        <p:txBody>
          <a:bodyPr lIns="91384" tIns="45693" rIns="91384" bIns="4569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2994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2" y="6356377"/>
            <a:ext cx="2844800" cy="365125"/>
          </a:xfrm>
          <a:prstGeom prst="rect">
            <a:avLst/>
          </a:prstGeom>
        </p:spPr>
        <p:txBody>
          <a:bodyPr lIns="91384" tIns="45693" rIns="91384" bIns="45693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912994"/>
            <a:fld id="{0A8F1E3A-4AD5-D649-8F3F-D822424AB38C}" type="slidenum">
              <a:rPr lang="en-US" smtClean="0">
                <a:solidFill>
                  <a:prstClr val="black"/>
                </a:solidFill>
              </a:rPr>
              <a:pPr defTabSz="912994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794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188721" y="182880"/>
            <a:ext cx="9814560" cy="1714500"/>
          </a:xfrm>
          <a:prstGeom prst="rect">
            <a:avLst/>
          </a:prstGeom>
          <a:ln>
            <a:miter lim="400000"/>
          </a:ln>
        </p:spPr>
        <p:txBody>
          <a:bodyPr/>
          <a:lstStyle>
            <a:lvl1pPr defTabSz="457200">
              <a:defRPr sz="64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188721" y="1943100"/>
            <a:ext cx="9814560" cy="4023360"/>
          </a:xfrm>
          <a:prstGeom prst="rect">
            <a:avLst/>
          </a:prstGeom>
          <a:ln>
            <a:miter lim="400000"/>
          </a:ln>
        </p:spPr>
        <p:txBody>
          <a:bodyPr anchor="ctr"/>
          <a:lstStyle>
            <a:lvl1pPr marL="698500" indent="-444500" algn="l" defTabSz="457200">
              <a:spcBef>
                <a:spcPts val="1800"/>
              </a:spcBef>
              <a:buClrTx/>
              <a:buSzPct val="171000"/>
              <a:buChar char="•"/>
              <a:defRPr sz="3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041400" indent="-444500" algn="l" defTabSz="457200">
              <a:spcBef>
                <a:spcPts val="1800"/>
              </a:spcBef>
              <a:buClrTx/>
              <a:buSzPct val="171000"/>
              <a:buChar char="•"/>
              <a:defRPr sz="3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384300" indent="-444500" algn="l" defTabSz="457200">
              <a:spcBef>
                <a:spcPts val="1800"/>
              </a:spcBef>
              <a:buClrTx/>
              <a:buSzPct val="171000"/>
              <a:buChar char="•"/>
              <a:defRPr sz="3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739900" indent="-444500" algn="l" defTabSz="457200">
              <a:spcBef>
                <a:spcPts val="1800"/>
              </a:spcBef>
              <a:buClrTx/>
              <a:buSzPct val="171000"/>
              <a:buChar char="•"/>
              <a:defRPr sz="3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082800" indent="-444500" algn="l" defTabSz="457200">
              <a:spcBef>
                <a:spcPts val="1800"/>
              </a:spcBef>
              <a:buClrTx/>
              <a:buSzPct val="171000"/>
              <a:buChar char="•"/>
              <a:defRPr sz="3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2004535231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windmill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459" y="1773186"/>
            <a:ext cx="4021541" cy="3459219"/>
          </a:xfrm>
          <a:prstGeom prst="rect">
            <a:avLst/>
          </a:prstGeom>
        </p:spPr>
      </p:pic>
      <p:sp>
        <p:nvSpPr>
          <p:cNvPr id="47" name="Rectangle 46"/>
          <p:cNvSpPr/>
          <p:nvPr userDrawn="1"/>
        </p:nvSpPr>
        <p:spPr>
          <a:xfrm>
            <a:off x="59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6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49" name="Title 1"/>
          <p:cNvSpPr>
            <a:spLocks noGrp="1"/>
          </p:cNvSpPr>
          <p:nvPr>
            <p:ph type="ctrTitle" hasCustomPrompt="1"/>
          </p:nvPr>
        </p:nvSpPr>
        <p:spPr>
          <a:xfrm>
            <a:off x="625760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0" name="Rectangle 49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51" name="Picture 50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87" y="5831947"/>
            <a:ext cx="1981615" cy="792439"/>
          </a:xfrm>
          <a:prstGeom prst="rect">
            <a:avLst/>
          </a:prstGeom>
        </p:spPr>
      </p:pic>
      <p:pic>
        <p:nvPicPr>
          <p:cNvPr id="52" name="Picture 51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37" name="TextBox 36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308" tIns="45655" rIns="91308" bIns="45655" rtlCol="0">
            <a:spAutoFit/>
          </a:bodyPr>
          <a:lstStyle/>
          <a:p>
            <a:pPr defTabSz="913108"/>
            <a:r>
              <a:rPr lang="en-US" sz="1500" dirty="0">
                <a:solidFill>
                  <a:srgbClr val="000000"/>
                </a:solidFill>
                <a:latin typeface="Tahoma" panose="020B060403050404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Tahoma" panose="020B060403050404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Tahoma" panose="020B0604030504040204" pitchFamily="34" charset="0"/>
              </a:rPr>
              <a:t>  October 29-31, 2015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835181" y="6474319"/>
            <a:ext cx="1850661" cy="235976"/>
          </a:xfrm>
          <a:prstGeom prst="rect">
            <a:avLst/>
          </a:prstGeom>
          <a:noFill/>
        </p:spPr>
        <p:txBody>
          <a:bodyPr wrap="none" lIns="91308" tIns="45655" rIns="91308" bIns="45655" rtlCol="0">
            <a:spAutoFit/>
          </a:bodyPr>
          <a:lstStyle/>
          <a:p>
            <a:pPr algn="ctr" defTabSz="456541"/>
            <a:r>
              <a:rPr lang="en-US" sz="900" b="1" dirty="0">
                <a:solidFill>
                  <a:srgbClr val="33A8DA"/>
                </a:solidFill>
                <a:latin typeface="Tahoma" panose="020B0604030504040204" pitchFamily="34" charset="0"/>
              </a:rPr>
              <a:t>© 2016 Parker, Van Alstyne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57420" y="6474319"/>
            <a:ext cx="4031897" cy="235976"/>
          </a:xfrm>
          <a:prstGeom prst="rect">
            <a:avLst/>
          </a:prstGeom>
          <a:noFill/>
        </p:spPr>
        <p:txBody>
          <a:bodyPr wrap="none" lIns="91308" tIns="45655" rIns="91308" bIns="45655" rtlCol="0">
            <a:spAutoFit/>
          </a:bodyPr>
          <a:lstStyle/>
          <a:p>
            <a:pPr algn="ctr" defTabSz="456541"/>
            <a:r>
              <a:rPr lang="en-US" sz="900" b="1" dirty="0">
                <a:solidFill>
                  <a:srgbClr val="33A8DA"/>
                </a:solidFill>
                <a:latin typeface="Tahoma" panose="020B0604030504040204" pitchFamily="34" charset="0"/>
              </a:rPr>
              <a:t>Twitter: @</a:t>
            </a:r>
            <a:r>
              <a:rPr lang="en-US" sz="900" b="1" dirty="0" err="1">
                <a:solidFill>
                  <a:srgbClr val="33A8DA"/>
                </a:solidFill>
                <a:latin typeface="Tahoma" panose="020B0604030504040204" pitchFamily="34" charset="0"/>
              </a:rPr>
              <a:t>InfoEcon</a:t>
            </a:r>
            <a:r>
              <a:rPr lang="en-US" sz="900" b="1" dirty="0">
                <a:solidFill>
                  <a:srgbClr val="33A8DA"/>
                </a:solidFill>
                <a:latin typeface="Tahoma" panose="020B0604030504040204" pitchFamily="34" charset="0"/>
              </a:rPr>
              <a:t>  ::  </a:t>
            </a:r>
            <a:r>
              <a:rPr lang="en-US" sz="900" b="1" dirty="0" err="1">
                <a:solidFill>
                  <a:srgbClr val="33A8DA"/>
                </a:solidFill>
                <a:latin typeface="Tahoma" panose="020B0604030504040204" pitchFamily="34" charset="0"/>
              </a:rPr>
              <a:t>mva@bu.edu</a:t>
            </a:r>
            <a:r>
              <a:rPr lang="en-US" sz="900" b="1" dirty="0">
                <a:solidFill>
                  <a:srgbClr val="33A8DA"/>
                </a:solidFill>
                <a:latin typeface="Tahoma" panose="020B0604030504040204" pitchFamily="34" charset="0"/>
              </a:rPr>
              <a:t>  ::  </a:t>
            </a:r>
            <a:r>
              <a:rPr lang="en-US" sz="900" b="1" dirty="0" err="1">
                <a:solidFill>
                  <a:srgbClr val="33A8DA"/>
                </a:solidFill>
                <a:latin typeface="Tahoma" panose="020B0604030504040204" pitchFamily="34" charset="0"/>
              </a:rPr>
              <a:t>PlatformEconomics.com</a:t>
            </a:r>
            <a:endParaRPr lang="en-US" sz="900" b="1" dirty="0">
              <a:solidFill>
                <a:srgbClr val="33A8DA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3495669"/>
      </p:ext>
    </p:extLst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2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19" name="Picture 18" descr="traffic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148" y="1773658"/>
            <a:ext cx="3900402" cy="351416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59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6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5760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16" name="Picture 15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87" y="5831947"/>
            <a:ext cx="1981615" cy="792439"/>
          </a:xfrm>
          <a:prstGeom prst="rect">
            <a:avLst/>
          </a:prstGeom>
        </p:spPr>
      </p:pic>
      <p:pic>
        <p:nvPicPr>
          <p:cNvPr id="17" name="Picture 16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308" tIns="45655" rIns="91308" bIns="45655" rtlCol="0">
            <a:spAutoFit/>
          </a:bodyPr>
          <a:lstStyle/>
          <a:p>
            <a:pPr defTabSz="913108"/>
            <a:r>
              <a:rPr lang="en-US" sz="1500" dirty="0">
                <a:solidFill>
                  <a:srgbClr val="000000"/>
                </a:solidFill>
                <a:latin typeface="Tahoma" panose="020B060403050404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Tahoma" panose="020B060403050404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Tahoma" panose="020B060403050404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3030072019"/>
      </p:ext>
    </p:extLst>
  </p:cSld>
  <p:clrMapOvr>
    <a:masterClrMapping/>
  </p:clrMapOvr>
  <p:transition>
    <p:wipe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3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12" name="Picture 11" descr="factory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6655" y="1780956"/>
            <a:ext cx="4396895" cy="375715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59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6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25760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9" name="Picture 8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87" y="5831947"/>
            <a:ext cx="1981615" cy="792439"/>
          </a:xfrm>
          <a:prstGeom prst="rect">
            <a:avLst/>
          </a:prstGeom>
        </p:spPr>
      </p:pic>
      <p:pic>
        <p:nvPicPr>
          <p:cNvPr id="10" name="Picture 9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308" tIns="45655" rIns="91308" bIns="45655" rtlCol="0">
            <a:spAutoFit/>
          </a:bodyPr>
          <a:lstStyle/>
          <a:p>
            <a:pPr defTabSz="913108"/>
            <a:r>
              <a:rPr lang="en-US" sz="1500" dirty="0">
                <a:solidFill>
                  <a:srgbClr val="000000"/>
                </a:solidFill>
                <a:latin typeface="Tahoma" panose="020B060403050404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Tahoma" panose="020B060403050404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Tahoma" panose="020B060403050404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4182796325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03" y="1600207"/>
            <a:ext cx="9914465" cy="420551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03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5849946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7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66" y="210337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86654412"/>
      </p:ext>
    </p:extLst>
  </p:cSld>
  <p:clrMapOvr>
    <a:masterClrMapping/>
  </p:clrMapOvr>
  <p:transition>
    <p:wipe dir="r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4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11" name="Picture 10" descr="forrest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0798" y="1773537"/>
            <a:ext cx="4962752" cy="3541573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59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65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6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8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4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25760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pic>
        <p:nvPicPr>
          <p:cNvPr id="8" name="Picture 7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6987" y="5831947"/>
            <a:ext cx="1981615" cy="792439"/>
          </a:xfrm>
          <a:prstGeom prst="rect">
            <a:avLst/>
          </a:prstGeom>
        </p:spPr>
      </p:pic>
      <p:pic>
        <p:nvPicPr>
          <p:cNvPr id="9" name="Picture 8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308" tIns="45655" rIns="91308" bIns="45655" rtlCol="0">
            <a:spAutoFit/>
          </a:bodyPr>
          <a:lstStyle/>
          <a:p>
            <a:pPr defTabSz="913108"/>
            <a:r>
              <a:rPr lang="en-US" sz="1500" dirty="0">
                <a:solidFill>
                  <a:srgbClr val="000000"/>
                </a:solidFill>
                <a:latin typeface="Tahoma" panose="020B060403050404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Tahoma" panose="020B060403050404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Tahoma" panose="020B060403050404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2055675039"/>
      </p:ext>
    </p:extLst>
  </p:cSld>
  <p:clrMapOvr>
    <a:masterClrMapping/>
  </p:clrMapOvr>
  <p:transition>
    <p:wipe dir="r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03" y="1600207"/>
            <a:ext cx="9914465" cy="420551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03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5849946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7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66" y="210337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57106696"/>
      </p:ext>
    </p:extLst>
  </p:cSld>
  <p:clrMapOvr>
    <a:masterClrMapping/>
  </p:clrMapOvr>
  <p:transition>
    <p:wipe dir="r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83800" y="1600203"/>
            <a:ext cx="4732866" cy="417648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39995" y="1600243"/>
            <a:ext cx="4732866" cy="41619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83803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5864462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7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6566" y="210337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28777739"/>
      </p:ext>
    </p:extLst>
  </p:cSld>
  <p:clrMapOvr>
    <a:masterClrMapping/>
  </p:clrMapOvr>
  <p:transition>
    <p:wipe dir="r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566" y="210337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958192354"/>
      </p:ext>
    </p:extLst>
  </p:cSld>
  <p:clrMapOvr>
    <a:masterClrMapping/>
  </p:clrMapOvr>
  <p:transition>
    <p:wipe dir="r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672664"/>
      </p:ext>
    </p:extLst>
  </p:cSld>
  <p:clrMapOvr>
    <a:masterClrMapping/>
  </p:clrMapOvr>
  <p:transition>
    <p:wipe dir="r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5600" y="1143049"/>
            <a:ext cx="11497733" cy="495300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6521" indent="0">
              <a:buNone/>
              <a:defRPr sz="2800"/>
            </a:lvl2pPr>
            <a:lvl3pPr marL="913108" indent="0">
              <a:buNone/>
              <a:defRPr sz="2400"/>
            </a:lvl3pPr>
            <a:lvl4pPr marL="1369654" indent="0">
              <a:buNone/>
              <a:defRPr sz="2000"/>
            </a:lvl4pPr>
            <a:lvl5pPr marL="1826216" indent="0">
              <a:buNone/>
              <a:defRPr sz="2000"/>
            </a:lvl5pPr>
            <a:lvl6pPr marL="2282740" indent="0">
              <a:buNone/>
              <a:defRPr sz="2000"/>
            </a:lvl6pPr>
            <a:lvl7pPr marL="2739315" indent="0">
              <a:buNone/>
              <a:defRPr sz="2000"/>
            </a:lvl7pPr>
            <a:lvl8pPr marL="3195867" indent="0">
              <a:buNone/>
              <a:defRPr sz="2000"/>
            </a:lvl8pPr>
            <a:lvl9pPr marL="3652431" indent="0">
              <a:buNone/>
              <a:defRPr sz="2000"/>
            </a:lvl9pPr>
          </a:lstStyle>
          <a:p>
            <a:r>
              <a:rPr lang="en-US" dirty="0"/>
              <a:t>Photo Goes Here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566" y="210337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449510381"/>
      </p:ext>
    </p:extLst>
  </p:cSld>
  <p:clrMapOvr>
    <a:masterClrMapping/>
  </p:clrMapOvr>
  <p:transition>
    <p:wipe dir="r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00" y="1600254"/>
            <a:ext cx="5892800" cy="4481287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31"/>
            <a:ext cx="4064000" cy="4909457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66" y="210337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313551406"/>
      </p:ext>
    </p:extLst>
  </p:cSld>
  <p:clrMapOvr>
    <a:masterClrMapping/>
  </p:clrMapOvr>
  <p:transition>
    <p:wipe dir="r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Thir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64001" y="1143005"/>
            <a:ext cx="4064000" cy="492397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6521" indent="0">
              <a:buNone/>
              <a:defRPr sz="2800"/>
            </a:lvl2pPr>
            <a:lvl3pPr marL="913108" indent="0">
              <a:buNone/>
              <a:defRPr sz="2400"/>
            </a:lvl3pPr>
            <a:lvl4pPr marL="1369654" indent="0">
              <a:buNone/>
              <a:defRPr sz="2000"/>
            </a:lvl4pPr>
            <a:lvl5pPr marL="1826216" indent="0">
              <a:buNone/>
              <a:defRPr sz="2000"/>
            </a:lvl5pPr>
            <a:lvl6pPr marL="2282740" indent="0">
              <a:buNone/>
              <a:defRPr sz="2000"/>
            </a:lvl6pPr>
            <a:lvl7pPr marL="2739315" indent="0">
              <a:buNone/>
              <a:defRPr sz="2000"/>
            </a:lvl7pPr>
            <a:lvl8pPr marL="3195867" indent="0">
              <a:buNone/>
              <a:defRPr sz="2000"/>
            </a:lvl8pPr>
            <a:lvl9pPr marL="3652431" indent="0">
              <a:buNone/>
              <a:defRPr sz="2000"/>
            </a:lvl9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66" y="43574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28651264"/>
      </p:ext>
    </p:extLst>
  </p:cSld>
  <p:clrMapOvr>
    <a:masterClrMapping/>
  </p:clrMapOvr>
  <p:transition>
    <p:wipe dir="r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03" y="1600206"/>
            <a:ext cx="6053665" cy="452596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03" y="1186543"/>
            <a:ext cx="60536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7576324" y="1143008"/>
            <a:ext cx="4064000" cy="4996543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566" y="43574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29474675"/>
      </p:ext>
    </p:extLst>
  </p:cSld>
  <p:clrMapOvr>
    <a:masterClrMapping/>
  </p:clrMapOvr>
  <p:transition>
    <p:wipe dir="r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1040" y="3338356"/>
            <a:ext cx="9953171" cy="273594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43000"/>
            <a:ext cx="12192000" cy="1905000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66" y="43574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803300322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83800" y="1600203"/>
            <a:ext cx="4732866" cy="417648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39995" y="1600243"/>
            <a:ext cx="4732866" cy="41619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83803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5864462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7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6566" y="210337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77325254"/>
      </p:ext>
    </p:extLst>
  </p:cSld>
  <p:clrMapOvr>
    <a:masterClrMapping/>
  </p:clrMapOvr>
  <p:transition>
    <p:wipe dir="r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406" y="1625147"/>
            <a:ext cx="10402421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7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6566" y="43574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080157912"/>
      </p:ext>
    </p:extLst>
  </p:cSld>
  <p:clrMapOvr>
    <a:masterClrMapping/>
  </p:clrMapOvr>
  <p:transition>
    <p:wipe dir="r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1083742" y="1625377"/>
            <a:ext cx="9909174" cy="4281941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7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06566" y="43574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691468866"/>
      </p:ext>
    </p:extLst>
  </p:cSld>
  <p:clrMapOvr>
    <a:masterClrMapping/>
  </p:clrMapOvr>
  <p:transition>
    <p:wipe dir="r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twf13_lockup_2lines_CMYK_BLUE.ai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67" y="-721316"/>
            <a:ext cx="8358520" cy="8356343"/>
          </a:xfrm>
          <a:prstGeom prst="rect">
            <a:avLst/>
          </a:prstGeom>
        </p:spPr>
      </p:pic>
      <p:pic>
        <p:nvPicPr>
          <p:cNvPr id="3" name="Picture 2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103" y="4269288"/>
            <a:ext cx="2713288" cy="10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96948"/>
      </p:ext>
    </p:extLst>
  </p:cSld>
  <p:clrMapOvr>
    <a:masterClrMapping/>
  </p:clrMapOvr>
  <p:transition>
    <p:wipe dir="r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-80819"/>
            <a:ext cx="12298822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08" tIns="45655" rIns="91308" bIns="45655" rtlCol="0" anchor="ctr"/>
          <a:lstStyle/>
          <a:p>
            <a:pPr algn="ctr" defTabSz="913108"/>
            <a:endParaRPr lang="en-US" sz="18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752194" y="2066639"/>
            <a:ext cx="10819150" cy="2551544"/>
            <a:chOff x="1073702" y="2066638"/>
            <a:chExt cx="10229031" cy="2413001"/>
          </a:xfrm>
        </p:grpSpPr>
        <p:pic>
          <p:nvPicPr>
            <p:cNvPr id="3" name="Picture 2" descr="airplane_small.jpg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3702" y="2089731"/>
              <a:ext cx="2389852" cy="2389908"/>
            </a:xfrm>
            <a:prstGeom prst="rect">
              <a:avLst/>
            </a:prstGeom>
          </p:spPr>
        </p:pic>
        <p:pic>
          <p:nvPicPr>
            <p:cNvPr id="4" name="Picture 3" descr="control_small.jpg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1810" y="2089729"/>
              <a:ext cx="2388523" cy="2389910"/>
            </a:xfrm>
            <a:prstGeom prst="rect">
              <a:avLst/>
            </a:prstGeom>
          </p:spPr>
        </p:pic>
        <p:pic>
          <p:nvPicPr>
            <p:cNvPr id="5" name="Picture 4" descr="ship_small.jpg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8589" y="2066638"/>
              <a:ext cx="2412944" cy="2413001"/>
            </a:xfrm>
            <a:prstGeom prst="rect">
              <a:avLst/>
            </a:prstGeom>
          </p:spPr>
        </p:pic>
        <p:pic>
          <p:nvPicPr>
            <p:cNvPr id="6" name="Picture 5" descr="windmill_small.jpg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790" y="2066639"/>
              <a:ext cx="2412943" cy="2413000"/>
            </a:xfrm>
            <a:prstGeom prst="rect">
              <a:avLst/>
            </a:prstGeom>
          </p:spPr>
        </p:pic>
      </p:grpSp>
      <p:pic>
        <p:nvPicPr>
          <p:cNvPr id="7" name="Picture 6" descr="iotwf13_lockup_1line_CMYK_BLUE.ai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331" y="-1535540"/>
            <a:ext cx="5583675" cy="3325093"/>
          </a:xfrm>
          <a:prstGeom prst="rect">
            <a:avLst/>
          </a:prstGeom>
        </p:spPr>
      </p:pic>
      <p:pic>
        <p:nvPicPr>
          <p:cNvPr id="9" name="Picture 8" descr="iotwf13_hostedby_pantone423.ai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807" y="4708008"/>
            <a:ext cx="2713288" cy="10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79610"/>
      </p:ext>
    </p:extLst>
  </p:cSld>
  <p:clrMapOvr>
    <a:masterClrMapping/>
  </p:clrMapOvr>
  <p:transition>
    <p:wipe dir="r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565" y="43615"/>
            <a:ext cx="11474263" cy="63272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2112912"/>
      </p:ext>
    </p:extLst>
  </p:cSld>
  <p:clrMapOvr>
    <a:masterClrMapping/>
  </p:clrMapOvr>
  <p:transition>
    <p:wipe dir="r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03" y="1600206"/>
            <a:ext cx="9914465" cy="452596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03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7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566" y="43574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870663336"/>
      </p:ext>
    </p:extLst>
  </p:cSld>
  <p:clrMapOvr>
    <a:masterClrMapping/>
  </p:clrMapOvr>
  <p:transition>
    <p:wipe dir="r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406" y="1625147"/>
            <a:ext cx="10402421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37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566" y="43574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45323553"/>
      </p:ext>
    </p:extLst>
  </p:cSld>
  <p:clrMapOvr>
    <a:masterClrMapping/>
  </p:clrMapOvr>
  <p:transition>
    <p:wipe dir="r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93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7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2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8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9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0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25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lIns="91308" tIns="45655" rIns="91308" bIns="45655"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3108"/>
            <a:fld id="{D9B49DAB-4F99-2C45-BB9D-1B5847F4C7DB}" type="datetimeFigureOut">
              <a:rPr lang="en-US" smtClean="0">
                <a:solidFill>
                  <a:prstClr val="black"/>
                </a:solidFill>
              </a:rPr>
              <a:pPr defTabSz="913108"/>
              <a:t>9/17/2019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77"/>
            <a:ext cx="3860800" cy="365125"/>
          </a:xfrm>
          <a:prstGeom prst="rect">
            <a:avLst/>
          </a:prstGeom>
        </p:spPr>
        <p:txBody>
          <a:bodyPr lIns="91308" tIns="45655" rIns="91308" bIns="45655"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3108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2" y="6356377"/>
            <a:ext cx="2844800" cy="365125"/>
          </a:xfrm>
          <a:prstGeom prst="rect">
            <a:avLst/>
          </a:prstGeom>
        </p:spPr>
        <p:txBody>
          <a:bodyPr lIns="91308" tIns="45655" rIns="91308" bIns="45655"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3108"/>
            <a:fld id="{0A8F1E3A-4AD5-D649-8F3F-D822424AB38C}" type="slidenum">
              <a:rPr lang="en-US" smtClean="0">
                <a:solidFill>
                  <a:prstClr val="black"/>
                </a:solidFill>
              </a:rPr>
              <a:pPr defTabSz="913108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064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1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3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656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  <a:ln/>
        </p:spPr>
        <p:txBody>
          <a:bodyPr lIns="91308" tIns="45655" rIns="91308" bIns="45655"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3108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1" y="6356377"/>
            <a:ext cx="3860800" cy="365125"/>
          </a:xfrm>
          <a:prstGeom prst="rect">
            <a:avLst/>
          </a:prstGeom>
          <a:ln/>
        </p:spPr>
        <p:txBody>
          <a:bodyPr lIns="91308" tIns="45655" rIns="91308" bIns="45655"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3108"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2" y="6356377"/>
            <a:ext cx="2844800" cy="365125"/>
          </a:xfrm>
          <a:prstGeom prst="rect">
            <a:avLst/>
          </a:prstGeom>
          <a:ln/>
        </p:spPr>
        <p:txBody>
          <a:bodyPr lIns="91308" tIns="45655" rIns="91308" bIns="45655"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3108"/>
            <a:fld id="{E068F7B5-1D24-41C8-99D5-FE3D00BB5DF4}" type="slidenum">
              <a:rPr lang="en-US" smtClean="0">
                <a:solidFill>
                  <a:srgbClr val="000000"/>
                </a:solidFill>
              </a:rPr>
              <a:pPr defTabSz="913108"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2953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lIns="91308" tIns="45655" rIns="91308" bIns="45655"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3108"/>
            <a:fld id="{D9B49DAB-4F99-2C45-BB9D-1B5847F4C7DB}" type="datetimeFigureOut">
              <a:rPr lang="en-US" smtClean="0">
                <a:solidFill>
                  <a:prstClr val="black"/>
                </a:solidFill>
              </a:rPr>
              <a:pPr defTabSz="913108"/>
              <a:t>9/17/2019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77"/>
            <a:ext cx="3860800" cy="365125"/>
          </a:xfrm>
          <a:prstGeom prst="rect">
            <a:avLst/>
          </a:prstGeom>
        </p:spPr>
        <p:txBody>
          <a:bodyPr lIns="91308" tIns="45655" rIns="91308" bIns="45655"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3108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2" y="6356377"/>
            <a:ext cx="2844800" cy="365125"/>
          </a:xfrm>
          <a:prstGeom prst="rect">
            <a:avLst/>
          </a:prstGeom>
        </p:spPr>
        <p:txBody>
          <a:bodyPr lIns="91308" tIns="45655" rIns="91308" bIns="45655"/>
          <a:lstStyle>
            <a:lvl1pPr>
              <a:defRPr>
                <a:latin typeface="Tahoma" panose="020B0604030504040204" pitchFamily="34" charset="0"/>
              </a:defRPr>
            </a:lvl1pPr>
          </a:lstStyle>
          <a:p>
            <a:pPr defTabSz="913108"/>
            <a:fld id="{0A8F1E3A-4AD5-D649-8F3F-D822424AB38C}" type="slidenum">
              <a:rPr lang="en-US" smtClean="0">
                <a:solidFill>
                  <a:prstClr val="black"/>
                </a:solidFill>
              </a:rPr>
              <a:pPr defTabSz="913108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912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566" y="210337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4093473482"/>
      </p:ext>
    </p:extLst>
  </p:cSld>
  <p:clrMapOvr>
    <a:masterClrMapping/>
  </p:clrMapOvr>
  <p:transition>
    <p:wipe dir="r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windmill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459" y="1773186"/>
            <a:ext cx="4021541" cy="3459219"/>
          </a:xfrm>
          <a:prstGeom prst="rect">
            <a:avLst/>
          </a:prstGeom>
        </p:spPr>
      </p:pic>
      <p:sp>
        <p:nvSpPr>
          <p:cNvPr id="47" name="Rectangle 46"/>
          <p:cNvSpPr/>
          <p:nvPr userDrawn="1"/>
        </p:nvSpPr>
        <p:spPr>
          <a:xfrm>
            <a:off x="107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5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49" name="Title 1"/>
          <p:cNvSpPr>
            <a:spLocks noGrp="1"/>
          </p:cNvSpPr>
          <p:nvPr>
            <p:ph type="ctrTitle" hasCustomPrompt="1"/>
          </p:nvPr>
        </p:nvSpPr>
        <p:spPr>
          <a:xfrm>
            <a:off x="625808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0" name="Rectangle 49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51" name="Picture 50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035" y="5831995"/>
            <a:ext cx="1981615" cy="792439"/>
          </a:xfrm>
          <a:prstGeom prst="rect">
            <a:avLst/>
          </a:prstGeom>
        </p:spPr>
      </p:pic>
      <p:pic>
        <p:nvPicPr>
          <p:cNvPr id="52" name="Picture 51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37" name="TextBox 36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164" tIns="45583" rIns="91164" bIns="45583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548393" y="6474364"/>
            <a:ext cx="2424329" cy="235831"/>
          </a:xfrm>
          <a:prstGeom prst="rect">
            <a:avLst/>
          </a:prstGeom>
          <a:noFill/>
        </p:spPr>
        <p:txBody>
          <a:bodyPr wrap="none" lIns="91164" tIns="45583" rIns="91164" bIns="45583" rtlCol="0">
            <a:spAutoFit/>
          </a:bodyPr>
          <a:lstStyle/>
          <a:p>
            <a:pPr algn="ctr" defTabSz="455840"/>
            <a:r>
              <a:rPr lang="en-US" sz="900" b="1" dirty="0">
                <a:solidFill>
                  <a:srgbClr val="33A8DA"/>
                </a:solidFill>
                <a:latin typeface="Arial" panose="020B0604020202020204" pitchFamily="34" charset="0"/>
              </a:rPr>
              <a:t>© 2015 Parker, Van Alstyne &amp; </a:t>
            </a:r>
            <a:r>
              <a:rPr lang="en-US" sz="900" b="1" dirty="0" err="1">
                <a:solidFill>
                  <a:srgbClr val="33A8DA"/>
                </a:solidFill>
                <a:latin typeface="Arial" panose="020B0604020202020204" pitchFamily="34" charset="0"/>
              </a:rPr>
              <a:t>Choudary</a:t>
            </a:r>
            <a:endParaRPr lang="en-US" sz="900" b="1" dirty="0">
              <a:solidFill>
                <a:srgbClr val="33A8DA"/>
              </a:solidFill>
              <a:latin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249868" y="6474364"/>
            <a:ext cx="3847011" cy="235831"/>
          </a:xfrm>
          <a:prstGeom prst="rect">
            <a:avLst/>
          </a:prstGeom>
          <a:noFill/>
        </p:spPr>
        <p:txBody>
          <a:bodyPr wrap="none" lIns="91164" tIns="45583" rIns="91164" bIns="45583" rtlCol="0">
            <a:spAutoFit/>
          </a:bodyPr>
          <a:lstStyle/>
          <a:p>
            <a:pPr algn="ctr" defTabSz="455840"/>
            <a:r>
              <a:rPr lang="en-US" sz="900" b="1" dirty="0">
                <a:solidFill>
                  <a:srgbClr val="33A8DA"/>
                </a:solidFill>
                <a:latin typeface="Arial" panose="020B0604020202020204" pitchFamily="34" charset="0"/>
              </a:rPr>
              <a:t>Twitter: @</a:t>
            </a:r>
            <a:r>
              <a:rPr lang="en-US" sz="900" b="1" dirty="0" err="1">
                <a:solidFill>
                  <a:srgbClr val="33A8DA"/>
                </a:solidFill>
                <a:latin typeface="Arial" panose="020B0604020202020204" pitchFamily="34" charset="0"/>
              </a:rPr>
              <a:t>InfoEcon</a:t>
            </a:r>
            <a:r>
              <a:rPr lang="en-US" sz="900" b="1" dirty="0">
                <a:solidFill>
                  <a:srgbClr val="33A8DA"/>
                </a:solidFill>
                <a:latin typeface="Arial" panose="020B0604020202020204" pitchFamily="34" charset="0"/>
              </a:rPr>
              <a:t>  ::  mva@bu.edu  ::  PlatformEconomics.com</a:t>
            </a:r>
          </a:p>
        </p:txBody>
      </p:sp>
    </p:spTree>
    <p:extLst>
      <p:ext uri="{BB962C8B-B14F-4D97-AF65-F5344CB8AC3E}">
        <p14:creationId xmlns:p14="http://schemas.microsoft.com/office/powerpoint/2010/main" val="4089226894"/>
      </p:ext>
    </p:extLst>
  </p:cSld>
  <p:clrMapOvr>
    <a:masterClrMapping/>
  </p:clrMapOvr>
  <p:transition>
    <p:wipe dir="r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2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9" name="Picture 18" descr="traffic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148" y="1773658"/>
            <a:ext cx="3900402" cy="351416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07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5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5808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035" y="5831995"/>
            <a:ext cx="1981615" cy="792439"/>
          </a:xfrm>
          <a:prstGeom prst="rect">
            <a:avLst/>
          </a:prstGeom>
        </p:spPr>
      </p:pic>
      <p:pic>
        <p:nvPicPr>
          <p:cNvPr id="17" name="Picture 16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164" tIns="45583" rIns="91164" bIns="45583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2587738207"/>
      </p:ext>
    </p:extLst>
  </p:cSld>
  <p:clrMapOvr>
    <a:masterClrMapping/>
  </p:clrMapOvr>
  <p:transition>
    <p:wipe dir="r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3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 descr="factory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6655" y="1780956"/>
            <a:ext cx="4396895" cy="375715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07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5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25808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035" y="5831995"/>
            <a:ext cx="1981615" cy="792439"/>
          </a:xfrm>
          <a:prstGeom prst="rect">
            <a:avLst/>
          </a:prstGeom>
        </p:spPr>
      </p:pic>
      <p:pic>
        <p:nvPicPr>
          <p:cNvPr id="10" name="Picture 9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164" tIns="45583" rIns="91164" bIns="45583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3457083281"/>
      </p:ext>
    </p:extLst>
  </p:cSld>
  <p:clrMapOvr>
    <a:masterClrMapping/>
  </p:clrMapOvr>
  <p:transition>
    <p:wipe dir="r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4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1" name="Picture 10" descr="forrest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0798" y="1773537"/>
            <a:ext cx="4962752" cy="3541573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07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5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25808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7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035" y="5831995"/>
            <a:ext cx="1981615" cy="792439"/>
          </a:xfrm>
          <a:prstGeom prst="rect">
            <a:avLst/>
          </a:prstGeom>
        </p:spPr>
      </p:pic>
      <p:pic>
        <p:nvPicPr>
          <p:cNvPr id="9" name="Picture 8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164" tIns="45583" rIns="91164" bIns="45583" rtlCol="0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1020337484"/>
      </p:ext>
    </p:extLst>
  </p:cSld>
  <p:clrMapOvr>
    <a:masterClrMapping/>
  </p:clrMapOvr>
  <p:transition>
    <p:wipe dir="r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51" y="1600207"/>
            <a:ext cx="9914465" cy="420551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51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5849946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25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614" y="210337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29220084"/>
      </p:ext>
    </p:extLst>
  </p:cSld>
  <p:clrMapOvr>
    <a:masterClrMapping/>
  </p:clrMapOvr>
  <p:transition>
    <p:wipe dir="r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83849" y="1600203"/>
            <a:ext cx="4732866" cy="417648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0043" y="1600243"/>
            <a:ext cx="4732866" cy="41619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83851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5864462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25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6614" y="210337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77615980"/>
      </p:ext>
    </p:extLst>
  </p:cSld>
  <p:clrMapOvr>
    <a:masterClrMapping/>
  </p:clrMapOvr>
  <p:transition>
    <p:wipe dir="r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614" y="210337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03790605"/>
      </p:ext>
    </p:extLst>
  </p:cSld>
  <p:clrMapOvr>
    <a:masterClrMapping/>
  </p:clrMapOvr>
  <p:transition>
    <p:wipe dir="r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3606568"/>
      </p:ext>
    </p:extLst>
  </p:cSld>
  <p:clrMapOvr>
    <a:masterClrMapping/>
  </p:clrMapOvr>
  <p:transition>
    <p:wipe dir="r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5600" y="1143083"/>
            <a:ext cx="11497733" cy="495300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5822" indent="0">
              <a:buNone/>
              <a:defRPr sz="2800"/>
            </a:lvl2pPr>
            <a:lvl3pPr marL="911740" indent="0">
              <a:buNone/>
              <a:defRPr sz="2400"/>
            </a:lvl3pPr>
            <a:lvl4pPr marL="1367605" indent="0">
              <a:buNone/>
              <a:defRPr sz="2000"/>
            </a:lvl4pPr>
            <a:lvl5pPr marL="1823481" indent="0">
              <a:buNone/>
              <a:defRPr sz="2000"/>
            </a:lvl5pPr>
            <a:lvl6pPr marL="2279298" indent="0">
              <a:buNone/>
              <a:defRPr sz="2000"/>
            </a:lvl6pPr>
            <a:lvl7pPr marL="2735213" indent="0">
              <a:buNone/>
              <a:defRPr sz="2000"/>
            </a:lvl7pPr>
            <a:lvl8pPr marL="3191069" indent="0">
              <a:buNone/>
              <a:defRPr sz="2000"/>
            </a:lvl8pPr>
            <a:lvl9pPr marL="3646958" indent="0">
              <a:buNone/>
              <a:defRPr sz="2000"/>
            </a:lvl9pPr>
          </a:lstStyle>
          <a:p>
            <a:r>
              <a:rPr lang="en-US" dirty="0"/>
              <a:t>Photo Goes Here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614" y="210337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4419619"/>
      </p:ext>
    </p:extLst>
  </p:cSld>
  <p:clrMapOvr>
    <a:masterClrMapping/>
  </p:clrMapOvr>
  <p:transition>
    <p:wipe dir="r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80000" y="1600268"/>
            <a:ext cx="5892800" cy="4481287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1143031"/>
            <a:ext cx="4064000" cy="4909457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614" y="210337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789896064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4280094"/>
      </p:ext>
    </p:extLst>
  </p:cSld>
  <p:clrMapOvr>
    <a:masterClrMapping/>
  </p:clrMapOvr>
  <p:transition>
    <p:wipe dir="r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dle Thir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4064001" y="1143005"/>
            <a:ext cx="4064000" cy="492397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5822" indent="0">
              <a:buNone/>
              <a:defRPr sz="2800"/>
            </a:lvl2pPr>
            <a:lvl3pPr marL="911740" indent="0">
              <a:buNone/>
              <a:defRPr sz="2400"/>
            </a:lvl3pPr>
            <a:lvl4pPr marL="1367605" indent="0">
              <a:buNone/>
              <a:defRPr sz="2000"/>
            </a:lvl4pPr>
            <a:lvl5pPr marL="1823481" indent="0">
              <a:buNone/>
              <a:defRPr sz="2000"/>
            </a:lvl5pPr>
            <a:lvl6pPr marL="2279298" indent="0">
              <a:buNone/>
              <a:defRPr sz="2000"/>
            </a:lvl6pPr>
            <a:lvl7pPr marL="2735213" indent="0">
              <a:buNone/>
              <a:defRPr sz="2000"/>
            </a:lvl7pPr>
            <a:lvl8pPr marL="3191069" indent="0">
              <a:buNone/>
              <a:defRPr sz="2000"/>
            </a:lvl8pPr>
            <a:lvl9pPr marL="3646958" indent="0">
              <a:buNone/>
              <a:defRPr sz="2000"/>
            </a:lvl9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614" y="43574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562580575"/>
      </p:ext>
    </p:extLst>
  </p:cSld>
  <p:clrMapOvr>
    <a:masterClrMapping/>
  </p:clrMapOvr>
  <p:transition>
    <p:wipe dir="r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51" y="1600206"/>
            <a:ext cx="6053665" cy="452596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51" y="1186543"/>
            <a:ext cx="60536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7576324" y="1143008"/>
            <a:ext cx="4064000" cy="4996543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614" y="43574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463823327"/>
      </p:ext>
    </p:extLst>
  </p:cSld>
  <p:clrMapOvr>
    <a:masterClrMapping/>
  </p:clrMapOvr>
  <p:transition>
    <p:wipe dir="r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Third Photo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71040" y="3338404"/>
            <a:ext cx="9953171" cy="273594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4" name="Picture Placeholder 43"/>
          <p:cNvSpPr>
            <a:spLocks noGrp="1"/>
          </p:cNvSpPr>
          <p:nvPr>
            <p:ph type="pic" sz="quarter" idx="11" hasCustomPrompt="1"/>
          </p:nvPr>
        </p:nvSpPr>
        <p:spPr>
          <a:xfrm>
            <a:off x="1" y="1143000"/>
            <a:ext cx="12192000" cy="1905000"/>
          </a:xfrm>
        </p:spPr>
        <p:txBody>
          <a:bodyPr anchor="ctr" anchorCtr="1"/>
          <a:lstStyle>
            <a:lvl1pPr>
              <a:buNone/>
              <a:defRPr baseline="0"/>
            </a:lvl1pPr>
          </a:lstStyle>
          <a:p>
            <a:r>
              <a:rPr lang="en-US" dirty="0"/>
              <a:t>Photo Goes Here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614" y="43574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70239676"/>
      </p:ext>
    </p:extLst>
  </p:cSld>
  <p:clrMapOvr>
    <a:masterClrMapping/>
  </p:clrMapOvr>
  <p:transition>
    <p:wipe dir="r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406" y="1625147"/>
            <a:ext cx="10402421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25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06614" y="43574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877380576"/>
      </p:ext>
    </p:extLst>
  </p:cSld>
  <p:clrMapOvr>
    <a:masterClrMapping/>
  </p:clrMapOvr>
  <p:transition>
    <p:wipe dir="r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able Placeholder 5"/>
          <p:cNvSpPr>
            <a:spLocks noGrp="1"/>
          </p:cNvSpPr>
          <p:nvPr>
            <p:ph type="tbl" sz="quarter" idx="11"/>
          </p:nvPr>
        </p:nvSpPr>
        <p:spPr>
          <a:xfrm>
            <a:off x="1083742" y="1625377"/>
            <a:ext cx="9909174" cy="4281941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table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25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06614" y="43574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86530810"/>
      </p:ext>
    </p:extLst>
  </p:cSld>
  <p:clrMapOvr>
    <a:masterClrMapping/>
  </p:clrMapOvr>
  <p:transition>
    <p:wipe dir="r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losing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otwf13_lockup_2lines_CMYK_BLUE.ai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267" y="-721316"/>
            <a:ext cx="8358520" cy="8356343"/>
          </a:xfrm>
          <a:prstGeom prst="rect">
            <a:avLst/>
          </a:prstGeom>
        </p:spPr>
      </p:pic>
      <p:pic>
        <p:nvPicPr>
          <p:cNvPr id="3" name="Picture 2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9103" y="4269288"/>
            <a:ext cx="2713288" cy="10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646642"/>
      </p:ext>
    </p:extLst>
  </p:cSld>
  <p:clrMapOvr>
    <a:masterClrMapping/>
  </p:clrMapOvr>
  <p:transition>
    <p:wipe dir="r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-80819"/>
            <a:ext cx="12298822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752242" y="2066639"/>
            <a:ext cx="10819150" cy="2551544"/>
            <a:chOff x="1073702" y="2066638"/>
            <a:chExt cx="10229031" cy="2413001"/>
          </a:xfrm>
        </p:grpSpPr>
        <p:pic>
          <p:nvPicPr>
            <p:cNvPr id="3" name="Picture 2" descr="airplane_small.jpg"/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3702" y="2089731"/>
              <a:ext cx="2389852" cy="2389908"/>
            </a:xfrm>
            <a:prstGeom prst="rect">
              <a:avLst/>
            </a:prstGeom>
          </p:spPr>
        </p:pic>
        <p:pic>
          <p:nvPicPr>
            <p:cNvPr id="4" name="Picture 3" descr="control_small.jpg"/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671810" y="2089729"/>
              <a:ext cx="2388523" cy="2389910"/>
            </a:xfrm>
            <a:prstGeom prst="rect">
              <a:avLst/>
            </a:prstGeom>
          </p:spPr>
        </p:pic>
        <p:pic>
          <p:nvPicPr>
            <p:cNvPr id="5" name="Picture 4" descr="ship_small.jpg"/>
            <p:cNvPicPr>
              <a:picLocks noChangeAspect="1"/>
            </p:cNvPicPr>
            <p:nvPr userDrawn="1"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268589" y="2066638"/>
              <a:ext cx="2412944" cy="2413001"/>
            </a:xfrm>
            <a:prstGeom prst="rect">
              <a:avLst/>
            </a:prstGeom>
          </p:spPr>
        </p:pic>
        <p:pic>
          <p:nvPicPr>
            <p:cNvPr id="6" name="Picture 5" descr="windmill_small.jpg"/>
            <p:cNvPicPr>
              <a:picLocks noChangeAspect="1"/>
            </p:cNvPicPr>
            <p:nvPr userDrawn="1"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89790" y="2066639"/>
              <a:ext cx="2412943" cy="2413000"/>
            </a:xfrm>
            <a:prstGeom prst="rect">
              <a:avLst/>
            </a:prstGeom>
          </p:spPr>
        </p:pic>
      </p:grpSp>
      <p:pic>
        <p:nvPicPr>
          <p:cNvPr id="7" name="Picture 6" descr="iotwf13_lockup_1line_CMYK_BLUE.ai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7331" y="-1535540"/>
            <a:ext cx="5583675" cy="3325093"/>
          </a:xfrm>
          <a:prstGeom prst="rect">
            <a:avLst/>
          </a:prstGeom>
        </p:spPr>
      </p:pic>
      <p:pic>
        <p:nvPicPr>
          <p:cNvPr id="9" name="Picture 8" descr="iotwf13_hostedby_pantone423.ai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4807" y="4708008"/>
            <a:ext cx="2713288" cy="10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28674"/>
      </p:ext>
    </p:extLst>
  </p:cSld>
  <p:clrMapOvr>
    <a:masterClrMapping/>
  </p:clrMapOvr>
  <p:transition>
    <p:wipe dir="r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613" y="43663"/>
            <a:ext cx="11474263" cy="632727"/>
          </a:xfr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275364"/>
      </p:ext>
    </p:extLst>
  </p:cSld>
  <p:clrMapOvr>
    <a:masterClrMapping/>
  </p:clrMapOvr>
  <p:transition>
    <p:wipe dir="r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51" y="1600206"/>
            <a:ext cx="9914465" cy="452596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51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25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614" y="43574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369816062"/>
      </p:ext>
    </p:extLst>
  </p:cSld>
  <p:clrMapOvr>
    <a:masterClrMapping/>
  </p:clrMapOvr>
  <p:transition>
    <p:wipe dir="r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hart Placeholder 35"/>
          <p:cNvSpPr>
            <a:spLocks noGrp="1"/>
          </p:cNvSpPr>
          <p:nvPr>
            <p:ph type="chart" sz="quarter" idx="10"/>
          </p:nvPr>
        </p:nvSpPr>
        <p:spPr>
          <a:xfrm>
            <a:off x="625406" y="1625147"/>
            <a:ext cx="10402421" cy="3803196"/>
          </a:xfrm>
        </p:spPr>
        <p:txBody>
          <a:bodyPr anchor="ctr" anchorCtr="1"/>
          <a:lstStyle>
            <a:lvl1pPr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5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6372450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25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06614" y="43574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106056950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Photo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55600" y="1143049"/>
            <a:ext cx="11497733" cy="4953001"/>
          </a:xfrm>
          <a:ln>
            <a:noFill/>
          </a:ln>
        </p:spPr>
        <p:txBody>
          <a:bodyPr anchor="ctr" anchorCtr="0"/>
          <a:lstStyle>
            <a:lvl1pPr marL="0" indent="0" algn="ctr">
              <a:buNone/>
              <a:defRPr sz="3200" baseline="0"/>
            </a:lvl1pPr>
            <a:lvl2pPr marL="456521" indent="0">
              <a:buNone/>
              <a:defRPr sz="2800"/>
            </a:lvl2pPr>
            <a:lvl3pPr marL="913108" indent="0">
              <a:buNone/>
              <a:defRPr sz="2400"/>
            </a:lvl3pPr>
            <a:lvl4pPr marL="1369654" indent="0">
              <a:buNone/>
              <a:defRPr sz="2000"/>
            </a:lvl4pPr>
            <a:lvl5pPr marL="1826216" indent="0">
              <a:buNone/>
              <a:defRPr sz="2000"/>
            </a:lvl5pPr>
            <a:lvl6pPr marL="2282740" indent="0">
              <a:buNone/>
              <a:defRPr sz="2000"/>
            </a:lvl6pPr>
            <a:lvl7pPr marL="2739315" indent="0">
              <a:buNone/>
              <a:defRPr sz="2000"/>
            </a:lvl7pPr>
            <a:lvl8pPr marL="3195867" indent="0">
              <a:buNone/>
              <a:defRPr sz="2000"/>
            </a:lvl8pPr>
            <a:lvl9pPr marL="3652431" indent="0">
              <a:buNone/>
              <a:defRPr sz="2000"/>
            </a:lvl9pPr>
          </a:lstStyle>
          <a:p>
            <a:r>
              <a:rPr lang="en-US" dirty="0"/>
              <a:t>Photo Goes Here</a:t>
            </a:r>
          </a:p>
        </p:txBody>
      </p:sp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566" y="210337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274114067"/>
      </p:ext>
    </p:extLst>
  </p:cSld>
  <p:clrMapOvr>
    <a:masterClrMapping/>
  </p:clrMapOvr>
  <p:transition>
    <p:wipe dir="r"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lIns="90992" tIns="45497" rIns="90992" bIns="45497"/>
          <a:lstStyle/>
          <a:p>
            <a:pPr defTabSz="910107"/>
            <a:fld id="{DE2760FD-D082-694A-A197-845B6044470E}" type="datetimeFigureOut">
              <a:rPr lang="en-US" smtClean="0">
                <a:solidFill>
                  <a:prstClr val="black"/>
                </a:solidFill>
              </a:rPr>
              <a:pPr defTabSz="910107"/>
              <a:t>9/17/2019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1" y="6356353"/>
            <a:ext cx="3860800" cy="365125"/>
          </a:xfrm>
          <a:prstGeom prst="rect">
            <a:avLst/>
          </a:prstGeom>
        </p:spPr>
        <p:txBody>
          <a:bodyPr lIns="90992" tIns="45497" rIns="90992" bIns="45497"/>
          <a:lstStyle/>
          <a:p>
            <a:pPr defTabSz="910107"/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2" y="6356353"/>
            <a:ext cx="2844800" cy="365125"/>
          </a:xfrm>
          <a:prstGeom prst="rect">
            <a:avLst/>
          </a:prstGeom>
        </p:spPr>
        <p:txBody>
          <a:bodyPr lIns="90992" tIns="45497" rIns="90992" bIns="45497"/>
          <a:lstStyle/>
          <a:p>
            <a:pPr defTabSz="910107"/>
            <a:fld id="{A1436FB5-95F3-C64F-9926-63491CC52AD2}" type="slidenum">
              <a:rPr lang="en-US" smtClean="0">
                <a:solidFill>
                  <a:prstClr val="black"/>
                </a:solidFill>
              </a:rPr>
              <a:pPr defTabSz="910107"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536252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77"/>
            <a:ext cx="2844800" cy="365125"/>
          </a:xfrm>
          <a:prstGeom prst="rect">
            <a:avLst/>
          </a:prstGeom>
        </p:spPr>
        <p:txBody>
          <a:bodyPr lIns="91252" tIns="45627" rIns="91252" bIns="45627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D9B49DAB-4F99-2C45-BB9D-1B5847F4C7DB}" type="datetimeFigureOut">
              <a:rPr lang="en-US" smtClean="0"/>
              <a:pPr/>
              <a:t>9/17/2019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1" y="6356377"/>
            <a:ext cx="3860800" cy="365125"/>
          </a:xfrm>
          <a:prstGeom prst="rect">
            <a:avLst/>
          </a:prstGeom>
        </p:spPr>
        <p:txBody>
          <a:bodyPr lIns="91252" tIns="45627" rIns="91252" bIns="45627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2" y="6356377"/>
            <a:ext cx="2844800" cy="365125"/>
          </a:xfrm>
          <a:prstGeom prst="rect">
            <a:avLst/>
          </a:prstGeom>
        </p:spPr>
        <p:txBody>
          <a:bodyPr lIns="91252" tIns="45627" rIns="91252" bIns="45627"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A8F1E3A-4AD5-D649-8F3F-D822424AB3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13817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1188721" y="182883"/>
            <a:ext cx="9814560" cy="1714500"/>
          </a:xfrm>
          <a:prstGeom prst="rect">
            <a:avLst/>
          </a:prstGeom>
          <a:ln>
            <a:miter lim="400000"/>
          </a:ln>
        </p:spPr>
        <p:txBody>
          <a:bodyPr/>
          <a:lstStyle>
            <a:lvl1pPr defTabSz="456541">
              <a:defRPr sz="6400">
                <a:uFillTx/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pPr lvl="0">
              <a:defRPr sz="1800"/>
            </a:pPr>
            <a:r>
              <a:rPr sz="6400"/>
              <a:t>Title Text</a:t>
            </a:r>
          </a:p>
        </p:txBody>
      </p:sp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1188721" y="1943100"/>
            <a:ext cx="9814560" cy="4023360"/>
          </a:xfrm>
          <a:prstGeom prst="rect">
            <a:avLst/>
          </a:prstGeom>
          <a:ln>
            <a:miter lim="400000"/>
          </a:ln>
        </p:spPr>
        <p:txBody>
          <a:bodyPr anchor="ctr"/>
          <a:lstStyle>
            <a:lvl1pPr marL="697553" indent="-443884" algn="l" defTabSz="456541">
              <a:spcBef>
                <a:spcPts val="1800"/>
              </a:spcBef>
              <a:buClrTx/>
              <a:buSzPct val="171000"/>
              <a:buChar char="•"/>
              <a:defRPr sz="3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1pPr>
            <a:lvl2pPr marL="1039951" indent="-443884" algn="l" defTabSz="456541">
              <a:spcBef>
                <a:spcPts val="1800"/>
              </a:spcBef>
              <a:buClrTx/>
              <a:buSzPct val="171000"/>
              <a:buChar char="•"/>
              <a:defRPr sz="3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2pPr>
            <a:lvl3pPr marL="1382399" indent="-443884" algn="l" defTabSz="456541">
              <a:spcBef>
                <a:spcPts val="1800"/>
              </a:spcBef>
              <a:buClrTx/>
              <a:buSzPct val="171000"/>
              <a:buChar char="•"/>
              <a:defRPr sz="3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3pPr>
            <a:lvl4pPr marL="1737521" indent="-443884" algn="l" defTabSz="456541">
              <a:spcBef>
                <a:spcPts val="1800"/>
              </a:spcBef>
              <a:buClrTx/>
              <a:buSzPct val="171000"/>
              <a:buChar char="•"/>
              <a:defRPr sz="3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4pPr>
            <a:lvl5pPr marL="2079940" indent="-443884" algn="l" defTabSz="456541">
              <a:spcBef>
                <a:spcPts val="1800"/>
              </a:spcBef>
              <a:buClrTx/>
              <a:buSzPct val="171000"/>
              <a:buChar char="•"/>
              <a:defRPr sz="320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Gill Sans"/>
              </a:defRPr>
            </a:lvl5pPr>
          </a:lstStyle>
          <a:p>
            <a:pPr lvl="0">
              <a:defRPr sz="1800"/>
            </a:pPr>
            <a:r>
              <a:rPr sz="3200"/>
              <a:t>Body Level One</a:t>
            </a:r>
          </a:p>
          <a:p>
            <a:pPr lvl="1">
              <a:defRPr sz="1800"/>
            </a:pPr>
            <a:r>
              <a:rPr sz="3200"/>
              <a:t>Body Level Two</a:t>
            </a:r>
          </a:p>
          <a:p>
            <a:pPr lvl="2">
              <a:defRPr sz="1800"/>
            </a:pPr>
            <a:r>
              <a:rPr sz="3200"/>
              <a:t>Body Level Three</a:t>
            </a:r>
          </a:p>
          <a:p>
            <a:pPr lvl="3">
              <a:defRPr sz="1800"/>
            </a:pPr>
            <a:r>
              <a:rPr sz="3200"/>
              <a:t>Body Level Four</a:t>
            </a:r>
          </a:p>
          <a:p>
            <a:pPr lvl="4">
              <a:defRPr sz="1800"/>
            </a:pPr>
            <a:r>
              <a:rPr sz="32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1288287246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Horizontal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windmill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0459" y="1773186"/>
            <a:ext cx="4021541" cy="3459219"/>
          </a:xfrm>
          <a:prstGeom prst="rect">
            <a:avLst/>
          </a:prstGeom>
        </p:spPr>
      </p:pic>
      <p:sp>
        <p:nvSpPr>
          <p:cNvPr id="47" name="Rectangle 46"/>
          <p:cNvSpPr/>
          <p:nvPr userDrawn="1"/>
        </p:nvSpPr>
        <p:spPr>
          <a:xfrm>
            <a:off x="107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4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5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49" name="Title 1"/>
          <p:cNvSpPr>
            <a:spLocks noGrp="1"/>
          </p:cNvSpPr>
          <p:nvPr>
            <p:ph type="ctrTitle" hasCustomPrompt="1"/>
          </p:nvPr>
        </p:nvSpPr>
        <p:spPr>
          <a:xfrm>
            <a:off x="625808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50" name="Rectangle 49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pic>
        <p:nvPicPr>
          <p:cNvPr id="51" name="Picture 50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035" y="5831995"/>
            <a:ext cx="1981615" cy="792439"/>
          </a:xfrm>
          <a:prstGeom prst="rect">
            <a:avLst/>
          </a:prstGeom>
        </p:spPr>
      </p:pic>
      <p:pic>
        <p:nvPicPr>
          <p:cNvPr id="52" name="Picture 51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37" name="TextBox 36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164" tIns="45583" rIns="91164" bIns="45583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4855975" y="6474319"/>
            <a:ext cx="1809067" cy="235976"/>
          </a:xfrm>
          <a:prstGeom prst="rect">
            <a:avLst/>
          </a:prstGeom>
          <a:noFill/>
        </p:spPr>
        <p:txBody>
          <a:bodyPr wrap="none" lIns="91164" tIns="45583" rIns="91164" bIns="45583" rtlCol="0">
            <a:spAutoFit/>
          </a:bodyPr>
          <a:lstStyle/>
          <a:p>
            <a:pPr algn="ctr" defTabSz="455840"/>
            <a:r>
              <a:rPr lang="en-US" sz="900" b="1" dirty="0">
                <a:solidFill>
                  <a:srgbClr val="33A8DA"/>
                </a:solidFill>
                <a:latin typeface="Arial" panose="020B0604020202020204" pitchFamily="34" charset="0"/>
              </a:rPr>
              <a:t>© 2015 Parker &amp; Van Alstyne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249868" y="6474364"/>
            <a:ext cx="3847011" cy="235831"/>
          </a:xfrm>
          <a:prstGeom prst="rect">
            <a:avLst/>
          </a:prstGeom>
          <a:noFill/>
        </p:spPr>
        <p:txBody>
          <a:bodyPr wrap="none" lIns="91164" tIns="45583" rIns="91164" bIns="45583" rtlCol="0">
            <a:spAutoFit/>
          </a:bodyPr>
          <a:lstStyle/>
          <a:p>
            <a:pPr algn="ctr" defTabSz="455840"/>
            <a:r>
              <a:rPr lang="en-US" sz="900" b="1" dirty="0">
                <a:solidFill>
                  <a:srgbClr val="33A8DA"/>
                </a:solidFill>
                <a:latin typeface="Arial" panose="020B0604020202020204" pitchFamily="34" charset="0"/>
              </a:rPr>
              <a:t>Twitter: @</a:t>
            </a:r>
            <a:r>
              <a:rPr lang="en-US" sz="900" b="1" dirty="0" err="1">
                <a:solidFill>
                  <a:srgbClr val="33A8DA"/>
                </a:solidFill>
                <a:latin typeface="Arial" panose="020B0604020202020204" pitchFamily="34" charset="0"/>
              </a:rPr>
              <a:t>InfoEcon</a:t>
            </a:r>
            <a:r>
              <a:rPr lang="en-US" sz="900" b="1" dirty="0">
                <a:solidFill>
                  <a:srgbClr val="33A8DA"/>
                </a:solidFill>
                <a:latin typeface="Arial" panose="020B0604020202020204" pitchFamily="34" charset="0"/>
              </a:rPr>
              <a:t>  ::  mva@bu.edu  ::  PlatformEconomics.com</a:t>
            </a:r>
          </a:p>
        </p:txBody>
      </p:sp>
    </p:spTree>
    <p:extLst>
      <p:ext uri="{BB962C8B-B14F-4D97-AF65-F5344CB8AC3E}">
        <p14:creationId xmlns:p14="http://schemas.microsoft.com/office/powerpoint/2010/main" val="2409295973"/>
      </p:ext>
    </p:extLst>
  </p:cSld>
  <p:clrMapOvr>
    <a:masterClrMapping/>
  </p:clrMapOvr>
  <p:transition>
    <p:wipe dir="r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2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pic>
        <p:nvPicPr>
          <p:cNvPr id="19" name="Picture 18" descr="traffic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3148" y="1773658"/>
            <a:ext cx="3900402" cy="3514163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107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1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5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25808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pic>
        <p:nvPicPr>
          <p:cNvPr id="16" name="Picture 15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035" y="5831995"/>
            <a:ext cx="1981615" cy="792439"/>
          </a:xfrm>
          <a:prstGeom prst="rect">
            <a:avLst/>
          </a:prstGeom>
        </p:spPr>
      </p:pic>
      <p:pic>
        <p:nvPicPr>
          <p:cNvPr id="17" name="Picture 16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8" name="TextBox 17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164" tIns="45583" rIns="91164" bIns="45583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858461604"/>
      </p:ext>
    </p:extLst>
  </p:cSld>
  <p:clrMapOvr>
    <a:masterClrMapping/>
  </p:clrMapOvr>
  <p:transition>
    <p:wipe dir="r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3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pic>
        <p:nvPicPr>
          <p:cNvPr id="12" name="Picture 11" descr="factory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6655" y="1780956"/>
            <a:ext cx="4396895" cy="3757151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107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5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625808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pic>
        <p:nvPicPr>
          <p:cNvPr id="9" name="Picture 8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035" y="5831995"/>
            <a:ext cx="1981615" cy="792439"/>
          </a:xfrm>
          <a:prstGeom prst="rect">
            <a:avLst/>
          </a:prstGeom>
        </p:spPr>
      </p:pic>
      <p:pic>
        <p:nvPicPr>
          <p:cNvPr id="10" name="Picture 9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164" tIns="45583" rIns="91164" bIns="45583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3105804419"/>
      </p:ext>
    </p:extLst>
  </p:cSld>
  <p:clrMapOvr>
    <a:masterClrMapping/>
  </p:clrMapOvr>
  <p:transition>
    <p:wipe dir="r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Horizontal 4">
    <p:bg>
      <p:bgPr>
        <a:solidFill>
          <a:schemeClr val="bg2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-80819"/>
            <a:ext cx="12192000" cy="706581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pic>
        <p:nvPicPr>
          <p:cNvPr id="11" name="Picture 10" descr="forrest_small.jp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0798" y="1773537"/>
            <a:ext cx="4962752" cy="3541573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107" y="1778000"/>
            <a:ext cx="8363423" cy="3454400"/>
          </a:xfrm>
          <a:prstGeom prst="rect">
            <a:avLst/>
          </a:prstGeom>
          <a:gradFill>
            <a:gsLst>
              <a:gs pos="0">
                <a:srgbClr val="33A8DA"/>
              </a:gs>
              <a:gs pos="100000">
                <a:srgbClr val="232894"/>
              </a:gs>
            </a:gsLst>
            <a:lin ang="276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sp>
        <p:nvSpPr>
          <p:cNvPr id="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35864" y="4168245"/>
            <a:ext cx="5929003" cy="400981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5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7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6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3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9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5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10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69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Presenter Name and Title Go Here</a:t>
            </a:r>
          </a:p>
        </p:txBody>
      </p:sp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25808" y="2865120"/>
            <a:ext cx="5939028" cy="1076960"/>
          </a:xfrm>
        </p:spPr>
        <p:txBody>
          <a:bodyPr/>
          <a:lstStyle>
            <a:lvl1pPr>
              <a:defRPr sz="2800" b="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 Goes Here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3" y="5232400"/>
            <a:ext cx="12202162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/>
            <a:endParaRPr lang="en-US" sz="1800" dirty="0">
              <a:latin typeface="Arial" panose="020B0604020202020204" pitchFamily="34" charset="0"/>
            </a:endParaRPr>
          </a:p>
        </p:txBody>
      </p:sp>
      <p:pic>
        <p:nvPicPr>
          <p:cNvPr id="8" name="Picture 7" descr="iotwf13_hostedby_pantone423.ai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7035" y="5831995"/>
            <a:ext cx="1981615" cy="792439"/>
          </a:xfrm>
          <a:prstGeom prst="rect">
            <a:avLst/>
          </a:prstGeom>
        </p:spPr>
      </p:pic>
      <p:pic>
        <p:nvPicPr>
          <p:cNvPr id="9" name="Picture 8" descr="iotwf13_lockup_1line_CMYK_BLUE.ai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7" y="-2042160"/>
            <a:ext cx="5975636" cy="5974080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609730" y="5313706"/>
            <a:ext cx="6341161" cy="323163"/>
          </a:xfrm>
          <a:prstGeom prst="rect">
            <a:avLst/>
          </a:prstGeom>
          <a:noFill/>
        </p:spPr>
        <p:txBody>
          <a:bodyPr wrap="square" lIns="91164" tIns="45583" rIns="91164" bIns="45583" rtlCol="0">
            <a:spAutoFit/>
          </a:bodyPr>
          <a:lstStyle/>
          <a:p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</a:rPr>
              <a:t>Barcelona, Spain  </a:t>
            </a:r>
            <a:r>
              <a:rPr lang="en-US" sz="1500" dirty="0">
                <a:solidFill>
                  <a:srgbClr val="33A8DA"/>
                </a:solidFill>
                <a:latin typeface="Arial" panose="020B0604020202020204" pitchFamily="34" charset="0"/>
              </a:rPr>
              <a:t>•</a:t>
            </a:r>
            <a:r>
              <a:rPr lang="en-US" sz="1500" dirty="0">
                <a:solidFill>
                  <a:schemeClr val="tx2"/>
                </a:solidFill>
                <a:latin typeface="Arial" panose="020B0604020202020204" pitchFamily="34" charset="0"/>
              </a:rPr>
              <a:t>  October 29-31, 2015</a:t>
            </a:r>
          </a:p>
        </p:txBody>
      </p:sp>
    </p:spTree>
    <p:extLst>
      <p:ext uri="{BB962C8B-B14F-4D97-AF65-F5344CB8AC3E}">
        <p14:creationId xmlns:p14="http://schemas.microsoft.com/office/powerpoint/2010/main" val="2699257583"/>
      </p:ext>
    </p:extLst>
  </p:cSld>
  <p:clrMapOvr>
    <a:masterClrMapping/>
  </p:clrMapOvr>
  <p:transition>
    <p:wipe dir="r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83851" y="1600207"/>
            <a:ext cx="9914465" cy="4205513"/>
          </a:xfrm>
        </p:spPr>
        <p:txBody>
          <a:bodyPr/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1083851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5849946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25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06614" y="210337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70210030"/>
      </p:ext>
    </p:extLst>
  </p:cSld>
  <p:clrMapOvr>
    <a:masterClrMapping/>
  </p:clrMapOvr>
  <p:transition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083849" y="1600203"/>
            <a:ext cx="4732866" cy="417648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40043" y="1600243"/>
            <a:ext cx="4732866" cy="416196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083851" y="1186543"/>
            <a:ext cx="9914465" cy="381000"/>
          </a:xfrm>
        </p:spPr>
        <p:txBody>
          <a:bodyPr anchor="ctr" anchorCtr="0">
            <a:noAutofit/>
          </a:bodyPr>
          <a:lstStyle>
            <a:lvl1pPr>
              <a:buFontTx/>
              <a:buNone/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 dirty="0"/>
              <a:t>Subtitle Goes Here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83742" y="5864462"/>
            <a:ext cx="9948334" cy="323163"/>
          </a:xfrm>
        </p:spPr>
        <p:txBody>
          <a:bodyPr wrap="square" anchor="b" anchorCtr="0">
            <a:spAutoFit/>
          </a:bodyPr>
          <a:lstStyle>
            <a:lvl1pPr algn="l" defTabSz="802526">
              <a:lnSpc>
                <a:spcPct val="100000"/>
              </a:lnSpc>
              <a:spcBef>
                <a:spcPct val="50000"/>
              </a:spcBef>
              <a:buNone/>
              <a:defRPr sz="1500"/>
            </a:lvl1pPr>
            <a:lvl2pPr>
              <a:buFont typeface="Arial" pitchFamily="34" charset="0"/>
              <a:buNone/>
              <a:defRPr sz="1500"/>
            </a:lvl2pPr>
            <a:lvl3pPr>
              <a:buFont typeface="Arial" pitchFamily="34" charset="0"/>
              <a:buNone/>
              <a:defRPr sz="1500"/>
            </a:lvl3pPr>
            <a:lvl4pPr>
              <a:buFont typeface="Arial" pitchFamily="34" charset="0"/>
              <a:buNone/>
              <a:defRPr sz="1500"/>
            </a:lvl4pPr>
            <a:lvl5pPr>
              <a:buFont typeface="Arial" pitchFamily="34" charset="0"/>
              <a:buNone/>
              <a:defRPr sz="1500"/>
            </a:lvl5pPr>
          </a:lstStyle>
          <a:p>
            <a:pPr lvl="0"/>
            <a:r>
              <a:rPr lang="en-US" dirty="0"/>
              <a:t>Source: Placeholder for Notes Is 14 Points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06614" y="210337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21309084"/>
      </p:ext>
    </p:extLst>
  </p:cSld>
  <p:clrMapOvr>
    <a:masterClrMapping/>
  </p:clrMapOvr>
  <p:transition>
    <p:wipe dir="r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406614" y="210337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12920593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67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23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Relationship Id="rId22" Type="http://schemas.openxmlformats.org/officeDocument/2006/relationships/slideLayout" Target="../slideLayouts/slideLayout6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1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90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17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1.xml"/><Relationship Id="rId16" Type="http://schemas.openxmlformats.org/officeDocument/2006/relationships/slideLayout" Target="../slideLayouts/slideLayout85.xml"/><Relationship Id="rId20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74.xml"/><Relationship Id="rId15" Type="http://schemas.openxmlformats.org/officeDocument/2006/relationships/slideLayout" Target="../slideLayouts/slideLayout84.xml"/><Relationship Id="rId23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9.xml"/><Relationship Id="rId19" Type="http://schemas.openxmlformats.org/officeDocument/2006/relationships/slideLayout" Target="../slideLayouts/slideLayout88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slideLayout" Target="../slideLayouts/slideLayout83.xml"/><Relationship Id="rId22" Type="http://schemas.openxmlformats.org/officeDocument/2006/relationships/slideLayout" Target="../slideLayouts/slideLayout9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slideLayout" Target="../slideLayouts/slideLayout153.xml"/><Relationship Id="rId18" Type="http://schemas.openxmlformats.org/officeDocument/2006/relationships/slideLayout" Target="../slideLayouts/slideLayout158.xml"/><Relationship Id="rId3" Type="http://schemas.openxmlformats.org/officeDocument/2006/relationships/slideLayout" Target="../slideLayouts/slideLayout143.xml"/><Relationship Id="rId21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17" Type="http://schemas.openxmlformats.org/officeDocument/2006/relationships/slideLayout" Target="../slideLayouts/slideLayout157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142.xml"/><Relationship Id="rId16" Type="http://schemas.openxmlformats.org/officeDocument/2006/relationships/slideLayout" Target="../slideLayouts/slideLayout156.xml"/><Relationship Id="rId20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24" Type="http://schemas.openxmlformats.org/officeDocument/2006/relationships/slideLayout" Target="../slideLayouts/slideLayout164.xml"/><Relationship Id="rId5" Type="http://schemas.openxmlformats.org/officeDocument/2006/relationships/slideLayout" Target="../slideLayouts/slideLayout145.xml"/><Relationship Id="rId15" Type="http://schemas.openxmlformats.org/officeDocument/2006/relationships/slideLayout" Target="../slideLayouts/slideLayout155.xml"/><Relationship Id="rId23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0.xml"/><Relationship Id="rId19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Relationship Id="rId14" Type="http://schemas.openxmlformats.org/officeDocument/2006/relationships/slideLayout" Target="../slideLayouts/slideLayout154.xml"/><Relationship Id="rId22" Type="http://schemas.openxmlformats.org/officeDocument/2006/relationships/slideLayout" Target="../slideLayouts/slideLayout16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232894"/>
            </a:gs>
            <a:gs pos="100000">
              <a:srgbClr val="33A8DA"/>
            </a:gs>
          </a:gsLst>
          <a:lin ang="127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4060" y="1600206"/>
            <a:ext cx="9914465" cy="4525963"/>
          </a:xfrm>
          <a:prstGeom prst="rect">
            <a:avLst/>
          </a:prstGeom>
        </p:spPr>
        <p:txBody>
          <a:bodyPr vert="horz" lIns="91304" tIns="45653" rIns="91304" bIns="45653" rtlCol="0">
            <a:norm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ltGray">
          <a:xfrm>
            <a:off x="11632277" y="6433209"/>
            <a:ext cx="338336" cy="2521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1988" tIns="40993" rIns="81988" bIns="40993" anchor="b">
            <a:spAutoFit/>
          </a:bodyPr>
          <a:lstStyle/>
          <a:p>
            <a:pPr algn="r" defTabSz="813232"/>
            <a:fld id="{DFCF27A5-1A5B-48D3-A060-2758FFBB1ADD}" type="slidenum">
              <a:rPr lang="en-US" sz="1100">
                <a:solidFill>
                  <a:srgbClr val="FFFFFF"/>
                </a:solidFill>
                <a:latin typeface="Arial" panose="020B0604020202020204" pitchFamily="34" charset="0"/>
              </a:rPr>
              <a:pPr algn="r" defTabSz="813232"/>
              <a:t>‹#›</a:t>
            </a:fld>
            <a:endParaRPr lang="en-US" sz="11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566" y="210337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06544" y="914400"/>
            <a:ext cx="11452705" cy="10160"/>
          </a:xfrm>
          <a:prstGeom prst="line">
            <a:avLst/>
          </a:prstGeom>
          <a:ln>
            <a:solidFill>
              <a:srgbClr val="C9D9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9707772" y="6474319"/>
            <a:ext cx="1809067" cy="235976"/>
          </a:xfrm>
          <a:prstGeom prst="rect">
            <a:avLst/>
          </a:prstGeom>
          <a:noFill/>
        </p:spPr>
        <p:txBody>
          <a:bodyPr wrap="none" lIns="91308" tIns="45655" rIns="91308" bIns="45655" rtlCol="0">
            <a:spAutoFit/>
          </a:bodyPr>
          <a:lstStyle/>
          <a:p>
            <a:pPr algn="ctr" defTabSz="456541"/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© 2015 Parker &amp; Van Alstyne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49675" y="6474319"/>
            <a:ext cx="3847301" cy="235976"/>
          </a:xfrm>
          <a:prstGeom prst="rect">
            <a:avLst/>
          </a:prstGeom>
          <a:noFill/>
        </p:spPr>
        <p:txBody>
          <a:bodyPr wrap="none" lIns="91308" tIns="45655" rIns="91308" bIns="45655" rtlCol="0">
            <a:spAutoFit/>
          </a:bodyPr>
          <a:lstStyle/>
          <a:p>
            <a:pPr algn="ctr" defTabSz="456541"/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Twitter: @</a:t>
            </a:r>
            <a:r>
              <a:rPr lang="en-US" sz="900" b="1" dirty="0" err="1">
                <a:solidFill>
                  <a:srgbClr val="FFFFFF"/>
                </a:solidFill>
                <a:latin typeface="Arial" panose="020B0604020202020204" pitchFamily="34" charset="0"/>
              </a:rPr>
              <a:t>InfoEcon</a:t>
            </a: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  ::  mva@bu.edu  ::  PlatformEconomics.com</a:t>
            </a:r>
          </a:p>
        </p:txBody>
      </p:sp>
    </p:spTree>
    <p:extLst>
      <p:ext uri="{BB962C8B-B14F-4D97-AF65-F5344CB8AC3E}">
        <p14:creationId xmlns:p14="http://schemas.microsoft.com/office/powerpoint/2010/main" val="955719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ransition>
    <p:wipe dir="r"/>
  </p:transition>
  <p:txStyles>
    <p:titleStyle>
      <a:lvl1pPr algn="l" defTabSz="913108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FFFFFF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37404" indent="-237404" algn="l" defTabSz="913108" rtl="0" eaLnBrk="1" latinLnBrk="0" hangingPunct="1">
        <a:lnSpc>
          <a:spcPct val="95000"/>
        </a:lnSpc>
        <a:spcBef>
          <a:spcPts val="1440"/>
        </a:spcBef>
        <a:buClr>
          <a:srgbClr val="FFFFFF"/>
        </a:buClr>
        <a:buFont typeface="Wingdings" pitchFamily="2" charset="2"/>
        <a:buChar char="§"/>
        <a:defRPr sz="24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1pPr>
      <a:lvl2pPr marL="575257" indent="0" algn="l" defTabSz="913108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20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2pPr>
      <a:lvl3pPr marL="913108" indent="0" algn="l" defTabSz="913108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6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3pPr>
      <a:lvl4pPr marL="1250958" indent="0" algn="l" defTabSz="913108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4pPr>
      <a:lvl5pPr marL="1607053" indent="0" algn="l" defTabSz="913108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5pPr>
      <a:lvl6pPr marL="2511062" indent="-228283" algn="l" defTabSz="9131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86" indent="-228283" algn="l" defTabSz="9131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49" indent="-228283" algn="l" defTabSz="9131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695" indent="-228283" algn="l" defTabSz="9131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1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0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54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1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4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15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67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31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232894"/>
            </a:gs>
            <a:gs pos="100000">
              <a:srgbClr val="33A8DA"/>
            </a:gs>
          </a:gsLst>
          <a:lin ang="127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4064" y="1600206"/>
            <a:ext cx="9914465" cy="4525963"/>
          </a:xfrm>
          <a:prstGeom prst="rect">
            <a:avLst/>
          </a:prstGeom>
        </p:spPr>
        <p:txBody>
          <a:bodyPr vert="horz" lIns="91292" tIns="45647" rIns="91292" bIns="45647" rtlCol="0">
            <a:norm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ltGray">
          <a:xfrm>
            <a:off x="11632277" y="6433209"/>
            <a:ext cx="338336" cy="2521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1976" tIns="40987" rIns="81976" bIns="40987" anchor="b">
            <a:spAutoFit/>
          </a:bodyPr>
          <a:lstStyle/>
          <a:p>
            <a:pPr algn="r" defTabSz="813130"/>
            <a:fld id="{DFCF27A5-1A5B-48D3-A060-2758FFBB1ADD}" type="slidenum">
              <a:rPr lang="en-US" sz="1100">
                <a:solidFill>
                  <a:srgbClr val="FFFFFF"/>
                </a:solidFill>
                <a:latin typeface="Arial" panose="020B0604020202020204" pitchFamily="34" charset="0"/>
              </a:rPr>
              <a:pPr algn="r" defTabSz="813130"/>
              <a:t>‹#›</a:t>
            </a:fld>
            <a:endParaRPr lang="en-US" sz="11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570" y="210337"/>
            <a:ext cx="10566295" cy="653139"/>
          </a:xfrm>
          <a:prstGeom prst="rect">
            <a:avLst/>
          </a:prstGeom>
        </p:spPr>
        <p:txBody>
          <a:bodyPr vert="horz" lIns="82148" tIns="45647" rIns="82148" bIns="45647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06548" y="914400"/>
            <a:ext cx="11452705" cy="10160"/>
          </a:xfrm>
          <a:prstGeom prst="line">
            <a:avLst/>
          </a:prstGeom>
          <a:ln>
            <a:solidFill>
              <a:srgbClr val="C9D9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9432221" y="6474320"/>
            <a:ext cx="2360266" cy="230689"/>
          </a:xfrm>
          <a:prstGeom prst="rect">
            <a:avLst/>
          </a:prstGeom>
          <a:noFill/>
        </p:spPr>
        <p:txBody>
          <a:bodyPr wrap="none" lIns="91296" tIns="45649" rIns="91296" bIns="45649" rtlCol="0">
            <a:spAutoFit/>
          </a:bodyPr>
          <a:lstStyle/>
          <a:p>
            <a:pPr algn="ctr" defTabSz="456481"/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© 2015 Parker, Van Alstyne &amp; </a:t>
            </a:r>
            <a:r>
              <a:rPr lang="en-US" sz="900" b="1" dirty="0" err="1">
                <a:solidFill>
                  <a:srgbClr val="FFFFFF"/>
                </a:solidFill>
                <a:latin typeface="Arial" panose="020B0604020202020204" pitchFamily="34" charset="0"/>
              </a:rPr>
              <a:t>Choudary</a:t>
            </a:r>
            <a:endParaRPr lang="en-US" sz="9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310984" y="6474320"/>
            <a:ext cx="3724777" cy="230689"/>
          </a:xfrm>
          <a:prstGeom prst="rect">
            <a:avLst/>
          </a:prstGeom>
          <a:noFill/>
        </p:spPr>
        <p:txBody>
          <a:bodyPr wrap="none" lIns="91296" tIns="45649" rIns="91296" bIns="45649" rtlCol="0">
            <a:spAutoFit/>
          </a:bodyPr>
          <a:lstStyle/>
          <a:p>
            <a:pPr algn="ctr" defTabSz="456481"/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Twitter: @</a:t>
            </a:r>
            <a:r>
              <a:rPr lang="en-US" sz="900" b="1" dirty="0" err="1">
                <a:solidFill>
                  <a:srgbClr val="FFFFFF"/>
                </a:solidFill>
                <a:latin typeface="Arial" panose="020B0604020202020204" pitchFamily="34" charset="0"/>
              </a:rPr>
              <a:t>InfoEcon</a:t>
            </a: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  ::  mva@bu.edu  ::  PlatformEconomics.com</a:t>
            </a:r>
          </a:p>
        </p:txBody>
      </p:sp>
    </p:spTree>
    <p:extLst>
      <p:ext uri="{BB962C8B-B14F-4D97-AF65-F5344CB8AC3E}">
        <p14:creationId xmlns:p14="http://schemas.microsoft.com/office/powerpoint/2010/main" val="1867364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07" r:id="rId23"/>
  </p:sldLayoutIdLst>
  <p:transition>
    <p:wipe dir="r"/>
  </p:transition>
  <p:txStyles>
    <p:titleStyle>
      <a:lvl1pPr algn="l" defTabSz="912994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FFFFFF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37374" indent="-237374" algn="l" defTabSz="912994" rtl="0" eaLnBrk="1" latinLnBrk="0" hangingPunct="1">
        <a:lnSpc>
          <a:spcPct val="95000"/>
        </a:lnSpc>
        <a:spcBef>
          <a:spcPts val="1440"/>
        </a:spcBef>
        <a:buClr>
          <a:srgbClr val="FFFFFF"/>
        </a:buClr>
        <a:buFont typeface="Wingdings" pitchFamily="2" charset="2"/>
        <a:buChar char="§"/>
        <a:defRPr sz="24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1pPr>
      <a:lvl2pPr marL="575185" indent="0" algn="l" defTabSz="912994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20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2pPr>
      <a:lvl3pPr marL="912994" indent="0" algn="l" defTabSz="912994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6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3pPr>
      <a:lvl4pPr marL="1250802" indent="0" algn="l" defTabSz="912994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4pPr>
      <a:lvl5pPr marL="1606849" indent="0" algn="l" defTabSz="912994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5pPr>
      <a:lvl6pPr marL="2510750" indent="-228255" algn="l" defTabSz="9129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214" indent="-228255" algn="l" defTabSz="9129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721" indent="-228255" algn="l" defTabSz="9129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209" indent="-228255" algn="l" defTabSz="912994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1" algn="l" defTabSz="9129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94" algn="l" defTabSz="9129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82" algn="l" defTabSz="9129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88" algn="l" defTabSz="9129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53" algn="l" defTabSz="9129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73" algn="l" defTabSz="9129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467" algn="l" defTabSz="9129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974" algn="l" defTabSz="91299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232894"/>
            </a:gs>
            <a:gs pos="100000">
              <a:srgbClr val="33A8DA"/>
            </a:gs>
          </a:gsLst>
          <a:lin ang="127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4060" y="1600206"/>
            <a:ext cx="9914465" cy="4525963"/>
          </a:xfrm>
          <a:prstGeom prst="rect">
            <a:avLst/>
          </a:prstGeom>
        </p:spPr>
        <p:txBody>
          <a:bodyPr vert="horz" lIns="91304" tIns="45653" rIns="91304" bIns="45653" rtlCol="0">
            <a:norm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ltGray">
          <a:xfrm>
            <a:off x="11593075" y="6433209"/>
            <a:ext cx="377538" cy="2521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1988" tIns="40993" rIns="81988" bIns="40993" anchor="b">
            <a:spAutoFit/>
          </a:bodyPr>
          <a:lstStyle/>
          <a:p>
            <a:pPr algn="r" defTabSz="813232"/>
            <a:fld id="{DFCF27A5-1A5B-48D3-A060-2758FFBB1ADD}" type="slidenum">
              <a:rPr lang="en-US" sz="1100">
                <a:solidFill>
                  <a:srgbClr val="FFFFFF"/>
                </a:solidFill>
                <a:latin typeface="Tahoma" panose="020B0604030504040204" pitchFamily="34" charset="0"/>
              </a:rPr>
              <a:pPr algn="r" defTabSz="813232"/>
              <a:t>‹#›</a:t>
            </a:fld>
            <a:endParaRPr lang="en-US" sz="11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566" y="210337"/>
            <a:ext cx="10566295" cy="653139"/>
          </a:xfrm>
          <a:prstGeom prst="rect">
            <a:avLst/>
          </a:prstGeom>
        </p:spPr>
        <p:txBody>
          <a:bodyPr vert="horz" lIns="82160" tIns="45653" rIns="82160" bIns="45653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06544" y="914400"/>
            <a:ext cx="11452705" cy="10160"/>
          </a:xfrm>
          <a:prstGeom prst="line">
            <a:avLst/>
          </a:prstGeom>
          <a:ln>
            <a:solidFill>
              <a:srgbClr val="C9D9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9686978" y="6474319"/>
            <a:ext cx="1850661" cy="235976"/>
          </a:xfrm>
          <a:prstGeom prst="rect">
            <a:avLst/>
          </a:prstGeom>
          <a:noFill/>
        </p:spPr>
        <p:txBody>
          <a:bodyPr wrap="none" lIns="91308" tIns="45655" rIns="91308" bIns="45655" rtlCol="0">
            <a:spAutoFit/>
          </a:bodyPr>
          <a:lstStyle/>
          <a:p>
            <a:pPr algn="ctr" defTabSz="456541"/>
            <a:r>
              <a:rPr lang="en-US" sz="900" b="1" dirty="0">
                <a:solidFill>
                  <a:srgbClr val="FFFFFF"/>
                </a:solidFill>
                <a:latin typeface="Tahoma" panose="020B0604030504040204" pitchFamily="34" charset="0"/>
              </a:rPr>
              <a:t>© 2016 Parker, Van Alstyne 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157420" y="6474319"/>
            <a:ext cx="4031897" cy="235976"/>
          </a:xfrm>
          <a:prstGeom prst="rect">
            <a:avLst/>
          </a:prstGeom>
          <a:noFill/>
        </p:spPr>
        <p:txBody>
          <a:bodyPr wrap="none" lIns="91308" tIns="45655" rIns="91308" bIns="45655" rtlCol="0">
            <a:spAutoFit/>
          </a:bodyPr>
          <a:lstStyle/>
          <a:p>
            <a:pPr algn="ctr" defTabSz="456541"/>
            <a:r>
              <a:rPr lang="en-US" sz="900" b="1" dirty="0">
                <a:solidFill>
                  <a:srgbClr val="FFFFFF"/>
                </a:solidFill>
                <a:latin typeface="Tahoma" panose="020B0604030504040204" pitchFamily="34" charset="0"/>
              </a:rPr>
              <a:t>Twitter: @</a:t>
            </a:r>
            <a:r>
              <a:rPr lang="en-US" sz="900" b="1" dirty="0" err="1">
                <a:solidFill>
                  <a:srgbClr val="FFFFFF"/>
                </a:solidFill>
                <a:latin typeface="Tahoma" panose="020B0604030504040204" pitchFamily="34" charset="0"/>
              </a:rPr>
              <a:t>InfoEcon</a:t>
            </a:r>
            <a:r>
              <a:rPr lang="en-US" sz="900" b="1" dirty="0">
                <a:solidFill>
                  <a:srgbClr val="FFFFFF"/>
                </a:solidFill>
                <a:latin typeface="Tahoma" panose="020B0604030504040204" pitchFamily="34" charset="0"/>
              </a:rPr>
              <a:t>  ::  </a:t>
            </a:r>
            <a:r>
              <a:rPr lang="en-US" sz="900" b="1" dirty="0" err="1">
                <a:solidFill>
                  <a:srgbClr val="FFFFFF"/>
                </a:solidFill>
                <a:latin typeface="Tahoma" panose="020B0604030504040204" pitchFamily="34" charset="0"/>
              </a:rPr>
              <a:t>mva@bu.edu</a:t>
            </a:r>
            <a:r>
              <a:rPr lang="en-US" sz="900" b="1" dirty="0">
                <a:solidFill>
                  <a:srgbClr val="FFFFFF"/>
                </a:solidFill>
                <a:latin typeface="Tahoma" panose="020B0604030504040204" pitchFamily="34" charset="0"/>
              </a:rPr>
              <a:t>  ::  </a:t>
            </a:r>
            <a:r>
              <a:rPr lang="en-US" sz="900" b="1" dirty="0" err="1">
                <a:solidFill>
                  <a:srgbClr val="FFFFFF"/>
                </a:solidFill>
                <a:latin typeface="Tahoma" panose="020B0604030504040204" pitchFamily="34" charset="0"/>
              </a:rPr>
              <a:t>PlatformEconomics.com</a:t>
            </a:r>
            <a:endParaRPr lang="en-US" sz="9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0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  <p:sldLayoutId id="2147483726" r:id="rId18"/>
    <p:sldLayoutId id="2147483727" r:id="rId19"/>
    <p:sldLayoutId id="2147483728" r:id="rId20"/>
    <p:sldLayoutId id="2147483729" r:id="rId21"/>
    <p:sldLayoutId id="2147483730" r:id="rId22"/>
    <p:sldLayoutId id="2147483731" r:id="rId23"/>
  </p:sldLayoutIdLst>
  <p:transition>
    <p:wipe dir="r"/>
  </p:transition>
  <p:txStyles>
    <p:titleStyle>
      <a:lvl1pPr algn="l" defTabSz="913108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FFFFFF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237404" indent="-237404" algn="l" defTabSz="913108" rtl="0" eaLnBrk="1" latinLnBrk="0" hangingPunct="1">
        <a:lnSpc>
          <a:spcPct val="95000"/>
        </a:lnSpc>
        <a:spcBef>
          <a:spcPts val="1440"/>
        </a:spcBef>
        <a:buClr>
          <a:srgbClr val="FFFFFF"/>
        </a:buClr>
        <a:buFont typeface="Wingdings" pitchFamily="2" charset="2"/>
        <a:buChar char="§"/>
        <a:defRPr sz="2400" kern="1200">
          <a:solidFill>
            <a:srgbClr val="FFFFFF"/>
          </a:solidFill>
          <a:latin typeface="Tahoma" panose="020B0604030504040204" pitchFamily="34" charset="0"/>
          <a:ea typeface="+mn-ea"/>
          <a:cs typeface="+mn-cs"/>
        </a:defRPr>
      </a:lvl1pPr>
      <a:lvl2pPr marL="575257" indent="0" algn="l" defTabSz="913108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2000" kern="1200">
          <a:solidFill>
            <a:srgbClr val="FFFFFF"/>
          </a:solidFill>
          <a:latin typeface="Tahoma" panose="020B0604030504040204" pitchFamily="34" charset="0"/>
          <a:ea typeface="+mn-ea"/>
          <a:cs typeface="+mn-cs"/>
        </a:defRPr>
      </a:lvl2pPr>
      <a:lvl3pPr marL="913108" indent="0" algn="l" defTabSz="913108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600" kern="1200">
          <a:solidFill>
            <a:srgbClr val="FFFFFF"/>
          </a:solidFill>
          <a:latin typeface="Tahoma" panose="020B0604030504040204" pitchFamily="34" charset="0"/>
          <a:ea typeface="+mn-ea"/>
          <a:cs typeface="+mn-cs"/>
        </a:defRPr>
      </a:lvl3pPr>
      <a:lvl4pPr marL="1250958" indent="0" algn="l" defTabSz="913108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rgbClr val="FFFFFF"/>
          </a:solidFill>
          <a:latin typeface="Tahoma" panose="020B0604030504040204" pitchFamily="34" charset="0"/>
          <a:ea typeface="+mn-ea"/>
          <a:cs typeface="+mn-cs"/>
        </a:defRPr>
      </a:lvl4pPr>
      <a:lvl5pPr marL="1607053" indent="0" algn="l" defTabSz="913108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rgbClr val="FFFFFF"/>
          </a:solidFill>
          <a:latin typeface="Tahoma" panose="020B0604030504040204" pitchFamily="34" charset="0"/>
          <a:ea typeface="+mn-ea"/>
          <a:cs typeface="+mn-cs"/>
        </a:defRPr>
      </a:lvl5pPr>
      <a:lvl6pPr marL="2511062" indent="-228283" algn="l" defTabSz="9131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586" indent="-228283" algn="l" defTabSz="9131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4149" indent="-228283" algn="l" defTabSz="9131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695" indent="-228283" algn="l" defTabSz="9131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21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08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54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16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740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15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867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31" algn="l" defTabSz="9131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232894"/>
            </a:gs>
            <a:gs pos="100000">
              <a:srgbClr val="33A8DA"/>
            </a:gs>
          </a:gsLst>
          <a:lin ang="127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4108" y="1600206"/>
            <a:ext cx="9914465" cy="4525963"/>
          </a:xfrm>
          <a:prstGeom prst="rect">
            <a:avLst/>
          </a:prstGeom>
        </p:spPr>
        <p:txBody>
          <a:bodyPr vert="horz" lIns="91160" tIns="45581" rIns="91160" bIns="45581" rtlCol="0">
            <a:norm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ltGray">
          <a:xfrm>
            <a:off x="11632277" y="6433209"/>
            <a:ext cx="338336" cy="2521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1844" tIns="40929" rIns="81844" bIns="40929" anchor="b">
            <a:spAutoFit/>
          </a:bodyPr>
          <a:lstStyle/>
          <a:p>
            <a:pPr algn="r" defTabSz="812009"/>
            <a:fld id="{DFCF27A5-1A5B-48D3-A060-2758FFBB1ADD}" type="slidenum">
              <a:rPr lang="en-US" sz="1100">
                <a:solidFill>
                  <a:srgbClr val="FFFFFF"/>
                </a:solidFill>
                <a:latin typeface="Arial" panose="020B0604020202020204" pitchFamily="34" charset="0"/>
              </a:rPr>
              <a:pPr algn="r" defTabSz="812009"/>
              <a:t>‹#›</a:t>
            </a:fld>
            <a:endParaRPr lang="en-US" sz="11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614" y="210337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06592" y="914400"/>
            <a:ext cx="11452705" cy="10160"/>
          </a:xfrm>
          <a:prstGeom prst="line">
            <a:avLst/>
          </a:prstGeom>
          <a:ln>
            <a:solidFill>
              <a:srgbClr val="C9D9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9400190" y="6474364"/>
            <a:ext cx="2424329" cy="235831"/>
          </a:xfrm>
          <a:prstGeom prst="rect">
            <a:avLst/>
          </a:prstGeom>
          <a:noFill/>
        </p:spPr>
        <p:txBody>
          <a:bodyPr wrap="none" lIns="91164" tIns="45583" rIns="91164" bIns="45583" rtlCol="0">
            <a:spAutoFit/>
          </a:bodyPr>
          <a:lstStyle/>
          <a:p>
            <a:pPr algn="ctr" defTabSz="455840"/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© 2015 Parker, Van Alstyne &amp; </a:t>
            </a:r>
            <a:r>
              <a:rPr lang="en-US" sz="900" b="1" dirty="0" err="1">
                <a:solidFill>
                  <a:srgbClr val="FFFFFF"/>
                </a:solidFill>
                <a:latin typeface="Arial" panose="020B0604020202020204" pitchFamily="34" charset="0"/>
              </a:rPr>
              <a:t>Choudary</a:t>
            </a:r>
            <a:endParaRPr lang="en-US" sz="9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49868" y="6474364"/>
            <a:ext cx="3847011" cy="235831"/>
          </a:xfrm>
          <a:prstGeom prst="rect">
            <a:avLst/>
          </a:prstGeom>
          <a:noFill/>
        </p:spPr>
        <p:txBody>
          <a:bodyPr wrap="none" lIns="91164" tIns="45583" rIns="91164" bIns="45583" rtlCol="0">
            <a:spAutoFit/>
          </a:bodyPr>
          <a:lstStyle/>
          <a:p>
            <a:pPr algn="ctr" defTabSz="455840"/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Twitter: @</a:t>
            </a:r>
            <a:r>
              <a:rPr lang="en-US" sz="900" b="1" dirty="0" err="1">
                <a:solidFill>
                  <a:srgbClr val="FFFFFF"/>
                </a:solidFill>
                <a:latin typeface="Arial" panose="020B0604020202020204" pitchFamily="34" charset="0"/>
              </a:rPr>
              <a:t>InfoEcon</a:t>
            </a: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  ::  mva@bu.edu  ::  PlatformEconomics.com</a:t>
            </a:r>
          </a:p>
        </p:txBody>
      </p:sp>
    </p:spTree>
    <p:extLst>
      <p:ext uri="{BB962C8B-B14F-4D97-AF65-F5344CB8AC3E}">
        <p14:creationId xmlns:p14="http://schemas.microsoft.com/office/powerpoint/2010/main" val="30703770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  <p:sldLayoutId id="2147483748" r:id="rId16"/>
    <p:sldLayoutId id="2147483749" r:id="rId17"/>
    <p:sldLayoutId id="2147483750" r:id="rId18"/>
    <p:sldLayoutId id="2147483751" r:id="rId19"/>
    <p:sldLayoutId id="2147483752" r:id="rId20"/>
    <p:sldLayoutId id="2147483753" r:id="rId21"/>
    <p:sldLayoutId id="2147483754" r:id="rId22"/>
    <p:sldLayoutId id="2147483755" r:id="rId23"/>
  </p:sldLayoutIdLst>
  <p:transition>
    <p:wipe dir="r"/>
  </p:transition>
  <p:txStyles>
    <p:titleStyle>
      <a:lvl1pPr algn="l" defTabSz="91174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FFFFFF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37045" indent="-237045" algn="l" defTabSz="911740" rtl="0" eaLnBrk="1" latinLnBrk="0" hangingPunct="1">
        <a:lnSpc>
          <a:spcPct val="95000"/>
        </a:lnSpc>
        <a:spcBef>
          <a:spcPts val="1440"/>
        </a:spcBef>
        <a:buClr>
          <a:srgbClr val="FFFFFF"/>
        </a:buClr>
        <a:buFont typeface="Wingdings" pitchFamily="2" charset="2"/>
        <a:buChar char="§"/>
        <a:defRPr sz="24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1pPr>
      <a:lvl2pPr marL="574393" indent="0" algn="l" defTabSz="911740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20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2pPr>
      <a:lvl3pPr marL="911740" indent="0" algn="l" defTabSz="911740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6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3pPr>
      <a:lvl4pPr marL="1249087" indent="0" algn="l" defTabSz="911740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4pPr>
      <a:lvl5pPr marL="1604636" indent="0" algn="l" defTabSz="911740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5pPr>
      <a:lvl6pPr marL="2507316" indent="-227947" algn="l" defTabSz="9117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124" indent="-227947" algn="l" defTabSz="9117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014" indent="-227947" algn="l" defTabSz="9117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875" indent="-227947" algn="l" defTabSz="9117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22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40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05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81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98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213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069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958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232894"/>
            </a:gs>
            <a:gs pos="100000">
              <a:srgbClr val="33A8DA"/>
            </a:gs>
          </a:gsLst>
          <a:lin ang="127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4108" y="1600206"/>
            <a:ext cx="9914465" cy="4525963"/>
          </a:xfrm>
          <a:prstGeom prst="rect">
            <a:avLst/>
          </a:prstGeom>
        </p:spPr>
        <p:txBody>
          <a:bodyPr vert="horz" lIns="91160" tIns="45581" rIns="91160" bIns="45581" rtlCol="0">
            <a:norm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ltGray">
          <a:xfrm>
            <a:off x="11632277" y="6433209"/>
            <a:ext cx="338336" cy="2521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1844" tIns="40929" rIns="81844" bIns="40929" anchor="b">
            <a:spAutoFit/>
          </a:bodyPr>
          <a:lstStyle/>
          <a:p>
            <a:pPr algn="r" defTabSz="812009">
              <a:lnSpc>
                <a:spcPct val="100000"/>
              </a:lnSpc>
            </a:pPr>
            <a:fld id="{DFCF27A5-1A5B-48D3-A060-2758FFBB1ADD}" type="slidenum">
              <a:rPr lang="en-US" sz="1100">
                <a:solidFill>
                  <a:srgbClr val="FFFFFF"/>
                </a:solidFill>
                <a:latin typeface="Arial" panose="020B0604020202020204" pitchFamily="34" charset="0"/>
              </a:rPr>
              <a:pPr algn="r" defTabSz="812009">
                <a:lnSpc>
                  <a:spcPct val="100000"/>
                </a:lnSpc>
              </a:pPr>
              <a:t>‹#›</a:t>
            </a:fld>
            <a:endParaRPr lang="en-US" sz="11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614" y="210337"/>
            <a:ext cx="10566295" cy="653139"/>
          </a:xfrm>
          <a:prstGeom prst="rect">
            <a:avLst/>
          </a:prstGeom>
        </p:spPr>
        <p:txBody>
          <a:bodyPr vert="horz" lIns="82016" tIns="45581" rIns="82016" bIns="45581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06592" y="914400"/>
            <a:ext cx="11452705" cy="10160"/>
          </a:xfrm>
          <a:prstGeom prst="line">
            <a:avLst/>
          </a:prstGeom>
          <a:ln>
            <a:solidFill>
              <a:srgbClr val="C9D9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9707772" y="6474319"/>
            <a:ext cx="1809067" cy="235976"/>
          </a:xfrm>
          <a:prstGeom prst="rect">
            <a:avLst/>
          </a:prstGeom>
          <a:noFill/>
        </p:spPr>
        <p:txBody>
          <a:bodyPr wrap="none" lIns="91164" tIns="45583" rIns="91164" bIns="45583" rtlCol="0">
            <a:spAutoFit/>
          </a:bodyPr>
          <a:lstStyle/>
          <a:p>
            <a:pPr algn="ctr" defTabSz="455840"/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© 2015 Parker &amp; Van Alstyne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49868" y="6474364"/>
            <a:ext cx="3847011" cy="235831"/>
          </a:xfrm>
          <a:prstGeom prst="rect">
            <a:avLst/>
          </a:prstGeom>
          <a:noFill/>
        </p:spPr>
        <p:txBody>
          <a:bodyPr wrap="none" lIns="91164" tIns="45583" rIns="91164" bIns="45583" rtlCol="0">
            <a:spAutoFit/>
          </a:bodyPr>
          <a:lstStyle/>
          <a:p>
            <a:pPr algn="ctr" defTabSz="455840"/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Twitter: @</a:t>
            </a:r>
            <a:r>
              <a:rPr lang="en-US" sz="900" b="1" dirty="0" err="1">
                <a:solidFill>
                  <a:srgbClr val="FFFFFF"/>
                </a:solidFill>
                <a:latin typeface="Arial" panose="020B0604020202020204" pitchFamily="34" charset="0"/>
              </a:rPr>
              <a:t>InfoEcon</a:t>
            </a: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  ::  mva@bu.edu  ::  PlatformEconomics.com</a:t>
            </a:r>
          </a:p>
        </p:txBody>
      </p:sp>
    </p:spTree>
    <p:extLst>
      <p:ext uri="{BB962C8B-B14F-4D97-AF65-F5344CB8AC3E}">
        <p14:creationId xmlns:p14="http://schemas.microsoft.com/office/powerpoint/2010/main" val="176674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4" r:id="rId18"/>
    <p:sldLayoutId id="2147483775" r:id="rId19"/>
    <p:sldLayoutId id="2147483776" r:id="rId20"/>
    <p:sldLayoutId id="2147483777" r:id="rId21"/>
    <p:sldLayoutId id="2147483778" r:id="rId22"/>
    <p:sldLayoutId id="2147483779" r:id="rId23"/>
    <p:sldLayoutId id="2147483780" r:id="rId24"/>
    <p:sldLayoutId id="2147483781" r:id="rId25"/>
  </p:sldLayoutIdLst>
  <p:transition>
    <p:wipe dir="r"/>
  </p:transition>
  <p:txStyles>
    <p:titleStyle>
      <a:lvl1pPr algn="l" defTabSz="91174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FFFFFF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37045" indent="-237045" algn="l" defTabSz="911740" rtl="0" eaLnBrk="1" latinLnBrk="0" hangingPunct="1">
        <a:lnSpc>
          <a:spcPct val="95000"/>
        </a:lnSpc>
        <a:spcBef>
          <a:spcPts val="1440"/>
        </a:spcBef>
        <a:buClr>
          <a:srgbClr val="FFFFFF"/>
        </a:buClr>
        <a:buFont typeface="Wingdings" pitchFamily="2" charset="2"/>
        <a:buChar char="§"/>
        <a:defRPr sz="24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1pPr>
      <a:lvl2pPr marL="574393" indent="0" algn="l" defTabSz="911740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20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2pPr>
      <a:lvl3pPr marL="911740" indent="0" algn="l" defTabSz="911740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6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3pPr>
      <a:lvl4pPr marL="1249087" indent="0" algn="l" defTabSz="911740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4pPr>
      <a:lvl5pPr marL="1604636" indent="0" algn="l" defTabSz="911740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5pPr>
      <a:lvl6pPr marL="2507316" indent="-227947" algn="l" defTabSz="9117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3124" indent="-227947" algn="l" defTabSz="9117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19014" indent="-227947" algn="l" defTabSz="9117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74875" indent="-227947" algn="l" defTabSz="91174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5822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1740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7605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3481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79298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5213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1069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6958" algn="l" defTabSz="91174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232894"/>
            </a:gs>
            <a:gs pos="100000">
              <a:srgbClr val="33A8DA"/>
            </a:gs>
          </a:gsLst>
          <a:lin ang="127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4016" y="1600206"/>
            <a:ext cx="9914465" cy="4525963"/>
          </a:xfrm>
          <a:prstGeom prst="rect">
            <a:avLst/>
          </a:prstGeom>
        </p:spPr>
        <p:txBody>
          <a:bodyPr vert="horz" lIns="91436" tIns="45719" rIns="91436" bIns="45719" rtlCol="0">
            <a:norm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ltGray">
          <a:xfrm>
            <a:off x="11593075" y="6433208"/>
            <a:ext cx="377539" cy="2521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2120" tIns="41059" rIns="82120" bIns="41059" anchor="b">
            <a:spAutoFit/>
          </a:bodyPr>
          <a:lstStyle/>
          <a:p>
            <a:pPr algn="r" defTabSz="814353"/>
            <a:fld id="{DFCF27A5-1A5B-48D3-A060-2758FFBB1ADD}" type="slidenum">
              <a:rPr lang="en-US" sz="1100">
                <a:solidFill>
                  <a:srgbClr val="FFFFFF"/>
                </a:solidFill>
                <a:latin typeface="Tahoma" panose="020B0604030504040204" pitchFamily="34" charset="0"/>
              </a:rPr>
              <a:pPr algn="r" defTabSz="814353"/>
              <a:t>‹#›</a:t>
            </a:fld>
            <a:endParaRPr lang="en-US" sz="1100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522" y="210335"/>
            <a:ext cx="10566295" cy="653139"/>
          </a:xfrm>
          <a:prstGeom prst="rect">
            <a:avLst/>
          </a:prstGeom>
        </p:spPr>
        <p:txBody>
          <a:bodyPr vert="horz" lIns="82292" tIns="45719" rIns="82292" bIns="4571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06500" y="914400"/>
            <a:ext cx="11452705" cy="10160"/>
          </a:xfrm>
          <a:prstGeom prst="line">
            <a:avLst/>
          </a:prstGeom>
          <a:ln>
            <a:solidFill>
              <a:srgbClr val="C9D9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9699800" y="6474318"/>
            <a:ext cx="18250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900" b="1" dirty="0">
                <a:solidFill>
                  <a:srgbClr val="FFFFFF"/>
                </a:solidFill>
                <a:latin typeface="Tahoma" panose="020B0604030504040204" pitchFamily="34" charset="0"/>
              </a:rPr>
              <a:t>© 2018 Parker, Van Alstyne 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225654" y="6474318"/>
            <a:ext cx="38953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900" b="1" dirty="0">
                <a:solidFill>
                  <a:srgbClr val="FFFFFF"/>
                </a:solidFill>
                <a:latin typeface="Tahoma" panose="020B0604030504040204" pitchFamily="34" charset="0"/>
              </a:rPr>
              <a:t>Twitter: @</a:t>
            </a:r>
            <a:r>
              <a:rPr lang="en-US" sz="900" b="1" dirty="0" err="1">
                <a:solidFill>
                  <a:srgbClr val="FFFFFF"/>
                </a:solidFill>
                <a:latin typeface="Tahoma" panose="020B0604030504040204" pitchFamily="34" charset="0"/>
              </a:rPr>
              <a:t>InfoEcon</a:t>
            </a:r>
            <a:r>
              <a:rPr lang="en-US" sz="900" b="1" dirty="0">
                <a:solidFill>
                  <a:srgbClr val="FFFFFF"/>
                </a:solidFill>
                <a:latin typeface="Tahoma" panose="020B0604030504040204" pitchFamily="34" charset="0"/>
              </a:rPr>
              <a:t>  ::  </a:t>
            </a:r>
            <a:r>
              <a:rPr lang="en-US" sz="900" b="1" dirty="0" err="1">
                <a:solidFill>
                  <a:srgbClr val="FFFFFF"/>
                </a:solidFill>
                <a:latin typeface="Tahoma" panose="020B0604030504040204" pitchFamily="34" charset="0"/>
              </a:rPr>
              <a:t>mva@bu.edu</a:t>
            </a:r>
            <a:r>
              <a:rPr lang="en-US" sz="900" b="1" dirty="0">
                <a:solidFill>
                  <a:srgbClr val="FFFFFF"/>
                </a:solidFill>
                <a:latin typeface="Tahoma" panose="020B0604030504040204" pitchFamily="34" charset="0"/>
              </a:rPr>
              <a:t>  ::  </a:t>
            </a:r>
            <a:r>
              <a:rPr lang="en-US" sz="900" b="1" dirty="0" err="1">
                <a:solidFill>
                  <a:srgbClr val="FFFFFF"/>
                </a:solidFill>
                <a:latin typeface="Tahoma" panose="020B0604030504040204" pitchFamily="34" charset="0"/>
              </a:rPr>
              <a:t>PlatformEconomics.com</a:t>
            </a:r>
            <a:endParaRPr lang="en-US" sz="900" b="1" dirty="0">
              <a:solidFill>
                <a:srgbClr val="FFFFFF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563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  <p:sldLayoutId id="2147483799" r:id="rId17"/>
    <p:sldLayoutId id="2147483800" r:id="rId18"/>
    <p:sldLayoutId id="2147483801" r:id="rId19"/>
    <p:sldLayoutId id="2147483802" r:id="rId20"/>
    <p:sldLayoutId id="2147483803" r:id="rId21"/>
    <p:sldLayoutId id="2147483804" r:id="rId22"/>
    <p:sldLayoutId id="2147483805" r:id="rId23"/>
  </p:sldLayoutIdLst>
  <p:transition>
    <p:wipe dir="r"/>
  </p:transition>
  <p:txStyles>
    <p:titleStyle>
      <a:lvl1pPr algn="l" defTabSz="914361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FFFFFF"/>
          </a:solidFill>
          <a:latin typeface="Tahoma" panose="020B0604030504040204" pitchFamily="34" charset="0"/>
          <a:ea typeface="+mj-ea"/>
          <a:cs typeface="+mj-cs"/>
        </a:defRPr>
      </a:lvl1pPr>
    </p:titleStyle>
    <p:bodyStyle>
      <a:lvl1pPr marL="237734" indent="-237734" algn="l" defTabSz="914361" rtl="0" eaLnBrk="1" latinLnBrk="0" hangingPunct="1">
        <a:lnSpc>
          <a:spcPct val="95000"/>
        </a:lnSpc>
        <a:spcBef>
          <a:spcPts val="1440"/>
        </a:spcBef>
        <a:buClr>
          <a:srgbClr val="FFFFFF"/>
        </a:buClr>
        <a:buFont typeface="Wingdings" pitchFamily="2" charset="2"/>
        <a:buChar char="§"/>
        <a:defRPr sz="2400" kern="1200">
          <a:solidFill>
            <a:srgbClr val="FFFFFF"/>
          </a:solidFill>
          <a:latin typeface="Tahoma" panose="020B0604030504040204" pitchFamily="34" charset="0"/>
          <a:ea typeface="+mn-ea"/>
          <a:cs typeface="+mn-cs"/>
        </a:defRPr>
      </a:lvl1pPr>
      <a:lvl2pPr marL="576049" indent="0" algn="l" defTabSz="914361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2000" kern="1200">
          <a:solidFill>
            <a:srgbClr val="FFFFFF"/>
          </a:solidFill>
          <a:latin typeface="Tahoma" panose="020B0604030504040204" pitchFamily="34" charset="0"/>
          <a:ea typeface="+mn-ea"/>
          <a:cs typeface="+mn-cs"/>
        </a:defRPr>
      </a:lvl2pPr>
      <a:lvl3pPr marL="914361" indent="0" algn="l" defTabSz="914361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600" kern="1200">
          <a:solidFill>
            <a:srgbClr val="FFFFFF"/>
          </a:solidFill>
          <a:latin typeface="Tahoma" panose="020B0604030504040204" pitchFamily="34" charset="0"/>
          <a:ea typeface="+mn-ea"/>
          <a:cs typeface="+mn-cs"/>
        </a:defRPr>
      </a:lvl3pPr>
      <a:lvl4pPr marL="1252675" indent="0" algn="l" defTabSz="914361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rgbClr val="FFFFFF"/>
          </a:solidFill>
          <a:latin typeface="Tahoma" panose="020B0604030504040204" pitchFamily="34" charset="0"/>
          <a:ea typeface="+mn-ea"/>
          <a:cs typeface="+mn-cs"/>
        </a:defRPr>
      </a:lvl4pPr>
      <a:lvl5pPr marL="1609277" indent="0" algn="l" defTabSz="914361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rgbClr val="FFFFFF"/>
          </a:solidFill>
          <a:latin typeface="Tahoma" panose="020B0604030504040204" pitchFamily="34" charset="0"/>
          <a:ea typeface="+mn-ea"/>
          <a:cs typeface="+mn-cs"/>
        </a:defRPr>
      </a:lvl5pPr>
      <a:lvl6pPr marL="2514495" indent="-228591" algn="l" defTabSz="9143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76" indent="-228591" algn="l" defTabSz="9143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57" indent="-228591" algn="l" defTabSz="9143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38" indent="-228591" algn="l" defTabSz="91436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1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1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3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4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5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85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67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48" algn="l" defTabSz="914361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232894"/>
            </a:gs>
            <a:gs pos="100000">
              <a:srgbClr val="33A8DA"/>
            </a:gs>
          </a:gsLst>
          <a:lin ang="1278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4063" y="1600206"/>
            <a:ext cx="9914465" cy="4525963"/>
          </a:xfrm>
          <a:prstGeom prst="rect">
            <a:avLst/>
          </a:prstGeom>
        </p:spPr>
        <p:txBody>
          <a:bodyPr vert="horz" lIns="91296" tIns="45649" rIns="91296" bIns="45649" rtlCol="0">
            <a:normAutofit/>
          </a:bodyPr>
          <a:lstStyle/>
          <a:p>
            <a:pPr lvl="0"/>
            <a:r>
              <a:rPr lang="en-US" dirty="0"/>
              <a:t>Body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ltGray">
          <a:xfrm>
            <a:off x="11632277" y="6433209"/>
            <a:ext cx="338336" cy="2521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81980" tIns="40989" rIns="81980" bIns="40989" anchor="b">
            <a:spAutoFit/>
          </a:bodyPr>
          <a:lstStyle/>
          <a:p>
            <a:pPr algn="r" defTabSz="813164"/>
            <a:fld id="{DFCF27A5-1A5B-48D3-A060-2758FFBB1ADD}" type="slidenum">
              <a:rPr lang="en-US" sz="1100">
                <a:solidFill>
                  <a:srgbClr val="FFFFFF"/>
                </a:solidFill>
                <a:latin typeface="Arial" panose="020B0604020202020204" pitchFamily="34" charset="0"/>
              </a:rPr>
              <a:pPr algn="r" defTabSz="813164"/>
              <a:t>‹#›</a:t>
            </a:fld>
            <a:endParaRPr lang="en-US" sz="11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6569" y="210337"/>
            <a:ext cx="10566295" cy="653139"/>
          </a:xfrm>
          <a:prstGeom prst="rect">
            <a:avLst/>
          </a:prstGeom>
        </p:spPr>
        <p:txBody>
          <a:bodyPr vert="horz" lIns="82152" tIns="45649" rIns="82152" bIns="45649" rtlCol="0" anchor="b" anchorCtr="0">
            <a:noAutofit/>
          </a:bodyPr>
          <a:lstStyle/>
          <a:p>
            <a:r>
              <a:rPr lang="en-US" dirty="0"/>
              <a:t>Slide Title Goes Here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06547" y="914400"/>
            <a:ext cx="11452705" cy="10160"/>
          </a:xfrm>
          <a:prstGeom prst="line">
            <a:avLst/>
          </a:prstGeom>
          <a:ln>
            <a:solidFill>
              <a:srgbClr val="C9D93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9400051" y="6474319"/>
            <a:ext cx="2424604" cy="235968"/>
          </a:xfrm>
          <a:prstGeom prst="rect">
            <a:avLst/>
          </a:prstGeom>
          <a:noFill/>
        </p:spPr>
        <p:txBody>
          <a:bodyPr wrap="none" lIns="91300" tIns="45651" rIns="91300" bIns="45651" rtlCol="0">
            <a:spAutoFit/>
          </a:bodyPr>
          <a:lstStyle/>
          <a:p>
            <a:pPr algn="ctr" defTabSz="456501"/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© 2015 Parker, Van Alstyne &amp; </a:t>
            </a:r>
            <a:r>
              <a:rPr lang="en-US" sz="900" b="1" dirty="0" err="1">
                <a:solidFill>
                  <a:srgbClr val="FFFFFF"/>
                </a:solidFill>
                <a:latin typeface="Arial" panose="020B0604020202020204" pitchFamily="34" charset="0"/>
              </a:rPr>
              <a:t>Choudary</a:t>
            </a:r>
            <a:endParaRPr lang="en-US" sz="900" b="1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49684" y="6474319"/>
            <a:ext cx="3847285" cy="235968"/>
          </a:xfrm>
          <a:prstGeom prst="rect">
            <a:avLst/>
          </a:prstGeom>
          <a:noFill/>
        </p:spPr>
        <p:txBody>
          <a:bodyPr wrap="none" lIns="91300" tIns="45651" rIns="91300" bIns="45651" rtlCol="0">
            <a:spAutoFit/>
          </a:bodyPr>
          <a:lstStyle/>
          <a:p>
            <a:pPr algn="ctr" defTabSz="456501"/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Twitter: @</a:t>
            </a:r>
            <a:r>
              <a:rPr lang="en-US" sz="900" b="1" dirty="0" err="1">
                <a:solidFill>
                  <a:srgbClr val="FFFFFF"/>
                </a:solidFill>
                <a:latin typeface="Arial" panose="020B0604020202020204" pitchFamily="34" charset="0"/>
              </a:rPr>
              <a:t>InfoEcon</a:t>
            </a:r>
            <a:r>
              <a:rPr lang="en-US" sz="900" b="1" dirty="0">
                <a:solidFill>
                  <a:srgbClr val="FFFFFF"/>
                </a:solidFill>
                <a:latin typeface="Arial" panose="020B0604020202020204" pitchFamily="34" charset="0"/>
              </a:rPr>
              <a:t>  ::  mva@bu.edu  ::  PlatformEconomics.com</a:t>
            </a:r>
          </a:p>
        </p:txBody>
      </p:sp>
    </p:spTree>
    <p:extLst>
      <p:ext uri="{BB962C8B-B14F-4D97-AF65-F5344CB8AC3E}">
        <p14:creationId xmlns:p14="http://schemas.microsoft.com/office/powerpoint/2010/main" val="3948502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7" r:id="rId1"/>
    <p:sldLayoutId id="2147483808" r:id="rId2"/>
    <p:sldLayoutId id="2147483809" r:id="rId3"/>
    <p:sldLayoutId id="2147483810" r:id="rId4"/>
    <p:sldLayoutId id="2147483811" r:id="rId5"/>
    <p:sldLayoutId id="2147483812" r:id="rId6"/>
    <p:sldLayoutId id="2147483813" r:id="rId7"/>
    <p:sldLayoutId id="2147483814" r:id="rId8"/>
    <p:sldLayoutId id="2147483815" r:id="rId9"/>
    <p:sldLayoutId id="2147483816" r:id="rId10"/>
    <p:sldLayoutId id="2147483817" r:id="rId11"/>
    <p:sldLayoutId id="2147483818" r:id="rId12"/>
    <p:sldLayoutId id="2147483819" r:id="rId13"/>
    <p:sldLayoutId id="2147483820" r:id="rId14"/>
    <p:sldLayoutId id="2147483821" r:id="rId15"/>
    <p:sldLayoutId id="2147483822" r:id="rId16"/>
    <p:sldLayoutId id="2147483823" r:id="rId17"/>
    <p:sldLayoutId id="2147483824" r:id="rId18"/>
    <p:sldLayoutId id="2147483825" r:id="rId19"/>
    <p:sldLayoutId id="2147483826" r:id="rId20"/>
    <p:sldLayoutId id="2147483827" r:id="rId21"/>
    <p:sldLayoutId id="2147483828" r:id="rId22"/>
    <p:sldLayoutId id="2147483829" r:id="rId23"/>
    <p:sldLayoutId id="2147483830" r:id="rId24"/>
  </p:sldLayoutIdLst>
  <p:transition>
    <p:wipe dir="r"/>
  </p:transition>
  <p:txStyles>
    <p:titleStyle>
      <a:lvl1pPr algn="l" defTabSz="913032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FFFFFF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37384" indent="-237384" algn="l" defTabSz="913032" rtl="0" eaLnBrk="1" latinLnBrk="0" hangingPunct="1">
        <a:lnSpc>
          <a:spcPct val="95000"/>
        </a:lnSpc>
        <a:spcBef>
          <a:spcPts val="1440"/>
        </a:spcBef>
        <a:buClr>
          <a:srgbClr val="FFFFFF"/>
        </a:buClr>
        <a:buFont typeface="Wingdings" pitchFamily="2" charset="2"/>
        <a:buChar char="§"/>
        <a:defRPr sz="24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1pPr>
      <a:lvl2pPr marL="575209" indent="0" algn="l" defTabSz="913032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20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2pPr>
      <a:lvl3pPr marL="913032" indent="0" algn="l" defTabSz="913032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6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3pPr>
      <a:lvl4pPr marL="1250854" indent="0" algn="l" defTabSz="913032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4pPr>
      <a:lvl5pPr marL="1606917" indent="0" algn="l" defTabSz="913032" rtl="0" eaLnBrk="1" latinLnBrk="0" hangingPunct="1">
        <a:lnSpc>
          <a:spcPct val="95000"/>
        </a:lnSpc>
        <a:spcBef>
          <a:spcPts val="840"/>
        </a:spcBef>
        <a:buClr>
          <a:srgbClr val="FFFFFF"/>
        </a:buClr>
        <a:buFont typeface="Arial" pitchFamily="34" charset="0"/>
        <a:buNone/>
        <a:defRPr sz="1200" kern="1200">
          <a:solidFill>
            <a:srgbClr val="FFFFFF"/>
          </a:solidFill>
          <a:latin typeface="Arial" panose="020B0604020202020204" pitchFamily="34" charset="0"/>
          <a:ea typeface="+mn-ea"/>
          <a:cs typeface="+mn-cs"/>
        </a:defRPr>
      </a:lvl5pPr>
      <a:lvl6pPr marL="2510854" indent="-228264" algn="l" defTabSz="9130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38" indent="-228264" algn="l" defTabSz="9130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863" indent="-228264" algn="l" defTabSz="9130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371" indent="-228264" algn="l" defTabSz="91303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81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032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539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064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548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087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601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126" algn="l" defTabSz="9130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4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1.xml"/><Relationship Id="rId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3.xml"/><Relationship Id="rId1" Type="http://schemas.openxmlformats.org/officeDocument/2006/relationships/tags" Target="../tags/tag2.xml"/><Relationship Id="rId4" Type="http://schemas.openxmlformats.org/officeDocument/2006/relationships/image" Target="../media/image19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0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gif"/><Relationship Id="rId2" Type="http://schemas.openxmlformats.org/officeDocument/2006/relationships/slideLayout" Target="../slideLayouts/slideLayout99.xml"/><Relationship Id="rId1" Type="http://schemas.openxmlformats.org/officeDocument/2006/relationships/tags" Target="../tags/tag4.xml"/><Relationship Id="rId6" Type="http://schemas.openxmlformats.org/officeDocument/2006/relationships/image" Target="../media/image22.jp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8.png"/><Relationship Id="rId12" Type="http://schemas.openxmlformats.org/officeDocument/2006/relationships/image" Target="../media/image33.tiff"/><Relationship Id="rId2" Type="http://schemas.openxmlformats.org/officeDocument/2006/relationships/slideLayout" Target="../slideLayouts/slideLayout124.xml"/><Relationship Id="rId1" Type="http://schemas.openxmlformats.org/officeDocument/2006/relationships/tags" Target="../tags/tag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47.xml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8.xml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E3C3B37-C087-DD40-821E-495BB7E4A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2691" y="1774105"/>
            <a:ext cx="4627884" cy="3470913"/>
          </a:xfrm>
          <a:prstGeom prst="rect">
            <a:avLst/>
          </a:prstGeom>
        </p:spPr>
      </p:pic>
      <p:pic>
        <p:nvPicPr>
          <p:cNvPr id="1026" name="Picture 2" descr="http://www.mitcio.com/sites/default/files/imagecache/diamond_sponsor/ide_graphic_log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60"/>
          <a:stretch/>
        </p:blipFill>
        <p:spPr bwMode="auto">
          <a:xfrm>
            <a:off x="1458913" y="5789106"/>
            <a:ext cx="1187658" cy="7190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7287" y="3412967"/>
            <a:ext cx="5927459" cy="1194314"/>
          </a:xfrm>
        </p:spPr>
        <p:txBody>
          <a:bodyPr>
            <a:normAutofit fontScale="25000" lnSpcReduction="20000"/>
          </a:bodyPr>
          <a:lstStyle/>
          <a:p>
            <a:pPr>
              <a:spcBef>
                <a:spcPts val="600"/>
              </a:spcBef>
            </a:pPr>
            <a:r>
              <a:rPr lang="en-US" sz="8000" dirty="0"/>
              <a:t>Marshall Van </a:t>
            </a:r>
            <a:r>
              <a:rPr lang="en-US" sz="8000" dirty="0" err="1"/>
              <a:t>Alstyne</a:t>
            </a:r>
            <a:endParaRPr lang="en-US" sz="8000" dirty="0"/>
          </a:p>
          <a:p>
            <a:pPr>
              <a:spcBef>
                <a:spcPts val="600"/>
              </a:spcBef>
            </a:pPr>
            <a:r>
              <a:rPr lang="en-US" sz="8000" dirty="0"/>
              <a:t>Boston University</a:t>
            </a:r>
          </a:p>
          <a:p>
            <a:pPr>
              <a:spcBef>
                <a:spcPts val="600"/>
              </a:spcBef>
            </a:pPr>
            <a:r>
              <a:rPr lang="en-US" sz="6400" dirty="0"/>
              <a:t>mva@bu.edu</a:t>
            </a:r>
          </a:p>
          <a:p>
            <a:pPr>
              <a:spcBef>
                <a:spcPts val="600"/>
              </a:spcBef>
            </a:pPr>
            <a:r>
              <a:rPr lang="en-US" sz="6400" dirty="0" err="1"/>
              <a:t>InfoEcon@twitter.com</a:t>
            </a:r>
            <a:endParaRPr lang="en-US" sz="6400" dirty="0"/>
          </a:p>
          <a:p>
            <a:pPr>
              <a:spcBef>
                <a:spcPts val="600"/>
              </a:spcBef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7140" y="2109865"/>
            <a:ext cx="6954267" cy="1076960"/>
          </a:xfrm>
        </p:spPr>
        <p:txBody>
          <a:bodyPr/>
          <a:lstStyle/>
          <a:p>
            <a:r>
              <a:rPr lang="en-US" sz="3200" b="1" dirty="0"/>
              <a:t>Platform Ecosystems</a:t>
            </a:r>
            <a:r>
              <a:rPr lang="en-US" sz="3200" dirty="0"/>
              <a:t>: How Networks Invert the Firm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-8569" y="0"/>
            <a:ext cx="12198984" cy="13009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900" dirty="0">
              <a:solidFill>
                <a:srgbClr val="FFFFFF"/>
              </a:solidFill>
              <a:latin typeface="Tahoma Norm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572713" y="5747861"/>
            <a:ext cx="3617702" cy="1038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900" dirty="0">
              <a:solidFill>
                <a:srgbClr val="FFFFFF"/>
              </a:solidFill>
              <a:latin typeface="Tahoma Normal" charset="0"/>
            </a:endParaRPr>
          </a:p>
        </p:txBody>
      </p:sp>
      <p:pic>
        <p:nvPicPr>
          <p:cNvPr id="1028" name="Picture 4" descr="http://www.mbaapplicant.com/images/sloan4smal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637" y="5771189"/>
            <a:ext cx="688277" cy="6882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smg.bu.edu/Questrom/images/Questrom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07" y="475653"/>
            <a:ext cx="5874639" cy="5991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591" y="5245019"/>
            <a:ext cx="12198984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900" dirty="0">
              <a:solidFill>
                <a:srgbClr val="FFFFFF"/>
              </a:solidFill>
              <a:latin typeface="Tahoma Norm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4500" y="5362963"/>
            <a:ext cx="46131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1740"/>
            <a:r>
              <a:rPr lang="en-US" sz="1400" dirty="0">
                <a:solidFill>
                  <a:prstClr val="black"/>
                </a:solidFill>
                <a:latin typeface="Century Gothic" pitchFamily="34" charset="0"/>
              </a:rPr>
              <a:t>MIT Leading Disruption 		               </a:t>
            </a:r>
          </a:p>
        </p:txBody>
      </p:sp>
      <p:sp>
        <p:nvSpPr>
          <p:cNvPr id="10" name="Rectangle 9"/>
          <p:cNvSpPr/>
          <p:nvPr/>
        </p:nvSpPr>
        <p:spPr>
          <a:xfrm>
            <a:off x="-8569" y="1300982"/>
            <a:ext cx="12198984" cy="477520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900" dirty="0">
              <a:solidFill>
                <a:srgbClr val="FFFFFF"/>
              </a:solidFill>
              <a:latin typeface="Tahoma Norm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7C60FA-4ADF-9547-9C7C-BF9C71CF79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96887" y="1790221"/>
            <a:ext cx="7631031" cy="342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50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360" y="159080"/>
            <a:ext cx="10515600" cy="748839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defRPr/>
            </a:pPr>
            <a:r>
              <a:rPr lang="en-US" sz="4800" dirty="0">
                <a:solidFill>
                  <a:schemeClr val="bg1"/>
                </a:solidFill>
              </a:rPr>
              <a:t>Criticality of the Data layer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3412598" y="4775850"/>
            <a:ext cx="21336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defPPr>
              <a:defRPr lang="en-US"/>
            </a:defPPr>
            <a:lvl1pPr marL="0" algn="ctr" defTabSz="685749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875" algn="l" defTabSz="6857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49" algn="l" defTabSz="6857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24" algn="l" defTabSz="6857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498" algn="l" defTabSz="6857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373" algn="l" defTabSz="6857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46" algn="l" defTabSz="6857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20" algn="l" defTabSz="6857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2995" algn="l" defTabSz="685749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12B79E2-14F6-4283-8409-B87F631816B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Calibri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9"/>
            <a:ext cx="7620000" cy="1143000"/>
          </a:xfrm>
          <a:prstGeom prst="rect">
            <a:avLst/>
          </a:prstGeom>
        </p:spPr>
        <p:txBody>
          <a:bodyPr vert="horz" lIns="91436" tIns="45719" rIns="91436" bIns="45719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defTabSz="914332">
              <a:defRPr/>
            </a:pPr>
            <a:endParaRPr lang="en-US" sz="4000" dirty="0">
              <a:solidFill>
                <a:srgbClr val="002060"/>
              </a:solidFill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32253" y="1167814"/>
            <a:ext cx="6139814" cy="523218"/>
          </a:xfrm>
          <a:prstGeom prst="rect">
            <a:avLst/>
          </a:prstGeom>
          <a:noFill/>
        </p:spPr>
        <p:txBody>
          <a:bodyPr wrap="none" lIns="91436" tIns="45719" rIns="91436" bIns="45719" rtlCol="0">
            <a:spAutoFit/>
          </a:bodyPr>
          <a:lstStyle/>
          <a:p>
            <a:pPr defTabSz="91433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kern="0" dirty="0">
                <a:solidFill>
                  <a:srgbClr val="000000"/>
                </a:solidFill>
                <a:latin typeface="Calibri"/>
                <a:cs typeface="Calibri"/>
              </a:rPr>
              <a:t>New locus of value </a:t>
            </a:r>
            <a:r>
              <a:rPr lang="en-US" sz="2800" u="sng" kern="0" dirty="0">
                <a:solidFill>
                  <a:srgbClr val="000000"/>
                </a:solidFill>
                <a:latin typeface="Calibri"/>
                <a:cs typeface="Calibri"/>
              </a:rPr>
              <a:t>creation</a:t>
            </a:r>
            <a:r>
              <a:rPr lang="en-US" sz="2800" kern="0" dirty="0">
                <a:solidFill>
                  <a:srgbClr val="000000"/>
                </a:solidFill>
                <a:latin typeface="Calibri"/>
                <a:cs typeface="Calibri"/>
              </a:rPr>
              <a:t> and </a:t>
            </a:r>
            <a:r>
              <a:rPr lang="en-US" sz="2800" u="sng" kern="0" dirty="0">
                <a:solidFill>
                  <a:srgbClr val="000000"/>
                </a:solidFill>
                <a:latin typeface="Calibri"/>
                <a:cs typeface="Calibri"/>
              </a:rPr>
              <a:t>capture</a:t>
            </a:r>
            <a:r>
              <a:rPr lang="en-US" sz="2800" kern="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75231" y="2896085"/>
            <a:ext cx="1940305" cy="2970064"/>
            <a:chOff x="560832" y="2670809"/>
            <a:chExt cx="1940304" cy="29700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880" r="19706" b="9333"/>
            <a:stretch/>
          </p:blipFill>
          <p:spPr>
            <a:xfrm>
              <a:off x="566444" y="2688394"/>
              <a:ext cx="1926336" cy="1450848"/>
            </a:xfrm>
            <a:prstGeom prst="rect">
              <a:avLst/>
            </a:prstGeom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745199" y="5179211"/>
              <a:ext cx="15728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 dirty="0">
                  <a:solidFill>
                    <a:srgbClr val="002060"/>
                  </a:solidFill>
                  <a:latin typeface="Calibri"/>
                  <a:cs typeface="Calibri"/>
                </a:rPr>
                <a:t>Agriculture</a:t>
              </a:r>
            </a:p>
          </p:txBody>
        </p:sp>
        <p:sp>
          <p:nvSpPr>
            <p:cNvPr id="9" name="Right Arrow 8"/>
            <p:cNvSpPr/>
            <p:nvPr/>
          </p:nvSpPr>
          <p:spPr>
            <a:xfrm rot="16200000">
              <a:off x="1346654" y="4553101"/>
              <a:ext cx="318997" cy="1011008"/>
            </a:xfrm>
            <a:prstGeom prst="rightArrow">
              <a:avLst/>
            </a:prstGeom>
            <a:gradFill flip="none" rotWithShape="1">
              <a:gsLst>
                <a:gs pos="11000">
                  <a:srgbClr val="A9A57C">
                    <a:lumMod val="5000"/>
                    <a:lumOff val="95000"/>
                  </a:srgbClr>
                </a:gs>
                <a:gs pos="94000">
                  <a:srgbClr val="00B0F0"/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560832" y="4126626"/>
              <a:ext cx="1936404" cy="566079"/>
            </a:xfrm>
            <a:prstGeom prst="rect">
              <a:avLst/>
            </a:prstGeom>
            <a:solidFill>
              <a:srgbClr val="0D3C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1379" y="4211258"/>
              <a:ext cx="18997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>
                  <a:solidFill>
                    <a:srgbClr val="FFFFFF"/>
                  </a:solidFill>
                  <a:latin typeface="Calibri"/>
                  <a:cs typeface="Calibri"/>
                </a:rPr>
                <a:t>Physical Layer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60832" y="2670809"/>
              <a:ext cx="1931948" cy="2021896"/>
            </a:xfrm>
            <a:prstGeom prst="rect">
              <a:avLst/>
            </a:prstGeom>
            <a:noFill/>
            <a:ln w="9525" cap="flat" cmpd="sng" algn="ctr">
              <a:solidFill>
                <a:srgbClr val="A9A57C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797166" y="2895650"/>
            <a:ext cx="1936404" cy="2982861"/>
            <a:chOff x="2634778" y="2658013"/>
            <a:chExt cx="1936404" cy="298286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848" b="8572"/>
            <a:stretch/>
          </p:blipFill>
          <p:spPr>
            <a:xfrm>
              <a:off x="2654993" y="2670808"/>
              <a:ext cx="1907330" cy="1481159"/>
            </a:xfrm>
            <a:prstGeom prst="rect">
              <a:avLst/>
            </a:prstGeom>
            <a:ln>
              <a:solidFill>
                <a:srgbClr val="FFFFFF">
                  <a:lumMod val="75000"/>
                </a:srgbClr>
              </a:solidFill>
            </a:ln>
          </p:spPr>
        </p:pic>
        <p:sp>
          <p:nvSpPr>
            <p:cNvPr id="15" name="TextBox 14"/>
            <p:cNvSpPr txBox="1"/>
            <p:nvPr/>
          </p:nvSpPr>
          <p:spPr>
            <a:xfrm>
              <a:off x="3053713" y="5179208"/>
              <a:ext cx="10422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 dirty="0">
                  <a:solidFill>
                    <a:srgbClr val="002060"/>
                  </a:solidFill>
                  <a:latin typeface="Calibri"/>
                  <a:cs typeface="Calibri"/>
                </a:rPr>
                <a:t>Energy</a:t>
              </a:r>
            </a:p>
          </p:txBody>
        </p:sp>
        <p:sp>
          <p:nvSpPr>
            <p:cNvPr id="16" name="Right Arrow 15"/>
            <p:cNvSpPr/>
            <p:nvPr/>
          </p:nvSpPr>
          <p:spPr>
            <a:xfrm rot="16200000">
              <a:off x="3434581" y="4566440"/>
              <a:ext cx="318997" cy="1011008"/>
            </a:xfrm>
            <a:prstGeom prst="rightArrow">
              <a:avLst/>
            </a:prstGeom>
            <a:gradFill flip="none" rotWithShape="1">
              <a:gsLst>
                <a:gs pos="11000">
                  <a:srgbClr val="A9A57C">
                    <a:lumMod val="5000"/>
                    <a:lumOff val="95000"/>
                  </a:srgbClr>
                </a:gs>
                <a:gs pos="94000">
                  <a:srgbClr val="00B0F0"/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2639234" y="2658013"/>
              <a:ext cx="1931948" cy="2021896"/>
            </a:xfrm>
            <a:prstGeom prst="rect">
              <a:avLst/>
            </a:prstGeom>
            <a:noFill/>
            <a:ln w="9525" cap="flat" cmpd="sng" algn="ctr">
              <a:solidFill>
                <a:srgbClr val="A9A57C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634778" y="4123111"/>
              <a:ext cx="1936404" cy="566079"/>
            </a:xfrm>
            <a:prstGeom prst="rect">
              <a:avLst/>
            </a:prstGeom>
            <a:solidFill>
              <a:srgbClr val="0D3C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64283" y="4167466"/>
              <a:ext cx="18997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>
                  <a:solidFill>
                    <a:srgbClr val="FFFFFF"/>
                  </a:solidFill>
                  <a:latin typeface="Calibri"/>
                  <a:cs typeface="Calibri"/>
                </a:rPr>
                <a:t>Physical Layer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141959" y="2886363"/>
            <a:ext cx="1936405" cy="2992142"/>
            <a:chOff x="4716109" y="2648732"/>
            <a:chExt cx="1936404" cy="2992143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/>
            <a:srcRect l="8493" t="6983" r="18896" b="7683"/>
            <a:stretch/>
          </p:blipFill>
          <p:spPr>
            <a:xfrm>
              <a:off x="4733393" y="2652520"/>
              <a:ext cx="1911977" cy="1495265"/>
            </a:xfrm>
            <a:prstGeom prst="rect">
              <a:avLst/>
            </a:prstGeom>
            <a:ln>
              <a:solidFill>
                <a:srgbClr val="FFFFFF">
                  <a:lumMod val="75000"/>
                </a:srgbClr>
              </a:solidFill>
            </a:ln>
          </p:spPr>
        </p:pic>
        <p:sp>
          <p:nvSpPr>
            <p:cNvPr id="22" name="TextBox 21"/>
            <p:cNvSpPr txBox="1"/>
            <p:nvPr/>
          </p:nvSpPr>
          <p:spPr>
            <a:xfrm>
              <a:off x="4975856" y="5179210"/>
              <a:ext cx="15520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 dirty="0">
                  <a:solidFill>
                    <a:srgbClr val="002060"/>
                  </a:solidFill>
                  <a:latin typeface="Calibri"/>
                  <a:cs typeface="Calibri"/>
                </a:rPr>
                <a:t>Healthcare</a:t>
              </a:r>
            </a:p>
          </p:txBody>
        </p:sp>
        <p:sp>
          <p:nvSpPr>
            <p:cNvPr id="23" name="Right Arrow 22"/>
            <p:cNvSpPr/>
            <p:nvPr/>
          </p:nvSpPr>
          <p:spPr>
            <a:xfrm rot="16200000">
              <a:off x="5544423" y="4575588"/>
              <a:ext cx="318997" cy="1011008"/>
            </a:xfrm>
            <a:prstGeom prst="rightArrow">
              <a:avLst/>
            </a:prstGeom>
            <a:gradFill flip="none" rotWithShape="1">
              <a:gsLst>
                <a:gs pos="11000">
                  <a:srgbClr val="A9A57C">
                    <a:lumMod val="5000"/>
                    <a:lumOff val="95000"/>
                  </a:srgbClr>
                </a:gs>
                <a:gs pos="94000">
                  <a:srgbClr val="00B0F0"/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720565" y="2648732"/>
              <a:ext cx="1931948" cy="2021896"/>
            </a:xfrm>
            <a:prstGeom prst="rect">
              <a:avLst/>
            </a:prstGeom>
            <a:noFill/>
            <a:ln w="9525" cap="flat" cmpd="sng" algn="ctr">
              <a:solidFill>
                <a:srgbClr val="A9A57C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716109" y="4113830"/>
              <a:ext cx="1936404" cy="566079"/>
            </a:xfrm>
            <a:prstGeom prst="rect">
              <a:avLst/>
            </a:prstGeom>
            <a:solidFill>
              <a:srgbClr val="0D3C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730116" y="4173683"/>
              <a:ext cx="18997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>
                  <a:solidFill>
                    <a:srgbClr val="FFFFFF"/>
                  </a:solidFill>
                  <a:latin typeface="Calibri"/>
                  <a:cs typeface="Calibri"/>
                </a:rPr>
                <a:t>Physical Layer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563234" y="2889669"/>
            <a:ext cx="1936404" cy="2977792"/>
            <a:chOff x="6780920" y="2652036"/>
            <a:chExt cx="1936404" cy="297779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7235"/>
            <a:stretch/>
          </p:blipFill>
          <p:spPr>
            <a:xfrm>
              <a:off x="6794511" y="2652520"/>
              <a:ext cx="1915671" cy="1524000"/>
            </a:xfrm>
            <a:prstGeom prst="rect">
              <a:avLst/>
            </a:prstGeom>
            <a:ln>
              <a:solidFill>
                <a:srgbClr val="FFFFFF">
                  <a:lumMod val="75000"/>
                </a:srgbClr>
              </a:solidFill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7186875" y="5168162"/>
              <a:ext cx="117692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 dirty="0">
                  <a:solidFill>
                    <a:srgbClr val="002060"/>
                  </a:solidFill>
                  <a:latin typeface="Calibri"/>
                  <a:cs typeface="Calibri"/>
                </a:rPr>
                <a:t>Banking</a:t>
              </a:r>
            </a:p>
          </p:txBody>
        </p:sp>
        <p:sp>
          <p:nvSpPr>
            <p:cNvPr id="39" name="Right Arrow 38"/>
            <p:cNvSpPr/>
            <p:nvPr/>
          </p:nvSpPr>
          <p:spPr>
            <a:xfrm rot="16200000">
              <a:off x="7615839" y="4576048"/>
              <a:ext cx="318997" cy="1011008"/>
            </a:xfrm>
            <a:prstGeom prst="rightArrow">
              <a:avLst/>
            </a:prstGeom>
            <a:gradFill flip="none" rotWithShape="1">
              <a:gsLst>
                <a:gs pos="11000">
                  <a:srgbClr val="A9A57C">
                    <a:lumMod val="5000"/>
                    <a:lumOff val="95000"/>
                  </a:srgbClr>
                </a:gs>
                <a:gs pos="94000">
                  <a:srgbClr val="00B0F0"/>
                </a:gs>
              </a:gsLst>
              <a:lin ang="0" scaled="1"/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785376" y="2652036"/>
              <a:ext cx="1931948" cy="2021896"/>
            </a:xfrm>
            <a:prstGeom prst="rect">
              <a:avLst/>
            </a:prstGeom>
            <a:noFill/>
            <a:ln w="9525" cap="flat" cmpd="sng" algn="ctr">
              <a:solidFill>
                <a:srgbClr val="A9A57C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41" name="Rectangle 40"/>
            <p:cNvSpPr/>
            <p:nvPr/>
          </p:nvSpPr>
          <p:spPr>
            <a:xfrm>
              <a:off x="6780920" y="4123110"/>
              <a:ext cx="1936404" cy="566079"/>
            </a:xfrm>
            <a:prstGeom prst="rect">
              <a:avLst/>
            </a:prstGeom>
            <a:solidFill>
              <a:srgbClr val="0D3CA7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794927" y="4182965"/>
              <a:ext cx="18997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000" kern="0" dirty="0">
                  <a:solidFill>
                    <a:srgbClr val="FFFFFF"/>
                  </a:solidFill>
                  <a:latin typeface="Calibri"/>
                  <a:cs typeface="Calibri"/>
                </a:rPr>
                <a:t>Physical Layer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1499948" y="1906249"/>
            <a:ext cx="8946045" cy="979608"/>
            <a:chOff x="1499945" y="1906249"/>
            <a:chExt cx="8946045" cy="979608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" t="57544" r="38954" b="351"/>
            <a:stretch/>
          </p:blipFill>
          <p:spPr>
            <a:xfrm>
              <a:off x="1499945" y="1906249"/>
              <a:ext cx="1914144" cy="609600"/>
            </a:xfrm>
            <a:prstGeom prst="rect">
              <a:avLst/>
            </a:prstGeom>
            <a:solidFill>
              <a:srgbClr val="000000">
                <a:alpha val="63137"/>
              </a:srgbClr>
            </a:solidFill>
          </p:spPr>
        </p:pic>
        <p:sp>
          <p:nvSpPr>
            <p:cNvPr id="29" name="TextBox 28"/>
            <p:cNvSpPr txBox="1"/>
            <p:nvPr/>
          </p:nvSpPr>
          <p:spPr>
            <a:xfrm>
              <a:off x="1655240" y="1975349"/>
              <a:ext cx="1627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 dirty="0">
                  <a:solidFill>
                    <a:srgbClr val="FFFFFF"/>
                  </a:solidFill>
                  <a:latin typeface="Calibri"/>
                  <a:cs typeface="Calibri"/>
                </a:rPr>
                <a:t>DATA Layer</a:t>
              </a:r>
            </a:p>
          </p:txBody>
        </p:sp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57544" r="39736" b="351"/>
            <a:stretch/>
          </p:blipFill>
          <p:spPr>
            <a:xfrm>
              <a:off x="3801609" y="1906249"/>
              <a:ext cx="1914144" cy="60960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3976032" y="1975349"/>
              <a:ext cx="1627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 dirty="0">
                  <a:solidFill>
                    <a:srgbClr val="FFFFFF"/>
                  </a:solidFill>
                  <a:latin typeface="Calibri"/>
                  <a:cs typeface="Calibri"/>
                </a:rPr>
                <a:t>DATA Layer</a:t>
              </a: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58" t="57544" r="40127" b="351"/>
            <a:stretch/>
          </p:blipFill>
          <p:spPr>
            <a:xfrm>
              <a:off x="6143477" y="1906249"/>
              <a:ext cx="1914144" cy="6096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298770" y="1975349"/>
              <a:ext cx="1627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 dirty="0">
                  <a:solidFill>
                    <a:srgbClr val="FFFFFF"/>
                  </a:solidFill>
                  <a:latin typeface="Calibri"/>
                  <a:cs typeface="Calibri"/>
                </a:rPr>
                <a:t>DATA Layer</a:t>
              </a:r>
            </a:p>
          </p:txBody>
        </p:sp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67" t="58398" r="39736" b="-503"/>
            <a:stretch/>
          </p:blipFill>
          <p:spPr>
            <a:xfrm>
              <a:off x="8531846" y="1906249"/>
              <a:ext cx="1914144" cy="60960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8712997" y="1975349"/>
              <a:ext cx="16273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kern="0" dirty="0">
                  <a:solidFill>
                    <a:srgbClr val="FFFFFF"/>
                  </a:solidFill>
                  <a:latin typeface="Calibri"/>
                  <a:cs typeface="Calibri"/>
                </a:rPr>
                <a:t>DATA Layer</a:t>
              </a:r>
            </a:p>
          </p:txBody>
        </p:sp>
        <p:sp>
          <p:nvSpPr>
            <p:cNvPr id="43" name="Down Arrow 42"/>
            <p:cNvSpPr/>
            <p:nvPr/>
          </p:nvSpPr>
          <p:spPr>
            <a:xfrm>
              <a:off x="1785143" y="2533434"/>
              <a:ext cx="259807" cy="344991"/>
            </a:xfrm>
            <a:prstGeom prst="downArrow">
              <a:avLst/>
            </a:prstGeom>
            <a:solidFill>
              <a:srgbClr val="FFFFFF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44" name="Down Arrow 43"/>
            <p:cNvSpPr/>
            <p:nvPr/>
          </p:nvSpPr>
          <p:spPr>
            <a:xfrm rot="10800000">
              <a:off x="2796152" y="2536063"/>
              <a:ext cx="259807" cy="333861"/>
            </a:xfrm>
            <a:prstGeom prst="downArrow">
              <a:avLst/>
            </a:prstGeom>
            <a:solidFill>
              <a:srgbClr val="FFFFFF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45" name="Down Arrow 44"/>
            <p:cNvSpPr/>
            <p:nvPr/>
          </p:nvSpPr>
          <p:spPr>
            <a:xfrm>
              <a:off x="4179931" y="2529562"/>
              <a:ext cx="259807" cy="344991"/>
            </a:xfrm>
            <a:prstGeom prst="downArrow">
              <a:avLst/>
            </a:prstGeom>
            <a:solidFill>
              <a:srgbClr val="FFFFFF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46" name="Down Arrow 45"/>
            <p:cNvSpPr/>
            <p:nvPr/>
          </p:nvSpPr>
          <p:spPr>
            <a:xfrm rot="10800000">
              <a:off x="5190940" y="2532191"/>
              <a:ext cx="259807" cy="333861"/>
            </a:xfrm>
            <a:prstGeom prst="downArrow">
              <a:avLst/>
            </a:prstGeom>
            <a:solidFill>
              <a:srgbClr val="FFFFFF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47" name="Down Arrow 46"/>
            <p:cNvSpPr/>
            <p:nvPr/>
          </p:nvSpPr>
          <p:spPr>
            <a:xfrm>
              <a:off x="6560233" y="2540866"/>
              <a:ext cx="259807" cy="344991"/>
            </a:xfrm>
            <a:prstGeom prst="downArrow">
              <a:avLst/>
            </a:prstGeom>
            <a:solidFill>
              <a:srgbClr val="FFFFFF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48" name="Down Arrow 47"/>
            <p:cNvSpPr/>
            <p:nvPr/>
          </p:nvSpPr>
          <p:spPr>
            <a:xfrm rot="10800000">
              <a:off x="7571242" y="2543495"/>
              <a:ext cx="259807" cy="333861"/>
            </a:xfrm>
            <a:prstGeom prst="downArrow">
              <a:avLst/>
            </a:prstGeom>
            <a:solidFill>
              <a:srgbClr val="FFFFFF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49" name="Down Arrow 48"/>
            <p:cNvSpPr/>
            <p:nvPr/>
          </p:nvSpPr>
          <p:spPr>
            <a:xfrm>
              <a:off x="8938712" y="2518885"/>
              <a:ext cx="259807" cy="344991"/>
            </a:xfrm>
            <a:prstGeom prst="downArrow">
              <a:avLst/>
            </a:prstGeom>
            <a:solidFill>
              <a:srgbClr val="FFFFFF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  <p:sp>
          <p:nvSpPr>
            <p:cNvPr id="50" name="Down Arrow 49"/>
            <p:cNvSpPr/>
            <p:nvPr/>
          </p:nvSpPr>
          <p:spPr>
            <a:xfrm rot="10800000">
              <a:off x="9949721" y="2521514"/>
              <a:ext cx="259807" cy="333861"/>
            </a:xfrm>
            <a:prstGeom prst="downArrow">
              <a:avLst/>
            </a:prstGeom>
            <a:solidFill>
              <a:srgbClr val="FFFFFF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433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3200" kern="0">
                <a:solidFill>
                  <a:srgbClr val="FFFF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52" name="TextBox 51"/>
          <p:cNvSpPr txBox="1"/>
          <p:nvPr/>
        </p:nvSpPr>
        <p:spPr>
          <a:xfrm>
            <a:off x="8907142" y="6233561"/>
            <a:ext cx="1720050" cy="256400"/>
          </a:xfrm>
          <a:prstGeom prst="rect">
            <a:avLst/>
          </a:prstGeom>
          <a:noFill/>
        </p:spPr>
        <p:txBody>
          <a:bodyPr wrap="none" lIns="91295" tIns="45648" rIns="91295" bIns="45648" rtlCol="0">
            <a:spAutoFit/>
          </a:bodyPr>
          <a:lstStyle/>
          <a:p>
            <a:pPr defTabSz="912956"/>
            <a:r>
              <a:rPr lang="en-US" sz="1067" dirty="0">
                <a:solidFill>
                  <a:prstClr val="black"/>
                </a:solidFill>
                <a:latin typeface="Calibri"/>
                <a:cs typeface="Calibri"/>
              </a:rPr>
              <a:t>Source: P. Evans, CGE, 2015</a:t>
            </a:r>
          </a:p>
        </p:txBody>
      </p:sp>
    </p:spTree>
    <p:extLst>
      <p:ext uri="{BB962C8B-B14F-4D97-AF65-F5344CB8AC3E}">
        <p14:creationId xmlns:p14="http://schemas.microsoft.com/office/powerpoint/2010/main" val="4112006682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456315" y="535322"/>
            <a:ext cx="1393650" cy="384244"/>
          </a:xfrm>
          <a:prstGeom prst="rect">
            <a:avLst/>
          </a:prstGeom>
        </p:spPr>
        <p:txBody>
          <a:bodyPr wrap="none" lIns="91116" tIns="45559" rIns="91116" bIns="45559">
            <a:spAutoFit/>
          </a:bodyPr>
          <a:lstStyle/>
          <a:p>
            <a:pPr defTabSz="911193"/>
            <a:r>
              <a:rPr lang="en-US" sz="1898" i="1" dirty="0">
                <a:solidFill>
                  <a:srgbClr val="FFFFFF"/>
                </a:solidFill>
              </a:rPr>
              <a:t>@</a:t>
            </a:r>
            <a:r>
              <a:rPr lang="en-US" sz="1898" i="1" dirty="0" err="1">
                <a:solidFill>
                  <a:srgbClr val="FFFFFF"/>
                </a:solidFill>
              </a:rPr>
              <a:t>InfoEcon</a:t>
            </a:r>
            <a:endParaRPr lang="en-US" sz="1898" i="1" dirty="0">
              <a:solidFill>
                <a:srgbClr val="FFFFFF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34667" y="986836"/>
            <a:ext cx="4881568" cy="652799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Ready for Transformation</a:t>
            </a:r>
          </a:p>
        </p:txBody>
      </p:sp>
      <p:sp>
        <p:nvSpPr>
          <p:cNvPr id="17" name="Title 8"/>
          <p:cNvSpPr txBox="1">
            <a:spLocks/>
          </p:cNvSpPr>
          <p:nvPr/>
        </p:nvSpPr>
        <p:spPr>
          <a:xfrm>
            <a:off x="6005271" y="986836"/>
            <a:ext cx="5428690" cy="652799"/>
          </a:xfrm>
          <a:prstGeom prst="rect">
            <a:avLst/>
          </a:prstGeom>
        </p:spPr>
        <p:txBody>
          <a:bodyPr vert="horz" lIns="81974" tIns="45557" rIns="81974" bIns="45557" rtlCol="0" anchor="b" anchorCtr="0">
            <a:noAutofit/>
          </a:bodyPr>
          <a:lstStyle>
            <a:lvl1pPr algn="l" defTabSz="9117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B21A1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Resistant to Transformation</a:t>
            </a:r>
          </a:p>
        </p:txBody>
      </p:sp>
      <p:sp>
        <p:nvSpPr>
          <p:cNvPr id="7" name="Title 6"/>
          <p:cNvSpPr txBox="1">
            <a:spLocks/>
          </p:cNvSpPr>
          <p:nvPr/>
        </p:nvSpPr>
        <p:spPr>
          <a:xfrm>
            <a:off x="410965" y="212016"/>
            <a:ext cx="11001481" cy="652799"/>
          </a:xfrm>
          <a:prstGeom prst="rect">
            <a:avLst/>
          </a:prstGeom>
        </p:spPr>
        <p:txBody>
          <a:bodyPr vert="horz" lIns="81978" tIns="45559" rIns="81978" bIns="45559" rtlCol="0" anchor="b" anchorCtr="0">
            <a:noAutofit/>
          </a:bodyPr>
          <a:lstStyle>
            <a:lvl1pPr algn="l" defTabSz="91177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2798" dirty="0">
                <a:latin typeface="Arial Black"/>
                <a:cs typeface="Arial Black"/>
              </a:rPr>
              <a:t>Transformation Checklist</a:t>
            </a:r>
            <a:endParaRPr lang="en-US" sz="2798" i="1" dirty="0">
              <a:latin typeface="Arial Black"/>
              <a:cs typeface="Arial Black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76312" y="1887375"/>
            <a:ext cx="5086806" cy="5013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193"/>
            <a:r>
              <a:rPr lang="en-US" sz="1998" dirty="0">
                <a:solidFill>
                  <a:srgbClr val="FFFFFF"/>
                </a:solidFill>
              </a:rPr>
              <a:t>High proportion of value from information (e.g. news, video)</a:t>
            </a:r>
          </a:p>
          <a:p>
            <a:pPr algn="ctr" defTabSz="911193"/>
            <a:r>
              <a:rPr lang="en-US" sz="1998" i="1" dirty="0">
                <a:solidFill>
                  <a:srgbClr val="68B442">
                    <a:lumMod val="60000"/>
                    <a:lumOff val="40000"/>
                  </a:srgbClr>
                </a:solidFill>
              </a:rPr>
              <a:t>Provides NFX spillover</a:t>
            </a:r>
          </a:p>
          <a:p>
            <a:pPr algn="ctr" defTabSz="911193"/>
            <a:endParaRPr lang="en-US" sz="1998" dirty="0">
              <a:solidFill>
                <a:srgbClr val="FFFFFF"/>
              </a:solidFill>
            </a:endParaRPr>
          </a:p>
          <a:p>
            <a:pPr algn="ctr" defTabSz="911193"/>
            <a:r>
              <a:rPr lang="en-US" sz="1998" dirty="0">
                <a:solidFill>
                  <a:srgbClr val="FFFFFF"/>
                </a:solidFill>
              </a:rPr>
              <a:t>Precise, fine-grained, modular output (e.g. tweet, ride, stay, retail)</a:t>
            </a:r>
          </a:p>
          <a:p>
            <a:pPr algn="ctr" defTabSz="911193"/>
            <a:r>
              <a:rPr lang="en-US" sz="1998" i="1" dirty="0">
                <a:solidFill>
                  <a:srgbClr val="68B442">
                    <a:lumMod val="60000"/>
                    <a:lumOff val="40000"/>
                  </a:srgbClr>
                </a:solidFill>
              </a:rPr>
              <a:t>Allows 3</a:t>
            </a:r>
            <a:r>
              <a:rPr lang="en-US" sz="1998" i="1" baseline="30000" dirty="0">
                <a:solidFill>
                  <a:srgbClr val="68B442">
                    <a:lumMod val="60000"/>
                    <a:lumOff val="40000"/>
                  </a:srgbClr>
                </a:solidFill>
              </a:rPr>
              <a:t>rd</a:t>
            </a:r>
            <a:r>
              <a:rPr lang="en-US" sz="1998" i="1" dirty="0">
                <a:solidFill>
                  <a:srgbClr val="68B442">
                    <a:lumMod val="60000"/>
                    <a:lumOff val="40000"/>
                  </a:srgbClr>
                </a:solidFill>
              </a:rPr>
              <a:t> party supply / curation</a:t>
            </a:r>
          </a:p>
          <a:p>
            <a:pPr algn="ctr" defTabSz="911193"/>
            <a:endParaRPr lang="en-US" sz="1998" dirty="0">
              <a:solidFill>
                <a:srgbClr val="FFFFFF"/>
              </a:solidFill>
            </a:endParaRPr>
          </a:p>
          <a:p>
            <a:pPr algn="ctr" defTabSz="911193"/>
            <a:r>
              <a:rPr lang="en-US" sz="1998" dirty="0">
                <a:solidFill>
                  <a:srgbClr val="FFFFFF"/>
                </a:solidFill>
              </a:rPr>
              <a:t>Lightly regulated, fault tolerant (e.g. videos, apps, tweets)</a:t>
            </a:r>
          </a:p>
          <a:p>
            <a:pPr algn="ctr" defTabSz="911193"/>
            <a:r>
              <a:rPr lang="en-US" sz="1998" i="1" dirty="0">
                <a:solidFill>
                  <a:srgbClr val="68B442">
                    <a:lumMod val="60000"/>
                    <a:lumOff val="40000"/>
                  </a:srgbClr>
                </a:solidFill>
              </a:rPr>
              <a:t>Safe for experimentation</a:t>
            </a:r>
            <a:endParaRPr lang="en-US" sz="1998" dirty="0">
              <a:solidFill>
                <a:srgbClr val="FFFFFF"/>
              </a:solidFill>
            </a:endParaRPr>
          </a:p>
          <a:p>
            <a:pPr algn="ctr" defTabSz="911193"/>
            <a:endParaRPr lang="en-US" sz="1998" dirty="0">
              <a:solidFill>
                <a:srgbClr val="FFFFFF"/>
              </a:solidFill>
            </a:endParaRPr>
          </a:p>
          <a:p>
            <a:pPr algn="ctr" defTabSz="911193"/>
            <a:r>
              <a:rPr lang="en-US" sz="1998" dirty="0">
                <a:solidFill>
                  <a:srgbClr val="FFFFFF"/>
                </a:solidFill>
              </a:rPr>
              <a:t>Spare Capacity (e.g. Uber, Airbnb, loans, after markets)</a:t>
            </a:r>
          </a:p>
          <a:p>
            <a:pPr algn="ctr" defTabSz="911193"/>
            <a:r>
              <a:rPr lang="en-US" sz="1998" i="1" dirty="0">
                <a:solidFill>
                  <a:srgbClr val="68B442">
                    <a:lumMod val="60000"/>
                    <a:lumOff val="40000"/>
                  </a:srgbClr>
                </a:solidFill>
              </a:rPr>
              <a:t>Utilization market, Decouple asset from use</a:t>
            </a:r>
            <a:endParaRPr lang="en-US" sz="1998" dirty="0">
              <a:solidFill>
                <a:srgbClr val="FFFFFF"/>
              </a:solidFill>
            </a:endParaRPr>
          </a:p>
          <a:p>
            <a:pPr algn="ctr" defTabSz="911193"/>
            <a:endParaRPr lang="en-US" sz="1998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26758" y="1887376"/>
            <a:ext cx="4785720" cy="4705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193"/>
            <a:r>
              <a:rPr lang="en-US" sz="1998" dirty="0">
                <a:solidFill>
                  <a:srgbClr val="FFFFFF"/>
                </a:solidFill>
              </a:rPr>
              <a:t>High proportion of value from physical assets (e.g. mining, construction)</a:t>
            </a:r>
          </a:p>
          <a:p>
            <a:pPr algn="ctr" defTabSz="911193"/>
            <a:r>
              <a:rPr lang="en-US" sz="1998" i="1" dirty="0">
                <a:solidFill>
                  <a:srgbClr val="68B442">
                    <a:lumMod val="60000"/>
                    <a:lumOff val="40000"/>
                  </a:srgbClr>
                </a:solidFill>
              </a:rPr>
              <a:t>Prevents NFX sharing</a:t>
            </a:r>
            <a:endParaRPr lang="en-US" sz="1998" dirty="0">
              <a:solidFill>
                <a:srgbClr val="FFFFFF"/>
              </a:solidFill>
            </a:endParaRPr>
          </a:p>
          <a:p>
            <a:pPr algn="ctr" defTabSz="911193"/>
            <a:endParaRPr lang="en-US" sz="1998" dirty="0">
              <a:solidFill>
                <a:srgbClr val="FFFFFF"/>
              </a:solidFill>
            </a:endParaRPr>
          </a:p>
          <a:p>
            <a:pPr algn="ctr" defTabSz="911193"/>
            <a:r>
              <a:rPr lang="en-US" sz="1998" dirty="0">
                <a:solidFill>
                  <a:srgbClr val="FFFFFF"/>
                </a:solidFill>
              </a:rPr>
              <a:t>Highly complex products / services (e.g. Boeing airplanes)</a:t>
            </a:r>
          </a:p>
          <a:p>
            <a:pPr algn="ctr" defTabSz="911193"/>
            <a:r>
              <a:rPr lang="en-US" sz="1998" i="1" dirty="0">
                <a:solidFill>
                  <a:srgbClr val="68B442">
                    <a:lumMod val="60000"/>
                    <a:lumOff val="40000"/>
                  </a:srgbClr>
                </a:solidFill>
              </a:rPr>
              <a:t>Prevents 3</a:t>
            </a:r>
            <a:r>
              <a:rPr lang="en-US" sz="1998" i="1" baseline="30000" dirty="0">
                <a:solidFill>
                  <a:srgbClr val="68B442">
                    <a:lumMod val="60000"/>
                    <a:lumOff val="40000"/>
                  </a:srgbClr>
                </a:solidFill>
              </a:rPr>
              <a:t>rd</a:t>
            </a:r>
            <a:r>
              <a:rPr lang="en-US" sz="1998" i="1" dirty="0">
                <a:solidFill>
                  <a:srgbClr val="68B442">
                    <a:lumMod val="60000"/>
                    <a:lumOff val="40000"/>
                  </a:srgbClr>
                </a:solidFill>
              </a:rPr>
              <a:t> party supply</a:t>
            </a:r>
            <a:endParaRPr lang="en-US" sz="1998" dirty="0">
              <a:solidFill>
                <a:srgbClr val="FFFFFF"/>
              </a:solidFill>
            </a:endParaRPr>
          </a:p>
          <a:p>
            <a:pPr algn="ctr" defTabSz="911193"/>
            <a:endParaRPr lang="en-US" sz="1998" dirty="0">
              <a:solidFill>
                <a:srgbClr val="FFFFFF"/>
              </a:solidFill>
            </a:endParaRPr>
          </a:p>
          <a:p>
            <a:pPr algn="ctr" defTabSz="911193"/>
            <a:r>
              <a:rPr lang="en-US" sz="1998" dirty="0">
                <a:solidFill>
                  <a:srgbClr val="FFFFFF"/>
                </a:solidFill>
              </a:rPr>
              <a:t>Highly regulated industries. Fault intolerant (e.g. pacemaker, nuclear </a:t>
            </a:r>
            <a:r>
              <a:rPr lang="en-US" sz="1998" dirty="0" err="1">
                <a:solidFill>
                  <a:srgbClr val="FFFFFF"/>
                </a:solidFill>
              </a:rPr>
              <a:t>pwr</a:t>
            </a:r>
            <a:r>
              <a:rPr lang="en-US" sz="1998" dirty="0">
                <a:solidFill>
                  <a:srgbClr val="FFFFFF"/>
                </a:solidFill>
              </a:rPr>
              <a:t>)</a:t>
            </a:r>
          </a:p>
          <a:p>
            <a:pPr algn="ctr" defTabSz="911193"/>
            <a:r>
              <a:rPr lang="en-US" sz="1998" i="1" dirty="0">
                <a:solidFill>
                  <a:srgbClr val="68B442">
                    <a:lumMod val="60000"/>
                    <a:lumOff val="40000"/>
                  </a:srgbClr>
                </a:solidFill>
              </a:rPr>
              <a:t>Dangerous experiments, malice</a:t>
            </a:r>
          </a:p>
          <a:p>
            <a:pPr algn="ctr" defTabSz="911193"/>
            <a:endParaRPr lang="en-US" sz="1998" dirty="0">
              <a:solidFill>
                <a:srgbClr val="FFFFFF"/>
              </a:solidFill>
            </a:endParaRPr>
          </a:p>
          <a:p>
            <a:pPr algn="ctr" defTabSz="911193"/>
            <a:r>
              <a:rPr lang="en-US" sz="1998" dirty="0">
                <a:solidFill>
                  <a:srgbClr val="FFFFFF"/>
                </a:solidFill>
              </a:rPr>
              <a:t>High utilization (e.g. surgeons,  phones, perishables)</a:t>
            </a:r>
          </a:p>
          <a:p>
            <a:pPr algn="ctr" defTabSz="911193"/>
            <a:r>
              <a:rPr lang="en-US" sz="1998" i="1" dirty="0">
                <a:solidFill>
                  <a:srgbClr val="68B442">
                    <a:lumMod val="60000"/>
                    <a:lumOff val="40000"/>
                  </a:srgbClr>
                </a:solidFill>
              </a:rPr>
              <a:t>Own not rent</a:t>
            </a:r>
            <a:endParaRPr lang="en-US" sz="1998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854463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282" y="762000"/>
            <a:ext cx="12198984" cy="609600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6" tIns="45649" rIns="91296" bIns="45649" rtlCol="0" anchor="ctr"/>
          <a:lstStyle/>
          <a:p>
            <a:pPr algn="ctr" defTabSz="912994"/>
            <a:endParaRPr lang="en-US" sz="1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282" y="1"/>
            <a:ext cx="12198984" cy="923467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6" tIns="45649" rIns="91296" bIns="45649" rtlCol="0" anchor="ctr"/>
          <a:lstStyle/>
          <a:p>
            <a:pPr algn="ctr" defTabSz="912994"/>
            <a:endParaRPr lang="en-US" sz="1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 bwMode="auto">
          <a:xfrm>
            <a:off x="825837" y="-152863"/>
            <a:ext cx="1061219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9" rIns="91296" bIns="4564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+mj-lt"/>
                <a:ea typeface="ＭＳ Ｐゴシック" pitchFamily="39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9pPr>
          </a:lstStyle>
          <a:p>
            <a:pPr defTabSz="913032" eaLnBrk="1" hangingPunct="1"/>
            <a:r>
              <a:rPr lang="en-US" sz="32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Platforms are overtaking energy and banking</a:t>
            </a:r>
          </a:p>
        </p:txBody>
      </p:sp>
      <p:pic>
        <p:nvPicPr>
          <p:cNvPr id="9" name="Picture 2" descr="Chart: The Largest Companies by Market Cap Over 15 Years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12" b="8606"/>
          <a:stretch/>
        </p:blipFill>
        <p:spPr bwMode="auto">
          <a:xfrm>
            <a:off x="2570387" y="914051"/>
            <a:ext cx="7123090" cy="5495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0149" y="6391891"/>
            <a:ext cx="3516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994"/>
            <a:r>
              <a:rPr lang="en-US" sz="1400" dirty="0">
                <a:solidFill>
                  <a:prstClr val="black"/>
                </a:solidFill>
                <a:latin typeface="Arial"/>
              </a:rPr>
              <a:t>Source: Visualcapitalist.com, Bloomberg</a:t>
            </a:r>
          </a:p>
        </p:txBody>
      </p:sp>
      <p:sp>
        <p:nvSpPr>
          <p:cNvPr id="3" name="Rectangle 2"/>
          <p:cNvSpPr/>
          <p:nvPr/>
        </p:nvSpPr>
        <p:spPr>
          <a:xfrm>
            <a:off x="2541706" y="2838825"/>
            <a:ext cx="7127269" cy="10907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/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41706" y="3989296"/>
            <a:ext cx="7127269" cy="10907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/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6648" y="5244353"/>
            <a:ext cx="7127269" cy="10907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61"/>
            <a:endParaRPr lang="en-US" sz="1900">
              <a:solidFill>
                <a:srgbClr val="FFFFFF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345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8692" y="762695"/>
            <a:ext cx="12195807" cy="6094413"/>
          </a:xfrm>
          <a:prstGeom prst="rect">
            <a:avLst/>
          </a:prstGeom>
          <a:gradFill flip="none" rotWithShape="1">
            <a:gsLst>
              <a:gs pos="85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72" tIns="45637" rIns="91272" bIns="45637" rtlCol="0" anchor="ctr"/>
          <a:lstStyle/>
          <a:p>
            <a:pPr algn="ctr" defTabSz="912720"/>
            <a:endParaRPr lang="en-US" sz="18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8692" y="895"/>
            <a:ext cx="12195807" cy="923227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72" tIns="45637" rIns="91272" bIns="45637" rtlCol="0" anchor="ctr"/>
          <a:lstStyle/>
          <a:p>
            <a:pPr algn="ctr" defTabSz="912720"/>
            <a:endParaRPr lang="en-US" sz="1899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 bwMode="auto">
          <a:xfrm>
            <a:off x="646319" y="-151930"/>
            <a:ext cx="10971208" cy="114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72" tIns="45637" rIns="91272" bIns="4563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+mj-lt"/>
                <a:ea typeface="ＭＳ Ｐゴシック" pitchFamily="39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9pPr>
          </a:lstStyle>
          <a:p>
            <a:pPr defTabSz="912758" eaLnBrk="1" hangingPunct="1"/>
            <a:r>
              <a:rPr lang="en-US" sz="3199" b="1" kern="0" dirty="0">
                <a:solidFill>
                  <a:srgbClr val="000000"/>
                </a:solidFill>
                <a:latin typeface="Arial"/>
                <a:ea typeface="ＭＳ Ｐゴシック" charset="-128"/>
              </a:rPr>
              <a:t>Platforms are replacing Oil &amp; Banking at the top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709595-D007-174B-BB37-F3030AC363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</a:blip>
          <a:srcRect t="6220" r="20784" b="7285"/>
          <a:stretch/>
        </p:blipFill>
        <p:spPr>
          <a:xfrm>
            <a:off x="3084610" y="955539"/>
            <a:ext cx="5106859" cy="5031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4EB376-E1D0-6C4F-9504-35F58F157F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368" t="6941" r="11680" b="80094"/>
          <a:stretch/>
        </p:blipFill>
        <p:spPr>
          <a:xfrm>
            <a:off x="8334771" y="1757644"/>
            <a:ext cx="2274096" cy="26730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093A8C-FCD7-C447-B05D-EEAE6FAD3790}"/>
              </a:ext>
            </a:extLst>
          </p:cNvPr>
          <p:cNvSpPr txBox="1"/>
          <p:nvPr/>
        </p:nvSpPr>
        <p:spPr>
          <a:xfrm>
            <a:off x="10835286" y="3729933"/>
            <a:ext cx="1198648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740"/>
            <a:r>
              <a:rPr lang="en-US" sz="2399" b="1" dirty="0">
                <a:solidFill>
                  <a:prstClr val="black"/>
                </a:solidFill>
                <a:latin typeface="Arial"/>
              </a:rPr>
              <a:t>$4.8 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FE5FBF-4719-AD44-B2D1-D6F56233F1E5}"/>
              </a:ext>
            </a:extLst>
          </p:cNvPr>
          <p:cNvSpPr txBox="1"/>
          <p:nvPr/>
        </p:nvSpPr>
        <p:spPr>
          <a:xfrm>
            <a:off x="10835286" y="3064562"/>
            <a:ext cx="1198648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740"/>
            <a:r>
              <a:rPr lang="en-US" sz="2399" b="1" dirty="0">
                <a:solidFill>
                  <a:prstClr val="black"/>
                </a:solidFill>
                <a:latin typeface="Arial"/>
              </a:rPr>
              <a:t>$1.5 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C50888-6885-7848-8835-40AEAC4868CC}"/>
              </a:ext>
            </a:extLst>
          </p:cNvPr>
          <p:cNvSpPr txBox="1"/>
          <p:nvPr/>
        </p:nvSpPr>
        <p:spPr>
          <a:xfrm>
            <a:off x="10850714" y="2393405"/>
            <a:ext cx="1183220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1740"/>
            <a:r>
              <a:rPr lang="en-US" sz="2399" b="1">
                <a:solidFill>
                  <a:prstClr val="black"/>
                </a:solidFill>
                <a:latin typeface="Arial"/>
              </a:rPr>
              <a:t>$1.7 T</a:t>
            </a:r>
            <a:endParaRPr lang="en-US" sz="2399" b="1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74BE24-41AD-6A4B-800E-15D9ADC5E355}"/>
              </a:ext>
            </a:extLst>
          </p:cNvPr>
          <p:cNvSpPr txBox="1"/>
          <p:nvPr/>
        </p:nvSpPr>
        <p:spPr>
          <a:xfrm>
            <a:off x="10094430" y="1295047"/>
            <a:ext cx="2235991" cy="95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1740"/>
            <a:r>
              <a:rPr lang="en-US" sz="2799" dirty="0">
                <a:solidFill>
                  <a:prstClr val="black"/>
                </a:solidFill>
                <a:latin typeface="Arial"/>
              </a:rPr>
              <a:t>Top 7 Market Cap </a:t>
            </a:r>
            <a:endParaRPr lang="en-US" sz="2399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D4BF00-869D-AF4E-BFA4-A931C049EA3F}"/>
              </a:ext>
            </a:extLst>
          </p:cNvPr>
          <p:cNvSpPr/>
          <p:nvPr/>
        </p:nvSpPr>
        <p:spPr>
          <a:xfrm>
            <a:off x="3694303" y="2722808"/>
            <a:ext cx="1026120" cy="98147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8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8E1129C-8ED9-7E45-A780-0BEC6C2FAC35}"/>
              </a:ext>
            </a:extLst>
          </p:cNvPr>
          <p:cNvSpPr/>
          <p:nvPr/>
        </p:nvSpPr>
        <p:spPr>
          <a:xfrm>
            <a:off x="8603285" y="2251767"/>
            <a:ext cx="3542680" cy="768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8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AE58A5F-BB5B-6447-B703-8065EA06C6C2}"/>
              </a:ext>
            </a:extLst>
          </p:cNvPr>
          <p:cNvSpPr/>
          <p:nvPr/>
        </p:nvSpPr>
        <p:spPr>
          <a:xfrm>
            <a:off x="5111015" y="3688793"/>
            <a:ext cx="842330" cy="836132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8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F56FB5-ABE8-7340-8CA5-DCA092494596}"/>
              </a:ext>
            </a:extLst>
          </p:cNvPr>
          <p:cNvSpPr/>
          <p:nvPr/>
        </p:nvSpPr>
        <p:spPr>
          <a:xfrm>
            <a:off x="4340033" y="3491826"/>
            <a:ext cx="874940" cy="83613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8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C6AF486-8431-BC4F-81EC-BBA9DD5C40C4}"/>
              </a:ext>
            </a:extLst>
          </p:cNvPr>
          <p:cNvSpPr/>
          <p:nvPr/>
        </p:nvSpPr>
        <p:spPr>
          <a:xfrm>
            <a:off x="4661351" y="2914479"/>
            <a:ext cx="658635" cy="68821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8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F2111E0-87A3-FD4C-A72C-1005C5C47D4D}"/>
              </a:ext>
            </a:extLst>
          </p:cNvPr>
          <p:cNvSpPr/>
          <p:nvPr/>
        </p:nvSpPr>
        <p:spPr>
          <a:xfrm>
            <a:off x="5804658" y="3300276"/>
            <a:ext cx="812831" cy="836131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8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AC6FE39-3C17-C34C-BBFD-216BBF87F014}"/>
              </a:ext>
            </a:extLst>
          </p:cNvPr>
          <p:cNvSpPr/>
          <p:nvPr/>
        </p:nvSpPr>
        <p:spPr>
          <a:xfrm>
            <a:off x="5214973" y="1990612"/>
            <a:ext cx="738370" cy="73219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8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5BF4AC5-B21F-FB4A-B620-C3E4A9BF86B0}"/>
              </a:ext>
            </a:extLst>
          </p:cNvPr>
          <p:cNvSpPr/>
          <p:nvPr/>
        </p:nvSpPr>
        <p:spPr>
          <a:xfrm>
            <a:off x="4625948" y="2301620"/>
            <a:ext cx="658635" cy="630235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8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235142E4-9741-7743-BCD0-81CBC685F916}"/>
              </a:ext>
            </a:extLst>
          </p:cNvPr>
          <p:cNvSpPr/>
          <p:nvPr/>
        </p:nvSpPr>
        <p:spPr>
          <a:xfrm>
            <a:off x="3015548" y="3880373"/>
            <a:ext cx="1672666" cy="1636446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8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3D3CD72-D2AD-9543-823D-36D11B126496}"/>
              </a:ext>
            </a:extLst>
          </p:cNvPr>
          <p:cNvSpPr/>
          <p:nvPr/>
        </p:nvSpPr>
        <p:spPr>
          <a:xfrm>
            <a:off x="4546786" y="4443404"/>
            <a:ext cx="1519320" cy="145905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8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E42F8D1-5E98-1548-90D9-E4E2109E8B7B}"/>
              </a:ext>
            </a:extLst>
          </p:cNvPr>
          <p:cNvSpPr/>
          <p:nvPr/>
        </p:nvSpPr>
        <p:spPr>
          <a:xfrm>
            <a:off x="5890788" y="3974896"/>
            <a:ext cx="1519320" cy="145905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8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8BB4FC-25D7-3148-8A64-CA3C286C9407}"/>
              </a:ext>
            </a:extLst>
          </p:cNvPr>
          <p:cNvSpPr/>
          <p:nvPr/>
        </p:nvSpPr>
        <p:spPr>
          <a:xfrm>
            <a:off x="6770668" y="2868669"/>
            <a:ext cx="1419212" cy="143862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8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3562979F-6562-F94E-BE2A-0BA8C4A70B98}"/>
              </a:ext>
            </a:extLst>
          </p:cNvPr>
          <p:cNvSpPr/>
          <p:nvPr/>
        </p:nvSpPr>
        <p:spPr>
          <a:xfrm>
            <a:off x="6650448" y="1880850"/>
            <a:ext cx="1135514" cy="107564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8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6B89F597-2D64-0B48-ACF9-A0F84954231A}"/>
              </a:ext>
            </a:extLst>
          </p:cNvPr>
          <p:cNvSpPr/>
          <p:nvPr/>
        </p:nvSpPr>
        <p:spPr>
          <a:xfrm>
            <a:off x="5289716" y="1106220"/>
            <a:ext cx="902513" cy="911779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8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0423AD8E-F8B6-6F4D-A6A1-8E50E8F4E317}"/>
              </a:ext>
            </a:extLst>
          </p:cNvPr>
          <p:cNvSpPr/>
          <p:nvPr/>
        </p:nvSpPr>
        <p:spPr>
          <a:xfrm>
            <a:off x="3632202" y="1823530"/>
            <a:ext cx="1026120" cy="9634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899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AD8BCD97-88DC-7143-B73E-976F83F3DB79}"/>
              </a:ext>
            </a:extLst>
          </p:cNvPr>
          <p:cNvSpPr/>
          <p:nvPr/>
        </p:nvSpPr>
        <p:spPr>
          <a:xfrm>
            <a:off x="8603285" y="3664564"/>
            <a:ext cx="3542680" cy="7681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899">
              <a:solidFill>
                <a:srgbClr val="FFFFFF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03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9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282" y="762000"/>
            <a:ext cx="12198984" cy="609600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6" tIns="45649" rIns="91296" bIns="45649" rtlCol="0" anchor="ctr"/>
          <a:lstStyle/>
          <a:p>
            <a:pPr algn="ctr" defTabSz="912994"/>
            <a:endParaRPr lang="en-US" sz="1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282" y="1"/>
            <a:ext cx="12198984" cy="80583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296" tIns="45649" rIns="91296" bIns="45649" rtlCol="0" anchor="ctr"/>
          <a:lstStyle/>
          <a:p>
            <a:pPr algn="ctr" defTabSz="912994"/>
            <a:endParaRPr lang="en-US" sz="1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 bwMode="auto">
          <a:xfrm>
            <a:off x="644899" y="-152863"/>
            <a:ext cx="1097406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296" tIns="45649" rIns="91296" bIns="45649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+mj-lt"/>
                <a:ea typeface="ＭＳ Ｐゴシック" pitchFamily="39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9pPr>
          </a:lstStyle>
          <a:p>
            <a:pPr defTabSz="913032" eaLnBrk="1" hangingPunct="1"/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Platforms employ an order of magnitude fewer resources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A0D063C5-1D4C-E646-87D5-752286840D9A}"/>
              </a:ext>
            </a:extLst>
          </p:cNvPr>
          <p:cNvGraphicFramePr>
            <a:graphicFrameLocks/>
          </p:cNvGraphicFramePr>
          <p:nvPr/>
        </p:nvGraphicFramePr>
        <p:xfrm>
          <a:off x="816592" y="847342"/>
          <a:ext cx="9748645" cy="5054927"/>
        </p:xfrm>
        <a:graphic>
          <a:graphicData uri="http://schemas.openxmlformats.org/drawingml/2006/table">
            <a:tbl>
              <a:tblPr firstCol="1" bandRow="1">
                <a:tableStyleId>{5C22544A-7EE6-4342-B048-85BDC9FD1C3A}</a:tableStyleId>
              </a:tblPr>
              <a:tblGrid>
                <a:gridCol w="1949729">
                  <a:extLst>
                    <a:ext uri="{9D8B030D-6E8A-4147-A177-3AD203B41FA5}">
                      <a16:colId xmlns:a16="http://schemas.microsoft.com/office/drawing/2014/main" val="2782043172"/>
                    </a:ext>
                  </a:extLst>
                </a:gridCol>
                <a:gridCol w="1949729">
                  <a:extLst>
                    <a:ext uri="{9D8B030D-6E8A-4147-A177-3AD203B41FA5}">
                      <a16:colId xmlns:a16="http://schemas.microsoft.com/office/drawing/2014/main" val="3676771355"/>
                    </a:ext>
                  </a:extLst>
                </a:gridCol>
                <a:gridCol w="1949729">
                  <a:extLst>
                    <a:ext uri="{9D8B030D-6E8A-4147-A177-3AD203B41FA5}">
                      <a16:colId xmlns:a16="http://schemas.microsoft.com/office/drawing/2014/main" val="534711193"/>
                    </a:ext>
                  </a:extLst>
                </a:gridCol>
                <a:gridCol w="1949729">
                  <a:extLst>
                    <a:ext uri="{9D8B030D-6E8A-4147-A177-3AD203B41FA5}">
                      <a16:colId xmlns:a16="http://schemas.microsoft.com/office/drawing/2014/main" val="1351425342"/>
                    </a:ext>
                  </a:extLst>
                </a:gridCol>
                <a:gridCol w="1949729">
                  <a:extLst>
                    <a:ext uri="{9D8B030D-6E8A-4147-A177-3AD203B41FA5}">
                      <a16:colId xmlns:a16="http://schemas.microsoft.com/office/drawing/2014/main" val="2757125367"/>
                    </a:ext>
                  </a:extLst>
                </a:gridCol>
              </a:tblGrid>
              <a:tr h="59640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Firm</a:t>
                      </a:r>
                      <a:endParaRPr lang="en-US" sz="2800" b="1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Start year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Employees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Mkt Cap ($B)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chemeClr val="bg2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Ratio</a:t>
                      </a:r>
                      <a:endParaRPr lang="en-US" sz="2800" b="1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chemeClr val="bg2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351573"/>
                  </a:ext>
                </a:extLst>
              </a:tr>
              <a:tr h="428335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BMW</a:t>
                      </a:r>
                      <a:endParaRPr lang="en-US" sz="2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marL="0" marR="107315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1916</a:t>
                      </a:r>
                      <a:endParaRPr lang="en-US" sz="2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marL="0" marR="384175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131,000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51</a:t>
                      </a:r>
                      <a:endParaRPr lang="en-US" sz="280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389,300</a:t>
                      </a: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765347408"/>
                  </a:ext>
                </a:extLst>
              </a:tr>
              <a:tr h="428335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Uber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marL="0" marR="107315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2009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4175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16,000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76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4,750,000</a:t>
                      </a:r>
                    </a:p>
                  </a:txBody>
                  <a:tcPr marL="68562" marR="68562" marT="0" marB="0" anchor="ctr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9475328"/>
                  </a:ext>
                </a:extLst>
              </a:tr>
              <a:tr h="428335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Marriott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315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1927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4175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177,000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39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220,300</a:t>
                      </a:r>
                    </a:p>
                  </a:txBody>
                  <a:tcPr marL="68562" marR="68562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9483642"/>
                  </a:ext>
                </a:extLst>
              </a:tr>
              <a:tr h="428335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Airbnb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315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2008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4175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10,000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38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3,800,000</a:t>
                      </a:r>
                    </a:p>
                  </a:txBody>
                  <a:tcPr marL="68562" marR="68562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5710728"/>
                  </a:ext>
                </a:extLst>
              </a:tr>
              <a:tr h="428335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Walt Disney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marL="0" marR="107315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1923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marL="0" marR="384175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199,000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163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819,000</a:t>
                      </a:r>
                    </a:p>
                  </a:txBody>
                  <a:tcPr marL="68562" marR="68562" marT="0" marB="0" anchor="ctr"/>
                </a:tc>
                <a:extLst>
                  <a:ext uri="{0D108BD9-81ED-4DB2-BD59-A6C34878D82A}">
                    <a16:rowId xmlns:a16="http://schemas.microsoft.com/office/drawing/2014/main" val="4140331333"/>
                  </a:ext>
                </a:extLst>
              </a:tr>
              <a:tr h="428335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Facebook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/>
                </a:tc>
                <a:tc>
                  <a:txBody>
                    <a:bodyPr/>
                    <a:lstStyle/>
                    <a:p>
                      <a:pPr marL="0" marR="107315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2004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4175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30,000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473</a:t>
                      </a:r>
                      <a:endParaRPr lang="en-US" sz="28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8562" marR="68562" marT="0" marB="0" anchor="ctr"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15,766,667</a:t>
                      </a:r>
                    </a:p>
                  </a:txBody>
                  <a:tcPr marL="68562" marR="68562" marT="0" marB="0" anchor="ctr">
                    <a:solidFill>
                      <a:srgbClr val="E9EF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7294353"/>
                  </a:ext>
                </a:extLst>
              </a:tr>
              <a:tr h="428335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IBM</a:t>
                      </a:r>
                    </a:p>
                  </a:txBody>
                  <a:tcPr marL="68562" marR="6856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315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1911</a:t>
                      </a:r>
                    </a:p>
                  </a:txBody>
                  <a:tcPr marL="68562" marR="68562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4175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350,000</a:t>
                      </a:r>
                    </a:p>
                  </a:txBody>
                  <a:tcPr marL="68562" marR="68562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125</a:t>
                      </a:r>
                    </a:p>
                  </a:txBody>
                  <a:tcPr marL="68562" marR="68562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357,000</a:t>
                      </a:r>
                    </a:p>
                  </a:txBody>
                  <a:tcPr marL="68562" marR="68562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895808"/>
                  </a:ext>
                </a:extLst>
              </a:tr>
              <a:tr h="428335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Salesforce</a:t>
                      </a:r>
                    </a:p>
                  </a:txBody>
                  <a:tcPr marL="68562" marR="68562" marT="0" marB="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315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1999</a:t>
                      </a:r>
                    </a:p>
                  </a:txBody>
                  <a:tcPr marL="68562" marR="68562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384175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35,000</a:t>
                      </a:r>
                    </a:p>
                  </a:txBody>
                  <a:tcPr marL="68562" marR="68562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123</a:t>
                      </a:r>
                    </a:p>
                  </a:txBody>
                  <a:tcPr marL="68562" marR="68562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3,514,300</a:t>
                      </a:r>
                    </a:p>
                  </a:txBody>
                  <a:tcPr marL="68562" marR="68562" marT="0" marB="0" anchor="ctr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9476151"/>
                  </a:ext>
                </a:extLst>
              </a:tr>
              <a:tr h="574843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New York Times</a:t>
                      </a:r>
                    </a:p>
                  </a:txBody>
                  <a:tcPr marL="68562" marR="68562" marT="0" marB="0" anchor="ctr">
                    <a:solidFill>
                      <a:srgbClr val="2865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315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1851</a:t>
                      </a:r>
                    </a:p>
                  </a:txBody>
                  <a:tcPr marL="68562" marR="68562" marT="0" marB="0" anchor="ctr">
                    <a:solidFill>
                      <a:srgbClr val="E9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4175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3,700</a:t>
                      </a:r>
                    </a:p>
                  </a:txBody>
                  <a:tcPr marL="68562" marR="68562" marT="0" marB="0" anchor="ctr">
                    <a:solidFill>
                      <a:srgbClr val="E9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</a:t>
                      </a:r>
                    </a:p>
                  </a:txBody>
                  <a:tcPr marL="68562" marR="68562" marT="0" marB="0" anchor="ctr">
                    <a:solidFill>
                      <a:srgbClr val="E9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1,621,600</a:t>
                      </a:r>
                    </a:p>
                  </a:txBody>
                  <a:tcPr marL="68562" marR="68562" marT="0" marB="0" anchor="ctr">
                    <a:solidFill>
                      <a:srgbClr val="E9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8393309"/>
                  </a:ext>
                </a:extLst>
              </a:tr>
              <a:tr h="428335">
                <a:tc>
                  <a:txBody>
                    <a:bodyPr/>
                    <a:lstStyle/>
                    <a:p>
                      <a:pPr marL="0" marR="0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Twitter</a:t>
                      </a:r>
                    </a:p>
                  </a:txBody>
                  <a:tcPr marL="68562" marR="68562" marT="0" marB="0" anchor="ctr">
                    <a:solidFill>
                      <a:srgbClr val="2865B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107315" algn="ct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2006</a:t>
                      </a:r>
                    </a:p>
                  </a:txBody>
                  <a:tcPr marL="68562" marR="68562" marT="0" marB="0" anchor="ctr">
                    <a:solidFill>
                      <a:srgbClr val="E9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384175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3,300</a:t>
                      </a:r>
                    </a:p>
                  </a:txBody>
                  <a:tcPr marL="68562" marR="68562" marT="0" marB="0" anchor="ctr">
                    <a:solidFill>
                      <a:srgbClr val="E9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25</a:t>
                      </a:r>
                    </a:p>
                  </a:txBody>
                  <a:tcPr marL="68562" marR="68562" marT="0" marB="0" anchor="ctr">
                    <a:solidFill>
                      <a:srgbClr val="E9F0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471170" algn="r">
                        <a:lnSpc>
                          <a:spcPct val="11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7,575,800</a:t>
                      </a:r>
                    </a:p>
                  </a:txBody>
                  <a:tcPr marL="68562" marR="68562" marT="0" marB="0" anchor="ctr">
                    <a:solidFill>
                      <a:srgbClr val="E9F0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59716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EABBD01-4298-E541-9753-2F009C4402CB}"/>
              </a:ext>
            </a:extLst>
          </p:cNvPr>
          <p:cNvSpPr txBox="1"/>
          <p:nvPr/>
        </p:nvSpPr>
        <p:spPr>
          <a:xfrm>
            <a:off x="816592" y="6042312"/>
            <a:ext cx="105921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1740">
              <a:lnSpc>
                <a:spcPct val="90000"/>
              </a:lnSpc>
            </a:pPr>
            <a:r>
              <a:rPr lang="en-US" sz="20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Platforms are “inverted firms” having shifted production from inside to outside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27B1D8-25D7-464A-882B-21B3BA025FE0}"/>
              </a:ext>
            </a:extLst>
          </p:cNvPr>
          <p:cNvSpPr txBox="1"/>
          <p:nvPr/>
        </p:nvSpPr>
        <p:spPr>
          <a:xfrm>
            <a:off x="10679507" y="1835911"/>
            <a:ext cx="695903" cy="494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93" tIns="25393" rIns="25393" bIns="25393" numCol="1" spcCol="38100" rtlCol="0" anchor="ctr">
            <a:spAutoFit/>
          </a:bodyPr>
          <a:lstStyle/>
          <a:p>
            <a:pPr defTabSz="228554" hangingPunct="0">
              <a:lnSpc>
                <a:spcPct val="160000"/>
              </a:lnSpc>
            </a:pPr>
            <a:r>
              <a:rPr lang="en-US" dirty="0">
                <a:solidFill>
                  <a:srgbClr val="53585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rbon Regular"/>
              </a:rPr>
              <a:t>12x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DAAF4D-3A21-D542-9486-0BFEB7DD4BCD}"/>
              </a:ext>
            </a:extLst>
          </p:cNvPr>
          <p:cNvSpPr txBox="1"/>
          <p:nvPr/>
        </p:nvSpPr>
        <p:spPr>
          <a:xfrm>
            <a:off x="10679507" y="2673892"/>
            <a:ext cx="695903" cy="494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93" tIns="25393" rIns="25393" bIns="25393" numCol="1" spcCol="38100" rtlCol="0" anchor="ctr">
            <a:spAutoFit/>
          </a:bodyPr>
          <a:lstStyle/>
          <a:p>
            <a:pPr defTabSz="228554" hangingPunct="0">
              <a:lnSpc>
                <a:spcPct val="160000"/>
              </a:lnSpc>
            </a:pPr>
            <a:r>
              <a:rPr lang="en-US" dirty="0">
                <a:solidFill>
                  <a:srgbClr val="53585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rbon Regular"/>
              </a:rPr>
              <a:t>17x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C9B8F-366F-6C45-A90B-419E6A8BEB80}"/>
              </a:ext>
            </a:extLst>
          </p:cNvPr>
          <p:cNvSpPr txBox="1"/>
          <p:nvPr/>
        </p:nvSpPr>
        <p:spPr>
          <a:xfrm>
            <a:off x="10679507" y="3575357"/>
            <a:ext cx="695903" cy="494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93" tIns="25393" rIns="25393" bIns="25393" numCol="1" spcCol="38100" rtlCol="0" anchor="ctr">
            <a:spAutoFit/>
          </a:bodyPr>
          <a:lstStyle/>
          <a:p>
            <a:pPr defTabSz="228554" hangingPunct="0">
              <a:lnSpc>
                <a:spcPct val="160000"/>
              </a:lnSpc>
            </a:pPr>
            <a:r>
              <a:rPr lang="en-US" dirty="0">
                <a:solidFill>
                  <a:srgbClr val="53585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rbon Regular"/>
              </a:rPr>
              <a:t>19x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521551-7CED-0F43-9912-0269656F510B}"/>
              </a:ext>
            </a:extLst>
          </p:cNvPr>
          <p:cNvSpPr txBox="1"/>
          <p:nvPr/>
        </p:nvSpPr>
        <p:spPr>
          <a:xfrm>
            <a:off x="10679507" y="4438733"/>
            <a:ext cx="695903" cy="494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93" tIns="25393" rIns="25393" bIns="25393" numCol="1" spcCol="38100" rtlCol="0" anchor="ctr">
            <a:spAutoFit/>
          </a:bodyPr>
          <a:lstStyle/>
          <a:p>
            <a:pPr defTabSz="228554" hangingPunct="0">
              <a:lnSpc>
                <a:spcPct val="160000"/>
              </a:lnSpc>
            </a:pPr>
            <a:r>
              <a:rPr lang="en-US" dirty="0">
                <a:solidFill>
                  <a:srgbClr val="53585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rbon Regular"/>
              </a:rPr>
              <a:t>10x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00F49E-D2E3-9A45-8DDB-618101FDFF30}"/>
              </a:ext>
            </a:extLst>
          </p:cNvPr>
          <p:cNvSpPr txBox="1"/>
          <p:nvPr/>
        </p:nvSpPr>
        <p:spPr>
          <a:xfrm>
            <a:off x="10679507" y="5352894"/>
            <a:ext cx="695903" cy="49448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393" tIns="25393" rIns="25393" bIns="25393" numCol="1" spcCol="38100" rtlCol="0" anchor="ctr">
            <a:spAutoFit/>
          </a:bodyPr>
          <a:lstStyle/>
          <a:p>
            <a:pPr defTabSz="228554" hangingPunct="0">
              <a:lnSpc>
                <a:spcPct val="160000"/>
              </a:lnSpc>
            </a:pPr>
            <a:r>
              <a:rPr lang="en-US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r>
              <a:rPr lang="en-US" dirty="0">
                <a:solidFill>
                  <a:srgbClr val="53585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rbon Regular"/>
              </a:rPr>
              <a:t>x</a:t>
            </a:r>
          </a:p>
        </p:txBody>
      </p:sp>
      <p:sp>
        <p:nvSpPr>
          <p:cNvPr id="2" name="Rectangle 1"/>
          <p:cNvSpPr/>
          <p:nvPr/>
        </p:nvSpPr>
        <p:spPr>
          <a:xfrm>
            <a:off x="8623074" y="847342"/>
            <a:ext cx="2572378" cy="5047465"/>
          </a:xfrm>
          <a:prstGeom prst="rect">
            <a:avLst/>
          </a:prstGeom>
          <a:gradFill>
            <a:gsLst>
              <a:gs pos="0">
                <a:srgbClr val="FFFFFF"/>
              </a:gs>
              <a:gs pos="78000">
                <a:schemeClr val="bg1"/>
              </a:gs>
              <a:gs pos="100000">
                <a:srgbClr val="8A96CB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900">
              <a:solidFill>
                <a:srgbClr val="FFFFFF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850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allAtOnce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Giants </a:t>
            </a:r>
            <a:r>
              <a:rPr lang="en-US"/>
              <a:t>of Supply Side </a:t>
            </a:r>
            <a:r>
              <a:rPr lang="en-US" dirty="0"/>
              <a:t>Economies of scale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5843231" y="3829090"/>
            <a:ext cx="5615285" cy="2290463"/>
            <a:chOff x="5841550" y="3828996"/>
            <a:chExt cx="5615286" cy="2290463"/>
          </a:xfrm>
        </p:grpSpPr>
        <p:sp>
          <p:nvSpPr>
            <p:cNvPr id="36" name="TextBox 35"/>
            <p:cNvSpPr txBox="1">
              <a:spLocks noChangeArrowheads="1"/>
            </p:cNvSpPr>
            <p:nvPr/>
          </p:nvSpPr>
          <p:spPr bwMode="auto">
            <a:xfrm>
              <a:off x="9381327" y="3828996"/>
              <a:ext cx="2075509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1740" eaLnBrk="1" hangingPunct="1"/>
              <a:r>
                <a:rPr 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Standard Oil</a:t>
              </a:r>
            </a:p>
            <a:p>
              <a:pPr defTabSz="911740" eaLnBrk="1" hangingPunct="1"/>
              <a:r>
                <a:rPr 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1909</a:t>
              </a:r>
            </a:p>
          </p:txBody>
        </p:sp>
        <p:pic>
          <p:nvPicPr>
            <p:cNvPr id="37" name="Picture 36" descr="Standard_Oil_Refinery_Linden_1909_for_web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1550" y="3833458"/>
              <a:ext cx="3508603" cy="2270321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5841550" y="3833458"/>
              <a:ext cx="3508603" cy="2286001"/>
            </a:xfrm>
            <a:prstGeom prst="rect">
              <a:avLst/>
            </a:prstGeom>
            <a:noFill/>
            <a:ln w="25400" cap="flat" cmpd="sng" algn="ctr">
              <a:solidFill>
                <a:srgbClr val="C9D93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40"/>
              <a:endParaRPr lang="en-US" sz="19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833793" y="1480671"/>
            <a:ext cx="6430810" cy="2320672"/>
            <a:chOff x="5832205" y="1480671"/>
            <a:chExt cx="6430810" cy="2320672"/>
          </a:xfrm>
        </p:grpSpPr>
        <p:sp>
          <p:nvSpPr>
            <p:cNvPr id="14" name="TextBox 13"/>
            <p:cNvSpPr txBox="1">
              <a:spLocks noChangeArrowheads="1"/>
            </p:cNvSpPr>
            <p:nvPr/>
          </p:nvSpPr>
          <p:spPr bwMode="auto">
            <a:xfrm>
              <a:off x="9366282" y="1497139"/>
              <a:ext cx="2896733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1740" eaLnBrk="1" hangingPunct="1"/>
              <a:r>
                <a:rPr lang="en-US" sz="2400" b="1" dirty="0" err="1">
                  <a:solidFill>
                    <a:srgbClr val="FFFFFF"/>
                  </a:solidFill>
                  <a:latin typeface="Arial" panose="020B0604020202020204" pitchFamily="34" charset="0"/>
                </a:rPr>
                <a:t>Acklam</a:t>
              </a:r>
              <a:r>
                <a:rPr 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 Ironworks</a:t>
              </a:r>
            </a:p>
            <a:p>
              <a:pPr defTabSz="911740" eaLnBrk="1" hangingPunct="1"/>
              <a:r>
                <a:rPr 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1924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832205" y="1480671"/>
              <a:ext cx="3508603" cy="2320672"/>
              <a:chOff x="12772509" y="1159979"/>
              <a:chExt cx="3508603" cy="2320672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5"/>
              <a:srcRect l="2320" t="7710" r="2141" b="8837"/>
              <a:stretch/>
            </p:blipFill>
            <p:spPr>
              <a:xfrm>
                <a:off x="12797971" y="1159979"/>
                <a:ext cx="3460118" cy="2320672"/>
              </a:xfrm>
              <a:prstGeom prst="rect">
                <a:avLst/>
              </a:prstGeom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12772509" y="1172323"/>
                <a:ext cx="3508603" cy="2286001"/>
              </a:xfrm>
              <a:prstGeom prst="rect">
                <a:avLst/>
              </a:prstGeom>
              <a:noFill/>
              <a:ln w="25400" cap="flat" cmpd="sng" algn="ctr">
                <a:solidFill>
                  <a:srgbClr val="C9D93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740"/>
                <a:endParaRPr lang="en-US" sz="1900" dirty="0">
                  <a:solidFill>
                    <a:srgbClr val="FFFFFF"/>
                  </a:solidFill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5836647" y="1501583"/>
            <a:ext cx="5580118" cy="4652387"/>
            <a:chOff x="5826505" y="1501583"/>
            <a:chExt cx="5580118" cy="4652386"/>
          </a:xfrm>
        </p:grpSpPr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9348275" y="4872766"/>
              <a:ext cx="2058348" cy="12311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1740" eaLnBrk="1" hangingPunct="1"/>
              <a:r>
                <a:rPr 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Vanderbilt</a:t>
              </a:r>
            </a:p>
            <a:p>
              <a:pPr defTabSz="911740" eaLnBrk="1" hangingPunct="1"/>
              <a:r>
                <a:rPr 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Colossus of </a:t>
              </a:r>
            </a:p>
            <a:p>
              <a:pPr defTabSz="911740" eaLnBrk="1" hangingPunct="1"/>
              <a:r>
                <a:rPr 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(Rail) Roads</a:t>
              </a:r>
            </a:p>
          </p:txBody>
        </p:sp>
        <p:pic>
          <p:nvPicPr>
            <p:cNvPr id="26" name="Picture 25" descr="William Henry Vanderbilt Modern_Colossus_of_Rail_Roads_-_Keppler_1879.jpg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6" t="3519" r="4929" b="2953"/>
            <a:stretch/>
          </p:blipFill>
          <p:spPr>
            <a:xfrm>
              <a:off x="5840470" y="1508563"/>
              <a:ext cx="3477238" cy="464540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5826505" y="1501583"/>
              <a:ext cx="3508603" cy="4642065"/>
            </a:xfrm>
            <a:prstGeom prst="rect">
              <a:avLst/>
            </a:prstGeom>
            <a:noFill/>
            <a:ln w="25400" cap="flat" cmpd="sng" algn="ctr">
              <a:solidFill>
                <a:srgbClr val="C9D93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40"/>
              <a:endParaRPr lang="en-US" sz="19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-644177" y="1492250"/>
            <a:ext cx="6392905" cy="2286003"/>
            <a:chOff x="-645765" y="1492249"/>
            <a:chExt cx="6392905" cy="2286002"/>
          </a:xfrm>
        </p:grpSpPr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-645765" y="1497139"/>
              <a:ext cx="2848531" cy="1231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911740" eaLnBrk="1" hangingPunct="1"/>
              <a:r>
                <a:rPr 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Electric </a:t>
              </a:r>
            </a:p>
            <a:p>
              <a:pPr algn="r" defTabSz="911740" eaLnBrk="1" hangingPunct="1"/>
              <a:r>
                <a:rPr 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Dynamo</a:t>
              </a:r>
            </a:p>
            <a:p>
              <a:pPr algn="r" defTabSz="911740" eaLnBrk="1" hangingPunct="1"/>
              <a:r>
                <a:rPr 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1893</a:t>
              </a:r>
            </a:p>
          </p:txBody>
        </p:sp>
        <p:pic>
          <p:nvPicPr>
            <p:cNvPr id="19" name="Picture 18" descr="Westinghouse_row_of_dynamos_1893.gif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29"/>
            <a:stretch/>
          </p:blipFill>
          <p:spPr>
            <a:xfrm>
              <a:off x="2265457" y="1507257"/>
              <a:ext cx="3451803" cy="224703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238535" y="1492249"/>
              <a:ext cx="3508605" cy="2286002"/>
            </a:xfrm>
            <a:prstGeom prst="rect">
              <a:avLst/>
            </a:prstGeom>
            <a:noFill/>
            <a:ln w="25400" cap="flat" cmpd="sng" algn="ctr">
              <a:solidFill>
                <a:srgbClr val="C9D93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40"/>
              <a:endParaRPr lang="en-US" sz="19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339" y="3844647"/>
            <a:ext cx="5701374" cy="2307884"/>
            <a:chOff x="45751" y="3835764"/>
            <a:chExt cx="5701374" cy="2307884"/>
          </a:xfrm>
        </p:grpSpPr>
        <p:pic>
          <p:nvPicPr>
            <p:cNvPr id="2" name="Picture 1" descr="ford-model-t-12-jpg.jpg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83" t="16746" r="3167" b="2587"/>
            <a:stretch/>
          </p:blipFill>
          <p:spPr>
            <a:xfrm>
              <a:off x="2254544" y="3896594"/>
              <a:ext cx="3483483" cy="2235313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>
              <a:off x="45751" y="3835764"/>
              <a:ext cx="2178542" cy="86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911740" eaLnBrk="1" hangingPunct="1"/>
              <a:r>
                <a:rPr 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Ford Model T</a:t>
              </a:r>
            </a:p>
            <a:p>
              <a:pPr algn="r" defTabSz="911740" eaLnBrk="1" hangingPunct="1"/>
              <a:r>
                <a:rPr lang="en-US" sz="2400" b="1" dirty="0">
                  <a:solidFill>
                    <a:srgbClr val="FFFFFF"/>
                  </a:solidFill>
                  <a:latin typeface="Arial" panose="020B0604020202020204" pitchFamily="34" charset="0"/>
                </a:rPr>
                <a:t>1908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2238522" y="3857647"/>
              <a:ext cx="3508603" cy="2286001"/>
            </a:xfrm>
            <a:prstGeom prst="rect">
              <a:avLst/>
            </a:prstGeom>
            <a:noFill/>
            <a:ln w="25400" cap="flat" cmpd="sng" algn="ctr">
              <a:solidFill>
                <a:srgbClr val="C9D93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40"/>
              <a:endParaRPr lang="en-US" sz="1900" dirty="0">
                <a:solidFill>
                  <a:srgbClr val="FFFFFF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10458585" y="533814"/>
            <a:ext cx="1394376" cy="384444"/>
          </a:xfrm>
          <a:prstGeom prst="rect">
            <a:avLst/>
          </a:prstGeom>
        </p:spPr>
        <p:txBody>
          <a:bodyPr wrap="none" lIns="91164" tIns="45583" rIns="91164" bIns="45583">
            <a:spAutoFit/>
          </a:bodyPr>
          <a:lstStyle/>
          <a:p>
            <a:pPr defTabSz="911740"/>
            <a:r>
              <a:rPr lang="en-US" sz="1900" i="1" dirty="0">
                <a:solidFill>
                  <a:srgbClr val="FFFFFF"/>
                </a:solidFill>
                <a:latin typeface="Arial"/>
              </a:rPr>
              <a:t>@</a:t>
            </a:r>
            <a:r>
              <a:rPr lang="en-US" sz="1900" i="1" dirty="0" err="1">
                <a:solidFill>
                  <a:srgbClr val="FFFFFF"/>
                </a:solidFill>
                <a:latin typeface="Arial"/>
              </a:rPr>
              <a:t>InfoEcon</a:t>
            </a:r>
            <a:endParaRPr lang="en-US" sz="1900" i="1" dirty="0">
              <a:solidFill>
                <a:srgbClr val="FFFFFF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257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Giants of </a:t>
            </a:r>
            <a:r>
              <a:rPr lang="en-US" i="1" dirty="0"/>
              <a:t>Demand</a:t>
            </a:r>
            <a:r>
              <a:rPr lang="en-US" dirty="0"/>
              <a:t> Side Economies of scale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-4009878" y="3857649"/>
            <a:ext cx="3508603" cy="2286001"/>
            <a:chOff x="2238521" y="3857646"/>
            <a:chExt cx="3508604" cy="2286001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38521" y="3857646"/>
              <a:ext cx="3508604" cy="2276454"/>
            </a:xfrm>
            <a:prstGeom prst="rect">
              <a:avLst/>
            </a:prstGeom>
          </p:spPr>
        </p:pic>
        <p:sp>
          <p:nvSpPr>
            <p:cNvPr id="37" name="Rectangle 36"/>
            <p:cNvSpPr/>
            <p:nvPr/>
          </p:nvSpPr>
          <p:spPr>
            <a:xfrm>
              <a:off x="2238521" y="3857646"/>
              <a:ext cx="3508603" cy="2286001"/>
            </a:xfrm>
            <a:prstGeom prst="rect">
              <a:avLst/>
            </a:prstGeom>
            <a:noFill/>
            <a:ln w="25400" cap="flat" cmpd="sng" algn="ctr">
              <a:solidFill>
                <a:srgbClr val="C9D93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1"/>
              <a:endParaRPr lang="en-US" sz="1900" dirty="0">
                <a:solidFill>
                  <a:srgbClr val="FFFFFF"/>
                </a:solidFill>
                <a:latin typeface="Tahoma Normal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-5433652" y="495943"/>
            <a:ext cx="5120063" cy="2307884"/>
            <a:chOff x="627060" y="3835763"/>
            <a:chExt cx="5120064" cy="2307884"/>
          </a:xfrm>
        </p:grpSpPr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>
              <a:off x="627060" y="3835763"/>
              <a:ext cx="159723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914361" eaLnBrk="1" hangingPunct="1"/>
              <a:r>
                <a:rPr lang="en-US" sz="2400" dirty="0">
                  <a:solidFill>
                    <a:srgbClr val="FFFFFF"/>
                  </a:solidFill>
                  <a:latin typeface="Tahoma Normal" charset="0"/>
                </a:rPr>
                <a:t>Micro Blog</a:t>
              </a:r>
            </a:p>
            <a:p>
              <a:pPr algn="r" defTabSz="914361" eaLnBrk="1" hangingPunct="1"/>
              <a:r>
                <a:rPr lang="en-US" sz="2400" dirty="0">
                  <a:solidFill>
                    <a:srgbClr val="FFFFFF"/>
                  </a:solidFill>
                  <a:latin typeface="Tahoma Normal" charset="0"/>
                </a:rPr>
                <a:t>Now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238520" y="3857645"/>
              <a:ext cx="3508604" cy="2286002"/>
              <a:chOff x="2238520" y="3857645"/>
              <a:chExt cx="3508604" cy="2286002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38520" y="3857645"/>
                <a:ext cx="3508603" cy="2286002"/>
              </a:xfrm>
              <a:prstGeom prst="rect">
                <a:avLst/>
              </a:prstGeom>
            </p:spPr>
          </p:pic>
          <p:sp>
            <p:nvSpPr>
              <p:cNvPr id="43" name="Rectangle 42"/>
              <p:cNvSpPr/>
              <p:nvPr/>
            </p:nvSpPr>
            <p:spPr>
              <a:xfrm>
                <a:off x="2238521" y="3857646"/>
                <a:ext cx="3508603" cy="2286001"/>
              </a:xfrm>
              <a:prstGeom prst="rect">
                <a:avLst/>
              </a:prstGeom>
              <a:noFill/>
              <a:ln w="25400" cap="flat" cmpd="sng" algn="ctr">
                <a:solidFill>
                  <a:srgbClr val="C9D93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61"/>
                <a:endParaRPr lang="en-US" sz="1900" dirty="0">
                  <a:solidFill>
                    <a:srgbClr val="FFFFFF"/>
                  </a:solidFill>
                  <a:latin typeface="Tahoma Normal" charset="0"/>
                </a:endParaRPr>
              </a:p>
            </p:txBody>
          </p:sp>
        </p:grpSp>
      </p:grpSp>
      <p:grpSp>
        <p:nvGrpSpPr>
          <p:cNvPr id="8" name="Group 7"/>
          <p:cNvGrpSpPr/>
          <p:nvPr/>
        </p:nvGrpSpPr>
        <p:grpSpPr>
          <a:xfrm>
            <a:off x="5828093" y="3816323"/>
            <a:ext cx="5872778" cy="2327327"/>
            <a:chOff x="5826504" y="3816322"/>
            <a:chExt cx="5872778" cy="2327326"/>
          </a:xfrm>
        </p:grpSpPr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>
              <a:off x="9366271" y="3816322"/>
              <a:ext cx="2333011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61" eaLnBrk="1" hangingPunct="1"/>
              <a:r>
                <a:rPr lang="en-US" sz="2400" dirty="0">
                  <a:solidFill>
                    <a:srgbClr val="FFFFFF"/>
                  </a:solidFill>
                  <a:latin typeface="Tahoma Normal" charset="0"/>
                </a:rPr>
                <a:t>Social Networks</a:t>
              </a:r>
            </a:p>
            <a:p>
              <a:pPr defTabSz="914361" eaLnBrk="1" hangingPunct="1"/>
              <a:endParaRPr lang="en-US" sz="2400" dirty="0">
                <a:solidFill>
                  <a:srgbClr val="FFFFFF"/>
                </a:solidFill>
                <a:latin typeface="Tahoma Normal" charset="0"/>
              </a:endParaRP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5826504" y="3835400"/>
              <a:ext cx="3508604" cy="2308248"/>
              <a:chOff x="5826504" y="3835400"/>
              <a:chExt cx="3508604" cy="2308248"/>
            </a:xfrm>
          </p:grpSpPr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26504" y="3835400"/>
                <a:ext cx="3508603" cy="2308248"/>
              </a:xfrm>
              <a:prstGeom prst="rect">
                <a:avLst/>
              </a:prstGeom>
            </p:spPr>
          </p:pic>
          <p:sp>
            <p:nvSpPr>
              <p:cNvPr id="46" name="Rectangle 45"/>
              <p:cNvSpPr/>
              <p:nvPr/>
            </p:nvSpPr>
            <p:spPr>
              <a:xfrm>
                <a:off x="5826505" y="3835400"/>
                <a:ext cx="3508603" cy="2308248"/>
              </a:xfrm>
              <a:prstGeom prst="rect">
                <a:avLst/>
              </a:prstGeom>
              <a:noFill/>
              <a:ln w="25400" cap="flat" cmpd="sng" algn="ctr">
                <a:solidFill>
                  <a:srgbClr val="C9D93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61"/>
                <a:endParaRPr lang="en-US" sz="1900" dirty="0">
                  <a:solidFill>
                    <a:srgbClr val="FFFFFF"/>
                  </a:solidFill>
                  <a:latin typeface="Tahoma Normal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-644176" y="1493070"/>
            <a:ext cx="6395322" cy="2286001"/>
            <a:chOff x="-645765" y="1493068"/>
            <a:chExt cx="6395322" cy="2286001"/>
          </a:xfrm>
        </p:grpSpPr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-645765" y="1497139"/>
              <a:ext cx="284853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914361" eaLnBrk="1" hangingPunct="1"/>
              <a:r>
                <a:rPr lang="en-US" sz="2400" dirty="0">
                  <a:solidFill>
                    <a:srgbClr val="FFFFFF"/>
                  </a:solidFill>
                  <a:latin typeface="Tahoma Normal" charset="0"/>
                </a:rPr>
                <a:t>Desktop OS</a:t>
              </a:r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2240954" y="1493068"/>
              <a:ext cx="3508603" cy="2286001"/>
              <a:chOff x="2240954" y="1493068"/>
              <a:chExt cx="3508603" cy="2286001"/>
            </a:xfrm>
          </p:grpSpPr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40954" y="1493068"/>
                <a:ext cx="3508603" cy="2286001"/>
              </a:xfrm>
              <a:prstGeom prst="rect">
                <a:avLst/>
              </a:prstGeom>
            </p:spPr>
          </p:pic>
          <p:sp>
            <p:nvSpPr>
              <p:cNvPr id="49" name="Rectangle 48"/>
              <p:cNvSpPr/>
              <p:nvPr/>
            </p:nvSpPr>
            <p:spPr>
              <a:xfrm>
                <a:off x="2240954" y="1493068"/>
                <a:ext cx="3508603" cy="2286001"/>
              </a:xfrm>
              <a:prstGeom prst="rect">
                <a:avLst/>
              </a:prstGeom>
              <a:noFill/>
              <a:ln w="25400" cap="flat" cmpd="sng" algn="ctr">
                <a:solidFill>
                  <a:srgbClr val="C9D93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914361">
                  <a:defRPr/>
                </a:pPr>
                <a:endParaRPr lang="en-US" sz="1900" kern="0" dirty="0">
                  <a:solidFill>
                    <a:srgbClr val="FFFFFF"/>
                  </a:solidFill>
                  <a:latin typeface="Tahoma Normal" charset="0"/>
                </a:endParaRPr>
              </a:p>
            </p:txBody>
          </p:sp>
        </p:grpSp>
      </p:grpSp>
      <p:pic>
        <p:nvPicPr>
          <p:cNvPr id="2" name="Picture 1" descr="airbnb-logo-293-5b1924f36d180a53fdca602da3e5bc6c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6330" y="3757291"/>
            <a:ext cx="3721100" cy="2489200"/>
          </a:xfrm>
          <a:prstGeom prst="rect">
            <a:avLst/>
          </a:prstGeom>
        </p:spPr>
      </p:pic>
      <p:pic>
        <p:nvPicPr>
          <p:cNvPr id="62" name="Picture 61" descr="airbnb-logo.png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5" t="12225" r="17405" b="12225"/>
          <a:stretch/>
        </p:blipFill>
        <p:spPr>
          <a:xfrm>
            <a:off x="-4484491" y="4302547"/>
            <a:ext cx="3523534" cy="2264992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-4462898" y="4297430"/>
            <a:ext cx="3508603" cy="2286001"/>
          </a:xfrm>
          <a:prstGeom prst="rect">
            <a:avLst/>
          </a:prstGeom>
          <a:noFill/>
          <a:ln w="25400" cap="flat" cmpd="sng" algn="ctr">
            <a:solidFill>
              <a:srgbClr val="C9D93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361">
              <a:defRPr/>
            </a:pPr>
            <a:endParaRPr lang="en-US" sz="1900" kern="0" dirty="0">
              <a:solidFill>
                <a:srgbClr val="FFFFFF"/>
              </a:solidFill>
              <a:latin typeface="Tahoma Norm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5839748" y="1493070"/>
            <a:ext cx="4589631" cy="2286001"/>
            <a:chOff x="5838160" y="1493067"/>
            <a:chExt cx="4589632" cy="2286001"/>
          </a:xfrm>
        </p:grpSpPr>
        <p:sp>
          <p:nvSpPr>
            <p:cNvPr id="51" name="TextBox 50"/>
            <p:cNvSpPr txBox="1">
              <a:spLocks noChangeArrowheads="1"/>
            </p:cNvSpPr>
            <p:nvPr/>
          </p:nvSpPr>
          <p:spPr bwMode="auto">
            <a:xfrm>
              <a:off x="9366283" y="1497139"/>
              <a:ext cx="106150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defTabSz="914361" eaLnBrk="1" hangingPunct="1"/>
              <a:r>
                <a:rPr lang="en-US" sz="2400" dirty="0">
                  <a:solidFill>
                    <a:srgbClr val="FFFFFF"/>
                  </a:solidFill>
                  <a:latin typeface="Tahoma Normal" charset="0"/>
                </a:rPr>
                <a:t>Mobile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5838160" y="1493067"/>
              <a:ext cx="3525264" cy="2286001"/>
              <a:chOff x="3115447" y="3605671"/>
              <a:chExt cx="3525264" cy="2286001"/>
            </a:xfrm>
          </p:grpSpPr>
          <p:pic>
            <p:nvPicPr>
              <p:cNvPr id="1026" name="Picture 2" descr="http://www.parkeasier.com/wp-content/uploads/2015/05/android-for-wallpaper-8.png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2108" y="3623814"/>
                <a:ext cx="3508603" cy="22678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Rectangle 33"/>
              <p:cNvSpPr/>
              <p:nvPr/>
            </p:nvSpPr>
            <p:spPr>
              <a:xfrm>
                <a:off x="3115447" y="3605671"/>
                <a:ext cx="3508603" cy="2286001"/>
              </a:xfrm>
              <a:prstGeom prst="rect">
                <a:avLst/>
              </a:prstGeom>
              <a:noFill/>
              <a:ln w="25400" cap="flat" cmpd="sng" algn="ctr">
                <a:solidFill>
                  <a:srgbClr val="C9D93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914361">
                  <a:defRPr/>
                </a:pPr>
                <a:endParaRPr lang="en-US" sz="1900" kern="0" dirty="0">
                  <a:solidFill>
                    <a:srgbClr val="FFFFFF"/>
                  </a:solidFill>
                  <a:latin typeface="Tahoma Normal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1811" y="3835766"/>
            <a:ext cx="5751272" cy="2303561"/>
            <a:chOff x="222" y="3835763"/>
            <a:chExt cx="5751272" cy="2303561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242890" y="3887816"/>
              <a:ext cx="3508603" cy="2233365"/>
            </a:xfrm>
            <a:prstGeom prst="rect">
              <a:avLst/>
            </a:prstGeom>
          </p:spPr>
        </p:pic>
        <p:sp>
          <p:nvSpPr>
            <p:cNvPr id="61" name="TextBox 60"/>
            <p:cNvSpPr txBox="1">
              <a:spLocks noChangeArrowheads="1"/>
            </p:cNvSpPr>
            <p:nvPr/>
          </p:nvSpPr>
          <p:spPr bwMode="auto">
            <a:xfrm>
              <a:off x="222" y="3835763"/>
              <a:ext cx="222407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defTabSz="914361" eaLnBrk="1" hangingPunct="1"/>
              <a:r>
                <a:rPr lang="en-US" sz="2400" dirty="0">
                  <a:solidFill>
                    <a:srgbClr val="FFFFFF"/>
                  </a:solidFill>
                  <a:latin typeface="Tahoma Normal" charset="0"/>
                </a:rPr>
                <a:t>Merchant </a:t>
              </a:r>
              <a:r>
                <a:rPr lang="en-US" sz="2400" dirty="0" err="1">
                  <a:solidFill>
                    <a:srgbClr val="FFFFFF"/>
                  </a:solidFill>
                  <a:latin typeface="Tahoma Normal" charset="0"/>
                </a:rPr>
                <a:t>Mkts</a:t>
              </a:r>
              <a:endParaRPr lang="en-US" sz="2400" dirty="0">
                <a:solidFill>
                  <a:srgbClr val="FFFFFF"/>
                </a:solidFill>
                <a:latin typeface="Tahoma Normal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242891" y="3853323"/>
              <a:ext cx="3508603" cy="2286001"/>
            </a:xfrm>
            <a:prstGeom prst="rect">
              <a:avLst/>
            </a:prstGeom>
            <a:noFill/>
            <a:ln w="25400" cap="flat" cmpd="sng" algn="ctr">
              <a:solidFill>
                <a:srgbClr val="C9D93F"/>
              </a:solidFill>
              <a:prstDash val="solid"/>
              <a:miter lim="800000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1"/>
              <a:endParaRPr lang="en-US" sz="1900" dirty="0">
                <a:solidFill>
                  <a:srgbClr val="FFFFFF"/>
                </a:solidFill>
                <a:latin typeface="Tahoma Normal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21483" y="1463526"/>
            <a:ext cx="5517973" cy="2308396"/>
            <a:chOff x="219894" y="1463526"/>
            <a:chExt cx="5517973" cy="2308396"/>
          </a:xfrm>
        </p:grpSpPr>
        <p:grpSp>
          <p:nvGrpSpPr>
            <p:cNvPr id="17" name="Group 16"/>
            <p:cNvGrpSpPr/>
            <p:nvPr/>
          </p:nvGrpSpPr>
          <p:grpSpPr>
            <a:xfrm>
              <a:off x="2226860" y="1485921"/>
              <a:ext cx="3511007" cy="2286001"/>
              <a:chOff x="1387442" y="3509039"/>
              <a:chExt cx="3511007" cy="2286001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387442" y="3524279"/>
                <a:ext cx="3470026" cy="2246079"/>
              </a:xfrm>
              <a:prstGeom prst="rect">
                <a:avLst/>
              </a:prstGeom>
            </p:spPr>
          </p:pic>
          <p:sp>
            <p:nvSpPr>
              <p:cNvPr id="54" name="Rectangle 53"/>
              <p:cNvSpPr/>
              <p:nvPr/>
            </p:nvSpPr>
            <p:spPr>
              <a:xfrm>
                <a:off x="1389846" y="3509039"/>
                <a:ext cx="3508603" cy="2286001"/>
              </a:xfrm>
              <a:prstGeom prst="rect">
                <a:avLst/>
              </a:prstGeom>
              <a:noFill/>
              <a:ln w="25400" cap="flat" cmpd="sng" algn="ctr">
                <a:solidFill>
                  <a:srgbClr val="C9D93F"/>
                </a:solidFill>
                <a:prstDash val="solid"/>
                <a:miter lim="800000"/>
                <a:headEnd type="none" w="med" len="med"/>
                <a:tailEnd type="none" w="med" len="med"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p:spPr>
            <p:txBody>
              <a:bodyPr rtlCol="0" anchor="ctr"/>
              <a:lstStyle/>
              <a:p>
                <a:pPr algn="ctr" defTabSz="914361">
                  <a:defRPr/>
                </a:pPr>
                <a:endParaRPr lang="en-US" sz="1900" kern="0" dirty="0">
                  <a:solidFill>
                    <a:srgbClr val="FFFFFF"/>
                  </a:solidFill>
                  <a:latin typeface="Tahoma Normal" charset="0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219894" y="1463526"/>
              <a:ext cx="195239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914361"/>
              <a:r>
                <a:rPr lang="en-US" sz="2400" dirty="0">
                  <a:solidFill>
                    <a:srgbClr val="FFFFFF"/>
                  </a:solidFill>
                  <a:latin typeface="Tahoma Normal" charset="0"/>
                </a:rPr>
                <a:t>Online Books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3680261" y="5416490"/>
            <a:ext cx="3583477" cy="2302098"/>
            <a:chOff x="3185160" y="6415182"/>
            <a:chExt cx="3583477" cy="2302098"/>
          </a:xfrm>
        </p:grpSpPr>
        <p:sp>
          <p:nvSpPr>
            <p:cNvPr id="10" name="Rectangle 9"/>
            <p:cNvSpPr/>
            <p:nvPr/>
          </p:nvSpPr>
          <p:spPr>
            <a:xfrm>
              <a:off x="3185160" y="6416040"/>
              <a:ext cx="3520440" cy="2301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61"/>
              <a:endParaRPr lang="en-US" sz="1900">
                <a:solidFill>
                  <a:srgbClr val="FFFFFF"/>
                </a:solidFill>
                <a:latin typeface="Arial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192271" y="6415182"/>
              <a:ext cx="3508603" cy="2286001"/>
            </a:xfrm>
            <a:prstGeom prst="rect">
              <a:avLst/>
            </a:prstGeom>
            <a:noFill/>
            <a:ln w="25400" cap="flat" cmpd="sng" algn="ctr">
              <a:solidFill>
                <a:srgbClr val="C9D93F"/>
              </a:solidFill>
              <a:prstDash val="solid"/>
              <a:miter lim="800000"/>
              <a:headEnd type="none" w="med" len="med"/>
              <a:tailEnd type="none" w="med" len="me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algn="ctr" defTabSz="914361">
                <a:defRPr/>
              </a:pPr>
              <a:endParaRPr lang="en-US" sz="1900" kern="0" dirty="0">
                <a:solidFill>
                  <a:srgbClr val="FFFFFF"/>
                </a:solidFill>
                <a:latin typeface="Tahoma Normal" charset="0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2271" y="6475786"/>
              <a:ext cx="3576366" cy="2225397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10458542" y="533771"/>
            <a:ext cx="1394643" cy="384577"/>
          </a:xfrm>
          <a:prstGeom prst="rect">
            <a:avLst/>
          </a:prstGeom>
        </p:spPr>
        <p:txBody>
          <a:bodyPr wrap="none" lIns="91296" tIns="45649" rIns="91296" bIns="45649">
            <a:spAutoFit/>
          </a:bodyPr>
          <a:lstStyle/>
          <a:p>
            <a:pPr defTabSz="914361"/>
            <a:r>
              <a:rPr lang="en-US" sz="1900" i="1" dirty="0">
                <a:solidFill>
                  <a:srgbClr val="FFFFFF"/>
                </a:solidFill>
                <a:latin typeface="Arial"/>
              </a:rPr>
              <a:t>@</a:t>
            </a:r>
            <a:r>
              <a:rPr lang="en-US" sz="1900" i="1" dirty="0" err="1">
                <a:solidFill>
                  <a:srgbClr val="FFFFFF"/>
                </a:solidFill>
                <a:latin typeface="Arial"/>
              </a:rPr>
              <a:t>InfoEcon</a:t>
            </a:r>
            <a:endParaRPr lang="en-US" sz="1900" i="1" dirty="0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562510" y="3831890"/>
            <a:ext cx="5174109" cy="2302213"/>
            <a:chOff x="560921" y="3831889"/>
            <a:chExt cx="5174109" cy="2302213"/>
          </a:xfrm>
        </p:grpSpPr>
        <p:sp>
          <p:nvSpPr>
            <p:cNvPr id="55" name="Rectangle 54"/>
            <p:cNvSpPr/>
            <p:nvPr/>
          </p:nvSpPr>
          <p:spPr>
            <a:xfrm>
              <a:off x="560921" y="3831889"/>
              <a:ext cx="1627753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 defTabSz="914361"/>
              <a:r>
                <a:rPr lang="en-US" sz="2400" dirty="0">
                  <a:solidFill>
                    <a:srgbClr val="FFFFFF"/>
                  </a:solidFill>
                  <a:latin typeface="Tahoma Normal" charset="0"/>
                </a:rPr>
                <a:t>Social</a:t>
              </a:r>
            </a:p>
            <a:p>
              <a:pPr algn="r" defTabSz="914361"/>
              <a:r>
                <a:rPr lang="en-US" sz="2400" dirty="0">
                  <a:solidFill>
                    <a:srgbClr val="FFFFFF"/>
                  </a:solidFill>
                  <a:latin typeface="Tahoma Normal" charset="0"/>
                </a:rPr>
                <a:t>Commerce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2207572" y="3848101"/>
              <a:ext cx="3527458" cy="2286001"/>
              <a:chOff x="5826505" y="1485921"/>
              <a:chExt cx="3527458" cy="2286001"/>
            </a:xfrm>
          </p:grpSpPr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856000" y="1485921"/>
                <a:ext cx="3497963" cy="2286001"/>
              </a:xfrm>
              <a:prstGeom prst="rect">
                <a:avLst/>
              </a:prstGeom>
            </p:spPr>
          </p:pic>
          <p:sp>
            <p:nvSpPr>
              <p:cNvPr id="40" name="Rectangle 39"/>
              <p:cNvSpPr/>
              <p:nvPr/>
            </p:nvSpPr>
            <p:spPr>
              <a:xfrm>
                <a:off x="5826505" y="1485921"/>
                <a:ext cx="3508603" cy="2286001"/>
              </a:xfrm>
              <a:prstGeom prst="rect">
                <a:avLst/>
              </a:prstGeom>
              <a:noFill/>
              <a:ln w="25400" cap="flat" cmpd="sng" algn="ctr">
                <a:solidFill>
                  <a:srgbClr val="C9D93F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61"/>
                <a:endParaRPr lang="en-US" sz="1900" dirty="0">
                  <a:solidFill>
                    <a:srgbClr val="FFFFFF"/>
                  </a:solidFill>
                  <a:latin typeface="Tahoma Normal" charset="0"/>
                </a:endParaRP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3077739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8692" y="762695"/>
            <a:ext cx="12195807" cy="6094413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40" tIns="45571" rIns="91140" bIns="45571" rtlCol="0" anchor="ctr"/>
          <a:lstStyle/>
          <a:p>
            <a:pPr algn="ctr" defTabSz="911740">
              <a:defRPr/>
            </a:pPr>
            <a:endParaRPr lang="en-US" sz="1899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8692" y="895"/>
            <a:ext cx="12195807" cy="923227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40" tIns="45571" rIns="91140" bIns="45571" rtlCol="0" anchor="ctr"/>
          <a:lstStyle/>
          <a:p>
            <a:pPr algn="ctr" defTabSz="911740">
              <a:defRPr/>
            </a:pPr>
            <a:endParaRPr lang="en-US" sz="1899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 bwMode="auto">
          <a:xfrm>
            <a:off x="827210" y="-151930"/>
            <a:ext cx="10609426" cy="114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40" tIns="45571" rIns="91140" bIns="45571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+mj-lt"/>
                <a:ea typeface="ＭＳ Ｐゴシック" pitchFamily="39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9pPr>
          </a:lstStyle>
          <a:p>
            <a:pPr defTabSz="911504" eaLnBrk="1" hangingPunct="1">
              <a:defRPr/>
            </a:pP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Economies of Scale</a:t>
            </a:r>
          </a:p>
        </p:txBody>
      </p:sp>
      <p:sp>
        <p:nvSpPr>
          <p:cNvPr id="43" name="Text Box 5"/>
          <p:cNvSpPr txBox="1">
            <a:spLocks noChangeArrowheads="1"/>
          </p:cNvSpPr>
          <p:nvPr/>
        </p:nvSpPr>
        <p:spPr bwMode="auto">
          <a:xfrm>
            <a:off x="2967099" y="2402155"/>
            <a:ext cx="704666" cy="36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1740">
              <a:defRPr/>
            </a:pPr>
            <a:r>
              <a:rPr lang="en-US" sz="1799" dirty="0">
                <a:solidFill>
                  <a:prstClr val="black"/>
                </a:solidFill>
                <a:latin typeface="Arial" charset="0"/>
              </a:rPr>
              <a:t>Price</a:t>
            </a:r>
          </a:p>
        </p:txBody>
      </p:sp>
      <p:sp>
        <p:nvSpPr>
          <p:cNvPr id="44" name="Text Box 6"/>
          <p:cNvSpPr txBox="1">
            <a:spLocks noChangeArrowheads="1"/>
          </p:cNvSpPr>
          <p:nvPr/>
        </p:nvSpPr>
        <p:spPr bwMode="auto">
          <a:xfrm>
            <a:off x="4903345" y="4154299"/>
            <a:ext cx="1034780" cy="36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defTabSz="911740">
              <a:defRPr/>
            </a:pPr>
            <a:r>
              <a:rPr lang="en-US" sz="1799">
                <a:solidFill>
                  <a:prstClr val="black"/>
                </a:solidFill>
                <a:latin typeface="Arial" charset="0"/>
              </a:rPr>
              <a:t>Quantity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495565" y="1676918"/>
            <a:ext cx="2828189" cy="3962895"/>
            <a:chOff x="3313867" y="1676917"/>
            <a:chExt cx="2828189" cy="3962895"/>
          </a:xfrm>
        </p:grpSpPr>
        <p:sp>
          <p:nvSpPr>
            <p:cNvPr id="20" name="Line 14"/>
            <p:cNvSpPr>
              <a:spLocks noChangeShapeType="1"/>
            </p:cNvSpPr>
            <p:nvPr/>
          </p:nvSpPr>
          <p:spPr bwMode="auto">
            <a:xfrm flipV="1">
              <a:off x="3615384" y="2402156"/>
              <a:ext cx="0" cy="1675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1740">
                <a:defRPr/>
              </a:pPr>
              <a:endParaRPr lang="en-US" sz="1899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" name="Line 15"/>
            <p:cNvSpPr>
              <a:spLocks noChangeShapeType="1"/>
            </p:cNvSpPr>
            <p:nvPr/>
          </p:nvSpPr>
          <p:spPr bwMode="auto">
            <a:xfrm>
              <a:off x="3615384" y="4078119"/>
              <a:ext cx="2056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1740">
                <a:defRPr/>
              </a:pPr>
              <a:endParaRPr lang="en-US" sz="1899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>
              <a:off x="3767744" y="2859236"/>
              <a:ext cx="1142702" cy="1066522"/>
            </a:xfrm>
            <a:prstGeom prst="line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1740">
                <a:defRPr/>
              </a:pPr>
              <a:endParaRPr lang="en-US" sz="1899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3813770" y="3286163"/>
              <a:ext cx="1477578" cy="609441"/>
            </a:xfrm>
            <a:custGeom>
              <a:avLst/>
              <a:gdLst>
                <a:gd name="T0" fmla="*/ 0 w 931"/>
                <a:gd name="T1" fmla="*/ 0 h 384"/>
                <a:gd name="T2" fmla="*/ 336 w 931"/>
                <a:gd name="T3" fmla="*/ 278 h 384"/>
                <a:gd name="T4" fmla="*/ 931 w 931"/>
                <a:gd name="T5" fmla="*/ 384 h 384"/>
                <a:gd name="T6" fmla="*/ 0 60000 65536"/>
                <a:gd name="T7" fmla="*/ 0 60000 65536"/>
                <a:gd name="T8" fmla="*/ 0 60000 65536"/>
                <a:gd name="T9" fmla="*/ 0 w 931"/>
                <a:gd name="T10" fmla="*/ 0 h 384"/>
                <a:gd name="T11" fmla="*/ 931 w 931"/>
                <a:gd name="T12" fmla="*/ 384 h 38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931" h="384">
                  <a:moveTo>
                    <a:pt x="0" y="0"/>
                  </a:moveTo>
                  <a:cubicBezTo>
                    <a:pt x="56" y="46"/>
                    <a:pt x="181" y="214"/>
                    <a:pt x="336" y="278"/>
                  </a:cubicBezTo>
                  <a:cubicBezTo>
                    <a:pt x="491" y="342"/>
                    <a:pt x="807" y="362"/>
                    <a:pt x="931" y="384"/>
                  </a:cubicBezTo>
                </a:path>
              </a:pathLst>
            </a:custGeom>
            <a:noFill/>
            <a:ln w="19050" cap="flat" cmpd="sng">
              <a:solidFill>
                <a:srgbClr val="CC3300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1740">
                <a:defRPr/>
              </a:pPr>
              <a:endParaRPr lang="en-US" sz="1899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3751874" y="2438659"/>
              <a:ext cx="1047477" cy="366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1740">
                <a:defRPr/>
              </a:pPr>
              <a:r>
                <a:rPr lang="en-US" sz="1799" dirty="0">
                  <a:solidFill>
                    <a:srgbClr val="0183B7">
                      <a:lumMod val="75000"/>
                    </a:srgbClr>
                  </a:solidFill>
                  <a:latin typeface="Arial" charset="0"/>
                </a:rPr>
                <a:t>Demand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4894576" y="3011597"/>
              <a:ext cx="882420" cy="3666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1740">
                <a:defRPr/>
              </a:pPr>
              <a:r>
                <a:rPr lang="en-US" sz="1799">
                  <a:solidFill>
                    <a:srgbClr val="CC3300"/>
                  </a:solidFill>
                  <a:latin typeface="Arial" charset="0"/>
                </a:rPr>
                <a:t>Supply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3313867" y="4724063"/>
              <a:ext cx="2828189" cy="915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1740">
                <a:buFontTx/>
                <a:buChar char="•"/>
                <a:defRPr/>
              </a:pPr>
              <a:r>
                <a:rPr lang="en-US" sz="1799" dirty="0">
                  <a:solidFill>
                    <a:prstClr val="black"/>
                  </a:solidFill>
                  <a:latin typeface="Arial" charset="0"/>
                </a:rPr>
                <a:t> Falling average costs</a:t>
              </a:r>
            </a:p>
            <a:p>
              <a:pPr defTabSz="911740">
                <a:buFontTx/>
                <a:buChar char="•"/>
                <a:defRPr/>
              </a:pPr>
              <a:r>
                <a:rPr lang="en-US" sz="1799" dirty="0">
                  <a:solidFill>
                    <a:prstClr val="black"/>
                  </a:solidFill>
                  <a:latin typeface="Arial" charset="0"/>
                </a:rPr>
                <a:t> Monopoly production</a:t>
              </a:r>
            </a:p>
            <a:p>
              <a:pPr defTabSz="911740">
                <a:buFontTx/>
                <a:buChar char="•"/>
                <a:defRPr/>
              </a:pPr>
              <a:r>
                <a:rPr lang="en-US" sz="1799" dirty="0">
                  <a:solidFill>
                    <a:prstClr val="black"/>
                  </a:solidFill>
                  <a:latin typeface="Arial" charset="0"/>
                </a:rPr>
                <a:t> Utilities, Semiconductors</a:t>
              </a:r>
            </a:p>
          </p:txBody>
        </p:sp>
        <p:sp>
          <p:nvSpPr>
            <p:cNvPr id="36" name="Text Box 21"/>
            <p:cNvSpPr txBox="1">
              <a:spLocks noChangeArrowheads="1"/>
            </p:cNvSpPr>
            <p:nvPr/>
          </p:nvSpPr>
          <p:spPr bwMode="auto">
            <a:xfrm>
              <a:off x="3316380" y="1676917"/>
              <a:ext cx="2499402" cy="399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911740">
                <a:defRPr/>
              </a:pPr>
              <a:r>
                <a:rPr lang="en-US" sz="1999" b="1" dirty="0">
                  <a:solidFill>
                    <a:prstClr val="black"/>
                  </a:solidFill>
                  <a:latin typeface="Optima" charset="0"/>
                  <a:ea typeface="Optima" charset="0"/>
                  <a:cs typeface="Optima" charset="0"/>
                </a:rPr>
                <a:t>Supply Econ of Scale</a:t>
              </a:r>
            </a:p>
          </p:txBody>
        </p:sp>
        <p:sp>
          <p:nvSpPr>
            <p:cNvPr id="37" name="Freeform 22"/>
            <p:cNvSpPr>
              <a:spLocks/>
            </p:cNvSpPr>
            <p:nvPr/>
          </p:nvSpPr>
          <p:spPr bwMode="auto">
            <a:xfrm>
              <a:off x="3767744" y="2859236"/>
              <a:ext cx="1066522" cy="545958"/>
            </a:xfrm>
            <a:custGeom>
              <a:avLst/>
              <a:gdLst>
                <a:gd name="T0" fmla="*/ 0 w 672"/>
                <a:gd name="T1" fmla="*/ 336 h 344"/>
                <a:gd name="T2" fmla="*/ 432 w 672"/>
                <a:gd name="T3" fmla="*/ 288 h 344"/>
                <a:gd name="T4" fmla="*/ 672 w 672"/>
                <a:gd name="T5" fmla="*/ 0 h 344"/>
                <a:gd name="T6" fmla="*/ 0 60000 65536"/>
                <a:gd name="T7" fmla="*/ 0 60000 65536"/>
                <a:gd name="T8" fmla="*/ 0 60000 65536"/>
                <a:gd name="T9" fmla="*/ 0 w 672"/>
                <a:gd name="T10" fmla="*/ 0 h 344"/>
                <a:gd name="T11" fmla="*/ 672 w 672"/>
                <a:gd name="T12" fmla="*/ 344 h 3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344">
                  <a:moveTo>
                    <a:pt x="0" y="336"/>
                  </a:moveTo>
                  <a:cubicBezTo>
                    <a:pt x="160" y="340"/>
                    <a:pt x="320" y="344"/>
                    <a:pt x="432" y="288"/>
                  </a:cubicBezTo>
                  <a:cubicBezTo>
                    <a:pt x="544" y="232"/>
                    <a:pt x="608" y="116"/>
                    <a:pt x="672" y="0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1740">
                <a:defRPr/>
              </a:pPr>
              <a:endParaRPr lang="en-US" sz="1899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38" name="Freeform 23"/>
            <p:cNvSpPr>
              <a:spLocks/>
            </p:cNvSpPr>
            <p:nvPr/>
          </p:nvSpPr>
          <p:spPr bwMode="auto">
            <a:xfrm>
              <a:off x="4605726" y="3316317"/>
              <a:ext cx="177754" cy="380901"/>
            </a:xfrm>
            <a:custGeom>
              <a:avLst/>
              <a:gdLst>
                <a:gd name="T0" fmla="*/ 0 w 112"/>
                <a:gd name="T1" fmla="*/ 0 h 240"/>
                <a:gd name="T2" fmla="*/ 96 w 112"/>
                <a:gd name="T3" fmla="*/ 96 h 240"/>
                <a:gd name="T4" fmla="*/ 96 w 112"/>
                <a:gd name="T5" fmla="*/ 240 h 240"/>
                <a:gd name="T6" fmla="*/ 0 60000 65536"/>
                <a:gd name="T7" fmla="*/ 0 60000 65536"/>
                <a:gd name="T8" fmla="*/ 0 60000 65536"/>
                <a:gd name="T9" fmla="*/ 0 w 112"/>
                <a:gd name="T10" fmla="*/ 0 h 240"/>
                <a:gd name="T11" fmla="*/ 112 w 112"/>
                <a:gd name="T12" fmla="*/ 240 h 24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12" h="240">
                  <a:moveTo>
                    <a:pt x="0" y="0"/>
                  </a:moveTo>
                  <a:cubicBezTo>
                    <a:pt x="40" y="28"/>
                    <a:pt x="80" y="56"/>
                    <a:pt x="96" y="96"/>
                  </a:cubicBezTo>
                  <a:cubicBezTo>
                    <a:pt x="112" y="136"/>
                    <a:pt x="104" y="188"/>
                    <a:pt x="96" y="24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1740">
                <a:defRPr/>
              </a:pPr>
              <a:endParaRPr lang="en-US" sz="1899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6" name="Oval 105"/>
            <p:cNvSpPr/>
            <p:nvPr/>
          </p:nvSpPr>
          <p:spPr>
            <a:xfrm>
              <a:off x="4787252" y="3803860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40">
                <a:defRPr/>
              </a:pPr>
              <a:endParaRPr lang="en-US" sz="1900">
                <a:solidFill>
                  <a:srgbClr val="FFFFFF"/>
                </a:solidFill>
                <a:latin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489139" y="1676858"/>
            <a:ext cx="2774345" cy="3970151"/>
            <a:chOff x="6307441" y="1676857"/>
            <a:chExt cx="2774345" cy="3970151"/>
          </a:xfrm>
        </p:grpSpPr>
        <p:sp>
          <p:nvSpPr>
            <p:cNvPr id="39" name="Text Box 30"/>
            <p:cNvSpPr txBox="1">
              <a:spLocks noChangeArrowheads="1"/>
            </p:cNvSpPr>
            <p:nvPr/>
          </p:nvSpPr>
          <p:spPr bwMode="auto">
            <a:xfrm>
              <a:off x="6380405" y="4724063"/>
              <a:ext cx="2701381" cy="9229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1740">
                <a:buFontTx/>
                <a:buChar char="•"/>
                <a:defRPr/>
              </a:pPr>
              <a:r>
                <a:rPr lang="en-US" sz="1799" dirty="0">
                  <a:solidFill>
                    <a:prstClr val="black"/>
                  </a:solidFill>
                  <a:latin typeface="Arial" charset="0"/>
                </a:rPr>
                <a:t> Rising average value</a:t>
              </a:r>
            </a:p>
            <a:p>
              <a:pPr defTabSz="911740">
                <a:buFontTx/>
                <a:buChar char="•"/>
                <a:defRPr/>
              </a:pPr>
              <a:r>
                <a:rPr lang="en-US" sz="1799" dirty="0">
                  <a:solidFill>
                    <a:prstClr val="black"/>
                  </a:solidFill>
                  <a:latin typeface="Arial" charset="0"/>
                </a:rPr>
                <a:t> Monopoly consumption</a:t>
              </a:r>
            </a:p>
            <a:p>
              <a:pPr defTabSz="911740">
                <a:buFontTx/>
                <a:buChar char="•"/>
                <a:defRPr/>
              </a:pPr>
              <a:r>
                <a:rPr lang="en-US" sz="1799" dirty="0">
                  <a:solidFill>
                    <a:prstClr val="black"/>
                  </a:solidFill>
                  <a:latin typeface="Arial" charset="0"/>
                </a:rPr>
                <a:t> IM, Social Networks</a:t>
              </a:r>
            </a:p>
          </p:txBody>
        </p:sp>
        <p:sp>
          <p:nvSpPr>
            <p:cNvPr id="51" name="Line 25"/>
            <p:cNvSpPr>
              <a:spLocks noChangeShapeType="1"/>
            </p:cNvSpPr>
            <p:nvPr/>
          </p:nvSpPr>
          <p:spPr bwMode="auto">
            <a:xfrm flipV="1">
              <a:off x="6551493" y="2402155"/>
              <a:ext cx="0" cy="167596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1740">
                <a:defRPr/>
              </a:pPr>
              <a:endParaRPr lang="en-US" sz="1899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2" name="Line 26"/>
            <p:cNvSpPr>
              <a:spLocks noChangeShapeType="1"/>
            </p:cNvSpPr>
            <p:nvPr/>
          </p:nvSpPr>
          <p:spPr bwMode="auto">
            <a:xfrm>
              <a:off x="6551493" y="4078118"/>
              <a:ext cx="20568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1740">
                <a:defRPr/>
              </a:pPr>
              <a:endParaRPr lang="en-US" sz="1899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3" name="Line 27"/>
            <p:cNvSpPr>
              <a:spLocks noChangeShapeType="1"/>
            </p:cNvSpPr>
            <p:nvPr/>
          </p:nvSpPr>
          <p:spPr bwMode="auto">
            <a:xfrm>
              <a:off x="6703854" y="2859236"/>
              <a:ext cx="1142702" cy="1066522"/>
            </a:xfrm>
            <a:prstGeom prst="line">
              <a:avLst/>
            </a:prstGeom>
            <a:noFill/>
            <a:ln w="9525">
              <a:solidFill>
                <a:schemeClr val="accent1">
                  <a:lumMod val="75000"/>
                </a:schemeClr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1740">
                <a:defRPr/>
              </a:pPr>
              <a:endParaRPr lang="en-US" sz="1899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4" name="Text Box 28"/>
            <p:cNvSpPr txBox="1">
              <a:spLocks noChangeArrowheads="1"/>
            </p:cNvSpPr>
            <p:nvPr/>
          </p:nvSpPr>
          <p:spPr bwMode="auto">
            <a:xfrm>
              <a:off x="6687983" y="2438658"/>
              <a:ext cx="1047477" cy="366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1740">
                <a:defRPr/>
              </a:pPr>
              <a:r>
                <a:rPr lang="en-US" sz="1799" dirty="0">
                  <a:solidFill>
                    <a:srgbClr val="0183B7">
                      <a:lumMod val="75000"/>
                    </a:srgbClr>
                  </a:solidFill>
                  <a:latin typeface="Arial" charset="0"/>
                </a:rPr>
                <a:t>Demand</a:t>
              </a:r>
            </a:p>
          </p:txBody>
        </p:sp>
        <p:sp>
          <p:nvSpPr>
            <p:cNvPr id="55" name="Text Box 29"/>
            <p:cNvSpPr txBox="1">
              <a:spLocks noChangeArrowheads="1"/>
            </p:cNvSpPr>
            <p:nvPr/>
          </p:nvSpPr>
          <p:spPr bwMode="auto">
            <a:xfrm>
              <a:off x="7830685" y="3011596"/>
              <a:ext cx="882420" cy="366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defTabSz="911740">
                <a:defRPr/>
              </a:pPr>
              <a:r>
                <a:rPr lang="en-US" sz="1799" dirty="0">
                  <a:solidFill>
                    <a:srgbClr val="CC3300"/>
                  </a:solidFill>
                  <a:latin typeface="Arial" charset="0"/>
                </a:rPr>
                <a:t>Supply</a:t>
              </a:r>
            </a:p>
          </p:txBody>
        </p:sp>
        <p:sp>
          <p:nvSpPr>
            <p:cNvPr id="56" name="Text Box 31"/>
            <p:cNvSpPr txBox="1">
              <a:spLocks noChangeArrowheads="1"/>
            </p:cNvSpPr>
            <p:nvPr/>
          </p:nvSpPr>
          <p:spPr bwMode="auto">
            <a:xfrm>
              <a:off x="6307441" y="1676857"/>
              <a:ext cx="2697472" cy="4000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defTabSz="911740">
                <a:defRPr/>
              </a:pPr>
              <a:r>
                <a:rPr lang="en-US" sz="1999" b="1" dirty="0">
                  <a:solidFill>
                    <a:prstClr val="black"/>
                  </a:solidFill>
                  <a:latin typeface="Optima" charset="0"/>
                  <a:ea typeface="Optima" charset="0"/>
                  <a:cs typeface="Optima" charset="0"/>
                </a:rPr>
                <a:t>Demand Econ of Scale</a:t>
              </a:r>
            </a:p>
          </p:txBody>
        </p:sp>
        <p:sp>
          <p:nvSpPr>
            <p:cNvPr id="58" name="Line 33"/>
            <p:cNvSpPr>
              <a:spLocks noChangeShapeType="1"/>
            </p:cNvSpPr>
            <p:nvPr/>
          </p:nvSpPr>
          <p:spPr bwMode="auto">
            <a:xfrm>
              <a:off x="7075249" y="2802086"/>
              <a:ext cx="1203646" cy="792273"/>
            </a:xfrm>
            <a:custGeom>
              <a:avLst/>
              <a:gdLst>
                <a:gd name="connsiteX0" fmla="*/ 0 w 1143000"/>
                <a:gd name="connsiteY0" fmla="*/ 0 h 1066800"/>
                <a:gd name="connsiteX1" fmla="*/ 1143000 w 1143000"/>
                <a:gd name="connsiteY1" fmla="*/ 1066800 h 1066800"/>
                <a:gd name="connsiteX0" fmla="*/ 0 w 1264920"/>
                <a:gd name="connsiteY0" fmla="*/ 0 h 934720"/>
                <a:gd name="connsiteX1" fmla="*/ 1264920 w 1264920"/>
                <a:gd name="connsiteY1" fmla="*/ 934720 h 934720"/>
                <a:gd name="connsiteX0" fmla="*/ 0 w 1264920"/>
                <a:gd name="connsiteY0" fmla="*/ 0 h 934720"/>
                <a:gd name="connsiteX1" fmla="*/ 1264920 w 1264920"/>
                <a:gd name="connsiteY1" fmla="*/ 934720 h 934720"/>
                <a:gd name="connsiteX0" fmla="*/ 0 w 1336040"/>
                <a:gd name="connsiteY0" fmla="*/ 0 h 863600"/>
                <a:gd name="connsiteX1" fmla="*/ 1336040 w 1336040"/>
                <a:gd name="connsiteY1" fmla="*/ 863600 h 863600"/>
                <a:gd name="connsiteX0" fmla="*/ 0 w 1183640"/>
                <a:gd name="connsiteY0" fmla="*/ 0 h 833120"/>
                <a:gd name="connsiteX1" fmla="*/ 1183640 w 1183640"/>
                <a:gd name="connsiteY1" fmla="*/ 833120 h 833120"/>
                <a:gd name="connsiteX0" fmla="*/ 0 w 1183640"/>
                <a:gd name="connsiteY0" fmla="*/ 0 h 833120"/>
                <a:gd name="connsiteX1" fmla="*/ 1183640 w 1183640"/>
                <a:gd name="connsiteY1" fmla="*/ 833120 h 833120"/>
                <a:gd name="connsiteX0" fmla="*/ 0 w 1183640"/>
                <a:gd name="connsiteY0" fmla="*/ 0 h 833120"/>
                <a:gd name="connsiteX1" fmla="*/ 1183640 w 1183640"/>
                <a:gd name="connsiteY1" fmla="*/ 833120 h 833120"/>
                <a:gd name="connsiteX0" fmla="*/ 0 w 1203960"/>
                <a:gd name="connsiteY0" fmla="*/ 0 h 792480"/>
                <a:gd name="connsiteX1" fmla="*/ 1203960 w 1203960"/>
                <a:gd name="connsiteY1" fmla="*/ 792480 h 792480"/>
                <a:gd name="connsiteX0" fmla="*/ 0 w 1203960"/>
                <a:gd name="connsiteY0" fmla="*/ 0 h 792480"/>
                <a:gd name="connsiteX1" fmla="*/ 1203960 w 1203960"/>
                <a:gd name="connsiteY1" fmla="*/ 792480 h 7924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03960" h="792480">
                  <a:moveTo>
                    <a:pt x="0" y="0"/>
                  </a:moveTo>
                  <a:cubicBezTo>
                    <a:pt x="381000" y="355600"/>
                    <a:pt x="629920" y="579120"/>
                    <a:pt x="1203960" y="792480"/>
                  </a:cubicBezTo>
                </a:path>
              </a:pathLst>
            </a:custGeom>
            <a:noFill/>
            <a:ln w="19050">
              <a:solidFill>
                <a:schemeClr val="accent1">
                  <a:lumMod val="75000"/>
                </a:schemeClr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1740">
                <a:defRPr/>
              </a:pPr>
              <a:endParaRPr lang="en-US" sz="1899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59" name="Line 34"/>
            <p:cNvSpPr>
              <a:spLocks noChangeShapeType="1"/>
            </p:cNvSpPr>
            <p:nvPr/>
          </p:nvSpPr>
          <p:spPr bwMode="auto">
            <a:xfrm flipV="1">
              <a:off x="7713300" y="3553139"/>
              <a:ext cx="152360" cy="1523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1740">
                <a:defRPr/>
              </a:pPr>
              <a:endParaRPr lang="en-US" sz="1899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5" name="Freeform 22"/>
            <p:cNvSpPr>
              <a:spLocks/>
            </p:cNvSpPr>
            <p:nvPr/>
          </p:nvSpPr>
          <p:spPr bwMode="auto">
            <a:xfrm>
              <a:off x="6718771" y="2922720"/>
              <a:ext cx="1066522" cy="545958"/>
            </a:xfrm>
            <a:custGeom>
              <a:avLst/>
              <a:gdLst>
                <a:gd name="T0" fmla="*/ 0 w 672"/>
                <a:gd name="T1" fmla="*/ 336 h 344"/>
                <a:gd name="T2" fmla="*/ 432 w 672"/>
                <a:gd name="T3" fmla="*/ 288 h 344"/>
                <a:gd name="T4" fmla="*/ 672 w 672"/>
                <a:gd name="T5" fmla="*/ 0 h 344"/>
                <a:gd name="T6" fmla="*/ 0 60000 65536"/>
                <a:gd name="T7" fmla="*/ 0 60000 65536"/>
                <a:gd name="T8" fmla="*/ 0 60000 65536"/>
                <a:gd name="T9" fmla="*/ 0 w 672"/>
                <a:gd name="T10" fmla="*/ 0 h 344"/>
                <a:gd name="T11" fmla="*/ 672 w 672"/>
                <a:gd name="T12" fmla="*/ 344 h 34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672" h="344">
                  <a:moveTo>
                    <a:pt x="0" y="336"/>
                  </a:moveTo>
                  <a:cubicBezTo>
                    <a:pt x="160" y="340"/>
                    <a:pt x="320" y="344"/>
                    <a:pt x="432" y="288"/>
                  </a:cubicBezTo>
                  <a:cubicBezTo>
                    <a:pt x="544" y="232"/>
                    <a:pt x="608" y="116"/>
                    <a:pt x="672" y="0"/>
                  </a:cubicBezTo>
                </a:path>
              </a:pathLst>
            </a:custGeom>
            <a:noFill/>
            <a:ln w="9525">
              <a:solidFill>
                <a:srgbClr val="CC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defTabSz="911740">
                <a:defRPr/>
              </a:pPr>
              <a:endParaRPr lang="en-US" sz="1899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7" name="Oval 106"/>
            <p:cNvSpPr/>
            <p:nvPr/>
          </p:nvSpPr>
          <p:spPr>
            <a:xfrm>
              <a:off x="7560966" y="3217276"/>
              <a:ext cx="45719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740">
                <a:defRPr/>
              </a:pPr>
              <a:endParaRPr lang="en-US" sz="1900">
                <a:solidFill>
                  <a:srgbClr val="FFFFFF"/>
                </a:solidFill>
                <a:latin typeface="Arial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10458497" y="533726"/>
            <a:ext cx="1394917" cy="384715"/>
          </a:xfrm>
          <a:prstGeom prst="rect">
            <a:avLst/>
          </a:prstGeom>
        </p:spPr>
        <p:txBody>
          <a:bodyPr wrap="none" lIns="91432" tIns="45717" rIns="91432" bIns="45717">
            <a:spAutoFit/>
          </a:bodyPr>
          <a:lstStyle/>
          <a:p>
            <a:pPr defTabSz="914285"/>
            <a:r>
              <a:rPr lang="en-US" sz="1900" i="1" dirty="0">
                <a:solidFill>
                  <a:srgbClr val="0183B7">
                    <a:lumMod val="50000"/>
                  </a:srgbClr>
                </a:solidFill>
                <a:latin typeface="Arial"/>
              </a:rPr>
              <a:t>@</a:t>
            </a:r>
            <a:r>
              <a:rPr lang="en-US" sz="1900" i="1" dirty="0" err="1">
                <a:solidFill>
                  <a:srgbClr val="0183B7">
                    <a:lumMod val="50000"/>
                  </a:srgbClr>
                </a:solidFill>
                <a:latin typeface="Arial"/>
              </a:rPr>
              <a:t>InfoEcon</a:t>
            </a:r>
            <a:endParaRPr lang="en-US" sz="1900" i="1" dirty="0">
              <a:solidFill>
                <a:srgbClr val="0183B7">
                  <a:lumMod val="50000"/>
                </a:srgbClr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287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282" y="762000"/>
            <a:ext cx="12198984" cy="609600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 defTabSz="911740">
              <a:defRPr/>
            </a:pPr>
            <a:endParaRPr lang="en-US" sz="1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282" y="1"/>
            <a:ext cx="12198984" cy="923467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 defTabSz="911740">
              <a:defRPr/>
            </a:pPr>
            <a:endParaRPr lang="en-US" sz="1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 bwMode="auto">
          <a:xfrm>
            <a:off x="825837" y="-152863"/>
            <a:ext cx="1061219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4" tIns="45583" rIns="91164" bIns="4558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+mj-lt"/>
                <a:ea typeface="ＭＳ Ｐゴシック" pitchFamily="39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9pPr>
          </a:lstStyle>
          <a:p>
            <a:pPr defTabSz="911778" eaLnBrk="1" hangingPunct="1">
              <a:defRPr/>
            </a:pPr>
            <a:r>
              <a:rPr lang="en-US" sz="28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How is B2B Different from B2C?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66314" y="2029371"/>
            <a:ext cx="6578230" cy="2708157"/>
          </a:xfrm>
          <a:prstGeom prst="rect">
            <a:avLst/>
          </a:prstGeom>
          <a:noFill/>
        </p:spPr>
        <p:txBody>
          <a:bodyPr wrap="square" lIns="91164" tIns="45583" rIns="91164" bIns="45583" rtlCol="0" anchor="ctr">
            <a:spAutoFit/>
          </a:bodyPr>
          <a:lstStyle/>
          <a:p>
            <a:pPr marL="457200" indent="-457200" defTabSz="91174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1F77B4"/>
                </a:solidFill>
                <a:latin typeface="Arial"/>
              </a:rPr>
              <a:t>B2C is typically higher </a:t>
            </a:r>
            <a:r>
              <a:rPr lang="en-US" sz="2000" dirty="0">
                <a:solidFill>
                  <a:srgbClr val="0183B7"/>
                </a:solidFill>
                <a:latin typeface="Arial"/>
              </a:rPr>
              <a:t>Value </a:t>
            </a:r>
            <a:r>
              <a:rPr lang="en-US" sz="2000" dirty="0">
                <a:solidFill>
                  <a:srgbClr val="C00000"/>
                </a:solidFill>
                <a:latin typeface="Arial"/>
              </a:rPr>
              <a:t>x</a:t>
            </a:r>
            <a:r>
              <a:rPr lang="en-US" sz="2000" dirty="0">
                <a:solidFill>
                  <a:srgbClr val="0183B7"/>
                </a:solidFill>
                <a:latin typeface="Arial"/>
              </a:rPr>
              <a:t> </a:t>
            </a:r>
            <a:r>
              <a:rPr lang="en-US" sz="2000" b="1" dirty="0">
                <a:solidFill>
                  <a:srgbClr val="0183B7"/>
                </a:solidFill>
                <a:latin typeface="Arial"/>
              </a:rPr>
              <a:t>Volume </a:t>
            </a:r>
            <a:r>
              <a:rPr lang="en-US" sz="2000" dirty="0">
                <a:solidFill>
                  <a:srgbClr val="1F77B4"/>
                </a:solidFill>
                <a:latin typeface="Arial"/>
              </a:rPr>
              <a:t>whereas B2B is typically higher </a:t>
            </a:r>
            <a:r>
              <a:rPr lang="en-US" sz="2000" b="1" dirty="0">
                <a:solidFill>
                  <a:srgbClr val="0183B7"/>
                </a:solidFill>
                <a:latin typeface="Arial"/>
              </a:rPr>
              <a:t>Value</a:t>
            </a:r>
            <a:r>
              <a:rPr lang="en-US" sz="2000" dirty="0">
                <a:solidFill>
                  <a:srgbClr val="0183B7"/>
                </a:solidFill>
                <a:latin typeface="Arial"/>
              </a:rPr>
              <a:t> </a:t>
            </a:r>
            <a:r>
              <a:rPr lang="en-US" sz="2000" dirty="0">
                <a:solidFill>
                  <a:srgbClr val="C00000"/>
                </a:solidFill>
                <a:latin typeface="Arial"/>
              </a:rPr>
              <a:t>x</a:t>
            </a:r>
            <a:r>
              <a:rPr lang="en-US" sz="2000" dirty="0">
                <a:solidFill>
                  <a:srgbClr val="0183B7"/>
                </a:solidFill>
                <a:latin typeface="Arial"/>
              </a:rPr>
              <a:t> Volume</a:t>
            </a:r>
            <a:r>
              <a:rPr lang="en-US" sz="2000" dirty="0">
                <a:solidFill>
                  <a:srgbClr val="1F77B4"/>
                </a:solidFill>
                <a:latin typeface="Arial"/>
              </a:rPr>
              <a:t>. Network effects are usually easier with volume. </a:t>
            </a:r>
          </a:p>
          <a:p>
            <a:pPr marL="457200" indent="-457200" defTabSz="911740">
              <a:spcAft>
                <a:spcPts val="600"/>
              </a:spcAft>
              <a:buFont typeface="+mj-lt"/>
              <a:buAutoNum type="arabicPeriod"/>
            </a:pPr>
            <a:r>
              <a:rPr lang="en-US" sz="2000" dirty="0" smtClean="0">
                <a:solidFill>
                  <a:srgbClr val="1F77B4"/>
                </a:solidFill>
                <a:latin typeface="Arial"/>
              </a:rPr>
              <a:t>Fewer </a:t>
            </a:r>
            <a:r>
              <a:rPr lang="en-US" sz="2000" dirty="0">
                <a:solidFill>
                  <a:srgbClr val="1F77B4"/>
                </a:solidFill>
                <a:latin typeface="Arial"/>
              </a:rPr>
              <a:t>developers for B2B. Deeper expertise needed e.g. nuclear </a:t>
            </a:r>
            <a:r>
              <a:rPr lang="en-US" sz="2000" dirty="0" err="1">
                <a:solidFill>
                  <a:srgbClr val="1F77B4"/>
                </a:solidFill>
                <a:latin typeface="Arial"/>
              </a:rPr>
              <a:t>pwr</a:t>
            </a:r>
            <a:r>
              <a:rPr lang="en-US" sz="2000" dirty="0">
                <a:solidFill>
                  <a:srgbClr val="1F77B4"/>
                </a:solidFill>
                <a:latin typeface="Arial"/>
              </a:rPr>
              <a:t>, turbine engines, might need to employ directly. Enable employees of clients to help.</a:t>
            </a:r>
          </a:p>
          <a:p>
            <a:pPr marL="457200" indent="-457200" defTabSz="911740">
              <a:spcAft>
                <a:spcPts val="600"/>
              </a:spcAft>
              <a:buFont typeface="+mj-lt"/>
              <a:buAutoNum type="arabicPeriod"/>
            </a:pPr>
            <a:r>
              <a:rPr lang="en-US" sz="2000" dirty="0">
                <a:solidFill>
                  <a:srgbClr val="1F77B4"/>
                </a:solidFill>
                <a:latin typeface="Arial"/>
              </a:rPr>
              <a:t>Do NOT overlook M2M.  This could massively increase volume.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429150" y="1973114"/>
            <a:ext cx="1598706" cy="14791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9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3042797" y="1973114"/>
            <a:ext cx="1598706" cy="147917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9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1429150" y="3475216"/>
            <a:ext cx="1598706" cy="14791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9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042797" y="3475216"/>
            <a:ext cx="1598706" cy="147917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900" b="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 rot="16200000">
            <a:off x="131841" y="3075093"/>
            <a:ext cx="822020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1740"/>
            <a:r>
              <a:rPr lang="en-US" sz="1900" b="1" dirty="0">
                <a:solidFill>
                  <a:srgbClr val="333399">
                    <a:lumMod val="75000"/>
                  </a:srgbClr>
                </a:solidFill>
                <a:latin typeface="Arial"/>
              </a:rPr>
              <a:t>Value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502762" y="5340824"/>
            <a:ext cx="1046633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1740"/>
            <a:r>
              <a:rPr lang="en-US" sz="1900" b="1" dirty="0">
                <a:solidFill>
                  <a:srgbClr val="333399">
                    <a:lumMod val="75000"/>
                  </a:srgbClr>
                </a:solidFill>
                <a:latin typeface="Arial"/>
              </a:rPr>
              <a:t>Volume</a:t>
            </a:r>
          </a:p>
        </p:txBody>
      </p:sp>
      <p:sp>
        <p:nvSpPr>
          <p:cNvPr id="59" name="Rectangle 58"/>
          <p:cNvSpPr/>
          <p:nvPr/>
        </p:nvSpPr>
        <p:spPr>
          <a:xfrm>
            <a:off x="3483013" y="4993326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1740"/>
            <a:r>
              <a:rPr lang="en-US" sz="1900" b="1" dirty="0">
                <a:solidFill>
                  <a:srgbClr val="333399">
                    <a:lumMod val="75000"/>
                  </a:srgbClr>
                </a:solidFill>
                <a:latin typeface="Arial"/>
              </a:rPr>
              <a:t>High</a:t>
            </a:r>
            <a:endParaRPr lang="en-US" sz="1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1917503" y="4993326"/>
            <a:ext cx="67197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1740"/>
            <a:r>
              <a:rPr lang="en-US" sz="1900" b="1" dirty="0">
                <a:solidFill>
                  <a:srgbClr val="333399">
                    <a:lumMod val="75000"/>
                  </a:srgbClr>
                </a:solidFill>
                <a:latin typeface="Arial"/>
              </a:rPr>
              <a:t>Low</a:t>
            </a:r>
            <a:endParaRPr lang="en-US" sz="1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" name="Rectangle 60"/>
          <p:cNvSpPr/>
          <p:nvPr/>
        </p:nvSpPr>
        <p:spPr>
          <a:xfrm rot="16200000">
            <a:off x="783486" y="3912654"/>
            <a:ext cx="671979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1740"/>
            <a:r>
              <a:rPr lang="en-US" sz="1900" b="1" dirty="0">
                <a:solidFill>
                  <a:srgbClr val="333399">
                    <a:lumMod val="75000"/>
                  </a:srgbClr>
                </a:solidFill>
                <a:latin typeface="Arial"/>
              </a:rPr>
              <a:t>Low</a:t>
            </a:r>
            <a:endParaRPr lang="en-US" sz="1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Rectangle 61"/>
          <p:cNvSpPr/>
          <p:nvPr/>
        </p:nvSpPr>
        <p:spPr>
          <a:xfrm rot="16200000">
            <a:off x="756235" y="2555018"/>
            <a:ext cx="726481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1740"/>
            <a:r>
              <a:rPr lang="en-US" sz="1900" b="1" dirty="0">
                <a:solidFill>
                  <a:srgbClr val="333399">
                    <a:lumMod val="75000"/>
                  </a:srgbClr>
                </a:solidFill>
                <a:latin typeface="Arial"/>
              </a:rPr>
              <a:t>High</a:t>
            </a:r>
            <a:endParaRPr lang="en-US" sz="19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2245179" y="1545396"/>
            <a:ext cx="155619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1740"/>
            <a:r>
              <a:rPr lang="en-US" sz="1900" b="1" dirty="0">
                <a:solidFill>
                  <a:srgbClr val="333399">
                    <a:lumMod val="75000"/>
                  </a:srgbClr>
                </a:solidFill>
                <a:latin typeface="Arial"/>
              </a:rPr>
              <a:t>Transaction</a:t>
            </a:r>
          </a:p>
        </p:txBody>
      </p:sp>
      <p:sp>
        <p:nvSpPr>
          <p:cNvPr id="66" name="Oval 65"/>
          <p:cNvSpPr/>
          <p:nvPr/>
        </p:nvSpPr>
        <p:spPr>
          <a:xfrm>
            <a:off x="1664014" y="4053796"/>
            <a:ext cx="78781" cy="8477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7" name="Oval 66"/>
          <p:cNvSpPr/>
          <p:nvPr/>
        </p:nvSpPr>
        <p:spPr>
          <a:xfrm>
            <a:off x="2485053" y="4527555"/>
            <a:ext cx="78781" cy="8477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8" name="Oval 67"/>
          <p:cNvSpPr/>
          <p:nvPr/>
        </p:nvSpPr>
        <p:spPr>
          <a:xfrm>
            <a:off x="4141249" y="4569941"/>
            <a:ext cx="78781" cy="8477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1878112" y="3877998"/>
            <a:ext cx="78781" cy="8477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2" name="Oval 71"/>
          <p:cNvSpPr/>
          <p:nvPr/>
        </p:nvSpPr>
        <p:spPr>
          <a:xfrm>
            <a:off x="1735537" y="2831337"/>
            <a:ext cx="78781" cy="84771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1740"/>
            <a:endParaRPr lang="en-US" sz="19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71916" y="2504389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1740"/>
            <a:r>
              <a:rPr lang="en-US" b="1" dirty="0">
                <a:solidFill>
                  <a:srgbClr val="C00000"/>
                </a:solidFill>
                <a:latin typeface="Arial"/>
              </a:rPr>
              <a:t>B2B </a:t>
            </a:r>
            <a:endParaRPr lang="en-US" sz="1900" b="1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862803" y="4200607"/>
            <a:ext cx="7104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1740"/>
            <a:r>
              <a:rPr lang="en-US" b="1" dirty="0">
                <a:solidFill>
                  <a:srgbClr val="C00000"/>
                </a:solidFill>
                <a:latin typeface="Arial"/>
              </a:rPr>
              <a:t>B2C </a:t>
            </a:r>
            <a:endParaRPr lang="en-US" sz="1900" b="1" dirty="0">
              <a:solidFill>
                <a:srgbClr val="C00000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949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0282" y="762000"/>
            <a:ext cx="12198984" cy="6096000"/>
          </a:xfrm>
          <a:prstGeom prst="rect">
            <a:avLst/>
          </a:prstGeom>
          <a:gradFill flip="none" rotWithShape="1">
            <a:gsLst>
              <a:gs pos="6600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 defTabSz="911740"/>
            <a:endParaRPr lang="en-US" sz="1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10282" y="1"/>
            <a:ext cx="12198984" cy="923467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164" tIns="45583" rIns="91164" bIns="45583" rtlCol="0" anchor="ctr"/>
          <a:lstStyle/>
          <a:p>
            <a:pPr algn="ctr" defTabSz="911740"/>
            <a:endParaRPr lang="en-US" sz="19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 bwMode="auto">
          <a:xfrm>
            <a:off x="586484" y="-152863"/>
            <a:ext cx="1109089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164" tIns="45583" rIns="91164" bIns="45583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+mj-lt"/>
                <a:ea typeface="ＭＳ Ｐゴシック" pitchFamily="39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  <a:ea typeface="ＭＳ Ｐゴシック" pitchFamily="39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2"/>
                </a:solidFill>
                <a:latin typeface="Arial" charset="0"/>
              </a:defRPr>
            </a:lvl9pPr>
          </a:lstStyle>
          <a:p>
            <a:pPr defTabSz="911778" eaLnBrk="1" hangingPunct="1"/>
            <a:r>
              <a:rPr lang="en-US" sz="3600" b="1" kern="0" dirty="0">
                <a:solidFill>
                  <a:srgbClr val="000000"/>
                </a:solidFill>
                <a:latin typeface="Arial" panose="020B0604020202020204" pitchFamily="34" charset="0"/>
                <a:ea typeface="ＭＳ Ｐゴシック" charset="-128"/>
              </a:rPr>
              <a:t>Platforms Exist on Top of Asset Heavy Industries</a:t>
            </a:r>
          </a:p>
        </p:txBody>
      </p:sp>
      <p:grpSp>
        <p:nvGrpSpPr>
          <p:cNvPr id="126" name="Group 125"/>
          <p:cNvGrpSpPr/>
          <p:nvPr/>
        </p:nvGrpSpPr>
        <p:grpSpPr>
          <a:xfrm>
            <a:off x="295161" y="1032261"/>
            <a:ext cx="11516363" cy="5342071"/>
            <a:chOff x="220211" y="960700"/>
            <a:chExt cx="8639523" cy="5342070"/>
          </a:xfrm>
        </p:grpSpPr>
        <p:sp>
          <p:nvSpPr>
            <p:cNvPr id="127" name="Rounded Rectangle 126"/>
            <p:cNvSpPr/>
            <p:nvPr/>
          </p:nvSpPr>
          <p:spPr>
            <a:xfrm>
              <a:off x="5640389" y="960700"/>
              <a:ext cx="3219345" cy="48804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1816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3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5874486" y="1029951"/>
              <a:ext cx="978495" cy="6771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181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900" b="1" dirty="0">
                  <a:solidFill>
                    <a:srgbClr val="002060"/>
                  </a:solidFill>
                  <a:latin typeface="Calibri" panose="020F0502020204030204"/>
                </a:rPr>
                <a:t>Example</a:t>
              </a:r>
            </a:p>
            <a:p>
              <a:pPr algn="ctr" defTabSz="91181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900" b="1" dirty="0">
                  <a:solidFill>
                    <a:srgbClr val="002060"/>
                  </a:solidFill>
                  <a:latin typeface="Calibri" panose="020F0502020204030204"/>
                </a:rPr>
                <a:t>Companies</a:t>
              </a: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350902" y="1060728"/>
              <a:ext cx="814979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181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rPr>
                <a:t>Platform</a:t>
              </a:r>
            </a:p>
            <a:p>
              <a:pPr algn="ctr" defTabSz="91181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rPr>
                <a:t>ecosystem</a:t>
              </a: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2266019" y="960700"/>
              <a:ext cx="169062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1816"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rPr>
                <a:t>Hierarchal</a:t>
              </a:r>
            </a:p>
            <a:p>
              <a:pPr algn="ctr" defTabSz="911816"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rPr>
                <a:t>Organization +</a:t>
              </a:r>
            </a:p>
            <a:p>
              <a:pPr algn="ctr" defTabSz="911816" eaLnBrk="0" fontAlgn="base" hangingPunct="0">
                <a:lnSpc>
                  <a:spcPts val="18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rPr>
                <a:t>Physical Assets*</a:t>
              </a:r>
            </a:p>
          </p:txBody>
        </p:sp>
        <p:grpSp>
          <p:nvGrpSpPr>
            <p:cNvPr id="131" name="Group 130"/>
            <p:cNvGrpSpPr/>
            <p:nvPr/>
          </p:nvGrpSpPr>
          <p:grpSpPr>
            <a:xfrm>
              <a:off x="771154" y="1923803"/>
              <a:ext cx="7292648" cy="1199407"/>
              <a:chOff x="771154" y="1923803"/>
              <a:chExt cx="7292648" cy="1199407"/>
            </a:xfrm>
          </p:grpSpPr>
          <p:sp>
            <p:nvSpPr>
              <p:cNvPr id="149" name="Oval 148"/>
              <p:cNvSpPr/>
              <p:nvPr/>
            </p:nvSpPr>
            <p:spPr>
              <a:xfrm>
                <a:off x="2481937" y="1923803"/>
                <a:ext cx="1258784" cy="119940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8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0" name="TextBox 149"/>
              <p:cNvSpPr txBox="1"/>
              <p:nvPr/>
            </p:nvSpPr>
            <p:spPr>
              <a:xfrm>
                <a:off x="771154" y="2323451"/>
                <a:ext cx="108583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18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4472C4">
                        <a:lumMod val="50000"/>
                      </a:srgbClr>
                    </a:solidFill>
                    <a:latin typeface="Calibri" panose="020F0502020204030204"/>
                  </a:rPr>
                  <a:t>Asset Heavy</a:t>
                </a:r>
              </a:p>
            </p:txBody>
          </p:sp>
          <p:pic>
            <p:nvPicPr>
              <p:cNvPr id="151" name="Picture 150"/>
              <p:cNvPicPr>
                <a:picLocks noChangeAspect="1"/>
              </p:cNvPicPr>
              <p:nvPr/>
            </p:nvPicPr>
            <p:blipFill rotWithShape="1">
              <a:blip r:embed="rId4"/>
              <a:srcRect l="25218" t="20840" r="32247" b="26950"/>
              <a:stretch/>
            </p:blipFill>
            <p:spPr>
              <a:xfrm>
                <a:off x="4508876" y="2346736"/>
                <a:ext cx="284511" cy="269795"/>
              </a:xfrm>
              <a:prstGeom prst="ellipse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</p:pic>
          <p:cxnSp>
            <p:nvCxnSpPr>
              <p:cNvPr id="152" name="Straight Connector 151"/>
              <p:cNvCxnSpPr/>
              <p:nvPr/>
            </p:nvCxnSpPr>
            <p:spPr>
              <a:xfrm>
                <a:off x="3725628" y="2495768"/>
                <a:ext cx="81299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3" name="TextBox 152"/>
              <p:cNvSpPr txBox="1"/>
              <p:nvPr/>
            </p:nvSpPr>
            <p:spPr>
              <a:xfrm>
                <a:off x="5994005" y="2074822"/>
                <a:ext cx="2069797" cy="861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18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002060"/>
                    </a:solidFill>
                    <a:latin typeface="Calibri" panose="020F0502020204030204"/>
                  </a:rPr>
                  <a:t>Daimler 		</a:t>
                </a:r>
                <a:r>
                  <a:rPr lang="en-US" sz="1600" dirty="0" err="1">
                    <a:solidFill>
                      <a:srgbClr val="002060"/>
                    </a:solidFill>
                    <a:latin typeface="Calibri" panose="020F0502020204030204"/>
                  </a:rPr>
                  <a:t>Moovel</a:t>
                </a:r>
                <a:endParaRPr lang="en-US" sz="1600" dirty="0">
                  <a:solidFill>
                    <a:srgbClr val="002060"/>
                  </a:solidFill>
                  <a:latin typeface="Calibri" panose="020F0502020204030204"/>
                </a:endParaRPr>
              </a:p>
              <a:p>
                <a:pPr defTabSz="9118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002060"/>
                    </a:solidFill>
                    <a:latin typeface="Calibri" panose="020F0502020204030204"/>
                  </a:rPr>
                  <a:t>Johnson Controls 	</a:t>
                </a:r>
                <a:r>
                  <a:rPr lang="en-US" sz="1600" dirty="0" err="1">
                    <a:solidFill>
                      <a:srgbClr val="002060"/>
                    </a:solidFill>
                    <a:latin typeface="Calibri" panose="020F0502020204030204"/>
                  </a:rPr>
                  <a:t>Panopix</a:t>
                </a:r>
                <a:endParaRPr lang="en-US" sz="1600" dirty="0">
                  <a:solidFill>
                    <a:srgbClr val="002060"/>
                  </a:solidFill>
                  <a:latin typeface="Calibri" panose="020F0502020204030204"/>
                </a:endParaRPr>
              </a:p>
              <a:p>
                <a:pPr defTabSz="9118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002060"/>
                    </a:solidFill>
                    <a:latin typeface="Calibri" panose="020F0502020204030204"/>
                  </a:rPr>
                  <a:t>GE 		</a:t>
                </a:r>
                <a:r>
                  <a:rPr lang="en-US" sz="1600" dirty="0" err="1">
                    <a:solidFill>
                      <a:srgbClr val="002060"/>
                    </a:solidFill>
                    <a:latin typeface="Calibri" panose="020F0502020204030204"/>
                  </a:rPr>
                  <a:t>Predix</a:t>
                </a:r>
                <a:endParaRPr lang="en-US" sz="1600" dirty="0">
                  <a:solidFill>
                    <a:srgbClr val="002060"/>
                  </a:solidFill>
                  <a:latin typeface="Calibri" panose="020F0502020204030204"/>
                </a:endParaRPr>
              </a:p>
            </p:txBody>
          </p:sp>
        </p:grpSp>
        <p:grpSp>
          <p:nvGrpSpPr>
            <p:cNvPr id="132" name="Group 131"/>
            <p:cNvGrpSpPr/>
            <p:nvPr/>
          </p:nvGrpSpPr>
          <p:grpSpPr>
            <a:xfrm>
              <a:off x="773462" y="4582454"/>
              <a:ext cx="7533991" cy="1219352"/>
              <a:chOff x="773462" y="4582454"/>
              <a:chExt cx="7533991" cy="1219352"/>
            </a:xfrm>
          </p:grpSpPr>
          <p:sp>
            <p:nvSpPr>
              <p:cNvPr id="144" name="TextBox 143"/>
              <p:cNvSpPr txBox="1"/>
              <p:nvPr/>
            </p:nvSpPr>
            <p:spPr>
              <a:xfrm>
                <a:off x="773462" y="4951829"/>
                <a:ext cx="98521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18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4472C4">
                        <a:lumMod val="50000"/>
                      </a:srgbClr>
                    </a:solidFill>
                    <a:latin typeface="Calibri" panose="020F0502020204030204"/>
                  </a:rPr>
                  <a:t>Asset Light</a:t>
                </a:r>
              </a:p>
            </p:txBody>
          </p:sp>
          <p:sp>
            <p:nvSpPr>
              <p:cNvPr id="145" name="Oval 144"/>
              <p:cNvSpPr/>
              <p:nvPr/>
            </p:nvSpPr>
            <p:spPr>
              <a:xfrm>
                <a:off x="2939137" y="4985629"/>
                <a:ext cx="344384" cy="33250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8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46" name="Picture 145"/>
              <p:cNvPicPr>
                <a:picLocks noChangeAspect="1"/>
              </p:cNvPicPr>
              <p:nvPr/>
            </p:nvPicPr>
            <p:blipFill rotWithShape="1">
              <a:blip r:embed="rId4"/>
              <a:srcRect l="-398" t="2809" r="27060" b="5425"/>
              <a:stretch/>
            </p:blipFill>
            <p:spPr>
              <a:xfrm>
                <a:off x="4142308" y="4582454"/>
                <a:ext cx="1261398" cy="1219352"/>
              </a:xfrm>
              <a:prstGeom prst="ellipse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</p:pic>
          <p:cxnSp>
            <p:nvCxnSpPr>
              <p:cNvPr id="147" name="Straight Connector 146"/>
              <p:cNvCxnSpPr>
                <a:stCxn id="145" idx="6"/>
              </p:cNvCxnSpPr>
              <p:nvPr/>
            </p:nvCxnSpPr>
            <p:spPr>
              <a:xfrm>
                <a:off x="3283521" y="5151884"/>
                <a:ext cx="81299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TextBox 147"/>
              <p:cNvSpPr txBox="1"/>
              <p:nvPr/>
            </p:nvSpPr>
            <p:spPr>
              <a:xfrm>
                <a:off x="5993999" y="4792949"/>
                <a:ext cx="2313454" cy="861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18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002060"/>
                    </a:solidFill>
                    <a:latin typeface="Calibri" panose="020F0502020204030204"/>
                  </a:rPr>
                  <a:t>Google		Google Play</a:t>
                </a:r>
              </a:p>
              <a:p>
                <a:pPr defTabSz="9118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002060"/>
                    </a:solidFill>
                    <a:latin typeface="Calibri" panose="020F0502020204030204"/>
                  </a:rPr>
                  <a:t>Uber		Uber app</a:t>
                </a:r>
              </a:p>
              <a:p>
                <a:pPr defTabSz="9118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002060"/>
                    </a:solidFill>
                    <a:latin typeface="Calibri" panose="020F0502020204030204"/>
                  </a:rPr>
                  <a:t>Airbnb		Airbnb app</a:t>
                </a:r>
              </a:p>
            </p:txBody>
          </p:sp>
        </p:grpSp>
        <p:sp>
          <p:nvSpPr>
            <p:cNvPr id="133" name="TextBox 132"/>
            <p:cNvSpPr txBox="1"/>
            <p:nvPr/>
          </p:nvSpPr>
          <p:spPr>
            <a:xfrm>
              <a:off x="761375" y="1372005"/>
              <a:ext cx="88356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181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rPr>
                <a:t>Structure</a:t>
              </a:r>
            </a:p>
          </p:txBody>
        </p:sp>
        <p:cxnSp>
          <p:nvCxnSpPr>
            <p:cNvPr id="134" name="Straight Connector 133"/>
            <p:cNvCxnSpPr/>
            <p:nvPr/>
          </p:nvCxnSpPr>
          <p:spPr>
            <a:xfrm>
              <a:off x="783769" y="1766990"/>
              <a:ext cx="788891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759747" y="5841105"/>
              <a:ext cx="30427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181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200" dirty="0">
                  <a:solidFill>
                    <a:srgbClr val="002060"/>
                  </a:solidFill>
                  <a:latin typeface="Calibri" panose="020F0502020204030204"/>
                </a:rPr>
                <a:t>* Includes HQ, other rooftops, retail outlets, manufacturing plants, service shops, etc.</a:t>
              </a: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7413452" y="1183839"/>
              <a:ext cx="69517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181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dirty="0">
                  <a:solidFill>
                    <a:srgbClr val="002060"/>
                  </a:solidFill>
                  <a:latin typeface="GE Inspira Pitch" pitchFamily="34" charset="0"/>
                </a:rPr>
                <a:t>Platform</a:t>
              </a:r>
            </a:p>
          </p:txBody>
        </p:sp>
        <p:grpSp>
          <p:nvGrpSpPr>
            <p:cNvPr id="137" name="Group 136"/>
            <p:cNvGrpSpPr/>
            <p:nvPr/>
          </p:nvGrpSpPr>
          <p:grpSpPr>
            <a:xfrm>
              <a:off x="771154" y="3387650"/>
              <a:ext cx="7715830" cy="1111839"/>
              <a:chOff x="771154" y="3387650"/>
              <a:chExt cx="7715830" cy="1111839"/>
            </a:xfrm>
          </p:grpSpPr>
          <p:sp>
            <p:nvSpPr>
              <p:cNvPr id="139" name="TextBox 138"/>
              <p:cNvSpPr txBox="1"/>
              <p:nvPr/>
            </p:nvSpPr>
            <p:spPr>
              <a:xfrm>
                <a:off x="771154" y="3632125"/>
                <a:ext cx="62736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18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2000" dirty="0">
                    <a:solidFill>
                      <a:srgbClr val="4472C4">
                        <a:lumMod val="50000"/>
                      </a:srgbClr>
                    </a:solidFill>
                    <a:latin typeface="Calibri" panose="020F0502020204030204"/>
                  </a:rPr>
                  <a:t>Mixed</a:t>
                </a:r>
              </a:p>
            </p:txBody>
          </p:sp>
          <p:sp>
            <p:nvSpPr>
              <p:cNvPr id="140" name="Oval 139"/>
              <p:cNvSpPr/>
              <p:nvPr/>
            </p:nvSpPr>
            <p:spPr>
              <a:xfrm>
                <a:off x="2655871" y="3387650"/>
                <a:ext cx="926016" cy="895507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18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3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141" name="Picture 140"/>
              <p:cNvPicPr>
                <a:picLocks noChangeAspect="1"/>
              </p:cNvPicPr>
              <p:nvPr/>
            </p:nvPicPr>
            <p:blipFill rotWithShape="1">
              <a:blip r:embed="rId4"/>
              <a:srcRect l="-398" t="2809" r="27060" b="5425"/>
              <a:stretch/>
            </p:blipFill>
            <p:spPr>
              <a:xfrm>
                <a:off x="4243226" y="3409877"/>
                <a:ext cx="886102" cy="856566"/>
              </a:xfrm>
              <a:prstGeom prst="ellipse">
                <a:avLst/>
              </a:prstGeom>
              <a:ln>
                <a:solidFill>
                  <a:schemeClr val="accent1">
                    <a:lumMod val="75000"/>
                  </a:schemeClr>
                </a:solidFill>
              </a:ln>
            </p:spPr>
          </p:pic>
          <p:sp>
            <p:nvSpPr>
              <p:cNvPr id="142" name="TextBox 141"/>
              <p:cNvSpPr txBox="1"/>
              <p:nvPr/>
            </p:nvSpPr>
            <p:spPr>
              <a:xfrm>
                <a:off x="5993994" y="3391493"/>
                <a:ext cx="2492990" cy="11079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18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002060"/>
                    </a:solidFill>
                    <a:latin typeface="Calibri" panose="020F0502020204030204"/>
                  </a:rPr>
                  <a:t>Apple		App store</a:t>
                </a:r>
              </a:p>
              <a:p>
                <a:pPr defTabSz="9118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002060"/>
                    </a:solidFill>
                    <a:latin typeface="Calibri" panose="020F0502020204030204"/>
                  </a:rPr>
                  <a:t>Amazon		App store</a:t>
                </a:r>
              </a:p>
              <a:p>
                <a:pPr defTabSz="9118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002060"/>
                    </a:solidFill>
                    <a:latin typeface="Calibri" panose="020F0502020204030204"/>
                  </a:rPr>
                  <a:t>HP		SDN App Store</a:t>
                </a:r>
              </a:p>
              <a:p>
                <a:pPr defTabSz="911816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dirty="0">
                    <a:solidFill>
                      <a:srgbClr val="002060"/>
                    </a:solidFill>
                    <a:latin typeface="Calibri" panose="020F0502020204030204"/>
                  </a:rPr>
                  <a:t>Samsung		Samsung Apps</a:t>
                </a:r>
              </a:p>
            </p:txBody>
          </p:sp>
          <p:cxnSp>
            <p:nvCxnSpPr>
              <p:cNvPr id="143" name="Straight Connector 142"/>
              <p:cNvCxnSpPr>
                <a:stCxn id="140" idx="6"/>
                <a:endCxn id="141" idx="2"/>
              </p:cNvCxnSpPr>
              <p:nvPr/>
            </p:nvCxnSpPr>
            <p:spPr>
              <a:xfrm>
                <a:off x="3581887" y="3835404"/>
                <a:ext cx="661339" cy="275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8" name="TextBox 137"/>
            <p:cNvSpPr txBox="1"/>
            <p:nvPr/>
          </p:nvSpPr>
          <p:spPr>
            <a:xfrm rot="16200000">
              <a:off x="-486028" y="3687871"/>
              <a:ext cx="1701094" cy="2886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911816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900" dirty="0">
                  <a:solidFill>
                    <a:srgbClr val="002060"/>
                  </a:solidFill>
                  <a:latin typeface="Calibri"/>
                </a:rPr>
                <a:t>Enterprise type</a:t>
              </a: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176404" y="6562971"/>
            <a:ext cx="3537888" cy="261604"/>
          </a:xfrm>
          <a:prstGeom prst="rect">
            <a:avLst/>
          </a:prstGeom>
          <a:noFill/>
        </p:spPr>
        <p:txBody>
          <a:bodyPr wrap="none" lIns="91164" tIns="45583" rIns="91164" bIns="45583" rtlCol="0">
            <a:spAutoFit/>
          </a:bodyPr>
          <a:lstStyle/>
          <a:p>
            <a:pPr defTabSz="911740"/>
            <a:r>
              <a:rPr lang="en-US" sz="1100" dirty="0">
                <a:solidFill>
                  <a:srgbClr val="FFFFFF"/>
                </a:solidFill>
                <a:latin typeface="Arial"/>
              </a:rPr>
              <a:t>Source: P. Evans, CGE; CB Insights, Capital IQ, 2015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784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2.7|4.4|5.2|3.2|3.4|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|2.7|4.4|5.2|3.2|3.4|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3"/>
</p:tagLst>
</file>

<file path=ppt/theme/theme1.xml><?xml version="1.0" encoding="utf-8"?>
<a:theme xmlns:a="http://schemas.openxmlformats.org/drawingml/2006/main" name="23_IoT - Blue">
  <a:themeElements>
    <a:clrScheme name="Custom 1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183B7"/>
      </a:accent1>
      <a:accent2>
        <a:srgbClr val="EE6804"/>
      </a:accent2>
      <a:accent3>
        <a:srgbClr val="FFE429"/>
      </a:accent3>
      <a:accent4>
        <a:srgbClr val="68B442"/>
      </a:accent4>
      <a:accent5>
        <a:srgbClr val="7F44C6"/>
      </a:accent5>
      <a:accent6>
        <a:srgbClr val="B21A1A"/>
      </a:accent6>
      <a:hlink>
        <a:srgbClr val="47B0D5"/>
      </a:hlink>
      <a:folHlink>
        <a:srgbClr val="C9A303"/>
      </a:folHlink>
    </a:clrScheme>
    <a:fontScheme name="Cisc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1_IoT - Blue">
  <a:themeElements>
    <a:clrScheme name="Custom 1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183B7"/>
      </a:accent1>
      <a:accent2>
        <a:srgbClr val="EE6804"/>
      </a:accent2>
      <a:accent3>
        <a:srgbClr val="FFE429"/>
      </a:accent3>
      <a:accent4>
        <a:srgbClr val="68B442"/>
      </a:accent4>
      <a:accent5>
        <a:srgbClr val="7F44C6"/>
      </a:accent5>
      <a:accent6>
        <a:srgbClr val="B21A1A"/>
      </a:accent6>
      <a:hlink>
        <a:srgbClr val="47B0D5"/>
      </a:hlink>
      <a:folHlink>
        <a:srgbClr val="C9A303"/>
      </a:folHlink>
    </a:clrScheme>
    <a:fontScheme name="Cisc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6_IoT - Blue">
  <a:themeElements>
    <a:clrScheme name="Custom 1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183B7"/>
      </a:accent1>
      <a:accent2>
        <a:srgbClr val="EE6804"/>
      </a:accent2>
      <a:accent3>
        <a:srgbClr val="FFE429"/>
      </a:accent3>
      <a:accent4>
        <a:srgbClr val="68B442"/>
      </a:accent4>
      <a:accent5>
        <a:srgbClr val="7F44C6"/>
      </a:accent5>
      <a:accent6>
        <a:srgbClr val="B21A1A"/>
      </a:accent6>
      <a:hlink>
        <a:srgbClr val="47B0D5"/>
      </a:hlink>
      <a:folHlink>
        <a:srgbClr val="C9A303"/>
      </a:folHlink>
    </a:clrScheme>
    <a:fontScheme name="Cisc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9_IoT - Blue">
  <a:themeElements>
    <a:clrScheme name="Custom 1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183B7"/>
      </a:accent1>
      <a:accent2>
        <a:srgbClr val="EE6804"/>
      </a:accent2>
      <a:accent3>
        <a:srgbClr val="FFE429"/>
      </a:accent3>
      <a:accent4>
        <a:srgbClr val="68B442"/>
      </a:accent4>
      <a:accent5>
        <a:srgbClr val="7F44C6"/>
      </a:accent5>
      <a:accent6>
        <a:srgbClr val="B21A1A"/>
      </a:accent6>
      <a:hlink>
        <a:srgbClr val="47B0D5"/>
      </a:hlink>
      <a:folHlink>
        <a:srgbClr val="C9A303"/>
      </a:folHlink>
    </a:clrScheme>
    <a:fontScheme name="Cisc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IoT - Blue">
  <a:themeElements>
    <a:clrScheme name="Custom 1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183B7"/>
      </a:accent1>
      <a:accent2>
        <a:srgbClr val="EE6804"/>
      </a:accent2>
      <a:accent3>
        <a:srgbClr val="FFE429"/>
      </a:accent3>
      <a:accent4>
        <a:srgbClr val="68B442"/>
      </a:accent4>
      <a:accent5>
        <a:srgbClr val="7F44C6"/>
      </a:accent5>
      <a:accent6>
        <a:srgbClr val="B21A1A"/>
      </a:accent6>
      <a:hlink>
        <a:srgbClr val="47B0D5"/>
      </a:hlink>
      <a:folHlink>
        <a:srgbClr val="C9A303"/>
      </a:folHlink>
    </a:clrScheme>
    <a:fontScheme name="Cisc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9_IoT - Blue">
  <a:themeElements>
    <a:clrScheme name="Custom 1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183B7"/>
      </a:accent1>
      <a:accent2>
        <a:srgbClr val="EE6804"/>
      </a:accent2>
      <a:accent3>
        <a:srgbClr val="FFE429"/>
      </a:accent3>
      <a:accent4>
        <a:srgbClr val="68B442"/>
      </a:accent4>
      <a:accent5>
        <a:srgbClr val="7F44C6"/>
      </a:accent5>
      <a:accent6>
        <a:srgbClr val="B21A1A"/>
      </a:accent6>
      <a:hlink>
        <a:srgbClr val="47B0D5"/>
      </a:hlink>
      <a:folHlink>
        <a:srgbClr val="C9A303"/>
      </a:folHlink>
    </a:clrScheme>
    <a:fontScheme name="Cisc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9_IoT - Blue">
  <a:themeElements>
    <a:clrScheme name="Custom 1">
      <a:dk1>
        <a:sysClr val="windowText" lastClr="000000"/>
      </a:dk1>
      <a:lt1>
        <a:srgbClr val="FFFFFF"/>
      </a:lt1>
      <a:dk2>
        <a:srgbClr val="000000"/>
      </a:dk2>
      <a:lt2>
        <a:srgbClr val="FFFFFF"/>
      </a:lt2>
      <a:accent1>
        <a:srgbClr val="0183B7"/>
      </a:accent1>
      <a:accent2>
        <a:srgbClr val="EE6804"/>
      </a:accent2>
      <a:accent3>
        <a:srgbClr val="FFE429"/>
      </a:accent3>
      <a:accent4>
        <a:srgbClr val="68B442"/>
      </a:accent4>
      <a:accent5>
        <a:srgbClr val="7F44C6"/>
      </a:accent5>
      <a:accent6>
        <a:srgbClr val="B21A1A"/>
      </a:accent6>
      <a:hlink>
        <a:srgbClr val="47B0D5"/>
      </a:hlink>
      <a:folHlink>
        <a:srgbClr val="C9A303"/>
      </a:folHlink>
    </a:clrScheme>
    <a:fontScheme name="Cisco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839</Words>
  <Application>Microsoft Office PowerPoint</Application>
  <PresentationFormat>Widescreen</PresentationFormat>
  <Paragraphs>235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11</vt:i4>
      </vt:variant>
    </vt:vector>
  </HeadingPairs>
  <TitlesOfParts>
    <vt:vector size="33" baseType="lpstr">
      <vt:lpstr>ＭＳ Ｐゴシック</vt:lpstr>
      <vt:lpstr>Arial</vt:lpstr>
      <vt:lpstr>Arial Black</vt:lpstr>
      <vt:lpstr>Calibri</vt:lpstr>
      <vt:lpstr>Carbon Regular</vt:lpstr>
      <vt:lpstr>Century Gothic</vt:lpstr>
      <vt:lpstr>Courier New</vt:lpstr>
      <vt:lpstr>GE Inspira Pitch</vt:lpstr>
      <vt:lpstr>Gill Sans</vt:lpstr>
      <vt:lpstr>Mangal</vt:lpstr>
      <vt:lpstr>Optima</vt:lpstr>
      <vt:lpstr>Tahoma</vt:lpstr>
      <vt:lpstr>Tahoma Normal</vt:lpstr>
      <vt:lpstr>Times New Roman</vt:lpstr>
      <vt:lpstr>Wingdings</vt:lpstr>
      <vt:lpstr>23_IoT - Blue</vt:lpstr>
      <vt:lpstr>31_IoT - Blue</vt:lpstr>
      <vt:lpstr>26_IoT - Blue</vt:lpstr>
      <vt:lpstr>9_IoT - Blue</vt:lpstr>
      <vt:lpstr>IoT - Blue</vt:lpstr>
      <vt:lpstr>59_IoT - Blue</vt:lpstr>
      <vt:lpstr>19_IoT - Blue</vt:lpstr>
      <vt:lpstr>Platform Ecosystems: How Networks Invert the Firm</vt:lpstr>
      <vt:lpstr>PowerPoint Presentation</vt:lpstr>
      <vt:lpstr>PowerPoint Presentation</vt:lpstr>
      <vt:lpstr>PowerPoint Presentation</vt:lpstr>
      <vt:lpstr>Giants of Supply Side Economies of scale</vt:lpstr>
      <vt:lpstr>Giants of Demand Side Economies of scale</vt:lpstr>
      <vt:lpstr>PowerPoint Presentation</vt:lpstr>
      <vt:lpstr>PowerPoint Presentation</vt:lpstr>
      <vt:lpstr>PowerPoint Presentation</vt:lpstr>
      <vt:lpstr>Criticality of the Data layer</vt:lpstr>
      <vt:lpstr>Ready for Transformation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Platform Ecosystems: How Networks Invert the Firm</dc:title>
  <dc:creator>Microsoft Office User</dc:creator>
  <cp:lastModifiedBy>Bashford, Kate</cp:lastModifiedBy>
  <cp:revision>5</cp:revision>
  <dcterms:created xsi:type="dcterms:W3CDTF">2019-09-12T15:01:26Z</dcterms:created>
  <dcterms:modified xsi:type="dcterms:W3CDTF">2019-09-17T15:08:07Z</dcterms:modified>
</cp:coreProperties>
</file>