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25"/>
  </p:notesMasterIdLst>
  <p:handoutMasterIdLst>
    <p:handoutMasterId r:id="rId26"/>
  </p:handoutMasterIdLst>
  <p:sldIdLst>
    <p:sldId id="263" r:id="rId3"/>
    <p:sldId id="286" r:id="rId4"/>
    <p:sldId id="264" r:id="rId5"/>
    <p:sldId id="287" r:id="rId6"/>
    <p:sldId id="303" r:id="rId7"/>
    <p:sldId id="288" r:id="rId8"/>
    <p:sldId id="266" r:id="rId9"/>
    <p:sldId id="267" r:id="rId10"/>
    <p:sldId id="301" r:id="rId11"/>
    <p:sldId id="302" r:id="rId12"/>
    <p:sldId id="289" r:id="rId13"/>
    <p:sldId id="290" r:id="rId14"/>
    <p:sldId id="295" r:id="rId15"/>
    <p:sldId id="296" r:id="rId16"/>
    <p:sldId id="291" r:id="rId17"/>
    <p:sldId id="292" r:id="rId18"/>
    <p:sldId id="297" r:id="rId19"/>
    <p:sldId id="299" r:id="rId20"/>
    <p:sldId id="298" r:id="rId21"/>
    <p:sldId id="293" r:id="rId22"/>
    <p:sldId id="294" r:id="rId23"/>
    <p:sldId id="300"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7AEA852-5EC7-4875-A9E6-EB147A33ECD4}">
          <p14:sldIdLst>
            <p14:sldId id="263"/>
            <p14:sldId id="286"/>
            <p14:sldId id="264"/>
            <p14:sldId id="287"/>
            <p14:sldId id="303"/>
            <p14:sldId id="288"/>
            <p14:sldId id="266"/>
            <p14:sldId id="267"/>
            <p14:sldId id="301"/>
            <p14:sldId id="302"/>
            <p14:sldId id="289"/>
            <p14:sldId id="290"/>
            <p14:sldId id="295"/>
            <p14:sldId id="296"/>
            <p14:sldId id="291"/>
            <p14:sldId id="292"/>
            <p14:sldId id="297"/>
            <p14:sldId id="299"/>
            <p14:sldId id="298"/>
            <p14:sldId id="293"/>
            <p14:sldId id="294"/>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pos="480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7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A1DCF2"/>
    <a:srgbClr val="FFFFFF"/>
    <a:srgbClr val="FBB92F"/>
    <a:srgbClr val="77BD2A"/>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9540" autoAdjust="0"/>
  </p:normalViewPr>
  <p:slideViewPr>
    <p:cSldViewPr>
      <p:cViewPr varScale="1">
        <p:scale>
          <a:sx n="77" d="100"/>
          <a:sy n="77" d="100"/>
        </p:scale>
        <p:origin x="773" y="67"/>
      </p:cViewPr>
      <p:guideLst>
        <p:guide orient="horz" pos="2160"/>
        <p:guide pos="2880"/>
        <p:guide orient="horz" pos="816"/>
        <p:guide pos="480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2820"/>
    </p:cViewPr>
  </p:sorterViewPr>
  <p:notesViewPr>
    <p:cSldViewPr>
      <p:cViewPr varScale="1">
        <p:scale>
          <a:sx n="64" d="100"/>
          <a:sy n="64" d="100"/>
        </p:scale>
        <p:origin x="-3130" y="-86"/>
      </p:cViewPr>
      <p:guideLst>
        <p:guide orient="horz" pos="2909"/>
        <p:guide pos="218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627" cy="464980"/>
          </a:xfrm>
          <a:prstGeom prst="rect">
            <a:avLst/>
          </a:prstGeom>
        </p:spPr>
        <p:txBody>
          <a:bodyPr vert="horz" lIns="92111" tIns="46055" rIns="92111" bIns="46055" rtlCol="0"/>
          <a:lstStyle>
            <a:lvl1pPr algn="l">
              <a:defRPr sz="1200"/>
            </a:lvl1pPr>
          </a:lstStyle>
          <a:p>
            <a:endParaRPr lang="en-US" dirty="0"/>
          </a:p>
        </p:txBody>
      </p:sp>
      <p:sp>
        <p:nvSpPr>
          <p:cNvPr id="3" name="Date Placeholder 2"/>
          <p:cNvSpPr>
            <a:spLocks noGrp="1"/>
          </p:cNvSpPr>
          <p:nvPr>
            <p:ph type="dt" sz="quarter" idx="1"/>
          </p:nvPr>
        </p:nvSpPr>
        <p:spPr>
          <a:xfrm>
            <a:off x="3971172" y="2"/>
            <a:ext cx="3037627" cy="464980"/>
          </a:xfrm>
          <a:prstGeom prst="rect">
            <a:avLst/>
          </a:prstGeom>
        </p:spPr>
        <p:txBody>
          <a:bodyPr vert="horz" lIns="92111" tIns="46055" rIns="92111" bIns="46055" rtlCol="0"/>
          <a:lstStyle>
            <a:lvl1pPr algn="r">
              <a:defRPr sz="1200"/>
            </a:lvl1pPr>
          </a:lstStyle>
          <a:p>
            <a:fld id="{F87AAE7F-D37E-4830-9F5E-F36A5F180179}" type="datetimeFigureOut">
              <a:rPr lang="en-US" smtClean="0"/>
              <a:t>10/10/2019</a:t>
            </a:fld>
            <a:endParaRPr lang="en-US" dirty="0"/>
          </a:p>
        </p:txBody>
      </p:sp>
      <p:sp>
        <p:nvSpPr>
          <p:cNvPr id="4" name="Footer Placeholder 3"/>
          <p:cNvSpPr>
            <a:spLocks noGrp="1"/>
          </p:cNvSpPr>
          <p:nvPr>
            <p:ph type="ftr" sz="quarter" idx="2"/>
          </p:nvPr>
        </p:nvSpPr>
        <p:spPr>
          <a:xfrm>
            <a:off x="0" y="8829823"/>
            <a:ext cx="3037627" cy="464980"/>
          </a:xfrm>
          <a:prstGeom prst="rect">
            <a:avLst/>
          </a:prstGeom>
        </p:spPr>
        <p:txBody>
          <a:bodyPr vert="horz" lIns="92111" tIns="46055" rIns="92111" bIns="46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1" tIns="46055" rIns="92111" bIns="46055"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70" tIns="46585" rIns="93170" bIns="46585" rtlCol="0"/>
          <a:lstStyle>
            <a:lvl1pPr algn="r">
              <a:defRPr sz="1200"/>
            </a:lvl1pPr>
          </a:lstStyle>
          <a:p>
            <a:fld id="{9EDDEDB6-CD57-44C2-AB19-AC7D3BB8FF8E}" type="datetimeFigureOut">
              <a:rPr lang="en-US" smtClean="0"/>
              <a:pPr/>
              <a:t>10/10/2019</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70" tIns="46585" rIns="93170"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70" tIns="46585" rIns="93170" bIns="46585"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365615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400121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72676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1680845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255461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9638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45241"/>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4">
                    <a:lumMod val="75000"/>
                  </a:schemeClr>
                </a:solidFill>
              </a:rPr>
              <a:t>ISO-NE Public</a:t>
            </a:r>
            <a:endParaRPr lang="en-US" sz="700" b="1" dirty="0">
              <a:solidFill>
                <a:schemeClr val="accent4">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Public</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5987" y="6303824"/>
            <a:ext cx="1342288" cy="202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 id="2147483722"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geissler@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October 16, 2019| Markets committee</a:t>
            </a:r>
            <a:endParaRPr lang="en-US" dirty="0"/>
          </a:p>
        </p:txBody>
      </p:sp>
      <p:sp>
        <p:nvSpPr>
          <p:cNvPr id="6" name="Text Placeholder 5"/>
          <p:cNvSpPr>
            <a:spLocks noGrp="1"/>
          </p:cNvSpPr>
          <p:nvPr>
            <p:ph type="body" sz="quarter" idx="17"/>
          </p:nvPr>
        </p:nvSpPr>
        <p:spPr/>
        <p:txBody>
          <a:bodyPr/>
          <a:lstStyle/>
          <a:p>
            <a:r>
              <a:rPr lang="en-US" dirty="0" smtClean="0"/>
              <a:t>Chris Geissler</a:t>
            </a:r>
            <a:endParaRPr lang="en-US" dirty="0"/>
          </a:p>
        </p:txBody>
      </p:sp>
      <p:sp>
        <p:nvSpPr>
          <p:cNvPr id="7" name="Text Placeholder 6"/>
          <p:cNvSpPr>
            <a:spLocks noGrp="1"/>
          </p:cNvSpPr>
          <p:nvPr>
            <p:ph type="body" sz="quarter" idx="18"/>
          </p:nvPr>
        </p:nvSpPr>
        <p:spPr>
          <a:xfrm>
            <a:off x="3289002" y="5582096"/>
            <a:ext cx="5559552" cy="684032"/>
          </a:xfrm>
        </p:spPr>
        <p:txBody>
          <a:bodyPr>
            <a:normAutofit/>
          </a:bodyPr>
          <a:lstStyle/>
          <a:p>
            <a:r>
              <a:rPr lang="en-US" dirty="0" smtClean="0"/>
              <a:t>413.535.4367</a:t>
            </a:r>
          </a:p>
          <a:p>
            <a:r>
              <a:rPr lang="en-US" dirty="0" smtClean="0">
                <a:hlinkClick r:id="rId3"/>
              </a:rPr>
              <a:t>cgeissler@iso-ne.com</a:t>
            </a:r>
            <a:endParaRPr lang="en-US" dirty="0"/>
          </a:p>
        </p:txBody>
      </p:sp>
      <p:sp>
        <p:nvSpPr>
          <p:cNvPr id="9" name="Text Placeholder 4"/>
          <p:cNvSpPr>
            <a:spLocks noGrp="1"/>
          </p:cNvSpPr>
          <p:nvPr>
            <p:ph type="body" sz="quarter" idx="16"/>
          </p:nvPr>
        </p:nvSpPr>
        <p:spPr/>
        <p:txBody>
          <a:bodyPr/>
          <a:lstStyle/>
          <a:p>
            <a:r>
              <a:rPr lang="en-US" dirty="0" smtClean="0"/>
              <a:t>Anticipated Model Enhancements</a:t>
            </a:r>
            <a:endParaRPr lang="en-US" dirty="0"/>
          </a:p>
        </p:txBody>
      </p:sp>
      <p:sp>
        <p:nvSpPr>
          <p:cNvPr id="8" name="Text Placeholder 7"/>
          <p:cNvSpPr>
            <a:spLocks noGrp="1"/>
          </p:cNvSpPr>
          <p:nvPr>
            <p:ph type="body" sz="quarter" idx="19"/>
          </p:nvPr>
        </p:nvSpPr>
        <p:spPr/>
        <p:txBody>
          <a:bodyPr/>
          <a:lstStyle/>
          <a:p>
            <a:r>
              <a:rPr lang="en-US" dirty="0" smtClean="0"/>
              <a:t>Energy </a:t>
            </a:r>
            <a:r>
              <a:rPr lang="en-US" dirty="0"/>
              <a:t>Security </a:t>
            </a:r>
            <a:r>
              <a:rPr lang="en-US" dirty="0" smtClean="0"/>
              <a:t>Improvements: Impact Analysis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10</a:t>
            </a:fld>
            <a:endParaRPr lang="en-US" dirty="0"/>
          </a:p>
        </p:txBody>
      </p:sp>
      <p:sp>
        <p:nvSpPr>
          <p:cNvPr id="2" name="Title 1"/>
          <p:cNvSpPr>
            <a:spLocks noGrp="1"/>
          </p:cNvSpPr>
          <p:nvPr>
            <p:ph type="title"/>
          </p:nvPr>
        </p:nvSpPr>
        <p:spPr>
          <a:xfrm>
            <a:off x="457200" y="76200"/>
            <a:ext cx="8153400" cy="1143000"/>
          </a:xfrm>
        </p:spPr>
        <p:txBody>
          <a:bodyPr/>
          <a:lstStyle/>
          <a:p>
            <a:r>
              <a:rPr lang="en-US" dirty="0" smtClean="0"/>
              <a:t>Benefits to assessing ESI in non-winter months</a:t>
            </a:r>
            <a:endParaRPr lang="en-US" dirty="0"/>
          </a:p>
        </p:txBody>
      </p:sp>
      <p:sp>
        <p:nvSpPr>
          <p:cNvPr id="3" name="Text Placeholder 2"/>
          <p:cNvSpPr>
            <a:spLocks noGrp="1"/>
          </p:cNvSpPr>
          <p:nvPr>
            <p:ph type="body" sz="quarter" idx="1"/>
          </p:nvPr>
        </p:nvSpPr>
        <p:spPr>
          <a:xfrm>
            <a:off x="457200" y="1329350"/>
            <a:ext cx="8229600" cy="4995250"/>
          </a:xfrm>
        </p:spPr>
        <p:txBody>
          <a:bodyPr>
            <a:normAutofit/>
          </a:bodyPr>
          <a:lstStyle/>
          <a:p>
            <a:r>
              <a:rPr lang="en-US" dirty="0" smtClean="0"/>
              <a:t>Will allow the ISO and stakeholders to better understand ESI’s expected impacts on market and reliability outcomes, including changes in:</a:t>
            </a:r>
          </a:p>
          <a:p>
            <a:pPr lvl="1"/>
            <a:r>
              <a:rPr lang="en-US" dirty="0" smtClean="0"/>
              <a:t>Total consumer costs</a:t>
            </a:r>
          </a:p>
          <a:p>
            <a:pPr lvl="1"/>
            <a:r>
              <a:rPr lang="en-US" dirty="0" smtClean="0"/>
              <a:t>Incremental revenue associated with new ancillary service products, and change in DA LMPs</a:t>
            </a:r>
          </a:p>
          <a:p>
            <a:pPr lvl="1"/>
            <a:r>
              <a:rPr lang="en-US" dirty="0" smtClean="0"/>
              <a:t>Production costs</a:t>
            </a:r>
          </a:p>
          <a:p>
            <a:r>
              <a:rPr lang="en-US" dirty="0" smtClean="0"/>
              <a:t>Reflects more complete of ISO’s ESI proposal, which introduces these new ancillary services across all months</a:t>
            </a:r>
          </a:p>
          <a:p>
            <a:pPr marL="0" indent="0">
              <a:buNone/>
            </a:pPr>
            <a:endParaRPr lang="en-US" dirty="0"/>
          </a:p>
        </p:txBody>
      </p:sp>
    </p:spTree>
    <p:extLst>
      <p:ext uri="{BB962C8B-B14F-4D97-AF65-F5344CB8AC3E}">
        <p14:creationId xmlns:p14="http://schemas.microsoft.com/office/powerpoint/2010/main" val="380759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Enhancement 2: Further assess model’s fuel input assumptions</a:t>
            </a:r>
            <a:endParaRPr lang="en-US" dirty="0"/>
          </a:p>
        </p:txBody>
      </p:sp>
      <p:sp>
        <p:nvSpPr>
          <p:cNvPr id="6" name="Text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1755634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12</a:t>
            </a:fld>
            <a:endParaRPr lang="en-US" dirty="0"/>
          </a:p>
        </p:txBody>
      </p:sp>
      <p:sp>
        <p:nvSpPr>
          <p:cNvPr id="2" name="Title 1"/>
          <p:cNvSpPr>
            <a:spLocks noGrp="1"/>
          </p:cNvSpPr>
          <p:nvPr>
            <p:ph type="title"/>
          </p:nvPr>
        </p:nvSpPr>
        <p:spPr/>
        <p:txBody>
          <a:bodyPr/>
          <a:lstStyle/>
          <a:p>
            <a:r>
              <a:rPr lang="en-US" dirty="0" smtClean="0"/>
              <a:t>Current fuel input assumptions</a:t>
            </a:r>
            <a:endParaRPr lang="en-US" dirty="0"/>
          </a:p>
        </p:txBody>
      </p:sp>
      <p:sp>
        <p:nvSpPr>
          <p:cNvPr id="3" name="Text Placeholder 2"/>
          <p:cNvSpPr>
            <a:spLocks noGrp="1"/>
          </p:cNvSpPr>
          <p:nvPr>
            <p:ph type="body" sz="quarter" idx="1"/>
          </p:nvPr>
        </p:nvSpPr>
        <p:spPr>
          <a:xfrm>
            <a:off x="457200" y="1329350"/>
            <a:ext cx="8229600" cy="4995250"/>
          </a:xfrm>
        </p:spPr>
        <p:txBody>
          <a:bodyPr>
            <a:normAutofit/>
          </a:bodyPr>
          <a:lstStyle/>
          <a:p>
            <a:r>
              <a:rPr lang="en-US" dirty="0" smtClean="0"/>
              <a:t>The analysis currently makes assumptions about the initial oil inventory levels under both current market rules (CMR) and ESI based on historic fuel survey data</a:t>
            </a:r>
          </a:p>
          <a:p>
            <a:r>
              <a:rPr lang="en-US" dirty="0" smtClean="0"/>
              <a:t>As discussed at the September Markets Committee, these input assumptions appear to be broadly consistent with profit maximizing behavior for the central cases</a:t>
            </a:r>
          </a:p>
          <a:p>
            <a:r>
              <a:rPr lang="en-US" dirty="0" smtClean="0"/>
              <a:t>However, as stakeholders noted, there may be some instances where the model assumes that resources will procure more or less incremental oil than would be expected</a:t>
            </a:r>
          </a:p>
          <a:p>
            <a:pPr marL="0" indent="0">
              <a:buNone/>
            </a:pPr>
            <a:endParaRPr lang="en-US" dirty="0"/>
          </a:p>
        </p:txBody>
      </p:sp>
    </p:spTree>
    <p:extLst>
      <p:ext uri="{BB962C8B-B14F-4D97-AF65-F5344CB8AC3E}">
        <p14:creationId xmlns:p14="http://schemas.microsoft.com/office/powerpoint/2010/main" val="1801872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13</a:t>
            </a:fld>
            <a:endParaRPr lang="en-US" dirty="0"/>
          </a:p>
        </p:txBody>
      </p:sp>
      <p:sp>
        <p:nvSpPr>
          <p:cNvPr id="2" name="Title 1"/>
          <p:cNvSpPr>
            <a:spLocks noGrp="1"/>
          </p:cNvSpPr>
          <p:nvPr>
            <p:ph type="title"/>
          </p:nvPr>
        </p:nvSpPr>
        <p:spPr>
          <a:xfrm>
            <a:off x="457200" y="228600"/>
            <a:ext cx="8229600" cy="1143000"/>
          </a:xfrm>
        </p:spPr>
        <p:txBody>
          <a:bodyPr/>
          <a:lstStyle/>
          <a:p>
            <a:r>
              <a:rPr lang="en-US" dirty="0" smtClean="0"/>
              <a:t>Further exploration of these fuel assumptions is merited</a:t>
            </a:r>
            <a:endParaRPr lang="en-US" dirty="0"/>
          </a:p>
        </p:txBody>
      </p:sp>
      <p:sp>
        <p:nvSpPr>
          <p:cNvPr id="3" name="Text Placeholder 2"/>
          <p:cNvSpPr>
            <a:spLocks noGrp="1"/>
          </p:cNvSpPr>
          <p:nvPr>
            <p:ph type="body" sz="quarter" idx="1"/>
          </p:nvPr>
        </p:nvSpPr>
        <p:spPr>
          <a:xfrm>
            <a:off x="457200" y="1447800"/>
            <a:ext cx="8229600" cy="5257800"/>
          </a:xfrm>
        </p:spPr>
        <p:txBody>
          <a:bodyPr>
            <a:normAutofit/>
          </a:bodyPr>
          <a:lstStyle/>
          <a:p>
            <a:r>
              <a:rPr lang="en-US" dirty="0" smtClean="0"/>
              <a:t>Extension will allow for further assessment of model’s initial oil inventory and refueling assumptions to quantitatively assess if they are consistent with profit-maximizing behavior</a:t>
            </a:r>
          </a:p>
          <a:p>
            <a:r>
              <a:rPr lang="en-US" dirty="0" smtClean="0"/>
              <a:t>Assessment will consider whether it is appropriate to consider more granular input assumptions that are more specific to resource characteristics including tank size, efficiency, etc.</a:t>
            </a:r>
          </a:p>
          <a:p>
            <a:r>
              <a:rPr lang="en-US" dirty="0" smtClean="0"/>
              <a:t>Will also evaluate whether these assumptions should be modified in certain scenarios to more fully reflect their expected impact on incremental incentives, fuel inventory, and reliability</a:t>
            </a:r>
          </a:p>
          <a:p>
            <a:pPr marL="0" indent="0">
              <a:buNone/>
            </a:pPr>
            <a:endParaRPr lang="en-US" dirty="0"/>
          </a:p>
        </p:txBody>
      </p:sp>
    </p:spTree>
    <p:extLst>
      <p:ext uri="{BB962C8B-B14F-4D97-AF65-F5344CB8AC3E}">
        <p14:creationId xmlns:p14="http://schemas.microsoft.com/office/powerpoint/2010/main" val="1469702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14</a:t>
            </a:fld>
            <a:endParaRPr lang="en-US" dirty="0"/>
          </a:p>
        </p:txBody>
      </p:sp>
      <p:sp>
        <p:nvSpPr>
          <p:cNvPr id="2" name="Title 1"/>
          <p:cNvSpPr>
            <a:spLocks noGrp="1"/>
          </p:cNvSpPr>
          <p:nvPr>
            <p:ph type="title"/>
          </p:nvPr>
        </p:nvSpPr>
        <p:spPr/>
        <p:txBody>
          <a:bodyPr/>
          <a:lstStyle/>
          <a:p>
            <a:r>
              <a:rPr lang="en-US" dirty="0" smtClean="0"/>
              <a:t>Benefits to further assessment of fuel input assumptions</a:t>
            </a:r>
            <a:endParaRPr lang="en-US" dirty="0"/>
          </a:p>
        </p:txBody>
      </p:sp>
      <p:sp>
        <p:nvSpPr>
          <p:cNvPr id="3" name="Text Placeholder 2"/>
          <p:cNvSpPr>
            <a:spLocks noGrp="1"/>
          </p:cNvSpPr>
          <p:nvPr>
            <p:ph type="body" sz="quarter" idx="1"/>
          </p:nvPr>
        </p:nvSpPr>
        <p:spPr>
          <a:xfrm>
            <a:off x="457200" y="1371600"/>
            <a:ext cx="8229600" cy="5257800"/>
          </a:xfrm>
        </p:spPr>
        <p:txBody>
          <a:bodyPr>
            <a:normAutofit/>
          </a:bodyPr>
          <a:lstStyle/>
          <a:p>
            <a:r>
              <a:rPr lang="en-US" dirty="0" smtClean="0"/>
              <a:t>Will help to validate key model assumptions that are key in assessing ESI’s impact on:</a:t>
            </a:r>
          </a:p>
          <a:p>
            <a:pPr lvl="1"/>
            <a:r>
              <a:rPr lang="en-US" dirty="0" smtClean="0"/>
              <a:t>System reliability across a range of scenarios</a:t>
            </a:r>
          </a:p>
          <a:p>
            <a:pPr lvl="1"/>
            <a:r>
              <a:rPr lang="en-US" dirty="0" smtClean="0"/>
              <a:t>Consumer costs</a:t>
            </a:r>
          </a:p>
          <a:p>
            <a:pPr lvl="1"/>
            <a:r>
              <a:rPr lang="en-US" dirty="0" smtClean="0"/>
              <a:t>Total production costs</a:t>
            </a:r>
          </a:p>
          <a:p>
            <a:r>
              <a:rPr lang="en-US" dirty="0" smtClean="0"/>
              <a:t>May also allow ISO and stakeholders to explore the extent to which changes to ESI design parameters (e.g. strike price) influence ESI’s impact on market and reliability outcomes</a:t>
            </a:r>
          </a:p>
          <a:p>
            <a:pPr lvl="1"/>
            <a:r>
              <a:rPr lang="en-US" dirty="0"/>
              <a:t>For example, if a higher strike price would reduce total market revenues relative to the ISO’s proposal, </a:t>
            </a:r>
            <a:r>
              <a:rPr lang="en-US" dirty="0" smtClean="0"/>
              <a:t>it may </a:t>
            </a:r>
            <a:r>
              <a:rPr lang="en-US" dirty="0"/>
              <a:t>also incent lower fuel </a:t>
            </a:r>
            <a:r>
              <a:rPr lang="en-US" dirty="0" smtClean="0"/>
              <a:t>procurements and therefore reduce ESI’s reliability impacts</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4884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Enhancement 3: Improve the model’s calculation of the EIR</a:t>
            </a:r>
            <a:endParaRPr lang="en-US" dirty="0"/>
          </a:p>
        </p:txBody>
      </p:sp>
      <p:sp>
        <p:nvSpPr>
          <p:cNvPr id="6" name="Text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15</a:t>
            </a:fld>
            <a:endParaRPr lang="en-US" dirty="0"/>
          </a:p>
        </p:txBody>
      </p:sp>
    </p:spTree>
    <p:extLst>
      <p:ext uri="{BB962C8B-B14F-4D97-AF65-F5344CB8AC3E}">
        <p14:creationId xmlns:p14="http://schemas.microsoft.com/office/powerpoint/2010/main" val="920821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16</a:t>
            </a:fld>
            <a:endParaRPr lang="en-US" dirty="0"/>
          </a:p>
        </p:txBody>
      </p:sp>
      <p:sp>
        <p:nvSpPr>
          <p:cNvPr id="2" name="Title 1"/>
          <p:cNvSpPr>
            <a:spLocks noGrp="1"/>
          </p:cNvSpPr>
          <p:nvPr>
            <p:ph type="title"/>
          </p:nvPr>
        </p:nvSpPr>
        <p:spPr>
          <a:xfrm>
            <a:off x="457200" y="228600"/>
            <a:ext cx="8229600" cy="762000"/>
          </a:xfrm>
        </p:spPr>
        <p:txBody>
          <a:bodyPr/>
          <a:lstStyle/>
          <a:p>
            <a:r>
              <a:rPr lang="en-US" dirty="0" smtClean="0"/>
              <a:t>Calculation of EIR under current model</a:t>
            </a:r>
            <a:endParaRPr lang="en-US" dirty="0"/>
          </a:p>
        </p:txBody>
      </p:sp>
      <p:sp>
        <p:nvSpPr>
          <p:cNvPr id="3" name="Text Placeholder 2"/>
          <p:cNvSpPr>
            <a:spLocks noGrp="1"/>
          </p:cNvSpPr>
          <p:nvPr>
            <p:ph type="body" sz="quarter" idx="1"/>
          </p:nvPr>
        </p:nvSpPr>
        <p:spPr>
          <a:xfrm>
            <a:off x="457200" y="1219200"/>
            <a:ext cx="8305800" cy="5562600"/>
          </a:xfrm>
        </p:spPr>
        <p:txBody>
          <a:bodyPr>
            <a:normAutofit/>
          </a:bodyPr>
          <a:lstStyle/>
          <a:p>
            <a:r>
              <a:rPr lang="en-US" dirty="0" smtClean="0"/>
              <a:t>In the current model, EIR is set at a fixed value for each hour - the greater of 0 MWh and the ‘gap’ between forecast load and cleared DA generation</a:t>
            </a:r>
          </a:p>
          <a:p>
            <a:r>
              <a:rPr lang="en-US" dirty="0" smtClean="0"/>
              <a:t>This methodology captures the historical gap between the forecast load and cleared DA generation, but it does not account for how ESI design’s proposed rule changes would impact the size of the gap</a:t>
            </a:r>
          </a:p>
          <a:p>
            <a:pPr marL="0" indent="0">
              <a:buNone/>
            </a:pPr>
            <a:endParaRPr lang="en-US" dirty="0"/>
          </a:p>
        </p:txBody>
      </p:sp>
    </p:spTree>
    <p:extLst>
      <p:ext uri="{BB962C8B-B14F-4D97-AF65-F5344CB8AC3E}">
        <p14:creationId xmlns:p14="http://schemas.microsoft.com/office/powerpoint/2010/main" val="2962019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17</a:t>
            </a:fld>
            <a:endParaRPr lang="en-US" dirty="0"/>
          </a:p>
        </p:txBody>
      </p:sp>
      <p:sp>
        <p:nvSpPr>
          <p:cNvPr id="2" name="Title 1"/>
          <p:cNvSpPr>
            <a:spLocks noGrp="1"/>
          </p:cNvSpPr>
          <p:nvPr>
            <p:ph type="title"/>
          </p:nvPr>
        </p:nvSpPr>
        <p:spPr>
          <a:xfrm>
            <a:off x="457200" y="228600"/>
            <a:ext cx="8229600" cy="762000"/>
          </a:xfrm>
        </p:spPr>
        <p:txBody>
          <a:bodyPr/>
          <a:lstStyle/>
          <a:p>
            <a:r>
              <a:rPr lang="en-US" dirty="0" smtClean="0"/>
              <a:t>May expect this gap to decrease under ESI</a:t>
            </a:r>
            <a:endParaRPr lang="en-US" dirty="0"/>
          </a:p>
        </p:txBody>
      </p:sp>
      <p:sp>
        <p:nvSpPr>
          <p:cNvPr id="3" name="Text Placeholder 2"/>
          <p:cNvSpPr>
            <a:spLocks noGrp="1"/>
          </p:cNvSpPr>
          <p:nvPr>
            <p:ph type="body" sz="quarter" idx="1"/>
          </p:nvPr>
        </p:nvSpPr>
        <p:spPr>
          <a:xfrm>
            <a:off x="457200" y="1143000"/>
            <a:ext cx="8305800" cy="5562600"/>
          </a:xfrm>
        </p:spPr>
        <p:txBody>
          <a:bodyPr>
            <a:normAutofit/>
          </a:bodyPr>
          <a:lstStyle/>
          <a:p>
            <a:r>
              <a:rPr lang="en-US" dirty="0" smtClean="0"/>
              <a:t>The ESI design’s proposed optimization treats DA generation and EIR awards as substitutes (up to forecast load), where the sale of more DA generation will reduce the quantity of EIR procured</a:t>
            </a:r>
          </a:p>
          <a:p>
            <a:r>
              <a:rPr lang="en-US" dirty="0" smtClean="0"/>
              <a:t>The ESI design’s DA optimization may therefore award more DA generation than occurs under current rules</a:t>
            </a:r>
          </a:p>
          <a:p>
            <a:pPr lvl="1"/>
            <a:r>
              <a:rPr lang="en-US" dirty="0" smtClean="0"/>
              <a:t>This additional DA generation will reduce the amount of EIR that must be procured, and may therefore increase social surplus</a:t>
            </a:r>
          </a:p>
          <a:p>
            <a:r>
              <a:rPr lang="en-US" dirty="0" smtClean="0"/>
              <a:t>Properly accounting for this substitution requires making demand bids price-sensitive</a:t>
            </a:r>
          </a:p>
          <a:p>
            <a:pPr marL="0" indent="0">
              <a:buNone/>
            </a:pPr>
            <a:endParaRPr lang="en-US" dirty="0"/>
          </a:p>
        </p:txBody>
      </p:sp>
    </p:spTree>
    <p:extLst>
      <p:ext uri="{BB962C8B-B14F-4D97-AF65-F5344CB8AC3E}">
        <p14:creationId xmlns:p14="http://schemas.microsoft.com/office/powerpoint/2010/main" val="1511252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18</a:t>
            </a:fld>
            <a:endParaRPr lang="en-US" dirty="0"/>
          </a:p>
        </p:txBody>
      </p:sp>
      <p:sp>
        <p:nvSpPr>
          <p:cNvPr id="2" name="Title 1"/>
          <p:cNvSpPr>
            <a:spLocks noGrp="1"/>
          </p:cNvSpPr>
          <p:nvPr>
            <p:ph type="title"/>
          </p:nvPr>
        </p:nvSpPr>
        <p:spPr>
          <a:xfrm>
            <a:off x="457200" y="228600"/>
            <a:ext cx="8229600" cy="762000"/>
          </a:xfrm>
        </p:spPr>
        <p:txBody>
          <a:bodyPr/>
          <a:lstStyle/>
          <a:p>
            <a:r>
              <a:rPr lang="en-US" dirty="0" smtClean="0"/>
              <a:t>Proposed approach to modeling DA demand</a:t>
            </a:r>
            <a:endParaRPr lang="en-US" dirty="0"/>
          </a:p>
        </p:txBody>
      </p:sp>
      <p:sp>
        <p:nvSpPr>
          <p:cNvPr id="3" name="Text Placeholder 2"/>
          <p:cNvSpPr>
            <a:spLocks noGrp="1"/>
          </p:cNvSpPr>
          <p:nvPr>
            <p:ph type="body" sz="quarter" idx="1"/>
          </p:nvPr>
        </p:nvSpPr>
        <p:spPr>
          <a:xfrm>
            <a:off x="457200" y="1143000"/>
            <a:ext cx="8305800" cy="5562600"/>
          </a:xfrm>
        </p:spPr>
        <p:txBody>
          <a:bodyPr>
            <a:normAutofit/>
          </a:bodyPr>
          <a:lstStyle/>
          <a:p>
            <a:r>
              <a:rPr lang="en-US" dirty="0" smtClean="0"/>
              <a:t>Enhancement would modify the model’s assumptions about DA load to include price responsive demand bids, as occurs in the DA market in practice</a:t>
            </a:r>
          </a:p>
          <a:p>
            <a:r>
              <a:rPr lang="en-US" dirty="0" smtClean="0"/>
              <a:t>For runs that assume ESI is in place, this will allow the model to endogenously solve for the cleared EIR quantity as part of the DA optimization, consistent with the ISO’s design</a:t>
            </a:r>
          </a:p>
          <a:p>
            <a:r>
              <a:rPr lang="en-US" dirty="0" smtClean="0"/>
              <a:t>Still assessing the precise methodology to develop DA demand</a:t>
            </a:r>
          </a:p>
          <a:p>
            <a:pPr marL="0" indent="0">
              <a:buNone/>
            </a:pPr>
            <a:endParaRPr lang="en-US" dirty="0"/>
          </a:p>
        </p:txBody>
      </p:sp>
    </p:spTree>
    <p:extLst>
      <p:ext uri="{BB962C8B-B14F-4D97-AF65-F5344CB8AC3E}">
        <p14:creationId xmlns:p14="http://schemas.microsoft.com/office/powerpoint/2010/main" val="942598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19</a:t>
            </a:fld>
            <a:endParaRPr lang="en-US" dirty="0"/>
          </a:p>
        </p:txBody>
      </p:sp>
      <p:sp>
        <p:nvSpPr>
          <p:cNvPr id="2" name="Title 1"/>
          <p:cNvSpPr>
            <a:spLocks noGrp="1"/>
          </p:cNvSpPr>
          <p:nvPr>
            <p:ph type="title"/>
          </p:nvPr>
        </p:nvSpPr>
        <p:spPr>
          <a:xfrm>
            <a:off x="457200" y="228600"/>
            <a:ext cx="8229600" cy="762000"/>
          </a:xfrm>
        </p:spPr>
        <p:txBody>
          <a:bodyPr/>
          <a:lstStyle/>
          <a:p>
            <a:r>
              <a:rPr lang="en-US" dirty="0" smtClean="0"/>
              <a:t>Benefits to including price-responsive demand</a:t>
            </a:r>
            <a:endParaRPr lang="en-US" dirty="0"/>
          </a:p>
        </p:txBody>
      </p:sp>
      <p:sp>
        <p:nvSpPr>
          <p:cNvPr id="3" name="Text Placeholder 2"/>
          <p:cNvSpPr>
            <a:spLocks noGrp="1"/>
          </p:cNvSpPr>
          <p:nvPr>
            <p:ph type="body" sz="quarter" idx="1"/>
          </p:nvPr>
        </p:nvSpPr>
        <p:spPr>
          <a:xfrm>
            <a:off x="457200" y="1143000"/>
            <a:ext cx="8305800" cy="5562600"/>
          </a:xfrm>
        </p:spPr>
        <p:txBody>
          <a:bodyPr>
            <a:normAutofit/>
          </a:bodyPr>
          <a:lstStyle/>
          <a:p>
            <a:r>
              <a:rPr lang="en-US" dirty="0" smtClean="0"/>
              <a:t>More accurately reflects observed supply and demand conditions in the DA market</a:t>
            </a:r>
          </a:p>
          <a:p>
            <a:r>
              <a:rPr lang="en-US" dirty="0" smtClean="0"/>
              <a:t>Allows model to determine DA awards in a manner that is more consistent with the proposed ESI design, which may lead to the following effects:</a:t>
            </a:r>
          </a:p>
          <a:p>
            <a:pPr lvl="1"/>
            <a:r>
              <a:rPr lang="en-US" dirty="0" smtClean="0"/>
              <a:t>Produces market and reliability outcomes that better reflect those expected under the ESI proposal</a:t>
            </a:r>
          </a:p>
          <a:p>
            <a:pPr lvl="1"/>
            <a:r>
              <a:rPr lang="en-US" dirty="0" smtClean="0"/>
              <a:t>Increases DA energy awards and reduce EIR awards, relative to results presented to date</a:t>
            </a:r>
          </a:p>
          <a:p>
            <a:pPr lvl="1"/>
            <a:r>
              <a:rPr lang="en-US" dirty="0" smtClean="0"/>
              <a:t>Impacts energy and ancillary service clearing prices, and ESI’s impact on consumer costs</a:t>
            </a:r>
          </a:p>
          <a:p>
            <a:pPr marL="0" indent="0">
              <a:buNone/>
            </a:pPr>
            <a:endParaRPr lang="en-US" dirty="0"/>
          </a:p>
        </p:txBody>
      </p:sp>
    </p:spTree>
    <p:extLst>
      <p:ext uri="{BB962C8B-B14F-4D97-AF65-F5344CB8AC3E}">
        <p14:creationId xmlns:p14="http://schemas.microsoft.com/office/powerpoint/2010/main" val="2026782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800" dirty="0" smtClean="0"/>
              <a:t>Winter Energy Security Improvements</a:t>
            </a:r>
            <a:endParaRPr lang="en-US" sz="2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125</a:t>
            </a:r>
            <a:endParaRPr lang="en-US" dirty="0"/>
          </a:p>
        </p:txBody>
      </p:sp>
      <p:sp>
        <p:nvSpPr>
          <p:cNvPr id="31" name="Text Placeholder 30"/>
          <p:cNvSpPr>
            <a:spLocks noGrp="1"/>
          </p:cNvSpPr>
          <p:nvPr>
            <p:ph type="body" sz="quarter" idx="13"/>
          </p:nvPr>
        </p:nvSpPr>
        <p:spPr/>
        <p:txBody>
          <a:bodyPr/>
          <a:lstStyle/>
          <a:p>
            <a:r>
              <a:rPr lang="en-US" dirty="0" smtClean="0"/>
              <a:t>Proposed Effective Date: Mid 2024</a:t>
            </a:r>
            <a:endParaRPr lang="en-US" i="1" dirty="0" smtClean="0"/>
          </a:p>
          <a:p>
            <a:endParaRPr lang="en-US" dirty="0"/>
          </a:p>
        </p:txBody>
      </p:sp>
      <p:sp>
        <p:nvSpPr>
          <p:cNvPr id="16" name="Text Placeholder 15"/>
          <p:cNvSpPr>
            <a:spLocks noGrp="1"/>
          </p:cNvSpPr>
          <p:nvPr>
            <p:ph type="body" sz="quarter" idx="14"/>
          </p:nvPr>
        </p:nvSpPr>
        <p:spPr>
          <a:xfrm>
            <a:off x="485775" y="1752600"/>
            <a:ext cx="8229600" cy="4419600"/>
          </a:xfrm>
        </p:spPr>
        <p:txBody>
          <a:bodyPr>
            <a:normAutofit/>
          </a:bodyPr>
          <a:lstStyle/>
          <a:p>
            <a:r>
              <a:rPr lang="en-US" dirty="0" smtClean="0"/>
              <a:t>Impact analysis seeks to inform stakeholders of ESI’s expected effect on market and reliability outcomes across various scenarios</a:t>
            </a:r>
          </a:p>
          <a:p>
            <a:r>
              <a:rPr lang="en-US" dirty="0" smtClean="0"/>
              <a:t>While scope of this analysis was original limited by the October filing deadline, the extension will allow the ISO and its consultant to provide additional analysis and undertake various enhancements to the production cost model used in the impact analysis</a:t>
            </a:r>
          </a:p>
          <a:p>
            <a:r>
              <a:rPr lang="en-US" b="1" dirty="0" smtClean="0"/>
              <a:t>Today</a:t>
            </a:r>
            <a:r>
              <a:rPr lang="en-US" dirty="0" smtClean="0"/>
              <a:t>: Discuss proposed model enhancements, solicit stakeholder feedback, and provide preliminary schedule of upcoming impact analysis work</a:t>
            </a:r>
          </a:p>
        </p:txBody>
      </p:sp>
    </p:spTree>
    <p:extLst>
      <p:ext uri="{BB962C8B-B14F-4D97-AF65-F5344CB8AC3E}">
        <p14:creationId xmlns:p14="http://schemas.microsoft.com/office/powerpoint/2010/main" val="1309614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sp>
        <p:nvSpPr>
          <p:cNvPr id="6" name="Text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3740676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21</a:t>
            </a:fld>
            <a:endParaRPr lang="en-US" dirty="0"/>
          </a:p>
        </p:txBody>
      </p:sp>
      <p:sp>
        <p:nvSpPr>
          <p:cNvPr id="2" name="Title 1"/>
          <p:cNvSpPr>
            <a:spLocks noGrp="1"/>
          </p:cNvSpPr>
          <p:nvPr>
            <p:ph type="title"/>
          </p:nvPr>
        </p:nvSpPr>
        <p:spPr/>
        <p:txBody>
          <a:bodyPr/>
          <a:lstStyle/>
          <a:p>
            <a:r>
              <a:rPr lang="en-US" dirty="0" smtClean="0"/>
              <a:t>Upcoming discussion with stakeholders</a:t>
            </a:r>
            <a:endParaRPr lang="en-US" dirty="0"/>
          </a:p>
        </p:txBody>
      </p:sp>
      <p:sp>
        <p:nvSpPr>
          <p:cNvPr id="3" name="Text Placeholder 2"/>
          <p:cNvSpPr>
            <a:spLocks noGrp="1"/>
          </p:cNvSpPr>
          <p:nvPr>
            <p:ph type="body" sz="quarter" idx="1"/>
          </p:nvPr>
        </p:nvSpPr>
        <p:spPr>
          <a:xfrm>
            <a:off x="457200" y="1329350"/>
            <a:ext cx="8229600" cy="4995250"/>
          </a:xfrm>
        </p:spPr>
        <p:txBody>
          <a:bodyPr>
            <a:normAutofit/>
          </a:bodyPr>
          <a:lstStyle/>
          <a:p>
            <a:r>
              <a:rPr lang="en-US" dirty="0" smtClean="0"/>
              <a:t>In the coming months, the ISO and its consultant plan to discuss:</a:t>
            </a:r>
          </a:p>
          <a:p>
            <a:pPr lvl="1"/>
            <a:r>
              <a:rPr lang="en-US" dirty="0" smtClean="0"/>
              <a:t>Model assumptions, mechanics, and outputs</a:t>
            </a:r>
          </a:p>
          <a:p>
            <a:pPr lvl="1"/>
            <a:r>
              <a:rPr lang="en-US" dirty="0" smtClean="0"/>
              <a:t>More details on these proposed model enhancements</a:t>
            </a:r>
          </a:p>
          <a:p>
            <a:pPr lvl="1"/>
            <a:r>
              <a:rPr lang="en-US" dirty="0" smtClean="0"/>
              <a:t>Updated model results reflecting these enhancements</a:t>
            </a:r>
          </a:p>
          <a:p>
            <a:pPr lvl="1"/>
            <a:r>
              <a:rPr lang="en-US" dirty="0" smtClean="0"/>
              <a:t>Any additional scenarios or analysis conducted in response to stakeholder feedback</a:t>
            </a:r>
          </a:p>
          <a:p>
            <a:r>
              <a:rPr lang="en-US" dirty="0" smtClean="0"/>
              <a:t>Will try to be as responsive to stakeholder requests as possible, but schedule to complete this work remains tight (</a:t>
            </a:r>
            <a:r>
              <a:rPr lang="en-US" i="1" dirty="0" smtClean="0"/>
              <a:t>next</a:t>
            </a:r>
            <a:r>
              <a:rPr lang="en-US" dirty="0" smtClean="0"/>
              <a:t>)</a:t>
            </a:r>
          </a:p>
          <a:p>
            <a:pPr marL="0" indent="0">
              <a:buNone/>
            </a:pPr>
            <a:endParaRPr lang="en-US" dirty="0"/>
          </a:p>
        </p:txBody>
      </p:sp>
    </p:spTree>
    <p:extLst>
      <p:ext uri="{BB962C8B-B14F-4D97-AF65-F5344CB8AC3E}">
        <p14:creationId xmlns:p14="http://schemas.microsoft.com/office/powerpoint/2010/main" val="4188708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sz="3600" dirty="0" smtClean="0"/>
              <a:t>Expected</a:t>
            </a:r>
            <a:r>
              <a:rPr lang="en-US" dirty="0" smtClean="0"/>
              <a:t> Impact Analysis Stakeholder Schedule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9D18D59-7AC8-45AE-9F52-DBA89AEC6EE0}" type="slidenum">
              <a:rPr lang="en-US" smtClean="0"/>
              <a:pPr/>
              <a:t>22</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2702690418"/>
              </p:ext>
            </p:extLst>
          </p:nvPr>
        </p:nvGraphicFramePr>
        <p:xfrm>
          <a:off x="381000" y="1143000"/>
          <a:ext cx="8305800" cy="3517912"/>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32114">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461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latin typeface="+mn-lt"/>
                        </a:rPr>
                        <a:t>October: Markets Committee</a:t>
                      </a:r>
                    </a:p>
                  </a:txBody>
                  <a:tcPr marL="89777" marR="89777" anchor="ctr">
                    <a:solidFill>
                      <a:srgbClr val="33CCCC"/>
                    </a:solidFill>
                  </a:tcPr>
                </a:tc>
                <a:tc>
                  <a:txBody>
                    <a:bodyPr/>
                    <a:lstStyle/>
                    <a:p>
                      <a:r>
                        <a:rPr lang="en-US" sz="1400" dirty="0" smtClean="0">
                          <a:solidFill>
                            <a:srgbClr val="000000"/>
                          </a:solidFill>
                          <a:latin typeface="+mn-lt"/>
                        </a:rPr>
                        <a:t>Conceptual overview of proposed model enhancements</a:t>
                      </a:r>
                      <a:endParaRPr lang="en-US" sz="1400" dirty="0">
                        <a:solidFill>
                          <a:srgbClr val="000000"/>
                        </a:solidFill>
                        <a:latin typeface="+mn-lt"/>
                      </a:endParaRPr>
                    </a:p>
                  </a:txBody>
                  <a:tcPr marL="89777" marR="89777" anchor="ctr">
                    <a:solidFill>
                      <a:srgbClr val="33CCCC"/>
                    </a:solidFill>
                  </a:tcPr>
                </a:tc>
                <a:extLst>
                  <a:ext uri="{0D108BD9-81ED-4DB2-BD59-A6C34878D82A}">
                    <a16:rowId xmlns:a16="http://schemas.microsoft.com/office/drawing/2014/main" val="10004"/>
                  </a:ext>
                </a:extLst>
              </a:tr>
              <a:tr h="461642">
                <a:tc>
                  <a:txBody>
                    <a:bodyPr/>
                    <a:lstStyle/>
                    <a:p>
                      <a:r>
                        <a:rPr lang="en-US" sz="1400" b="1" dirty="0" smtClean="0">
                          <a:solidFill>
                            <a:srgbClr val="000000"/>
                          </a:solidFill>
                          <a:latin typeface="+mn-lt"/>
                        </a:rPr>
                        <a:t>November: Markets Committee</a:t>
                      </a: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25" dirty="0" smtClean="0">
                          <a:solidFill>
                            <a:srgbClr val="000000"/>
                          </a:solidFill>
                          <a:effectLst/>
                          <a:latin typeface="+mn-lt"/>
                          <a:ea typeface="Times New Roman"/>
                        </a:rPr>
                        <a:t>Detailed</a:t>
                      </a:r>
                      <a:r>
                        <a:rPr lang="en-US" sz="1400" spc="-25" baseline="0" dirty="0" smtClean="0">
                          <a:solidFill>
                            <a:srgbClr val="000000"/>
                          </a:solidFill>
                          <a:effectLst/>
                          <a:latin typeface="+mn-lt"/>
                          <a:ea typeface="Times New Roman"/>
                        </a:rPr>
                        <a:t> discussion of proposed model enhancements</a:t>
                      </a:r>
                      <a:endParaRPr lang="en-US" sz="1400" spc="-25" dirty="0" smtClean="0">
                        <a:solidFill>
                          <a:srgbClr val="000000"/>
                        </a:solidFill>
                        <a:effectLst/>
                        <a:latin typeface="+mn-lt"/>
                        <a:ea typeface="Times New Roman"/>
                      </a:endParaRPr>
                    </a:p>
                  </a:txBody>
                  <a:tcPr marL="89777" marR="89777" anchor="ctr"/>
                </a:tc>
                <a:extLst>
                  <a:ext uri="{0D108BD9-81ED-4DB2-BD59-A6C34878D82A}">
                    <a16:rowId xmlns:a16="http://schemas.microsoft.com/office/drawing/2014/main" val="4221381287"/>
                  </a:ext>
                </a:extLst>
              </a:tr>
              <a:tr h="470496">
                <a:tc>
                  <a:txBody>
                    <a:bodyPr/>
                    <a:lstStyle/>
                    <a:p>
                      <a:r>
                        <a:rPr lang="en-US" sz="1400" b="1" dirty="0" smtClean="0">
                          <a:solidFill>
                            <a:srgbClr val="000000"/>
                          </a:solidFill>
                          <a:latin typeface="+mn-lt"/>
                        </a:rPr>
                        <a:t>December: Markets Committee</a:t>
                      </a:r>
                      <a:endParaRPr lang="en-US" sz="1400" b="1" baseline="0" dirty="0" smtClean="0">
                        <a:solidFill>
                          <a:srgbClr val="000000"/>
                        </a:solidFill>
                        <a:latin typeface="+mn-lt"/>
                      </a:endParaRP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25" dirty="0" smtClean="0">
                          <a:solidFill>
                            <a:srgbClr val="000000"/>
                          </a:solidFill>
                          <a:effectLst/>
                          <a:latin typeface="+mn-lt"/>
                        </a:rPr>
                        <a:t>Updated model results for winter months reflecting proposed enhancements</a:t>
                      </a:r>
                      <a:endParaRPr lang="en-US" sz="1400" dirty="0" smtClean="0">
                        <a:solidFill>
                          <a:srgbClr val="000000"/>
                        </a:solidFill>
                        <a:latin typeface="+mn-lt"/>
                      </a:endParaRPr>
                    </a:p>
                  </a:txBody>
                  <a:tcPr marL="89777" marR="89777" anchor="ctr"/>
                </a:tc>
                <a:extLst>
                  <a:ext uri="{0D108BD9-81ED-4DB2-BD59-A6C34878D82A}">
                    <a16:rowId xmlns:a16="http://schemas.microsoft.com/office/drawing/2014/main" val="2166439033"/>
                  </a:ext>
                </a:extLst>
              </a:tr>
              <a:tr h="461642">
                <a:tc>
                  <a:txBody>
                    <a:bodyPr/>
                    <a:lstStyle/>
                    <a:p>
                      <a:r>
                        <a:rPr lang="en-US" sz="1400" b="1" dirty="0" smtClean="0">
                          <a:solidFill>
                            <a:srgbClr val="000000"/>
                          </a:solidFill>
                          <a:latin typeface="+mn-lt"/>
                        </a:rPr>
                        <a:t>January: Markets Committee</a:t>
                      </a: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pc="-25" dirty="0" smtClean="0">
                          <a:solidFill>
                            <a:srgbClr val="000000"/>
                          </a:solidFill>
                          <a:effectLst/>
                          <a:latin typeface="+mn-lt"/>
                          <a:ea typeface="Times New Roman"/>
                        </a:rPr>
                        <a:t>Preliminary model</a:t>
                      </a:r>
                      <a:r>
                        <a:rPr lang="en-US" sz="1400" spc="-25" baseline="0" dirty="0" smtClean="0">
                          <a:solidFill>
                            <a:srgbClr val="000000"/>
                          </a:solidFill>
                          <a:effectLst/>
                          <a:latin typeface="+mn-lt"/>
                          <a:ea typeface="Times New Roman"/>
                        </a:rPr>
                        <a:t> results for non-winter months</a:t>
                      </a:r>
                      <a:endParaRPr lang="en-US" sz="1400" spc="-25" dirty="0" smtClean="0">
                        <a:solidFill>
                          <a:srgbClr val="000000"/>
                        </a:solidFill>
                        <a:effectLst/>
                        <a:latin typeface="+mn-lt"/>
                        <a:ea typeface="Times New Roman"/>
                      </a:endParaRPr>
                    </a:p>
                  </a:txBody>
                  <a:tcPr marL="89777" marR="89777" anchor="ctr"/>
                </a:tc>
                <a:extLst>
                  <a:ext uri="{0D108BD9-81ED-4DB2-BD59-A6C34878D82A}">
                    <a16:rowId xmlns:a16="http://schemas.microsoft.com/office/drawing/2014/main" val="2354999675"/>
                  </a:ext>
                </a:extLst>
              </a:tr>
              <a:tr h="461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latin typeface="+mn-lt"/>
                        </a:rPr>
                        <a:t>February: Markets</a:t>
                      </a:r>
                      <a:r>
                        <a:rPr lang="en-US" sz="1400" b="1" baseline="0" dirty="0" smtClean="0">
                          <a:solidFill>
                            <a:srgbClr val="000000"/>
                          </a:solidFill>
                          <a:latin typeface="+mn-lt"/>
                        </a:rPr>
                        <a:t> Committee</a:t>
                      </a: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rPr>
                        <a:t>Impact analysis report published</a:t>
                      </a:r>
                      <a:endParaRPr lang="en-US" sz="1400" b="1" spc="-25" dirty="0" smtClean="0">
                        <a:solidFill>
                          <a:srgbClr val="000000"/>
                        </a:solidFill>
                        <a:effectLst/>
                        <a:latin typeface="+mn-lt"/>
                      </a:endParaRPr>
                    </a:p>
                  </a:txBody>
                  <a:tcPr marL="89777" marR="89777" anchor="ctr"/>
                </a:tc>
                <a:extLst>
                  <a:ext uri="{0D108BD9-81ED-4DB2-BD59-A6C34878D82A}">
                    <a16:rowId xmlns:a16="http://schemas.microsoft.com/office/drawing/2014/main" val="3000157067"/>
                  </a:ext>
                </a:extLst>
              </a:tr>
              <a:tr h="393712">
                <a:tc>
                  <a:txBody>
                    <a:bodyPr/>
                    <a:lstStyle/>
                    <a:p>
                      <a:r>
                        <a:rPr lang="en-US" sz="1400" b="1" dirty="0" smtClean="0">
                          <a:solidFill>
                            <a:srgbClr val="000000"/>
                          </a:solidFill>
                          <a:latin typeface="+mn-lt"/>
                        </a:rPr>
                        <a:t>March: Markets </a:t>
                      </a:r>
                      <a:r>
                        <a:rPr lang="en-US" sz="1400" b="1" baseline="0" dirty="0" smtClean="0">
                          <a:solidFill>
                            <a:srgbClr val="000000"/>
                          </a:solidFill>
                          <a:latin typeface="+mn-lt"/>
                        </a:rPr>
                        <a:t> Committee</a:t>
                      </a:r>
                    </a:p>
                  </a:txBody>
                  <a:tcPr marL="89777" marR="89777" anchor="ctr"/>
                </a:tc>
                <a:tc>
                  <a:txBody>
                    <a:bodyPr/>
                    <a:lstStyle/>
                    <a:p>
                      <a:r>
                        <a:rPr lang="en-US" sz="1400" b="0" dirty="0" smtClean="0">
                          <a:solidFill>
                            <a:srgbClr val="000000"/>
                          </a:solidFill>
                          <a:latin typeface="+mn-lt"/>
                        </a:rPr>
                        <a:t>Markets Committee</a:t>
                      </a:r>
                      <a:r>
                        <a:rPr lang="en-US" sz="1400" b="0" baseline="0" dirty="0" smtClean="0">
                          <a:solidFill>
                            <a:srgbClr val="000000"/>
                          </a:solidFill>
                          <a:latin typeface="+mn-lt"/>
                        </a:rPr>
                        <a:t> vote</a:t>
                      </a:r>
                      <a:endParaRPr lang="en-US" sz="1400" b="0" dirty="0" smtClean="0">
                        <a:solidFill>
                          <a:srgbClr val="000000"/>
                        </a:solidFill>
                        <a:latin typeface="+mn-lt"/>
                      </a:endParaRPr>
                    </a:p>
                  </a:txBody>
                  <a:tcPr marL="89777" marR="89777" anchor="ctr"/>
                </a:tc>
                <a:extLst>
                  <a:ext uri="{0D108BD9-81ED-4DB2-BD59-A6C34878D82A}">
                    <a16:rowId xmlns:a16="http://schemas.microsoft.com/office/drawing/2014/main" val="10006"/>
                  </a:ext>
                </a:extLst>
              </a:tr>
              <a:tr h="393712">
                <a:tc>
                  <a:txBody>
                    <a:bodyPr/>
                    <a:lstStyle/>
                    <a:p>
                      <a:r>
                        <a:rPr lang="en-US" sz="1400" b="1" baseline="0" dirty="0" smtClean="0">
                          <a:solidFill>
                            <a:srgbClr val="000000"/>
                          </a:solidFill>
                          <a:latin typeface="+mn-lt"/>
                        </a:rPr>
                        <a:t>April</a:t>
                      </a:r>
                    </a:p>
                  </a:txBody>
                  <a:tcPr marL="89777" marR="89777" anchor="ctr"/>
                </a:tc>
                <a:tc>
                  <a:txBody>
                    <a:bodyPr/>
                    <a:lstStyle/>
                    <a:p>
                      <a:r>
                        <a:rPr lang="en-US" sz="1400" b="0" dirty="0" smtClean="0">
                          <a:solidFill>
                            <a:srgbClr val="000000"/>
                          </a:solidFill>
                          <a:latin typeface="+mn-lt"/>
                        </a:rPr>
                        <a:t>Participants Committee vote,</a:t>
                      </a:r>
                      <a:r>
                        <a:rPr lang="en-US" sz="1400" b="0" baseline="0" dirty="0" smtClean="0">
                          <a:solidFill>
                            <a:srgbClr val="000000"/>
                          </a:solidFill>
                          <a:latin typeface="+mn-lt"/>
                        </a:rPr>
                        <a:t> FERC filing</a:t>
                      </a:r>
                      <a:endParaRPr lang="en-US" sz="1400" b="0" dirty="0" smtClean="0">
                        <a:solidFill>
                          <a:srgbClr val="000000"/>
                        </a:solidFill>
                        <a:latin typeface="+mn-lt"/>
                      </a:endParaRPr>
                    </a:p>
                  </a:txBody>
                  <a:tcPr marL="89777" marR="89777" anchor="ctr"/>
                </a:tc>
                <a:extLst>
                  <a:ext uri="{0D108BD9-81ED-4DB2-BD59-A6C34878D82A}">
                    <a16:rowId xmlns:a16="http://schemas.microsoft.com/office/drawing/2014/main" val="2981177062"/>
                  </a:ext>
                </a:extLst>
              </a:tr>
            </a:tbl>
          </a:graphicData>
        </a:graphic>
      </p:graphicFrame>
    </p:spTree>
    <p:extLst>
      <p:ext uri="{BB962C8B-B14F-4D97-AF65-F5344CB8AC3E}">
        <p14:creationId xmlns:p14="http://schemas.microsoft.com/office/powerpoint/2010/main" val="828801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
        <p:nvSpPr>
          <p:cNvPr id="2" name="Title 1"/>
          <p:cNvSpPr>
            <a:spLocks noGrp="1"/>
          </p:cNvSpPr>
          <p:nvPr>
            <p:ph type="title"/>
          </p:nvPr>
        </p:nvSpPr>
        <p:spPr/>
        <p:txBody>
          <a:bodyPr/>
          <a:lstStyle/>
          <a:p>
            <a:r>
              <a:rPr lang="en-US" dirty="0" smtClean="0"/>
              <a:t>Background: Original deadline limited scope of analysis</a:t>
            </a:r>
            <a:endParaRPr lang="en-US" dirty="0"/>
          </a:p>
        </p:txBody>
      </p:sp>
      <p:sp>
        <p:nvSpPr>
          <p:cNvPr id="3" name="Text Placeholder 2"/>
          <p:cNvSpPr>
            <a:spLocks noGrp="1"/>
          </p:cNvSpPr>
          <p:nvPr>
            <p:ph type="body" sz="quarter" idx="1"/>
          </p:nvPr>
        </p:nvSpPr>
        <p:spPr/>
        <p:txBody>
          <a:bodyPr>
            <a:normAutofit/>
          </a:bodyPr>
          <a:lstStyle/>
          <a:p>
            <a:r>
              <a:rPr lang="en-US" dirty="0" smtClean="0"/>
              <a:t>ISO retained Analysis Group to assess the potential market and reliability impacts of ESI under a range of system conditions</a:t>
            </a:r>
          </a:p>
          <a:p>
            <a:r>
              <a:rPr lang="en-US" dirty="0" smtClean="0"/>
              <a:t>To estimate these impacts, Analysis Group developed a production model with the expectation of an October 15, 2019 filing deadline</a:t>
            </a:r>
          </a:p>
          <a:p>
            <a:r>
              <a:rPr lang="en-US" dirty="0" smtClean="0"/>
              <a:t>This deadline required various simplifications and a limited assessment of model outputs</a:t>
            </a:r>
          </a:p>
          <a:p>
            <a:r>
              <a:rPr lang="en-US" dirty="0" smtClean="0"/>
              <a:t>The extension will allow the ISO, Analysis Group, and stakeholders time to further assess the model’s inputs and assumptions, and make a number of model enhancements</a:t>
            </a:r>
            <a:endParaRPr lang="en-US" dirty="0"/>
          </a:p>
        </p:txBody>
      </p:sp>
    </p:spTree>
    <p:extLst>
      <p:ext uri="{BB962C8B-B14F-4D97-AF65-F5344CB8AC3E}">
        <p14:creationId xmlns:p14="http://schemas.microsoft.com/office/powerpoint/2010/main" val="2479082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a:t>
            </a:fld>
            <a:endParaRPr lang="en-US" dirty="0"/>
          </a:p>
        </p:txBody>
      </p:sp>
      <p:sp>
        <p:nvSpPr>
          <p:cNvPr id="2" name="Title 1"/>
          <p:cNvSpPr>
            <a:spLocks noGrp="1"/>
          </p:cNvSpPr>
          <p:nvPr>
            <p:ph type="title"/>
          </p:nvPr>
        </p:nvSpPr>
        <p:spPr/>
        <p:txBody>
          <a:bodyPr/>
          <a:lstStyle/>
          <a:p>
            <a:r>
              <a:rPr lang="en-US" dirty="0" smtClean="0"/>
              <a:t>Additional time will allow for more analysis and discussion of model results</a:t>
            </a:r>
            <a:endParaRPr lang="en-US" dirty="0"/>
          </a:p>
        </p:txBody>
      </p:sp>
      <p:sp>
        <p:nvSpPr>
          <p:cNvPr id="3" name="Text Placeholder 2"/>
          <p:cNvSpPr>
            <a:spLocks noGrp="1"/>
          </p:cNvSpPr>
          <p:nvPr>
            <p:ph type="body" sz="quarter" idx="1"/>
          </p:nvPr>
        </p:nvSpPr>
        <p:spPr>
          <a:xfrm>
            <a:off x="457200" y="1219200"/>
            <a:ext cx="8229600" cy="4995250"/>
          </a:xfrm>
        </p:spPr>
        <p:txBody>
          <a:bodyPr>
            <a:normAutofit/>
          </a:bodyPr>
          <a:lstStyle/>
          <a:p>
            <a:r>
              <a:rPr lang="en-US" dirty="0" smtClean="0"/>
              <a:t>Consistent with its comments submitted to FERC regarding the request for an extension, the ISO and its consultant plan to conduct further analysis with the additional time afforded, including:</a:t>
            </a:r>
          </a:p>
          <a:p>
            <a:pPr lvl="1"/>
            <a:r>
              <a:rPr lang="en-US" dirty="0" smtClean="0"/>
              <a:t>Additional scenarios</a:t>
            </a:r>
          </a:p>
          <a:p>
            <a:pPr lvl="1"/>
            <a:r>
              <a:rPr lang="en-US" dirty="0" smtClean="0"/>
              <a:t>Continued assessment and discussion of the model’s input assumptions and outputs</a:t>
            </a:r>
          </a:p>
          <a:p>
            <a:r>
              <a:rPr lang="en-US" dirty="0" smtClean="0"/>
              <a:t>ISO welcomes stakeholder feedback on what analysis would provide greatest value</a:t>
            </a:r>
          </a:p>
        </p:txBody>
      </p:sp>
    </p:spTree>
    <p:extLst>
      <p:ext uri="{BB962C8B-B14F-4D97-AF65-F5344CB8AC3E}">
        <p14:creationId xmlns:p14="http://schemas.microsoft.com/office/powerpoint/2010/main" val="649455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5</a:t>
            </a:fld>
            <a:endParaRPr lang="en-US" dirty="0"/>
          </a:p>
        </p:txBody>
      </p:sp>
      <p:sp>
        <p:nvSpPr>
          <p:cNvPr id="2" name="Title 1"/>
          <p:cNvSpPr>
            <a:spLocks noGrp="1"/>
          </p:cNvSpPr>
          <p:nvPr>
            <p:ph type="title"/>
          </p:nvPr>
        </p:nvSpPr>
        <p:spPr/>
        <p:txBody>
          <a:bodyPr/>
          <a:lstStyle/>
          <a:p>
            <a:r>
              <a:rPr lang="en-US" dirty="0" smtClean="0"/>
              <a:t>Additional time will also allow for model enhancements</a:t>
            </a:r>
            <a:endParaRPr lang="en-US" dirty="0"/>
          </a:p>
        </p:txBody>
      </p:sp>
      <p:sp>
        <p:nvSpPr>
          <p:cNvPr id="3" name="Text Placeholder 2"/>
          <p:cNvSpPr>
            <a:spLocks noGrp="1"/>
          </p:cNvSpPr>
          <p:nvPr>
            <p:ph type="body" sz="quarter" idx="1"/>
          </p:nvPr>
        </p:nvSpPr>
        <p:spPr>
          <a:xfrm>
            <a:off x="457200" y="1253150"/>
            <a:ext cx="8229600" cy="4995250"/>
          </a:xfrm>
        </p:spPr>
        <p:txBody>
          <a:bodyPr>
            <a:normAutofit/>
          </a:bodyPr>
          <a:lstStyle/>
          <a:p>
            <a:r>
              <a:rPr lang="en-US" dirty="0" smtClean="0"/>
              <a:t>The ISO and its consultant also plan to make model enhancements to the model’s assumptions and clearing logic </a:t>
            </a:r>
          </a:p>
          <a:p>
            <a:r>
              <a:rPr lang="en-US" dirty="0" smtClean="0"/>
              <a:t>These enhancements will allow the model’s outputs to more accurately reflect expected market and reliability outcomes</a:t>
            </a:r>
          </a:p>
          <a:p>
            <a:r>
              <a:rPr lang="en-US" dirty="0" smtClean="0"/>
              <a:t>Based on earlier stakeholder feedback and ISO review, we have identified three model enhancements that will better reflect expected outcomes and therefore provide more meaningful information about ESI’s expected impact (</a:t>
            </a:r>
            <a:r>
              <a:rPr lang="en-US" i="1" dirty="0" smtClean="0"/>
              <a:t>next</a:t>
            </a:r>
            <a:r>
              <a:rPr lang="en-US" dirty="0" smtClean="0"/>
              <a:t>)</a:t>
            </a:r>
          </a:p>
        </p:txBody>
      </p:sp>
    </p:spTree>
    <p:extLst>
      <p:ext uri="{BB962C8B-B14F-4D97-AF65-F5344CB8AC3E}">
        <p14:creationId xmlns:p14="http://schemas.microsoft.com/office/powerpoint/2010/main" val="4287634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6</a:t>
            </a:fld>
            <a:endParaRPr lang="en-US" dirty="0"/>
          </a:p>
        </p:txBody>
      </p:sp>
      <p:sp>
        <p:nvSpPr>
          <p:cNvPr id="2" name="Title 1"/>
          <p:cNvSpPr>
            <a:spLocks noGrp="1"/>
          </p:cNvSpPr>
          <p:nvPr>
            <p:ph type="title"/>
          </p:nvPr>
        </p:nvSpPr>
        <p:spPr>
          <a:xfrm>
            <a:off x="457200" y="76200"/>
            <a:ext cx="8305800" cy="1143000"/>
          </a:xfrm>
        </p:spPr>
        <p:txBody>
          <a:bodyPr/>
          <a:lstStyle/>
          <a:p>
            <a:r>
              <a:rPr lang="en-US" dirty="0" smtClean="0"/>
              <a:t>Three model enhancements ISO plans to pursue</a:t>
            </a:r>
            <a:endParaRPr lang="en-US" dirty="0"/>
          </a:p>
        </p:txBody>
      </p:sp>
      <p:sp>
        <p:nvSpPr>
          <p:cNvPr id="3" name="Text Placeholder 2"/>
          <p:cNvSpPr>
            <a:spLocks noGrp="1"/>
          </p:cNvSpPr>
          <p:nvPr>
            <p:ph type="body" sz="quarter" idx="1"/>
          </p:nvPr>
        </p:nvSpPr>
        <p:spPr/>
        <p:txBody>
          <a:bodyPr>
            <a:normAutofit/>
          </a:bodyPr>
          <a:lstStyle/>
          <a:p>
            <a:r>
              <a:rPr lang="en-US" b="1" dirty="0" smtClean="0"/>
              <a:t>Enhancement 1</a:t>
            </a:r>
            <a:r>
              <a:rPr lang="en-US" dirty="0" smtClean="0"/>
              <a:t>: Extend the model to non-winter months</a:t>
            </a:r>
          </a:p>
          <a:p>
            <a:r>
              <a:rPr lang="en-US" b="1" dirty="0" smtClean="0"/>
              <a:t>Enhancement 2</a:t>
            </a:r>
            <a:r>
              <a:rPr lang="en-US" dirty="0" smtClean="0"/>
              <a:t>: Further assess model’s fuel input assumptions</a:t>
            </a:r>
          </a:p>
          <a:p>
            <a:r>
              <a:rPr lang="en-US" b="1" dirty="0" smtClean="0"/>
              <a:t>Enhancement 3</a:t>
            </a:r>
            <a:r>
              <a:rPr lang="en-US" dirty="0" smtClean="0"/>
              <a:t>: Improve the model’s calculation of the EIR</a:t>
            </a:r>
          </a:p>
          <a:p>
            <a:endParaRPr lang="en-US" i="1" dirty="0" smtClean="0"/>
          </a:p>
          <a:p>
            <a:pPr marL="0" indent="0">
              <a:buNone/>
            </a:pPr>
            <a:r>
              <a:rPr lang="en-US" i="1" dirty="0" smtClean="0"/>
              <a:t>Next</a:t>
            </a:r>
            <a:r>
              <a:rPr lang="en-US" dirty="0" smtClean="0"/>
              <a:t>: Discuss each enhancement in more detail</a:t>
            </a:r>
            <a:endParaRPr lang="en-US" dirty="0"/>
          </a:p>
        </p:txBody>
      </p:sp>
    </p:spTree>
    <p:extLst>
      <p:ext uri="{BB962C8B-B14F-4D97-AF65-F5344CB8AC3E}">
        <p14:creationId xmlns:p14="http://schemas.microsoft.com/office/powerpoint/2010/main" val="1136087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Enhancement 1: Extend the model to non-winter months</a:t>
            </a:r>
            <a:endParaRPr lang="en-US" dirty="0"/>
          </a:p>
        </p:txBody>
      </p:sp>
      <p:sp>
        <p:nvSpPr>
          <p:cNvPr id="6" name="Text Placeholder 5"/>
          <p:cNvSpPr>
            <a:spLocks noGrp="1"/>
          </p:cNvSpPr>
          <p:nvPr>
            <p:ph type="body" idx="1"/>
          </p:nvPr>
        </p:nvSpPr>
        <p:spPr/>
        <p:txBody>
          <a:bodyPr/>
          <a:lstStyle/>
          <a:p>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1742802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8</a:t>
            </a:fld>
            <a:endParaRPr lang="en-US" dirty="0"/>
          </a:p>
        </p:txBody>
      </p:sp>
      <p:sp>
        <p:nvSpPr>
          <p:cNvPr id="2" name="Title 1"/>
          <p:cNvSpPr>
            <a:spLocks noGrp="1"/>
          </p:cNvSpPr>
          <p:nvPr>
            <p:ph type="title"/>
          </p:nvPr>
        </p:nvSpPr>
        <p:spPr>
          <a:xfrm>
            <a:off x="457200" y="76200"/>
            <a:ext cx="8153400" cy="1143000"/>
          </a:xfrm>
        </p:spPr>
        <p:txBody>
          <a:bodyPr/>
          <a:lstStyle/>
          <a:p>
            <a:r>
              <a:rPr lang="en-US" dirty="0" smtClean="0"/>
              <a:t>Model has only been run for winter months to date</a:t>
            </a:r>
            <a:endParaRPr lang="en-US" dirty="0"/>
          </a:p>
        </p:txBody>
      </p:sp>
      <p:sp>
        <p:nvSpPr>
          <p:cNvPr id="3" name="Text Placeholder 2"/>
          <p:cNvSpPr>
            <a:spLocks noGrp="1"/>
          </p:cNvSpPr>
          <p:nvPr>
            <p:ph type="body" sz="quarter" idx="1"/>
          </p:nvPr>
        </p:nvSpPr>
        <p:spPr>
          <a:xfrm>
            <a:off x="457200" y="1329350"/>
            <a:ext cx="8229600" cy="4995250"/>
          </a:xfrm>
        </p:spPr>
        <p:txBody>
          <a:bodyPr>
            <a:normAutofit/>
          </a:bodyPr>
          <a:lstStyle/>
          <a:p>
            <a:r>
              <a:rPr lang="en-US" dirty="0" smtClean="0"/>
              <a:t>To provide quantitative analysis in advance of committee votes and October FERC filing, the model’s scope was limited in several ways</a:t>
            </a:r>
          </a:p>
          <a:p>
            <a:r>
              <a:rPr lang="en-US" dirty="0" smtClean="0"/>
              <a:t>Notably, the analysis was limited to a 90-day winter period, when ESI’s impact on the region’s energy security is expected to be most significant</a:t>
            </a:r>
          </a:p>
          <a:p>
            <a:r>
              <a:rPr lang="en-US" dirty="0" smtClean="0"/>
              <a:t>Analysis of non-winter months will allow the ISO and stakeholders to better assess the expected market and reliability impacts associated with ESI</a:t>
            </a:r>
          </a:p>
          <a:p>
            <a:r>
              <a:rPr lang="en-US" dirty="0" smtClean="0"/>
              <a:t>With the extension, the ISO anticipates that it will be able to provide stakeholders with such analysis</a:t>
            </a:r>
          </a:p>
          <a:p>
            <a:pPr marL="0" indent="0">
              <a:buNone/>
            </a:pPr>
            <a:endParaRPr lang="en-US" dirty="0"/>
          </a:p>
        </p:txBody>
      </p:sp>
    </p:spTree>
    <p:extLst>
      <p:ext uri="{BB962C8B-B14F-4D97-AF65-F5344CB8AC3E}">
        <p14:creationId xmlns:p14="http://schemas.microsoft.com/office/powerpoint/2010/main" val="73844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9</a:t>
            </a:fld>
            <a:endParaRPr lang="en-US" dirty="0"/>
          </a:p>
        </p:txBody>
      </p:sp>
      <p:sp>
        <p:nvSpPr>
          <p:cNvPr id="2" name="Title 1"/>
          <p:cNvSpPr>
            <a:spLocks noGrp="1"/>
          </p:cNvSpPr>
          <p:nvPr>
            <p:ph type="title"/>
          </p:nvPr>
        </p:nvSpPr>
        <p:spPr>
          <a:xfrm>
            <a:off x="457200" y="76200"/>
            <a:ext cx="8153400" cy="1143000"/>
          </a:xfrm>
        </p:spPr>
        <p:txBody>
          <a:bodyPr/>
          <a:lstStyle/>
          <a:p>
            <a:r>
              <a:rPr lang="en-US" dirty="0" smtClean="0"/>
              <a:t>Non-winter analysis summary</a:t>
            </a:r>
            <a:endParaRPr lang="en-US" dirty="0"/>
          </a:p>
        </p:txBody>
      </p:sp>
      <p:sp>
        <p:nvSpPr>
          <p:cNvPr id="3" name="Text Placeholder 2"/>
          <p:cNvSpPr>
            <a:spLocks noGrp="1"/>
          </p:cNvSpPr>
          <p:nvPr>
            <p:ph type="body" sz="quarter" idx="1"/>
          </p:nvPr>
        </p:nvSpPr>
        <p:spPr>
          <a:xfrm>
            <a:off x="457200" y="1329350"/>
            <a:ext cx="8229600" cy="4995250"/>
          </a:xfrm>
        </p:spPr>
        <p:txBody>
          <a:bodyPr>
            <a:normAutofit/>
          </a:bodyPr>
          <a:lstStyle/>
          <a:p>
            <a:r>
              <a:rPr lang="en-US" dirty="0" smtClean="0"/>
              <a:t>Analysis for the non-winter months will utilize the same production cost model that has been used for the winter months (plus the proposed enhancements)</a:t>
            </a:r>
          </a:p>
          <a:p>
            <a:r>
              <a:rPr lang="en-US" dirty="0" smtClean="0"/>
              <a:t>Model’s input assumptions will need to be modified to reflect key differences between winter and non-winter months</a:t>
            </a:r>
          </a:p>
          <a:p>
            <a:pPr lvl="1"/>
            <a:r>
              <a:rPr lang="en-US" dirty="0" smtClean="0"/>
              <a:t>E.g., system load, natural gas available for electric generation, assumptions regarding renewable generation</a:t>
            </a:r>
          </a:p>
          <a:p>
            <a:r>
              <a:rPr lang="en-US" dirty="0" smtClean="0"/>
              <a:t>Welcome feedback on how this analysis can use the additional time to provide maximum value to stakeholders</a:t>
            </a:r>
          </a:p>
          <a:p>
            <a:pPr marL="0" indent="0">
              <a:buNone/>
            </a:pPr>
            <a:endParaRPr lang="en-US" dirty="0"/>
          </a:p>
        </p:txBody>
      </p:sp>
    </p:spTree>
    <p:extLst>
      <p:ext uri="{BB962C8B-B14F-4D97-AF65-F5344CB8AC3E}">
        <p14:creationId xmlns:p14="http://schemas.microsoft.com/office/powerpoint/2010/main" val="31117174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1429</Words>
  <Application>Microsoft Office PowerPoint</Application>
  <PresentationFormat>On-screen Show (4:3)</PresentationFormat>
  <Paragraphs>136</Paragraphs>
  <Slides>22</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Times New Roman</vt:lpstr>
      <vt:lpstr>ISO-PPT-Template-Confidential</vt:lpstr>
      <vt:lpstr>blank</vt:lpstr>
      <vt:lpstr>PowerPoint Presentation</vt:lpstr>
      <vt:lpstr>PowerPoint Presentation</vt:lpstr>
      <vt:lpstr>Background: Original deadline limited scope of analysis</vt:lpstr>
      <vt:lpstr>Additional time will allow for more analysis and discussion of model results</vt:lpstr>
      <vt:lpstr>Additional time will also allow for model enhancements</vt:lpstr>
      <vt:lpstr>Three model enhancements ISO plans to pursue</vt:lpstr>
      <vt:lpstr>Enhancement 1: Extend the model to non-winter months</vt:lpstr>
      <vt:lpstr>Model has only been run for winter months to date</vt:lpstr>
      <vt:lpstr>Non-winter analysis summary</vt:lpstr>
      <vt:lpstr>Benefits to assessing ESI in non-winter months</vt:lpstr>
      <vt:lpstr>Enhancement 2: Further assess model’s fuel input assumptions</vt:lpstr>
      <vt:lpstr>Current fuel input assumptions</vt:lpstr>
      <vt:lpstr>Further exploration of these fuel assumptions is merited</vt:lpstr>
      <vt:lpstr>Benefits to further assessment of fuel input assumptions</vt:lpstr>
      <vt:lpstr>Enhancement 3: Improve the model’s calculation of the EIR</vt:lpstr>
      <vt:lpstr>Calculation of EIR under current model</vt:lpstr>
      <vt:lpstr>May expect this gap to decrease under ESI</vt:lpstr>
      <vt:lpstr>Proposed approach to modeling DA demand</vt:lpstr>
      <vt:lpstr>Benefits to including price-responsive demand</vt:lpstr>
      <vt:lpstr>Next steps</vt:lpstr>
      <vt:lpstr>Upcoming discussion with stakeholders</vt:lpstr>
      <vt:lpstr>Expected Impact Analysis Stakeholder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2018-06-15T20:36:20Z</dcterms:created>
  <dcterms:modified xsi:type="dcterms:W3CDTF">2019-10-10T20:05:32Z</dcterms:modified>
</cp:coreProperties>
</file>