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86" r:id="rId4"/>
  </p:sldMasterIdLst>
  <p:notesMasterIdLst>
    <p:notesMasterId r:id="rId10"/>
  </p:notesMasterIdLst>
  <p:handoutMasterIdLst>
    <p:handoutMasterId r:id="rId11"/>
  </p:handoutMasterIdLst>
  <p:sldIdLst>
    <p:sldId id="258" r:id="rId5"/>
    <p:sldId id="259" r:id="rId6"/>
    <p:sldId id="260" r:id="rId7"/>
    <p:sldId id="261" r:id="rId8"/>
    <p:sldId id="265" r:id="rId9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768"/>
    <a:srgbClr val="B5121B"/>
    <a:srgbClr val="003767"/>
    <a:srgbClr val="77422D"/>
    <a:srgbClr val="4B4B4B"/>
    <a:srgbClr val="000000"/>
    <a:srgbClr val="CC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79" d="100"/>
          <a:sy n="79" d="100"/>
        </p:scale>
        <p:origin x="15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4" d="100"/>
          <a:sy n="104" d="100"/>
        </p:scale>
        <p:origin x="-3498" y="-10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r">
              <a:defRPr sz="1300"/>
            </a:lvl1pPr>
          </a:lstStyle>
          <a:p>
            <a:fld id="{F6393C1C-D818-4F0A-82AB-DB3A6209786F}" type="datetimeFigureOut">
              <a:rPr lang="en-US" smtClean="0"/>
              <a:pPr/>
              <a:t>9/25/2019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r">
              <a:defRPr sz="1300"/>
            </a:lvl1pPr>
          </a:lstStyle>
          <a:p>
            <a:fld id="{94E3C685-C107-4754-B079-28A0642197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583103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300">
                <a:ea typeface="ＭＳ Ｐゴシック" pitchFamily="112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ea typeface="ＭＳ Ｐゴシック" pitchFamily="112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415790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300">
                <a:ea typeface="ＭＳ Ｐゴシック" pitchFamily="112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ea typeface="ＭＳ Ｐゴシック" pitchFamily="112" charset="-128"/>
                <a:cs typeface="+mn-cs"/>
              </a:defRPr>
            </a:lvl1pPr>
          </a:lstStyle>
          <a:p>
            <a:pPr>
              <a:defRPr/>
            </a:pPr>
            <a:fld id="{F28976BC-EDE1-4BA8-B92D-040AF60962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661290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469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0182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1095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5410200" y="4876800"/>
            <a:ext cx="3429000" cy="14478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2000">
                <a:solidFill>
                  <a:srgbClr val="003768"/>
                </a:solidFill>
                <a:latin typeface="Arial Rounded MT Bold" panose="020F0704030504030204" pitchFamily="34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257800" y="1295400"/>
            <a:ext cx="3657600" cy="3276600"/>
          </a:xfrm>
          <a:prstGeom prst="rect">
            <a:avLst/>
          </a:prstGeom>
        </p:spPr>
        <p:txBody>
          <a:bodyPr/>
          <a:lstStyle>
            <a:lvl1pPr algn="ctr">
              <a:defRPr sz="3600">
                <a:solidFill>
                  <a:srgbClr val="003768"/>
                </a:solidFill>
                <a:latin typeface="Arial Rounded MT Bold" panose="020F070403050403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0">
                <a:solidFill>
                  <a:srgbClr val="003768"/>
                </a:solidFill>
                <a:latin typeface="Arial Rounded MT Bold" panose="020F07040305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solidFill>
                  <a:srgbClr val="003768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003768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0813"/>
            <a:ext cx="8153400" cy="685800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003768"/>
                </a:solidFill>
                <a:latin typeface="Arial Rounded MT Bold" panose="020F070403050403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219200"/>
            <a:ext cx="7772400" cy="4876800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rgbClr val="003768"/>
                </a:solidFill>
              </a:defRPr>
            </a:lvl1pPr>
            <a:lvl2pPr>
              <a:defRPr>
                <a:solidFill>
                  <a:srgbClr val="003768"/>
                </a:solidFill>
              </a:defRPr>
            </a:lvl2pPr>
            <a:lvl3pPr>
              <a:defRPr>
                <a:solidFill>
                  <a:srgbClr val="003768"/>
                </a:solidFill>
              </a:defRPr>
            </a:lvl3pPr>
            <a:lvl4pPr>
              <a:defRPr>
                <a:solidFill>
                  <a:srgbClr val="003768"/>
                </a:solidFill>
              </a:defRPr>
            </a:lvl4pPr>
            <a:lvl5pPr>
              <a:defRPr>
                <a:solidFill>
                  <a:srgbClr val="003768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19850" y="150813"/>
            <a:ext cx="2038350" cy="5945187"/>
          </a:xfrm>
          <a:prstGeom prst="rect">
            <a:avLst/>
          </a:prstGeom>
        </p:spPr>
        <p:txBody>
          <a:bodyPr vert="eaVert"/>
          <a:lstStyle>
            <a:lvl1pPr>
              <a:defRPr sz="3200">
                <a:solidFill>
                  <a:srgbClr val="003768"/>
                </a:solidFill>
                <a:latin typeface="Arial Rounded MT Bold" panose="020F070403050403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50813"/>
            <a:ext cx="5962650" cy="5945187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rgbClr val="003768"/>
                </a:solidFill>
              </a:defRPr>
            </a:lvl1pPr>
            <a:lvl2pPr>
              <a:defRPr>
                <a:solidFill>
                  <a:srgbClr val="003768"/>
                </a:solidFill>
              </a:defRPr>
            </a:lvl2pPr>
            <a:lvl3pPr>
              <a:defRPr>
                <a:solidFill>
                  <a:srgbClr val="003768"/>
                </a:solidFill>
              </a:defRPr>
            </a:lvl3pPr>
            <a:lvl4pPr>
              <a:defRPr>
                <a:solidFill>
                  <a:srgbClr val="003768"/>
                </a:solidFill>
              </a:defRPr>
            </a:lvl4pPr>
            <a:lvl5pPr>
              <a:defRPr>
                <a:solidFill>
                  <a:srgbClr val="003768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43401" y="1524000"/>
            <a:ext cx="4151312" cy="4244975"/>
          </a:xfrm>
          <a:prstGeom prst="rect">
            <a:avLst/>
          </a:prstGeom>
        </p:spPr>
        <p:txBody>
          <a:bodyPr anchor="t"/>
          <a:lstStyle>
            <a:lvl1pPr algn="l">
              <a:defRPr sz="4000" b="0" cap="all">
                <a:solidFill>
                  <a:srgbClr val="003768"/>
                </a:solidFill>
                <a:latin typeface="Arial Rounded MT Bold" panose="020F0704030504030204" pitchFamily="34" charset="0"/>
              </a:defRPr>
            </a:lvl1pPr>
          </a:lstStyle>
          <a:p>
            <a:r>
              <a:rPr lang="en-US" dirty="0" smtClean="0"/>
              <a:t>Click to edit Master section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343399" y="381001"/>
            <a:ext cx="4151313" cy="91439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rgbClr val="003768"/>
                </a:solidFill>
                <a:latin typeface="Arial Rounded MT Bold" panose="020F070403050403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 bwMode="auto">
          <a:xfrm>
            <a:off x="4343400" y="1447800"/>
            <a:ext cx="4191000" cy="0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rgbClr val="B5121B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381000" y="381000"/>
            <a:ext cx="3581400" cy="5486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04800" y="150813"/>
            <a:ext cx="8153400" cy="685800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003768"/>
                </a:solidFill>
                <a:latin typeface="Arial Rounded MT Bold" panose="020F07040305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066800"/>
            <a:ext cx="7772400" cy="5029200"/>
          </a:xfrm>
          <a:prstGeom prst="rect">
            <a:avLst/>
          </a:prstGeom>
        </p:spPr>
        <p:txBody>
          <a:bodyPr/>
          <a:lstStyle>
            <a:lvl1pPr marL="338138" indent="-338138">
              <a:defRPr sz="2800">
                <a:solidFill>
                  <a:srgbClr val="003768"/>
                </a:solidFill>
              </a:defRPr>
            </a:lvl1pPr>
            <a:lvl2pPr marL="576263" indent="-238125">
              <a:defRPr sz="2400">
                <a:solidFill>
                  <a:srgbClr val="003768"/>
                </a:solidFill>
              </a:defRPr>
            </a:lvl2pPr>
            <a:lvl3pPr marL="914400" indent="-338138">
              <a:defRPr sz="2000">
                <a:solidFill>
                  <a:srgbClr val="003768"/>
                </a:solidFill>
              </a:defRPr>
            </a:lvl3pPr>
            <a:lvl4pPr marL="1139825" indent="-225425">
              <a:defRPr sz="1800">
                <a:solidFill>
                  <a:srgbClr val="003768"/>
                </a:solidFill>
              </a:defRPr>
            </a:lvl4pPr>
            <a:lvl5pPr marL="1377950" indent="-238125">
              <a:defRPr sz="1800">
                <a:solidFill>
                  <a:srgbClr val="003768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43401" y="1524000"/>
            <a:ext cx="4151312" cy="4244975"/>
          </a:xfrm>
          <a:prstGeom prst="rect">
            <a:avLst/>
          </a:prstGeom>
        </p:spPr>
        <p:txBody>
          <a:bodyPr anchor="t"/>
          <a:lstStyle>
            <a:lvl1pPr algn="l">
              <a:defRPr sz="4000" b="0" cap="all">
                <a:solidFill>
                  <a:srgbClr val="003768"/>
                </a:solidFill>
                <a:latin typeface="Arial Rounded MT Bold" panose="020F0704030504030204" pitchFamily="34" charset="0"/>
              </a:defRPr>
            </a:lvl1pPr>
          </a:lstStyle>
          <a:p>
            <a:r>
              <a:rPr lang="en-US" dirty="0" smtClean="0"/>
              <a:t>Click to edit Master section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343399" y="381001"/>
            <a:ext cx="4151313" cy="91439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rgbClr val="003768"/>
                </a:solidFill>
                <a:latin typeface="Arial Rounded MT Bold" panose="020F070403050403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4343400" y="1447800"/>
            <a:ext cx="4191000" cy="0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rgbClr val="B5121B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381000" y="381000"/>
            <a:ext cx="3581400" cy="5486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cxnSp>
        <p:nvCxnSpPr>
          <p:cNvPr id="6" name="Straight Connector 5"/>
          <p:cNvCxnSpPr/>
          <p:nvPr userDrawn="1"/>
        </p:nvCxnSpPr>
        <p:spPr bwMode="auto">
          <a:xfrm>
            <a:off x="4343400" y="1447800"/>
            <a:ext cx="4191000" cy="0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rgbClr val="B5121B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04800" y="150813"/>
            <a:ext cx="8153400" cy="685800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003768"/>
                </a:solidFill>
                <a:latin typeface="Arial Rounded MT Bold" panose="020F07040305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990600"/>
            <a:ext cx="3810000" cy="5105400"/>
          </a:xfrm>
          <a:prstGeom prst="rect">
            <a:avLst/>
          </a:prstGeom>
        </p:spPr>
        <p:txBody>
          <a:bodyPr/>
          <a:lstStyle>
            <a:lvl1pPr marL="338138" indent="-338138">
              <a:defRPr sz="2800">
                <a:solidFill>
                  <a:srgbClr val="003768"/>
                </a:solidFill>
                <a:latin typeface="+mn-lt"/>
              </a:defRPr>
            </a:lvl1pPr>
            <a:lvl2pPr>
              <a:defRPr sz="2400">
                <a:solidFill>
                  <a:srgbClr val="003768"/>
                </a:solidFill>
                <a:latin typeface="+mn-lt"/>
              </a:defRPr>
            </a:lvl2pPr>
            <a:lvl3pPr>
              <a:defRPr sz="2000">
                <a:solidFill>
                  <a:srgbClr val="003768"/>
                </a:solidFill>
                <a:latin typeface="+mn-lt"/>
              </a:defRPr>
            </a:lvl3pPr>
            <a:lvl4pPr>
              <a:defRPr sz="1800">
                <a:solidFill>
                  <a:srgbClr val="003768"/>
                </a:solidFill>
                <a:latin typeface="+mn-lt"/>
              </a:defRPr>
            </a:lvl4pPr>
            <a:lvl5pPr>
              <a:defRPr sz="1800">
                <a:solidFill>
                  <a:srgbClr val="003768"/>
                </a:solidFill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90600"/>
            <a:ext cx="3810000" cy="5105400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rgbClr val="003768"/>
                </a:solidFill>
              </a:defRPr>
            </a:lvl1pPr>
            <a:lvl2pPr>
              <a:defRPr sz="2400">
                <a:solidFill>
                  <a:srgbClr val="003768"/>
                </a:solidFill>
              </a:defRPr>
            </a:lvl2pPr>
            <a:lvl3pPr>
              <a:defRPr sz="2000">
                <a:solidFill>
                  <a:srgbClr val="003768"/>
                </a:solidFill>
              </a:defRPr>
            </a:lvl3pPr>
            <a:lvl4pPr>
              <a:defRPr sz="1800">
                <a:solidFill>
                  <a:srgbClr val="003768"/>
                </a:solidFill>
              </a:defRPr>
            </a:lvl4pPr>
            <a:lvl5pPr>
              <a:defRPr sz="1800">
                <a:solidFill>
                  <a:srgbClr val="003768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52400"/>
            <a:ext cx="8229600" cy="838200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003768"/>
                </a:solidFill>
                <a:latin typeface="Arial Rounded MT Bold" panose="020F07040305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219201"/>
            <a:ext cx="4040188" cy="8382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>
                <a:solidFill>
                  <a:srgbClr val="003768"/>
                </a:solidFill>
                <a:latin typeface="Arial Rounded MT Bold" panose="020F07040305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 marL="228600" indent="-228600">
              <a:defRPr sz="2400">
                <a:solidFill>
                  <a:srgbClr val="003768"/>
                </a:solidFill>
              </a:defRPr>
            </a:lvl1pPr>
            <a:lvl2pPr marL="457200" indent="-228600">
              <a:defRPr sz="2000">
                <a:solidFill>
                  <a:srgbClr val="003768"/>
                </a:solidFill>
              </a:defRPr>
            </a:lvl2pPr>
            <a:lvl3pPr marL="685800" indent="-228600">
              <a:defRPr sz="1800">
                <a:solidFill>
                  <a:srgbClr val="003768"/>
                </a:solidFill>
              </a:defRPr>
            </a:lvl3pPr>
            <a:lvl4pPr marL="914400" indent="-228600">
              <a:defRPr sz="1600">
                <a:solidFill>
                  <a:srgbClr val="003768"/>
                </a:solidFill>
              </a:defRPr>
            </a:lvl4pPr>
            <a:lvl5pPr marL="1143000" indent="-228600">
              <a:defRPr sz="1600">
                <a:solidFill>
                  <a:srgbClr val="003768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219201"/>
            <a:ext cx="4041775" cy="8382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>
                <a:solidFill>
                  <a:srgbClr val="003768"/>
                </a:solidFill>
                <a:latin typeface="Arial Rounded MT Bold" panose="020F07040305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 marL="228600" indent="-228600">
              <a:defRPr sz="2400">
                <a:solidFill>
                  <a:srgbClr val="003768"/>
                </a:solidFill>
              </a:defRPr>
            </a:lvl1pPr>
            <a:lvl2pPr marL="457200" indent="-228600">
              <a:defRPr sz="2000">
                <a:solidFill>
                  <a:srgbClr val="003768"/>
                </a:solidFill>
              </a:defRPr>
            </a:lvl2pPr>
            <a:lvl3pPr marL="685800" indent="-228600">
              <a:defRPr sz="1800">
                <a:solidFill>
                  <a:srgbClr val="003768"/>
                </a:solidFill>
              </a:defRPr>
            </a:lvl3pPr>
            <a:lvl4pPr marL="914400" indent="-228600">
              <a:defRPr sz="1600">
                <a:solidFill>
                  <a:srgbClr val="003768"/>
                </a:solidFill>
              </a:defRPr>
            </a:lvl4pPr>
            <a:lvl5pPr marL="1143000" indent="-228600">
              <a:defRPr sz="1600">
                <a:solidFill>
                  <a:srgbClr val="003768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04800" y="150813"/>
            <a:ext cx="8153400" cy="6858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rgbClr val="003768"/>
                </a:solidFill>
                <a:latin typeface="Arial Rounded MT Bold" panose="020F07040305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0">
                <a:solidFill>
                  <a:srgbClr val="003768"/>
                </a:solidFill>
                <a:latin typeface="Arial Rounded MT Bold" panose="020F07040305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 marL="228600" indent="-228600">
              <a:defRPr sz="3200">
                <a:solidFill>
                  <a:srgbClr val="003768"/>
                </a:solidFill>
              </a:defRPr>
            </a:lvl1pPr>
            <a:lvl2pPr marL="512763" indent="-284163">
              <a:defRPr sz="2800">
                <a:solidFill>
                  <a:srgbClr val="003768"/>
                </a:solidFill>
              </a:defRPr>
            </a:lvl2pPr>
            <a:lvl3pPr marL="741363" indent="-228600">
              <a:defRPr sz="2400">
                <a:solidFill>
                  <a:srgbClr val="003768"/>
                </a:solidFill>
              </a:defRPr>
            </a:lvl3pPr>
            <a:lvl4pPr marL="969963" indent="-228600">
              <a:defRPr sz="2000">
                <a:solidFill>
                  <a:srgbClr val="003768"/>
                </a:solidFill>
              </a:defRPr>
            </a:lvl4pPr>
            <a:lvl5pPr marL="1198563" indent="-228600">
              <a:defRPr sz="2000">
                <a:solidFill>
                  <a:srgbClr val="003768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003768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255" y="658588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14F2BBEE-D15C-4F2C-B62B-52F0782FA823}" type="slidenum">
              <a:rPr lang="en-US" sz="1100" smtClean="0">
                <a:solidFill>
                  <a:srgbClr val="003768"/>
                </a:solidFill>
              </a:rPr>
              <a:pPr algn="ctr"/>
              <a:t>‹#›</a:t>
            </a:fld>
            <a:endParaRPr lang="en-US" dirty="0">
              <a:solidFill>
                <a:srgbClr val="003768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82915"/>
            <a:ext cx="9144000" cy="493776"/>
          </a:xfrm>
          <a:prstGeom prst="rect">
            <a:avLst/>
          </a:prstGeom>
        </p:spPr>
      </p:pic>
      <p:sp>
        <p:nvSpPr>
          <p:cNvPr id="2" name="TextBox 1"/>
          <p:cNvSpPr txBox="1"/>
          <p:nvPr userDrawn="1"/>
        </p:nvSpPr>
        <p:spPr>
          <a:xfrm>
            <a:off x="5255" y="6585881"/>
            <a:ext cx="7567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DBC2BF8-6A14-45EA-AF7A-D612A356CCB1}" type="slidenum">
              <a:rPr lang="en-US" sz="1400" smtClean="0">
                <a:solidFill>
                  <a:srgbClr val="003768"/>
                </a:solidFill>
                <a:latin typeface="Arial Rounded MT Bold" panose="020F0704030504030204" pitchFamily="34" charset="0"/>
              </a:rPr>
              <a:pPr algn="ctr"/>
              <a:t>‹#›</a:t>
            </a:fld>
            <a:endParaRPr lang="en-US" sz="1400" dirty="0">
              <a:solidFill>
                <a:srgbClr val="003768"/>
              </a:solidFill>
              <a:latin typeface="Arial Rounded MT Bold" panose="020F07040305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75" r:id="rId13"/>
    <p:sldLayoutId id="2147483685" r:id="rId14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77422D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77422D"/>
          </a:solidFill>
          <a:latin typeface="Georgia" pitchFamily="112" charset="0"/>
          <a:ea typeface="ＭＳ Ｐゴシック" pitchFamily="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77422D"/>
          </a:solidFill>
          <a:latin typeface="Georgia" pitchFamily="112" charset="0"/>
          <a:ea typeface="ＭＳ Ｐゴシック" pitchFamily="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77422D"/>
          </a:solidFill>
          <a:latin typeface="Georgia" pitchFamily="112" charset="0"/>
          <a:ea typeface="ＭＳ Ｐゴシック" pitchFamily="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77422D"/>
          </a:solidFill>
          <a:latin typeface="Georgia" pitchFamily="112" charset="0"/>
          <a:ea typeface="ＭＳ Ｐゴシック" pitchFamily="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77422D"/>
          </a:solidFill>
          <a:latin typeface="Georgia" pitchFamily="112" charset="0"/>
          <a:ea typeface="ＭＳ Ｐゴシック" pitchFamily="112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77422D"/>
          </a:solidFill>
          <a:latin typeface="Georgia" pitchFamily="112" charset="0"/>
          <a:ea typeface="ＭＳ Ｐゴシック" pitchFamily="112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77422D"/>
          </a:solidFill>
          <a:latin typeface="Georgia" pitchFamily="112" charset="0"/>
          <a:ea typeface="ＭＳ Ｐゴシック" pitchFamily="112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77422D"/>
          </a:solidFill>
          <a:latin typeface="Georgia" pitchFamily="112" charset="0"/>
          <a:ea typeface="ＭＳ Ｐゴシック" pitchFamily="112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rgbClr val="4B4B4B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rgbClr val="4B4B4B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4B4B4B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4B4B4B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4B4B4B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4B4B4B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4B4B4B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4B4B4B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4B4B4B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ermontspc.com/default.aspx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ermontspc.com/default.asp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5257800" y="4419600"/>
            <a:ext cx="3733800" cy="1447800"/>
          </a:xfrm>
        </p:spPr>
        <p:txBody>
          <a:bodyPr/>
          <a:lstStyle/>
          <a:p>
            <a:r>
              <a:rPr lang="en-US" sz="2800" dirty="0" smtClean="0"/>
              <a:t>TOPAC meeting</a:t>
            </a:r>
          </a:p>
          <a:p>
            <a:r>
              <a:rPr lang="en-US" sz="2800" dirty="0" smtClean="0"/>
              <a:t>October 24, 2019</a:t>
            </a:r>
            <a:endParaRPr lang="en-US" sz="2800" dirty="0"/>
          </a:p>
        </p:txBody>
      </p:sp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5410200" y="1143000"/>
            <a:ext cx="3429000" cy="3124200"/>
          </a:xfrm>
        </p:spPr>
        <p:txBody>
          <a:bodyPr/>
          <a:lstStyle/>
          <a:p>
            <a:pPr eaLnBrk="1" hangingPunct="1"/>
            <a:r>
              <a:rPr lang="en-US" sz="4000" dirty="0" smtClean="0"/>
              <a:t>Vermont’s </a:t>
            </a:r>
            <a:br>
              <a:rPr lang="en-US" sz="4000" dirty="0" smtClean="0"/>
            </a:br>
            <a:r>
              <a:rPr lang="en-US" sz="4000" dirty="0" smtClean="0"/>
              <a:t>Local System Plan</a:t>
            </a:r>
            <a:br>
              <a:rPr lang="en-US" sz="4000" dirty="0" smtClean="0"/>
            </a:br>
            <a:endParaRPr lang="en-US" sz="4000" dirty="0" smtClean="0"/>
          </a:p>
        </p:txBody>
      </p:sp>
    </p:spTree>
    <p:extLst>
      <p:ext uri="{BB962C8B-B14F-4D97-AF65-F5344CB8AC3E}">
        <p14:creationId xmlns:p14="http://schemas.microsoft.com/office/powerpoint/2010/main" val="4265009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ontent Placeholder 1"/>
          <p:cNvSpPr>
            <a:spLocks noGrp="1"/>
          </p:cNvSpPr>
          <p:nvPr>
            <p:ph idx="1"/>
          </p:nvPr>
        </p:nvSpPr>
        <p:spPr>
          <a:xfrm>
            <a:off x="381000" y="1066800"/>
            <a:ext cx="8458200" cy="5334000"/>
          </a:xfrm>
        </p:spPr>
        <p:txBody>
          <a:bodyPr/>
          <a:lstStyle/>
          <a:p>
            <a:pPr eaLnBrk="1" hangingPunct="1"/>
            <a:r>
              <a:rPr lang="en-US" sz="2400" dirty="0" smtClean="0"/>
              <a:t>Required by Attachment K </a:t>
            </a:r>
          </a:p>
          <a:p>
            <a:pPr lvl="1" eaLnBrk="1" hangingPunct="1"/>
            <a:r>
              <a:rPr lang="en-US" sz="2000" dirty="0" smtClean="0"/>
              <a:t>The LSP, or Local System Plan, addresses non-PTF transmission (115 kV or greater) and subtransmission facilities (69, 46 or 34.5 kV)</a:t>
            </a:r>
          </a:p>
          <a:p>
            <a:pPr lvl="2" eaLnBrk="1" hangingPunct="1"/>
            <a:r>
              <a:rPr lang="en-US" sz="1800" dirty="0" smtClean="0"/>
              <a:t>Attachment K requires stakeholder input on LSP</a:t>
            </a:r>
          </a:p>
          <a:p>
            <a:pPr lvl="1" eaLnBrk="1" hangingPunct="1"/>
            <a:r>
              <a:rPr lang="en-US" sz="2000" dirty="0" smtClean="0"/>
              <a:t>Several companies own and operate non-PTF facilities in VT</a:t>
            </a:r>
          </a:p>
          <a:p>
            <a:pPr lvl="2" eaLnBrk="1" hangingPunct="1"/>
            <a:r>
              <a:rPr lang="en-US" sz="1800" dirty="0" smtClean="0"/>
              <a:t>The two largest utilities are</a:t>
            </a:r>
          </a:p>
          <a:p>
            <a:pPr lvl="3" eaLnBrk="1" hangingPunct="1"/>
            <a:r>
              <a:rPr lang="en-US" sz="1400" dirty="0" smtClean="0"/>
              <a:t>Green Mountain Power (GMP)</a:t>
            </a:r>
          </a:p>
          <a:p>
            <a:pPr lvl="3" eaLnBrk="1" hangingPunct="1"/>
            <a:r>
              <a:rPr lang="en-US" sz="1400" dirty="0" smtClean="0"/>
              <a:t>Vermont Electric Coop (VEC)</a:t>
            </a:r>
          </a:p>
          <a:p>
            <a:pPr lvl="1" eaLnBrk="1" hangingPunct="1"/>
            <a:r>
              <a:rPr lang="en-US" sz="2000" dirty="0" smtClean="0"/>
              <a:t>LSP is discussed at the Vermont System Planning Committee (VSPC) (website link below):</a:t>
            </a:r>
          </a:p>
          <a:p>
            <a:pPr lvl="2" eaLnBrk="1" hangingPunct="1"/>
            <a:r>
              <a:rPr lang="en-US" sz="1800" dirty="0" smtClean="0">
                <a:hlinkClick r:id="rId3"/>
              </a:rPr>
              <a:t>http://www.vermontspc.com/default.aspx</a:t>
            </a:r>
            <a:endParaRPr lang="en-US" sz="1800" dirty="0" smtClean="0"/>
          </a:p>
          <a:p>
            <a:pPr lvl="1" eaLnBrk="1" hangingPunct="1"/>
            <a:r>
              <a:rPr lang="en-US" sz="2000" dirty="0" smtClean="0"/>
              <a:t>Vermont has both networked transmission and underlying subtransmission networks</a:t>
            </a:r>
          </a:p>
          <a:p>
            <a:pPr lvl="2" eaLnBrk="1" hangingPunct="1"/>
            <a:r>
              <a:rPr lang="en-US" sz="1800" dirty="0" smtClean="0"/>
              <a:t>Some LSP projects have RSP elements and vice versa</a:t>
            </a:r>
          </a:p>
          <a:p>
            <a:pPr lvl="2" eaLnBrk="1" hangingPunct="1"/>
            <a:r>
              <a:rPr lang="en-US" sz="1800" dirty="0" smtClean="0"/>
              <a:t>LSP considerations for those types of projects are noted here</a:t>
            </a:r>
          </a:p>
        </p:txBody>
      </p:sp>
      <p:sp>
        <p:nvSpPr>
          <p:cNvPr id="4099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/>
          <a:lstStyle/>
          <a:p>
            <a:pPr eaLnBrk="1" hangingPunct="1"/>
            <a:r>
              <a:rPr lang="en-US" sz="3200" dirty="0" smtClean="0"/>
              <a:t>Vermont’s Local System Plan</a:t>
            </a:r>
          </a:p>
        </p:txBody>
      </p:sp>
      <p:sp>
        <p:nvSpPr>
          <p:cNvPr id="4100" name="Slide Number Placeholder 2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647113" y="6408738"/>
            <a:ext cx="366712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8B659623-9766-46C7-930C-CCB45AAB2B76}" type="slidenum">
              <a:rPr lang="en-US" sz="1100"/>
              <a:pPr/>
              <a:t>2</a:t>
            </a:fld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371997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0813"/>
            <a:ext cx="7924800" cy="685800"/>
          </a:xfrm>
        </p:spPr>
        <p:txBody>
          <a:bodyPr/>
          <a:lstStyle/>
          <a:p>
            <a:r>
              <a:rPr lang="en-US" sz="3200" dirty="0" smtClean="0"/>
              <a:t>Project Status Definitions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14400"/>
            <a:ext cx="7772400" cy="1752600"/>
          </a:xfrm>
        </p:spPr>
        <p:txBody>
          <a:bodyPr/>
          <a:lstStyle/>
          <a:p>
            <a:pPr marL="0" eaLnBrk="1" hangingPunct="1">
              <a:buNone/>
            </a:pPr>
            <a:r>
              <a:rPr lang="en-US" dirty="0" smtClean="0"/>
              <a:t>This presentation describes projects that are at different maturity levels </a:t>
            </a: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Group 76"/>
          <p:cNvGraphicFramePr>
            <a:graphicFrameLocks/>
          </p:cNvGraphicFramePr>
          <p:nvPr/>
        </p:nvGraphicFramePr>
        <p:xfrm>
          <a:off x="533400" y="2442527"/>
          <a:ext cx="8001000" cy="3501073"/>
        </p:xfrm>
        <a:graphic>
          <a:graphicData uri="http://schemas.openxmlformats.org/drawingml/2006/table">
            <a:tbl>
              <a:tblPr/>
              <a:tblGrid>
                <a:gridCol w="15355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654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Concept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14300" marR="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Project is under consideration as a possible solution to a need, but little or no analysis is available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Proposed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14300" marR="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The local distribution utility or VELCO has determined that the project is an appropriate solution to a need, but a budget has not yet been approved, or the project has not yet obtained Proposed Plan Approval (PPA or I.3.9 Approval) from ISO-NE 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7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Planned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14300" marR="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I.3.9 Approval has been obtained or a budget has been approved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7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Permitting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14300" marR="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Project is in the permitting stage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7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Under Construction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14300" marR="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Project is under construction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In-Service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14300" marR="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Project is complete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Slide Number Placeholder 2"/>
          <p:cNvSpPr txBox="1">
            <a:spLocks/>
          </p:cNvSpPr>
          <p:nvPr/>
        </p:nvSpPr>
        <p:spPr bwMode="auto">
          <a:xfrm>
            <a:off x="8647113" y="6408738"/>
            <a:ext cx="366712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B659623-9766-46C7-930C-CCB45AAB2B76}" type="slidenum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/>
                <a:cs typeface="ＭＳ Ｐゴシック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07888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2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647113" y="6408738"/>
            <a:ext cx="366712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D33956B9-5034-4BFD-A05A-D7786E328965}" type="slidenum">
              <a:rPr lang="en-US" sz="1100"/>
              <a:pPr/>
              <a:t>4</a:t>
            </a:fld>
            <a:endParaRPr lang="en-US" sz="1100" dirty="0"/>
          </a:p>
        </p:txBody>
      </p:sp>
      <p:sp>
        <p:nvSpPr>
          <p:cNvPr id="5123" name="Title 3"/>
          <p:cNvSpPr>
            <a:spLocks noGrp="1"/>
          </p:cNvSpPr>
          <p:nvPr>
            <p:ph type="title"/>
          </p:nvPr>
        </p:nvSpPr>
        <p:spPr>
          <a:xfrm>
            <a:off x="457200" y="304800"/>
            <a:ext cx="8001000" cy="685800"/>
          </a:xfrm>
        </p:spPr>
        <p:txBody>
          <a:bodyPr/>
          <a:lstStyle/>
          <a:p>
            <a:pPr eaLnBrk="1" hangingPunct="1"/>
            <a:r>
              <a:rPr lang="en-US" sz="3200" dirty="0" smtClean="0"/>
              <a:t>List of Vermont LSP Projects</a:t>
            </a:r>
          </a:p>
        </p:txBody>
      </p:sp>
      <p:sp>
        <p:nvSpPr>
          <p:cNvPr id="6" name="Rectangle 16"/>
          <p:cNvSpPr>
            <a:spLocks noChangeArrowheads="1"/>
          </p:cNvSpPr>
          <p:nvPr/>
        </p:nvSpPr>
        <p:spPr bwMode="auto">
          <a:xfrm>
            <a:off x="457200" y="1591068"/>
            <a:ext cx="6019800" cy="313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 sz="1600" dirty="0" smtClean="0">
                <a:latin typeface="Lucida Sans Unicode" pitchFamily="34" charset="0"/>
              </a:rPr>
              <a:t>Items in </a:t>
            </a:r>
            <a:r>
              <a:rPr lang="en-US" sz="1600" dirty="0" smtClean="0">
                <a:solidFill>
                  <a:srgbClr val="C00000"/>
                </a:solidFill>
                <a:latin typeface="Lucida Sans Unicode" pitchFamily="34" charset="0"/>
              </a:rPr>
              <a:t>red</a:t>
            </a:r>
            <a:r>
              <a:rPr lang="en-US" sz="1600" dirty="0" smtClean="0">
                <a:latin typeface="Lucida Sans Unicode" pitchFamily="34" charset="0"/>
              </a:rPr>
              <a:t> are new or have been updated</a:t>
            </a:r>
            <a:endParaRPr lang="en-US" sz="1600" dirty="0">
              <a:latin typeface="Lucida Sans Unicode" pitchFamily="34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02123"/>
              </p:ext>
            </p:extLst>
          </p:nvPr>
        </p:nvGraphicFramePr>
        <p:xfrm>
          <a:off x="304800" y="2133600"/>
          <a:ext cx="8641080" cy="2947330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1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089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734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Project name</a:t>
                      </a:r>
                    </a:p>
                  </a:txBody>
                  <a:tcPr marL="4250" marR="4250" marT="42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Project proponent - low voltage system</a:t>
                      </a:r>
                    </a:p>
                  </a:txBody>
                  <a:tcPr marL="4250" marR="4250" marT="42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Critical</a:t>
                      </a:r>
                      <a:r>
                        <a:rPr lang="en-US" sz="1600" b="1" i="0" u="none" strike="noStrike" baseline="0" dirty="0" smtClean="0">
                          <a:solidFill>
                            <a:schemeClr val="tx1"/>
                          </a:solidFill>
                          <a:latin typeface="Calibri"/>
                        </a:rPr>
                        <a:t> load level </a:t>
                      </a:r>
                    </a:p>
                  </a:txBody>
                  <a:tcPr marL="4250" marR="4250" marT="42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Current status</a:t>
                      </a:r>
                    </a:p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(Projected in-service date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)</a:t>
                      </a:r>
                      <a:endParaRPr lang="en-US" sz="1600" b="1" i="0" u="none" strike="noStrike" dirty="0" smtClean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4250" marR="4250" marT="42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LSP elements</a:t>
                      </a:r>
                    </a:p>
                  </a:txBody>
                  <a:tcPr marL="4250" marR="4250" marT="42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49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baseline="0" dirty="0" smtClean="0">
                          <a:solidFill>
                            <a:schemeClr val="tx1"/>
                          </a:solidFill>
                          <a:latin typeface="Calibri"/>
                        </a:rPr>
                        <a:t>Barre </a:t>
                      </a:r>
                    </a:p>
                    <a:p>
                      <a:pPr algn="ctr" fontAlgn="ctr"/>
                      <a:r>
                        <a:rPr lang="en-US" sz="1600" b="0" i="0" u="none" strike="noStrike" baseline="0" dirty="0" smtClean="0">
                          <a:solidFill>
                            <a:schemeClr val="tx1"/>
                          </a:solidFill>
                          <a:latin typeface="Calibri"/>
                        </a:rPr>
                        <a:t>substation </a:t>
                      </a:r>
                      <a:r>
                        <a:rPr lang="en-US" sz="1600" b="1" i="0" u="none" strike="noStrike" baseline="30000" dirty="0" smtClean="0">
                          <a:solidFill>
                            <a:schemeClr val="tx1"/>
                          </a:solidFill>
                          <a:latin typeface="Calibri"/>
                        </a:rPr>
                        <a:t>1</a:t>
                      </a:r>
                      <a:endParaRPr lang="en-US" sz="1600" b="1" i="0" u="none" strike="noStrike" baseline="300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4250" marR="4250" marT="42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VELCO/GMP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4250" marR="4250" marT="42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N/A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4250" marR="4250" marT="42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Under Construction</a:t>
                      </a:r>
                    </a:p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(2019)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4250" marR="4250" marT="42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115/34.5 kV Asset condition related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4572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49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baseline="0" dirty="0" smtClean="0">
                          <a:solidFill>
                            <a:schemeClr val="tx1"/>
                          </a:solidFill>
                          <a:latin typeface="Calibri"/>
                        </a:rPr>
                        <a:t>Berlin </a:t>
                      </a:r>
                    </a:p>
                    <a:p>
                      <a:pPr algn="ctr" fontAlgn="ctr"/>
                      <a:r>
                        <a:rPr lang="en-US" sz="1600" b="0" i="0" u="none" strike="noStrike" baseline="0" dirty="0" smtClean="0">
                          <a:solidFill>
                            <a:schemeClr val="tx1"/>
                          </a:solidFill>
                          <a:latin typeface="Calibri"/>
                        </a:rPr>
                        <a:t>substation </a:t>
                      </a:r>
                      <a:r>
                        <a:rPr lang="en-US" sz="1600" b="1" i="0" u="none" strike="noStrike" baseline="30000" dirty="0" smtClean="0">
                          <a:solidFill>
                            <a:schemeClr val="tx1"/>
                          </a:solidFill>
                          <a:latin typeface="Calibri"/>
                        </a:rPr>
                        <a:t>1</a:t>
                      </a:r>
                      <a:endParaRPr lang="en-US" sz="1600" b="1" i="0" u="none" strike="noStrike" baseline="300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4250" marR="4250" marT="42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VELCO/GMP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4250" marR="4250" marT="42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N/A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4250" marR="4250" marT="42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Permitting</a:t>
                      </a:r>
                    </a:p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(2020)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4250" marR="4250" marT="42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115/34.5 kV Asset condition related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4572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7895467"/>
                  </a:ext>
                </a:extLst>
              </a:tr>
              <a:tr h="4049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baseline="0" dirty="0" err="1" smtClean="0">
                          <a:solidFill>
                            <a:srgbClr val="FF0000"/>
                          </a:solidFill>
                          <a:latin typeface="Calibri"/>
                        </a:rPr>
                        <a:t>Irasburg</a:t>
                      </a:r>
                      <a:r>
                        <a:rPr lang="en-US" sz="1600" b="0" i="0" u="none" strike="noStrike" baseline="0" dirty="0" smtClean="0">
                          <a:solidFill>
                            <a:srgbClr val="FF0000"/>
                          </a:solidFill>
                          <a:latin typeface="Calibri"/>
                        </a:rPr>
                        <a:t> substation </a:t>
                      </a:r>
                      <a:r>
                        <a:rPr lang="en-US" sz="1600" b="1" i="0" u="none" strike="noStrike" baseline="30000" dirty="0" smtClean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  <a:endParaRPr lang="en-US" sz="1600" b="1" i="0" u="none" strike="noStrike" baseline="30000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4250" marR="4250" marT="42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VELCO/GMP/VEC/WEC/Barton/Orleans</a:t>
                      </a:r>
                      <a:endParaRPr lang="en-US" sz="14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4250" marR="4250" marT="42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N/A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4250" marR="4250" marT="42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Proposed</a:t>
                      </a:r>
                    </a:p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(2021)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4250" marR="4250" marT="42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115/46 kV Asset condition related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4572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49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baseline="0" dirty="0" smtClean="0">
                          <a:solidFill>
                            <a:srgbClr val="FF0000"/>
                          </a:solidFill>
                          <a:latin typeface="Calibri"/>
                        </a:rPr>
                        <a:t>Florence substation </a:t>
                      </a:r>
                      <a:r>
                        <a:rPr lang="en-US" sz="1600" b="1" i="0" u="none" strike="noStrike" baseline="30000" dirty="0" smtClean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  <a:endParaRPr lang="en-US" sz="1600" b="1" i="0" u="none" strike="noStrike" baseline="30000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4250" marR="4250" marT="42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VELCO/GMP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4250" marR="4250" marT="42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N/A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4250" marR="4250" marT="42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Proposed</a:t>
                      </a:r>
                    </a:p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(2022)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4250" marR="4250" marT="42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115/46 kV Asset condition related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4572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2335615"/>
                  </a:ext>
                </a:extLst>
              </a:tr>
            </a:tbl>
          </a:graphicData>
        </a:graphic>
      </p:graphicFrame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228600" y="5879169"/>
            <a:ext cx="8686800" cy="674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/>
                <a:cs typeface="ＭＳ Ｐゴシック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/>
                <a:cs typeface="ＭＳ Ｐゴシック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/>
                <a:cs typeface="ＭＳ Ｐゴシック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/>
                <a:cs typeface="ＭＳ Ｐゴシック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/>
                <a:cs typeface="ＭＳ Ｐゴシック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/>
                <a:cs typeface="ＭＳ Ｐゴシック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/>
                <a:cs typeface="ＭＳ Ｐゴシック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/>
                <a:cs typeface="ＭＳ Ｐゴシック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/>
                <a:cs typeface="ＭＳ Ｐゴシック"/>
              </a:defRPr>
            </a:lvl9pPr>
          </a:lstStyle>
          <a:p>
            <a:pPr marL="804863" indent="-804863">
              <a:lnSpc>
                <a:spcPct val="90000"/>
              </a:lnSpc>
            </a:pPr>
            <a:r>
              <a:rPr lang="en-US" sz="1400" dirty="0" smtClean="0">
                <a:latin typeface="Lucida Sans Unicode" pitchFamily="34" charset="0"/>
              </a:rPr>
              <a:t>Note1:	VELCO is currently assessing other non-PTF and PTF substations: </a:t>
            </a:r>
            <a:r>
              <a:rPr lang="en-US" sz="1400" dirty="0">
                <a:latin typeface="Lucida Sans Unicode" pitchFamily="34" charset="0"/>
              </a:rPr>
              <a:t>non-PTF </a:t>
            </a:r>
            <a:r>
              <a:rPr lang="en-US" sz="1400" dirty="0" smtClean="0">
                <a:latin typeface="Lucida Sans Unicode" pitchFamily="34" charset="0"/>
              </a:rPr>
              <a:t>(Windsor), PTF (Middlebury)</a:t>
            </a:r>
          </a:p>
          <a:p>
            <a:pPr marL="804863" indent="-804863">
              <a:lnSpc>
                <a:spcPct val="90000"/>
              </a:lnSpc>
            </a:pPr>
            <a:endParaRPr lang="en-US" sz="1400" dirty="0" smtClean="0">
              <a:latin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8261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2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647113" y="6408738"/>
            <a:ext cx="366712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80B77A69-F93E-443B-A387-2140F1FC1E95}" type="slidenum">
              <a:rPr lang="en-US" sz="1100"/>
              <a:pPr/>
              <a:t>5</a:t>
            </a:fld>
            <a:endParaRPr lang="en-US" sz="1100" dirty="0"/>
          </a:p>
        </p:txBody>
      </p:sp>
      <p:sp>
        <p:nvSpPr>
          <p:cNvPr id="6147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Contact Information</a:t>
            </a:r>
          </a:p>
        </p:txBody>
      </p:sp>
      <p:sp>
        <p:nvSpPr>
          <p:cNvPr id="6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305800" cy="3810000"/>
          </a:xfrm>
        </p:spPr>
        <p:txBody>
          <a:bodyPr/>
          <a:lstStyle/>
          <a:p>
            <a:pPr eaLnBrk="1" hangingPunct="1"/>
            <a:r>
              <a:rPr lang="en-US" sz="2400" dirty="0" smtClean="0"/>
              <a:t>Questions on this presentation:</a:t>
            </a:r>
          </a:p>
          <a:p>
            <a:pPr lvl="1" eaLnBrk="1" hangingPunct="1">
              <a:buNone/>
            </a:pPr>
            <a:r>
              <a:rPr lang="en-US" sz="2000" dirty="0" smtClean="0"/>
              <a:t>	</a:t>
            </a:r>
            <a:r>
              <a:rPr lang="en-US" sz="2000" b="1" dirty="0" smtClean="0"/>
              <a:t>Hantz A. Présumé</a:t>
            </a:r>
          </a:p>
          <a:p>
            <a:pPr lvl="1" eaLnBrk="1" hangingPunct="1">
              <a:buNone/>
            </a:pPr>
            <a:r>
              <a:rPr lang="en-US" sz="2000" dirty="0" smtClean="0"/>
              <a:t>	Manager – Transmission System Planning</a:t>
            </a:r>
          </a:p>
          <a:p>
            <a:pPr lvl="1" eaLnBrk="1" hangingPunct="1">
              <a:buNone/>
            </a:pPr>
            <a:r>
              <a:rPr lang="en-US" sz="2000" dirty="0" smtClean="0"/>
              <a:t>	VELCO</a:t>
            </a:r>
          </a:p>
          <a:p>
            <a:pPr lvl="1" eaLnBrk="1" hangingPunct="1">
              <a:buNone/>
            </a:pPr>
            <a:r>
              <a:rPr lang="en-US" sz="2000" dirty="0" smtClean="0"/>
              <a:t>	366 Pinnacle Ridge Road</a:t>
            </a:r>
          </a:p>
          <a:p>
            <a:pPr lvl="1" eaLnBrk="1" hangingPunct="1">
              <a:buNone/>
            </a:pPr>
            <a:r>
              <a:rPr lang="en-US" sz="2000" dirty="0" smtClean="0"/>
              <a:t>	Rutland, VT 05701</a:t>
            </a:r>
          </a:p>
          <a:p>
            <a:pPr eaLnBrk="1" hangingPunct="1"/>
            <a:r>
              <a:rPr lang="en-US" sz="2400" dirty="0" smtClean="0"/>
              <a:t>VSPC contact information </a:t>
            </a:r>
          </a:p>
          <a:p>
            <a:pPr lvl="1" eaLnBrk="1" hangingPunct="1"/>
            <a:r>
              <a:rPr lang="en-US" sz="2000" dirty="0" smtClean="0"/>
              <a:t>Web site link:</a:t>
            </a:r>
          </a:p>
          <a:p>
            <a:pPr lvl="2" eaLnBrk="1" hangingPunct="1"/>
            <a:r>
              <a:rPr lang="en-US" sz="1800" dirty="0" smtClean="0">
                <a:hlinkClick r:id="rId2"/>
              </a:rPr>
              <a:t>http://www.vermontspc.com/default.aspx</a:t>
            </a:r>
            <a:endParaRPr lang="en-US" sz="1800" dirty="0" smtClean="0"/>
          </a:p>
          <a:p>
            <a:pPr lvl="1" eaLnBrk="1" hangingPunct="1">
              <a:buNone/>
            </a:pPr>
            <a:endParaRPr lang="en-US" sz="1400" dirty="0" smtClean="0"/>
          </a:p>
          <a:p>
            <a:pPr lvl="1" eaLnBrk="1" hangingPunct="1"/>
            <a:endParaRPr lang="en-US" sz="1400" dirty="0" smtClean="0"/>
          </a:p>
          <a:p>
            <a:pPr eaLnBrk="1" hangingPunct="1">
              <a:buNone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156804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ELCO 2015 PowerPoint Template">
  <a:themeElements>
    <a:clrScheme name="VELCO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5121B"/>
      </a:accent1>
      <a:accent2>
        <a:srgbClr val="5091CD"/>
      </a:accent2>
      <a:accent3>
        <a:srgbClr val="FFFFFF"/>
      </a:accent3>
      <a:accent4>
        <a:srgbClr val="000000"/>
      </a:accent4>
      <a:accent5>
        <a:srgbClr val="004990"/>
      </a:accent5>
      <a:accent6>
        <a:srgbClr val="5E9732"/>
      </a:accent6>
      <a:hlink>
        <a:srgbClr val="009999"/>
      </a:hlink>
      <a:folHlink>
        <a:srgbClr val="99CC0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1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12" charset="-128"/>
          </a:defRPr>
        </a:defPPr>
      </a:lstStyle>
    </a:lnDef>
  </a:objectDefaults>
  <a:extraClrSchemeLst>
    <a:extraClrScheme>
      <a:clrScheme name="VELCO_confidential_2_sampleB_re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ELCO_confidential_2_sampleB_re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ELCO_confidential_2_sampleB_re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ELCO_confidential_2_sampleB_re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ELCO_confidential_2_sampleB_re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ELCO_confidential_2_sampleB_re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ELCO_confidential_2_sampleB_re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ELCO_confidential_2_sampleB_re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ELCO_confidential_2_sampleB_re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ELCO_confidential_2_sampleB_re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ELCO_confidential_2_sampleB_re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ELCO_confidential_2_sampleB_re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0DD0E41CB6D6B45AC75023893C7BD80" ma:contentTypeVersion="1" ma:contentTypeDescription="Create a new document." ma:contentTypeScope="" ma:versionID="b6f7fe70aacbbc618afa707b3f252922">
  <xsd:schema xmlns:xsd="http://www.w3.org/2001/XMLSchema" xmlns:p="http://schemas.microsoft.com/office/2006/metadata/properties" xmlns:ns2="39aa24f3-7c46-47a0-88f3-c1d66595769d" targetNamespace="http://schemas.microsoft.com/office/2006/metadata/properties" ma:root="true" ma:fieldsID="8ee91a764106f4300f4234d059d8d16d" ns2:_="">
    <xsd:import namespace="39aa24f3-7c46-47a0-88f3-c1d66595769d"/>
    <xsd:element name="properties">
      <xsd:complexType>
        <xsd:sequence>
          <xsd:element name="documentManagement">
            <xsd:complexType>
              <xsd:all>
                <xsd:element ref="ns2:Description0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39aa24f3-7c46-47a0-88f3-c1d66595769d" elementFormDefault="qualified">
    <xsd:import namespace="http://schemas.microsoft.com/office/2006/documentManagement/types"/>
    <xsd:element name="Description0" ma:index="8" nillable="true" ma:displayName="Description" ma:internalName="Description0">
      <xsd:simpleType>
        <xsd:restriction base="dms:Text">
          <xsd:maxLength value="50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p:properties xmlns:p="http://schemas.microsoft.com/office/2006/metadata/properties" xmlns:xsi="http://www.w3.org/2001/XMLSchema-instance">
  <documentManagement>
    <Description0 xmlns="39aa24f3-7c46-47a0-88f3-c1d66595769d">This is template (.potx). </Description0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18A10F1-8562-4E7A-8524-66F9A56E9BC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9aa24f3-7c46-47a0-88f3-c1d66595769d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36873AB4-FAB3-4C25-A71F-ED30D9E2EC96}">
  <ds:schemaRefs>
    <ds:schemaRef ds:uri="39aa24f3-7c46-47a0-88f3-c1d66595769d"/>
    <ds:schemaRef ds:uri="http://purl.org/dc/dcmitype/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74B901A-38F6-42F3-96C5-C6CDD8C1DE0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431</TotalTime>
  <Words>337</Words>
  <Application>Microsoft Office PowerPoint</Application>
  <PresentationFormat>On-screen Show (4:3)</PresentationFormat>
  <Paragraphs>80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ＭＳ Ｐゴシック</vt:lpstr>
      <vt:lpstr>Arial</vt:lpstr>
      <vt:lpstr>Arial Rounded MT Bold</vt:lpstr>
      <vt:lpstr>Calibri</vt:lpstr>
      <vt:lpstr>Georgia</vt:lpstr>
      <vt:lpstr>Lucida Sans Unicode</vt:lpstr>
      <vt:lpstr>VELCO 2015 PowerPoint Template</vt:lpstr>
      <vt:lpstr>Vermont’s  Local System Plan </vt:lpstr>
      <vt:lpstr>Vermont’s Local System Plan</vt:lpstr>
      <vt:lpstr>Project Status Definitions</vt:lpstr>
      <vt:lpstr>List of Vermont LSP Projects</vt:lpstr>
      <vt:lpstr>Contact Information</vt:lpstr>
    </vt:vector>
  </TitlesOfParts>
  <Company>Vermont Electric Power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 VELCO 2015 PowerPoint Template</dc:title>
  <dc:creator>Deena Frankel</dc:creator>
  <cp:lastModifiedBy>Hantz Presume</cp:lastModifiedBy>
  <cp:revision>11</cp:revision>
  <cp:lastPrinted>2015-10-14T21:12:07Z</cp:lastPrinted>
  <dcterms:created xsi:type="dcterms:W3CDTF">2015-02-17T16:26:51Z</dcterms:created>
  <dcterms:modified xsi:type="dcterms:W3CDTF">2019-09-25T14:57:02Z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0x010100C0DD0E41CB6D6B45AC75023893C7BD80</vt:lpwstr>
  </property>
</Properties>
</file>