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8"/>
  </p:notesMasterIdLst>
  <p:handoutMasterIdLst>
    <p:handoutMasterId r:id="rId19"/>
  </p:handoutMasterIdLst>
  <p:sldIdLst>
    <p:sldId id="285" r:id="rId2"/>
    <p:sldId id="681" r:id="rId3"/>
    <p:sldId id="616" r:id="rId4"/>
    <p:sldId id="571" r:id="rId5"/>
    <p:sldId id="572" r:id="rId6"/>
    <p:sldId id="745" r:id="rId7"/>
    <p:sldId id="734" r:id="rId8"/>
    <p:sldId id="680" r:id="rId9"/>
    <p:sldId id="748" r:id="rId10"/>
    <p:sldId id="750" r:id="rId11"/>
    <p:sldId id="751" r:id="rId12"/>
    <p:sldId id="682" r:id="rId13"/>
    <p:sldId id="568" r:id="rId14"/>
    <p:sldId id="563" r:id="rId15"/>
    <p:sldId id="566" r:id="rId16"/>
    <p:sldId id="5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p:restoredTop sz="94608"/>
  </p:normalViewPr>
  <p:slideViewPr>
    <p:cSldViewPr snapToGrid="0" snapToObjects="1">
      <p:cViewPr varScale="1">
        <p:scale>
          <a:sx n="77" d="100"/>
          <a:sy n="77" d="100"/>
        </p:scale>
        <p:origin x="52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Winter</a:t>
            </a:r>
            <a:r>
              <a:rPr lang="en-US" baseline="0" dirty="0"/>
              <a:t> EE MW % by End Use Type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63532401170364"/>
          <c:y val="0.20442924613889382"/>
          <c:w val="0.53588325370062007"/>
          <c:h val="0.69030272653290015"/>
        </c:manualLayout>
      </c:layout>
      <c:pieChart>
        <c:varyColors val="1"/>
        <c:ser>
          <c:idx val="0"/>
          <c:order val="0"/>
          <c:tx>
            <c:strRef>
              <c:f>TablesAll!$M$23</c:f>
              <c:strCache>
                <c:ptCount val="1"/>
                <c:pt idx="0">
                  <c:v>Total %</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F9C-4CA5-ABB6-C1CD41D332D8}"/>
              </c:ext>
            </c:extLst>
          </c:dPt>
          <c:dPt>
            <c:idx val="1"/>
            <c:bubble3D val="0"/>
            <c:spPr>
              <a:solidFill>
                <a:schemeClr val="accent2"/>
              </a:solidFill>
              <a:ln w="19050">
                <a:noFill/>
              </a:ln>
              <a:effectLst/>
            </c:spPr>
            <c:extLst>
              <c:ext xmlns:c16="http://schemas.microsoft.com/office/drawing/2014/chart" uri="{C3380CC4-5D6E-409C-BE32-E72D297353CC}">
                <c16:uniqueId val="{00000003-CF9C-4CA5-ABB6-C1CD41D332D8}"/>
              </c:ext>
            </c:extLst>
          </c:dPt>
          <c:dPt>
            <c:idx val="2"/>
            <c:bubble3D val="0"/>
            <c:spPr>
              <a:solidFill>
                <a:schemeClr val="accent3"/>
              </a:solidFill>
              <a:ln w="19050">
                <a:noFill/>
              </a:ln>
              <a:effectLst/>
            </c:spPr>
            <c:extLst>
              <c:ext xmlns:c16="http://schemas.microsoft.com/office/drawing/2014/chart" uri="{C3380CC4-5D6E-409C-BE32-E72D297353CC}">
                <c16:uniqueId val="{00000005-CF9C-4CA5-ABB6-C1CD41D332D8}"/>
              </c:ext>
            </c:extLst>
          </c:dPt>
          <c:dPt>
            <c:idx val="3"/>
            <c:bubble3D val="0"/>
            <c:spPr>
              <a:solidFill>
                <a:schemeClr val="accent4"/>
              </a:solidFill>
              <a:ln w="19050">
                <a:noFill/>
              </a:ln>
              <a:effectLst/>
            </c:spPr>
            <c:extLst>
              <c:ext xmlns:c16="http://schemas.microsoft.com/office/drawing/2014/chart" uri="{C3380CC4-5D6E-409C-BE32-E72D297353CC}">
                <c16:uniqueId val="{00000007-CF9C-4CA5-ABB6-C1CD41D332D8}"/>
              </c:ext>
            </c:extLst>
          </c:dPt>
          <c:dPt>
            <c:idx val="4"/>
            <c:bubble3D val="0"/>
            <c:spPr>
              <a:solidFill>
                <a:schemeClr val="accent5"/>
              </a:solidFill>
              <a:ln w="19050">
                <a:noFill/>
              </a:ln>
              <a:effectLst/>
            </c:spPr>
            <c:extLst>
              <c:ext xmlns:c16="http://schemas.microsoft.com/office/drawing/2014/chart" uri="{C3380CC4-5D6E-409C-BE32-E72D297353CC}">
                <c16:uniqueId val="{00000009-CF9C-4CA5-ABB6-C1CD41D332D8}"/>
              </c:ext>
            </c:extLst>
          </c:dPt>
          <c:dPt>
            <c:idx val="5"/>
            <c:bubble3D val="0"/>
            <c:spPr>
              <a:solidFill>
                <a:schemeClr val="accent6"/>
              </a:solidFill>
              <a:ln w="19050">
                <a:noFill/>
              </a:ln>
              <a:effectLst/>
            </c:spPr>
            <c:extLst>
              <c:ext xmlns:c16="http://schemas.microsoft.com/office/drawing/2014/chart" uri="{C3380CC4-5D6E-409C-BE32-E72D297353CC}">
                <c16:uniqueId val="{0000000B-CF9C-4CA5-ABB6-C1CD41D332D8}"/>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CF9C-4CA5-ABB6-C1CD41D332D8}"/>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CF9C-4CA5-ABB6-C1CD41D332D8}"/>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CF9C-4CA5-ABB6-C1CD41D332D8}"/>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CF9C-4CA5-ABB6-C1CD41D332D8}"/>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CF9C-4CA5-ABB6-C1CD41D332D8}"/>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CF9C-4CA5-ABB6-C1CD41D332D8}"/>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CF9C-4CA5-ABB6-C1CD41D332D8}"/>
              </c:ext>
            </c:extLst>
          </c:dPt>
          <c:dLbls>
            <c:dLbl>
              <c:idx val="0"/>
              <c:layout>
                <c:manualLayout>
                  <c:x val="-6.2146117462112335E-2"/>
                  <c:y val="-3.105394679874461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F9C-4CA5-ABB6-C1CD41D332D8}"/>
                </c:ext>
              </c:extLst>
            </c:dLbl>
            <c:dLbl>
              <c:idx val="1"/>
              <c:layout>
                <c:manualLayout>
                  <c:x val="-1.6764344912227478E-2"/>
                  <c:y val="1.5785757786436756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F9C-4CA5-ABB6-C1CD41D332D8}"/>
                </c:ext>
              </c:extLst>
            </c:dLbl>
            <c:dLbl>
              <c:idx val="2"/>
              <c:delete val="1"/>
              <c:extLst>
                <c:ext xmlns:c15="http://schemas.microsoft.com/office/drawing/2012/chart" uri="{CE6537A1-D6FC-4f65-9D91-7224C49458BB}"/>
                <c:ext xmlns:c16="http://schemas.microsoft.com/office/drawing/2014/chart" uri="{C3380CC4-5D6E-409C-BE32-E72D297353CC}">
                  <c16:uniqueId val="{00000005-CF9C-4CA5-ABB6-C1CD41D332D8}"/>
                </c:ext>
              </c:extLst>
            </c:dLbl>
            <c:dLbl>
              <c:idx val="3"/>
              <c:layout>
                <c:manualLayout>
                  <c:x val="-4.962629452404237E-3"/>
                  <c:y val="1.009214197301312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F9C-4CA5-ABB6-C1CD41D332D8}"/>
                </c:ext>
              </c:extLst>
            </c:dLbl>
            <c:dLbl>
              <c:idx val="5"/>
              <c:delete val="1"/>
              <c:extLst>
                <c:ext xmlns:c15="http://schemas.microsoft.com/office/drawing/2012/chart" uri="{CE6537A1-D6FC-4f65-9D91-7224C49458BB}"/>
                <c:ext xmlns:c16="http://schemas.microsoft.com/office/drawing/2014/chart" uri="{C3380CC4-5D6E-409C-BE32-E72D297353CC}">
                  <c16:uniqueId val="{0000000B-CF9C-4CA5-ABB6-C1CD41D332D8}"/>
                </c:ext>
              </c:extLst>
            </c:dLbl>
            <c:dLbl>
              <c:idx val="7"/>
              <c:layout>
                <c:manualLayout>
                  <c:x val="4.1255071928169039E-2"/>
                  <c:y val="-1.2933074555824077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CF9C-4CA5-ABB6-C1CD41D332D8}"/>
                </c:ext>
              </c:extLst>
            </c:dLbl>
            <c:dLbl>
              <c:idx val="8"/>
              <c:delete val="1"/>
              <c:extLst>
                <c:ext xmlns:c15="http://schemas.microsoft.com/office/drawing/2012/chart" uri="{CE6537A1-D6FC-4f65-9D91-7224C49458BB}"/>
                <c:ext xmlns:c16="http://schemas.microsoft.com/office/drawing/2014/chart" uri="{C3380CC4-5D6E-409C-BE32-E72D297353CC}">
                  <c16:uniqueId val="{00000011-CF9C-4CA5-ABB6-C1CD41D332D8}"/>
                </c:ext>
              </c:extLst>
            </c:dLbl>
            <c:dLbl>
              <c:idx val="12"/>
              <c:layout>
                <c:manualLayout>
                  <c:x val="-5.2921394184333613E-3"/>
                  <c:y val="0.2117783546219826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9-CF9C-4CA5-ABB6-C1CD41D332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TablesAll!$I$24:$I$36</c:f>
              <c:strCache>
                <c:ptCount val="13"/>
                <c:pt idx="0">
                  <c:v>Lighting</c:v>
                </c:pt>
                <c:pt idx="1">
                  <c:v>Process</c:v>
                </c:pt>
                <c:pt idx="2">
                  <c:v>Behavoir</c:v>
                </c:pt>
                <c:pt idx="3">
                  <c:v>HVAC</c:v>
                </c:pt>
                <c:pt idx="4">
                  <c:v>Envelope</c:v>
                </c:pt>
                <c:pt idx="5">
                  <c:v>Food Service</c:v>
                </c:pt>
                <c:pt idx="6">
                  <c:v>Hot Water</c:v>
                </c:pt>
                <c:pt idx="7">
                  <c:v>Custom</c:v>
                </c:pt>
                <c:pt idx="8">
                  <c:v>Energy Services</c:v>
                </c:pt>
                <c:pt idx="9">
                  <c:v>Refrigeration</c:v>
                </c:pt>
                <c:pt idx="10">
                  <c:v>Energy Star</c:v>
                </c:pt>
                <c:pt idx="11">
                  <c:v>Motors and Drives</c:v>
                </c:pt>
                <c:pt idx="12">
                  <c:v>Compressed Air</c:v>
                </c:pt>
              </c:strCache>
            </c:strRef>
          </c:cat>
          <c:val>
            <c:numRef>
              <c:f>TablesAll!$M$24:$M$36</c:f>
              <c:numCache>
                <c:formatCode>General</c:formatCode>
                <c:ptCount val="13"/>
                <c:pt idx="0">
                  <c:v>0.69498193404064978</c:v>
                </c:pt>
                <c:pt idx="1">
                  <c:v>3.3276914041515608E-2</c:v>
                </c:pt>
                <c:pt idx="2">
                  <c:v>9.1145797920943466E-5</c:v>
                </c:pt>
                <c:pt idx="3">
                  <c:v>9.0865831285066118E-2</c:v>
                </c:pt>
                <c:pt idx="4">
                  <c:v>6.3483199626802904E-3</c:v>
                </c:pt>
                <c:pt idx="5">
                  <c:v>2.7718460151791905E-5</c:v>
                </c:pt>
                <c:pt idx="6">
                  <c:v>8.2460872571215593E-3</c:v>
                </c:pt>
                <c:pt idx="7">
                  <c:v>0.10890380495764707</c:v>
                </c:pt>
                <c:pt idx="8">
                  <c:v>2.3045371202738423E-3</c:v>
                </c:pt>
                <c:pt idx="9">
                  <c:v>2.0258319536970656E-2</c:v>
                </c:pt>
                <c:pt idx="10">
                  <c:v>4.0069800774357161E-3</c:v>
                </c:pt>
                <c:pt idx="11">
                  <c:v>2.3625239909809831E-2</c:v>
                </c:pt>
                <c:pt idx="12">
                  <c:v>7.0631675527566959E-3</c:v>
                </c:pt>
              </c:numCache>
            </c:numRef>
          </c:val>
          <c:extLst>
            <c:ext xmlns:c16="http://schemas.microsoft.com/office/drawing/2014/chart" uri="{C3380CC4-5D6E-409C-BE32-E72D297353CC}">
              <c16:uniqueId val="{0000001A-CF9C-4CA5-ABB6-C1CD41D332D8}"/>
            </c:ext>
          </c:extLst>
        </c:ser>
        <c:dLbls>
          <c:dLblPos val="bestFit"/>
          <c:showLegendKey val="0"/>
          <c:showVal val="1"/>
          <c:showCatName val="0"/>
          <c:showSerName val="0"/>
          <c:showPercent val="0"/>
          <c:showBubbleSize val="0"/>
          <c:showLeaderLines val="1"/>
        </c:dLbls>
        <c:firstSliceAng val="11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Summer</a:t>
            </a:r>
            <a:r>
              <a:rPr lang="en-US" baseline="0" dirty="0"/>
              <a:t> EE MW % by End Use Type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63532401170364"/>
          <c:y val="0.20442924613889382"/>
          <c:w val="0.53588325370062007"/>
          <c:h val="0.69030272653290015"/>
        </c:manualLayout>
      </c:layout>
      <c:pieChart>
        <c:varyColors val="1"/>
        <c:ser>
          <c:idx val="0"/>
          <c:order val="0"/>
          <c:tx>
            <c:strRef>
              <c:f>TablesAll!$M$7</c:f>
              <c:strCache>
                <c:ptCount val="1"/>
                <c:pt idx="0">
                  <c:v>Total %</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5DF-465E-BE9C-3FEABF0C5ED9}"/>
              </c:ext>
            </c:extLst>
          </c:dPt>
          <c:dPt>
            <c:idx val="1"/>
            <c:bubble3D val="0"/>
            <c:spPr>
              <a:solidFill>
                <a:schemeClr val="accent2"/>
              </a:solidFill>
              <a:ln w="19050">
                <a:noFill/>
              </a:ln>
              <a:effectLst/>
            </c:spPr>
            <c:extLst>
              <c:ext xmlns:c16="http://schemas.microsoft.com/office/drawing/2014/chart" uri="{C3380CC4-5D6E-409C-BE32-E72D297353CC}">
                <c16:uniqueId val="{00000003-E5DF-465E-BE9C-3FEABF0C5ED9}"/>
              </c:ext>
            </c:extLst>
          </c:dPt>
          <c:dPt>
            <c:idx val="2"/>
            <c:bubble3D val="0"/>
            <c:spPr>
              <a:solidFill>
                <a:schemeClr val="accent3"/>
              </a:solidFill>
              <a:ln w="19050">
                <a:noFill/>
              </a:ln>
              <a:effectLst/>
            </c:spPr>
            <c:extLst>
              <c:ext xmlns:c16="http://schemas.microsoft.com/office/drawing/2014/chart" uri="{C3380CC4-5D6E-409C-BE32-E72D297353CC}">
                <c16:uniqueId val="{00000005-E5DF-465E-BE9C-3FEABF0C5ED9}"/>
              </c:ext>
            </c:extLst>
          </c:dPt>
          <c:dPt>
            <c:idx val="3"/>
            <c:bubble3D val="0"/>
            <c:spPr>
              <a:solidFill>
                <a:schemeClr val="accent4"/>
              </a:solidFill>
              <a:ln w="19050">
                <a:noFill/>
              </a:ln>
              <a:effectLst/>
            </c:spPr>
            <c:extLst>
              <c:ext xmlns:c16="http://schemas.microsoft.com/office/drawing/2014/chart" uri="{C3380CC4-5D6E-409C-BE32-E72D297353CC}">
                <c16:uniqueId val="{00000007-E5DF-465E-BE9C-3FEABF0C5ED9}"/>
              </c:ext>
            </c:extLst>
          </c:dPt>
          <c:dPt>
            <c:idx val="4"/>
            <c:bubble3D val="0"/>
            <c:spPr>
              <a:solidFill>
                <a:schemeClr val="accent5"/>
              </a:solidFill>
              <a:ln w="19050">
                <a:noFill/>
              </a:ln>
              <a:effectLst/>
            </c:spPr>
            <c:extLst>
              <c:ext xmlns:c16="http://schemas.microsoft.com/office/drawing/2014/chart" uri="{C3380CC4-5D6E-409C-BE32-E72D297353CC}">
                <c16:uniqueId val="{00000009-E5DF-465E-BE9C-3FEABF0C5ED9}"/>
              </c:ext>
            </c:extLst>
          </c:dPt>
          <c:dPt>
            <c:idx val="5"/>
            <c:bubble3D val="0"/>
            <c:spPr>
              <a:solidFill>
                <a:schemeClr val="accent6"/>
              </a:solidFill>
              <a:ln w="19050">
                <a:noFill/>
              </a:ln>
              <a:effectLst/>
            </c:spPr>
            <c:extLst>
              <c:ext xmlns:c16="http://schemas.microsoft.com/office/drawing/2014/chart" uri="{C3380CC4-5D6E-409C-BE32-E72D297353CC}">
                <c16:uniqueId val="{0000000B-E5DF-465E-BE9C-3FEABF0C5ED9}"/>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5DF-465E-BE9C-3FEABF0C5ED9}"/>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E5DF-465E-BE9C-3FEABF0C5ED9}"/>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E5DF-465E-BE9C-3FEABF0C5ED9}"/>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E5DF-465E-BE9C-3FEABF0C5ED9}"/>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E5DF-465E-BE9C-3FEABF0C5ED9}"/>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E5DF-465E-BE9C-3FEABF0C5ED9}"/>
              </c:ext>
            </c:extLst>
          </c:dPt>
          <c:dPt>
            <c:idx val="12"/>
            <c:bubble3D val="0"/>
            <c:spPr>
              <a:solidFill>
                <a:schemeClr val="accent1">
                  <a:lumMod val="80000"/>
                  <a:lumOff val="20000"/>
                </a:schemeClr>
              </a:solidFill>
              <a:ln w="19050">
                <a:noFill/>
              </a:ln>
              <a:effectLst/>
            </c:spPr>
            <c:extLst>
              <c:ext xmlns:c16="http://schemas.microsoft.com/office/drawing/2014/chart" uri="{C3380CC4-5D6E-409C-BE32-E72D297353CC}">
                <c16:uniqueId val="{00000019-E5DF-465E-BE9C-3FEABF0C5ED9}"/>
              </c:ext>
            </c:extLst>
          </c:dPt>
          <c:dLbls>
            <c:dLbl>
              <c:idx val="0"/>
              <c:layout>
                <c:manualLayout>
                  <c:x val="-2.4007171128051077E-2"/>
                  <c:y val="-3.767688689837786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E5DF-465E-BE9C-3FEABF0C5ED9}"/>
                </c:ext>
              </c:extLst>
            </c:dLbl>
            <c:dLbl>
              <c:idx val="1"/>
              <c:layout>
                <c:manualLayout>
                  <c:x val="-1.6116510826771655E-2"/>
                  <c:y val="5.3035505259472976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E5DF-465E-BE9C-3FEABF0C5ED9}"/>
                </c:ext>
              </c:extLst>
            </c:dLbl>
            <c:dLbl>
              <c:idx val="2"/>
              <c:delete val="1"/>
              <c:extLst>
                <c:ext xmlns:c15="http://schemas.microsoft.com/office/drawing/2012/chart" uri="{CE6537A1-D6FC-4f65-9D91-7224C49458BB}"/>
                <c:ext xmlns:c16="http://schemas.microsoft.com/office/drawing/2014/chart" uri="{C3380CC4-5D6E-409C-BE32-E72D297353CC}">
                  <c16:uniqueId val="{00000005-E5DF-465E-BE9C-3FEABF0C5ED9}"/>
                </c:ext>
              </c:extLst>
            </c:dLbl>
            <c:dLbl>
              <c:idx val="3"/>
              <c:layout>
                <c:manualLayout>
                  <c:x val="6.409457186608316E-3"/>
                  <c:y val="-2.542716041398316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E5DF-465E-BE9C-3FEABF0C5ED9}"/>
                </c:ext>
              </c:extLst>
            </c:dLbl>
            <c:dLbl>
              <c:idx val="5"/>
              <c:delete val="1"/>
              <c:extLst>
                <c:ext xmlns:c15="http://schemas.microsoft.com/office/drawing/2012/chart" uri="{CE6537A1-D6FC-4f65-9D91-7224C49458BB}"/>
                <c:ext xmlns:c16="http://schemas.microsoft.com/office/drawing/2014/chart" uri="{C3380CC4-5D6E-409C-BE32-E72D297353CC}">
                  <c16:uniqueId val="{0000000B-E5DF-465E-BE9C-3FEABF0C5ED9}"/>
                </c:ext>
              </c:extLst>
            </c:dLbl>
            <c:dLbl>
              <c:idx val="7"/>
              <c:layout>
                <c:manualLayout>
                  <c:x val="4.1859263474106116E-2"/>
                  <c:y val="2.227863200878124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E5DF-465E-BE9C-3FEABF0C5ED9}"/>
                </c:ext>
              </c:extLst>
            </c:dLbl>
            <c:dLbl>
              <c:idx val="8"/>
              <c:delete val="1"/>
              <c:extLst>
                <c:ext xmlns:c15="http://schemas.microsoft.com/office/drawing/2012/chart" uri="{CE6537A1-D6FC-4f65-9D91-7224C49458BB}"/>
                <c:ext xmlns:c16="http://schemas.microsoft.com/office/drawing/2014/chart" uri="{C3380CC4-5D6E-409C-BE32-E72D297353CC}">
                  <c16:uniqueId val="{00000011-E5DF-465E-BE9C-3FEABF0C5ED9}"/>
                </c:ext>
              </c:extLst>
            </c:dLbl>
            <c:dLbl>
              <c:idx val="12"/>
              <c:layout>
                <c:manualLayout>
                  <c:x val="-0.106303282920801"/>
                  <c:y val="0.17306114287119498"/>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9-E5DF-465E-BE9C-3FEABF0C5E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TablesAll!$I$8:$I$20</c:f>
              <c:strCache>
                <c:ptCount val="13"/>
                <c:pt idx="0">
                  <c:v>Lighting</c:v>
                </c:pt>
                <c:pt idx="1">
                  <c:v>Process</c:v>
                </c:pt>
                <c:pt idx="2">
                  <c:v>Behavoir</c:v>
                </c:pt>
                <c:pt idx="3">
                  <c:v>HVAC</c:v>
                </c:pt>
                <c:pt idx="4">
                  <c:v>Envelope</c:v>
                </c:pt>
                <c:pt idx="5">
                  <c:v>Food Service</c:v>
                </c:pt>
                <c:pt idx="6">
                  <c:v>Hot Water</c:v>
                </c:pt>
                <c:pt idx="7">
                  <c:v>Custom</c:v>
                </c:pt>
                <c:pt idx="8">
                  <c:v>Energy Services</c:v>
                </c:pt>
                <c:pt idx="9">
                  <c:v>Refrigeration</c:v>
                </c:pt>
                <c:pt idx="10">
                  <c:v>Energy Star</c:v>
                </c:pt>
                <c:pt idx="11">
                  <c:v>Motors and Drives</c:v>
                </c:pt>
                <c:pt idx="12">
                  <c:v>Compressed Air</c:v>
                </c:pt>
              </c:strCache>
            </c:strRef>
          </c:cat>
          <c:val>
            <c:numRef>
              <c:f>TablesAll!$M$8:$M$20</c:f>
              <c:numCache>
                <c:formatCode>General</c:formatCode>
                <c:ptCount val="13"/>
                <c:pt idx="0">
                  <c:v>0.6494879189701096</c:v>
                </c:pt>
                <c:pt idx="1">
                  <c:v>3.581547162822895E-2</c:v>
                </c:pt>
                <c:pt idx="2">
                  <c:v>6.7072662081649011E-5</c:v>
                </c:pt>
                <c:pt idx="3">
                  <c:v>0.11543606006650828</c:v>
                </c:pt>
                <c:pt idx="4">
                  <c:v>3.153646783511817E-3</c:v>
                </c:pt>
                <c:pt idx="5">
                  <c:v>3.7266497793059782E-5</c:v>
                </c:pt>
                <c:pt idx="6">
                  <c:v>5.1839314424820988E-3</c:v>
                </c:pt>
                <c:pt idx="7">
                  <c:v>0.1105414116124209</c:v>
                </c:pt>
                <c:pt idx="8">
                  <c:v>1.1619309900420237E-3</c:v>
                </c:pt>
                <c:pt idx="9">
                  <c:v>2.0226060555994775E-2</c:v>
                </c:pt>
                <c:pt idx="10">
                  <c:v>4.4030666447773649E-3</c:v>
                </c:pt>
                <c:pt idx="11">
                  <c:v>2.0319171145287255E-2</c:v>
                </c:pt>
                <c:pt idx="12">
                  <c:v>8.3805483836994384E-3</c:v>
                </c:pt>
              </c:numCache>
            </c:numRef>
          </c:val>
          <c:extLst>
            <c:ext xmlns:c16="http://schemas.microsoft.com/office/drawing/2014/chart" uri="{C3380CC4-5D6E-409C-BE32-E72D297353CC}">
              <c16:uniqueId val="{0000001A-E5DF-465E-BE9C-3FEABF0C5ED9}"/>
            </c:ext>
          </c:extLst>
        </c:ser>
        <c:dLbls>
          <c:dLblPos val="bestFit"/>
          <c:showLegendKey val="0"/>
          <c:showVal val="1"/>
          <c:showCatName val="0"/>
          <c:showSerName val="0"/>
          <c:showPercent val="0"/>
          <c:showBubbleSize val="0"/>
          <c:showLeaderLines val="1"/>
        </c:dLbls>
        <c:firstSliceAng val="12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4DE7A-F262-5E44-9166-7FCA8BFEC424}" type="datetimeFigureOut">
              <a:rPr lang="en-US" smtClean="0"/>
              <a:pPr/>
              <a:t>11/6/2019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1A939F-4F71-2A4A-B5FD-84D261B0778E}" type="slidenum">
              <a:rPr lang="en-US" smtClean="0"/>
              <a:pPr/>
              <a:t>‹#›</a:t>
            </a:fld>
            <a:endParaRPr lang="en-US" dirty="0"/>
          </a:p>
        </p:txBody>
      </p:sp>
    </p:spTree>
    <p:extLst>
      <p:ext uri="{BB962C8B-B14F-4D97-AF65-F5344CB8AC3E}">
        <p14:creationId xmlns:p14="http://schemas.microsoft.com/office/powerpoint/2010/main" val="158880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49840-6BFF-1E44-A514-4783B4A77E76}"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7FAFD-403B-D54F-9335-2F9520CE9B6E}" type="slidenum">
              <a:rPr lang="en-US" smtClean="0"/>
              <a:pPr/>
              <a:t>‹#›</a:t>
            </a:fld>
            <a:endParaRPr lang="en-US" dirty="0"/>
          </a:p>
        </p:txBody>
      </p:sp>
    </p:spTree>
    <p:extLst>
      <p:ext uri="{BB962C8B-B14F-4D97-AF65-F5344CB8AC3E}">
        <p14:creationId xmlns:p14="http://schemas.microsoft.com/office/powerpoint/2010/main" val="60841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6</a:t>
            </a:fld>
            <a:endParaRPr lang="en-GB" dirty="0"/>
          </a:p>
        </p:txBody>
      </p:sp>
    </p:spTree>
    <p:extLst>
      <p:ext uri="{BB962C8B-B14F-4D97-AF65-F5344CB8AC3E}">
        <p14:creationId xmlns:p14="http://schemas.microsoft.com/office/powerpoint/2010/main" val="337815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7</a:t>
            </a:fld>
            <a:endParaRPr lang="en-GB" dirty="0"/>
          </a:p>
        </p:txBody>
      </p:sp>
    </p:spTree>
    <p:extLst>
      <p:ext uri="{BB962C8B-B14F-4D97-AF65-F5344CB8AC3E}">
        <p14:creationId xmlns:p14="http://schemas.microsoft.com/office/powerpoint/2010/main" val="198623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9</a:t>
            </a:fld>
            <a:endParaRPr lang="en-GB" dirty="0"/>
          </a:p>
        </p:txBody>
      </p:sp>
    </p:spTree>
    <p:extLst>
      <p:ext uri="{BB962C8B-B14F-4D97-AF65-F5344CB8AC3E}">
        <p14:creationId xmlns:p14="http://schemas.microsoft.com/office/powerpoint/2010/main" val="241178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10</a:t>
            </a:fld>
            <a:endParaRPr lang="en-GB" dirty="0"/>
          </a:p>
        </p:txBody>
      </p:sp>
    </p:spTree>
    <p:extLst>
      <p:ext uri="{BB962C8B-B14F-4D97-AF65-F5344CB8AC3E}">
        <p14:creationId xmlns:p14="http://schemas.microsoft.com/office/powerpoint/2010/main" val="373587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11</a:t>
            </a:fld>
            <a:endParaRPr lang="en-GB" dirty="0"/>
          </a:p>
        </p:txBody>
      </p:sp>
    </p:spTree>
    <p:extLst>
      <p:ext uri="{BB962C8B-B14F-4D97-AF65-F5344CB8AC3E}">
        <p14:creationId xmlns:p14="http://schemas.microsoft.com/office/powerpoint/2010/main" val="126421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accent1">
              <a:lumMod val="60000"/>
              <a:lumOff val="40000"/>
            </a:schemeClr>
          </a:solidFill>
        </p:spPr>
        <p:txBody>
          <a:bodyPr/>
          <a:lstStyle>
            <a:lvl1pPr>
              <a:defRPr i="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A49E5C-C902-FE4B-88B3-1B4BF5D2FF3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273372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70D30-1BA5-4C40-A917-6354E482299E}"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139539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B7BB5-4313-5B43-AD87-18CA43A05E87}"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151630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solidFill>
                  <a:srgbClr val="62777F"/>
                </a:solidFill>
              </a:rPr>
              <a:pPr/>
              <a:t>‹#›</a:t>
            </a:fld>
            <a:endParaRPr lang="en-US" dirty="0">
              <a:solidFill>
                <a:srgbClr val="62777F"/>
              </a:solidFill>
            </a:endParaRPr>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dirty="0"/>
              <a:t>Click to edit Master title style</a:t>
            </a:r>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979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637E8E"/>
                </a:solidFill>
              </a:rPr>
              <a:t>ISO-NE INTERNAL USE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dirty="0">
                <a:solidFill>
                  <a:srgbClr val="000000"/>
                </a:solidFill>
              </a:rPr>
              <a:t>ISO-NE PUBLIC</a:t>
            </a:r>
            <a:endParaRPr lang="en-US" sz="700" b="1" dirty="0">
              <a:solidFill>
                <a:srgbClr val="FF0000"/>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a:t>transitional slide Title</a:t>
            </a:r>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solidFill>
                  <a:srgbClr val="62777F"/>
                </a:solidFill>
              </a:rPr>
              <a:pPr/>
              <a:t>‹#›</a:t>
            </a:fld>
            <a:endParaRPr lang="en-US" dirty="0">
              <a:solidFill>
                <a:srgbClr val="62777F"/>
              </a:solidFill>
            </a:endParaRPr>
          </a:p>
        </p:txBody>
      </p:sp>
    </p:spTree>
    <p:extLst>
      <p:ext uri="{BB962C8B-B14F-4D97-AF65-F5344CB8AC3E}">
        <p14:creationId xmlns:p14="http://schemas.microsoft.com/office/powerpoint/2010/main" val="79733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w="57150" cmpd="thinThick">
            <a:solidFill>
              <a:srgbClr val="000090"/>
            </a:solidFill>
          </a:ln>
        </p:spPr>
        <p:txBody>
          <a:bodyPr/>
          <a:lstStyle>
            <a:lvl1pPr>
              <a:defRPr>
                <a:solidFill>
                  <a:schemeClr val="tx2"/>
                </a:solidFill>
              </a:defRPr>
            </a:lvl1pPr>
          </a:lstStyle>
          <a:p>
            <a:r>
              <a:rPr lang="en-US" b="1" dirty="0">
                <a:solidFill>
                  <a:srgbClr val="000090"/>
                </a:solidFill>
                <a:latin typeface="Cambria"/>
                <a:cs typeface="Cambria"/>
              </a:rPr>
              <a:t>Header</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92055-11AE-2741-826C-E82693B88751}"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371411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370E8C-8DF2-3C44-9BE9-AE1A652B0ACB}" type="datetime1">
              <a:rPr lang="en-US" smtClean="0"/>
              <a:t>11/6/2019</a:t>
            </a:fld>
            <a:endParaRPr lang="en-US" dirty="0"/>
          </a:p>
        </p:txBody>
      </p:sp>
      <p:sp>
        <p:nvSpPr>
          <p:cNvPr id="5" name="Footer Placeholder 4"/>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247609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31C9E-30D0-574E-ACB2-092D3F65DCBB}"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a:t>Draft - For Discussion Only - Do Not Forward</a:t>
            </a:r>
            <a:endParaRPr lang="en-US" dirty="0"/>
          </a:p>
        </p:txBody>
      </p:sp>
      <p:sp>
        <p:nvSpPr>
          <p:cNvPr id="7" name="Slide Number Placeholder 6"/>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270522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172B32-90C6-5E49-A3FA-101B50048F56}" type="datetime1">
              <a:rPr lang="en-US" smtClean="0"/>
              <a:t>11/6/2019</a:t>
            </a:fld>
            <a:endParaRPr lang="en-US" dirty="0"/>
          </a:p>
        </p:txBody>
      </p:sp>
      <p:sp>
        <p:nvSpPr>
          <p:cNvPr id="8" name="Footer Placeholder 7"/>
          <p:cNvSpPr>
            <a:spLocks noGrp="1"/>
          </p:cNvSpPr>
          <p:nvPr>
            <p:ph type="ftr" sz="quarter" idx="11"/>
          </p:nvPr>
        </p:nvSpPr>
        <p:spPr/>
        <p:txBody>
          <a:bodyPr/>
          <a:lstStyle/>
          <a:p>
            <a:r>
              <a:rPr lang="en-US"/>
              <a:t>Draft - For Discussion Only - Do Not Forward</a:t>
            </a:r>
            <a:endParaRPr lang="en-US" dirty="0"/>
          </a:p>
        </p:txBody>
      </p:sp>
      <p:sp>
        <p:nvSpPr>
          <p:cNvPr id="9" name="Slide Number Placeholder 8"/>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360246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B1079-8CD1-3342-8A01-81B961E865CD}" type="datetime1">
              <a:rPr lang="en-US" smtClean="0"/>
              <a:t>11/6/2019</a:t>
            </a:fld>
            <a:endParaRPr lang="en-US" dirty="0"/>
          </a:p>
        </p:txBody>
      </p:sp>
      <p:sp>
        <p:nvSpPr>
          <p:cNvPr id="4" name="Footer Placeholder 3"/>
          <p:cNvSpPr>
            <a:spLocks noGrp="1"/>
          </p:cNvSpPr>
          <p:nvPr>
            <p:ph type="ftr" sz="quarter" idx="11"/>
          </p:nvPr>
        </p:nvSpPr>
        <p:spPr/>
        <p:txBody>
          <a:bodyPr/>
          <a:lstStyle/>
          <a:p>
            <a:r>
              <a:rPr lang="en-US"/>
              <a:t>Draft - For Discussion Only - Do Not Forward</a:t>
            </a:r>
            <a:endParaRPr lang="en-US" dirty="0"/>
          </a:p>
        </p:txBody>
      </p:sp>
      <p:sp>
        <p:nvSpPr>
          <p:cNvPr id="5" name="Slide Number Placeholder 4"/>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66399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0C4E-A595-8145-94E8-C2364B4F9581}" type="datetime1">
              <a:rPr lang="en-US" smtClean="0"/>
              <a:t>11/6/2019</a:t>
            </a:fld>
            <a:endParaRPr lang="en-US" dirty="0"/>
          </a:p>
        </p:txBody>
      </p:sp>
      <p:sp>
        <p:nvSpPr>
          <p:cNvPr id="3" name="Footer Placeholder 2"/>
          <p:cNvSpPr>
            <a:spLocks noGrp="1"/>
          </p:cNvSpPr>
          <p:nvPr>
            <p:ph type="ftr" sz="quarter" idx="11"/>
          </p:nvPr>
        </p:nvSpPr>
        <p:spPr/>
        <p:txBody>
          <a:bodyPr/>
          <a:lstStyle/>
          <a:p>
            <a:r>
              <a:rPr lang="en-US"/>
              <a:t>Draft - For Discussion Only - Do Not Forward</a:t>
            </a:r>
            <a:endParaRPr lang="en-US" dirty="0"/>
          </a:p>
        </p:txBody>
      </p:sp>
      <p:sp>
        <p:nvSpPr>
          <p:cNvPr id="4" name="Slide Number Placeholder 3"/>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7370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58903-7CBD-8A4A-89BD-5DA746B8C56A}"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a:t>Draft - For Discussion Only - Do Not Forward</a:t>
            </a:r>
            <a:endParaRPr lang="en-US" dirty="0"/>
          </a:p>
        </p:txBody>
      </p:sp>
      <p:sp>
        <p:nvSpPr>
          <p:cNvPr id="7" name="Slide Number Placeholder 6"/>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60813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E9AF3D-11B8-9D45-9801-8C1FB2EE8C1D}" type="datetime1">
              <a:rPr lang="en-US" smtClean="0"/>
              <a:t>11/6/2019</a:t>
            </a:fld>
            <a:endParaRPr lang="en-US" dirty="0"/>
          </a:p>
        </p:txBody>
      </p:sp>
      <p:sp>
        <p:nvSpPr>
          <p:cNvPr id="6" name="Footer Placeholder 5"/>
          <p:cNvSpPr>
            <a:spLocks noGrp="1"/>
          </p:cNvSpPr>
          <p:nvPr>
            <p:ph type="ftr" sz="quarter" idx="11"/>
          </p:nvPr>
        </p:nvSpPr>
        <p:spPr/>
        <p:txBody>
          <a:bodyPr/>
          <a:lstStyle/>
          <a:p>
            <a:r>
              <a:rPr lang="en-US"/>
              <a:t>Draft - For Discussion Only - Do Not Forward</a:t>
            </a:r>
            <a:endParaRPr lang="en-US" dirty="0"/>
          </a:p>
        </p:txBody>
      </p:sp>
      <p:sp>
        <p:nvSpPr>
          <p:cNvPr id="7" name="Slide Number Placeholder 6"/>
          <p:cNvSpPr>
            <a:spLocks noGrp="1"/>
          </p:cNvSpPr>
          <p:nvPr>
            <p:ph type="sldNum" sz="quarter" idx="12"/>
          </p:nvPr>
        </p:nvSpPr>
        <p:spPr/>
        <p:txBody>
          <a:body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319713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01245-2D86-FC4F-BADC-D8C7D9154225}" type="datetime1">
              <a:rPr lang="en-US" smtClean="0"/>
              <a:t>11/6/2019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 For Discussion Only - Do Not Forward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4FAE8-6D0C-0549-B516-DE34AD9047D2}" type="slidenum">
              <a:rPr lang="en-US" smtClean="0"/>
              <a:pPr/>
              <a:t>‹#›</a:t>
            </a:fld>
            <a:endParaRPr lang="en-US" dirty="0"/>
          </a:p>
        </p:txBody>
      </p:sp>
    </p:spTree>
    <p:extLst>
      <p:ext uri="{BB962C8B-B14F-4D97-AF65-F5344CB8AC3E}">
        <p14:creationId xmlns:p14="http://schemas.microsoft.com/office/powerpoint/2010/main" val="2371666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457200" rtl="0" eaLnBrk="1" latinLnBrk="0" hangingPunct="1">
        <a:spcBef>
          <a:spcPct val="0"/>
        </a:spcBef>
        <a:buNone/>
        <a:defRPr sz="4400" b="1" kern="1200" baseline="0">
          <a:solidFill>
            <a:schemeClr val="tx2"/>
          </a:solidFill>
          <a:latin typeface="Cambria"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charset="0"/>
          <a:ea typeface="Cambria" charset="0"/>
          <a:cs typeface="Cambria" charset="0"/>
        </a:defRPr>
      </a:lvl1pPr>
      <a:lvl2pPr marL="742950" indent="-285750" algn="l" defTabSz="457200" rtl="0" eaLnBrk="1" latinLnBrk="0" hangingPunct="1">
        <a:spcBef>
          <a:spcPct val="20000"/>
        </a:spcBef>
        <a:buFont typeface="Arial"/>
        <a:buChar char="–"/>
        <a:defRPr sz="2800" kern="1200">
          <a:solidFill>
            <a:schemeClr val="tx1"/>
          </a:solidFill>
          <a:latin typeface="Cambria" charset="0"/>
          <a:ea typeface="Cambria" charset="0"/>
          <a:cs typeface="Cambria" charset="0"/>
        </a:defRPr>
      </a:lvl2pPr>
      <a:lvl3pPr marL="1143000" indent="-228600" algn="l" defTabSz="457200" rtl="0" eaLnBrk="1" latinLnBrk="0" hangingPunct="1">
        <a:spcBef>
          <a:spcPct val="20000"/>
        </a:spcBef>
        <a:buFont typeface="Arial"/>
        <a:buChar char="•"/>
        <a:defRPr sz="2400" kern="1200">
          <a:solidFill>
            <a:schemeClr val="tx1"/>
          </a:solidFill>
          <a:latin typeface="Cambria" charset="0"/>
          <a:ea typeface="Cambria" charset="0"/>
          <a:cs typeface="Cambria" charset="0"/>
        </a:defRPr>
      </a:lvl3pPr>
      <a:lvl4pPr marL="1600200" indent="-228600" algn="l" defTabSz="457200" rtl="0" eaLnBrk="1" latinLnBrk="0" hangingPunct="1">
        <a:spcBef>
          <a:spcPct val="20000"/>
        </a:spcBef>
        <a:buFont typeface="Arial"/>
        <a:buChar char="–"/>
        <a:defRPr sz="2000" kern="1200">
          <a:solidFill>
            <a:schemeClr val="tx1"/>
          </a:solidFill>
          <a:latin typeface="Cambria" charset="0"/>
          <a:ea typeface="Cambria" charset="0"/>
          <a:cs typeface="Cambria" charset="0"/>
        </a:defRPr>
      </a:lvl4pPr>
      <a:lvl5pPr marL="2057400" indent="-228600" algn="l" defTabSz="457200" rtl="0" eaLnBrk="1" latinLnBrk="0" hangingPunct="1">
        <a:spcBef>
          <a:spcPct val="20000"/>
        </a:spcBef>
        <a:buFont typeface="Arial"/>
        <a:buChar char="»"/>
        <a:defRPr sz="2000" kern="1200">
          <a:solidFill>
            <a:schemeClr val="tx1"/>
          </a:solidFill>
          <a:latin typeface="Cambria" charset="0"/>
          <a:ea typeface="Cambria" charset="0"/>
          <a:cs typeface="Cambri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p.lbl.gov/publications/time-varying-value-electric-energ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documents.dps.ny.gov/public/Common/ViewDoc.aspx?DocRefId=%7b92F01814-118C-4BCA-9B42-5A81B4205BAD%7d"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so-ne.com/static-assets/documents/2019/04/ee_performance_evaluation_revised_option_a_4_23.pptx"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546100"/>
            <a:ext cx="8305800" cy="3041138"/>
          </a:xfrm>
          <a:solidFill>
            <a:schemeClr val="tx2">
              <a:lumMod val="40000"/>
              <a:lumOff val="6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anchor="ctr">
            <a:noAutofit/>
          </a:bodyPr>
          <a:lstStyle/>
          <a:p>
            <a:pPr>
              <a:spcBef>
                <a:spcPts val="0"/>
              </a:spcBef>
            </a:pPr>
            <a:endParaRPr lang="en-US" sz="4000" dirty="0">
              <a:solidFill>
                <a:srgbClr val="000090"/>
              </a:solidFill>
              <a:latin typeface="Goudy Old Style"/>
              <a:cs typeface="Goudy Old Style"/>
            </a:endParaRPr>
          </a:p>
          <a:p>
            <a:pPr>
              <a:spcBef>
                <a:spcPts val="0"/>
              </a:spcBef>
            </a:pPr>
            <a:r>
              <a:rPr lang="en-US" sz="4000" i="1" dirty="0">
                <a:solidFill>
                  <a:srgbClr val="000090"/>
                </a:solidFill>
                <a:latin typeface="Goudy Old Style"/>
                <a:cs typeface="Goudy Old Style"/>
              </a:rPr>
              <a:t>Energy Efficiency Resources</a:t>
            </a:r>
          </a:p>
          <a:p>
            <a:pPr>
              <a:spcBef>
                <a:spcPts val="0"/>
              </a:spcBef>
            </a:pPr>
            <a:r>
              <a:rPr lang="en-US" sz="4000" i="1" dirty="0">
                <a:solidFill>
                  <a:srgbClr val="000090"/>
                </a:solidFill>
                <a:latin typeface="Goudy Old Style"/>
                <a:cs typeface="Goudy Old Style"/>
              </a:rPr>
              <a:t>Capacity Obligations During Scarcity Conditions</a:t>
            </a:r>
          </a:p>
        </p:txBody>
      </p:sp>
      <p:sp>
        <p:nvSpPr>
          <p:cNvPr id="11" name="TextBox 10"/>
          <p:cNvSpPr txBox="1"/>
          <p:nvPr/>
        </p:nvSpPr>
        <p:spPr>
          <a:xfrm>
            <a:off x="495300" y="3940079"/>
            <a:ext cx="8153400" cy="1015663"/>
          </a:xfrm>
          <a:prstGeom prst="rect">
            <a:avLst/>
          </a:prstGeom>
          <a:noFill/>
        </p:spPr>
        <p:txBody>
          <a:bodyPr wrap="square" rtlCol="0">
            <a:spAutoFit/>
          </a:bodyPr>
          <a:lstStyle/>
          <a:p>
            <a:pPr algn="ctr"/>
            <a:r>
              <a:rPr lang="en-US" sz="3200" b="1" dirty="0">
                <a:solidFill>
                  <a:srgbClr val="000090"/>
                </a:solidFill>
                <a:latin typeface="Goudy Old Style"/>
                <a:cs typeface="Goudy Old Style"/>
              </a:rPr>
              <a:t>New England States Committee on Electricity</a:t>
            </a:r>
          </a:p>
          <a:p>
            <a:pPr algn="ctr"/>
            <a:r>
              <a:rPr lang="en-US" sz="2800" b="1" dirty="0">
                <a:solidFill>
                  <a:srgbClr val="000090"/>
                </a:solidFill>
                <a:latin typeface="Goudy Old Style"/>
                <a:cs typeface="Goudy Old Style"/>
              </a:rPr>
              <a:t>November 12/13, 2019</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505200" y="5257800"/>
            <a:ext cx="2362200" cy="685800"/>
          </a:xfrm>
          <a:prstGeom prst="rect">
            <a:avLst/>
          </a:prstGeom>
        </p:spPr>
      </p:pic>
      <p:sp>
        <p:nvSpPr>
          <p:cNvPr id="6" name="TextBox 5"/>
          <p:cNvSpPr txBox="1"/>
          <p:nvPr/>
        </p:nvSpPr>
        <p:spPr>
          <a:xfrm>
            <a:off x="3886200" y="4114800"/>
            <a:ext cx="2057399" cy="461665"/>
          </a:xfrm>
          <a:prstGeom prst="rect">
            <a:avLst/>
          </a:prstGeom>
          <a:noFill/>
        </p:spPr>
        <p:txBody>
          <a:bodyPr wrap="square" rtlCol="0">
            <a:spAutoFit/>
          </a:bodyPr>
          <a:lstStyle/>
          <a:p>
            <a:pPr algn="ctr"/>
            <a:r>
              <a:rPr lang="en-US" sz="2400" dirty="0"/>
              <a:t> </a:t>
            </a:r>
          </a:p>
        </p:txBody>
      </p:sp>
    </p:spTree>
    <p:extLst>
      <p:ext uri="{BB962C8B-B14F-4D97-AF65-F5344CB8AC3E}">
        <p14:creationId xmlns:p14="http://schemas.microsoft.com/office/powerpoint/2010/main" val="252112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EAB99-9FC5-459E-BE06-84AD941B0F12}"/>
              </a:ext>
            </a:extLst>
          </p:cNvPr>
          <p:cNvSpPr>
            <a:spLocks noGrp="1"/>
          </p:cNvSpPr>
          <p:nvPr>
            <p:ph type="title"/>
          </p:nvPr>
        </p:nvSpPr>
        <p:spPr>
          <a:xfrm>
            <a:off x="322780" y="397565"/>
            <a:ext cx="8497370" cy="1178269"/>
          </a:xfrm>
        </p:spPr>
        <p:txBody>
          <a:bodyPr>
            <a:noAutofit/>
          </a:bodyPr>
          <a:lstStyle/>
          <a:p>
            <a:r>
              <a:rPr lang="en-US" sz="3200" dirty="0"/>
              <a:t>Energy Efficiency Performance as a Function of Load is a Valid Assumption</a:t>
            </a:r>
          </a:p>
        </p:txBody>
      </p:sp>
      <p:sp>
        <p:nvSpPr>
          <p:cNvPr id="6" name="Content Placeholder 2">
            <a:extLst>
              <a:ext uri="{FF2B5EF4-FFF2-40B4-BE49-F238E27FC236}">
                <a16:creationId xmlns:a16="http://schemas.microsoft.com/office/drawing/2014/main" id="{ECE38A1E-9770-4F64-9405-80E160677412}"/>
              </a:ext>
            </a:extLst>
          </p:cNvPr>
          <p:cNvSpPr>
            <a:spLocks noGrp="1"/>
          </p:cNvSpPr>
          <p:nvPr/>
        </p:nvSpPr>
        <p:spPr>
          <a:xfrm>
            <a:off x="322780" y="1996742"/>
            <a:ext cx="8497370" cy="3694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50000"/>
                  </a:schemeClr>
                </a:solidFill>
              </a:rPr>
              <a:t>“Publicly available data on end-use load and energy savings shapes are limited, concentrated regionally, and should be expanded.”</a:t>
            </a:r>
          </a:p>
          <a:p>
            <a:pPr lvl="1"/>
            <a:r>
              <a:rPr lang="en-US" sz="1200" dirty="0">
                <a:solidFill>
                  <a:schemeClr val="tx1">
                    <a:lumMod val="50000"/>
                  </a:schemeClr>
                </a:solidFill>
              </a:rPr>
              <a:t>Source: Berkeley Lab ‘Time Varying Value of Electrical Energy Efficiency’ July 10, 2017 Presentation and Report PDF links at </a:t>
            </a:r>
            <a:r>
              <a:rPr lang="en-US" sz="1200" dirty="0">
                <a:solidFill>
                  <a:schemeClr val="tx1">
                    <a:lumMod val="50000"/>
                  </a:schemeClr>
                </a:solidFill>
                <a:hlinkClick r:id="rId3"/>
              </a:rPr>
              <a:t>https://emp.lbl.gov/publications/time-varying-value-electric-energy</a:t>
            </a:r>
            <a:r>
              <a:rPr lang="en-US" sz="1200" dirty="0">
                <a:solidFill>
                  <a:schemeClr val="tx1">
                    <a:lumMod val="50000"/>
                  </a:schemeClr>
                </a:solidFill>
              </a:rPr>
              <a:t>. </a:t>
            </a:r>
          </a:p>
          <a:p>
            <a:r>
              <a:rPr lang="en-US" sz="1600" dirty="0">
                <a:solidFill>
                  <a:schemeClr val="tx1">
                    <a:lumMod val="50000"/>
                  </a:schemeClr>
                </a:solidFill>
              </a:rPr>
              <a:t>Energy efficiency resources are not similarly situated to other capacity resources because they do not actively perform in real-time—they represent a pre-determined level of load reduction that is constant as a percentage of that resource’s load—and therefore are not able to respond to the ISO-NE proposal’s performance incentive</a:t>
            </a:r>
          </a:p>
          <a:p>
            <a:pPr lvl="1"/>
            <a:r>
              <a:rPr lang="en-US" sz="1200" dirty="0">
                <a:solidFill>
                  <a:schemeClr val="tx1">
                    <a:lumMod val="50000"/>
                  </a:schemeClr>
                </a:solidFill>
              </a:rPr>
              <a:t>FERC Order (Docket ER-14-1050)</a:t>
            </a:r>
          </a:p>
          <a:p>
            <a:r>
              <a:rPr lang="en-US" sz="1600" dirty="0">
                <a:solidFill>
                  <a:schemeClr val="tx1">
                    <a:lumMod val="50000"/>
                  </a:schemeClr>
                </a:solidFill>
              </a:rPr>
              <a:t>There is evidence that Energy Efficiency ‘Energy-to-Peak’ ratios of 0.55-0.59 do correlate well with ISO-NE load factor (0.54 in 2018)</a:t>
            </a:r>
          </a:p>
          <a:p>
            <a:pPr lvl="1"/>
            <a:r>
              <a:rPr lang="en-US" sz="1200" dirty="0">
                <a:solidFill>
                  <a:schemeClr val="tx1">
                    <a:lumMod val="50000"/>
                  </a:schemeClr>
                </a:solidFill>
              </a:rPr>
              <a:t>The Brattle Group “Assessment of Load Factor as a System Efficiency Earning Adjustment Mechanism” February 10, 2017 pp 6-7</a:t>
            </a:r>
            <a:br>
              <a:rPr lang="en-US" sz="1200" dirty="0">
                <a:solidFill>
                  <a:schemeClr val="tx1">
                    <a:lumMod val="50000"/>
                  </a:schemeClr>
                </a:solidFill>
              </a:rPr>
            </a:br>
            <a:r>
              <a:rPr lang="en-US" sz="1200" dirty="0">
                <a:solidFill>
                  <a:schemeClr val="tx1">
                    <a:lumMod val="50000"/>
                  </a:schemeClr>
                </a:solidFill>
                <a:hlinkClick r:id="rId4"/>
              </a:rPr>
              <a:t>http://documents.dps.ny.gov/public/Common/ViewDoc.aspx?DocRefId=%7B92F01814-118C-4BCA-9B42-5A81B4205BAD%7D</a:t>
            </a:r>
            <a:r>
              <a:rPr lang="en-US" sz="1200" dirty="0">
                <a:solidFill>
                  <a:schemeClr val="tx1">
                    <a:lumMod val="50000"/>
                  </a:schemeClr>
                </a:solidFill>
              </a:rPr>
              <a:t>  </a:t>
            </a:r>
          </a:p>
        </p:txBody>
      </p:sp>
      <p:sp>
        <p:nvSpPr>
          <p:cNvPr id="4" name="TextBox 3"/>
          <p:cNvSpPr txBox="1"/>
          <p:nvPr/>
        </p:nvSpPr>
        <p:spPr bwMode="auto">
          <a:xfrm>
            <a:off x="134679" y="5589308"/>
            <a:ext cx="2427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US" sz="1000" i="1" dirty="0"/>
              <a:t>Note: Information as previously presented by ISO-NE at DRWG Meeting in April 2019</a:t>
            </a:r>
            <a:endParaRPr lang="en-US" sz="1000" i="1" kern="0" dirty="0"/>
          </a:p>
        </p:txBody>
      </p:sp>
      <p:sp>
        <p:nvSpPr>
          <p:cNvPr id="2" name="Footer Placeholder 1">
            <a:extLst>
              <a:ext uri="{FF2B5EF4-FFF2-40B4-BE49-F238E27FC236}">
                <a16:creationId xmlns:a16="http://schemas.microsoft.com/office/drawing/2014/main" id="{E6C8B019-66C5-CC4E-A0B8-FD99D05E7B75}"/>
              </a:ext>
            </a:extLst>
          </p:cNvPr>
          <p:cNvSpPr>
            <a:spLocks noGrp="1"/>
          </p:cNvSpPr>
          <p:nvPr>
            <p:ph type="ftr" sz="quarter" idx="11"/>
          </p:nvPr>
        </p:nvSpPr>
        <p:spPr/>
        <p:txBody>
          <a:bodyPr/>
          <a:lstStyle/>
          <a:p>
            <a:r>
              <a:rPr lang="en-US"/>
              <a:t>Draft - For Discussion Only - Do Not Forward</a:t>
            </a:r>
            <a:endParaRPr lang="en-US" dirty="0"/>
          </a:p>
        </p:txBody>
      </p:sp>
      <p:sp>
        <p:nvSpPr>
          <p:cNvPr id="5" name="Slide Number Placeholder 4">
            <a:extLst>
              <a:ext uri="{FF2B5EF4-FFF2-40B4-BE49-F238E27FC236}">
                <a16:creationId xmlns:a16="http://schemas.microsoft.com/office/drawing/2014/main" id="{C0148017-5BAF-4349-AA30-B0D971B7FBA9}"/>
              </a:ext>
            </a:extLst>
          </p:cNvPr>
          <p:cNvSpPr>
            <a:spLocks noGrp="1"/>
          </p:cNvSpPr>
          <p:nvPr>
            <p:ph type="sldNum" sz="quarter" idx="12"/>
          </p:nvPr>
        </p:nvSpPr>
        <p:spPr/>
        <p:txBody>
          <a:bodyPr/>
          <a:lstStyle/>
          <a:p>
            <a:fld id="{24E4FAE8-6D0C-0549-B516-DE34AD9047D2}" type="slidenum">
              <a:rPr lang="en-US" smtClean="0"/>
              <a:pPr/>
              <a:t>10</a:t>
            </a:fld>
            <a:endParaRPr lang="en-US" dirty="0"/>
          </a:p>
        </p:txBody>
      </p:sp>
    </p:spTree>
    <p:extLst>
      <p:ext uri="{BB962C8B-B14F-4D97-AF65-F5344CB8AC3E}">
        <p14:creationId xmlns:p14="http://schemas.microsoft.com/office/powerpoint/2010/main" val="257860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EAB99-9FC5-459E-BE06-84AD941B0F12}"/>
              </a:ext>
            </a:extLst>
          </p:cNvPr>
          <p:cNvSpPr>
            <a:spLocks noGrp="1"/>
          </p:cNvSpPr>
          <p:nvPr>
            <p:ph type="title"/>
          </p:nvPr>
        </p:nvSpPr>
        <p:spPr>
          <a:xfrm>
            <a:off x="322780" y="198783"/>
            <a:ext cx="8497370" cy="1377051"/>
          </a:xfrm>
        </p:spPr>
        <p:txBody>
          <a:bodyPr>
            <a:noAutofit/>
          </a:bodyPr>
          <a:lstStyle/>
          <a:p>
            <a:r>
              <a:rPr lang="en-US" sz="3200" dirty="0"/>
              <a:t>Energy Efficiency Performance as a Function of Load is a Valid Assumption</a:t>
            </a:r>
          </a:p>
        </p:txBody>
      </p:sp>
      <p:sp>
        <p:nvSpPr>
          <p:cNvPr id="4" name="Content Placeholder 3"/>
          <p:cNvSpPr>
            <a:spLocks noGrp="1"/>
          </p:cNvSpPr>
          <p:nvPr/>
        </p:nvSpPr>
        <p:spPr>
          <a:xfrm>
            <a:off x="322781" y="1971158"/>
            <a:ext cx="6791067" cy="96254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1000"/>
              </a:spcBef>
            </a:pPr>
            <a:r>
              <a:rPr lang="en-US" sz="1600" dirty="0">
                <a:solidFill>
                  <a:schemeClr val="tx1">
                    <a:lumMod val="50000"/>
                  </a:schemeClr>
                </a:solidFill>
              </a:rPr>
              <a:t>Review of Energy Efficiency Measure (EEM) data currently participating in ISO-NE FCM indicates wide diversity of measures and end use types though lighting is dominant  </a:t>
            </a:r>
          </a:p>
        </p:txBody>
      </p:sp>
      <p:graphicFrame>
        <p:nvGraphicFramePr>
          <p:cNvPr id="5" name="Chart 4"/>
          <p:cNvGraphicFramePr>
            <a:graphicFrameLocks/>
          </p:cNvGraphicFramePr>
          <p:nvPr/>
        </p:nvGraphicFramePr>
        <p:xfrm>
          <a:off x="4182140" y="2785284"/>
          <a:ext cx="4203404" cy="3012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134679" y="2785286"/>
          <a:ext cx="4214296" cy="309053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bwMode="auto">
          <a:xfrm>
            <a:off x="134679" y="5589308"/>
            <a:ext cx="2427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US" sz="1000" i="1" dirty="0"/>
              <a:t>Note: Information as previously presented by ISO-NE at DRWG Meeting in April 2019</a:t>
            </a:r>
            <a:endParaRPr lang="en-US" sz="1000" i="1" kern="0" dirty="0"/>
          </a:p>
        </p:txBody>
      </p:sp>
      <p:sp>
        <p:nvSpPr>
          <p:cNvPr id="2" name="Footer Placeholder 1">
            <a:extLst>
              <a:ext uri="{FF2B5EF4-FFF2-40B4-BE49-F238E27FC236}">
                <a16:creationId xmlns:a16="http://schemas.microsoft.com/office/drawing/2014/main" id="{F0382EB5-9A7D-E54C-A566-F63193BB12C6}"/>
              </a:ext>
            </a:extLst>
          </p:cNvPr>
          <p:cNvSpPr>
            <a:spLocks noGrp="1"/>
          </p:cNvSpPr>
          <p:nvPr>
            <p:ph type="ftr" sz="quarter" idx="11"/>
          </p:nvPr>
        </p:nvSpPr>
        <p:spPr/>
        <p:txBody>
          <a:bodyPr/>
          <a:lstStyle/>
          <a:p>
            <a:r>
              <a:rPr lang="en-US"/>
              <a:t>Draft - For Discussion Only - Do Not Forward</a:t>
            </a:r>
            <a:endParaRPr lang="en-US" dirty="0"/>
          </a:p>
        </p:txBody>
      </p:sp>
      <p:sp>
        <p:nvSpPr>
          <p:cNvPr id="6" name="Slide Number Placeholder 5">
            <a:extLst>
              <a:ext uri="{FF2B5EF4-FFF2-40B4-BE49-F238E27FC236}">
                <a16:creationId xmlns:a16="http://schemas.microsoft.com/office/drawing/2014/main" id="{6AF78A5B-2D91-0A49-9E56-9F3890989E81}"/>
              </a:ext>
            </a:extLst>
          </p:cNvPr>
          <p:cNvSpPr>
            <a:spLocks noGrp="1"/>
          </p:cNvSpPr>
          <p:nvPr>
            <p:ph type="sldNum" sz="quarter" idx="12"/>
          </p:nvPr>
        </p:nvSpPr>
        <p:spPr/>
        <p:txBody>
          <a:bodyPr/>
          <a:lstStyle/>
          <a:p>
            <a:fld id="{24E4FAE8-6D0C-0549-B516-DE34AD9047D2}" type="slidenum">
              <a:rPr lang="en-US" smtClean="0"/>
              <a:pPr/>
              <a:t>11</a:t>
            </a:fld>
            <a:endParaRPr lang="en-US" dirty="0"/>
          </a:p>
        </p:txBody>
      </p:sp>
    </p:spTree>
    <p:extLst>
      <p:ext uri="{BB962C8B-B14F-4D97-AF65-F5344CB8AC3E}">
        <p14:creationId xmlns:p14="http://schemas.microsoft.com/office/powerpoint/2010/main" val="183645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0DF6-915A-2247-88FD-27184B94BF9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58D4B59-BC83-C940-8476-C713B2B24D56}"/>
              </a:ext>
            </a:extLst>
          </p:cNvPr>
          <p:cNvSpPr>
            <a:spLocks noGrp="1"/>
          </p:cNvSpPr>
          <p:nvPr>
            <p:ph idx="1"/>
          </p:nvPr>
        </p:nvSpPr>
        <p:spPr/>
        <p:txBody>
          <a:bodyPr>
            <a:normAutofit fontScale="92500" lnSpcReduction="20000"/>
          </a:bodyPr>
          <a:lstStyle/>
          <a:p>
            <a:r>
              <a:rPr lang="en-US" dirty="0"/>
              <a:t>Continue to seek stakeholder feedback.</a:t>
            </a:r>
          </a:p>
          <a:p>
            <a:r>
              <a:rPr lang="en-US" dirty="0"/>
              <a:t>Work with ISO-NE to create the appropriate tariff and manual changes needed to implement Shaping Option A.</a:t>
            </a:r>
          </a:p>
          <a:p>
            <a:r>
              <a:rPr lang="en-US" dirty="0"/>
              <a:t>Present those changes at the December NEPOOL Market Committee meeting.</a:t>
            </a:r>
          </a:p>
          <a:p>
            <a:r>
              <a:rPr lang="en-US" dirty="0"/>
              <a:t>Seek a January 2020 NEPOOL Market Committee Vote.</a:t>
            </a:r>
          </a:p>
          <a:p>
            <a:r>
              <a:rPr lang="en-US" dirty="0"/>
              <a:t>Seek a NEPOOL Participants Committee vote in February 2020.</a:t>
            </a:r>
          </a:p>
        </p:txBody>
      </p:sp>
      <p:sp>
        <p:nvSpPr>
          <p:cNvPr id="6" name="Footer Placeholder 5">
            <a:extLst>
              <a:ext uri="{FF2B5EF4-FFF2-40B4-BE49-F238E27FC236}">
                <a16:creationId xmlns:a16="http://schemas.microsoft.com/office/drawing/2014/main" id="{933301CA-A15F-494E-9736-71166099514F}"/>
              </a:ext>
            </a:extLst>
          </p:cNvPr>
          <p:cNvSpPr>
            <a:spLocks noGrp="1"/>
          </p:cNvSpPr>
          <p:nvPr>
            <p:ph type="ftr" sz="quarter" idx="11"/>
          </p:nvPr>
        </p:nvSpPr>
        <p:spPr/>
        <p:txBody>
          <a:bodyPr/>
          <a:lstStyle/>
          <a:p>
            <a:r>
              <a:rPr lang="en-US"/>
              <a:t>Draft - For Discussion Only - Do Not Forward</a:t>
            </a:r>
            <a:endParaRPr lang="en-US" dirty="0"/>
          </a:p>
        </p:txBody>
      </p:sp>
      <p:sp>
        <p:nvSpPr>
          <p:cNvPr id="7" name="Slide Number Placeholder 6">
            <a:extLst>
              <a:ext uri="{FF2B5EF4-FFF2-40B4-BE49-F238E27FC236}">
                <a16:creationId xmlns:a16="http://schemas.microsoft.com/office/drawing/2014/main" id="{B0318AEC-8343-BB42-993F-21C8C5AD550E}"/>
              </a:ext>
            </a:extLst>
          </p:cNvPr>
          <p:cNvSpPr>
            <a:spLocks noGrp="1"/>
          </p:cNvSpPr>
          <p:nvPr>
            <p:ph type="sldNum" sz="quarter" idx="12"/>
          </p:nvPr>
        </p:nvSpPr>
        <p:spPr/>
        <p:txBody>
          <a:bodyPr/>
          <a:lstStyle/>
          <a:p>
            <a:fld id="{24E4FAE8-6D0C-0549-B516-DE34AD9047D2}" type="slidenum">
              <a:rPr lang="en-US" smtClean="0"/>
              <a:pPr/>
              <a:t>12</a:t>
            </a:fld>
            <a:endParaRPr lang="en-US" dirty="0"/>
          </a:p>
        </p:txBody>
      </p:sp>
    </p:spTree>
    <p:extLst>
      <p:ext uri="{BB962C8B-B14F-4D97-AF65-F5344CB8AC3E}">
        <p14:creationId xmlns:p14="http://schemas.microsoft.com/office/powerpoint/2010/main" val="105256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r>
              <a:rPr lang="en-US" dirty="0"/>
              <a:t>Detailed Description of Shaping Option A</a:t>
            </a:r>
          </a:p>
          <a:p>
            <a:r>
              <a:rPr lang="en-US" dirty="0"/>
              <a:t>For more details, see Final Report, pp. 7-9.</a:t>
            </a:r>
          </a:p>
        </p:txBody>
      </p:sp>
      <p:sp>
        <p:nvSpPr>
          <p:cNvPr id="5" name="Slide Number Placeholder 4">
            <a:extLst>
              <a:ext uri="{FF2B5EF4-FFF2-40B4-BE49-F238E27FC236}">
                <a16:creationId xmlns:a16="http://schemas.microsoft.com/office/drawing/2014/main" id="{3368EF69-3E0B-4948-AE33-5F88A7660FF7}"/>
              </a:ext>
            </a:extLst>
          </p:cNvPr>
          <p:cNvSpPr>
            <a:spLocks noGrp="1"/>
          </p:cNvSpPr>
          <p:nvPr>
            <p:ph type="sldNum" sz="quarter" idx="4"/>
          </p:nvPr>
        </p:nvSpPr>
        <p:spPr/>
        <p:txBody>
          <a:bodyPr/>
          <a:lstStyle/>
          <a:p>
            <a:fld id="{10C7F894-2A36-495D-AB7C-1055F7AC0F9D}" type="slidenum">
              <a:rPr lang="en-US" smtClean="0">
                <a:solidFill>
                  <a:srgbClr val="62777F"/>
                </a:solidFill>
              </a:rPr>
              <a:pPr/>
              <a:t>13</a:t>
            </a:fld>
            <a:endParaRPr lang="en-US" dirty="0">
              <a:solidFill>
                <a:srgbClr val="62777F"/>
              </a:solidFill>
            </a:endParaRPr>
          </a:p>
        </p:txBody>
      </p:sp>
      <p:sp>
        <p:nvSpPr>
          <p:cNvPr id="4" name="TextBox 3">
            <a:extLst>
              <a:ext uri="{FF2B5EF4-FFF2-40B4-BE49-F238E27FC236}">
                <a16:creationId xmlns:a16="http://schemas.microsoft.com/office/drawing/2014/main" id="{51A72026-B6EF-954D-9490-CAB2308A8CAA}"/>
              </a:ext>
            </a:extLst>
          </p:cNvPr>
          <p:cNvSpPr txBox="1"/>
          <p:nvPr/>
        </p:nvSpPr>
        <p:spPr>
          <a:xfrm>
            <a:off x="844826" y="5247861"/>
            <a:ext cx="4919870" cy="369332"/>
          </a:xfrm>
          <a:prstGeom prst="rect">
            <a:avLst/>
          </a:prstGeom>
          <a:noFill/>
          <a:ln>
            <a:solidFill>
              <a:schemeClr val="accent1"/>
            </a:solidFill>
          </a:ln>
        </p:spPr>
        <p:txBody>
          <a:bodyPr wrap="square" rtlCol="0">
            <a:spAutoFit/>
          </a:bodyPr>
          <a:lstStyle/>
          <a:p>
            <a:r>
              <a:rPr lang="en-US" dirty="0"/>
              <a:t>See ISO-NE September 18, 2019 presentation</a:t>
            </a:r>
          </a:p>
        </p:txBody>
      </p:sp>
    </p:spTree>
    <p:extLst>
      <p:ext uri="{BB962C8B-B14F-4D97-AF65-F5344CB8AC3E}">
        <p14:creationId xmlns:p14="http://schemas.microsoft.com/office/powerpoint/2010/main" val="92166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latin typeface="+mj-lt"/>
              </a:rPr>
              <a:t>Shaping Option A:  Hourly EER Performance as a Function of On-Peak Savings and System Load Levels</a:t>
            </a:r>
          </a:p>
        </p:txBody>
      </p:sp>
      <p:sp>
        <p:nvSpPr>
          <p:cNvPr id="4" name="Content Placeholder 3"/>
          <p:cNvSpPr>
            <a:spLocks noGrp="1"/>
          </p:cNvSpPr>
          <p:nvPr>
            <p:ph idx="1"/>
          </p:nvPr>
        </p:nvSpPr>
        <p:spPr>
          <a:xfrm>
            <a:off x="457200" y="1295400"/>
            <a:ext cx="8229600" cy="5257800"/>
          </a:xfrm>
        </p:spPr>
        <p:txBody>
          <a:bodyPr>
            <a:noAutofit/>
          </a:bodyPr>
          <a:lstStyle/>
          <a:p>
            <a:pPr marL="342900" lvl="1" indent="-342900">
              <a:spcBef>
                <a:spcPts val="1200"/>
              </a:spcBef>
              <a:buFont typeface="Arial" pitchFamily="34" charset="0"/>
              <a:buChar char="•"/>
            </a:pPr>
            <a:r>
              <a:rPr lang="en-US" sz="1800" dirty="0"/>
              <a:t>Savings produced by a portfolio of Energy Efficiency measures affecting a cross-section of end-use applications should be greater during high-load periods, and lower during low-load periods</a:t>
            </a:r>
          </a:p>
          <a:p>
            <a:r>
              <a:rPr lang="en-US" sz="1800" dirty="0"/>
              <a:t>Preliminary analysis indicate that the performance of EERs and load levels are correlated</a:t>
            </a:r>
          </a:p>
          <a:p>
            <a:r>
              <a:rPr lang="en-US" sz="1800" dirty="0"/>
              <a:t>Building on this concept, on-peak energy savings could be allocated to all hours based on load levels</a:t>
            </a:r>
            <a:endParaRPr lang="en-US" sz="1400" dirty="0"/>
          </a:p>
          <a:p>
            <a:r>
              <a:rPr lang="en-US" sz="1800" dirty="0"/>
              <a:t>Hourly EER performance is correlated to hourly energy consumption levels, but observed ISO System Load is net of the impact of behind-the-meter (BTM) generation</a:t>
            </a:r>
          </a:p>
          <a:p>
            <a:pPr lvl="1"/>
            <a:r>
              <a:rPr lang="en-US" sz="1400" dirty="0"/>
              <a:t>The largest component of BTM generation is PV, and this component continues to grow significantly</a:t>
            </a:r>
          </a:p>
          <a:p>
            <a:pPr lvl="1"/>
            <a:r>
              <a:rPr lang="en-US" sz="1400" dirty="0"/>
              <a:t>Hourly EER performance should be based on system loads that have been reconstituted (increased) by data on BTM PV performance</a:t>
            </a:r>
            <a:endParaRPr lang="en-US" sz="1200" dirty="0"/>
          </a:p>
          <a:p>
            <a:pPr lvl="1"/>
            <a:r>
              <a:rPr lang="en-US" sz="1400" dirty="0"/>
              <a:t>The ISO presented refinements to Shaping Option A, which were discussed on April 18 and 29 – </a:t>
            </a:r>
            <a:r>
              <a:rPr lang="en-US" sz="1400" i="1" dirty="0"/>
              <a:t>See:</a:t>
            </a:r>
            <a:r>
              <a:rPr lang="en-US" sz="1400" dirty="0"/>
              <a:t>  </a:t>
            </a:r>
            <a:r>
              <a:rPr lang="en-US" sz="1400" dirty="0">
                <a:hlinkClick r:id="rId2"/>
              </a:rPr>
              <a:t>https://www.iso-ne.com/static-assets/documents/2019/04/ee_performance_evaluation_revised_option_a_4_23.pptx</a:t>
            </a:r>
            <a:r>
              <a:rPr lang="en-US" sz="1400" dirty="0"/>
              <a:t> </a:t>
            </a:r>
          </a:p>
        </p:txBody>
      </p:sp>
      <p:sp>
        <p:nvSpPr>
          <p:cNvPr id="5" name="Slide Number Placeholder 4">
            <a:extLst>
              <a:ext uri="{FF2B5EF4-FFF2-40B4-BE49-F238E27FC236}">
                <a16:creationId xmlns:a16="http://schemas.microsoft.com/office/drawing/2014/main" id="{AE5DC7B0-04C3-B746-933E-01E0128E4397}"/>
              </a:ext>
            </a:extLst>
          </p:cNvPr>
          <p:cNvSpPr>
            <a:spLocks noGrp="1"/>
          </p:cNvSpPr>
          <p:nvPr>
            <p:ph type="sldNum" sz="quarter" idx="12"/>
          </p:nvPr>
        </p:nvSpPr>
        <p:spPr/>
        <p:txBody>
          <a:bodyPr/>
          <a:lstStyle/>
          <a:p>
            <a:fld id="{10C7F894-2A36-495D-AB7C-1055F7AC0F9D}" type="slidenum">
              <a:rPr lang="en-US" smtClean="0">
                <a:solidFill>
                  <a:srgbClr val="62777F"/>
                </a:solidFill>
              </a:rPr>
              <a:pPr/>
              <a:t>14</a:t>
            </a:fld>
            <a:endParaRPr lang="en-US" dirty="0">
              <a:solidFill>
                <a:srgbClr val="62777F"/>
              </a:solidFill>
            </a:endParaRPr>
          </a:p>
        </p:txBody>
      </p:sp>
    </p:spTree>
    <p:extLst>
      <p:ext uri="{BB962C8B-B14F-4D97-AF65-F5344CB8AC3E}">
        <p14:creationId xmlns:p14="http://schemas.microsoft.com/office/powerpoint/2010/main" val="154023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On-Peak Demand Resource Shaping Proposal</a:t>
            </a:r>
          </a:p>
        </p:txBody>
      </p:sp>
      <p:sp>
        <p:nvSpPr>
          <p:cNvPr id="4" name="Content Placeholder 3"/>
          <p:cNvSpPr>
            <a:spLocks noGrp="1"/>
          </p:cNvSpPr>
          <p:nvPr>
            <p:ph idx="1"/>
          </p:nvPr>
        </p:nvSpPr>
        <p:spPr>
          <a:xfrm>
            <a:off x="457200" y="1676400"/>
            <a:ext cx="8305800" cy="5257800"/>
          </a:xfrm>
        </p:spPr>
        <p:txBody>
          <a:bodyPr>
            <a:normAutofit fontScale="85000" lnSpcReduction="20000"/>
          </a:bodyPr>
          <a:lstStyle/>
          <a:p>
            <a:pPr marL="0" indent="0">
              <a:buNone/>
            </a:pPr>
            <a:r>
              <a:rPr lang="en-US" dirty="0"/>
              <a:t> </a:t>
            </a:r>
          </a:p>
          <a:p>
            <a:r>
              <a:rPr lang="en-US" dirty="0"/>
              <a:t>Where:</a:t>
            </a:r>
          </a:p>
          <a:p>
            <a:pPr lvl="1"/>
            <a:r>
              <a:rPr lang="en-US" i="1" dirty="0"/>
              <a:t>ACP</a:t>
            </a:r>
            <a:r>
              <a:rPr lang="en-US" i="1" baseline="-25000" dirty="0"/>
              <a:t>ee</a:t>
            </a:r>
            <a:r>
              <a:rPr lang="en-US" dirty="0"/>
              <a:t>= Actual Capacity Provided by the EER</a:t>
            </a:r>
          </a:p>
          <a:p>
            <a:pPr lvl="1"/>
            <a:r>
              <a:rPr lang="en-US" i="1" dirty="0"/>
              <a:t>Perf</a:t>
            </a:r>
            <a:r>
              <a:rPr lang="en-US" i="1" baseline="-25000" dirty="0"/>
              <a:t>ee, On-Peak </a:t>
            </a:r>
            <a:r>
              <a:rPr lang="en-US" dirty="0"/>
              <a:t>= The EER’s reported On-Peak performance for the month</a:t>
            </a:r>
          </a:p>
          <a:p>
            <a:pPr lvl="1"/>
            <a:r>
              <a:rPr lang="en-US" i="1" dirty="0"/>
              <a:t>SL</a:t>
            </a:r>
            <a:r>
              <a:rPr lang="en-US" dirty="0"/>
              <a:t> = System load during CSC interval</a:t>
            </a:r>
          </a:p>
          <a:p>
            <a:pPr lvl="1"/>
            <a:r>
              <a:rPr lang="en-US" i="1" dirty="0"/>
              <a:t>PV</a:t>
            </a:r>
            <a:r>
              <a:rPr lang="en-US" dirty="0"/>
              <a:t> = BTM PV during CSC interval</a:t>
            </a:r>
          </a:p>
          <a:p>
            <a:pPr lvl="1"/>
            <a:r>
              <a:rPr lang="en-US" i="1" dirty="0"/>
              <a:t>ASL</a:t>
            </a:r>
            <a:r>
              <a:rPr lang="en-US" i="1" baseline="-25000" dirty="0"/>
              <a:t>s,w</a:t>
            </a:r>
            <a:r>
              <a:rPr lang="en-US" baseline="-25000" dirty="0"/>
              <a:t> </a:t>
            </a:r>
            <a:r>
              <a:rPr lang="en-US" dirty="0"/>
              <a:t> = Average System Load during On-Peak hours of most recently completed 3 summer or 2 winter performance months </a:t>
            </a:r>
          </a:p>
          <a:p>
            <a:pPr lvl="1"/>
            <a:r>
              <a:rPr lang="en-US" i="1" dirty="0"/>
              <a:t>APV</a:t>
            </a:r>
            <a:r>
              <a:rPr lang="en-US" i="1" baseline="-25000" dirty="0"/>
              <a:t>s,w</a:t>
            </a:r>
            <a:r>
              <a:rPr lang="en-US" baseline="-25000" dirty="0"/>
              <a:t> </a:t>
            </a:r>
            <a:r>
              <a:rPr lang="en-US" dirty="0"/>
              <a:t>= Average BTM PV output during On-Peak hours of most recently completed 3 summer or 2 winter performance months </a:t>
            </a:r>
          </a:p>
          <a:p>
            <a:pPr lvl="1"/>
            <a:r>
              <a:rPr lang="en-US" dirty="0"/>
              <a:t>1.08 = gross-up for avoided T&amp;D losses</a:t>
            </a:r>
          </a:p>
        </p:txBody>
      </p:sp>
      <mc:AlternateContent xmlns:mc="http://schemas.openxmlformats.org/markup-compatibility/2006" xmlns:a14="http://schemas.microsoft.com/office/drawing/2010/main">
        <mc:Choice Requires="a14">
          <p:sp>
            <p:nvSpPr>
              <p:cNvPr id="9" name="Rectangle 8"/>
              <p:cNvSpPr/>
              <p:nvPr/>
            </p:nvSpPr>
            <p:spPr>
              <a:xfrm>
                <a:off x="457200" y="1219200"/>
                <a:ext cx="7924800" cy="8769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𝐴𝐶𝑃</m:t>
                              </m:r>
                            </m:e>
                            <m:sub>
                              <m:r>
                                <a:rPr lang="en-US" sz="2400" i="1">
                                  <a:solidFill>
                                    <a:srgbClr val="000000"/>
                                  </a:solidFill>
                                  <a:latin typeface="Cambria Math" panose="02040503050406030204" pitchFamily="18" charset="0"/>
                                </a:rPr>
                                <m:t>𝑒𝑒</m:t>
                              </m:r>
                            </m:sub>
                          </m:sSub>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𝑃𝑒𝑟𝑓</m:t>
                          </m:r>
                        </m:e>
                        <m:sub>
                          <m:r>
                            <a:rPr lang="en-US" sz="2400" i="1">
                              <a:solidFill>
                                <a:srgbClr val="000000"/>
                              </a:solidFill>
                              <a:latin typeface="Cambria Math" panose="02040503050406030204" pitchFamily="18" charset="0"/>
                            </a:rPr>
                            <m:t>𝑒𝑒</m:t>
                          </m:r>
                          <m:r>
                            <a:rPr lang="en-US" sz="2400" i="1">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𝑂𝑛</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𝑃𝑒𝑎𝑘</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𝑆𝐿</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𝑃𝑉</m:t>
                          </m:r>
                        </m:num>
                        <m:den>
                          <m:sSub>
                            <m:sSubPr>
                              <m:ctrlPr>
                                <a:rPr lang="en-US"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𝑆𝐿</m:t>
                              </m:r>
                            </m:e>
                            <m:sub>
                              <m:r>
                                <a:rPr lang="en-US" sz="2400" i="1">
                                  <a:solidFill>
                                    <a:srgbClr val="000000"/>
                                  </a:solidFill>
                                  <a:latin typeface="Cambria Math" panose="02040503050406030204" pitchFamily="18" charset="0"/>
                                </a:rPr>
                                <m:t>𝑠</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𝑤</m:t>
                              </m:r>
                            </m:sub>
                          </m:sSub>
                          <m:r>
                            <a:rPr lang="en-US" sz="2400" b="0" i="1" smtClean="0">
                              <a:solidFill>
                                <a:srgbClr val="000000"/>
                              </a:solidFill>
                              <a:latin typeface="Cambria Math" panose="02040503050406030204" pitchFamily="18" charset="0"/>
                            </a:rPr>
                            <m:t>+</m:t>
                          </m:r>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a:rPr>
                                <m:t>𝐴</m:t>
                              </m:r>
                              <m:r>
                                <a:rPr lang="en-US" sz="2400" b="0" i="1" smtClean="0">
                                  <a:solidFill>
                                    <a:srgbClr val="000000"/>
                                  </a:solidFill>
                                  <a:latin typeface="Cambria Math" panose="02040503050406030204" pitchFamily="18" charset="0"/>
                                </a:rPr>
                                <m:t>𝑃𝑉</m:t>
                              </m:r>
                            </m:e>
                            <m:sub>
                              <m:r>
                                <a:rPr lang="en-US" sz="2400" b="0" i="1" smtClean="0">
                                  <a:solidFill>
                                    <a:srgbClr val="000000"/>
                                  </a:solidFill>
                                  <a:latin typeface="Cambria Math" panose="02040503050406030204" pitchFamily="18" charset="0"/>
                                </a:rPr>
                                <m:t>𝑠</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𝑤</m:t>
                              </m:r>
                            </m:sub>
                          </m:sSub>
                        </m:den>
                      </m:f>
                      <m:r>
                        <a:rPr lang="en-US" sz="2400" i="1">
                          <a:solidFill>
                            <a:srgbClr val="000000"/>
                          </a:solidFill>
                          <a:latin typeface="Cambria Math" panose="02040503050406030204" pitchFamily="18" charset="0"/>
                        </a:rPr>
                        <m:t>∗1.08</m:t>
                      </m:r>
                    </m:oMath>
                  </m:oMathPara>
                </a14:m>
                <a:endParaRPr lang="en-US" sz="2400"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57200" y="1219200"/>
                <a:ext cx="7924800" cy="876907"/>
              </a:xfrm>
              <a:prstGeom prst="rect">
                <a:avLst/>
              </a:prstGeom>
              <a:blipFill rotWithShape="1">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C7C5733-DB72-E544-A784-891F3B9CBC7B}"/>
              </a:ext>
            </a:extLst>
          </p:cNvPr>
          <p:cNvSpPr>
            <a:spLocks noGrp="1"/>
          </p:cNvSpPr>
          <p:nvPr>
            <p:ph type="sldNum" sz="quarter" idx="12"/>
          </p:nvPr>
        </p:nvSpPr>
        <p:spPr/>
        <p:txBody>
          <a:bodyPr/>
          <a:lstStyle/>
          <a:p>
            <a:fld id="{10C7F894-2A36-495D-AB7C-1055F7AC0F9D}" type="slidenum">
              <a:rPr lang="en-US" smtClean="0">
                <a:solidFill>
                  <a:srgbClr val="62777F"/>
                </a:solidFill>
              </a:rPr>
              <a:pPr/>
              <a:t>15</a:t>
            </a:fld>
            <a:endParaRPr lang="en-US" dirty="0">
              <a:solidFill>
                <a:srgbClr val="62777F"/>
              </a:solidFill>
            </a:endParaRPr>
          </a:p>
        </p:txBody>
      </p:sp>
    </p:spTree>
    <p:extLst>
      <p:ext uri="{BB962C8B-B14F-4D97-AF65-F5344CB8AC3E}">
        <p14:creationId xmlns:p14="http://schemas.microsoft.com/office/powerpoint/2010/main" val="356443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Seasonal Peak Demand Resource Shaping Proposal</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19200"/>
                <a:ext cx="8305800" cy="5410200"/>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𝐴𝐶𝑃</m:t>
                              </m:r>
                            </m:e>
                            <m:sub>
                              <m:r>
                                <a:rPr lang="en-US" i="1">
                                  <a:latin typeface="Cambria Math" panose="02040503050406030204" pitchFamily="18" charset="0"/>
                                </a:rPr>
                                <m:t>𝑒𝑒</m:t>
                              </m:r>
                            </m:sub>
                          </m:sSub>
                          <m:r>
                            <a:rPr lang="en-US" i="1">
                              <a:latin typeface="Cambria Math" panose="02040503050406030204" pitchFamily="18" charset="0"/>
                            </a:rPr>
                            <m:t>= </m:t>
                          </m:r>
                          <m:r>
                            <a:rPr lang="en-US" i="1">
                              <a:latin typeface="Cambria Math" panose="02040503050406030204" pitchFamily="18" charset="0"/>
                            </a:rPr>
                            <m:t>𝑃𝑒𝑟𝑓</m:t>
                          </m:r>
                        </m:e>
                        <m:sub>
                          <m:r>
                            <a:rPr lang="en-US" i="1">
                              <a:latin typeface="Cambria Math" panose="02040503050406030204" pitchFamily="18" charset="0"/>
                            </a:rPr>
                            <m:t>𝑒𝑒</m:t>
                          </m:r>
                          <m:r>
                            <a:rPr lang="en-US" i="1">
                              <a:latin typeface="Cambria Math" panose="02040503050406030204" pitchFamily="18" charset="0"/>
                            </a:rPr>
                            <m:t>,</m:t>
                          </m:r>
                          <m:r>
                            <a:rPr lang="en-US" b="0" i="1" smtClean="0">
                              <a:latin typeface="Cambria Math" panose="02040503050406030204" pitchFamily="18" charset="0"/>
                            </a:rPr>
                            <m:t>𝑆</m:t>
                          </m:r>
                          <m:r>
                            <a:rPr lang="en-US" i="1">
                              <a:latin typeface="Cambria Math" panose="02040503050406030204" pitchFamily="18" charset="0"/>
                            </a:rPr>
                            <m:t>𝑒𝑎𝑠𝑜𝑛𝑎𝑙</m:t>
                          </m:r>
                          <m:r>
                            <a:rPr lang="en-US" i="1">
                              <a:latin typeface="Cambria Math" panose="02040503050406030204" pitchFamily="18" charset="0"/>
                            </a:rPr>
                            <m:t> </m:t>
                          </m:r>
                          <m:r>
                            <a:rPr lang="en-US" b="0" i="1" smtClean="0">
                              <a:latin typeface="Cambria Math" panose="02040503050406030204" pitchFamily="18" charset="0"/>
                            </a:rPr>
                            <m:t>𝑃</m:t>
                          </m:r>
                          <m:r>
                            <a:rPr lang="en-US" i="1">
                              <a:latin typeface="Cambria Math" panose="02040503050406030204" pitchFamily="18" charset="0"/>
                            </a:rPr>
                            <m:t>𝑒𝑎𝑘</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𝑆𝐿</m:t>
                          </m:r>
                          <m:r>
                            <a:rPr lang="en-US" i="1">
                              <a:latin typeface="Cambria Math" panose="02040503050406030204" pitchFamily="18" charset="0"/>
                            </a:rPr>
                            <m:t>+</m:t>
                          </m:r>
                          <m:r>
                            <a:rPr lang="en-US" i="1">
                              <a:latin typeface="Cambria Math" panose="02040503050406030204" pitchFamily="18" charset="0"/>
                            </a:rPr>
                            <m:t>𝑃𝑉</m:t>
                          </m:r>
                        </m:num>
                        <m:den>
                          <m:sSub>
                            <m:sSubPr>
                              <m:ctrlPr>
                                <a:rPr lang="en-US" i="1">
                                  <a:latin typeface="Cambria Math" panose="02040503050406030204" pitchFamily="18" charset="0"/>
                                </a:rPr>
                              </m:ctrlPr>
                            </m:sSubPr>
                            <m:e>
                              <m:r>
                                <a:rPr lang="en-US" i="1">
                                  <a:latin typeface="Cambria Math" panose="02040503050406030204" pitchFamily="18" charset="0"/>
                                </a:rPr>
                                <m:t>𝑆𝑃𝐿</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𝑤</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a:rPr>
                                <m:t>𝑆</m:t>
                              </m:r>
                              <m:r>
                                <a:rPr lang="en-US" b="0" i="1" smtClean="0">
                                  <a:latin typeface="Cambria Math" panose="02040503050406030204" pitchFamily="18" charset="0"/>
                                </a:rPr>
                                <m:t>𝑃𝑉</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𝑤</m:t>
                              </m:r>
                            </m:sub>
                          </m:sSub>
                        </m:den>
                      </m:f>
                      <m:r>
                        <a:rPr lang="en-US" i="1">
                          <a:latin typeface="Cambria Math" panose="02040503050406030204" pitchFamily="18" charset="0"/>
                        </a:rPr>
                        <m:t>∗1.08</m:t>
                      </m:r>
                    </m:oMath>
                  </m:oMathPara>
                </a14:m>
                <a:endParaRPr lang="en-US" dirty="0"/>
              </a:p>
              <a:p>
                <a:r>
                  <a:rPr lang="en-US" dirty="0"/>
                  <a:t>Seasonal Peak hours are hours where load is 90% of the 50/50 peak load forecast for each season</a:t>
                </a:r>
              </a:p>
              <a:p>
                <a:pPr lvl="1"/>
                <a:r>
                  <a:rPr lang="en-US" dirty="0"/>
                  <a:t>This is the appropriate calibration point for Seasonal Peak Resources</a:t>
                </a:r>
              </a:p>
              <a:p>
                <a:r>
                  <a:rPr lang="en-US" dirty="0"/>
                  <a:t>Where:</a:t>
                </a:r>
              </a:p>
              <a:p>
                <a:pPr lvl="1"/>
                <a:r>
                  <a:rPr lang="en-US" dirty="0"/>
                  <a:t>ACP</a:t>
                </a:r>
                <a:r>
                  <a:rPr lang="en-US" baseline="-25000" dirty="0"/>
                  <a:t>ee</a:t>
                </a:r>
                <a:r>
                  <a:rPr lang="en-US" dirty="0"/>
                  <a:t> = Actual Capacity Provided by the EER </a:t>
                </a:r>
              </a:p>
              <a:p>
                <a:pPr lvl="1"/>
                <a:r>
                  <a:rPr lang="en-US" dirty="0"/>
                  <a:t>Perf</a:t>
                </a:r>
                <a:r>
                  <a:rPr lang="en-US" baseline="-25000" dirty="0"/>
                  <a:t>ee, Seasonal Peak </a:t>
                </a:r>
                <a:r>
                  <a:rPr lang="en-US" dirty="0"/>
                  <a:t>= The EER’s reported performance for the month</a:t>
                </a:r>
              </a:p>
              <a:p>
                <a:pPr lvl="1"/>
                <a:r>
                  <a:rPr lang="en-US" dirty="0"/>
                  <a:t>SL = System Load during CSC interval</a:t>
                </a:r>
              </a:p>
              <a:p>
                <a:pPr lvl="1"/>
                <a:r>
                  <a:rPr lang="en-US" dirty="0"/>
                  <a:t>PV = BTM PV during CSC interval</a:t>
                </a:r>
              </a:p>
              <a:p>
                <a:pPr lvl="1"/>
                <a:r>
                  <a:rPr lang="en-US" dirty="0"/>
                  <a:t>SPL</a:t>
                </a:r>
                <a:r>
                  <a:rPr lang="en-US" baseline="-25000" dirty="0"/>
                  <a:t>s,w</a:t>
                </a:r>
                <a:r>
                  <a:rPr lang="en-US" dirty="0"/>
                  <a:t> = 90% of the net 50/50 peak load forecast for the season</a:t>
                </a:r>
              </a:p>
              <a:p>
                <a:pPr lvl="1"/>
                <a:r>
                  <a:rPr lang="en-US" dirty="0"/>
                  <a:t>SPV</a:t>
                </a:r>
                <a:r>
                  <a:rPr lang="en-US" baseline="-25000" dirty="0"/>
                  <a:t>s,w</a:t>
                </a:r>
                <a:r>
                  <a:rPr lang="en-US" dirty="0"/>
                  <a:t> = Forecasted effect of BTM PV during peak load for the season</a:t>
                </a:r>
              </a:p>
              <a:p>
                <a:pPr lvl="1"/>
                <a:r>
                  <a:rPr lang="en-US" dirty="0"/>
                  <a:t>1.08 = gross-up for avoided T&amp;D losses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19200"/>
                <a:ext cx="8305800" cy="5410200"/>
              </a:xfrm>
              <a:blipFill>
                <a:blip r:embed="rId2"/>
                <a:stretch>
                  <a:fillRect l="-917" r="-61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A8895CE-7573-F848-877D-84CBD19A2A90}"/>
              </a:ext>
            </a:extLst>
          </p:cNvPr>
          <p:cNvSpPr>
            <a:spLocks noGrp="1"/>
          </p:cNvSpPr>
          <p:nvPr>
            <p:ph type="sldNum" sz="quarter" idx="12"/>
          </p:nvPr>
        </p:nvSpPr>
        <p:spPr/>
        <p:txBody>
          <a:bodyPr/>
          <a:lstStyle/>
          <a:p>
            <a:fld id="{10C7F894-2A36-495D-AB7C-1055F7AC0F9D}" type="slidenum">
              <a:rPr lang="en-US" smtClean="0">
                <a:solidFill>
                  <a:srgbClr val="62777F"/>
                </a:solidFill>
              </a:rPr>
              <a:pPr/>
              <a:t>16</a:t>
            </a:fld>
            <a:endParaRPr lang="en-US" dirty="0">
              <a:solidFill>
                <a:srgbClr val="62777F"/>
              </a:solidFill>
            </a:endParaRPr>
          </a:p>
        </p:txBody>
      </p:sp>
    </p:spTree>
    <p:extLst>
      <p:ext uri="{BB962C8B-B14F-4D97-AF65-F5344CB8AC3E}">
        <p14:creationId xmlns:p14="http://schemas.microsoft.com/office/powerpoint/2010/main" val="295077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8BDB-60E7-C746-9F72-280FF49DCAA1}"/>
              </a:ext>
            </a:extLst>
          </p:cNvPr>
          <p:cNvSpPr>
            <a:spLocks noGrp="1"/>
          </p:cNvSpPr>
          <p:nvPr>
            <p:ph type="title"/>
          </p:nvPr>
        </p:nvSpPr>
        <p:spPr/>
        <p:txBody>
          <a:bodyPr/>
          <a:lstStyle/>
          <a:p>
            <a:r>
              <a:rPr lang="en-US" dirty="0"/>
              <a:t>Today’s Intent</a:t>
            </a:r>
          </a:p>
        </p:txBody>
      </p:sp>
      <p:sp>
        <p:nvSpPr>
          <p:cNvPr id="3" name="Content Placeholder 2">
            <a:extLst>
              <a:ext uri="{FF2B5EF4-FFF2-40B4-BE49-F238E27FC236}">
                <a16:creationId xmlns:a16="http://schemas.microsoft.com/office/drawing/2014/main" id="{A1B82178-82BC-0E48-B018-6F8733A3B725}"/>
              </a:ext>
            </a:extLst>
          </p:cNvPr>
          <p:cNvSpPr>
            <a:spLocks noGrp="1"/>
          </p:cNvSpPr>
          <p:nvPr>
            <p:ph idx="1"/>
          </p:nvPr>
        </p:nvSpPr>
        <p:spPr/>
        <p:txBody>
          <a:bodyPr/>
          <a:lstStyle/>
          <a:p>
            <a:r>
              <a:rPr lang="en-US" dirty="0"/>
              <a:t>Inform the Committee of our intention to move forward in proposing a tariff change that would implement Shaping Option A from the Demand Resources Working Group (DRWG) final report.</a:t>
            </a:r>
          </a:p>
          <a:p>
            <a:r>
              <a:rPr lang="en-US" dirty="0"/>
              <a:t>Seek additional feedback from the committee on the proposed change to better inform NESCOE’s understanding.</a:t>
            </a:r>
          </a:p>
          <a:p>
            <a:endParaRPr lang="en-US" dirty="0"/>
          </a:p>
          <a:p>
            <a:endParaRPr lang="en-US" dirty="0"/>
          </a:p>
        </p:txBody>
      </p:sp>
      <p:sp>
        <p:nvSpPr>
          <p:cNvPr id="6" name="Footer Placeholder 5">
            <a:extLst>
              <a:ext uri="{FF2B5EF4-FFF2-40B4-BE49-F238E27FC236}">
                <a16:creationId xmlns:a16="http://schemas.microsoft.com/office/drawing/2014/main" id="{09799260-5171-704F-BE00-53D89B0D184D}"/>
              </a:ext>
            </a:extLst>
          </p:cNvPr>
          <p:cNvSpPr>
            <a:spLocks noGrp="1"/>
          </p:cNvSpPr>
          <p:nvPr>
            <p:ph type="ftr" sz="quarter" idx="11"/>
          </p:nvPr>
        </p:nvSpPr>
        <p:spPr/>
        <p:txBody>
          <a:bodyPr/>
          <a:lstStyle/>
          <a:p>
            <a:r>
              <a:rPr lang="en-US"/>
              <a:t>Draft - For Discussion Only - Do Not Forward</a:t>
            </a:r>
            <a:endParaRPr lang="en-US" dirty="0"/>
          </a:p>
        </p:txBody>
      </p:sp>
      <p:sp>
        <p:nvSpPr>
          <p:cNvPr id="7" name="Slide Number Placeholder 6">
            <a:extLst>
              <a:ext uri="{FF2B5EF4-FFF2-40B4-BE49-F238E27FC236}">
                <a16:creationId xmlns:a16="http://schemas.microsoft.com/office/drawing/2014/main" id="{0E969513-B917-B14C-884D-E2E11ABE7DAE}"/>
              </a:ext>
            </a:extLst>
          </p:cNvPr>
          <p:cNvSpPr>
            <a:spLocks noGrp="1"/>
          </p:cNvSpPr>
          <p:nvPr>
            <p:ph type="sldNum" sz="quarter" idx="12"/>
          </p:nvPr>
        </p:nvSpPr>
        <p:spPr/>
        <p:txBody>
          <a:bodyPr/>
          <a:lstStyle/>
          <a:p>
            <a:fld id="{24E4FAE8-6D0C-0549-B516-DE34AD9047D2}" type="slidenum">
              <a:rPr lang="en-US" smtClean="0"/>
              <a:pPr/>
              <a:t>2</a:t>
            </a:fld>
            <a:endParaRPr lang="en-US" dirty="0"/>
          </a:p>
        </p:txBody>
      </p:sp>
    </p:spTree>
    <p:extLst>
      <p:ext uri="{BB962C8B-B14F-4D97-AF65-F5344CB8AC3E}">
        <p14:creationId xmlns:p14="http://schemas.microsoft.com/office/powerpoint/2010/main" val="342814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Background</a:t>
            </a:r>
          </a:p>
        </p:txBody>
      </p:sp>
      <p:sp>
        <p:nvSpPr>
          <p:cNvPr id="4" name="Content Placeholder 3"/>
          <p:cNvSpPr>
            <a:spLocks noGrp="1"/>
          </p:cNvSpPr>
          <p:nvPr>
            <p:ph sz="quarter" idx="1"/>
          </p:nvPr>
        </p:nvSpPr>
        <p:spPr>
          <a:xfrm>
            <a:off x="457200" y="1600200"/>
            <a:ext cx="8229600" cy="4756150"/>
          </a:xfrm>
        </p:spPr>
        <p:txBody>
          <a:bodyPr>
            <a:normAutofit fontScale="85000" lnSpcReduction="10000"/>
          </a:bodyPr>
          <a:lstStyle/>
          <a:p>
            <a:r>
              <a:rPr lang="en-US" sz="2800" dirty="0"/>
              <a:t>During the Nov. 2018 – Mar. 2019 timeframe, the NEPOOL Market Committee was presented with different proposals to address settlement imbalances associated with Capacity Performance Payments during Capacity Scarcity Conditions (“CSCs”) in off-peak hours</a:t>
            </a:r>
          </a:p>
          <a:p>
            <a:r>
              <a:rPr lang="en-US" sz="2800" dirty="0"/>
              <a:t>On March 5, 2019, the NEPOOL Markets Committee instructed the Demand Resources Working Group (DRWG) to:</a:t>
            </a:r>
          </a:p>
          <a:p>
            <a:pPr lvl="1"/>
            <a:r>
              <a:rPr lang="en-US" sz="2400" dirty="0"/>
              <a:t>Consider how energy efficiency resources (“EERs”) performance in all hours for existing and new measures could be established and what, if any, additional methodological standards and reporting mechanisms are required to accommodate such a change</a:t>
            </a:r>
          </a:p>
          <a:p>
            <a:r>
              <a:rPr lang="en-US" sz="2800" dirty="0"/>
              <a:t>The DRWG considered various different and described them in a report for the September 2019 MC meeting.</a:t>
            </a:r>
          </a:p>
          <a:p>
            <a:endParaRPr lang="en-US" sz="2800" dirty="0"/>
          </a:p>
          <a:p>
            <a:endParaRPr lang="en-US" sz="2800" dirty="0"/>
          </a:p>
          <a:p>
            <a:endParaRPr lang="en-US" sz="2800" dirty="0"/>
          </a:p>
        </p:txBody>
      </p:sp>
      <p:sp>
        <p:nvSpPr>
          <p:cNvPr id="5" name="Footer Placeholder 4">
            <a:extLst>
              <a:ext uri="{FF2B5EF4-FFF2-40B4-BE49-F238E27FC236}">
                <a16:creationId xmlns:a16="http://schemas.microsoft.com/office/drawing/2014/main" id="{76715B08-DB81-3B46-B18D-3781EF54E7A0}"/>
              </a:ext>
            </a:extLst>
          </p:cNvPr>
          <p:cNvSpPr>
            <a:spLocks noGrp="1"/>
          </p:cNvSpPr>
          <p:nvPr>
            <p:ph type="ftr" sz="quarter" idx="11"/>
          </p:nvPr>
        </p:nvSpPr>
        <p:spPr/>
        <p:txBody>
          <a:bodyPr/>
          <a:lstStyle/>
          <a:p>
            <a:r>
              <a:rPr lang="en-US"/>
              <a:t>Draft - For Discussion Only - Do Not Forward</a:t>
            </a:r>
            <a:endParaRPr lang="en-US" dirty="0"/>
          </a:p>
        </p:txBody>
      </p:sp>
      <p:sp>
        <p:nvSpPr>
          <p:cNvPr id="8" name="Slide Number Placeholder 7">
            <a:extLst>
              <a:ext uri="{FF2B5EF4-FFF2-40B4-BE49-F238E27FC236}">
                <a16:creationId xmlns:a16="http://schemas.microsoft.com/office/drawing/2014/main" id="{2887B89B-C453-E146-92EB-EB8FE26E810F}"/>
              </a:ext>
            </a:extLst>
          </p:cNvPr>
          <p:cNvSpPr>
            <a:spLocks noGrp="1"/>
          </p:cNvSpPr>
          <p:nvPr>
            <p:ph type="sldNum" sz="quarter" idx="12"/>
          </p:nvPr>
        </p:nvSpPr>
        <p:spPr/>
        <p:txBody>
          <a:bodyPr/>
          <a:lstStyle/>
          <a:p>
            <a:fld id="{24E4FAE8-6D0C-0549-B516-DE34AD9047D2}" type="slidenum">
              <a:rPr lang="en-US" smtClean="0"/>
              <a:pPr/>
              <a:t>3</a:t>
            </a:fld>
            <a:endParaRPr lang="en-US" dirty="0"/>
          </a:p>
        </p:txBody>
      </p:sp>
    </p:spTree>
    <p:extLst>
      <p:ext uri="{BB962C8B-B14F-4D97-AF65-F5344CB8AC3E}">
        <p14:creationId xmlns:p14="http://schemas.microsoft.com/office/powerpoint/2010/main" val="2499610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60120"/>
          </a:xfrm>
        </p:spPr>
        <p:txBody>
          <a:bodyPr>
            <a:normAutofit/>
          </a:bodyPr>
          <a:lstStyle/>
          <a:p>
            <a:r>
              <a:rPr lang="en-US" sz="2800" dirty="0"/>
              <a:t>Summary of the Final Report*</a:t>
            </a:r>
            <a:endParaRPr lang="en-US" sz="2800" baseline="30000" dirty="0"/>
          </a:p>
        </p:txBody>
      </p:sp>
      <p:sp>
        <p:nvSpPr>
          <p:cNvPr id="4" name="Content Placeholder 3"/>
          <p:cNvSpPr>
            <a:spLocks noGrp="1"/>
          </p:cNvSpPr>
          <p:nvPr>
            <p:ph idx="1"/>
          </p:nvPr>
        </p:nvSpPr>
        <p:spPr>
          <a:xfrm>
            <a:off x="457200" y="1295400"/>
            <a:ext cx="8229600" cy="4526280"/>
          </a:xfrm>
        </p:spPr>
        <p:txBody>
          <a:bodyPr>
            <a:normAutofit fontScale="62500" lnSpcReduction="20000"/>
          </a:bodyPr>
          <a:lstStyle/>
          <a:p>
            <a:r>
              <a:rPr lang="en-US" dirty="0"/>
              <a:t>Shaping Option A </a:t>
            </a:r>
            <a:r>
              <a:rPr lang="en-US" b="1" i="1" dirty="0"/>
              <a:t>received the most support </a:t>
            </a:r>
            <a:r>
              <a:rPr lang="en-US" dirty="0"/>
              <a:t>of the options discussed</a:t>
            </a:r>
          </a:p>
          <a:p>
            <a:pPr lvl="1"/>
            <a:r>
              <a:rPr lang="en-US" dirty="0"/>
              <a:t>Preliminary analysis indicated that </a:t>
            </a:r>
            <a:r>
              <a:rPr lang="en-US" dirty="0">
                <a:solidFill>
                  <a:schemeClr val="tx1"/>
                </a:solidFill>
              </a:rPr>
              <a:t>performance</a:t>
            </a:r>
            <a:r>
              <a:rPr lang="en-US" dirty="0"/>
              <a:t> and load levels are generally correlated</a:t>
            </a:r>
          </a:p>
          <a:p>
            <a:pPr lvl="1"/>
            <a:r>
              <a:rPr lang="en-US" dirty="0"/>
              <a:t>All of the inputs needed to estimate the ACP of EERs using Shaping Option A are available immediately after a CSC occurs</a:t>
            </a:r>
          </a:p>
          <a:p>
            <a:pPr lvl="1"/>
            <a:r>
              <a:rPr lang="en-US" dirty="0"/>
              <a:t>Implementable at low cost and in reasonably short order after a FERC Order is issued</a:t>
            </a:r>
            <a:endParaRPr lang="en-US" strike="sngStrike" dirty="0"/>
          </a:p>
          <a:p>
            <a:r>
              <a:rPr lang="en-US" dirty="0"/>
              <a:t>Shaping Option A was identified as the option requiring </a:t>
            </a:r>
            <a:r>
              <a:rPr lang="en-US" b="1" i="1" dirty="0"/>
              <a:t>the least time and expense to develop and implement</a:t>
            </a:r>
          </a:p>
          <a:p>
            <a:r>
              <a:rPr lang="en-US" dirty="0"/>
              <a:t>There were </a:t>
            </a:r>
            <a:r>
              <a:rPr lang="en-US" b="1" i="1" dirty="0"/>
              <a:t>significant difficulties </a:t>
            </a:r>
            <a:r>
              <a:rPr lang="en-US" dirty="0"/>
              <a:t>with the other options:</a:t>
            </a:r>
          </a:p>
          <a:p>
            <a:pPr lvl="1"/>
            <a:r>
              <a:rPr lang="en-US" dirty="0"/>
              <a:t>Three of the five other options require retrieval of data not previously captured or reported, and/or additional analysis that would increase cost and require more time to implement</a:t>
            </a:r>
          </a:p>
          <a:p>
            <a:pPr lvl="1"/>
            <a:r>
              <a:rPr lang="en-US" dirty="0"/>
              <a:t>The Modelling Option will not be available until the 2021-2022 timeframe</a:t>
            </a:r>
          </a:p>
          <a:p>
            <a:pPr lvl="1"/>
            <a:r>
              <a:rPr lang="en-US" dirty="0"/>
              <a:t>The bottom up approach would burden Market Participants with developing EER savings for all hours, which may not meet current precision and confidence interval requirements</a:t>
            </a:r>
            <a:r>
              <a:rPr lang="en-US" strike="sngStrike" dirty="0"/>
              <a:t> </a:t>
            </a:r>
          </a:p>
        </p:txBody>
      </p:sp>
      <p:sp>
        <p:nvSpPr>
          <p:cNvPr id="5" name="TextBox 4">
            <a:extLst>
              <a:ext uri="{FF2B5EF4-FFF2-40B4-BE49-F238E27FC236}">
                <a16:creationId xmlns:a16="http://schemas.microsoft.com/office/drawing/2014/main" id="{506C27E2-E4F3-604B-812C-D292FAA3A3B5}"/>
              </a:ext>
            </a:extLst>
          </p:cNvPr>
          <p:cNvSpPr txBox="1"/>
          <p:nvPr/>
        </p:nvSpPr>
        <p:spPr>
          <a:xfrm>
            <a:off x="589280" y="6202461"/>
            <a:ext cx="7305040" cy="307777"/>
          </a:xfrm>
          <a:prstGeom prst="rect">
            <a:avLst/>
          </a:prstGeom>
          <a:noFill/>
          <a:ln>
            <a:solidFill>
              <a:schemeClr val="accent1"/>
            </a:solidFill>
          </a:ln>
        </p:spPr>
        <p:txBody>
          <a:bodyPr wrap="square" rtlCol="0">
            <a:spAutoFit/>
          </a:bodyPr>
          <a:lstStyle/>
          <a:p>
            <a:r>
              <a:rPr lang="en-US" sz="1400" dirty="0"/>
              <a:t>* Slide 7 of September 18, 2019 ISO-NE presentation of the DRWG report  </a:t>
            </a:r>
          </a:p>
        </p:txBody>
      </p:sp>
      <p:sp>
        <p:nvSpPr>
          <p:cNvPr id="6" name="Slide Number Placeholder 5">
            <a:extLst>
              <a:ext uri="{FF2B5EF4-FFF2-40B4-BE49-F238E27FC236}">
                <a16:creationId xmlns:a16="http://schemas.microsoft.com/office/drawing/2014/main" id="{09C83E11-5B79-4341-B94C-BAEE95A5B459}"/>
              </a:ext>
            </a:extLst>
          </p:cNvPr>
          <p:cNvSpPr>
            <a:spLocks noGrp="1"/>
          </p:cNvSpPr>
          <p:nvPr>
            <p:ph type="sldNum" sz="quarter" idx="12"/>
          </p:nvPr>
        </p:nvSpPr>
        <p:spPr/>
        <p:txBody>
          <a:bodyPr/>
          <a:lstStyle/>
          <a:p>
            <a:fld id="{10C7F894-2A36-495D-AB7C-1055F7AC0F9D}" type="slidenum">
              <a:rPr lang="en-US" smtClean="0">
                <a:solidFill>
                  <a:srgbClr val="62777F"/>
                </a:solidFill>
              </a:rPr>
              <a:pPr/>
              <a:t>4</a:t>
            </a:fld>
            <a:endParaRPr lang="en-US" dirty="0">
              <a:solidFill>
                <a:srgbClr val="62777F"/>
              </a:solidFill>
            </a:endParaRPr>
          </a:p>
        </p:txBody>
      </p:sp>
    </p:spTree>
    <p:extLst>
      <p:ext uri="{BB962C8B-B14F-4D97-AF65-F5344CB8AC3E}">
        <p14:creationId xmlns:p14="http://schemas.microsoft.com/office/powerpoint/2010/main" val="279200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 y="76200"/>
            <a:ext cx="8519160" cy="1143000"/>
          </a:xfrm>
        </p:spPr>
        <p:txBody>
          <a:bodyPr>
            <a:noAutofit/>
          </a:bodyPr>
          <a:lstStyle/>
          <a:p>
            <a:r>
              <a:rPr lang="en-US" sz="2800" dirty="0"/>
              <a:t>The Final Report Does Not Represent a Consensus*</a:t>
            </a:r>
          </a:p>
        </p:txBody>
      </p:sp>
      <p:sp>
        <p:nvSpPr>
          <p:cNvPr id="4" name="Content Placeholder 3"/>
          <p:cNvSpPr>
            <a:spLocks noGrp="1"/>
          </p:cNvSpPr>
          <p:nvPr>
            <p:ph idx="1"/>
          </p:nvPr>
        </p:nvSpPr>
        <p:spPr>
          <a:xfrm>
            <a:off x="457200" y="1295400"/>
            <a:ext cx="8305800" cy="4470610"/>
          </a:xfrm>
        </p:spPr>
        <p:txBody>
          <a:bodyPr>
            <a:normAutofit fontScale="55000" lnSpcReduction="20000"/>
          </a:bodyPr>
          <a:lstStyle/>
          <a:p>
            <a:r>
              <a:rPr lang="en-US" dirty="0"/>
              <a:t>Some asserted that Shaping Option A can overstate performance and give EERs an ACP exceeding their balancing ratio-adjusted Capacity Supply Obligation (“CSO”) during off-peak hours</a:t>
            </a:r>
          </a:p>
          <a:p>
            <a:pPr lvl="1"/>
            <a:r>
              <a:rPr lang="en-US" dirty="0"/>
              <a:t>These participants argued that this does not make sense given that most end-use facilities are closed during non-business, overnight, and/or weekend hours</a:t>
            </a:r>
          </a:p>
          <a:p>
            <a:r>
              <a:rPr lang="en-US" dirty="0"/>
              <a:t>Others familiar with M&amp;V and EER delivery responded to this by explaining:</a:t>
            </a:r>
          </a:p>
          <a:p>
            <a:pPr lvl="1"/>
            <a:r>
              <a:rPr lang="en-US" dirty="0"/>
              <a:t>Many Energy Efficiency measures produce savings during off-peak hours – </a:t>
            </a:r>
            <a:r>
              <a:rPr lang="en-US" i="1" dirty="0"/>
              <a:t>e.g</a:t>
            </a:r>
            <a:r>
              <a:rPr lang="en-US" i="1" dirty="0">
                <a:solidFill>
                  <a:schemeClr val="tx1"/>
                </a:solidFill>
              </a:rPr>
              <a:t>.</a:t>
            </a:r>
            <a:r>
              <a:rPr lang="en-US" dirty="0">
                <a:solidFill>
                  <a:schemeClr val="tx1"/>
                </a:solidFill>
              </a:rPr>
              <a:t>, residential lighting, commercial lighting at retail stores, street lighting, parking lot lighting, security lighting, HVAC, refrigeration</a:t>
            </a:r>
          </a:p>
          <a:p>
            <a:pPr lvl="2"/>
            <a:r>
              <a:rPr lang="en-US" dirty="0"/>
              <a:t>Some extent of EER performance during all off-peak </a:t>
            </a:r>
            <a:r>
              <a:rPr lang="en-US" dirty="0">
                <a:solidFill>
                  <a:schemeClr val="tx1"/>
                </a:solidFill>
              </a:rPr>
              <a:t>hours is expected because savings are correlated with load</a:t>
            </a:r>
          </a:p>
          <a:p>
            <a:pPr lvl="2"/>
            <a:r>
              <a:rPr lang="en-US" dirty="0">
                <a:solidFill>
                  <a:schemeClr val="tx1"/>
                </a:solidFill>
              </a:rPr>
              <a:t>These participants concluded that Shaping Option A would </a:t>
            </a:r>
            <a:r>
              <a:rPr lang="en-US" dirty="0"/>
              <a:t>result in an accurate representation of the capacity delivered by EERs in any interval</a:t>
            </a:r>
          </a:p>
          <a:p>
            <a:pPr lvl="1"/>
            <a:r>
              <a:rPr lang="en-US" dirty="0"/>
              <a:t>The ACP of an EER may exceed its balancing ratio-adjusted CSO because Market Participants with EERs tend to install more Energy Efficiency measures than the quantity needed to meet their CSO</a:t>
            </a:r>
          </a:p>
          <a:p>
            <a:r>
              <a:rPr lang="en-US" dirty="0"/>
              <a:t>Some who supported Shaping Option A as a feasible option requiring the least amount of time and expense to develop and implement did not necessarily support its use in establishing the ACP of EERs in off-peak hours</a:t>
            </a:r>
          </a:p>
          <a:p>
            <a:pPr lvl="1"/>
            <a:r>
              <a:rPr lang="en-US" dirty="0"/>
              <a:t>Their preferred approach would be to treat EERs neutrally during off-peak hours</a:t>
            </a:r>
          </a:p>
          <a:p>
            <a:pPr marL="0" indent="0">
              <a:buNone/>
            </a:pPr>
            <a:endParaRPr lang="en-US" dirty="0"/>
          </a:p>
        </p:txBody>
      </p:sp>
      <p:sp>
        <p:nvSpPr>
          <p:cNvPr id="6" name="TextBox 5">
            <a:extLst>
              <a:ext uri="{FF2B5EF4-FFF2-40B4-BE49-F238E27FC236}">
                <a16:creationId xmlns:a16="http://schemas.microsoft.com/office/drawing/2014/main" id="{F25E850A-2FFE-FE49-8EB2-F8FF13E6ADFD}"/>
              </a:ext>
            </a:extLst>
          </p:cNvPr>
          <p:cNvSpPr txBox="1"/>
          <p:nvPr/>
        </p:nvSpPr>
        <p:spPr>
          <a:xfrm>
            <a:off x="579120" y="5987018"/>
            <a:ext cx="7396480" cy="307777"/>
          </a:xfrm>
          <a:prstGeom prst="rect">
            <a:avLst/>
          </a:prstGeom>
          <a:noFill/>
          <a:ln>
            <a:solidFill>
              <a:schemeClr val="accent1"/>
            </a:solidFill>
          </a:ln>
        </p:spPr>
        <p:txBody>
          <a:bodyPr wrap="square" rtlCol="0">
            <a:spAutoFit/>
          </a:bodyPr>
          <a:lstStyle/>
          <a:p>
            <a:r>
              <a:rPr lang="en-US" sz="1400" dirty="0"/>
              <a:t>* Slide 8 of September 18, 2019 ISO-NE presentation of the DRWG report  </a:t>
            </a:r>
          </a:p>
        </p:txBody>
      </p:sp>
      <p:sp>
        <p:nvSpPr>
          <p:cNvPr id="7" name="Slide Number Placeholder 6">
            <a:extLst>
              <a:ext uri="{FF2B5EF4-FFF2-40B4-BE49-F238E27FC236}">
                <a16:creationId xmlns:a16="http://schemas.microsoft.com/office/drawing/2014/main" id="{F23C0AA4-1F54-5948-AD31-073E7D2C2E29}"/>
              </a:ext>
            </a:extLst>
          </p:cNvPr>
          <p:cNvSpPr>
            <a:spLocks noGrp="1"/>
          </p:cNvSpPr>
          <p:nvPr>
            <p:ph type="sldNum" sz="quarter" idx="12"/>
          </p:nvPr>
        </p:nvSpPr>
        <p:spPr/>
        <p:txBody>
          <a:bodyPr/>
          <a:lstStyle/>
          <a:p>
            <a:fld id="{10C7F894-2A36-495D-AB7C-1055F7AC0F9D}" type="slidenum">
              <a:rPr lang="en-US" smtClean="0">
                <a:solidFill>
                  <a:srgbClr val="62777F"/>
                </a:solidFill>
              </a:rPr>
              <a:pPr/>
              <a:t>5</a:t>
            </a:fld>
            <a:endParaRPr lang="en-US" dirty="0">
              <a:solidFill>
                <a:srgbClr val="62777F"/>
              </a:solidFill>
            </a:endParaRPr>
          </a:p>
        </p:txBody>
      </p:sp>
    </p:spTree>
    <p:extLst>
      <p:ext uri="{BB962C8B-B14F-4D97-AF65-F5344CB8AC3E}">
        <p14:creationId xmlns:p14="http://schemas.microsoft.com/office/powerpoint/2010/main" val="143914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EAB99-9FC5-459E-BE06-84AD941B0F12}"/>
              </a:ext>
            </a:extLst>
          </p:cNvPr>
          <p:cNvSpPr>
            <a:spLocks noGrp="1"/>
          </p:cNvSpPr>
          <p:nvPr>
            <p:ph type="title"/>
          </p:nvPr>
        </p:nvSpPr>
        <p:spPr>
          <a:xfrm>
            <a:off x="322780" y="367748"/>
            <a:ext cx="8497370" cy="894522"/>
          </a:xfrm>
        </p:spPr>
        <p:txBody>
          <a:bodyPr>
            <a:normAutofit fontScale="90000"/>
          </a:bodyPr>
          <a:lstStyle/>
          <a:p>
            <a:r>
              <a:rPr lang="en-US" dirty="0"/>
              <a:t>Current Treatment of EE During Off-Peak Hours</a:t>
            </a:r>
            <a:br>
              <a:rPr lang="en-US" dirty="0"/>
            </a:b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99DE8E3-450B-4284-BF8D-11AD1AC313AA}"/>
                  </a:ext>
                </a:extLst>
              </p:cNvPr>
              <p:cNvSpPr txBox="1"/>
              <p:nvPr/>
            </p:nvSpPr>
            <p:spPr bwMode="auto">
              <a:xfrm>
                <a:off x="269617" y="1167241"/>
                <a:ext cx="8417183" cy="5284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indent="-285750">
                  <a:spcAft>
                    <a:spcPts val="600"/>
                  </a:spcAft>
                  <a:buClr>
                    <a:schemeClr val="tx1"/>
                  </a:buClr>
                  <a:buFont typeface="Arial" panose="020B0604020202020204" pitchFamily="34" charset="0"/>
                  <a:buChar char="•"/>
                </a:pPr>
                <a:r>
                  <a:rPr lang="en-US" sz="2000" kern="0" dirty="0">
                    <a:solidFill>
                      <a:schemeClr val="tx1">
                        <a:lumMod val="50000"/>
                      </a:schemeClr>
                    </a:solidFill>
                    <a:latin typeface="Cambria" panose="02040503050406030204" pitchFamily="18" charset="0"/>
                  </a:rPr>
                  <a:t>Per FERC Order </a:t>
                </a:r>
                <a:r>
                  <a:rPr lang="en-US" sz="2000" dirty="0">
                    <a:solidFill>
                      <a:schemeClr val="tx1">
                        <a:lumMod val="50000"/>
                      </a:schemeClr>
                    </a:solidFill>
                    <a:latin typeface="Cambria" panose="02040503050406030204" pitchFamily="18" charset="0"/>
                  </a:rPr>
                  <a:t>(</a:t>
                </a:r>
                <a:r>
                  <a:rPr lang="en-US" sz="2000" kern="0" dirty="0">
                    <a:solidFill>
                      <a:schemeClr val="tx1">
                        <a:lumMod val="50000"/>
                      </a:schemeClr>
                    </a:solidFill>
                    <a:latin typeface="Cambria" panose="02040503050406030204" pitchFamily="18" charset="0"/>
                  </a:rPr>
                  <a:t>Docket ER-14-1050), </a:t>
                </a:r>
                <a:r>
                  <a:rPr lang="en-US" sz="2000" dirty="0">
                    <a:solidFill>
                      <a:schemeClr val="tx1">
                        <a:lumMod val="50000"/>
                      </a:schemeClr>
                    </a:solidFill>
                    <a:latin typeface="Cambria" panose="02040503050406030204" pitchFamily="18" charset="0"/>
                  </a:rPr>
                  <a:t>Energy Efficiency </a:t>
                </a:r>
                <a:r>
                  <a:rPr lang="en-US" sz="2000" kern="0" dirty="0">
                    <a:solidFill>
                      <a:schemeClr val="tx1">
                        <a:lumMod val="50000"/>
                      </a:schemeClr>
                    </a:solidFill>
                    <a:latin typeface="Cambria" panose="02040503050406030204" pitchFamily="18" charset="0"/>
                  </a:rPr>
                  <a:t>capacity performance payments should be calculated only for Capacity Scarcity Conditions occurring during peak hours. </a:t>
                </a:r>
              </a:p>
              <a:p>
                <a:pPr marL="285750" indent="-285750">
                  <a:spcAft>
                    <a:spcPts val="600"/>
                  </a:spcAft>
                  <a:buClr>
                    <a:schemeClr val="tx1"/>
                  </a:buClr>
                  <a:buFont typeface="Arial" panose="020B0604020202020204" pitchFamily="34" charset="0"/>
                  <a:buChar char="•"/>
                </a:pPr>
                <a:endParaRPr lang="en-US" sz="2000" dirty="0">
                  <a:solidFill>
                    <a:schemeClr val="tx1">
                      <a:lumMod val="50000"/>
                    </a:schemeClr>
                  </a:solidFill>
                  <a:latin typeface="Cambria" panose="02040503050406030204" pitchFamily="18" charset="0"/>
                </a:endParaRPr>
              </a:p>
              <a:p>
                <a:pPr marL="285750" indent="-285750">
                  <a:spcAft>
                    <a:spcPts val="600"/>
                  </a:spcAft>
                  <a:buClr>
                    <a:schemeClr val="tx1"/>
                  </a:buClr>
                  <a:buFont typeface="Arial" panose="020B0604020202020204" pitchFamily="34" charset="0"/>
                  <a:buChar char="•"/>
                </a:pPr>
                <a:r>
                  <a:rPr lang="en-US" sz="2000" kern="0" dirty="0">
                    <a:solidFill>
                      <a:schemeClr val="tx1">
                        <a:lumMod val="50000"/>
                      </a:schemeClr>
                    </a:solidFill>
                    <a:latin typeface="Cambria" panose="02040503050406030204" pitchFamily="18" charset="0"/>
                  </a:rPr>
                  <a:t>Capacity Payment = Capacity Performance Payment Rate * Capacity Performance Score</a:t>
                </a:r>
              </a:p>
              <a:p>
                <a:pPr marL="285750" indent="-285750">
                  <a:spcAft>
                    <a:spcPts val="600"/>
                  </a:spcAft>
                  <a:buClr>
                    <a:schemeClr val="tx1"/>
                  </a:buClr>
                  <a:buFont typeface="Arial" panose="020B0604020202020204" pitchFamily="34" charset="0"/>
                  <a:buChar char="•"/>
                </a:pPr>
                <a:endParaRPr lang="en-US" sz="2000" dirty="0">
                  <a:solidFill>
                    <a:schemeClr val="tx1">
                      <a:lumMod val="50000"/>
                    </a:schemeClr>
                  </a:solidFill>
                  <a:latin typeface="Cambria" panose="02040503050406030204" pitchFamily="18" charset="0"/>
                </a:endParaRPr>
              </a:p>
              <a:p>
                <a:pPr marL="285750" indent="-285750">
                  <a:spcAft>
                    <a:spcPts val="600"/>
                  </a:spcAft>
                  <a:buClr>
                    <a:schemeClr val="tx1"/>
                  </a:buClr>
                  <a:buFont typeface="Arial" panose="020B0604020202020204" pitchFamily="34" charset="0"/>
                  <a:buChar char="•"/>
                </a:pPr>
                <a:r>
                  <a:rPr lang="en-US" sz="2000" kern="0" dirty="0">
                    <a:solidFill>
                      <a:schemeClr val="tx1">
                        <a:lumMod val="50000"/>
                      </a:schemeClr>
                    </a:solidFill>
                    <a:latin typeface="Cambria" panose="02040503050406030204" pitchFamily="18" charset="0"/>
                  </a:rPr>
                  <a:t>Capacity Performance Score = Actual Capacity Provided (ACP) – (CSO * Balancing Ratio) </a:t>
                </a:r>
                <a:endParaRPr lang="en-US" sz="2000" dirty="0">
                  <a:solidFill>
                    <a:schemeClr val="tx1">
                      <a:lumMod val="50000"/>
                    </a:schemeClr>
                  </a:solidFill>
                  <a:latin typeface="Cambria" panose="02040503050406030204" pitchFamily="18" charset="0"/>
                </a:endParaRPr>
              </a:p>
              <a:p>
                <a:pPr>
                  <a:spcAft>
                    <a:spcPts val="600"/>
                  </a:spcAft>
                  <a:buClr>
                    <a:schemeClr val="tx1"/>
                  </a:buClr>
                </a:pPr>
                <a:endParaRPr lang="en-US" sz="2000" dirty="0">
                  <a:solidFill>
                    <a:schemeClr val="tx1">
                      <a:lumMod val="50000"/>
                    </a:schemeClr>
                  </a:solidFill>
                  <a:latin typeface="Cambria" panose="02040503050406030204" pitchFamily="18" charset="0"/>
                </a:endParaRPr>
              </a:p>
              <a:p>
                <a:pPr marL="285750" indent="-285750">
                  <a:buFont typeface="Arial" panose="020B0604020202020204" pitchFamily="34" charset="0"/>
                  <a:buChar char="•"/>
                </a:pPr>
                <a14:m>
                  <m:oMath xmlns:m="http://schemas.openxmlformats.org/officeDocument/2006/math">
                    <m:r>
                      <m:rPr>
                        <m:sty m:val="p"/>
                      </m:rPr>
                      <a:rPr lang="en-US" sz="2000" b="0" i="0" smtClean="0">
                        <a:solidFill>
                          <a:schemeClr val="tx1">
                            <a:lumMod val="50000"/>
                          </a:schemeClr>
                        </a:solidFill>
                        <a:latin typeface="Cambria Math" panose="02040503050406030204" pitchFamily="18" charset="0"/>
                      </a:rPr>
                      <m:t>Balancing</m:t>
                    </m:r>
                    <m:r>
                      <a:rPr lang="en-US" sz="2000" b="0" i="0" smtClean="0">
                        <a:solidFill>
                          <a:schemeClr val="tx1">
                            <a:lumMod val="50000"/>
                          </a:schemeClr>
                        </a:solidFill>
                        <a:latin typeface="Cambria Math" panose="02040503050406030204" pitchFamily="18" charset="0"/>
                      </a:rPr>
                      <m:t> </m:t>
                    </m:r>
                    <m:r>
                      <m:rPr>
                        <m:sty m:val="p"/>
                      </m:rPr>
                      <a:rPr lang="en-US" sz="2000" b="0" i="0" smtClean="0">
                        <a:solidFill>
                          <a:schemeClr val="tx1">
                            <a:lumMod val="50000"/>
                          </a:schemeClr>
                        </a:solidFill>
                        <a:latin typeface="Cambria Math" panose="02040503050406030204" pitchFamily="18" charset="0"/>
                      </a:rPr>
                      <m:t>Ratio</m:t>
                    </m:r>
                    <m:r>
                      <a:rPr lang="en-US" sz="2000" b="0" i="0" smtClean="0">
                        <a:solidFill>
                          <a:schemeClr val="tx1">
                            <a:lumMod val="50000"/>
                          </a:schemeClr>
                        </a:solidFill>
                        <a:latin typeface="Cambria Math" panose="02040503050406030204" pitchFamily="18" charset="0"/>
                      </a:rPr>
                      <m:t>=</m:t>
                    </m:r>
                    <m:f>
                      <m:fPr>
                        <m:ctrlPr>
                          <a:rPr lang="en-US" sz="2000" i="1">
                            <a:solidFill>
                              <a:schemeClr val="tx1">
                                <a:lumMod val="50000"/>
                              </a:schemeClr>
                            </a:solidFill>
                            <a:latin typeface="Cambria Math" panose="02040503050406030204" pitchFamily="18" charset="0"/>
                          </a:rPr>
                        </m:ctrlPr>
                      </m:fPr>
                      <m:num>
                        <m:r>
                          <m:rPr>
                            <m:sty m:val="p"/>
                          </m:rPr>
                          <a:rPr lang="en-US" sz="2000" b="0" i="0" smtClean="0">
                            <a:solidFill>
                              <a:schemeClr val="tx1">
                                <a:lumMod val="50000"/>
                              </a:schemeClr>
                            </a:solidFill>
                            <a:latin typeface="Cambria Math" panose="02040503050406030204" pitchFamily="18" charset="0"/>
                          </a:rPr>
                          <m:t>Load</m:t>
                        </m:r>
                        <m:r>
                          <a:rPr lang="en-US" sz="2000" b="0" i="0" smtClean="0">
                            <a:solidFill>
                              <a:schemeClr val="tx1">
                                <a:lumMod val="50000"/>
                              </a:schemeClr>
                            </a:solidFill>
                            <a:latin typeface="Cambria Math" panose="02040503050406030204" pitchFamily="18" charset="0"/>
                          </a:rPr>
                          <m:t>+</m:t>
                        </m:r>
                        <m:r>
                          <m:rPr>
                            <m:sty m:val="p"/>
                          </m:rPr>
                          <a:rPr lang="en-US" sz="2000" b="0" i="0" smtClean="0">
                            <a:solidFill>
                              <a:schemeClr val="tx1">
                                <a:lumMod val="50000"/>
                              </a:schemeClr>
                            </a:solidFill>
                            <a:latin typeface="Cambria Math" panose="02040503050406030204" pitchFamily="18" charset="0"/>
                          </a:rPr>
                          <m:t>RR</m:t>
                        </m:r>
                      </m:num>
                      <m:den>
                        <m:r>
                          <m:rPr>
                            <m:sty m:val="p"/>
                          </m:rPr>
                          <a:rPr lang="en-US" sz="2000" b="0" i="0" smtClean="0">
                            <a:solidFill>
                              <a:schemeClr val="tx1">
                                <a:lumMod val="50000"/>
                              </a:schemeClr>
                            </a:solidFill>
                            <a:latin typeface="Cambria Math" panose="02040503050406030204" pitchFamily="18" charset="0"/>
                          </a:rPr>
                          <m:t>Total</m:t>
                        </m:r>
                        <m:r>
                          <a:rPr lang="en-US" sz="2000" b="0" i="0" smtClean="0">
                            <a:solidFill>
                              <a:schemeClr val="tx1">
                                <a:lumMod val="50000"/>
                              </a:schemeClr>
                            </a:solidFill>
                            <a:latin typeface="Cambria Math" panose="02040503050406030204" pitchFamily="18" charset="0"/>
                          </a:rPr>
                          <m:t> </m:t>
                        </m:r>
                        <m:r>
                          <m:rPr>
                            <m:sty m:val="p"/>
                          </m:rPr>
                          <a:rPr lang="en-US" sz="2000" b="0" i="0" smtClean="0">
                            <a:solidFill>
                              <a:schemeClr val="tx1">
                                <a:lumMod val="50000"/>
                              </a:schemeClr>
                            </a:solidFill>
                            <a:latin typeface="Cambria Math" panose="02040503050406030204" pitchFamily="18" charset="0"/>
                          </a:rPr>
                          <m:t>CSO</m:t>
                        </m:r>
                      </m:den>
                    </m:f>
                    <m:r>
                      <a:rPr lang="en-US" sz="2000" b="0" i="0" smtClean="0">
                        <a:solidFill>
                          <a:schemeClr val="tx1">
                            <a:lumMod val="50000"/>
                          </a:schemeClr>
                        </a:solidFill>
                        <a:latin typeface="Cambria Math" panose="02040503050406030204" pitchFamily="18" charset="0"/>
                      </a:rPr>
                      <m:t> , </m:t>
                    </m:r>
                    <m:r>
                      <m:rPr>
                        <m:sty m:val="p"/>
                      </m:rPr>
                      <a:rPr lang="en-US" sz="2000" b="0" i="0" smtClean="0">
                        <a:solidFill>
                          <a:schemeClr val="tx1">
                            <a:lumMod val="50000"/>
                          </a:schemeClr>
                        </a:solidFill>
                        <a:latin typeface="Cambria Math" panose="02040503050406030204" pitchFamily="18" charset="0"/>
                      </a:rPr>
                      <m:t>where</m:t>
                    </m:r>
                    <m:r>
                      <a:rPr lang="en-US" sz="2000" b="0" i="0" smtClean="0">
                        <a:solidFill>
                          <a:schemeClr val="tx1">
                            <a:lumMod val="50000"/>
                          </a:schemeClr>
                        </a:solidFill>
                        <a:latin typeface="Cambria Math" panose="02040503050406030204" pitchFamily="18" charset="0"/>
                      </a:rPr>
                      <m:t>:</m:t>
                    </m:r>
                  </m:oMath>
                </a14:m>
                <a:endParaRPr lang="en-US" sz="2000" kern="0" dirty="0">
                  <a:solidFill>
                    <a:schemeClr val="tx1">
                      <a:lumMod val="50000"/>
                    </a:schemeClr>
                  </a:solidFill>
                  <a:latin typeface="Cambria" panose="02040503050406030204" pitchFamily="18" charset="0"/>
                </a:endParaRPr>
              </a:p>
              <a:p>
                <a:endParaRPr lang="en-US" sz="1400" kern="0" dirty="0">
                  <a:solidFill>
                    <a:schemeClr val="tx1">
                      <a:lumMod val="50000"/>
                    </a:schemeClr>
                  </a:solidFill>
                  <a:latin typeface="Cambria" panose="02040503050406030204" pitchFamily="18" charset="0"/>
                </a:endParaRPr>
              </a:p>
              <a:p>
                <a:pPr marL="555750" lvl="2" indent="-285750"/>
                <a:r>
                  <a:rPr lang="en-US" sz="1400" kern="0" dirty="0">
                    <a:solidFill>
                      <a:schemeClr val="tx1">
                        <a:lumMod val="50000"/>
                      </a:schemeClr>
                    </a:solidFill>
                    <a:latin typeface="Cambria" panose="02040503050406030204" pitchFamily="18" charset="0"/>
                  </a:rPr>
                  <a:t>Load = </a:t>
                </a:r>
                <a:r>
                  <a:rPr lang="en-US" sz="1400" dirty="0">
                    <a:solidFill>
                      <a:schemeClr val="tx1">
                        <a:lumMod val="50000"/>
                      </a:schemeClr>
                    </a:solidFill>
                    <a:latin typeface="Cambria" panose="02040503050406030204" pitchFamily="18" charset="0"/>
                  </a:rPr>
                  <a:t>“the total amount of Actual Capacity Provided (ACP) (excluding applicable Real-Time Reserve Designations) from all resources in the New England Control Area during the interval.”</a:t>
                </a:r>
              </a:p>
              <a:p>
                <a:pPr marL="555750" lvl="2" indent="-285750"/>
                <a:r>
                  <a:rPr lang="en-US" sz="1400" kern="0" dirty="0">
                    <a:solidFill>
                      <a:schemeClr val="tx1">
                        <a:lumMod val="50000"/>
                      </a:schemeClr>
                    </a:solidFill>
                    <a:latin typeface="Cambria" panose="02040503050406030204" pitchFamily="18" charset="0"/>
                  </a:rPr>
                  <a:t>T</a:t>
                </a:r>
                <a:r>
                  <a:rPr lang="en-US" sz="1400" dirty="0">
                    <a:solidFill>
                      <a:schemeClr val="tx1">
                        <a:lumMod val="50000"/>
                      </a:schemeClr>
                    </a:solidFill>
                    <a:latin typeface="Cambria" panose="02040503050406030204" pitchFamily="18" charset="0"/>
                  </a:rPr>
                  <a:t>otal CSO = “the total amount of Capacity Supply Obligations in the New England Control Area during the interval.”</a:t>
                </a:r>
                <a:endParaRPr lang="en-US" sz="1400" kern="0" dirty="0">
                  <a:solidFill>
                    <a:schemeClr val="tx1">
                      <a:lumMod val="50000"/>
                    </a:schemeClr>
                  </a:solidFill>
                  <a:latin typeface="Cambria" panose="02040503050406030204" pitchFamily="18" charset="0"/>
                </a:endParaRPr>
              </a:p>
              <a:p>
                <a:pPr>
                  <a:spcAft>
                    <a:spcPts val="600"/>
                  </a:spcAft>
                  <a:buClr>
                    <a:schemeClr val="tx1"/>
                  </a:buClr>
                </a:pPr>
                <a:endParaRPr lang="en-US" sz="1400" dirty="0"/>
              </a:p>
            </p:txBody>
          </p:sp>
        </mc:Choice>
        <mc:Fallback xmlns="">
          <p:sp>
            <p:nvSpPr>
              <p:cNvPr id="2" name="TextBox 1">
                <a:extLst>
                  <a:ext uri="{FF2B5EF4-FFF2-40B4-BE49-F238E27FC236}">
                    <a16:creationId xmlns:a16="http://schemas.microsoft.com/office/drawing/2014/main" id="{199DE8E3-450B-4284-BF8D-11AD1AC313AA}"/>
                  </a:ext>
                </a:extLst>
              </p:cNvPr>
              <p:cNvSpPr txBox="1">
                <a:spLocks noRot="1" noChangeAspect="1" noMove="1" noResize="1" noEditPoints="1" noAdjustHandles="1" noChangeArrowheads="1" noChangeShapeType="1" noTextEdit="1"/>
              </p:cNvSpPr>
              <p:nvPr/>
            </p:nvSpPr>
            <p:spPr bwMode="auto">
              <a:xfrm>
                <a:off x="269617" y="1167241"/>
                <a:ext cx="8417183" cy="5284139"/>
              </a:xfrm>
              <a:prstGeom prst="rect">
                <a:avLst/>
              </a:prstGeom>
              <a:blipFill>
                <a:blip r:embed="rId3"/>
                <a:stretch>
                  <a:fillRect l="-1506" t="-14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DC88DF5-663C-F041-BF5C-C909EB827B27}"/>
              </a:ext>
            </a:extLst>
          </p:cNvPr>
          <p:cNvSpPr>
            <a:spLocks noGrp="1"/>
          </p:cNvSpPr>
          <p:nvPr>
            <p:ph type="ftr" sz="quarter" idx="11"/>
          </p:nvPr>
        </p:nvSpPr>
        <p:spPr/>
        <p:txBody>
          <a:bodyPr/>
          <a:lstStyle/>
          <a:p>
            <a:r>
              <a:rPr lang="en-US"/>
              <a:t>Draft - For Discussion Only - Do Not Forward</a:t>
            </a:r>
            <a:endParaRPr lang="en-US" dirty="0"/>
          </a:p>
        </p:txBody>
      </p:sp>
      <p:sp>
        <p:nvSpPr>
          <p:cNvPr id="5" name="Slide Number Placeholder 4">
            <a:extLst>
              <a:ext uri="{FF2B5EF4-FFF2-40B4-BE49-F238E27FC236}">
                <a16:creationId xmlns:a16="http://schemas.microsoft.com/office/drawing/2014/main" id="{6DFEA1CD-C5DE-B946-9DDD-DFFE1088DE6C}"/>
              </a:ext>
            </a:extLst>
          </p:cNvPr>
          <p:cNvSpPr>
            <a:spLocks noGrp="1"/>
          </p:cNvSpPr>
          <p:nvPr>
            <p:ph type="sldNum" sz="quarter" idx="12"/>
          </p:nvPr>
        </p:nvSpPr>
        <p:spPr/>
        <p:txBody>
          <a:bodyPr/>
          <a:lstStyle/>
          <a:p>
            <a:fld id="{24E4FAE8-6D0C-0549-B516-DE34AD9047D2}" type="slidenum">
              <a:rPr lang="en-US" smtClean="0"/>
              <a:pPr/>
              <a:t>6</a:t>
            </a:fld>
            <a:endParaRPr lang="en-US" dirty="0"/>
          </a:p>
        </p:txBody>
      </p:sp>
    </p:spTree>
    <p:extLst>
      <p:ext uri="{BB962C8B-B14F-4D97-AF65-F5344CB8AC3E}">
        <p14:creationId xmlns:p14="http://schemas.microsoft.com/office/powerpoint/2010/main" val="144041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EAB99-9FC5-459E-BE06-84AD941B0F12}"/>
              </a:ext>
            </a:extLst>
          </p:cNvPr>
          <p:cNvSpPr>
            <a:spLocks noGrp="1"/>
          </p:cNvSpPr>
          <p:nvPr>
            <p:ph type="title"/>
          </p:nvPr>
        </p:nvSpPr>
        <p:spPr>
          <a:xfrm>
            <a:off x="322780" y="1124825"/>
            <a:ext cx="8497370" cy="451009"/>
          </a:xfrm>
        </p:spPr>
        <p:txBody>
          <a:bodyPr>
            <a:normAutofit fontScale="90000"/>
          </a:bodyPr>
          <a:lstStyle/>
          <a:p>
            <a:r>
              <a:rPr lang="en-US" dirty="0"/>
              <a:t>Current Treatment of EE During Off-Peak Hours</a:t>
            </a:r>
            <a:br>
              <a:rPr lang="en-US" dirty="0"/>
            </a:br>
            <a:endParaRPr lang="en-US" dirty="0"/>
          </a:p>
        </p:txBody>
      </p:sp>
      <p:sp>
        <p:nvSpPr>
          <p:cNvPr id="2" name="TextBox 1">
            <a:extLst>
              <a:ext uri="{FF2B5EF4-FFF2-40B4-BE49-F238E27FC236}">
                <a16:creationId xmlns:a16="http://schemas.microsoft.com/office/drawing/2014/main" id="{199DE8E3-450B-4284-BF8D-11AD1AC313AA}"/>
              </a:ext>
            </a:extLst>
          </p:cNvPr>
          <p:cNvSpPr txBox="1"/>
          <p:nvPr/>
        </p:nvSpPr>
        <p:spPr bwMode="auto">
          <a:xfrm>
            <a:off x="322781" y="1750385"/>
            <a:ext cx="8417183"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indent="-285750">
              <a:buFont typeface="Arial" panose="020B0604020202020204" pitchFamily="34" charset="0"/>
              <a:buChar char="•"/>
            </a:pPr>
            <a:r>
              <a:rPr lang="en-US" sz="1600" dirty="0">
                <a:solidFill>
                  <a:schemeClr val="tx1">
                    <a:lumMod val="50000"/>
                  </a:schemeClr>
                </a:solidFill>
              </a:rPr>
              <a:t>Tariff Treatment of Energy Efficiency during Off-Peak Hours</a:t>
            </a:r>
          </a:p>
          <a:p>
            <a:pPr marL="825750" lvl="3" indent="-285750">
              <a:buFont typeface="Arial" panose="020B0604020202020204" pitchFamily="34" charset="0"/>
              <a:buChar char="•"/>
            </a:pPr>
            <a:r>
              <a:rPr lang="en-US" sz="1600" dirty="0">
                <a:solidFill>
                  <a:schemeClr val="tx1">
                    <a:lumMod val="50000"/>
                  </a:schemeClr>
                </a:solidFill>
              </a:rPr>
              <a:t>III.13.7.2.2.(c)(</a:t>
            </a:r>
            <a:r>
              <a:rPr lang="en-US" sz="1600" dirty="0" err="1">
                <a:solidFill>
                  <a:schemeClr val="tx1">
                    <a:lumMod val="50000"/>
                  </a:schemeClr>
                </a:solidFill>
              </a:rPr>
              <a:t>i</a:t>
            </a:r>
            <a:r>
              <a:rPr lang="en-US" sz="1600" dirty="0">
                <a:solidFill>
                  <a:schemeClr val="tx1">
                    <a:lumMod val="50000"/>
                  </a:schemeClr>
                </a:solidFill>
              </a:rPr>
              <a:t>) states that Actual Capacity Provided (ACP) “shall be zero” during intervals outside of Seasonal Peak Hours or On-Peak Hours. </a:t>
            </a:r>
          </a:p>
          <a:p>
            <a:pPr marL="825750" lvl="3" indent="-285750">
              <a:spcAft>
                <a:spcPts val="1800"/>
              </a:spcAft>
              <a:buFont typeface="Arial" panose="020B0604020202020204" pitchFamily="34" charset="0"/>
              <a:buChar char="•"/>
            </a:pPr>
            <a:r>
              <a:rPr lang="en-US" sz="1600" dirty="0">
                <a:solidFill>
                  <a:schemeClr val="tx1">
                    <a:lumMod val="50000"/>
                  </a:schemeClr>
                </a:solidFill>
              </a:rPr>
              <a:t>III.13.7.2.4 states that ACP and Capacity Supply Obligations (CSOs) “shall be excluded” from the EE’s performance score calculation during CSCs occurring outside of On-Peak or Seasonal Peak hours. </a:t>
            </a:r>
          </a:p>
          <a:p>
            <a:pPr marL="285750" lvl="1" indent="-285750">
              <a:spcAft>
                <a:spcPts val="1800"/>
              </a:spcAft>
              <a:buFont typeface="Arial" panose="020B0604020202020204" pitchFamily="34" charset="0"/>
              <a:buChar char="•"/>
            </a:pPr>
            <a:r>
              <a:rPr lang="en-US" sz="1600" dirty="0">
                <a:solidFill>
                  <a:schemeClr val="tx1">
                    <a:lumMod val="50000"/>
                  </a:schemeClr>
                </a:solidFill>
              </a:rPr>
              <a:t>Energy Efficiency CSOs are not excluded from the “Total CSO” denominator of the balancing ratio; however, EE ACP </a:t>
            </a:r>
            <a:r>
              <a:rPr lang="en-US" sz="1600" i="1" dirty="0">
                <a:solidFill>
                  <a:schemeClr val="tx1">
                    <a:lumMod val="50000"/>
                  </a:schemeClr>
                </a:solidFill>
              </a:rPr>
              <a:t>is excluded</a:t>
            </a:r>
            <a:r>
              <a:rPr lang="en-US" sz="1600" dirty="0">
                <a:solidFill>
                  <a:schemeClr val="tx1">
                    <a:lumMod val="50000"/>
                  </a:schemeClr>
                </a:solidFill>
              </a:rPr>
              <a:t> from the “Load” portion of the numerator.</a:t>
            </a:r>
          </a:p>
          <a:p>
            <a:pPr marL="285750" lvl="1" indent="-285750">
              <a:buFont typeface="Arial" panose="020B0604020202020204" pitchFamily="34" charset="0"/>
              <a:buChar char="•"/>
            </a:pPr>
            <a:r>
              <a:rPr lang="en-US" sz="1600" dirty="0"/>
              <a:t>Thus the Balancing </a:t>
            </a:r>
            <a:r>
              <a:rPr lang="en-US" sz="1600" dirty="0">
                <a:solidFill>
                  <a:schemeClr val="tx1">
                    <a:lumMod val="50000"/>
                  </a:schemeClr>
                </a:solidFill>
              </a:rPr>
              <a:t>Ratio is depressed, resulting in more overperformance payments than underperformance penalties. </a:t>
            </a:r>
          </a:p>
          <a:p>
            <a:pPr marL="285750" lvl="1" indent="-285750">
              <a:buFont typeface="Arial" panose="020B0604020202020204" pitchFamily="34" charset="0"/>
              <a:buChar char="•"/>
            </a:pPr>
            <a:endParaRPr lang="en-US" sz="1600" dirty="0">
              <a:solidFill>
                <a:schemeClr val="tx1">
                  <a:lumMod val="50000"/>
                </a:schemeClr>
              </a:solidFill>
            </a:endParaRPr>
          </a:p>
          <a:p>
            <a:pPr marL="825750" lvl="3" indent="-285750">
              <a:buFont typeface="Arial" panose="020B0604020202020204" pitchFamily="34" charset="0"/>
              <a:buChar char="•"/>
            </a:pPr>
            <a:r>
              <a:rPr lang="en-US" sz="1600" dirty="0">
                <a:solidFill>
                  <a:schemeClr val="tx1">
                    <a:lumMod val="50000"/>
                  </a:schemeClr>
                </a:solidFill>
              </a:rPr>
              <a:t>This is the cause of the “settlement shortfall” experienced on Labor Day 2018.</a:t>
            </a:r>
          </a:p>
          <a:p>
            <a:pPr marL="285750" lvl="1" indent="-285750"/>
            <a:endParaRPr lang="en-US" sz="1400" dirty="0">
              <a:solidFill>
                <a:schemeClr val="tx1">
                  <a:lumMod val="50000"/>
                </a:schemeClr>
              </a:solidFill>
            </a:endParaRPr>
          </a:p>
          <a:p>
            <a:pPr marL="285750" indent="-285750">
              <a:buFont typeface="Arial" panose="020B0604020202020204" pitchFamily="34" charset="0"/>
              <a:buChar char="•"/>
            </a:pPr>
            <a:r>
              <a:rPr lang="en-US" sz="1600" dirty="0">
                <a:solidFill>
                  <a:schemeClr val="tx1">
                    <a:lumMod val="50000"/>
                  </a:schemeClr>
                </a:solidFill>
              </a:rPr>
              <a:t>In order to ensure that the Balancing Ratio accurately reflects system conditions, the ratio must either: </a:t>
            </a:r>
          </a:p>
          <a:p>
            <a:pPr marL="825750" lvl="3" indent="-285750">
              <a:buFont typeface="Arial" panose="020B0604020202020204" pitchFamily="34" charset="0"/>
              <a:buChar char="•"/>
            </a:pPr>
            <a:r>
              <a:rPr lang="en-US" sz="1600" dirty="0">
                <a:solidFill>
                  <a:schemeClr val="tx1">
                    <a:lumMod val="50000"/>
                  </a:schemeClr>
                </a:solidFill>
              </a:rPr>
              <a:t>Recognize some ACP from Energy Efficiency during off-peak hours; or </a:t>
            </a:r>
          </a:p>
          <a:p>
            <a:pPr marL="825750" lvl="3" indent="-285750">
              <a:spcAft>
                <a:spcPts val="1800"/>
              </a:spcAft>
              <a:buFont typeface="Arial" panose="020B0604020202020204" pitchFamily="34" charset="0"/>
              <a:buChar char="•"/>
            </a:pPr>
            <a:r>
              <a:rPr lang="en-US" sz="1600" dirty="0">
                <a:solidFill>
                  <a:schemeClr val="tx1">
                    <a:lumMod val="50000"/>
                  </a:schemeClr>
                </a:solidFill>
              </a:rPr>
              <a:t>Remove Energy Efficiency CSOs from the Total CSO value </a:t>
            </a:r>
          </a:p>
          <a:p>
            <a:pPr marL="285750" indent="-285750">
              <a:spcAft>
                <a:spcPts val="600"/>
              </a:spcAft>
              <a:buClr>
                <a:schemeClr val="tx1"/>
              </a:buClr>
              <a:buFont typeface="Arial" panose="020B0604020202020204" pitchFamily="34" charset="0"/>
              <a:buChar char="•"/>
            </a:pPr>
            <a:endParaRPr lang="en-US" sz="1400" dirty="0"/>
          </a:p>
        </p:txBody>
      </p:sp>
      <p:sp>
        <p:nvSpPr>
          <p:cNvPr id="4" name="Footer Placeholder 3">
            <a:extLst>
              <a:ext uri="{FF2B5EF4-FFF2-40B4-BE49-F238E27FC236}">
                <a16:creationId xmlns:a16="http://schemas.microsoft.com/office/drawing/2014/main" id="{9E46DB0A-BB85-7B4D-B16B-11FCA2C6531A}"/>
              </a:ext>
            </a:extLst>
          </p:cNvPr>
          <p:cNvSpPr>
            <a:spLocks noGrp="1"/>
          </p:cNvSpPr>
          <p:nvPr>
            <p:ph type="ftr" sz="quarter" idx="11"/>
          </p:nvPr>
        </p:nvSpPr>
        <p:spPr/>
        <p:txBody>
          <a:bodyPr/>
          <a:lstStyle/>
          <a:p>
            <a:r>
              <a:rPr lang="en-US"/>
              <a:t>Draft - For Discussion Only - Do Not Forward</a:t>
            </a:r>
            <a:endParaRPr lang="en-US" dirty="0"/>
          </a:p>
        </p:txBody>
      </p:sp>
      <p:sp>
        <p:nvSpPr>
          <p:cNvPr id="5" name="Slide Number Placeholder 4">
            <a:extLst>
              <a:ext uri="{FF2B5EF4-FFF2-40B4-BE49-F238E27FC236}">
                <a16:creationId xmlns:a16="http://schemas.microsoft.com/office/drawing/2014/main" id="{A94B8260-A6DE-9547-8670-5166187E516E}"/>
              </a:ext>
            </a:extLst>
          </p:cNvPr>
          <p:cNvSpPr>
            <a:spLocks noGrp="1"/>
          </p:cNvSpPr>
          <p:nvPr>
            <p:ph type="sldNum" sz="quarter" idx="12"/>
          </p:nvPr>
        </p:nvSpPr>
        <p:spPr/>
        <p:txBody>
          <a:bodyPr/>
          <a:lstStyle/>
          <a:p>
            <a:fld id="{24E4FAE8-6D0C-0549-B516-DE34AD9047D2}" type="slidenum">
              <a:rPr lang="en-US" smtClean="0"/>
              <a:pPr/>
              <a:t>7</a:t>
            </a:fld>
            <a:endParaRPr lang="en-US" dirty="0"/>
          </a:p>
        </p:txBody>
      </p:sp>
    </p:spTree>
    <p:extLst>
      <p:ext uri="{BB962C8B-B14F-4D97-AF65-F5344CB8AC3E}">
        <p14:creationId xmlns:p14="http://schemas.microsoft.com/office/powerpoint/2010/main" val="362524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AF2A1-7B0F-3A42-8ADE-FF9390145CBE}"/>
              </a:ext>
            </a:extLst>
          </p:cNvPr>
          <p:cNvSpPr>
            <a:spLocks noGrp="1"/>
          </p:cNvSpPr>
          <p:nvPr>
            <p:ph type="title"/>
          </p:nvPr>
        </p:nvSpPr>
        <p:spPr/>
        <p:txBody>
          <a:bodyPr/>
          <a:lstStyle/>
          <a:p>
            <a:r>
              <a:rPr lang="en-US" dirty="0"/>
              <a:t>NESCOE Considerations</a:t>
            </a:r>
          </a:p>
        </p:txBody>
      </p:sp>
      <p:sp>
        <p:nvSpPr>
          <p:cNvPr id="5" name="Content Placeholder 4">
            <a:extLst>
              <a:ext uri="{FF2B5EF4-FFF2-40B4-BE49-F238E27FC236}">
                <a16:creationId xmlns:a16="http://schemas.microsoft.com/office/drawing/2014/main" id="{5C7928C0-81A4-5448-8860-6C638248FE46}"/>
              </a:ext>
            </a:extLst>
          </p:cNvPr>
          <p:cNvSpPr>
            <a:spLocks noGrp="1"/>
          </p:cNvSpPr>
          <p:nvPr>
            <p:ph idx="1"/>
          </p:nvPr>
        </p:nvSpPr>
        <p:spPr/>
        <p:txBody>
          <a:bodyPr>
            <a:normAutofit fontScale="92500" lnSpcReduction="20000"/>
          </a:bodyPr>
          <a:lstStyle/>
          <a:p>
            <a:pPr lvl="1">
              <a:buFont typeface="Arial" panose="020B0604020202020204" pitchFamily="34" charset="0"/>
              <a:buChar char="•"/>
            </a:pPr>
            <a:r>
              <a:rPr lang="en-US" dirty="0"/>
              <a:t>Under the current implementation, EE resources are guaranteed to always incur a penalty during any event that occurs outside of On-Peak or Seasonal Peak hours. </a:t>
            </a:r>
          </a:p>
          <a:p>
            <a:pPr lvl="2">
              <a:buFont typeface="Arial" panose="020B0604020202020204" pitchFamily="34" charset="0"/>
              <a:buChar char="•"/>
            </a:pPr>
            <a:r>
              <a:rPr lang="en-US" dirty="0"/>
              <a:t>This contradicts the language in the FERC order.</a:t>
            </a:r>
          </a:p>
          <a:p>
            <a:pPr lvl="1">
              <a:buFont typeface="Arial" panose="020B0604020202020204" pitchFamily="34" charset="0"/>
              <a:buChar char="•"/>
            </a:pPr>
            <a:r>
              <a:rPr lang="en-US" dirty="0"/>
              <a:t>Providing certainty to EER’s is important to New England states</a:t>
            </a:r>
          </a:p>
          <a:p>
            <a:pPr lvl="1">
              <a:buFont typeface="Arial" panose="020B0604020202020204" pitchFamily="34" charset="0"/>
              <a:buChar char="•"/>
            </a:pPr>
            <a:r>
              <a:rPr lang="en-US" dirty="0"/>
              <a:t>Shaping Option A meets ISO-NE’s original PFP “no excuses” concept </a:t>
            </a:r>
          </a:p>
          <a:p>
            <a:pPr lvl="2">
              <a:buFont typeface="Arial" panose="020B0604020202020204" pitchFamily="34" charset="0"/>
              <a:buChar char="•"/>
            </a:pPr>
            <a:r>
              <a:rPr lang="en-US" dirty="0"/>
              <a:t>Does so in a manner that still requires the existing level of metering costs, but does not require EER’s to incur significant additional costs to measure and verify their load reductions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8" name="Footer Placeholder 7">
            <a:extLst>
              <a:ext uri="{FF2B5EF4-FFF2-40B4-BE49-F238E27FC236}">
                <a16:creationId xmlns:a16="http://schemas.microsoft.com/office/drawing/2014/main" id="{B4D9B99A-2C7B-A040-9247-5D657044FFF2}"/>
              </a:ext>
            </a:extLst>
          </p:cNvPr>
          <p:cNvSpPr>
            <a:spLocks noGrp="1"/>
          </p:cNvSpPr>
          <p:nvPr>
            <p:ph type="ftr" sz="quarter" idx="11"/>
          </p:nvPr>
        </p:nvSpPr>
        <p:spPr/>
        <p:txBody>
          <a:bodyPr/>
          <a:lstStyle/>
          <a:p>
            <a:r>
              <a:rPr lang="en-US"/>
              <a:t>Draft - For Discussion Only - Do Not Forward</a:t>
            </a:r>
            <a:endParaRPr lang="en-US" dirty="0"/>
          </a:p>
        </p:txBody>
      </p:sp>
      <p:sp>
        <p:nvSpPr>
          <p:cNvPr id="9" name="Slide Number Placeholder 8">
            <a:extLst>
              <a:ext uri="{FF2B5EF4-FFF2-40B4-BE49-F238E27FC236}">
                <a16:creationId xmlns:a16="http://schemas.microsoft.com/office/drawing/2014/main" id="{05011AC7-6AA4-6241-BE23-B7DB9006328C}"/>
              </a:ext>
            </a:extLst>
          </p:cNvPr>
          <p:cNvSpPr>
            <a:spLocks noGrp="1"/>
          </p:cNvSpPr>
          <p:nvPr>
            <p:ph type="sldNum" sz="quarter" idx="12"/>
          </p:nvPr>
        </p:nvSpPr>
        <p:spPr/>
        <p:txBody>
          <a:bodyPr/>
          <a:lstStyle/>
          <a:p>
            <a:fld id="{24E4FAE8-6D0C-0549-B516-DE34AD9047D2}" type="slidenum">
              <a:rPr lang="en-US" smtClean="0"/>
              <a:pPr/>
              <a:t>8</a:t>
            </a:fld>
            <a:endParaRPr lang="en-US" dirty="0"/>
          </a:p>
        </p:txBody>
      </p:sp>
    </p:spTree>
    <p:extLst>
      <p:ext uri="{BB962C8B-B14F-4D97-AF65-F5344CB8AC3E}">
        <p14:creationId xmlns:p14="http://schemas.microsoft.com/office/powerpoint/2010/main" val="32005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EAB99-9FC5-459E-BE06-84AD941B0F12}"/>
              </a:ext>
            </a:extLst>
          </p:cNvPr>
          <p:cNvSpPr>
            <a:spLocks noGrp="1"/>
          </p:cNvSpPr>
          <p:nvPr>
            <p:ph type="title"/>
          </p:nvPr>
        </p:nvSpPr>
        <p:spPr>
          <a:xfrm>
            <a:off x="223389" y="208723"/>
            <a:ext cx="8497370" cy="874032"/>
          </a:xfrm>
        </p:spPr>
        <p:txBody>
          <a:bodyPr>
            <a:normAutofit/>
          </a:bodyPr>
          <a:lstStyle/>
          <a:p>
            <a:r>
              <a:rPr lang="en-US" dirty="0"/>
              <a:t>Proposed Solution</a:t>
            </a:r>
          </a:p>
        </p:txBody>
      </p:sp>
      <p:sp>
        <p:nvSpPr>
          <p:cNvPr id="6" name="Content Placeholder 2">
            <a:extLst>
              <a:ext uri="{FF2B5EF4-FFF2-40B4-BE49-F238E27FC236}">
                <a16:creationId xmlns:a16="http://schemas.microsoft.com/office/drawing/2014/main" id="{ECE38A1E-9770-4F64-9405-80E160677412}"/>
              </a:ext>
            </a:extLst>
          </p:cNvPr>
          <p:cNvSpPr>
            <a:spLocks noGrp="1"/>
          </p:cNvSpPr>
          <p:nvPr/>
        </p:nvSpPr>
        <p:spPr>
          <a:xfrm>
            <a:off x="322780" y="1212573"/>
            <a:ext cx="8497370" cy="51484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50000"/>
                  </a:schemeClr>
                </a:solidFill>
              </a:rPr>
              <a:t>Shaping Option A approximates the performance of energy efficiency during off-peak hours in order to provide an ACP input into the Balancing Ratio</a:t>
            </a:r>
          </a:p>
          <a:p>
            <a:r>
              <a:rPr lang="en-US" dirty="0">
                <a:solidFill>
                  <a:schemeClr val="tx1">
                    <a:lumMod val="50000"/>
                  </a:schemeClr>
                </a:solidFill>
              </a:rPr>
              <a:t>Once ACP has been calculated, it is also used to determine EE’s performance score.</a:t>
            </a:r>
          </a:p>
          <a:p>
            <a:r>
              <a:rPr lang="en-US" dirty="0">
                <a:solidFill>
                  <a:schemeClr val="tx1">
                    <a:lumMod val="50000"/>
                  </a:schemeClr>
                </a:solidFill>
              </a:rPr>
              <a:t>ACP is determined as a function of load. </a:t>
            </a:r>
            <a:endParaRPr lang="en-US" dirty="0">
              <a:solidFill>
                <a:schemeClr val="tx1">
                  <a:lumMod val="50000"/>
                </a:schemeClr>
              </a:solidFill>
              <a:highlight>
                <a:srgbClr val="FFFF00"/>
              </a:highlight>
            </a:endParaRPr>
          </a:p>
          <a:p>
            <a:r>
              <a:rPr lang="en-US" dirty="0">
                <a:solidFill>
                  <a:schemeClr val="tx1">
                    <a:lumMod val="50000"/>
                  </a:schemeClr>
                </a:solidFill>
              </a:rPr>
              <a:t>Option is preferred for three (3) reasons:</a:t>
            </a:r>
          </a:p>
          <a:p>
            <a:pPr marL="914400" lvl="1" indent="-457200">
              <a:buFont typeface="+mj-lt"/>
              <a:buAutoNum type="arabicPeriod"/>
            </a:pPr>
            <a:r>
              <a:rPr lang="en-US" dirty="0">
                <a:solidFill>
                  <a:schemeClr val="tx1">
                    <a:lumMod val="50000"/>
                  </a:schemeClr>
                </a:solidFill>
              </a:rPr>
              <a:t>Simple to implement </a:t>
            </a:r>
          </a:p>
          <a:p>
            <a:pPr marL="914400" lvl="1" indent="-457200">
              <a:buFont typeface="+mj-lt"/>
              <a:buAutoNum type="arabicPeriod"/>
            </a:pPr>
            <a:r>
              <a:rPr lang="en-US" dirty="0">
                <a:solidFill>
                  <a:schemeClr val="tx1">
                    <a:lumMod val="50000"/>
                  </a:schemeClr>
                </a:solidFill>
              </a:rPr>
              <a:t>Does not require EE to “incur significant costs to measure and verify their load reductions around-the-clock” (see FERC order at pg. 35, ¶ 89) </a:t>
            </a:r>
          </a:p>
          <a:p>
            <a:pPr marL="914400" lvl="1" indent="-457200">
              <a:buFont typeface="+mj-lt"/>
              <a:buAutoNum type="arabicPeriod"/>
            </a:pPr>
            <a:r>
              <a:rPr lang="en-US" dirty="0">
                <a:solidFill>
                  <a:schemeClr val="tx1">
                    <a:lumMod val="50000"/>
                  </a:schemeClr>
                </a:solidFill>
              </a:rPr>
              <a:t>Backed by prior studies demonstrating relationship between EE performance and load. </a:t>
            </a:r>
          </a:p>
          <a:p>
            <a:endParaRPr lang="en-US" dirty="0"/>
          </a:p>
        </p:txBody>
      </p:sp>
      <p:sp>
        <p:nvSpPr>
          <p:cNvPr id="2" name="Footer Placeholder 1">
            <a:extLst>
              <a:ext uri="{FF2B5EF4-FFF2-40B4-BE49-F238E27FC236}">
                <a16:creationId xmlns:a16="http://schemas.microsoft.com/office/drawing/2014/main" id="{D5B97136-D2DF-DF4E-BFD1-69D819723C7D}"/>
              </a:ext>
            </a:extLst>
          </p:cNvPr>
          <p:cNvSpPr>
            <a:spLocks noGrp="1"/>
          </p:cNvSpPr>
          <p:nvPr>
            <p:ph type="ftr" sz="quarter" idx="11"/>
          </p:nvPr>
        </p:nvSpPr>
        <p:spPr/>
        <p:txBody>
          <a:bodyPr/>
          <a:lstStyle/>
          <a:p>
            <a:r>
              <a:rPr lang="en-US"/>
              <a:t>Draft - For Discussion Only - Do Not Forward</a:t>
            </a:r>
            <a:endParaRPr lang="en-US" dirty="0"/>
          </a:p>
        </p:txBody>
      </p:sp>
      <p:sp>
        <p:nvSpPr>
          <p:cNvPr id="4" name="Slide Number Placeholder 3">
            <a:extLst>
              <a:ext uri="{FF2B5EF4-FFF2-40B4-BE49-F238E27FC236}">
                <a16:creationId xmlns:a16="http://schemas.microsoft.com/office/drawing/2014/main" id="{CE14A49E-9109-0643-A9DF-6F58E93DD268}"/>
              </a:ext>
            </a:extLst>
          </p:cNvPr>
          <p:cNvSpPr>
            <a:spLocks noGrp="1"/>
          </p:cNvSpPr>
          <p:nvPr>
            <p:ph type="sldNum" sz="quarter" idx="12"/>
          </p:nvPr>
        </p:nvSpPr>
        <p:spPr/>
        <p:txBody>
          <a:bodyPr/>
          <a:lstStyle/>
          <a:p>
            <a:fld id="{24E4FAE8-6D0C-0549-B516-DE34AD9047D2}" type="slidenum">
              <a:rPr lang="en-US" smtClean="0"/>
              <a:pPr/>
              <a:t>9</a:t>
            </a:fld>
            <a:endParaRPr lang="en-US" dirty="0"/>
          </a:p>
        </p:txBody>
      </p:sp>
    </p:spTree>
    <p:extLst>
      <p:ext uri="{BB962C8B-B14F-4D97-AF65-F5344CB8AC3E}">
        <p14:creationId xmlns:p14="http://schemas.microsoft.com/office/powerpoint/2010/main" val="348978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SCOE_PowerPointTemplate_Sep2017" id="{5534E06A-EAC4-0C48-A4E6-715791CC4740}" vid="{81F44AD5-CBA4-9047-B544-0D1FCF8E16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1739</Words>
  <Application>Microsoft Office PowerPoint</Application>
  <PresentationFormat>On-screen Show (4:3)</PresentationFormat>
  <Paragraphs>168</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Cambria Math</vt:lpstr>
      <vt:lpstr>Goudy Old Style</vt:lpstr>
      <vt:lpstr>Office Theme</vt:lpstr>
      <vt:lpstr>PowerPoint Presentation</vt:lpstr>
      <vt:lpstr>Today’s Intent</vt:lpstr>
      <vt:lpstr>Background</vt:lpstr>
      <vt:lpstr>Summary of the Final Report*</vt:lpstr>
      <vt:lpstr>The Final Report Does Not Represent a Consensus*</vt:lpstr>
      <vt:lpstr>Current Treatment of EE During Off-Peak Hours </vt:lpstr>
      <vt:lpstr>Current Treatment of EE During Off-Peak Hours </vt:lpstr>
      <vt:lpstr>NESCOE Considerations</vt:lpstr>
      <vt:lpstr>Proposed Solution</vt:lpstr>
      <vt:lpstr>Energy Efficiency Performance as a Function of Load is a Valid Assumption</vt:lpstr>
      <vt:lpstr>Energy Efficiency Performance as a Function of Load is a Valid Assumption</vt:lpstr>
      <vt:lpstr>Next Steps</vt:lpstr>
      <vt:lpstr>appendix</vt:lpstr>
      <vt:lpstr>Shaping Option A:  Hourly EER Performance as a Function of On-Peak Savings and System Load Levels</vt:lpstr>
      <vt:lpstr>On-Peak Demand Resource Shaping Proposal</vt:lpstr>
      <vt:lpstr>Seasonal Peak Demand Resource Shaping 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2019-11-06T22:32:14Z</dcterms:created>
  <dcterms:modified xsi:type="dcterms:W3CDTF">2019-11-06T22:32:21Z</dcterms:modified>
</cp:coreProperties>
</file>