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50"/>
  </p:notesMasterIdLst>
  <p:handoutMasterIdLst>
    <p:handoutMasterId r:id="rId51"/>
  </p:handoutMasterIdLst>
  <p:sldIdLst>
    <p:sldId id="1787" r:id="rId3"/>
    <p:sldId id="1788" r:id="rId4"/>
    <p:sldId id="1790" r:id="rId5"/>
    <p:sldId id="1842" r:id="rId6"/>
    <p:sldId id="1789" r:id="rId7"/>
    <p:sldId id="1858" r:id="rId8"/>
    <p:sldId id="1860" r:id="rId9"/>
    <p:sldId id="1861" r:id="rId10"/>
    <p:sldId id="1879" r:id="rId11"/>
    <p:sldId id="1873" r:id="rId12"/>
    <p:sldId id="1876" r:id="rId13"/>
    <p:sldId id="1862" r:id="rId14"/>
    <p:sldId id="1864" r:id="rId15"/>
    <p:sldId id="1874" r:id="rId16"/>
    <p:sldId id="1875" r:id="rId17"/>
    <p:sldId id="1877" r:id="rId18"/>
    <p:sldId id="1866" r:id="rId19"/>
    <p:sldId id="1865" r:id="rId20"/>
    <p:sldId id="1878" r:id="rId21"/>
    <p:sldId id="1880" r:id="rId22"/>
    <p:sldId id="1867" r:id="rId23"/>
    <p:sldId id="1869" r:id="rId24"/>
    <p:sldId id="1870" r:id="rId25"/>
    <p:sldId id="1881" r:id="rId26"/>
    <p:sldId id="1871" r:id="rId27"/>
    <p:sldId id="1882" r:id="rId28"/>
    <p:sldId id="1872" r:id="rId29"/>
    <p:sldId id="1883" r:id="rId30"/>
    <p:sldId id="1884" r:id="rId31"/>
    <p:sldId id="1885" r:id="rId32"/>
    <p:sldId id="1886" r:id="rId33"/>
    <p:sldId id="1887" r:id="rId34"/>
    <p:sldId id="1888" r:id="rId35"/>
    <p:sldId id="1889" r:id="rId36"/>
    <p:sldId id="1890" r:id="rId37"/>
    <p:sldId id="1891" r:id="rId38"/>
    <p:sldId id="1901" r:id="rId39"/>
    <p:sldId id="1892" r:id="rId40"/>
    <p:sldId id="1893" r:id="rId41"/>
    <p:sldId id="1894" r:id="rId42"/>
    <p:sldId id="1895" r:id="rId43"/>
    <p:sldId id="1896" r:id="rId44"/>
    <p:sldId id="1897" r:id="rId45"/>
    <p:sldId id="1898" r:id="rId46"/>
    <p:sldId id="1899" r:id="rId47"/>
    <p:sldId id="1900" r:id="rId48"/>
    <p:sldId id="1902" r:id="rId49"/>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C2EA9CC-DEF4-4445-BB4C-38665193CFD0}">
          <p14:sldIdLst>
            <p14:sldId id="1787"/>
            <p14:sldId id="1788"/>
            <p14:sldId id="1790"/>
            <p14:sldId id="1842"/>
            <p14:sldId id="1789"/>
            <p14:sldId id="1858"/>
            <p14:sldId id="1860"/>
            <p14:sldId id="1861"/>
          </p14:sldIdLst>
        </p14:section>
        <p14:section name="How the FER works today" id="{B2F2F00F-1BAA-4874-9F93-99DBFD7FBDF9}">
          <p14:sldIdLst>
            <p14:sldId id="1879"/>
            <p14:sldId id="1873"/>
            <p14:sldId id="1876"/>
            <p14:sldId id="1862"/>
            <p14:sldId id="1864"/>
            <p14:sldId id="1874"/>
            <p14:sldId id="1875"/>
            <p14:sldId id="1877"/>
            <p14:sldId id="1866"/>
            <p14:sldId id="1865"/>
            <p14:sldId id="1878"/>
          </p14:sldIdLst>
        </p14:section>
        <p14:section name="Recent Historical Data" id="{B345F2E9-3E4D-4863-9847-18B25C430EBE}">
          <p14:sldIdLst>
            <p14:sldId id="1880"/>
            <p14:sldId id="1867"/>
            <p14:sldId id="1869"/>
            <p14:sldId id="1870"/>
            <p14:sldId id="1881"/>
            <p14:sldId id="1871"/>
            <p14:sldId id="1882"/>
            <p14:sldId id="1872"/>
          </p14:sldIdLst>
        </p14:section>
        <p14:section name="FER under ESI" id="{D74A74DD-4984-4D14-AAB1-4F964DAFDD67}">
          <p14:sldIdLst>
            <p14:sldId id="1883"/>
            <p14:sldId id="1884"/>
            <p14:sldId id="1885"/>
            <p14:sldId id="1886"/>
            <p14:sldId id="1887"/>
            <p14:sldId id="1888"/>
          </p14:sldIdLst>
        </p14:section>
        <p14:section name="EIR Clearing" id="{36E4A7B1-5C93-4032-AD30-8A5787FAE836}">
          <p14:sldIdLst>
            <p14:sldId id="1889"/>
            <p14:sldId id="1890"/>
            <p14:sldId id="1891"/>
            <p14:sldId id="1901"/>
            <p14:sldId id="1892"/>
            <p14:sldId id="1893"/>
            <p14:sldId id="1894"/>
            <p14:sldId id="1895"/>
            <p14:sldId id="1896"/>
            <p14:sldId id="1897"/>
            <p14:sldId id="1898"/>
          </p14:sldIdLst>
        </p14:section>
        <p14:section name="Closing" id="{EF4914DF-54DE-40FD-A4ED-F02A838D6C36}">
          <p14:sldIdLst>
            <p14:sldId id="1899"/>
            <p14:sldId id="1900"/>
            <p14:sldId id="19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pos="480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70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95D2"/>
    <a:srgbClr val="EC1F25"/>
    <a:srgbClr val="77BD2A"/>
    <a:srgbClr val="A1DCF2"/>
    <a:srgbClr val="FFFFFF"/>
    <a:srgbClr val="FBB92F"/>
    <a:srgbClr val="62777F"/>
    <a:srgbClr val="6FA943"/>
    <a:srgbClr val="B9D2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6393" autoAdjust="0"/>
  </p:normalViewPr>
  <p:slideViewPr>
    <p:cSldViewPr>
      <p:cViewPr varScale="1">
        <p:scale>
          <a:sx n="73" d="100"/>
          <a:sy n="73" d="100"/>
        </p:scale>
        <p:origin x="701" y="67"/>
      </p:cViewPr>
      <p:guideLst>
        <p:guide orient="horz" pos="2160"/>
        <p:guide pos="2880"/>
        <p:guide orient="horz" pos="816"/>
        <p:guide pos="4800"/>
      </p:guideLst>
    </p:cSldViewPr>
  </p:slideViewPr>
  <p:outlineViewPr>
    <p:cViewPr>
      <p:scale>
        <a:sx n="33" d="100"/>
        <a:sy n="33" d="100"/>
      </p:scale>
      <p:origin x="0" y="-4605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45" d="100"/>
          <a:sy n="45" d="100"/>
        </p:scale>
        <p:origin x="2748" y="60"/>
      </p:cViewPr>
      <p:guideLst>
        <p:guide orient="horz" pos="2909"/>
        <p:guide pos="218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3"/>
            <a:ext cx="3037627" cy="464980"/>
          </a:xfrm>
          <a:prstGeom prst="rect">
            <a:avLst/>
          </a:prstGeom>
        </p:spPr>
        <p:txBody>
          <a:bodyPr vert="horz" lIns="92055" tIns="46022" rIns="92055" bIns="46022" rtlCol="0"/>
          <a:lstStyle>
            <a:lvl1pPr algn="l">
              <a:defRPr sz="1200"/>
            </a:lvl1pPr>
          </a:lstStyle>
          <a:p>
            <a:endParaRPr lang="en-US" dirty="0"/>
          </a:p>
        </p:txBody>
      </p:sp>
      <p:sp>
        <p:nvSpPr>
          <p:cNvPr id="3" name="Date Placeholder 2"/>
          <p:cNvSpPr>
            <a:spLocks noGrp="1"/>
          </p:cNvSpPr>
          <p:nvPr>
            <p:ph type="dt" sz="quarter" idx="1"/>
          </p:nvPr>
        </p:nvSpPr>
        <p:spPr>
          <a:xfrm>
            <a:off x="3971172" y="13"/>
            <a:ext cx="3037627" cy="464980"/>
          </a:xfrm>
          <a:prstGeom prst="rect">
            <a:avLst/>
          </a:prstGeom>
        </p:spPr>
        <p:txBody>
          <a:bodyPr vert="horz" lIns="92055" tIns="46022" rIns="92055" bIns="46022" rtlCol="0"/>
          <a:lstStyle>
            <a:lvl1pPr algn="r">
              <a:defRPr sz="1200"/>
            </a:lvl1pPr>
          </a:lstStyle>
          <a:p>
            <a:fld id="{F87AAE7F-D37E-4830-9F5E-F36A5F180179}" type="datetimeFigureOut">
              <a:rPr lang="en-US" smtClean="0"/>
              <a:t>11/6/2019</a:t>
            </a:fld>
            <a:endParaRPr lang="en-US" dirty="0"/>
          </a:p>
        </p:txBody>
      </p:sp>
      <p:sp>
        <p:nvSpPr>
          <p:cNvPr id="4" name="Footer Placeholder 3"/>
          <p:cNvSpPr>
            <a:spLocks noGrp="1"/>
          </p:cNvSpPr>
          <p:nvPr>
            <p:ph type="ftr" sz="quarter" idx="2"/>
          </p:nvPr>
        </p:nvSpPr>
        <p:spPr>
          <a:xfrm>
            <a:off x="0" y="8829825"/>
            <a:ext cx="3037627" cy="464980"/>
          </a:xfrm>
          <a:prstGeom prst="rect">
            <a:avLst/>
          </a:prstGeom>
        </p:spPr>
        <p:txBody>
          <a:bodyPr vert="horz" lIns="92055" tIns="46022" rIns="92055" bIns="460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5"/>
            <a:ext cx="3037627" cy="464980"/>
          </a:xfrm>
          <a:prstGeom prst="rect">
            <a:avLst/>
          </a:prstGeom>
        </p:spPr>
        <p:txBody>
          <a:bodyPr vert="horz" lIns="92055" tIns="46022" rIns="92055" bIns="46022"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15" tIns="46552" rIns="93115" bIns="46552" rtlCol="0"/>
          <a:lstStyle>
            <a:lvl1pPr algn="l">
              <a:defRPr sz="1200"/>
            </a:lvl1pPr>
          </a:lstStyle>
          <a:p>
            <a:endParaRPr lang="en-US" dirty="0"/>
          </a:p>
        </p:txBody>
      </p:sp>
      <p:sp>
        <p:nvSpPr>
          <p:cNvPr id="3" name="Date Placeholder 2"/>
          <p:cNvSpPr>
            <a:spLocks noGrp="1"/>
          </p:cNvSpPr>
          <p:nvPr>
            <p:ph type="dt" idx="1"/>
          </p:nvPr>
        </p:nvSpPr>
        <p:spPr>
          <a:xfrm>
            <a:off x="3970952" y="0"/>
            <a:ext cx="3037840" cy="464820"/>
          </a:xfrm>
          <a:prstGeom prst="rect">
            <a:avLst/>
          </a:prstGeom>
        </p:spPr>
        <p:txBody>
          <a:bodyPr vert="horz" lIns="93115" tIns="46552" rIns="93115" bIns="46552" rtlCol="0"/>
          <a:lstStyle>
            <a:lvl1pPr algn="r">
              <a:defRPr sz="1200"/>
            </a:lvl1pPr>
          </a:lstStyle>
          <a:p>
            <a:fld id="{9EDDEDB6-CD57-44C2-AB19-AC7D3BB8FF8E}" type="datetimeFigureOut">
              <a:rPr lang="en-US" smtClean="0"/>
              <a:pPr/>
              <a:t>11/6/2019</a:t>
            </a:fld>
            <a:endParaRPr lang="en-US"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3115" tIns="46552" rIns="93115" bIns="46552"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115" tIns="46552" rIns="93115" bIns="465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15" tIns="46552" rIns="93115"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52" y="8829967"/>
            <a:ext cx="3037840" cy="464820"/>
          </a:xfrm>
          <a:prstGeom prst="rect">
            <a:avLst/>
          </a:prstGeom>
        </p:spPr>
        <p:txBody>
          <a:bodyPr vert="horz" lIns="93115" tIns="46552" rIns="93115" bIns="46552"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3442978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5"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Edit Master text styles</a:t>
            </a:r>
          </a:p>
        </p:txBody>
      </p:sp>
    </p:spTree>
    <p:extLst>
      <p:ext uri="{BB962C8B-B14F-4D97-AF65-F5344CB8AC3E}">
        <p14:creationId xmlns:p14="http://schemas.microsoft.com/office/powerpoint/2010/main" val="8672726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1" name="Rectangle 10"/>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2"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25568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45241"/>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4">
                    <a:lumMod val="75000"/>
                  </a:schemeClr>
                </a:solidFill>
              </a:rPr>
              <a:t>ISO-NE PUBLIC</a:t>
            </a:r>
            <a:endParaRPr lang="en-US" sz="700" b="1" dirty="0">
              <a:solidFill>
                <a:schemeClr val="accent4">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3">
                    <a:lumMod val="75000"/>
                  </a:schemeClr>
                </a:solidFill>
              </a:rPr>
              <a:t>ISO-NE PUBLIC</a:t>
            </a:r>
            <a:endParaRPr lang="en-US" sz="700" b="1" dirty="0">
              <a:solidFill>
                <a:schemeClr val="accent3">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896017" y="6278716"/>
            <a:ext cx="1342288" cy="245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a:t>
            </a:r>
            <a:r>
              <a:rPr lang="en-US" sz="700" b="1" baseline="0" dirty="0" smtClean="0">
                <a:solidFill>
                  <a:schemeClr val="tx1"/>
                </a:solidFill>
              </a:rPr>
              <a:t>-NE PUBLIC</a:t>
            </a: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2" r:id="rId29"/>
    <p:sldLayoutId id="2147483723"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8" name="Rectangle 7"/>
          <p:cNvSpPr/>
          <p:nvPr/>
        </p:nvSpPr>
        <p:spPr>
          <a:xfrm>
            <a:off x="3905987" y="6574972"/>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a:t>
            </a:r>
            <a:r>
              <a:rPr lang="en-US" sz="700" b="1" baseline="0" dirty="0" smtClean="0">
                <a:solidFill>
                  <a:schemeClr val="tx1"/>
                </a:solidFill>
              </a:rPr>
              <a:t>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iso-ne.com/isoexpress/web/reports/operations/-/tree/operator-initiated-commitments" TargetMode="External"/><Relationship Id="rId2" Type="http://schemas.openxmlformats.org/officeDocument/2006/relationships/hyperlink" Target="https://www.iso-ne.com/markets-operations/system-forecast-status/morning-report"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iso-ne.com/static-assets/documents/2015/02/price_information_technical_session9.pdf"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iso-ne.com/static-assets/documents/2019/05/a2a_iso_presentation_energy_security_improvements.pptx" TargetMode="External"/><Relationship Id="rId2" Type="http://schemas.openxmlformats.org/officeDocument/2006/relationships/hyperlink" Target="https://www.iso-ne.com/static-assets/documents/2019/04/a00_iso_discussion_paper_energy_security_improvements.pdf" TargetMode="Externa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iso-ne.com/static-assets/documents/2019/07/a2b_iso_presentation_energy_security_improvements.pptx" TargetMode="External"/><Relationship Id="rId7" Type="http://schemas.openxmlformats.org/officeDocument/2006/relationships/hyperlink" Target="https://www.iso-ne.com/static-assets/documents/2019/04/a7c_presentation_energy_security_improvements_market_based_approaches.pptx" TargetMode="External"/><Relationship Id="rId2" Type="http://schemas.openxmlformats.org/officeDocument/2006/relationships/hyperlink" Target="https://www.iso-ne.com/static-assets/documents/2019/08/a2_a_iso_presentation_energy_security_improvements.pptx" TargetMode="External"/><Relationship Id="rId1" Type="http://schemas.openxmlformats.org/officeDocument/2006/relationships/slideLayout" Target="../slideLayouts/slideLayout6.xml"/><Relationship Id="rId6" Type="http://schemas.openxmlformats.org/officeDocument/2006/relationships/hyperlink" Target="https://www.iso-ne.com/static-assets/documents/2019/05/a2a_iso_presentation_energy_security_improvements.pptx" TargetMode="External"/><Relationship Id="rId5" Type="http://schemas.openxmlformats.org/officeDocument/2006/relationships/hyperlink" Target="https://www.iso-ne.com/static-assets/documents/2019/06/a2a_iso_presentation_energy_security_improvements_market_based_approaches.pptx" TargetMode="External"/><Relationship Id="rId4" Type="http://schemas.openxmlformats.org/officeDocument/2006/relationships/hyperlink" Target="https://www.iso-ne.com/static-assets/documents/2019/07/a4b_iso_presentation_energy_security_improvements_market_based_approaches.ppt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www.iso-ne.com/static-assets/documents/2019/07/a4b_iso_presentation_energy_security_improvements_market_based_approaches.pptx"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iso-ne.com/static-assets/documents/2019/08/a2_a_iso_presentation_energy_security_improvements.pptx"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iso-ne.com/static-assets/documents/2019/07/a4b_iso_memo_reliability_standards_supporting_day_ahead_ancillary_services_requirements.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November 12-13, 2019| Markets committee</a:t>
            </a:r>
            <a:endParaRPr lang="en-US" dirty="0"/>
          </a:p>
        </p:txBody>
      </p:sp>
      <p:sp>
        <p:nvSpPr>
          <p:cNvPr id="6" name="Text Placeholder 5"/>
          <p:cNvSpPr>
            <a:spLocks noGrp="1"/>
          </p:cNvSpPr>
          <p:nvPr>
            <p:ph type="body" sz="quarter" idx="17"/>
          </p:nvPr>
        </p:nvSpPr>
        <p:spPr>
          <a:xfrm>
            <a:off x="5181600" y="5187286"/>
            <a:ext cx="3578352" cy="381000"/>
          </a:xfrm>
        </p:spPr>
        <p:txBody>
          <a:bodyPr/>
          <a:lstStyle/>
          <a:p>
            <a:r>
              <a:rPr lang="en-US" dirty="0" smtClean="0"/>
              <a:t>Ben Ewing</a:t>
            </a:r>
            <a:endParaRPr lang="en-US" dirty="0"/>
          </a:p>
        </p:txBody>
      </p:sp>
      <p:sp>
        <p:nvSpPr>
          <p:cNvPr id="7" name="Text Placeholder 6"/>
          <p:cNvSpPr>
            <a:spLocks noGrp="1"/>
          </p:cNvSpPr>
          <p:nvPr>
            <p:ph type="body" sz="quarter" idx="18"/>
          </p:nvPr>
        </p:nvSpPr>
        <p:spPr>
          <a:xfrm>
            <a:off x="5029200" y="5655119"/>
            <a:ext cx="3730752" cy="381000"/>
          </a:xfrm>
        </p:spPr>
        <p:txBody>
          <a:bodyPr/>
          <a:lstStyle/>
          <a:p>
            <a:r>
              <a:rPr lang="en-US" dirty="0" smtClean="0"/>
              <a:t>413.535.4361 | Bewing@iso-ne.com</a:t>
            </a:r>
            <a:endParaRPr lang="en-US" dirty="0"/>
          </a:p>
        </p:txBody>
      </p:sp>
      <p:sp>
        <p:nvSpPr>
          <p:cNvPr id="9" name="Text Placeholder 4"/>
          <p:cNvSpPr>
            <a:spLocks noGrp="1"/>
          </p:cNvSpPr>
          <p:nvPr>
            <p:ph type="body" sz="quarter" idx="16"/>
          </p:nvPr>
        </p:nvSpPr>
        <p:spPr/>
        <p:txBody>
          <a:bodyPr>
            <a:normAutofit/>
          </a:bodyPr>
          <a:lstStyle/>
          <a:p>
            <a:r>
              <a:rPr lang="en-US" dirty="0" smtClean="0">
                <a:solidFill>
                  <a:schemeClr val="accent1"/>
                </a:solidFill>
              </a:rPr>
              <a:t>Discussion </a:t>
            </a:r>
            <a:r>
              <a:rPr lang="en-US" dirty="0">
                <a:solidFill>
                  <a:schemeClr val="accent1"/>
                </a:solidFill>
              </a:rPr>
              <a:t>of </a:t>
            </a:r>
            <a:r>
              <a:rPr lang="en-US" dirty="0" smtClean="0">
                <a:solidFill>
                  <a:schemeClr val="accent1"/>
                </a:solidFill>
              </a:rPr>
              <a:t>the Forecast Energy Requirement and Energy Imbalance Reserves</a:t>
            </a:r>
            <a:endParaRPr lang="en-US" dirty="0">
              <a:solidFill>
                <a:schemeClr val="accent1"/>
              </a:solidFill>
            </a:endParaRPr>
          </a:p>
        </p:txBody>
      </p:sp>
      <p:sp>
        <p:nvSpPr>
          <p:cNvPr id="8" name="Text Placeholder 7"/>
          <p:cNvSpPr>
            <a:spLocks noGrp="1"/>
          </p:cNvSpPr>
          <p:nvPr>
            <p:ph type="body" sz="quarter" idx="19"/>
          </p:nvPr>
        </p:nvSpPr>
        <p:spPr/>
        <p:txBody>
          <a:bodyPr/>
          <a:lstStyle/>
          <a:p>
            <a:r>
              <a:rPr lang="en-US" dirty="0" smtClean="0"/>
              <a:t>ENERGY SECURITY IMPROVEMENTS: MARKET-BASED APPROACHES</a:t>
            </a:r>
            <a:endParaRPr lang="en-US" dirty="0"/>
          </a:p>
        </p:txBody>
      </p:sp>
    </p:spTree>
    <p:extLst>
      <p:ext uri="{BB962C8B-B14F-4D97-AF65-F5344CB8AC3E}">
        <p14:creationId xmlns:p14="http://schemas.microsoft.com/office/powerpoint/2010/main" val="332414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r>
              <a:rPr lang="en-US" dirty="0" smtClean="0"/>
              <a:t>How the FER is applied today</a:t>
            </a:r>
            <a:endParaRPr lang="en-US" dirty="0"/>
          </a:p>
        </p:txBody>
      </p:sp>
      <p:sp>
        <p:nvSpPr>
          <p:cNvPr id="4" name="Content Placeholder 3"/>
          <p:cNvSpPr>
            <a:spLocks noGrp="1"/>
          </p:cNvSpPr>
          <p:nvPr>
            <p:ph idx="1"/>
          </p:nvPr>
        </p:nvSpPr>
        <p:spPr/>
        <p:txBody>
          <a:bodyPr>
            <a:normAutofit/>
          </a:bodyPr>
          <a:lstStyle/>
          <a:p>
            <a:pPr lvl="0"/>
            <a:r>
              <a:rPr lang="en-US" dirty="0"/>
              <a:t>Today, the ISO clears the DAM using a single energy demand curve, and a single energy balance constraint  </a:t>
            </a:r>
          </a:p>
          <a:p>
            <a:pPr lvl="1"/>
            <a:r>
              <a:rPr lang="en-US" dirty="0"/>
              <a:t>Offered energy supply is cleared against bid-in energy demand (FER is not considered)</a:t>
            </a:r>
          </a:p>
          <a:p>
            <a:pPr lvl="1"/>
            <a:r>
              <a:rPr lang="en-US" dirty="0"/>
              <a:t>This yields an hourly commitment schedule for each (non-FS, non-IPR) cleared supply resource  </a:t>
            </a:r>
          </a:p>
          <a:p>
            <a:r>
              <a:rPr lang="en-US" dirty="0" smtClean="0"/>
              <a:t>Today, the FER constraint is applied </a:t>
            </a:r>
            <a:r>
              <a:rPr lang="en-US" i="1" dirty="0" smtClean="0"/>
              <a:t>after</a:t>
            </a:r>
            <a:r>
              <a:rPr lang="en-US" dirty="0" smtClean="0"/>
              <a:t> the DAM clears, as part of the RAA process</a:t>
            </a:r>
          </a:p>
          <a:p>
            <a:pPr lvl="1"/>
            <a:r>
              <a:rPr lang="en-US" dirty="0" smtClean="0"/>
              <a:t>The </a:t>
            </a:r>
            <a:r>
              <a:rPr lang="en-US" dirty="0"/>
              <a:t>FER </a:t>
            </a:r>
            <a:r>
              <a:rPr lang="en-US" dirty="0" smtClean="0"/>
              <a:t>constraint is </a:t>
            </a:r>
            <a:r>
              <a:rPr lang="en-US" dirty="0"/>
              <a:t>effectively a second energy “demand” </a:t>
            </a:r>
            <a:r>
              <a:rPr lang="en-US" dirty="0" smtClean="0"/>
              <a:t>curve</a:t>
            </a:r>
          </a:p>
          <a:p>
            <a:pPr lvl="1"/>
            <a:r>
              <a:rPr lang="en-US" dirty="0" smtClean="0"/>
              <a:t>It is satisfied </a:t>
            </a:r>
            <a:r>
              <a:rPr lang="en-US" dirty="0"/>
              <a:t>by the RAA’s out-of-market optimization process (if not already satisfied by the DAM process)</a:t>
            </a:r>
          </a:p>
          <a:p>
            <a:endParaRPr lang="en-US" dirty="0" smtClean="0"/>
          </a:p>
        </p:txBody>
      </p:sp>
    </p:spTree>
    <p:extLst>
      <p:ext uri="{BB962C8B-B14F-4D97-AF65-F5344CB8AC3E}">
        <p14:creationId xmlns:p14="http://schemas.microsoft.com/office/powerpoint/2010/main" val="1599908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smtClean="0"/>
              <a:t>Key inputs to the RAA process</a:t>
            </a:r>
            <a:endParaRPr lang="en-US" dirty="0"/>
          </a:p>
        </p:txBody>
      </p:sp>
      <p:sp>
        <p:nvSpPr>
          <p:cNvPr id="4" name="Content Placeholder 3"/>
          <p:cNvSpPr>
            <a:spLocks noGrp="1"/>
          </p:cNvSpPr>
          <p:nvPr>
            <p:ph idx="1"/>
          </p:nvPr>
        </p:nvSpPr>
        <p:spPr/>
        <p:txBody>
          <a:bodyPr>
            <a:normAutofit/>
          </a:bodyPr>
          <a:lstStyle/>
          <a:p>
            <a:pPr lvl="0"/>
            <a:r>
              <a:rPr lang="en-US" dirty="0"/>
              <a:t>Demand:   </a:t>
            </a:r>
            <a:endParaRPr lang="en-US" dirty="0" smtClean="0"/>
          </a:p>
          <a:p>
            <a:pPr lvl="1"/>
            <a:r>
              <a:rPr lang="en-US" dirty="0" smtClean="0"/>
              <a:t>Forecast </a:t>
            </a:r>
            <a:r>
              <a:rPr lang="en-US" dirty="0"/>
              <a:t>load </a:t>
            </a:r>
            <a:endParaRPr lang="en-US" dirty="0" smtClean="0"/>
          </a:p>
          <a:p>
            <a:pPr lvl="1"/>
            <a:r>
              <a:rPr lang="en-US" dirty="0" smtClean="0"/>
              <a:t>Operating </a:t>
            </a:r>
            <a:r>
              <a:rPr lang="en-US" dirty="0"/>
              <a:t>reserve requirements</a:t>
            </a:r>
          </a:p>
          <a:p>
            <a:pPr lvl="1"/>
            <a:r>
              <a:rPr lang="en-US" i="1" dirty="0"/>
              <a:t>Note:  </a:t>
            </a:r>
            <a:r>
              <a:rPr lang="en-US" dirty="0"/>
              <a:t>Bid-in energy demand is </a:t>
            </a:r>
            <a:r>
              <a:rPr lang="en-US" dirty="0" smtClean="0"/>
              <a:t>not considered </a:t>
            </a:r>
            <a:r>
              <a:rPr lang="en-US" dirty="0"/>
              <a:t>in the out-of-market RAA process </a:t>
            </a:r>
          </a:p>
          <a:p>
            <a:pPr lvl="0"/>
            <a:r>
              <a:rPr lang="en-US" dirty="0"/>
              <a:t>Supply:</a:t>
            </a:r>
          </a:p>
          <a:p>
            <a:pPr lvl="1"/>
            <a:r>
              <a:rPr lang="en-US" dirty="0"/>
              <a:t>Resources (non-FS, </a:t>
            </a:r>
            <a:r>
              <a:rPr lang="en-US" dirty="0" smtClean="0"/>
              <a:t>non-IPR) with DAM </a:t>
            </a:r>
            <a:r>
              <a:rPr lang="en-US" dirty="0"/>
              <a:t>commitment </a:t>
            </a:r>
            <a:r>
              <a:rPr lang="en-US" dirty="0" smtClean="0"/>
              <a:t>schedules </a:t>
            </a:r>
          </a:p>
          <a:p>
            <a:pPr lvl="1"/>
            <a:r>
              <a:rPr lang="en-US" dirty="0" smtClean="0"/>
              <a:t>DAM </a:t>
            </a:r>
            <a:r>
              <a:rPr lang="en-US" dirty="0"/>
              <a:t>cleared net interchange</a:t>
            </a:r>
          </a:p>
          <a:p>
            <a:pPr lvl="1"/>
            <a:r>
              <a:rPr lang="en-US" dirty="0" smtClean="0"/>
              <a:t>Available </a:t>
            </a:r>
            <a:r>
              <a:rPr lang="en-US" dirty="0"/>
              <a:t>FS resources</a:t>
            </a:r>
          </a:p>
          <a:p>
            <a:pPr lvl="1"/>
            <a:r>
              <a:rPr lang="en-US" dirty="0" smtClean="0"/>
              <a:t>Expected </a:t>
            </a:r>
            <a:r>
              <a:rPr lang="en-US" dirty="0"/>
              <a:t>real-time output of </a:t>
            </a:r>
            <a:r>
              <a:rPr lang="en-US" dirty="0" smtClean="0"/>
              <a:t>IPRs</a:t>
            </a:r>
            <a:endParaRPr lang="en-US" dirty="0"/>
          </a:p>
        </p:txBody>
      </p:sp>
    </p:spTree>
    <p:extLst>
      <p:ext uri="{BB962C8B-B14F-4D97-AF65-F5344CB8AC3E}">
        <p14:creationId xmlns:p14="http://schemas.microsoft.com/office/powerpoint/2010/main" val="3659428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lstStyle/>
          <a:p>
            <a:r>
              <a:rPr lang="en-US" dirty="0" smtClean="0"/>
              <a:t>Timeline – developing a reliable operating plan</a:t>
            </a:r>
            <a:endParaRPr lang="en-US" dirty="0"/>
          </a:p>
        </p:txBody>
      </p:sp>
      <p:sp>
        <p:nvSpPr>
          <p:cNvPr id="4" name="Content Placeholder 3"/>
          <p:cNvSpPr>
            <a:spLocks noGrp="1"/>
          </p:cNvSpPr>
          <p:nvPr>
            <p:ph idx="1"/>
          </p:nvPr>
        </p:nvSpPr>
        <p:spPr/>
        <p:txBody>
          <a:bodyPr>
            <a:normAutofit lnSpcReduction="10000"/>
          </a:bodyPr>
          <a:lstStyle/>
          <a:p>
            <a:r>
              <a:rPr lang="en-US" dirty="0" smtClean="0"/>
              <a:t>09:30 – </a:t>
            </a:r>
            <a:r>
              <a:rPr lang="en-US" dirty="0" smtClean="0">
                <a:solidFill>
                  <a:schemeClr val="accent1"/>
                </a:solidFill>
              </a:rPr>
              <a:t>Load Forecast </a:t>
            </a:r>
            <a:r>
              <a:rPr lang="en-US" dirty="0" smtClean="0"/>
              <a:t>is finalized and published </a:t>
            </a:r>
          </a:p>
          <a:p>
            <a:r>
              <a:rPr lang="en-US" dirty="0" smtClean="0"/>
              <a:t>10:00 – DAM clearing begins</a:t>
            </a:r>
          </a:p>
          <a:p>
            <a:r>
              <a:rPr lang="en-US" dirty="0"/>
              <a:t>13:30 – </a:t>
            </a:r>
            <a:r>
              <a:rPr lang="en-US" dirty="0" smtClean="0"/>
              <a:t>DAM clearing finalized</a:t>
            </a:r>
          </a:p>
          <a:p>
            <a:pPr lvl="1"/>
            <a:r>
              <a:rPr lang="en-US" dirty="0" smtClean="0">
                <a:solidFill>
                  <a:schemeClr val="accent1"/>
                </a:solidFill>
              </a:rPr>
              <a:t>DA commitment schedules</a:t>
            </a:r>
            <a:r>
              <a:rPr lang="en-US" dirty="0" smtClean="0"/>
              <a:t> and </a:t>
            </a:r>
            <a:r>
              <a:rPr lang="en-US" dirty="0" smtClean="0">
                <a:solidFill>
                  <a:schemeClr val="accent1"/>
                </a:solidFill>
              </a:rPr>
              <a:t>cleared net scheduled interchange</a:t>
            </a:r>
            <a:r>
              <a:rPr lang="en-US" dirty="0" smtClean="0"/>
              <a:t> are established and distributed</a:t>
            </a:r>
          </a:p>
          <a:p>
            <a:r>
              <a:rPr lang="en-US" dirty="0" smtClean="0"/>
              <a:t>14:00 – Re-offer window closes, RAA process begins</a:t>
            </a:r>
          </a:p>
          <a:p>
            <a:r>
              <a:rPr lang="en-US" dirty="0" smtClean="0"/>
              <a:t>17:00 – RAA process complete</a:t>
            </a:r>
          </a:p>
          <a:p>
            <a:pPr lvl="1"/>
            <a:r>
              <a:rPr lang="en-US" dirty="0" smtClean="0"/>
              <a:t>RAA commitment schedules are provided to resources (note: </a:t>
            </a:r>
            <a:r>
              <a:rPr lang="en-US" i="1" u="sng" dirty="0" smtClean="0"/>
              <a:t>not</a:t>
            </a:r>
            <a:r>
              <a:rPr lang="en-US" dirty="0" smtClean="0"/>
              <a:t> financially binding)</a:t>
            </a:r>
          </a:p>
          <a:p>
            <a:r>
              <a:rPr lang="en-US" dirty="0" smtClean="0"/>
              <a:t>Resource-specific</a:t>
            </a:r>
            <a:r>
              <a:rPr lang="en-US" dirty="0" smtClean="0">
                <a:solidFill>
                  <a:schemeClr val="accent1"/>
                </a:solidFill>
              </a:rPr>
              <a:t> Wind Forecast</a:t>
            </a:r>
            <a:r>
              <a:rPr lang="en-US" dirty="0" smtClean="0"/>
              <a:t> is updated every three hours</a:t>
            </a:r>
          </a:p>
          <a:p>
            <a:pPr lvl="1"/>
            <a:r>
              <a:rPr lang="en-US" dirty="0" smtClean="0"/>
              <a:t>00, 03, 06, etc.</a:t>
            </a:r>
          </a:p>
          <a:p>
            <a:pPr lvl="1"/>
            <a:r>
              <a:rPr lang="en-US" dirty="0" smtClean="0"/>
              <a:t>Wind forecast is fairly static between running of DAM and RAA</a:t>
            </a:r>
          </a:p>
        </p:txBody>
      </p:sp>
      <p:sp>
        <p:nvSpPr>
          <p:cNvPr id="6" name="TextBox 5"/>
          <p:cNvSpPr txBox="1"/>
          <p:nvPr/>
        </p:nvSpPr>
        <p:spPr>
          <a:xfrm>
            <a:off x="3200400" y="6475511"/>
            <a:ext cx="2574359" cy="307777"/>
          </a:xfrm>
          <a:prstGeom prst="rect">
            <a:avLst/>
          </a:prstGeom>
          <a:solidFill>
            <a:schemeClr val="bg1"/>
          </a:solidFill>
          <a:ln>
            <a:solidFill>
              <a:srgbClr val="000000"/>
            </a:solidFill>
          </a:ln>
        </p:spPr>
        <p:txBody>
          <a:bodyPr wrap="none" rtlCol="0">
            <a:spAutoFit/>
          </a:bodyPr>
          <a:lstStyle/>
          <a:p>
            <a:r>
              <a:rPr lang="en-US" sz="1400" dirty="0" smtClean="0">
                <a:solidFill>
                  <a:srgbClr val="000000"/>
                </a:solidFill>
              </a:rPr>
              <a:t>Items in </a:t>
            </a:r>
            <a:r>
              <a:rPr lang="en-US" sz="1400" dirty="0" smtClean="0">
                <a:solidFill>
                  <a:srgbClr val="1795D2"/>
                </a:solidFill>
              </a:rPr>
              <a:t>blue text </a:t>
            </a:r>
            <a:r>
              <a:rPr lang="en-US" sz="1400" dirty="0" smtClean="0">
                <a:solidFill>
                  <a:srgbClr val="000000"/>
                </a:solidFill>
              </a:rPr>
              <a:t>are RAA inputs</a:t>
            </a:r>
            <a:endParaRPr lang="en-US" sz="1400" dirty="0">
              <a:solidFill>
                <a:srgbClr val="000000"/>
              </a:solidFill>
            </a:endParaRPr>
          </a:p>
        </p:txBody>
      </p:sp>
    </p:spTree>
    <p:extLst>
      <p:ext uri="{BB962C8B-B14F-4D97-AF65-F5344CB8AC3E}">
        <p14:creationId xmlns:p14="http://schemas.microsoft.com/office/powerpoint/2010/main" val="3138675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r>
              <a:rPr lang="en-US" dirty="0" smtClean="0"/>
              <a:t>Commitment </a:t>
            </a:r>
            <a:r>
              <a:rPr lang="en-US" i="1" dirty="0" smtClean="0"/>
              <a:t>Evaluation</a:t>
            </a:r>
            <a:r>
              <a:rPr lang="en-US" dirty="0" smtClean="0"/>
              <a:t> performed by RAA</a:t>
            </a:r>
            <a:endParaRPr lang="en-US" dirty="0"/>
          </a:p>
        </p:txBody>
      </p:sp>
      <p:sp>
        <p:nvSpPr>
          <p:cNvPr id="4" name="Content Placeholder 3"/>
          <p:cNvSpPr>
            <a:spLocks noGrp="1"/>
          </p:cNvSpPr>
          <p:nvPr>
            <p:ph idx="1"/>
          </p:nvPr>
        </p:nvSpPr>
        <p:spPr/>
        <p:txBody>
          <a:bodyPr>
            <a:normAutofit fontScale="92500"/>
          </a:bodyPr>
          <a:lstStyle/>
          <a:p>
            <a:pPr lvl="0"/>
            <a:r>
              <a:rPr lang="en-US" dirty="0"/>
              <a:t>RAA commitment evaluation ensures that the available supply can satisfy the energy (FER) and operating </a:t>
            </a:r>
            <a:r>
              <a:rPr lang="en-US" sz="1400" dirty="0"/>
              <a:t> </a:t>
            </a:r>
            <a:r>
              <a:rPr lang="en-US" dirty="0"/>
              <a:t>reserve requirements</a:t>
            </a:r>
          </a:p>
          <a:p>
            <a:pPr lvl="0"/>
            <a:r>
              <a:rPr lang="en-US" dirty="0" smtClean="0"/>
              <a:t>FER </a:t>
            </a:r>
            <a:r>
              <a:rPr lang="en-US" dirty="0"/>
              <a:t>and reserve requirements </a:t>
            </a:r>
            <a:r>
              <a:rPr lang="en-US" dirty="0" smtClean="0"/>
              <a:t>are satisfied by a second commitment and dispatch optimization, that:</a:t>
            </a:r>
            <a:endParaRPr lang="en-US" dirty="0"/>
          </a:p>
          <a:p>
            <a:pPr lvl="1"/>
            <a:r>
              <a:rPr lang="en-US" dirty="0" smtClean="0"/>
              <a:t>Can “dispatch up” a resource with a DA commitment schedule, above its DA energy award</a:t>
            </a:r>
          </a:p>
          <a:p>
            <a:pPr lvl="1"/>
            <a:r>
              <a:rPr lang="en-US" dirty="0" smtClean="0"/>
              <a:t>Can extend the run-time of a resource with a DA </a:t>
            </a:r>
            <a:r>
              <a:rPr lang="en-US" dirty="0"/>
              <a:t>commitment </a:t>
            </a:r>
            <a:r>
              <a:rPr lang="en-US" dirty="0" smtClean="0"/>
              <a:t>schedule</a:t>
            </a:r>
          </a:p>
          <a:p>
            <a:pPr lvl="1"/>
            <a:r>
              <a:rPr lang="en-US" i="1" u="sng" dirty="0" smtClean="0"/>
              <a:t>May</a:t>
            </a:r>
            <a:r>
              <a:rPr lang="en-US" dirty="0" smtClean="0"/>
              <a:t> </a:t>
            </a:r>
            <a:r>
              <a:rPr lang="en-US" dirty="0"/>
              <a:t>schedule additional generation (a ‘supplemental commitment’ of a unit </a:t>
            </a:r>
            <a:r>
              <a:rPr lang="en-US" i="1" dirty="0"/>
              <a:t>without</a:t>
            </a:r>
            <a:r>
              <a:rPr lang="en-US" dirty="0"/>
              <a:t> a DA commitment schedule) -</a:t>
            </a:r>
            <a:r>
              <a:rPr lang="en-US" i="1" dirty="0"/>
              <a:t> more on this next</a:t>
            </a:r>
            <a:endParaRPr lang="en-US" dirty="0"/>
          </a:p>
          <a:p>
            <a:pPr lvl="0"/>
            <a:r>
              <a:rPr lang="en-US" dirty="0"/>
              <a:t>The </a:t>
            </a:r>
            <a:r>
              <a:rPr lang="en-US" dirty="0" smtClean="0"/>
              <a:t>RAA’s commitment </a:t>
            </a:r>
            <a:r>
              <a:rPr lang="en-US" dirty="0"/>
              <a:t>objective function minimizes the system’s incremental commitment costs to satisfy the FER and operating reserve requirements, starting </a:t>
            </a:r>
            <a:r>
              <a:rPr lang="en-US" dirty="0" smtClean="0"/>
              <a:t>with </a:t>
            </a:r>
            <a:r>
              <a:rPr lang="en-US" dirty="0"/>
              <a:t>the DAM commitment schedules  </a:t>
            </a:r>
          </a:p>
        </p:txBody>
      </p:sp>
    </p:spTree>
    <p:extLst>
      <p:ext uri="{BB962C8B-B14F-4D97-AF65-F5344CB8AC3E}">
        <p14:creationId xmlns:p14="http://schemas.microsoft.com/office/powerpoint/2010/main" val="222090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smtClean="0"/>
              <a:t>Supplemental Commitments in the RAA</a:t>
            </a:r>
            <a:endParaRPr lang="en-US" dirty="0"/>
          </a:p>
        </p:txBody>
      </p:sp>
      <p:sp>
        <p:nvSpPr>
          <p:cNvPr id="4" name="Content Placeholder 3"/>
          <p:cNvSpPr>
            <a:spLocks noGrp="1"/>
          </p:cNvSpPr>
          <p:nvPr>
            <p:ph idx="1"/>
          </p:nvPr>
        </p:nvSpPr>
        <p:spPr/>
        <p:txBody>
          <a:bodyPr>
            <a:normAutofit/>
          </a:bodyPr>
          <a:lstStyle/>
          <a:p>
            <a:pPr lvl="0"/>
            <a:r>
              <a:rPr lang="en-US" dirty="0" smtClean="0"/>
              <a:t>In order to complete a reliable next-day operating plan, the </a:t>
            </a:r>
            <a:r>
              <a:rPr lang="en-US" dirty="0"/>
              <a:t>RAA process may schedule additional generation for two main </a:t>
            </a:r>
            <a:r>
              <a:rPr lang="en-US" dirty="0" smtClean="0"/>
              <a:t>reasons:</a:t>
            </a:r>
            <a:endParaRPr lang="en-US" dirty="0"/>
          </a:p>
          <a:p>
            <a:pPr lvl="1"/>
            <a:r>
              <a:rPr lang="en-US" dirty="0"/>
              <a:t>To ensure </a:t>
            </a:r>
            <a:r>
              <a:rPr lang="en-US" dirty="0" smtClean="0"/>
              <a:t>sufficient physical supply </a:t>
            </a:r>
            <a:r>
              <a:rPr lang="en-US" dirty="0"/>
              <a:t>to meet </a:t>
            </a:r>
            <a:r>
              <a:rPr lang="en-US" dirty="0" smtClean="0"/>
              <a:t>FER (energy) </a:t>
            </a:r>
            <a:r>
              <a:rPr lang="en-US" dirty="0"/>
              <a:t>and operating reserve requirements</a:t>
            </a:r>
          </a:p>
          <a:p>
            <a:pPr lvl="2"/>
            <a:r>
              <a:rPr lang="en-US" dirty="0"/>
              <a:t>In ISO operations presentations and reports, these are </a:t>
            </a:r>
            <a:r>
              <a:rPr lang="en-US" dirty="0" smtClean="0"/>
              <a:t>collectively referred </a:t>
            </a:r>
            <a:r>
              <a:rPr lang="en-US" dirty="0"/>
              <a:t>to as supplemental commitments for “Capacity</a:t>
            </a:r>
            <a:r>
              <a:rPr lang="en-US" sz="1100" dirty="0"/>
              <a:t> </a:t>
            </a:r>
            <a:r>
              <a:rPr lang="en-US" dirty="0"/>
              <a:t>”</a:t>
            </a:r>
          </a:p>
          <a:p>
            <a:pPr lvl="1"/>
            <a:r>
              <a:rPr lang="en-US" dirty="0"/>
              <a:t>To address reliability concerns that were </a:t>
            </a:r>
            <a:r>
              <a:rPr lang="en-US" dirty="0" smtClean="0"/>
              <a:t>not resolved in </a:t>
            </a:r>
            <a:r>
              <a:rPr lang="en-US" dirty="0"/>
              <a:t>the </a:t>
            </a:r>
            <a:r>
              <a:rPr lang="en-US" dirty="0" smtClean="0"/>
              <a:t>DAM </a:t>
            </a:r>
            <a:r>
              <a:rPr lang="en-US" dirty="0"/>
              <a:t>clearing</a:t>
            </a:r>
          </a:p>
          <a:p>
            <a:pPr lvl="2"/>
            <a:r>
              <a:rPr lang="en-US" dirty="0" smtClean="0"/>
              <a:t>Ex: Voltage </a:t>
            </a:r>
            <a:r>
              <a:rPr lang="en-US" dirty="0"/>
              <a:t>support, Local Control Center request, </a:t>
            </a:r>
            <a:r>
              <a:rPr lang="en-US" dirty="0" smtClean="0"/>
              <a:t>extreme storms</a:t>
            </a:r>
          </a:p>
          <a:p>
            <a:pPr lvl="2"/>
            <a:r>
              <a:rPr lang="en-US" dirty="0"/>
              <a:t>Often, commitments </a:t>
            </a:r>
            <a:r>
              <a:rPr lang="en-US" dirty="0" smtClean="0"/>
              <a:t>for these </a:t>
            </a:r>
            <a:r>
              <a:rPr lang="en-US" dirty="0"/>
              <a:t>reasons can </a:t>
            </a:r>
            <a:r>
              <a:rPr lang="en-US" dirty="0" smtClean="0"/>
              <a:t>be (and are) </a:t>
            </a:r>
            <a:r>
              <a:rPr lang="en-US" dirty="0"/>
              <a:t>incorporated in the </a:t>
            </a:r>
            <a:r>
              <a:rPr lang="en-US" dirty="0" smtClean="0"/>
              <a:t>DAM</a:t>
            </a:r>
          </a:p>
          <a:p>
            <a:r>
              <a:rPr lang="en-US" dirty="0"/>
              <a:t>RAA supplemental commitments are </a:t>
            </a:r>
            <a:r>
              <a:rPr lang="en-US" dirty="0" smtClean="0"/>
              <a:t>rare </a:t>
            </a:r>
            <a:r>
              <a:rPr lang="en-US" dirty="0"/>
              <a:t>in recent years – </a:t>
            </a:r>
            <a:r>
              <a:rPr lang="en-US" i="1" dirty="0" smtClean="0"/>
              <a:t>more </a:t>
            </a:r>
            <a:r>
              <a:rPr lang="en-US" i="1" dirty="0"/>
              <a:t>on this </a:t>
            </a:r>
            <a:r>
              <a:rPr lang="en-US" i="1" dirty="0" smtClean="0"/>
              <a:t>ahead</a:t>
            </a:r>
            <a:endParaRPr lang="en-US" dirty="0"/>
          </a:p>
        </p:txBody>
      </p:sp>
    </p:spTree>
    <p:extLst>
      <p:ext uri="{BB962C8B-B14F-4D97-AF65-F5344CB8AC3E}">
        <p14:creationId xmlns:p14="http://schemas.microsoft.com/office/powerpoint/2010/main" val="110573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lstStyle/>
          <a:p>
            <a:r>
              <a:rPr lang="en-US" dirty="0" smtClean="0"/>
              <a:t>Supplemental Commitments in Real-Time</a:t>
            </a:r>
            <a:endParaRPr lang="en-US" dirty="0"/>
          </a:p>
        </p:txBody>
      </p:sp>
      <p:sp>
        <p:nvSpPr>
          <p:cNvPr id="4" name="Content Placeholder 3"/>
          <p:cNvSpPr>
            <a:spLocks noGrp="1"/>
          </p:cNvSpPr>
          <p:nvPr>
            <p:ph idx="1"/>
          </p:nvPr>
        </p:nvSpPr>
        <p:spPr/>
        <p:txBody>
          <a:bodyPr>
            <a:normAutofit/>
          </a:bodyPr>
          <a:lstStyle/>
          <a:p>
            <a:pPr lvl="0"/>
            <a:r>
              <a:rPr lang="en-US" dirty="0"/>
              <a:t>Supplemental commitments may also be made </a:t>
            </a:r>
            <a:r>
              <a:rPr lang="en-US" i="1" dirty="0"/>
              <a:t>during</a:t>
            </a:r>
            <a:r>
              <a:rPr lang="en-US" dirty="0"/>
              <a:t> the operating day, in real-time, in response to changing system conditions </a:t>
            </a:r>
          </a:p>
          <a:p>
            <a:pPr lvl="0"/>
            <a:r>
              <a:rPr lang="en-US" dirty="0"/>
              <a:t>Supplemental commitments </a:t>
            </a:r>
            <a:r>
              <a:rPr lang="en-US" dirty="0" smtClean="0"/>
              <a:t>are </a:t>
            </a:r>
            <a:r>
              <a:rPr lang="en-US" dirty="0"/>
              <a:t>indicated on the ISO’s </a:t>
            </a:r>
            <a:r>
              <a:rPr lang="en-US" i="1" u="sng" dirty="0">
                <a:hlinkClick r:id="rId2"/>
              </a:rPr>
              <a:t>Morning Report</a:t>
            </a:r>
            <a:endParaRPr lang="en-US" dirty="0"/>
          </a:p>
          <a:p>
            <a:pPr lvl="1"/>
            <a:r>
              <a:rPr lang="en-US" dirty="0"/>
              <a:t>Additional information </a:t>
            </a:r>
            <a:r>
              <a:rPr lang="en-US" dirty="0" smtClean="0"/>
              <a:t>on RAA and </a:t>
            </a:r>
            <a:r>
              <a:rPr lang="en-US" dirty="0"/>
              <a:t>real-time </a:t>
            </a:r>
            <a:r>
              <a:rPr lang="en-US" dirty="0" smtClean="0"/>
              <a:t>supplemental commitments </a:t>
            </a:r>
            <a:r>
              <a:rPr lang="en-US" dirty="0"/>
              <a:t>is provided in the </a:t>
            </a:r>
            <a:r>
              <a:rPr lang="en-US" u="sng" dirty="0">
                <a:hlinkClick r:id="rId3"/>
              </a:rPr>
              <a:t>Operator-Initiated Commitment</a:t>
            </a:r>
            <a:r>
              <a:rPr lang="en-US" dirty="0"/>
              <a:t> reports (since January 2019)</a:t>
            </a:r>
          </a:p>
        </p:txBody>
      </p:sp>
    </p:spTree>
    <p:extLst>
      <p:ext uri="{BB962C8B-B14F-4D97-AF65-F5344CB8AC3E}">
        <p14:creationId xmlns:p14="http://schemas.microsoft.com/office/powerpoint/2010/main" val="1247235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lstStyle/>
          <a:p>
            <a:r>
              <a:rPr lang="en-US" dirty="0" smtClean="0"/>
              <a:t>Observations on Supplemental Commitments</a:t>
            </a:r>
            <a:endParaRPr lang="en-US" dirty="0"/>
          </a:p>
        </p:txBody>
      </p:sp>
      <p:sp>
        <p:nvSpPr>
          <p:cNvPr id="4" name="Content Placeholder 3"/>
          <p:cNvSpPr>
            <a:spLocks noGrp="1"/>
          </p:cNvSpPr>
          <p:nvPr>
            <p:ph idx="1"/>
          </p:nvPr>
        </p:nvSpPr>
        <p:spPr/>
        <p:txBody>
          <a:bodyPr>
            <a:normAutofit fontScale="92500"/>
          </a:bodyPr>
          <a:lstStyle/>
          <a:p>
            <a:pPr lvl="0"/>
            <a:r>
              <a:rPr lang="en-US" dirty="0"/>
              <a:t>Today, </a:t>
            </a:r>
            <a:r>
              <a:rPr lang="en-US" dirty="0" smtClean="0"/>
              <a:t>RAA supplemental </a:t>
            </a:r>
            <a:r>
              <a:rPr lang="en-US" dirty="0"/>
              <a:t>commitments are out-of-market actions</a:t>
            </a:r>
          </a:p>
          <a:p>
            <a:pPr lvl="0"/>
            <a:r>
              <a:rPr lang="en-US" dirty="0"/>
              <a:t>The costs of resources scheduled out-of-market are not reflected in DA market prices</a:t>
            </a:r>
          </a:p>
          <a:p>
            <a:pPr lvl="0"/>
            <a:r>
              <a:rPr lang="en-US" dirty="0"/>
              <a:t>Supplemental commitments can result in RT LMPs that are higher </a:t>
            </a:r>
            <a:r>
              <a:rPr lang="en-US" i="1" u="sng" dirty="0"/>
              <a:t>or</a:t>
            </a:r>
            <a:r>
              <a:rPr lang="en-US" dirty="0"/>
              <a:t> lower than DA LMPs </a:t>
            </a:r>
          </a:p>
          <a:p>
            <a:pPr lvl="1"/>
            <a:r>
              <a:rPr lang="en-US" dirty="0"/>
              <a:t>If supplemental commitment resource replaces a less expensive resource that becomes unavailable, RT LMPs can be higher than DA LMPs</a:t>
            </a:r>
          </a:p>
          <a:p>
            <a:pPr lvl="1"/>
            <a:r>
              <a:rPr lang="en-US" dirty="0"/>
              <a:t>If supplemental commitment resource addresses an forecast energy gap that does not materialize, RT LMPs can be lower than DA LMPs </a:t>
            </a:r>
          </a:p>
          <a:p>
            <a:pPr lvl="0"/>
            <a:r>
              <a:rPr lang="en-US" dirty="0"/>
              <a:t>See the ISO’s February 2015 technical session “</a:t>
            </a:r>
            <a:r>
              <a:rPr lang="en-US" u="sng" dirty="0">
                <a:hlinkClick r:id="rId2"/>
              </a:rPr>
              <a:t>Real Time Price Formation: Supplemental Commitments</a:t>
            </a:r>
            <a:r>
              <a:rPr lang="en-US" dirty="0"/>
              <a:t>” for detailed examples</a:t>
            </a:r>
          </a:p>
        </p:txBody>
      </p:sp>
    </p:spTree>
    <p:extLst>
      <p:ext uri="{BB962C8B-B14F-4D97-AF65-F5344CB8AC3E}">
        <p14:creationId xmlns:p14="http://schemas.microsoft.com/office/powerpoint/2010/main" val="3458664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lstStyle/>
          <a:p>
            <a:r>
              <a:rPr lang="en-US" dirty="0" smtClean="0"/>
              <a:t>Timing of Commitment Schedules</a:t>
            </a:r>
            <a:endParaRPr lang="en-US" dirty="0"/>
          </a:p>
        </p:txBody>
      </p:sp>
      <p:sp>
        <p:nvSpPr>
          <p:cNvPr id="4" name="Content Placeholder 3"/>
          <p:cNvSpPr>
            <a:spLocks noGrp="1"/>
          </p:cNvSpPr>
          <p:nvPr>
            <p:ph idx="1"/>
          </p:nvPr>
        </p:nvSpPr>
        <p:spPr/>
        <p:txBody>
          <a:bodyPr>
            <a:normAutofit/>
          </a:bodyPr>
          <a:lstStyle/>
          <a:p>
            <a:pPr lvl="0"/>
            <a:r>
              <a:rPr lang="en-US" dirty="0"/>
              <a:t>Resources receiving commitment schedules from the DAM or RAA are informed electronically as soon as the commitment schedules are finalized</a:t>
            </a:r>
          </a:p>
          <a:p>
            <a:r>
              <a:rPr lang="en-US" dirty="0"/>
              <a:t>13:30 – DAM commitment schedules are </a:t>
            </a:r>
            <a:r>
              <a:rPr lang="en-US" dirty="0" smtClean="0"/>
              <a:t>issued</a:t>
            </a:r>
          </a:p>
          <a:p>
            <a:pPr lvl="1"/>
            <a:r>
              <a:rPr lang="en-US" dirty="0" smtClean="0"/>
              <a:t>These </a:t>
            </a:r>
            <a:r>
              <a:rPr lang="en-US" i="1" u="sng" dirty="0"/>
              <a:t>are</a:t>
            </a:r>
            <a:r>
              <a:rPr lang="en-US" dirty="0"/>
              <a:t> financially </a:t>
            </a:r>
            <a:r>
              <a:rPr lang="en-US" dirty="0" smtClean="0"/>
              <a:t>binding</a:t>
            </a:r>
            <a:endParaRPr lang="en-US" dirty="0"/>
          </a:p>
          <a:p>
            <a:r>
              <a:rPr lang="en-US" dirty="0"/>
              <a:t>17:00 – RAA commitment </a:t>
            </a:r>
            <a:r>
              <a:rPr lang="en-US" dirty="0" smtClean="0"/>
              <a:t>schedules are issued</a:t>
            </a:r>
          </a:p>
          <a:p>
            <a:pPr lvl="1"/>
            <a:r>
              <a:rPr lang="en-US" dirty="0" smtClean="0"/>
              <a:t>These reflect changes from the DAM commitment schedule: re-dispatch, extensions of run-time, and supplemental commitments</a:t>
            </a:r>
          </a:p>
          <a:p>
            <a:pPr lvl="1"/>
            <a:r>
              <a:rPr lang="en-US" dirty="0" smtClean="0"/>
              <a:t>These </a:t>
            </a:r>
            <a:r>
              <a:rPr lang="en-US" i="1" u="sng" dirty="0"/>
              <a:t>are not</a:t>
            </a:r>
            <a:r>
              <a:rPr lang="en-US" dirty="0"/>
              <a:t> financially </a:t>
            </a:r>
            <a:r>
              <a:rPr lang="en-US" dirty="0" smtClean="0"/>
              <a:t>binding</a:t>
            </a:r>
            <a:endParaRPr lang="en-US" dirty="0"/>
          </a:p>
        </p:txBody>
      </p:sp>
    </p:spTree>
    <p:extLst>
      <p:ext uri="{BB962C8B-B14F-4D97-AF65-F5344CB8AC3E}">
        <p14:creationId xmlns:p14="http://schemas.microsoft.com/office/powerpoint/2010/main" val="3077687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smtClean="0"/>
              <a:t>Timing of Commitment Instructions</a:t>
            </a:r>
            <a:endParaRPr lang="en-US" dirty="0"/>
          </a:p>
        </p:txBody>
      </p:sp>
      <p:sp>
        <p:nvSpPr>
          <p:cNvPr id="4" name="Content Placeholder 3"/>
          <p:cNvSpPr>
            <a:spLocks noGrp="1"/>
          </p:cNvSpPr>
          <p:nvPr>
            <p:ph idx="1"/>
          </p:nvPr>
        </p:nvSpPr>
        <p:spPr/>
        <p:txBody>
          <a:bodyPr>
            <a:normAutofit/>
          </a:bodyPr>
          <a:lstStyle/>
          <a:p>
            <a:pPr lvl="0"/>
            <a:r>
              <a:rPr lang="en-US" dirty="0"/>
              <a:t>Resources with commitment schedules (non-FS, non-IPR) receive commitment instructions via a phone call from ISO operators the evening prior to the operating day</a:t>
            </a:r>
          </a:p>
          <a:p>
            <a:pPr lvl="1"/>
            <a:r>
              <a:rPr lang="en-US" dirty="0"/>
              <a:t>Applies regardless of scheduling process source (DAM or RAA)</a:t>
            </a:r>
          </a:p>
          <a:p>
            <a:pPr lvl="1"/>
            <a:r>
              <a:rPr lang="en-US" dirty="0"/>
              <a:t>Confirms specific operational expectations for next day (time of breaker close, etc.)</a:t>
            </a:r>
          </a:p>
          <a:p>
            <a:pPr lvl="0"/>
            <a:r>
              <a:rPr lang="en-US" dirty="0"/>
              <a:t>FS resources receive commitment instructions via electronic dispatch only </a:t>
            </a:r>
            <a:r>
              <a:rPr lang="en-US" i="1" dirty="0"/>
              <a:t>during </a:t>
            </a:r>
            <a:r>
              <a:rPr lang="en-US" dirty="0"/>
              <a:t>operating day</a:t>
            </a:r>
          </a:p>
          <a:p>
            <a:pPr lvl="0"/>
            <a:r>
              <a:rPr lang="en-US" dirty="0"/>
              <a:t>IPRs do not receive commitment instructions from the </a:t>
            </a:r>
            <a:r>
              <a:rPr lang="en-US" dirty="0" smtClean="0"/>
              <a:t>ISO</a:t>
            </a:r>
            <a:endParaRPr lang="en-US" dirty="0"/>
          </a:p>
        </p:txBody>
      </p:sp>
    </p:spTree>
    <p:extLst>
      <p:ext uri="{BB962C8B-B14F-4D97-AF65-F5344CB8AC3E}">
        <p14:creationId xmlns:p14="http://schemas.microsoft.com/office/powerpoint/2010/main" val="1443586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lstStyle/>
          <a:p>
            <a:r>
              <a:rPr lang="en-US" dirty="0" smtClean="0"/>
              <a:t>Key Points: Satisfying the FER through the RAA</a:t>
            </a:r>
            <a:endParaRPr lang="en-US" dirty="0"/>
          </a:p>
        </p:txBody>
      </p:sp>
      <p:sp>
        <p:nvSpPr>
          <p:cNvPr id="4" name="Content Placeholder 3"/>
          <p:cNvSpPr>
            <a:spLocks noGrp="1"/>
          </p:cNvSpPr>
          <p:nvPr>
            <p:ph idx="1"/>
          </p:nvPr>
        </p:nvSpPr>
        <p:spPr/>
        <p:txBody>
          <a:bodyPr>
            <a:normAutofit/>
          </a:bodyPr>
          <a:lstStyle/>
          <a:p>
            <a:pPr lvl="0"/>
            <a:r>
              <a:rPr lang="en-US" dirty="0"/>
              <a:t>Today, the FER is applied after the DAM, as part of the RAA process</a:t>
            </a:r>
          </a:p>
          <a:p>
            <a:pPr lvl="0"/>
            <a:r>
              <a:rPr lang="en-US" dirty="0"/>
              <a:t>The RAA process can, </a:t>
            </a:r>
            <a:r>
              <a:rPr lang="en-US" i="1" dirty="0"/>
              <a:t>if necessary</a:t>
            </a:r>
            <a:r>
              <a:rPr lang="en-US" dirty="0"/>
              <a:t>, make supplemental commitments to satisfy the FER</a:t>
            </a:r>
          </a:p>
          <a:p>
            <a:pPr lvl="1"/>
            <a:r>
              <a:rPr lang="en-US" dirty="0"/>
              <a:t>Such supplemental commitments are </a:t>
            </a:r>
            <a:r>
              <a:rPr lang="en-US" dirty="0" smtClean="0"/>
              <a:t>rare</a:t>
            </a:r>
            <a:endParaRPr lang="en-US" dirty="0"/>
          </a:p>
          <a:p>
            <a:pPr lvl="0"/>
            <a:r>
              <a:rPr lang="en-US" dirty="0"/>
              <a:t>RAA actions to satisfy the FER are out-of-market actions</a:t>
            </a:r>
          </a:p>
          <a:p>
            <a:pPr lvl="1"/>
            <a:r>
              <a:rPr lang="en-US" dirty="0"/>
              <a:t>Re-dispatch of resources with DAM commitment schedules, extension of DAM commitment schedules, supplemental commitments</a:t>
            </a:r>
          </a:p>
          <a:p>
            <a:pPr lvl="0"/>
            <a:r>
              <a:rPr lang="en-US" dirty="0"/>
              <a:t>The cost of these RAA actions are not reflected in DA market prices</a:t>
            </a:r>
          </a:p>
        </p:txBody>
      </p:sp>
    </p:spTree>
    <p:extLst>
      <p:ext uri="{BB962C8B-B14F-4D97-AF65-F5344CB8AC3E}">
        <p14:creationId xmlns:p14="http://schemas.microsoft.com/office/powerpoint/2010/main" val="499370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z="2800" dirty="0" smtClean="0"/>
              <a:t>Winter Energy Security Improvements</a:t>
            </a:r>
            <a:endParaRPr lang="en-US" sz="28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125</a:t>
            </a:r>
            <a:endParaRPr lang="en-US" dirty="0"/>
          </a:p>
        </p:txBody>
      </p:sp>
      <p:sp>
        <p:nvSpPr>
          <p:cNvPr id="31" name="Text Placeholder 30"/>
          <p:cNvSpPr>
            <a:spLocks noGrp="1"/>
          </p:cNvSpPr>
          <p:nvPr>
            <p:ph type="body" sz="quarter" idx="13"/>
          </p:nvPr>
        </p:nvSpPr>
        <p:spPr/>
        <p:txBody>
          <a:bodyPr/>
          <a:lstStyle/>
          <a:p>
            <a:r>
              <a:rPr lang="en-US" dirty="0" smtClean="0"/>
              <a:t>Proposed Effective Date: June 1, 2024</a:t>
            </a:r>
            <a:endParaRPr lang="en-US" i="1" dirty="0" smtClean="0"/>
          </a:p>
          <a:p>
            <a:endParaRPr lang="en-US" dirty="0"/>
          </a:p>
        </p:txBody>
      </p:sp>
      <p:sp>
        <p:nvSpPr>
          <p:cNvPr id="16" name="Text Placeholder 15"/>
          <p:cNvSpPr>
            <a:spLocks noGrp="1"/>
          </p:cNvSpPr>
          <p:nvPr>
            <p:ph type="body" sz="quarter" idx="14"/>
          </p:nvPr>
        </p:nvSpPr>
        <p:spPr/>
        <p:txBody>
          <a:bodyPr>
            <a:normAutofit/>
          </a:bodyPr>
          <a:lstStyle/>
          <a:p>
            <a:r>
              <a:rPr lang="en-US" dirty="0" smtClean="0"/>
              <a:t>In accordance with FERC’s July 2, 2018 order in EL18-182-000, the ISO must develop and file improvements to its market design to better address regional fuel security, and file by April 15, 2020</a:t>
            </a:r>
          </a:p>
          <a:p>
            <a:r>
              <a:rPr lang="en-US" dirty="0" smtClean="0"/>
              <a:t>Key Projects – Energy-Security Improvements</a:t>
            </a:r>
          </a:p>
          <a:p>
            <a:pPr lvl="1"/>
            <a:r>
              <a:rPr lang="en-US" dirty="0" smtClean="0"/>
              <a:t>Discussion paper </a:t>
            </a:r>
            <a:r>
              <a:rPr lang="en-US" dirty="0">
                <a:hlinkClick r:id="rId2"/>
              </a:rPr>
              <a:t>2019-04-09 and 2019-04-10 MC A00 ISO Discussion Paper on Energy Security </a:t>
            </a:r>
            <a:r>
              <a:rPr lang="en-US" dirty="0" smtClean="0">
                <a:hlinkClick r:id="rId2"/>
              </a:rPr>
              <a:t>Improvements</a:t>
            </a:r>
            <a:r>
              <a:rPr lang="en-US" dirty="0" smtClean="0"/>
              <a:t> – Version 1 </a:t>
            </a:r>
          </a:p>
          <a:p>
            <a:pPr marL="0" indent="0">
              <a:buNone/>
            </a:pPr>
            <a:r>
              <a:rPr lang="en-US" dirty="0" smtClean="0"/>
              <a:t>	</a:t>
            </a:r>
            <a:endParaRPr lang="en-US" dirty="0" smtClean="0">
              <a:hlinkClick r:id="rId3"/>
            </a:endParaRPr>
          </a:p>
        </p:txBody>
      </p:sp>
    </p:spTree>
    <p:extLst>
      <p:ext uri="{BB962C8B-B14F-4D97-AF65-F5344CB8AC3E}">
        <p14:creationId xmlns:p14="http://schemas.microsoft.com/office/powerpoint/2010/main" val="3656456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Recent Historical data</a:t>
            </a:r>
            <a:endParaRPr lang="en-US" dirty="0"/>
          </a:p>
        </p:txBody>
      </p:sp>
      <p:sp>
        <p:nvSpPr>
          <p:cNvPr id="7" name="Text Placeholder 6"/>
          <p:cNvSpPr>
            <a:spLocks noGrp="1"/>
          </p:cNvSpPr>
          <p:nvPr>
            <p:ph type="body" idx="1"/>
          </p:nvPr>
        </p:nvSpPr>
        <p:spPr/>
        <p:txBody>
          <a:bodyPr>
            <a:normAutofit/>
          </a:bodyPr>
          <a:lstStyle/>
          <a:p>
            <a:r>
              <a:rPr lang="en-US" dirty="0" smtClean="0"/>
              <a:t>In this section, we’ll review historical data from the DAM for insights as to how the FER is typically satisfied</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20</a:t>
            </a:fld>
            <a:endParaRPr lang="en-US" dirty="0"/>
          </a:p>
        </p:txBody>
      </p:sp>
    </p:spTree>
    <p:extLst>
      <p:ext uri="{BB962C8B-B14F-4D97-AF65-F5344CB8AC3E}">
        <p14:creationId xmlns:p14="http://schemas.microsoft.com/office/powerpoint/2010/main" val="3734876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lstStyle/>
          <a:p>
            <a:r>
              <a:rPr lang="en-US" dirty="0" smtClean="0"/>
              <a:t>DAM produces excess supply capability</a:t>
            </a:r>
            <a:endParaRPr lang="en-US" dirty="0"/>
          </a:p>
        </p:txBody>
      </p:sp>
      <p:sp>
        <p:nvSpPr>
          <p:cNvPr id="4" name="Content Placeholder 3"/>
          <p:cNvSpPr>
            <a:spLocks noGrp="1"/>
          </p:cNvSpPr>
          <p:nvPr>
            <p:ph idx="1"/>
          </p:nvPr>
        </p:nvSpPr>
        <p:spPr/>
        <p:txBody>
          <a:bodyPr>
            <a:normAutofit/>
          </a:bodyPr>
          <a:lstStyle/>
          <a:p>
            <a:pPr lvl="0"/>
            <a:r>
              <a:rPr lang="en-US" dirty="0"/>
              <a:t>After the DAM </a:t>
            </a:r>
            <a:r>
              <a:rPr lang="en-US" dirty="0" smtClean="0"/>
              <a:t>clearing, </a:t>
            </a:r>
            <a:r>
              <a:rPr lang="en-US" dirty="0"/>
              <a:t>there is typically an excess of supply capability available to meet the FER and operating reserve requirements</a:t>
            </a:r>
          </a:p>
          <a:p>
            <a:pPr lvl="1"/>
            <a:r>
              <a:rPr lang="en-US" dirty="0" smtClean="0"/>
              <a:t>Today, this capability is relied upon to satisfy reliability requirements </a:t>
            </a:r>
          </a:p>
          <a:p>
            <a:pPr lvl="1"/>
            <a:r>
              <a:rPr lang="en-US" dirty="0" smtClean="0"/>
              <a:t>Today, there is no pricing or compensation associated with providing this capability</a:t>
            </a:r>
          </a:p>
          <a:p>
            <a:pPr lvl="1"/>
            <a:r>
              <a:rPr lang="en-US" i="1" dirty="0" smtClean="0"/>
              <a:t>More </a:t>
            </a:r>
            <a:r>
              <a:rPr lang="en-US" i="1" dirty="0"/>
              <a:t>on the sources of this excess supply capability in a few slides</a:t>
            </a:r>
            <a:endParaRPr lang="en-US" dirty="0"/>
          </a:p>
          <a:p>
            <a:pPr lvl="0"/>
            <a:r>
              <a:rPr lang="en-US" dirty="0" smtClean="0"/>
              <a:t>As </a:t>
            </a:r>
            <a:r>
              <a:rPr lang="en-US" dirty="0"/>
              <a:t>a result, supplemental commitments in the RAA process are </a:t>
            </a:r>
            <a:r>
              <a:rPr lang="en-US" dirty="0" smtClean="0"/>
              <a:t>rare</a:t>
            </a:r>
            <a:endParaRPr lang="en-US" dirty="0"/>
          </a:p>
          <a:p>
            <a:r>
              <a:rPr lang="en-US" dirty="0"/>
              <a:t>There have been zero supplemental commitments to meet the FER and operating reserve requirements (i.e., for “Capacity”) in the RAA process to date in 2019.</a:t>
            </a:r>
            <a:endParaRPr lang="en-US" dirty="0" smtClean="0"/>
          </a:p>
        </p:txBody>
      </p:sp>
    </p:spTree>
    <p:extLst>
      <p:ext uri="{BB962C8B-B14F-4D97-AF65-F5344CB8AC3E}">
        <p14:creationId xmlns:p14="http://schemas.microsoft.com/office/powerpoint/2010/main" val="1423145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lstStyle/>
          <a:p>
            <a:r>
              <a:rPr lang="en-US" dirty="0"/>
              <a:t>Comparing the </a:t>
            </a:r>
            <a:r>
              <a:rPr lang="en-US" dirty="0" smtClean="0"/>
              <a:t>available </a:t>
            </a:r>
            <a:r>
              <a:rPr lang="en-US" dirty="0"/>
              <a:t>supply </a:t>
            </a:r>
            <a:r>
              <a:rPr lang="en-US" dirty="0" smtClean="0"/>
              <a:t>to </a:t>
            </a:r>
            <a:r>
              <a:rPr lang="en-US" dirty="0"/>
              <a:t>the demand</a:t>
            </a:r>
          </a:p>
        </p:txBody>
      </p:sp>
      <p:sp>
        <p:nvSpPr>
          <p:cNvPr id="4" name="Content Placeholder 3"/>
          <p:cNvSpPr>
            <a:spLocks noGrp="1"/>
          </p:cNvSpPr>
          <p:nvPr>
            <p:ph idx="1"/>
          </p:nvPr>
        </p:nvSpPr>
        <p:spPr/>
        <p:txBody>
          <a:bodyPr>
            <a:normAutofit/>
          </a:bodyPr>
          <a:lstStyle/>
          <a:p>
            <a:pPr lvl="0"/>
            <a:r>
              <a:rPr lang="en-US" dirty="0"/>
              <a:t>The following slide depicts, for 2019 </a:t>
            </a:r>
          </a:p>
          <a:p>
            <a:pPr lvl="1"/>
            <a:r>
              <a:rPr lang="en-US" dirty="0"/>
              <a:t>Day-ahead total hourly “available” supply expected </a:t>
            </a:r>
            <a:r>
              <a:rPr lang="en-US" i="1" dirty="0"/>
              <a:t>prior to </a:t>
            </a:r>
            <a:r>
              <a:rPr lang="en-US" dirty="0"/>
              <a:t>the RAA process, and </a:t>
            </a:r>
          </a:p>
          <a:p>
            <a:pPr lvl="1"/>
            <a:r>
              <a:rPr lang="en-US" dirty="0"/>
              <a:t>Day-ahead </a:t>
            </a:r>
            <a:r>
              <a:rPr lang="en-US" dirty="0" smtClean="0"/>
              <a:t>hourly </a:t>
            </a:r>
            <a:r>
              <a:rPr lang="en-US" dirty="0"/>
              <a:t>forecast load plus operating reserve requirement</a:t>
            </a:r>
          </a:p>
          <a:p>
            <a:pPr lvl="0"/>
            <a:r>
              <a:rPr lang="en-US" dirty="0"/>
              <a:t>“Available” supply means, in this context:</a:t>
            </a:r>
          </a:p>
          <a:p>
            <a:pPr lvl="1"/>
            <a:r>
              <a:rPr lang="en-US" dirty="0"/>
              <a:t>Total hourly MW capability (i.e. </a:t>
            </a:r>
            <a:r>
              <a:rPr lang="en-US" dirty="0" err="1"/>
              <a:t>EcoMax</a:t>
            </a:r>
            <a:r>
              <a:rPr lang="en-US" dirty="0"/>
              <a:t>) of all resources (non-FS, non-IPR) with a DA commitment schedule in that hour ; plus</a:t>
            </a:r>
          </a:p>
          <a:p>
            <a:pPr lvl="1"/>
            <a:r>
              <a:rPr lang="en-US" dirty="0"/>
              <a:t>Hourly available FS resource capability; plus</a:t>
            </a:r>
          </a:p>
          <a:p>
            <a:pPr lvl="1"/>
            <a:r>
              <a:rPr lang="en-US" dirty="0"/>
              <a:t>Expected hourly real-time output of IPRs; </a:t>
            </a:r>
            <a:r>
              <a:rPr lang="en-US" dirty="0" smtClean="0"/>
              <a:t>plus</a:t>
            </a:r>
          </a:p>
          <a:p>
            <a:pPr lvl="1"/>
            <a:r>
              <a:rPr lang="en-US" dirty="0" smtClean="0"/>
              <a:t>Hourly cleared </a:t>
            </a:r>
            <a:r>
              <a:rPr lang="en-US" dirty="0"/>
              <a:t>DAM net interchange (positive for net imports, negative for next exports)</a:t>
            </a:r>
            <a:endParaRPr lang="en-US" dirty="0" smtClean="0"/>
          </a:p>
        </p:txBody>
      </p:sp>
    </p:spTree>
    <p:extLst>
      <p:ext uri="{BB962C8B-B14F-4D97-AF65-F5344CB8AC3E}">
        <p14:creationId xmlns:p14="http://schemas.microsoft.com/office/powerpoint/2010/main" val="1509599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lstStyle/>
          <a:p>
            <a:r>
              <a:rPr lang="en-US" dirty="0" smtClean="0"/>
              <a:t>DA </a:t>
            </a:r>
            <a:r>
              <a:rPr lang="en-US" dirty="0"/>
              <a:t>t</a:t>
            </a:r>
            <a:r>
              <a:rPr lang="en-US" dirty="0" smtClean="0"/>
              <a:t>otal hourly supply vs. </a:t>
            </a:r>
            <a:r>
              <a:rPr lang="en-US" dirty="0"/>
              <a:t>d</a:t>
            </a:r>
            <a:r>
              <a:rPr lang="en-US" dirty="0" smtClean="0"/>
              <a:t>emand </a:t>
            </a:r>
            <a:r>
              <a:rPr lang="en-US" dirty="0"/>
              <a:t>(2019)</a:t>
            </a:r>
          </a:p>
        </p:txBody>
      </p:sp>
      <p:sp>
        <p:nvSpPr>
          <p:cNvPr id="4" name="Content Placeholder 3"/>
          <p:cNvSpPr>
            <a:spLocks noGrp="1"/>
          </p:cNvSpPr>
          <p:nvPr>
            <p:ph idx="1"/>
          </p:nvPr>
        </p:nvSpPr>
        <p:spPr/>
        <p:txBody>
          <a:bodyPr>
            <a:normAutofit/>
          </a:bodyPr>
          <a:lstStyle/>
          <a:p>
            <a:endParaRPr lang="en-US" dirty="0" smtClean="0"/>
          </a:p>
        </p:txBody>
      </p:sp>
      <p:pic>
        <p:nvPicPr>
          <p:cNvPr id="5" name="Picture 4"/>
          <p:cNvPicPr>
            <a:picLocks noChangeAspect="1"/>
          </p:cNvPicPr>
          <p:nvPr/>
        </p:nvPicPr>
        <p:blipFill>
          <a:blip r:embed="rId2"/>
          <a:stretch>
            <a:fillRect/>
          </a:stretch>
        </p:blipFill>
        <p:spPr>
          <a:xfrm>
            <a:off x="1014675" y="1371600"/>
            <a:ext cx="7114649" cy="4840644"/>
          </a:xfrm>
          <a:prstGeom prst="rect">
            <a:avLst/>
          </a:prstGeom>
        </p:spPr>
      </p:pic>
    </p:spTree>
    <p:extLst>
      <p:ext uri="{BB962C8B-B14F-4D97-AF65-F5344CB8AC3E}">
        <p14:creationId xmlns:p14="http://schemas.microsoft.com/office/powerpoint/2010/main" val="1121611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p:txBody>
          <a:bodyPr/>
          <a:lstStyle/>
          <a:p>
            <a:r>
              <a:rPr lang="en-US" dirty="0" smtClean="0"/>
              <a:t>The DA excess supply capability</a:t>
            </a:r>
            <a:endParaRPr lang="en-US" dirty="0"/>
          </a:p>
        </p:txBody>
      </p:sp>
      <p:sp>
        <p:nvSpPr>
          <p:cNvPr id="4" name="Content Placeholder 3"/>
          <p:cNvSpPr>
            <a:spLocks noGrp="1"/>
          </p:cNvSpPr>
          <p:nvPr>
            <p:ph idx="1"/>
          </p:nvPr>
        </p:nvSpPr>
        <p:spPr/>
        <p:txBody>
          <a:bodyPr>
            <a:normAutofit/>
          </a:bodyPr>
          <a:lstStyle/>
          <a:p>
            <a:pPr lvl="0"/>
            <a:r>
              <a:rPr lang="en-US" dirty="0"/>
              <a:t>The following slide depicts the day-ahead excess supply capability - the difference between “available” supply and expected demand</a:t>
            </a:r>
          </a:p>
          <a:p>
            <a:pPr lvl="0"/>
            <a:r>
              <a:rPr lang="en-US" dirty="0"/>
              <a:t>Contributors to this excess supply capability:</a:t>
            </a:r>
          </a:p>
          <a:p>
            <a:pPr lvl="1"/>
            <a:r>
              <a:rPr lang="en-US" dirty="0"/>
              <a:t>Resources </a:t>
            </a:r>
            <a:r>
              <a:rPr lang="en-US" dirty="0" smtClean="0"/>
              <a:t>(non-FS</a:t>
            </a:r>
            <a:r>
              <a:rPr lang="en-US" dirty="0"/>
              <a:t>, </a:t>
            </a:r>
            <a:r>
              <a:rPr lang="en-US" dirty="0" smtClean="0"/>
              <a:t>non-IPR) with </a:t>
            </a:r>
            <a:r>
              <a:rPr lang="en-US" dirty="0"/>
              <a:t>DAM commitment schedules </a:t>
            </a:r>
            <a:r>
              <a:rPr lang="en-US" i="1" u="sng" dirty="0"/>
              <a:t>and</a:t>
            </a:r>
            <a:r>
              <a:rPr lang="en-US" dirty="0"/>
              <a:t> with DAM energy schedules below their </a:t>
            </a:r>
            <a:r>
              <a:rPr lang="en-US" dirty="0" err="1" smtClean="0"/>
              <a:t>EcoMax</a:t>
            </a:r>
            <a:endParaRPr lang="en-US" dirty="0"/>
          </a:p>
          <a:p>
            <a:pPr lvl="2"/>
            <a:r>
              <a:rPr lang="en-US" i="1" dirty="0"/>
              <a:t>In simple terms:  </a:t>
            </a:r>
            <a:r>
              <a:rPr lang="en-US" dirty="0"/>
              <a:t>the DAM-</a:t>
            </a:r>
            <a:r>
              <a:rPr lang="en-US" dirty="0" err="1"/>
              <a:t>uncleared</a:t>
            </a:r>
            <a:r>
              <a:rPr lang="en-US" dirty="0"/>
              <a:t> </a:t>
            </a:r>
            <a:r>
              <a:rPr lang="en-US" dirty="0" smtClean="0"/>
              <a:t>capability, or headroom, </a:t>
            </a:r>
            <a:r>
              <a:rPr lang="en-US" dirty="0"/>
              <a:t>of “</a:t>
            </a:r>
            <a:r>
              <a:rPr lang="en-US" dirty="0" smtClean="0"/>
              <a:t>online</a:t>
            </a:r>
            <a:r>
              <a:rPr lang="en-US" dirty="0"/>
              <a:t>” scheduled generation</a:t>
            </a:r>
          </a:p>
          <a:p>
            <a:pPr lvl="1"/>
            <a:r>
              <a:rPr lang="en-US" dirty="0"/>
              <a:t>Forecast IPR output in excess of their </a:t>
            </a:r>
            <a:r>
              <a:rPr lang="en-US" dirty="0" smtClean="0"/>
              <a:t>DAM </a:t>
            </a:r>
            <a:r>
              <a:rPr lang="en-US" dirty="0"/>
              <a:t>cleared </a:t>
            </a:r>
            <a:r>
              <a:rPr lang="en-US" dirty="0" smtClean="0"/>
              <a:t>energy</a:t>
            </a:r>
          </a:p>
          <a:p>
            <a:pPr lvl="1"/>
            <a:r>
              <a:rPr lang="en-US" dirty="0"/>
              <a:t>Fast start resources, which are available in RT with or without a DAM commitment </a:t>
            </a:r>
            <a:r>
              <a:rPr lang="en-US" dirty="0" smtClean="0"/>
              <a:t>schedule</a:t>
            </a:r>
          </a:p>
        </p:txBody>
      </p:sp>
    </p:spTree>
    <p:extLst>
      <p:ext uri="{BB962C8B-B14F-4D97-AF65-F5344CB8AC3E}">
        <p14:creationId xmlns:p14="http://schemas.microsoft.com/office/powerpoint/2010/main" val="3845068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lstStyle/>
          <a:p>
            <a:r>
              <a:rPr lang="en-US" dirty="0"/>
              <a:t>The </a:t>
            </a:r>
            <a:r>
              <a:rPr lang="en-US" dirty="0" smtClean="0"/>
              <a:t>DA </a:t>
            </a:r>
            <a:r>
              <a:rPr lang="en-US" dirty="0"/>
              <a:t>e</a:t>
            </a:r>
            <a:r>
              <a:rPr lang="en-US" dirty="0" smtClean="0"/>
              <a:t>xcess supply capability </a:t>
            </a:r>
            <a:r>
              <a:rPr lang="en-US" dirty="0"/>
              <a:t>(2019)</a:t>
            </a:r>
          </a:p>
        </p:txBody>
      </p:sp>
      <p:sp>
        <p:nvSpPr>
          <p:cNvPr id="4" name="Content Placeholder 3"/>
          <p:cNvSpPr>
            <a:spLocks noGrp="1"/>
          </p:cNvSpPr>
          <p:nvPr>
            <p:ph idx="1"/>
          </p:nvPr>
        </p:nvSpPr>
        <p:spPr/>
        <p:txBody>
          <a:bodyPr>
            <a:normAutofit/>
          </a:bodyPr>
          <a:lstStyle/>
          <a:p>
            <a:endParaRPr lang="en-US" dirty="0" smtClean="0"/>
          </a:p>
        </p:txBody>
      </p:sp>
      <p:pic>
        <p:nvPicPr>
          <p:cNvPr id="5" name="Picture 4"/>
          <p:cNvPicPr>
            <a:picLocks noChangeAspect="1"/>
          </p:cNvPicPr>
          <p:nvPr/>
        </p:nvPicPr>
        <p:blipFill>
          <a:blip r:embed="rId2"/>
          <a:stretch>
            <a:fillRect/>
          </a:stretch>
        </p:blipFill>
        <p:spPr>
          <a:xfrm>
            <a:off x="1017724" y="1295400"/>
            <a:ext cx="7108552" cy="4840644"/>
          </a:xfrm>
          <a:prstGeom prst="rect">
            <a:avLst/>
          </a:prstGeom>
        </p:spPr>
      </p:pic>
    </p:spTree>
    <p:extLst>
      <p:ext uri="{BB962C8B-B14F-4D97-AF65-F5344CB8AC3E}">
        <p14:creationId xmlns:p14="http://schemas.microsoft.com/office/powerpoint/2010/main" val="1588679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p:txBody>
          <a:bodyPr/>
          <a:lstStyle/>
          <a:p>
            <a:r>
              <a:rPr lang="en-US" dirty="0"/>
              <a:t>The </a:t>
            </a:r>
            <a:r>
              <a:rPr lang="en-US" dirty="0" smtClean="0"/>
              <a:t>DA </a:t>
            </a:r>
            <a:r>
              <a:rPr lang="en-US" dirty="0"/>
              <a:t>e</a:t>
            </a:r>
            <a:r>
              <a:rPr lang="en-US" dirty="0" smtClean="0"/>
              <a:t>xcess supply capability </a:t>
            </a:r>
            <a:r>
              <a:rPr lang="en-US" dirty="0"/>
              <a:t>(2019)</a:t>
            </a:r>
          </a:p>
        </p:txBody>
      </p:sp>
      <p:sp>
        <p:nvSpPr>
          <p:cNvPr id="4" name="Content Placeholder 3"/>
          <p:cNvSpPr>
            <a:spLocks noGrp="1"/>
          </p:cNvSpPr>
          <p:nvPr>
            <p:ph idx="1"/>
          </p:nvPr>
        </p:nvSpPr>
        <p:spPr>
          <a:xfrm>
            <a:off x="381000" y="1401761"/>
            <a:ext cx="8229600" cy="4812688"/>
          </a:xfrm>
        </p:spPr>
        <p:txBody>
          <a:bodyPr>
            <a:normAutofit/>
          </a:bodyPr>
          <a:lstStyle/>
          <a:p>
            <a:r>
              <a:rPr lang="en-US" dirty="0" smtClean="0"/>
              <a:t>On average, across all hours, the breakdown of this excess supply capability (after satisfying FER and reserve requirements) is as follows:</a:t>
            </a:r>
          </a:p>
        </p:txBody>
      </p:sp>
      <p:graphicFrame>
        <p:nvGraphicFramePr>
          <p:cNvPr id="6" name="Table 5"/>
          <p:cNvGraphicFramePr>
            <a:graphicFrameLocks noGrp="1"/>
          </p:cNvGraphicFramePr>
          <p:nvPr>
            <p:extLst>
              <p:ext uri="{D42A27DB-BD31-4B8C-83A1-F6EECF244321}">
                <p14:modId xmlns:p14="http://schemas.microsoft.com/office/powerpoint/2010/main" val="4110091373"/>
              </p:ext>
            </p:extLst>
          </p:nvPr>
        </p:nvGraphicFramePr>
        <p:xfrm>
          <a:off x="1563687" y="2842260"/>
          <a:ext cx="5864225" cy="1501140"/>
        </p:xfrm>
        <a:graphic>
          <a:graphicData uri="http://schemas.openxmlformats.org/drawingml/2006/table">
            <a:tbl>
              <a:tblPr>
                <a:tableStyleId>{5C22544A-7EE6-4342-B048-85BDC9FD1C3A}</a:tableStyleId>
              </a:tblPr>
              <a:tblGrid>
                <a:gridCol w="3511183">
                  <a:extLst>
                    <a:ext uri="{9D8B030D-6E8A-4147-A177-3AD203B41FA5}">
                      <a16:colId xmlns:a16="http://schemas.microsoft.com/office/drawing/2014/main" val="3279981690"/>
                    </a:ext>
                  </a:extLst>
                </a:gridCol>
                <a:gridCol w="1176521">
                  <a:extLst>
                    <a:ext uri="{9D8B030D-6E8A-4147-A177-3AD203B41FA5}">
                      <a16:colId xmlns:a16="http://schemas.microsoft.com/office/drawing/2014/main" val="2018444228"/>
                    </a:ext>
                  </a:extLst>
                </a:gridCol>
                <a:gridCol w="1176521">
                  <a:extLst>
                    <a:ext uri="{9D8B030D-6E8A-4147-A177-3AD203B41FA5}">
                      <a16:colId xmlns:a16="http://schemas.microsoft.com/office/drawing/2014/main" val="1832074284"/>
                    </a:ext>
                  </a:extLst>
                </a:gridCol>
              </a:tblGrid>
              <a:tr h="190500">
                <a:tc>
                  <a:txBody>
                    <a:bodyPr/>
                    <a:lstStyle/>
                    <a:p>
                      <a:pPr algn="l" fontAlgn="b"/>
                      <a:r>
                        <a:rPr lang="en-US" sz="2400" b="1" u="none" strike="noStrike" dirty="0">
                          <a:solidFill>
                            <a:srgbClr val="000000"/>
                          </a:solidFill>
                          <a:effectLst/>
                        </a:rPr>
                        <a:t>Type</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400" b="1" u="none" strike="noStrike" dirty="0">
                          <a:solidFill>
                            <a:srgbClr val="000000"/>
                          </a:solidFill>
                          <a:effectLst/>
                        </a:rPr>
                        <a:t>MW</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400" b="1" u="none" strike="noStrike" dirty="0">
                          <a:solidFill>
                            <a:srgbClr val="000000"/>
                          </a:solidFill>
                          <a:effectLst/>
                        </a:rPr>
                        <a:t>%</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88191707"/>
                  </a:ext>
                </a:extLst>
              </a:tr>
              <a:tr h="190500">
                <a:tc>
                  <a:txBody>
                    <a:bodyPr/>
                    <a:lstStyle/>
                    <a:p>
                      <a:pPr algn="l" fontAlgn="b"/>
                      <a:r>
                        <a:rPr lang="en-US" sz="2400" u="none" strike="noStrike" dirty="0">
                          <a:solidFill>
                            <a:srgbClr val="000000"/>
                          </a:solidFill>
                          <a:effectLst/>
                        </a:rPr>
                        <a:t>Non-FS, Non-IPR Resources</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smtClean="0">
                          <a:solidFill>
                            <a:srgbClr val="000000"/>
                          </a:solidFill>
                          <a:effectLst/>
                        </a:rPr>
                        <a:t>1,300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smtClean="0">
                          <a:solidFill>
                            <a:srgbClr val="000000"/>
                          </a:solidFill>
                          <a:effectLst/>
                        </a:rPr>
                        <a:t>32</a:t>
                      </a:r>
                      <a:r>
                        <a:rPr lang="en-US" sz="2400" u="none" strike="noStrike" dirty="0">
                          <a:solidFill>
                            <a:srgbClr val="000000"/>
                          </a:solidFill>
                          <a:effectLst/>
                        </a:rPr>
                        <a:t>%</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496666"/>
                  </a:ext>
                </a:extLst>
              </a:tr>
              <a:tr h="190500">
                <a:tc>
                  <a:txBody>
                    <a:bodyPr/>
                    <a:lstStyle/>
                    <a:p>
                      <a:pPr algn="l" fontAlgn="b"/>
                      <a:r>
                        <a:rPr lang="en-US" sz="2400" u="none" strike="noStrike" dirty="0">
                          <a:solidFill>
                            <a:srgbClr val="000000"/>
                          </a:solidFill>
                          <a:effectLst/>
                        </a:rPr>
                        <a:t>FS Resources</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smtClean="0">
                          <a:solidFill>
                            <a:srgbClr val="000000"/>
                          </a:solidFill>
                          <a:effectLst/>
                        </a:rPr>
                        <a:t>2,800</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u="none" strike="noStrike" dirty="0" smtClean="0">
                          <a:solidFill>
                            <a:srgbClr val="000000"/>
                          </a:solidFill>
                          <a:effectLst/>
                        </a:rPr>
                        <a:t>68%</a:t>
                      </a:r>
                      <a:endParaRPr lang="en-US" sz="2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869167"/>
                  </a:ext>
                </a:extLst>
              </a:tr>
              <a:tr h="200025">
                <a:tc>
                  <a:txBody>
                    <a:bodyPr/>
                    <a:lstStyle/>
                    <a:p>
                      <a:pPr algn="l" fontAlgn="b"/>
                      <a:r>
                        <a:rPr lang="en-US" sz="2400" b="1" u="none" strike="noStrike" dirty="0">
                          <a:solidFill>
                            <a:srgbClr val="000000"/>
                          </a:solidFill>
                          <a:effectLst/>
                        </a:rPr>
                        <a:t>Total</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b="1" u="none" strike="noStrike" dirty="0" smtClean="0">
                          <a:solidFill>
                            <a:srgbClr val="000000"/>
                          </a:solidFill>
                          <a:effectLst/>
                        </a:rPr>
                        <a:t>4,100</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400" b="1" u="none" strike="noStrike" dirty="0">
                          <a:solidFill>
                            <a:srgbClr val="000000"/>
                          </a:solidFill>
                          <a:effectLst/>
                        </a:rPr>
                        <a:t>100%</a:t>
                      </a:r>
                      <a:endParaRPr lang="en-US" sz="2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0366634"/>
                  </a:ext>
                </a:extLst>
              </a:tr>
            </a:tbl>
          </a:graphicData>
        </a:graphic>
      </p:graphicFrame>
    </p:spTree>
    <p:extLst>
      <p:ext uri="{BB962C8B-B14F-4D97-AF65-F5344CB8AC3E}">
        <p14:creationId xmlns:p14="http://schemas.microsoft.com/office/powerpoint/2010/main" val="3724879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p:txBody>
          <a:bodyPr/>
          <a:lstStyle/>
          <a:p>
            <a:r>
              <a:rPr lang="en-US" dirty="0" smtClean="0"/>
              <a:t>Takeaways from historical data</a:t>
            </a:r>
            <a:endParaRPr lang="en-US" dirty="0"/>
          </a:p>
        </p:txBody>
      </p:sp>
      <p:sp>
        <p:nvSpPr>
          <p:cNvPr id="4" name="Content Placeholder 3"/>
          <p:cNvSpPr>
            <a:spLocks noGrp="1"/>
          </p:cNvSpPr>
          <p:nvPr>
            <p:ph idx="1"/>
          </p:nvPr>
        </p:nvSpPr>
        <p:spPr/>
        <p:txBody>
          <a:bodyPr>
            <a:normAutofit/>
          </a:bodyPr>
          <a:lstStyle/>
          <a:p>
            <a:pPr lvl="0"/>
            <a:r>
              <a:rPr lang="en-US" dirty="0"/>
              <a:t>There is substantial excess “available” supply </a:t>
            </a:r>
            <a:r>
              <a:rPr lang="en-US" dirty="0" smtClean="0"/>
              <a:t>capability after </a:t>
            </a:r>
            <a:r>
              <a:rPr lang="en-US" dirty="0"/>
              <a:t>the DAM that the ISO counts toward meeting the FER and next-day operating reserve requirements presently</a:t>
            </a:r>
          </a:p>
          <a:p>
            <a:pPr lvl="0"/>
            <a:r>
              <a:rPr lang="en-US" dirty="0"/>
              <a:t>As a result, in recent years, supplemental commitments in the RAA are rare</a:t>
            </a:r>
          </a:p>
          <a:p>
            <a:pPr lvl="0"/>
            <a:r>
              <a:rPr lang="en-US" dirty="0"/>
              <a:t>As noted </a:t>
            </a:r>
            <a:r>
              <a:rPr lang="en-US" dirty="0" smtClean="0"/>
              <a:t>previously:</a:t>
            </a:r>
          </a:p>
          <a:p>
            <a:pPr lvl="1"/>
            <a:r>
              <a:rPr lang="en-US" dirty="0" smtClean="0"/>
              <a:t>ISO currently relies upon this capability to achieve a reliable next-day operating plan</a:t>
            </a:r>
          </a:p>
          <a:p>
            <a:pPr lvl="1"/>
            <a:r>
              <a:rPr lang="en-US" i="1" dirty="0" smtClean="0"/>
              <a:t>However</a:t>
            </a:r>
            <a:r>
              <a:rPr lang="en-US" dirty="0" smtClean="0"/>
              <a:t>, there is currently no market compensation for these MW (which are </a:t>
            </a:r>
            <a:r>
              <a:rPr lang="en-US" dirty="0" err="1" smtClean="0"/>
              <a:t>uncleared</a:t>
            </a:r>
            <a:r>
              <a:rPr lang="en-US" dirty="0" smtClean="0"/>
              <a:t> in the DAM)</a:t>
            </a:r>
            <a:endParaRPr lang="en-US" dirty="0"/>
          </a:p>
        </p:txBody>
      </p:sp>
    </p:spTree>
    <p:extLst>
      <p:ext uri="{BB962C8B-B14F-4D97-AF65-F5344CB8AC3E}">
        <p14:creationId xmlns:p14="http://schemas.microsoft.com/office/powerpoint/2010/main" val="508717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FER in the DA market under ESI</a:t>
            </a:r>
            <a:endParaRPr lang="en-US" dirty="0"/>
          </a:p>
        </p:txBody>
      </p:sp>
      <p:sp>
        <p:nvSpPr>
          <p:cNvPr id="6" name="Text Placeholder 5"/>
          <p:cNvSpPr>
            <a:spLocks noGrp="1"/>
          </p:cNvSpPr>
          <p:nvPr>
            <p:ph type="body" idx="1"/>
          </p:nvPr>
        </p:nvSpPr>
        <p:spPr>
          <a:xfrm>
            <a:off x="609600" y="3429000"/>
            <a:ext cx="7772400" cy="2667000"/>
          </a:xfrm>
        </p:spPr>
        <p:txBody>
          <a:bodyPr>
            <a:normAutofit/>
          </a:bodyPr>
          <a:lstStyle/>
          <a:p>
            <a:r>
              <a:rPr lang="en-US" dirty="0"/>
              <a:t>In this section, we will</a:t>
            </a:r>
          </a:p>
          <a:p>
            <a:pPr marL="342900" indent="-342900">
              <a:buFont typeface="Arial" panose="020B0604020202020204" pitchFamily="34" charset="0"/>
              <a:buChar char="•"/>
            </a:pPr>
            <a:r>
              <a:rPr lang="en-US" dirty="0"/>
              <a:t>Discuss </a:t>
            </a:r>
            <a:r>
              <a:rPr lang="en-US" dirty="0" smtClean="0"/>
              <a:t>why and how the </a:t>
            </a:r>
            <a:r>
              <a:rPr lang="en-US" dirty="0"/>
              <a:t>FER </a:t>
            </a:r>
            <a:r>
              <a:rPr lang="en-US" dirty="0" smtClean="0"/>
              <a:t>will be applied in the DAM</a:t>
            </a:r>
            <a:endParaRPr lang="en-US" dirty="0"/>
          </a:p>
          <a:p>
            <a:pPr marL="342900" indent="-342900">
              <a:buFont typeface="Arial" panose="020B0604020202020204" pitchFamily="34" charset="0"/>
              <a:buChar char="•"/>
            </a:pPr>
            <a:r>
              <a:rPr lang="en-US" dirty="0" smtClean="0"/>
              <a:t>Discuss a proposed revision (from prior discussions) for how EIR is cleared</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28</a:t>
            </a:fld>
            <a:endParaRPr lang="en-US" dirty="0"/>
          </a:p>
        </p:txBody>
      </p:sp>
    </p:spTree>
    <p:extLst>
      <p:ext uri="{BB962C8B-B14F-4D97-AF65-F5344CB8AC3E}">
        <p14:creationId xmlns:p14="http://schemas.microsoft.com/office/powerpoint/2010/main" val="2980822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3" name="Title 2"/>
          <p:cNvSpPr>
            <a:spLocks noGrp="1"/>
          </p:cNvSpPr>
          <p:nvPr>
            <p:ph type="title"/>
          </p:nvPr>
        </p:nvSpPr>
        <p:spPr/>
        <p:txBody>
          <a:bodyPr/>
          <a:lstStyle/>
          <a:p>
            <a:r>
              <a:rPr lang="en-US" dirty="0" smtClean="0"/>
              <a:t>Recap: Benefits of applying FER in-market</a:t>
            </a:r>
            <a:endParaRPr lang="en-US" dirty="0"/>
          </a:p>
        </p:txBody>
      </p:sp>
      <p:sp>
        <p:nvSpPr>
          <p:cNvPr id="4" name="Content Placeholder 3"/>
          <p:cNvSpPr>
            <a:spLocks noGrp="1"/>
          </p:cNvSpPr>
          <p:nvPr>
            <p:ph idx="1"/>
          </p:nvPr>
        </p:nvSpPr>
        <p:spPr/>
        <p:txBody>
          <a:bodyPr>
            <a:normAutofit/>
          </a:bodyPr>
          <a:lstStyle/>
          <a:p>
            <a:pPr lvl="0"/>
            <a:r>
              <a:rPr lang="en-US" b="1" dirty="0" smtClean="0"/>
              <a:t>Ensure </a:t>
            </a:r>
            <a:r>
              <a:rPr lang="en-US" b="1" dirty="0"/>
              <a:t>the </a:t>
            </a:r>
            <a:r>
              <a:rPr lang="en-US" b="1" i="1" u="sng" dirty="0"/>
              <a:t>market</a:t>
            </a:r>
            <a:r>
              <a:rPr lang="en-US" b="1" dirty="0"/>
              <a:t> produces reliable operating plan</a:t>
            </a:r>
            <a:r>
              <a:rPr lang="en-US" dirty="0"/>
              <a:t> that can meet the forecast energy requirement</a:t>
            </a:r>
          </a:p>
          <a:p>
            <a:pPr lvl="1"/>
            <a:r>
              <a:rPr lang="en-US" dirty="0" smtClean="0"/>
              <a:t>As noted, current practice is out-of-market</a:t>
            </a:r>
            <a:endParaRPr lang="en-US" dirty="0"/>
          </a:p>
          <a:p>
            <a:pPr lvl="0"/>
            <a:r>
              <a:rPr lang="en-US" b="1" dirty="0"/>
              <a:t>Improve energy security</a:t>
            </a:r>
            <a:r>
              <a:rPr lang="en-US" dirty="0"/>
              <a:t>, by providing </a:t>
            </a:r>
            <a:r>
              <a:rPr lang="en-US" dirty="0" smtClean="0"/>
              <a:t>resource capability </a:t>
            </a:r>
            <a:r>
              <a:rPr lang="en-US" dirty="0"/>
              <a:t>not </a:t>
            </a:r>
            <a:r>
              <a:rPr lang="en-US" dirty="0" smtClean="0"/>
              <a:t>presently </a:t>
            </a:r>
            <a:r>
              <a:rPr lang="en-US" dirty="0"/>
              <a:t>cleared DA with a DA award, DA compensation, and greater incentives to ensure they can deliver energy in </a:t>
            </a:r>
            <a:r>
              <a:rPr lang="en-US" dirty="0" smtClean="0"/>
              <a:t>real-time</a:t>
            </a:r>
          </a:p>
          <a:p>
            <a:pPr lvl="0"/>
            <a:r>
              <a:rPr lang="en-US" b="1" dirty="0" smtClean="0"/>
              <a:t>Signal </a:t>
            </a:r>
            <a:r>
              <a:rPr lang="en-US" b="1" dirty="0"/>
              <a:t>to the market</a:t>
            </a:r>
            <a:r>
              <a:rPr lang="en-US" dirty="0"/>
              <a:t>, through transparent prices, the cost of a reliable next-day operating </a:t>
            </a:r>
            <a:r>
              <a:rPr lang="en-US" dirty="0" smtClean="0"/>
              <a:t>plan</a:t>
            </a:r>
            <a:endParaRPr lang="en-US" dirty="0"/>
          </a:p>
        </p:txBody>
      </p:sp>
    </p:spTree>
    <p:extLst>
      <p:ext uri="{BB962C8B-B14F-4D97-AF65-F5344CB8AC3E}">
        <p14:creationId xmlns:p14="http://schemas.microsoft.com/office/powerpoint/2010/main" val="3955076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p:txBody>
          <a:bodyPr/>
          <a:lstStyle/>
          <a:p>
            <a:r>
              <a:rPr lang="en-US" dirty="0"/>
              <a:t>Prior Energy-Security Improvement </a:t>
            </a:r>
            <a:r>
              <a:rPr lang="en-US" dirty="0" smtClean="0"/>
              <a:t>Presentations</a:t>
            </a:r>
            <a:endParaRPr lang="en-US" dirty="0"/>
          </a:p>
        </p:txBody>
      </p:sp>
      <p:sp>
        <p:nvSpPr>
          <p:cNvPr id="4" name="Content Placeholder 3"/>
          <p:cNvSpPr>
            <a:spLocks noGrp="1"/>
          </p:cNvSpPr>
          <p:nvPr>
            <p:ph idx="1"/>
          </p:nvPr>
        </p:nvSpPr>
        <p:spPr/>
        <p:txBody>
          <a:bodyPr/>
          <a:lstStyle/>
          <a:p>
            <a:r>
              <a:rPr lang="en-US" dirty="0" smtClean="0">
                <a:hlinkClick r:id="rId2"/>
              </a:rPr>
              <a:t>September ESI presentation</a:t>
            </a:r>
          </a:p>
          <a:p>
            <a:r>
              <a:rPr lang="en-US" dirty="0" smtClean="0">
                <a:hlinkClick r:id="rId2"/>
              </a:rPr>
              <a:t>August ESI presentation</a:t>
            </a:r>
            <a:endParaRPr lang="en-US" dirty="0" smtClean="0"/>
          </a:p>
          <a:p>
            <a:r>
              <a:rPr lang="en-US" dirty="0">
                <a:hlinkClick r:id="rId3"/>
              </a:rPr>
              <a:t>July 30 ESI presentation</a:t>
            </a:r>
            <a:r>
              <a:rPr lang="en-US" dirty="0"/>
              <a:t> 	</a:t>
            </a:r>
            <a:endParaRPr lang="en-US" dirty="0" smtClean="0"/>
          </a:p>
          <a:p>
            <a:r>
              <a:rPr lang="en-US" dirty="0" smtClean="0">
                <a:hlinkClick r:id="rId4"/>
              </a:rPr>
              <a:t>July </a:t>
            </a:r>
            <a:r>
              <a:rPr lang="en-US" dirty="0">
                <a:hlinkClick r:id="rId4"/>
              </a:rPr>
              <a:t>8-10 ESI </a:t>
            </a:r>
            <a:r>
              <a:rPr lang="en-US" dirty="0" smtClean="0">
                <a:hlinkClick r:id="rId4"/>
              </a:rPr>
              <a:t>presentation</a:t>
            </a:r>
            <a:endParaRPr lang="en-US" dirty="0" smtClean="0"/>
          </a:p>
          <a:p>
            <a:r>
              <a:rPr lang="en-US" dirty="0">
                <a:hlinkClick r:id="rId5"/>
              </a:rPr>
              <a:t>June ESI presentation</a:t>
            </a:r>
            <a:endParaRPr lang="en-US" dirty="0"/>
          </a:p>
          <a:p>
            <a:r>
              <a:rPr lang="en-US" dirty="0" smtClean="0">
                <a:hlinkClick r:id="rId6"/>
              </a:rPr>
              <a:t>May </a:t>
            </a:r>
            <a:r>
              <a:rPr lang="en-US" dirty="0">
                <a:hlinkClick r:id="rId6"/>
              </a:rPr>
              <a:t>ESI presentation</a:t>
            </a:r>
            <a:endParaRPr lang="en-US" dirty="0"/>
          </a:p>
          <a:p>
            <a:r>
              <a:rPr lang="en-US" dirty="0" smtClean="0">
                <a:hlinkClick r:id="rId7"/>
              </a:rPr>
              <a:t>April </a:t>
            </a:r>
            <a:r>
              <a:rPr lang="en-US" dirty="0">
                <a:hlinkClick r:id="rId7"/>
              </a:rPr>
              <a:t>ESI </a:t>
            </a:r>
            <a:r>
              <a:rPr lang="en-US" dirty="0" smtClean="0">
                <a:hlinkClick r:id="rId7"/>
              </a:rPr>
              <a:t>presentation</a:t>
            </a:r>
            <a:endParaRPr lang="en-US" dirty="0"/>
          </a:p>
        </p:txBody>
      </p:sp>
    </p:spTree>
    <p:extLst>
      <p:ext uri="{BB962C8B-B14F-4D97-AF65-F5344CB8AC3E}">
        <p14:creationId xmlns:p14="http://schemas.microsoft.com/office/powerpoint/2010/main" val="1390636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30</a:t>
            </a:fld>
            <a:endParaRPr lang="en-US" dirty="0"/>
          </a:p>
        </p:txBody>
      </p:sp>
      <p:sp>
        <p:nvSpPr>
          <p:cNvPr id="3" name="Title 2"/>
          <p:cNvSpPr>
            <a:spLocks noGrp="1"/>
          </p:cNvSpPr>
          <p:nvPr>
            <p:ph type="title"/>
          </p:nvPr>
        </p:nvSpPr>
        <p:spPr/>
        <p:txBody>
          <a:bodyPr/>
          <a:lstStyle/>
          <a:p>
            <a:r>
              <a:rPr lang="en-US" dirty="0" smtClean="0"/>
              <a:t>Recap</a:t>
            </a:r>
            <a:r>
              <a:rPr lang="en-US" dirty="0"/>
              <a:t>: </a:t>
            </a:r>
            <a:r>
              <a:rPr lang="en-US" dirty="0" smtClean="0"/>
              <a:t>DAM will have </a:t>
            </a:r>
            <a:r>
              <a:rPr lang="en-US" u="sng" dirty="0" smtClean="0"/>
              <a:t>two</a:t>
            </a:r>
            <a:r>
              <a:rPr lang="en-US" dirty="0" smtClean="0"/>
              <a:t> energy constraints</a:t>
            </a:r>
            <a:endParaRPr lang="en-US" dirty="0"/>
          </a:p>
        </p:txBody>
      </p:sp>
      <p:sp>
        <p:nvSpPr>
          <p:cNvPr id="4" name="Content Placeholder 3"/>
          <p:cNvSpPr>
            <a:spLocks noGrp="1"/>
          </p:cNvSpPr>
          <p:nvPr>
            <p:ph idx="1"/>
          </p:nvPr>
        </p:nvSpPr>
        <p:spPr/>
        <p:txBody>
          <a:bodyPr>
            <a:normAutofit/>
          </a:bodyPr>
          <a:lstStyle/>
          <a:p>
            <a:pPr lvl="0"/>
            <a:r>
              <a:rPr lang="en-US" b="1" dirty="0"/>
              <a:t>Conceptually</a:t>
            </a:r>
            <a:r>
              <a:rPr lang="en-US" dirty="0"/>
              <a:t>, there will be two demand curves for energy in </a:t>
            </a:r>
            <a:r>
              <a:rPr lang="en-US" dirty="0" smtClean="0"/>
              <a:t>the </a:t>
            </a:r>
            <a:r>
              <a:rPr lang="en-US" dirty="0"/>
              <a:t>DAM:</a:t>
            </a:r>
          </a:p>
          <a:p>
            <a:pPr lvl="1"/>
            <a:r>
              <a:rPr lang="en-US" b="1" dirty="0" smtClean="0"/>
              <a:t>(1)</a:t>
            </a:r>
            <a:r>
              <a:rPr lang="en-US" dirty="0" smtClean="0"/>
              <a:t> </a:t>
            </a:r>
            <a:r>
              <a:rPr lang="en-US" dirty="0"/>
              <a:t>Bid-in energy demand of market </a:t>
            </a:r>
            <a:r>
              <a:rPr lang="en-US" dirty="0" smtClean="0"/>
              <a:t>participants.</a:t>
            </a:r>
          </a:p>
          <a:p>
            <a:pPr marL="457200" lvl="1" indent="0">
              <a:buNone/>
            </a:pPr>
            <a:r>
              <a:rPr lang="en-US" dirty="0"/>
              <a:t> </a:t>
            </a:r>
            <a:r>
              <a:rPr lang="en-US" dirty="0" smtClean="0"/>
              <a:t>    </a:t>
            </a:r>
            <a:r>
              <a:rPr lang="en-US" i="1" dirty="0"/>
              <a:t>Same as today</a:t>
            </a:r>
            <a:endParaRPr lang="en-US" dirty="0"/>
          </a:p>
          <a:p>
            <a:pPr lvl="1"/>
            <a:r>
              <a:rPr lang="en-US" b="1" dirty="0" smtClean="0"/>
              <a:t>(2)</a:t>
            </a:r>
            <a:r>
              <a:rPr lang="en-US" dirty="0" smtClean="0"/>
              <a:t> Forecast </a:t>
            </a:r>
            <a:r>
              <a:rPr lang="en-US" dirty="0"/>
              <a:t>energy </a:t>
            </a:r>
            <a:r>
              <a:rPr lang="en-US" dirty="0" smtClean="0"/>
              <a:t>requirement</a:t>
            </a:r>
          </a:p>
          <a:p>
            <a:pPr marL="457200" lvl="1" indent="0">
              <a:buNone/>
            </a:pPr>
            <a:r>
              <a:rPr lang="en-US" dirty="0"/>
              <a:t> </a:t>
            </a:r>
            <a:r>
              <a:rPr lang="en-US" dirty="0" smtClean="0"/>
              <a:t>    </a:t>
            </a:r>
            <a:r>
              <a:rPr lang="en-US" i="1" dirty="0"/>
              <a:t>New to the DAM</a:t>
            </a:r>
            <a:r>
              <a:rPr lang="en-US" dirty="0"/>
              <a:t> </a:t>
            </a:r>
            <a:r>
              <a:rPr lang="en-US" i="1" dirty="0"/>
              <a:t>; exists out-of-market today</a:t>
            </a:r>
            <a:endParaRPr lang="en-US" dirty="0"/>
          </a:p>
          <a:p>
            <a:pPr lvl="0"/>
            <a:r>
              <a:rPr lang="en-US" b="1" dirty="0" smtClean="0"/>
              <a:t>Mechanically</a:t>
            </a:r>
            <a:r>
              <a:rPr lang="en-US" dirty="0"/>
              <a:t>:   There will be two energy constraints </a:t>
            </a:r>
            <a:r>
              <a:rPr lang="en-US" dirty="0" smtClean="0"/>
              <a:t>applied in </a:t>
            </a:r>
            <a:r>
              <a:rPr lang="en-US" dirty="0"/>
              <a:t>the </a:t>
            </a:r>
            <a:r>
              <a:rPr lang="en-US" dirty="0" smtClean="0"/>
              <a:t>DAM co-optimization</a:t>
            </a:r>
            <a:endParaRPr lang="en-US" dirty="0"/>
          </a:p>
          <a:p>
            <a:pPr lvl="1"/>
            <a:r>
              <a:rPr lang="en-US" b="1" dirty="0" smtClean="0"/>
              <a:t>(1)</a:t>
            </a:r>
            <a:r>
              <a:rPr lang="en-US" dirty="0" smtClean="0"/>
              <a:t> Existing: clear </a:t>
            </a:r>
            <a:r>
              <a:rPr lang="en-US" dirty="0"/>
              <a:t>offered supply to satisfy bid-in demand </a:t>
            </a:r>
          </a:p>
          <a:p>
            <a:pPr lvl="2"/>
            <a:r>
              <a:rPr lang="en-US" dirty="0"/>
              <a:t>DA LMP = constraint 1 shadow price.  </a:t>
            </a:r>
            <a:r>
              <a:rPr lang="en-US" i="1" dirty="0"/>
              <a:t>Same as today.</a:t>
            </a:r>
            <a:endParaRPr lang="en-US" dirty="0"/>
          </a:p>
          <a:p>
            <a:pPr lvl="1"/>
            <a:r>
              <a:rPr lang="en-US" b="1" dirty="0" smtClean="0"/>
              <a:t>(2)</a:t>
            </a:r>
            <a:r>
              <a:rPr lang="en-US" dirty="0" smtClean="0"/>
              <a:t> New </a:t>
            </a:r>
            <a:r>
              <a:rPr lang="en-US" dirty="0"/>
              <a:t>to DAM: simultaneously clear physical energy supply offers </a:t>
            </a:r>
            <a:r>
              <a:rPr lang="en-US" dirty="0" smtClean="0"/>
              <a:t>and/or </a:t>
            </a:r>
            <a:r>
              <a:rPr lang="en-US" dirty="0"/>
              <a:t>energy options (EIR) to satisfy the FER</a:t>
            </a:r>
          </a:p>
          <a:p>
            <a:pPr lvl="2"/>
            <a:r>
              <a:rPr lang="en-US" dirty="0"/>
              <a:t>FER price = constraint 2 shadow </a:t>
            </a:r>
            <a:r>
              <a:rPr lang="en-US" dirty="0" smtClean="0"/>
              <a:t>price. </a:t>
            </a:r>
            <a:r>
              <a:rPr lang="en-US" i="1" dirty="0" smtClean="0"/>
              <a:t>New.</a:t>
            </a:r>
            <a:endParaRPr lang="en-US" i="1" dirty="0"/>
          </a:p>
        </p:txBody>
      </p:sp>
    </p:spTree>
    <p:extLst>
      <p:ext uri="{BB962C8B-B14F-4D97-AF65-F5344CB8AC3E}">
        <p14:creationId xmlns:p14="http://schemas.microsoft.com/office/powerpoint/2010/main" val="1811799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31</a:t>
            </a:fld>
            <a:endParaRPr lang="en-US" dirty="0"/>
          </a:p>
        </p:txBody>
      </p:sp>
      <p:sp>
        <p:nvSpPr>
          <p:cNvPr id="3" name="Title 2"/>
          <p:cNvSpPr>
            <a:spLocks noGrp="1"/>
          </p:cNvSpPr>
          <p:nvPr>
            <p:ph type="title"/>
          </p:nvPr>
        </p:nvSpPr>
        <p:spPr/>
        <p:txBody>
          <a:bodyPr/>
          <a:lstStyle/>
          <a:p>
            <a:r>
              <a:rPr lang="en-US" dirty="0" smtClean="0"/>
              <a:t>Recap</a:t>
            </a:r>
            <a:r>
              <a:rPr lang="en-US" dirty="0"/>
              <a:t>: </a:t>
            </a:r>
            <a:r>
              <a:rPr lang="en-US" dirty="0" smtClean="0"/>
              <a:t>Pricing follows standard principles</a:t>
            </a:r>
            <a:endParaRPr lang="en-US" dirty="0"/>
          </a:p>
        </p:txBody>
      </p:sp>
      <p:sp>
        <p:nvSpPr>
          <p:cNvPr id="4" name="Content Placeholder 3"/>
          <p:cNvSpPr>
            <a:spLocks noGrp="1"/>
          </p:cNvSpPr>
          <p:nvPr>
            <p:ph idx="1"/>
          </p:nvPr>
        </p:nvSpPr>
        <p:spPr/>
        <p:txBody>
          <a:bodyPr>
            <a:normAutofit/>
          </a:bodyPr>
          <a:lstStyle/>
          <a:p>
            <a:pPr lvl="0"/>
            <a:r>
              <a:rPr lang="en-US" dirty="0"/>
              <a:t>A market with </a:t>
            </a:r>
            <a:r>
              <a:rPr lang="en-US" i="1" dirty="0"/>
              <a:t>two </a:t>
            </a:r>
            <a:r>
              <a:rPr lang="en-US" dirty="0"/>
              <a:t>demand curves for energy produces two prices</a:t>
            </a:r>
          </a:p>
          <a:p>
            <a:pPr lvl="0"/>
            <a:r>
              <a:rPr lang="en-US" dirty="0"/>
              <a:t>Each price reflects the system’s incremental cost of satisfying each demand curve, at the margin </a:t>
            </a:r>
          </a:p>
          <a:p>
            <a:pPr lvl="1"/>
            <a:r>
              <a:rPr lang="en-US" dirty="0"/>
              <a:t>The incremental cost includes the marginal resource’s opportunity costs, if present</a:t>
            </a:r>
          </a:p>
          <a:p>
            <a:pPr lvl="1"/>
            <a:r>
              <a:rPr lang="en-US" i="1" dirty="0"/>
              <a:t>See </a:t>
            </a:r>
            <a:r>
              <a:rPr lang="en-US" dirty="0"/>
              <a:t>example from </a:t>
            </a:r>
            <a:r>
              <a:rPr lang="en-US" u="sng" dirty="0">
                <a:hlinkClick r:id="rId2"/>
              </a:rPr>
              <a:t>July MC</a:t>
            </a:r>
            <a:r>
              <a:rPr lang="en-US" dirty="0"/>
              <a:t>, slides 29-34</a:t>
            </a:r>
          </a:p>
          <a:p>
            <a:pPr lvl="0"/>
            <a:r>
              <a:rPr lang="en-US" dirty="0"/>
              <a:t>Conceptually:  </a:t>
            </a:r>
          </a:p>
          <a:p>
            <a:pPr lvl="1"/>
            <a:r>
              <a:rPr lang="en-US" dirty="0"/>
              <a:t>DA LMP is the </a:t>
            </a:r>
            <a:r>
              <a:rPr lang="en-US" i="1" dirty="0"/>
              <a:t>incremental cost </a:t>
            </a:r>
            <a:r>
              <a:rPr lang="en-US" dirty="0"/>
              <a:t>to satisfy </a:t>
            </a:r>
            <a:r>
              <a:rPr lang="en-US" dirty="0" smtClean="0"/>
              <a:t>another unit of bid-in </a:t>
            </a:r>
            <a:r>
              <a:rPr lang="en-US" dirty="0"/>
              <a:t>energy demand</a:t>
            </a:r>
          </a:p>
          <a:p>
            <a:pPr lvl="1"/>
            <a:r>
              <a:rPr lang="en-US" dirty="0" smtClean="0"/>
              <a:t>FER price </a:t>
            </a:r>
            <a:r>
              <a:rPr lang="en-US" dirty="0"/>
              <a:t>is the </a:t>
            </a:r>
            <a:r>
              <a:rPr lang="en-US" i="1" dirty="0"/>
              <a:t>incremental </a:t>
            </a:r>
            <a:r>
              <a:rPr lang="en-US" i="1" dirty="0" smtClean="0"/>
              <a:t>cost</a:t>
            </a:r>
            <a:r>
              <a:rPr lang="en-US" dirty="0" smtClean="0"/>
              <a:t> </a:t>
            </a:r>
            <a:r>
              <a:rPr lang="en-US" dirty="0"/>
              <a:t>to satisfy </a:t>
            </a:r>
            <a:r>
              <a:rPr lang="en-US" dirty="0" smtClean="0"/>
              <a:t>another unit of forecast energy demand</a:t>
            </a:r>
            <a:endParaRPr lang="en-US" i="1" dirty="0"/>
          </a:p>
        </p:txBody>
      </p:sp>
    </p:spTree>
    <p:extLst>
      <p:ext uri="{BB962C8B-B14F-4D97-AF65-F5344CB8AC3E}">
        <p14:creationId xmlns:p14="http://schemas.microsoft.com/office/powerpoint/2010/main" val="2558038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32</a:t>
            </a:fld>
            <a:endParaRPr lang="en-US" dirty="0"/>
          </a:p>
        </p:txBody>
      </p:sp>
      <p:sp>
        <p:nvSpPr>
          <p:cNvPr id="3" name="Title 2"/>
          <p:cNvSpPr>
            <a:spLocks noGrp="1"/>
          </p:cNvSpPr>
          <p:nvPr>
            <p:ph type="title"/>
          </p:nvPr>
        </p:nvSpPr>
        <p:spPr/>
        <p:txBody>
          <a:bodyPr/>
          <a:lstStyle/>
          <a:p>
            <a:r>
              <a:rPr lang="en-US" dirty="0" smtClean="0"/>
              <a:t>Recap</a:t>
            </a:r>
            <a:r>
              <a:rPr lang="en-US" dirty="0"/>
              <a:t>: </a:t>
            </a:r>
            <a:r>
              <a:rPr lang="en-US" dirty="0" smtClean="0"/>
              <a:t>Compensation follows standard principles</a:t>
            </a:r>
            <a:endParaRPr lang="en-US" dirty="0"/>
          </a:p>
        </p:txBody>
      </p:sp>
      <p:sp>
        <p:nvSpPr>
          <p:cNvPr id="4" name="Content Placeholder 3"/>
          <p:cNvSpPr>
            <a:spLocks noGrp="1"/>
          </p:cNvSpPr>
          <p:nvPr>
            <p:ph idx="1"/>
          </p:nvPr>
        </p:nvSpPr>
        <p:spPr/>
        <p:txBody>
          <a:bodyPr>
            <a:normAutofit/>
          </a:bodyPr>
          <a:lstStyle/>
          <a:p>
            <a:pPr lvl="0"/>
            <a:r>
              <a:rPr lang="en-US" dirty="0"/>
              <a:t>Compensation follows the ‘participation payment principle’: offers cleared to help satisfy a constraint receive the shadow price of that constraint</a:t>
            </a:r>
          </a:p>
          <a:p>
            <a:pPr lvl="1"/>
            <a:r>
              <a:rPr lang="en-US" i="1" dirty="0"/>
              <a:t>See</a:t>
            </a:r>
            <a:r>
              <a:rPr lang="en-US" dirty="0"/>
              <a:t> </a:t>
            </a:r>
            <a:r>
              <a:rPr lang="en-US" u="sng" dirty="0">
                <a:hlinkClick r:id="rId2"/>
              </a:rPr>
              <a:t>August MC</a:t>
            </a:r>
            <a:r>
              <a:rPr lang="en-US" dirty="0"/>
              <a:t>, slides 15-17</a:t>
            </a:r>
          </a:p>
          <a:p>
            <a:pPr lvl="1"/>
            <a:r>
              <a:rPr lang="en-US" dirty="0" smtClean="0"/>
              <a:t>A MWh of cleared energy, or of cleared energy option, </a:t>
            </a:r>
            <a:r>
              <a:rPr lang="en-US" dirty="0"/>
              <a:t>is compensated for the value it provides in avoiding </a:t>
            </a:r>
            <a:r>
              <a:rPr lang="en-US" dirty="0" smtClean="0"/>
              <a:t>the need to purchase another</a:t>
            </a:r>
            <a:r>
              <a:rPr lang="en-US" dirty="0"/>
              <a:t>, more costly MWh </a:t>
            </a:r>
            <a:r>
              <a:rPr lang="en-US" i="1" dirty="0" smtClean="0"/>
              <a:t>at </a:t>
            </a:r>
            <a:r>
              <a:rPr lang="en-US" i="1" dirty="0"/>
              <a:t>the margin</a:t>
            </a:r>
            <a:r>
              <a:rPr lang="en-US" sz="1000" dirty="0"/>
              <a:t> </a:t>
            </a:r>
            <a:endParaRPr lang="en-US" dirty="0"/>
          </a:p>
          <a:p>
            <a:pPr lvl="0"/>
            <a:r>
              <a:rPr lang="en-US" dirty="0" smtClean="0"/>
              <a:t>Practical </a:t>
            </a:r>
            <a:r>
              <a:rPr lang="en-US" dirty="0"/>
              <a:t>Implications:</a:t>
            </a:r>
          </a:p>
          <a:p>
            <a:pPr lvl="1"/>
            <a:r>
              <a:rPr lang="en-US" dirty="0"/>
              <a:t>Cleared physical energy supply offers </a:t>
            </a:r>
            <a:r>
              <a:rPr lang="en-US" dirty="0" smtClean="0"/>
              <a:t>satisfy </a:t>
            </a:r>
            <a:r>
              <a:rPr lang="en-US" dirty="0"/>
              <a:t>both </a:t>
            </a:r>
            <a:r>
              <a:rPr lang="en-US" dirty="0" smtClean="0"/>
              <a:t>constraints, </a:t>
            </a:r>
            <a:r>
              <a:rPr lang="en-US" dirty="0"/>
              <a:t>so </a:t>
            </a:r>
            <a:r>
              <a:rPr lang="en-US" dirty="0" smtClean="0"/>
              <a:t>are paid both prices:  </a:t>
            </a:r>
            <a:r>
              <a:rPr lang="en-US" dirty="0"/>
              <a:t>LMP and FER price</a:t>
            </a:r>
          </a:p>
          <a:p>
            <a:pPr lvl="1"/>
            <a:r>
              <a:rPr lang="en-US" dirty="0"/>
              <a:t>Cleared EIR options </a:t>
            </a:r>
            <a:r>
              <a:rPr lang="en-US" dirty="0" smtClean="0"/>
              <a:t>satisfy only </a:t>
            </a:r>
            <a:r>
              <a:rPr lang="en-US" dirty="0"/>
              <a:t>the FER, so are </a:t>
            </a:r>
            <a:r>
              <a:rPr lang="en-US" dirty="0" smtClean="0"/>
              <a:t>paid </a:t>
            </a:r>
            <a:r>
              <a:rPr lang="en-US" dirty="0"/>
              <a:t>only the FER price (= EIR price)</a:t>
            </a:r>
          </a:p>
          <a:p>
            <a:pPr lvl="1"/>
            <a:r>
              <a:rPr lang="en-US" dirty="0"/>
              <a:t>Cleared INCs </a:t>
            </a:r>
            <a:r>
              <a:rPr lang="en-US" dirty="0" smtClean="0"/>
              <a:t>satisfy only </a:t>
            </a:r>
            <a:r>
              <a:rPr lang="en-US" dirty="0"/>
              <a:t>bid-in energy demand, so are </a:t>
            </a:r>
            <a:r>
              <a:rPr lang="en-US" dirty="0" smtClean="0"/>
              <a:t>paid </a:t>
            </a:r>
            <a:r>
              <a:rPr lang="en-US" dirty="0"/>
              <a:t>only the DA LMP</a:t>
            </a:r>
            <a:r>
              <a:rPr lang="en-US" sz="1200" dirty="0"/>
              <a:t> </a:t>
            </a:r>
            <a:endParaRPr lang="en-US" dirty="0"/>
          </a:p>
          <a:p>
            <a:endParaRPr lang="en-US" dirty="0"/>
          </a:p>
        </p:txBody>
      </p:sp>
    </p:spTree>
    <p:extLst>
      <p:ext uri="{BB962C8B-B14F-4D97-AF65-F5344CB8AC3E}">
        <p14:creationId xmlns:p14="http://schemas.microsoft.com/office/powerpoint/2010/main" val="35985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33</a:t>
            </a:fld>
            <a:endParaRPr lang="en-US" dirty="0"/>
          </a:p>
        </p:txBody>
      </p:sp>
      <p:sp>
        <p:nvSpPr>
          <p:cNvPr id="3" name="Title 2"/>
          <p:cNvSpPr>
            <a:spLocks noGrp="1"/>
          </p:cNvSpPr>
          <p:nvPr>
            <p:ph type="title"/>
          </p:nvPr>
        </p:nvSpPr>
        <p:spPr/>
        <p:txBody>
          <a:bodyPr/>
          <a:lstStyle/>
          <a:p>
            <a:r>
              <a:rPr lang="en-US" dirty="0" smtClean="0"/>
              <a:t>The FER price is not uplift</a:t>
            </a:r>
            <a:endParaRPr lang="en-US" dirty="0"/>
          </a:p>
        </p:txBody>
      </p:sp>
      <p:sp>
        <p:nvSpPr>
          <p:cNvPr id="4" name="Content Placeholder 3"/>
          <p:cNvSpPr>
            <a:spLocks noGrp="1"/>
          </p:cNvSpPr>
          <p:nvPr>
            <p:ph idx="1"/>
          </p:nvPr>
        </p:nvSpPr>
        <p:spPr/>
        <p:txBody>
          <a:bodyPr>
            <a:normAutofit/>
          </a:bodyPr>
          <a:lstStyle/>
          <a:p>
            <a:pPr lvl="0"/>
            <a:r>
              <a:rPr lang="en-US" dirty="0"/>
              <a:t>Uplift is a resource-specific payment, providing cost recovery when a </a:t>
            </a:r>
            <a:r>
              <a:rPr lang="en-US" dirty="0" smtClean="0"/>
              <a:t>pool-scheduled </a:t>
            </a:r>
            <a:r>
              <a:rPr lang="en-US" dirty="0"/>
              <a:t>resource’s </a:t>
            </a:r>
            <a:r>
              <a:rPr lang="en-US" dirty="0" smtClean="0"/>
              <a:t>energy offer prices are </a:t>
            </a:r>
            <a:r>
              <a:rPr lang="en-US" dirty="0"/>
              <a:t>not covered by </a:t>
            </a:r>
            <a:r>
              <a:rPr lang="en-US" dirty="0" smtClean="0"/>
              <a:t>LMPs</a:t>
            </a:r>
            <a:endParaRPr lang="en-US" dirty="0"/>
          </a:p>
          <a:p>
            <a:pPr lvl="0"/>
            <a:r>
              <a:rPr lang="en-US" dirty="0"/>
              <a:t>The FER price is the shadow price of a modeled constraint, and reflects the incremental cost of preparing the system to meet forecast real-time </a:t>
            </a:r>
            <a:r>
              <a:rPr lang="en-US" dirty="0" smtClean="0"/>
              <a:t>load</a:t>
            </a:r>
            <a:endParaRPr lang="en-US" dirty="0"/>
          </a:p>
          <a:p>
            <a:pPr lvl="0"/>
            <a:r>
              <a:rPr lang="en-US" dirty="0"/>
              <a:t>The FER price is distinct from uplift</a:t>
            </a:r>
          </a:p>
          <a:p>
            <a:pPr lvl="1"/>
            <a:r>
              <a:rPr lang="en-US" dirty="0"/>
              <a:t>It represents the marginal cost of satisfying </a:t>
            </a:r>
            <a:r>
              <a:rPr lang="en-US" dirty="0" smtClean="0"/>
              <a:t>a market-wide </a:t>
            </a:r>
            <a:r>
              <a:rPr lang="en-US" dirty="0"/>
              <a:t>reliability </a:t>
            </a:r>
            <a:r>
              <a:rPr lang="en-US" dirty="0" smtClean="0"/>
              <a:t>requirement</a:t>
            </a:r>
            <a:endParaRPr lang="en-US" dirty="0"/>
          </a:p>
          <a:p>
            <a:pPr lvl="1"/>
            <a:r>
              <a:rPr lang="en-US" dirty="0"/>
              <a:t>It is </a:t>
            </a:r>
            <a:r>
              <a:rPr lang="en-US" dirty="0" smtClean="0"/>
              <a:t>a uniform, transparent price paid </a:t>
            </a:r>
            <a:r>
              <a:rPr lang="en-US" dirty="0"/>
              <a:t>to all resources contributing to satisfying this constraint, and </a:t>
            </a:r>
          </a:p>
          <a:p>
            <a:pPr lvl="1"/>
            <a:r>
              <a:rPr lang="en-US" dirty="0" smtClean="0"/>
              <a:t>It </a:t>
            </a:r>
            <a:r>
              <a:rPr lang="en-US" dirty="0"/>
              <a:t>is </a:t>
            </a:r>
            <a:r>
              <a:rPr lang="en-US" i="1" dirty="0"/>
              <a:t>not </a:t>
            </a:r>
            <a:r>
              <a:rPr lang="en-US" dirty="0"/>
              <a:t>resource-specific, </a:t>
            </a:r>
            <a:r>
              <a:rPr lang="en-US" dirty="0" smtClean="0"/>
              <a:t>and is it not intended to provide energy </a:t>
            </a:r>
            <a:r>
              <a:rPr lang="en-US" dirty="0"/>
              <a:t>offer-cost recovery</a:t>
            </a:r>
          </a:p>
          <a:p>
            <a:endParaRPr lang="en-US" dirty="0"/>
          </a:p>
        </p:txBody>
      </p:sp>
    </p:spTree>
    <p:extLst>
      <p:ext uri="{BB962C8B-B14F-4D97-AF65-F5344CB8AC3E}">
        <p14:creationId xmlns:p14="http://schemas.microsoft.com/office/powerpoint/2010/main" val="593647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Commitment of Resources with EIR awards</a:t>
            </a:r>
            <a:endParaRPr lang="en-US" dirty="0"/>
          </a:p>
        </p:txBody>
      </p:sp>
      <p:sp>
        <p:nvSpPr>
          <p:cNvPr id="7" name="Text Placeholder 6"/>
          <p:cNvSpPr>
            <a:spLocks noGrp="1"/>
          </p:cNvSpPr>
          <p:nvPr>
            <p:ph type="body" idx="1"/>
          </p:nvPr>
        </p:nvSpPr>
        <p:spPr/>
        <p:txBody>
          <a:bodyPr>
            <a:normAutofit/>
          </a:bodyPr>
          <a:lstStyle/>
          <a:p>
            <a:r>
              <a:rPr lang="en-US" dirty="0" smtClean="0"/>
              <a:t>In this section, we’ll discuss a proposed revision to how EIR is cleared</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34</a:t>
            </a:fld>
            <a:endParaRPr lang="en-US" dirty="0"/>
          </a:p>
        </p:txBody>
      </p:sp>
    </p:spTree>
    <p:extLst>
      <p:ext uri="{BB962C8B-B14F-4D97-AF65-F5344CB8AC3E}">
        <p14:creationId xmlns:p14="http://schemas.microsoft.com/office/powerpoint/2010/main" val="3747800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35</a:t>
            </a:fld>
            <a:endParaRPr lang="en-US" dirty="0"/>
          </a:p>
        </p:txBody>
      </p:sp>
      <p:sp>
        <p:nvSpPr>
          <p:cNvPr id="3" name="Title 2"/>
          <p:cNvSpPr>
            <a:spLocks noGrp="1"/>
          </p:cNvSpPr>
          <p:nvPr>
            <p:ph type="title"/>
          </p:nvPr>
        </p:nvSpPr>
        <p:spPr/>
        <p:txBody>
          <a:bodyPr/>
          <a:lstStyle/>
          <a:p>
            <a:r>
              <a:rPr lang="en-US" dirty="0"/>
              <a:t>Stakeholder questions about EIR and </a:t>
            </a:r>
            <a:r>
              <a:rPr lang="en-US" dirty="0" smtClean="0"/>
              <a:t>commitment</a:t>
            </a:r>
            <a:endParaRPr lang="en-US" dirty="0"/>
          </a:p>
        </p:txBody>
      </p:sp>
      <p:sp>
        <p:nvSpPr>
          <p:cNvPr id="4" name="Content Placeholder 3"/>
          <p:cNvSpPr>
            <a:spLocks noGrp="1"/>
          </p:cNvSpPr>
          <p:nvPr>
            <p:ph idx="1"/>
          </p:nvPr>
        </p:nvSpPr>
        <p:spPr/>
        <p:txBody>
          <a:bodyPr>
            <a:normAutofit/>
          </a:bodyPr>
          <a:lstStyle/>
          <a:p>
            <a:pPr lvl="0"/>
            <a:r>
              <a:rPr lang="en-US" dirty="0"/>
              <a:t>The ISO previously indicated that a resource could receive an EIR award regardless of whether </a:t>
            </a:r>
            <a:r>
              <a:rPr lang="en-US" dirty="0" smtClean="0"/>
              <a:t>it </a:t>
            </a:r>
            <a:r>
              <a:rPr lang="en-US" dirty="0"/>
              <a:t>had a DA commitment schedule for </a:t>
            </a:r>
            <a:r>
              <a:rPr lang="en-US" dirty="0" smtClean="0"/>
              <a:t>energy</a:t>
            </a:r>
          </a:p>
          <a:p>
            <a:pPr lvl="1"/>
            <a:r>
              <a:rPr lang="en-US" dirty="0"/>
              <a:t>ISO also indicated that EIR awards will respect a unit’s physical parameters, such as </a:t>
            </a:r>
            <a:r>
              <a:rPr lang="en-US" dirty="0" smtClean="0"/>
              <a:t>Min </a:t>
            </a:r>
            <a:r>
              <a:rPr lang="en-US" dirty="0"/>
              <a:t>Run Time, </a:t>
            </a:r>
            <a:r>
              <a:rPr lang="en-US" dirty="0" smtClean="0"/>
              <a:t>Min </a:t>
            </a:r>
            <a:r>
              <a:rPr lang="en-US" dirty="0"/>
              <a:t>Down Time, etc. </a:t>
            </a:r>
            <a:endParaRPr lang="en-US" dirty="0" smtClean="0"/>
          </a:p>
          <a:p>
            <a:pPr lvl="0"/>
            <a:r>
              <a:rPr lang="en-US" dirty="0"/>
              <a:t>This </a:t>
            </a:r>
            <a:r>
              <a:rPr lang="en-US" dirty="0" smtClean="0"/>
              <a:t>raised </a:t>
            </a:r>
            <a:r>
              <a:rPr lang="en-US" dirty="0"/>
              <a:t>stakeholder questions regarding the commitment process for resources with EIR awards but without a DA commitment schedule for energy (i.e., “offline” resources):</a:t>
            </a:r>
          </a:p>
          <a:p>
            <a:pPr lvl="1"/>
            <a:r>
              <a:rPr lang="en-US" dirty="0"/>
              <a:t>Would such a resource receive a commitment schedule?</a:t>
            </a:r>
          </a:p>
          <a:p>
            <a:pPr lvl="1"/>
            <a:r>
              <a:rPr lang="en-US" dirty="0"/>
              <a:t>When would such a resource receive a commitment instruction?</a:t>
            </a:r>
          </a:p>
          <a:p>
            <a:pPr lvl="1"/>
            <a:r>
              <a:rPr lang="en-US" dirty="0"/>
              <a:t>Should such resources be ‘automatically’ committed?</a:t>
            </a:r>
          </a:p>
        </p:txBody>
      </p:sp>
    </p:spTree>
    <p:extLst>
      <p:ext uri="{BB962C8B-B14F-4D97-AF65-F5344CB8AC3E}">
        <p14:creationId xmlns:p14="http://schemas.microsoft.com/office/powerpoint/2010/main" val="2951924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36</a:t>
            </a:fld>
            <a:endParaRPr lang="en-US" dirty="0"/>
          </a:p>
        </p:txBody>
      </p:sp>
      <p:sp>
        <p:nvSpPr>
          <p:cNvPr id="3" name="Title 2"/>
          <p:cNvSpPr>
            <a:spLocks noGrp="1"/>
          </p:cNvSpPr>
          <p:nvPr>
            <p:ph type="title"/>
          </p:nvPr>
        </p:nvSpPr>
        <p:spPr/>
        <p:txBody>
          <a:bodyPr/>
          <a:lstStyle/>
          <a:p>
            <a:r>
              <a:rPr lang="en-US" dirty="0"/>
              <a:t>Technical review has highlighted </a:t>
            </a:r>
            <a:r>
              <a:rPr lang="en-US" dirty="0" smtClean="0"/>
              <a:t>challenges</a:t>
            </a:r>
            <a:endParaRPr lang="en-US" dirty="0"/>
          </a:p>
        </p:txBody>
      </p:sp>
      <p:sp>
        <p:nvSpPr>
          <p:cNvPr id="4" name="Content Placeholder 3"/>
          <p:cNvSpPr>
            <a:spLocks noGrp="1"/>
          </p:cNvSpPr>
          <p:nvPr>
            <p:ph idx="1"/>
          </p:nvPr>
        </p:nvSpPr>
        <p:spPr/>
        <p:txBody>
          <a:bodyPr>
            <a:normAutofit/>
          </a:bodyPr>
          <a:lstStyle/>
          <a:p>
            <a:pPr lvl="0"/>
            <a:r>
              <a:rPr lang="en-US" dirty="0"/>
              <a:t>The ISO has further evaluated </a:t>
            </a:r>
            <a:r>
              <a:rPr lang="en-US" dirty="0" smtClean="0"/>
              <a:t>how </a:t>
            </a:r>
            <a:r>
              <a:rPr lang="en-US" dirty="0"/>
              <a:t>EIR clearing, and any subsequent commitment </a:t>
            </a:r>
            <a:r>
              <a:rPr lang="en-US" i="1" u="sng" dirty="0"/>
              <a:t>schedules</a:t>
            </a:r>
            <a:r>
              <a:rPr lang="en-US" dirty="0"/>
              <a:t> and commitment </a:t>
            </a:r>
            <a:r>
              <a:rPr lang="en-US" i="1" u="sng" dirty="0"/>
              <a:t>instructions</a:t>
            </a:r>
            <a:r>
              <a:rPr lang="en-US" dirty="0"/>
              <a:t>, would </a:t>
            </a:r>
            <a:r>
              <a:rPr lang="en-US" dirty="0" smtClean="0"/>
              <a:t>work</a:t>
            </a:r>
          </a:p>
          <a:p>
            <a:pPr lvl="0"/>
            <a:r>
              <a:rPr lang="en-US" b="1" dirty="0" smtClean="0"/>
              <a:t>Technical Issue</a:t>
            </a:r>
            <a:r>
              <a:rPr lang="en-US" dirty="0" smtClean="0"/>
              <a:t>: Clearing EIR </a:t>
            </a:r>
            <a:r>
              <a:rPr lang="en-US" dirty="0"/>
              <a:t>on “offline” non-FS resources requires increasing </a:t>
            </a:r>
            <a:r>
              <a:rPr lang="en-US" dirty="0" smtClean="0"/>
              <a:t>the </a:t>
            </a:r>
            <a:r>
              <a:rPr lang="en-US" dirty="0"/>
              <a:t>number of </a:t>
            </a:r>
            <a:r>
              <a:rPr lang="en-US" dirty="0" smtClean="0"/>
              <a:t>integer commitment variables </a:t>
            </a:r>
            <a:r>
              <a:rPr lang="en-US" dirty="0"/>
              <a:t>in the DAM </a:t>
            </a:r>
            <a:r>
              <a:rPr lang="en-US" dirty="0" smtClean="0"/>
              <a:t>clearing</a:t>
            </a:r>
          </a:p>
          <a:p>
            <a:pPr lvl="1"/>
            <a:r>
              <a:rPr lang="en-US" dirty="0" smtClean="0"/>
              <a:t>These are needed to respect Min Run Time and Min Down Time</a:t>
            </a:r>
          </a:p>
          <a:p>
            <a:pPr lvl="1"/>
            <a:r>
              <a:rPr lang="en-US" dirty="0" smtClean="0"/>
              <a:t>This adds significant complexity to DAM optimization</a:t>
            </a:r>
          </a:p>
          <a:p>
            <a:pPr lvl="0"/>
            <a:r>
              <a:rPr lang="en-US" b="1" dirty="0" smtClean="0"/>
              <a:t>Practical Consequence</a:t>
            </a:r>
            <a:r>
              <a:rPr lang="en-US" dirty="0" smtClean="0"/>
              <a:t>: the optimization required to clear </a:t>
            </a:r>
            <a:r>
              <a:rPr lang="en-US" dirty="0"/>
              <a:t>EIR on “offline” non-FS resources could adversely impact DAM solve time</a:t>
            </a:r>
          </a:p>
          <a:p>
            <a:pPr lvl="1"/>
            <a:r>
              <a:rPr lang="en-US" dirty="0"/>
              <a:t>Difficult to estimate impact until future software </a:t>
            </a:r>
            <a:r>
              <a:rPr lang="en-US" dirty="0" smtClean="0"/>
              <a:t>development</a:t>
            </a:r>
            <a:endParaRPr lang="en-US" dirty="0"/>
          </a:p>
        </p:txBody>
      </p:sp>
    </p:spTree>
    <p:extLst>
      <p:ext uri="{BB962C8B-B14F-4D97-AF65-F5344CB8AC3E}">
        <p14:creationId xmlns:p14="http://schemas.microsoft.com/office/powerpoint/2010/main" val="2605203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37</a:t>
            </a:fld>
            <a:endParaRPr lang="en-US" dirty="0"/>
          </a:p>
        </p:txBody>
      </p:sp>
      <p:sp>
        <p:nvSpPr>
          <p:cNvPr id="3" name="Title 2"/>
          <p:cNvSpPr>
            <a:spLocks noGrp="1"/>
          </p:cNvSpPr>
          <p:nvPr>
            <p:ph type="title"/>
          </p:nvPr>
        </p:nvSpPr>
        <p:spPr/>
        <p:txBody>
          <a:bodyPr/>
          <a:lstStyle/>
          <a:p>
            <a:r>
              <a:rPr lang="en-US" dirty="0" smtClean="0"/>
              <a:t>Practical resolution: an “online” EIR approach</a:t>
            </a:r>
            <a:endParaRPr lang="en-US" dirty="0"/>
          </a:p>
        </p:txBody>
      </p:sp>
      <p:sp>
        <p:nvSpPr>
          <p:cNvPr id="4" name="Content Placeholder 3"/>
          <p:cNvSpPr>
            <a:spLocks noGrp="1"/>
          </p:cNvSpPr>
          <p:nvPr>
            <p:ph idx="1"/>
          </p:nvPr>
        </p:nvSpPr>
        <p:spPr/>
        <p:txBody>
          <a:bodyPr>
            <a:normAutofit/>
          </a:bodyPr>
          <a:lstStyle/>
          <a:p>
            <a:pPr marL="0" lvl="0" indent="0">
              <a:buNone/>
            </a:pPr>
            <a:r>
              <a:rPr lang="en-US" b="1" dirty="0" smtClean="0"/>
              <a:t>Recommendation</a:t>
            </a:r>
            <a:r>
              <a:rPr lang="en-US" dirty="0" smtClean="0"/>
              <a:t>: To address </a:t>
            </a:r>
            <a:r>
              <a:rPr lang="en-US" dirty="0"/>
              <a:t>this </a:t>
            </a:r>
            <a:r>
              <a:rPr lang="en-US" dirty="0" smtClean="0"/>
              <a:t>complexity, </a:t>
            </a:r>
            <a:r>
              <a:rPr lang="en-US" dirty="0"/>
              <a:t>and reduce risk for the initial ESI implementation, </a:t>
            </a:r>
            <a:r>
              <a:rPr lang="en-US" dirty="0" smtClean="0"/>
              <a:t>allow EIR to clear on </a:t>
            </a:r>
            <a:r>
              <a:rPr lang="en-US" dirty="0"/>
              <a:t>the following </a:t>
            </a:r>
            <a:r>
              <a:rPr lang="en-US" dirty="0" smtClean="0"/>
              <a:t>sets </a:t>
            </a:r>
            <a:r>
              <a:rPr lang="en-US" dirty="0"/>
              <a:t>of </a:t>
            </a:r>
            <a:r>
              <a:rPr lang="en-US" dirty="0" smtClean="0"/>
              <a:t>resources</a:t>
            </a:r>
            <a:endParaRPr lang="en-US" dirty="0"/>
          </a:p>
          <a:p>
            <a:r>
              <a:rPr lang="en-US" dirty="0"/>
              <a:t>Resources </a:t>
            </a:r>
            <a:r>
              <a:rPr lang="en-US" dirty="0" smtClean="0"/>
              <a:t>(</a:t>
            </a:r>
            <a:r>
              <a:rPr lang="en-US" dirty="0"/>
              <a:t>n</a:t>
            </a:r>
            <a:r>
              <a:rPr lang="en-US" dirty="0" smtClean="0"/>
              <a:t>on-FS) </a:t>
            </a:r>
            <a:r>
              <a:rPr lang="en-US" dirty="0"/>
              <a:t>that have a DA commitment schedule – units that are “online” for energy </a:t>
            </a:r>
          </a:p>
          <a:p>
            <a:pPr lvl="1"/>
            <a:r>
              <a:rPr lang="en-US" dirty="0"/>
              <a:t>The existing commitment variable (for energy) will allow for proper consideration of intertemporal </a:t>
            </a:r>
            <a:r>
              <a:rPr lang="en-US" dirty="0" smtClean="0"/>
              <a:t>constraints</a:t>
            </a:r>
            <a:endParaRPr lang="en-US" dirty="0"/>
          </a:p>
          <a:p>
            <a:r>
              <a:rPr lang="en-US" dirty="0"/>
              <a:t>Fast-start resources (both </a:t>
            </a:r>
            <a:r>
              <a:rPr lang="en-US" dirty="0" smtClean="0"/>
              <a:t>“online” </a:t>
            </a:r>
            <a:r>
              <a:rPr lang="en-US" dirty="0"/>
              <a:t>and </a:t>
            </a:r>
            <a:r>
              <a:rPr lang="en-US" dirty="0" smtClean="0"/>
              <a:t>“offline”)</a:t>
            </a:r>
            <a:endParaRPr lang="en-US" dirty="0"/>
          </a:p>
          <a:p>
            <a:pPr lvl="1"/>
            <a:r>
              <a:rPr lang="en-US" dirty="0"/>
              <a:t>An additional EIR commitment variable for each FS resource will not add intertemporal complexity, due to the inherent flexibility of these resources.</a:t>
            </a:r>
          </a:p>
          <a:p>
            <a:pPr lvl="1"/>
            <a:endParaRPr lang="en-US" dirty="0"/>
          </a:p>
          <a:p>
            <a:pPr lvl="1"/>
            <a:endParaRPr lang="en-US" dirty="0"/>
          </a:p>
        </p:txBody>
      </p:sp>
    </p:spTree>
    <p:extLst>
      <p:ext uri="{BB962C8B-B14F-4D97-AF65-F5344CB8AC3E}">
        <p14:creationId xmlns:p14="http://schemas.microsoft.com/office/powerpoint/2010/main" val="3639062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38</a:t>
            </a:fld>
            <a:endParaRPr lang="en-US" dirty="0"/>
          </a:p>
        </p:txBody>
      </p:sp>
      <p:sp>
        <p:nvSpPr>
          <p:cNvPr id="3" name="Title 2"/>
          <p:cNvSpPr>
            <a:spLocks noGrp="1"/>
          </p:cNvSpPr>
          <p:nvPr>
            <p:ph type="title"/>
          </p:nvPr>
        </p:nvSpPr>
        <p:spPr/>
        <p:txBody>
          <a:bodyPr/>
          <a:lstStyle/>
          <a:p>
            <a:r>
              <a:rPr lang="en-US" dirty="0" smtClean="0"/>
              <a:t>Practical resolution: an “online” EIR approach</a:t>
            </a:r>
            <a:endParaRPr lang="en-US" dirty="0"/>
          </a:p>
        </p:txBody>
      </p:sp>
      <p:sp>
        <p:nvSpPr>
          <p:cNvPr id="4" name="Content Placeholder 3"/>
          <p:cNvSpPr>
            <a:spLocks noGrp="1"/>
          </p:cNvSpPr>
          <p:nvPr>
            <p:ph idx="1"/>
          </p:nvPr>
        </p:nvSpPr>
        <p:spPr/>
        <p:txBody>
          <a:bodyPr>
            <a:normAutofit/>
          </a:bodyPr>
          <a:lstStyle/>
          <a:p>
            <a:pPr lvl="0"/>
            <a:r>
              <a:rPr lang="en-US" dirty="0" smtClean="0"/>
              <a:t>In practice, the “online” EIR approach can yield the following outcomes from the DAM optimization in any given hour</a:t>
            </a:r>
            <a:endParaRPr lang="en-US" dirty="0"/>
          </a:p>
          <a:p>
            <a:pPr lvl="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62802258"/>
              </p:ext>
            </p:extLst>
          </p:nvPr>
        </p:nvGraphicFramePr>
        <p:xfrm>
          <a:off x="1524000" y="2971800"/>
          <a:ext cx="6096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722872664"/>
                    </a:ext>
                  </a:extLst>
                </a:gridCol>
                <a:gridCol w="1524000">
                  <a:extLst>
                    <a:ext uri="{9D8B030D-6E8A-4147-A177-3AD203B41FA5}">
                      <a16:colId xmlns:a16="http://schemas.microsoft.com/office/drawing/2014/main" val="946541540"/>
                    </a:ext>
                  </a:extLst>
                </a:gridCol>
                <a:gridCol w="1524000">
                  <a:extLst>
                    <a:ext uri="{9D8B030D-6E8A-4147-A177-3AD203B41FA5}">
                      <a16:colId xmlns:a16="http://schemas.microsoft.com/office/drawing/2014/main" val="1075480743"/>
                    </a:ext>
                  </a:extLst>
                </a:gridCol>
                <a:gridCol w="1524000">
                  <a:extLst>
                    <a:ext uri="{9D8B030D-6E8A-4147-A177-3AD203B41FA5}">
                      <a16:colId xmlns:a16="http://schemas.microsoft.com/office/drawing/2014/main" val="193800834"/>
                    </a:ext>
                  </a:extLst>
                </a:gridCol>
              </a:tblGrid>
              <a:tr h="370840">
                <a:tc>
                  <a:txBody>
                    <a:bodyPr/>
                    <a:lstStyle/>
                    <a:p>
                      <a:r>
                        <a:rPr lang="en-US" dirty="0" smtClean="0"/>
                        <a:t>Resource Type</a:t>
                      </a:r>
                      <a:endParaRPr lang="en-US" dirty="0"/>
                    </a:p>
                  </a:txBody>
                  <a:tcPr anchor="b"/>
                </a:tc>
                <a:tc>
                  <a:txBody>
                    <a:bodyPr/>
                    <a:lstStyle/>
                    <a:p>
                      <a:pPr algn="ctr"/>
                      <a:r>
                        <a:rPr lang="en-US" dirty="0" smtClean="0"/>
                        <a:t>Energy</a:t>
                      </a:r>
                      <a:r>
                        <a:rPr lang="en-US" baseline="0" dirty="0" smtClean="0"/>
                        <a:t> Award </a:t>
                      </a:r>
                      <a:r>
                        <a:rPr lang="en-US" u="sng" baseline="0" dirty="0" smtClean="0"/>
                        <a:t>only</a:t>
                      </a:r>
                      <a:endParaRPr lang="en-US" u="sng" dirty="0"/>
                    </a:p>
                  </a:txBody>
                  <a:tcPr anchor="b"/>
                </a:tc>
                <a:tc>
                  <a:txBody>
                    <a:bodyPr/>
                    <a:lstStyle/>
                    <a:p>
                      <a:pPr algn="ctr"/>
                      <a:r>
                        <a:rPr lang="en-US" dirty="0" smtClean="0"/>
                        <a:t>Energy </a:t>
                      </a:r>
                      <a:r>
                        <a:rPr lang="en-US" u="sng" dirty="0" smtClean="0"/>
                        <a:t>and</a:t>
                      </a:r>
                      <a:r>
                        <a:rPr lang="en-US" u="none" baseline="0" dirty="0" smtClean="0"/>
                        <a:t> EIR Awards</a:t>
                      </a:r>
                      <a:endParaRPr lang="en-US" u="sng" dirty="0"/>
                    </a:p>
                  </a:txBody>
                  <a:tcPr anchor="b"/>
                </a:tc>
                <a:tc>
                  <a:txBody>
                    <a:bodyPr/>
                    <a:lstStyle/>
                    <a:p>
                      <a:pPr algn="ctr"/>
                      <a:r>
                        <a:rPr lang="en-US" dirty="0" smtClean="0"/>
                        <a:t>EIR Award </a:t>
                      </a:r>
                      <a:r>
                        <a:rPr lang="en-US" u="sng" dirty="0" smtClean="0"/>
                        <a:t>only</a:t>
                      </a:r>
                      <a:endParaRPr lang="en-US" u="sng" dirty="0"/>
                    </a:p>
                  </a:txBody>
                  <a:tcPr anchor="b"/>
                </a:tc>
                <a:extLst>
                  <a:ext uri="{0D108BD9-81ED-4DB2-BD59-A6C34878D82A}">
                    <a16:rowId xmlns:a16="http://schemas.microsoft.com/office/drawing/2014/main" val="2728521867"/>
                  </a:ext>
                </a:extLst>
              </a:tr>
              <a:tr h="370840">
                <a:tc>
                  <a:txBody>
                    <a:bodyPr/>
                    <a:lstStyle/>
                    <a:p>
                      <a:r>
                        <a:rPr lang="en-US" dirty="0" smtClean="0">
                          <a:solidFill>
                            <a:srgbClr val="000000"/>
                          </a:solidFill>
                        </a:rPr>
                        <a:t>Non-Fast</a:t>
                      </a:r>
                      <a:r>
                        <a:rPr lang="en-US" baseline="0" dirty="0" smtClean="0">
                          <a:solidFill>
                            <a:srgbClr val="000000"/>
                          </a:solidFill>
                        </a:rPr>
                        <a:t> Start</a:t>
                      </a:r>
                    </a:p>
                  </a:txBody>
                  <a:tcPr/>
                </a:tc>
                <a:tc>
                  <a:txBody>
                    <a:bodyPr/>
                    <a:lstStyle/>
                    <a:p>
                      <a:pPr algn="ctr"/>
                      <a:r>
                        <a:rPr lang="en-US" dirty="0" smtClean="0">
                          <a:solidFill>
                            <a:schemeClr val="accent3">
                              <a:lumMod val="75000"/>
                            </a:schemeClr>
                          </a:solidFill>
                          <a:sym typeface="Wingdings" panose="05000000000000000000" pitchFamily="2" charset="2"/>
                        </a:rPr>
                        <a:t></a:t>
                      </a:r>
                      <a:endParaRPr lang="en-US" dirty="0">
                        <a:solidFill>
                          <a:schemeClr val="accent3">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75000"/>
                            </a:schemeClr>
                          </a:solidFill>
                          <a:sym typeface="Wingdings" panose="05000000000000000000" pitchFamily="2" charset="2"/>
                        </a:rPr>
                        <a:t></a:t>
                      </a:r>
                      <a:endParaRPr lang="en-US" dirty="0" smtClean="0">
                        <a:solidFill>
                          <a:schemeClr val="accent3">
                            <a:lumMod val="75000"/>
                          </a:schemeClr>
                        </a:solidFill>
                      </a:endParaRPr>
                    </a:p>
                  </a:txBody>
                  <a:tcPr/>
                </a:tc>
                <a:tc>
                  <a:txBody>
                    <a:bodyPr/>
                    <a:lstStyle/>
                    <a:p>
                      <a:pPr algn="ctr"/>
                      <a:r>
                        <a:rPr lang="en-US" dirty="0" smtClean="0">
                          <a:solidFill>
                            <a:srgbClr val="FF0000"/>
                          </a:solidFill>
                          <a:sym typeface="Wingdings" panose="05000000000000000000" pitchFamily="2" charset="2"/>
                        </a:rPr>
                        <a:t></a:t>
                      </a:r>
                      <a:endParaRPr lang="en-US" dirty="0">
                        <a:solidFill>
                          <a:srgbClr val="FF0000"/>
                        </a:solidFill>
                      </a:endParaRPr>
                    </a:p>
                  </a:txBody>
                  <a:tcPr/>
                </a:tc>
                <a:extLst>
                  <a:ext uri="{0D108BD9-81ED-4DB2-BD59-A6C34878D82A}">
                    <a16:rowId xmlns:a16="http://schemas.microsoft.com/office/drawing/2014/main" val="902729484"/>
                  </a:ext>
                </a:extLst>
              </a:tr>
              <a:tr h="370840">
                <a:tc>
                  <a:txBody>
                    <a:bodyPr/>
                    <a:lstStyle/>
                    <a:p>
                      <a:r>
                        <a:rPr lang="en-US" dirty="0" smtClean="0">
                          <a:solidFill>
                            <a:srgbClr val="000000"/>
                          </a:solidFill>
                        </a:rPr>
                        <a:t>Fast Start</a:t>
                      </a:r>
                      <a:endParaRPr lang="en-US"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75000"/>
                            </a:schemeClr>
                          </a:solidFill>
                          <a:sym typeface="Wingdings" panose="05000000000000000000" pitchFamily="2" charset="2"/>
                        </a:rPr>
                        <a:t></a:t>
                      </a:r>
                      <a:endParaRPr lang="en-US" dirty="0" smtClean="0">
                        <a:solidFill>
                          <a:schemeClr val="accent3">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75000"/>
                            </a:schemeClr>
                          </a:solidFill>
                          <a:sym typeface="Wingdings" panose="05000000000000000000" pitchFamily="2" charset="2"/>
                        </a:rPr>
                        <a:t></a:t>
                      </a:r>
                      <a:endParaRPr lang="en-US" dirty="0" smtClean="0">
                        <a:solidFill>
                          <a:schemeClr val="accent3">
                            <a:lumMod val="7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75000"/>
                            </a:schemeClr>
                          </a:solidFill>
                          <a:sym typeface="Wingdings" panose="05000000000000000000" pitchFamily="2" charset="2"/>
                        </a:rPr>
                        <a:t></a:t>
                      </a:r>
                      <a:endParaRPr lang="en-US" dirty="0" smtClean="0">
                        <a:solidFill>
                          <a:schemeClr val="accent3">
                            <a:lumMod val="75000"/>
                          </a:schemeClr>
                        </a:solidFill>
                      </a:endParaRPr>
                    </a:p>
                  </a:txBody>
                  <a:tcPr/>
                </a:tc>
                <a:extLst>
                  <a:ext uri="{0D108BD9-81ED-4DB2-BD59-A6C34878D82A}">
                    <a16:rowId xmlns:a16="http://schemas.microsoft.com/office/drawing/2014/main" val="3520304872"/>
                  </a:ext>
                </a:extLst>
              </a:tr>
            </a:tbl>
          </a:graphicData>
        </a:graphic>
      </p:graphicFrame>
    </p:spTree>
    <p:extLst>
      <p:ext uri="{BB962C8B-B14F-4D97-AF65-F5344CB8AC3E}">
        <p14:creationId xmlns:p14="http://schemas.microsoft.com/office/powerpoint/2010/main" val="1074766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39</a:t>
            </a:fld>
            <a:endParaRPr lang="en-US" dirty="0"/>
          </a:p>
        </p:txBody>
      </p:sp>
      <p:sp>
        <p:nvSpPr>
          <p:cNvPr id="3" name="Title 2"/>
          <p:cNvSpPr>
            <a:spLocks noGrp="1"/>
          </p:cNvSpPr>
          <p:nvPr>
            <p:ph type="title"/>
          </p:nvPr>
        </p:nvSpPr>
        <p:spPr/>
        <p:txBody>
          <a:bodyPr/>
          <a:lstStyle/>
          <a:p>
            <a:r>
              <a:rPr lang="en-US" dirty="0" smtClean="0"/>
              <a:t>“Online” EIR approach is not exclusionary</a:t>
            </a:r>
            <a:endParaRPr lang="en-US" dirty="0"/>
          </a:p>
        </p:txBody>
      </p:sp>
      <p:sp>
        <p:nvSpPr>
          <p:cNvPr id="4" name="Content Placeholder 3"/>
          <p:cNvSpPr>
            <a:spLocks noGrp="1"/>
          </p:cNvSpPr>
          <p:nvPr>
            <p:ph idx="1"/>
          </p:nvPr>
        </p:nvSpPr>
        <p:spPr/>
        <p:txBody>
          <a:bodyPr>
            <a:normAutofit/>
          </a:bodyPr>
          <a:lstStyle/>
          <a:p>
            <a:pPr lvl="0"/>
            <a:r>
              <a:rPr lang="en-US" dirty="0" smtClean="0"/>
              <a:t>It’s important to note that no </a:t>
            </a:r>
            <a:r>
              <a:rPr lang="en-US" dirty="0"/>
              <a:t>resources are explicitly excluded from receiving an EIR award under this </a:t>
            </a:r>
            <a:r>
              <a:rPr lang="en-US" dirty="0" smtClean="0"/>
              <a:t>approach  </a:t>
            </a:r>
            <a:endParaRPr lang="en-US" dirty="0"/>
          </a:p>
          <a:p>
            <a:r>
              <a:rPr lang="en-US" dirty="0" smtClean="0"/>
              <a:t>The DAM optimization algorithm can issue </a:t>
            </a:r>
            <a:r>
              <a:rPr lang="en-US" u="sng" dirty="0" smtClean="0"/>
              <a:t>any</a:t>
            </a:r>
            <a:r>
              <a:rPr lang="en-US" dirty="0" smtClean="0"/>
              <a:t> non-FS resource a commitment schedule for energy in order to clear  EIR on it</a:t>
            </a:r>
          </a:p>
          <a:p>
            <a:pPr lvl="1"/>
            <a:r>
              <a:rPr lang="en-US" dirty="0" smtClean="0"/>
              <a:t>These awards, to satisfy bid-in demand and the FER constraint, will be made on a social-welfare maximizing basis</a:t>
            </a:r>
            <a:endParaRPr lang="en-US" dirty="0"/>
          </a:p>
          <a:p>
            <a:pPr lvl="1"/>
            <a:endParaRPr lang="en-US" dirty="0"/>
          </a:p>
        </p:txBody>
      </p:sp>
    </p:spTree>
    <p:extLst>
      <p:ext uri="{BB962C8B-B14F-4D97-AF65-F5344CB8AC3E}">
        <p14:creationId xmlns:p14="http://schemas.microsoft.com/office/powerpoint/2010/main" val="176150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lstStyle/>
          <a:p>
            <a:r>
              <a:rPr lang="en-US" dirty="0" smtClean="0"/>
              <a:t>Acronyms</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dirty="0" smtClean="0"/>
              <a:t>For brevity and clarity of messaging the following acronyms may be used in this presentation</a:t>
            </a:r>
          </a:p>
          <a:p>
            <a:pPr lvl="0"/>
            <a:r>
              <a:rPr lang="en-US" b="1" dirty="0"/>
              <a:t>DA or DAM</a:t>
            </a:r>
            <a:r>
              <a:rPr lang="en-US" dirty="0"/>
              <a:t> </a:t>
            </a:r>
            <a:r>
              <a:rPr lang="en-US" b="1" dirty="0"/>
              <a:t>-</a:t>
            </a:r>
            <a:r>
              <a:rPr lang="en-US" dirty="0"/>
              <a:t> Day-Ahead Market</a:t>
            </a:r>
          </a:p>
          <a:p>
            <a:pPr lvl="0"/>
            <a:r>
              <a:rPr lang="en-US" b="1" dirty="0"/>
              <a:t>EIR - </a:t>
            </a:r>
            <a:r>
              <a:rPr lang="en-US" dirty="0"/>
              <a:t>Energy Imbalance Reserve</a:t>
            </a:r>
          </a:p>
          <a:p>
            <a:pPr lvl="0"/>
            <a:r>
              <a:rPr lang="en-US" b="1" dirty="0"/>
              <a:t>ESI -</a:t>
            </a:r>
            <a:r>
              <a:rPr lang="en-US" dirty="0" smtClean="0"/>
              <a:t> </a:t>
            </a:r>
            <a:r>
              <a:rPr lang="en-US" dirty="0"/>
              <a:t>Energy Security Improvements</a:t>
            </a:r>
          </a:p>
          <a:p>
            <a:pPr lvl="0"/>
            <a:r>
              <a:rPr lang="en-US" b="1" dirty="0"/>
              <a:t>FER - </a:t>
            </a:r>
            <a:r>
              <a:rPr lang="en-US" dirty="0"/>
              <a:t>Forecast Energy Requirement constraint </a:t>
            </a:r>
          </a:p>
          <a:p>
            <a:pPr lvl="0"/>
            <a:r>
              <a:rPr lang="en-US" b="1" dirty="0"/>
              <a:t>FS</a:t>
            </a:r>
            <a:r>
              <a:rPr lang="en-US" dirty="0"/>
              <a:t> </a:t>
            </a:r>
            <a:r>
              <a:rPr lang="en-US" b="1" dirty="0"/>
              <a:t>-</a:t>
            </a:r>
            <a:r>
              <a:rPr lang="en-US" dirty="0"/>
              <a:t> Fast-Start resources</a:t>
            </a:r>
          </a:p>
          <a:p>
            <a:pPr lvl="0"/>
            <a:r>
              <a:rPr lang="en-US" b="1" dirty="0"/>
              <a:t>IPR</a:t>
            </a:r>
            <a:r>
              <a:rPr lang="en-US" dirty="0"/>
              <a:t> </a:t>
            </a:r>
            <a:r>
              <a:rPr lang="en-US" b="1" dirty="0"/>
              <a:t>-</a:t>
            </a:r>
            <a:r>
              <a:rPr lang="en-US" dirty="0"/>
              <a:t> Intermittent Power Resources</a:t>
            </a:r>
          </a:p>
          <a:p>
            <a:pPr lvl="0"/>
            <a:r>
              <a:rPr lang="en-US" b="1" dirty="0"/>
              <a:t>RAA</a:t>
            </a:r>
            <a:r>
              <a:rPr lang="en-US" dirty="0"/>
              <a:t> </a:t>
            </a:r>
            <a:r>
              <a:rPr lang="en-US" b="1" dirty="0"/>
              <a:t>-</a:t>
            </a:r>
            <a:r>
              <a:rPr lang="en-US" dirty="0"/>
              <a:t> Reserve Adequacy </a:t>
            </a:r>
            <a:r>
              <a:rPr lang="en-US" dirty="0" smtClean="0"/>
              <a:t>Assessment</a:t>
            </a:r>
          </a:p>
          <a:p>
            <a:pPr lvl="0"/>
            <a:r>
              <a:rPr lang="en-US" b="1" dirty="0" smtClean="0"/>
              <a:t>RT</a:t>
            </a:r>
            <a:r>
              <a:rPr lang="en-US" dirty="0" smtClean="0"/>
              <a:t> </a:t>
            </a:r>
            <a:r>
              <a:rPr lang="en-US" b="1" dirty="0"/>
              <a:t>-</a:t>
            </a:r>
            <a:r>
              <a:rPr lang="en-US" dirty="0" smtClean="0"/>
              <a:t> Real-Time</a:t>
            </a:r>
            <a:endParaRPr lang="en-US" dirty="0"/>
          </a:p>
        </p:txBody>
      </p:sp>
    </p:spTree>
    <p:extLst>
      <p:ext uri="{BB962C8B-B14F-4D97-AF65-F5344CB8AC3E}">
        <p14:creationId xmlns:p14="http://schemas.microsoft.com/office/powerpoint/2010/main" val="3892440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40</a:t>
            </a:fld>
            <a:endParaRPr lang="en-US" dirty="0"/>
          </a:p>
        </p:txBody>
      </p:sp>
      <p:sp>
        <p:nvSpPr>
          <p:cNvPr id="3" name="Title 2"/>
          <p:cNvSpPr>
            <a:spLocks noGrp="1"/>
          </p:cNvSpPr>
          <p:nvPr>
            <p:ph type="title"/>
          </p:nvPr>
        </p:nvSpPr>
        <p:spPr>
          <a:xfrm>
            <a:off x="457200" y="76200"/>
            <a:ext cx="8382000" cy="1143000"/>
          </a:xfrm>
        </p:spPr>
        <p:txBody>
          <a:bodyPr/>
          <a:lstStyle/>
          <a:p>
            <a:r>
              <a:rPr lang="en-US" dirty="0" smtClean="0"/>
              <a:t>“Online” EIR approach: economic considerations</a:t>
            </a:r>
            <a:endParaRPr lang="en-US" dirty="0"/>
          </a:p>
        </p:txBody>
      </p:sp>
      <p:sp>
        <p:nvSpPr>
          <p:cNvPr id="4" name="Content Placeholder 3"/>
          <p:cNvSpPr>
            <a:spLocks noGrp="1"/>
          </p:cNvSpPr>
          <p:nvPr>
            <p:ph idx="1"/>
          </p:nvPr>
        </p:nvSpPr>
        <p:spPr/>
        <p:txBody>
          <a:bodyPr>
            <a:normAutofit/>
          </a:bodyPr>
          <a:lstStyle/>
          <a:p>
            <a:pPr lvl="0"/>
            <a:r>
              <a:rPr lang="en-US" b="1" dirty="0" smtClean="0"/>
              <a:t>Expectation:</a:t>
            </a:r>
            <a:r>
              <a:rPr lang="en-US" dirty="0" smtClean="0"/>
              <a:t> “Online” EIR approach would tend to </a:t>
            </a:r>
            <a:r>
              <a:rPr lang="en-US" dirty="0"/>
              <a:t>yield similar outcomes to </a:t>
            </a:r>
            <a:r>
              <a:rPr lang="en-US" dirty="0" smtClean="0"/>
              <a:t>approaches which allow clearing of EIR </a:t>
            </a:r>
            <a:r>
              <a:rPr lang="en-US" dirty="0"/>
              <a:t>on “offline” non-FS resources</a:t>
            </a:r>
          </a:p>
          <a:p>
            <a:pPr lvl="0"/>
            <a:r>
              <a:rPr lang="en-US" dirty="0"/>
              <a:t>The ISO expects that EIR </a:t>
            </a:r>
            <a:r>
              <a:rPr lang="en-US" dirty="0" smtClean="0"/>
              <a:t>may </a:t>
            </a:r>
            <a:r>
              <a:rPr lang="en-US" dirty="0"/>
              <a:t>“naturally” clear on resources with DA energy schedules</a:t>
            </a:r>
          </a:p>
          <a:p>
            <a:pPr lvl="1"/>
            <a:r>
              <a:rPr lang="en-US" dirty="0"/>
              <a:t>Why? </a:t>
            </a:r>
            <a:r>
              <a:rPr lang="en-US" sz="2100" dirty="0" smtClean="0"/>
              <a:t>Resources </a:t>
            </a:r>
            <a:r>
              <a:rPr lang="en-US" sz="2100" dirty="0"/>
              <a:t>with lower marginal costs will tend to have lower risk </a:t>
            </a:r>
            <a:r>
              <a:rPr lang="en-US" sz="2100" dirty="0" smtClean="0"/>
              <a:t>premiums,</a:t>
            </a:r>
            <a:r>
              <a:rPr lang="en-US" sz="2100" dirty="0"/>
              <a:t> and therefore lower </a:t>
            </a:r>
            <a:r>
              <a:rPr lang="en-US" sz="2100" dirty="0" smtClean="0"/>
              <a:t>energy option offers</a:t>
            </a:r>
          </a:p>
          <a:p>
            <a:r>
              <a:rPr lang="en-US" dirty="0" smtClean="0"/>
              <a:t>The </a:t>
            </a:r>
            <a:r>
              <a:rPr lang="en-US" dirty="0"/>
              <a:t>DAM clearing </a:t>
            </a:r>
            <a:r>
              <a:rPr lang="en-US" dirty="0" smtClean="0"/>
              <a:t>may</a:t>
            </a:r>
            <a:r>
              <a:rPr lang="en-US" i="1" dirty="0" smtClean="0"/>
              <a:t> </a:t>
            </a:r>
            <a:r>
              <a:rPr lang="en-US" dirty="0" smtClean="0"/>
              <a:t>award </a:t>
            </a:r>
            <a:r>
              <a:rPr lang="en-US" dirty="0"/>
              <a:t>EIR to “</a:t>
            </a:r>
            <a:r>
              <a:rPr lang="en-US" dirty="0" smtClean="0"/>
              <a:t>online</a:t>
            </a:r>
            <a:r>
              <a:rPr lang="en-US" dirty="0"/>
              <a:t>” resources in their MW range that, today, is part of the day-ahead excess supply </a:t>
            </a:r>
            <a:r>
              <a:rPr lang="en-US" dirty="0" smtClean="0"/>
              <a:t>capability</a:t>
            </a:r>
          </a:p>
          <a:p>
            <a:pPr lvl="1"/>
            <a:r>
              <a:rPr lang="en-US" dirty="0" smtClean="0"/>
              <a:t>That </a:t>
            </a:r>
            <a:r>
              <a:rPr lang="en-US" dirty="0"/>
              <a:t>MW range on “</a:t>
            </a:r>
            <a:r>
              <a:rPr lang="en-US" dirty="0" smtClean="0"/>
              <a:t>online</a:t>
            </a:r>
            <a:r>
              <a:rPr lang="en-US" dirty="0"/>
              <a:t>” resources receives no DAM compensation </a:t>
            </a:r>
            <a:r>
              <a:rPr lang="en-US" dirty="0" smtClean="0"/>
              <a:t>today</a:t>
            </a:r>
            <a:endParaRPr lang="en-US" dirty="0"/>
          </a:p>
        </p:txBody>
      </p:sp>
    </p:spTree>
    <p:extLst>
      <p:ext uri="{BB962C8B-B14F-4D97-AF65-F5344CB8AC3E}">
        <p14:creationId xmlns:p14="http://schemas.microsoft.com/office/powerpoint/2010/main" val="49591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41</a:t>
            </a:fld>
            <a:endParaRPr lang="en-US" dirty="0"/>
          </a:p>
        </p:txBody>
      </p:sp>
      <p:sp>
        <p:nvSpPr>
          <p:cNvPr id="3" name="Title 2"/>
          <p:cNvSpPr>
            <a:spLocks noGrp="1"/>
          </p:cNvSpPr>
          <p:nvPr>
            <p:ph type="title"/>
          </p:nvPr>
        </p:nvSpPr>
        <p:spPr/>
        <p:txBody>
          <a:bodyPr/>
          <a:lstStyle/>
          <a:p>
            <a:r>
              <a:rPr lang="en-US" dirty="0" smtClean="0"/>
              <a:t>DAM provides ample supply for “online EIR” approach</a:t>
            </a:r>
            <a:endParaRPr lang="en-US" dirty="0"/>
          </a:p>
        </p:txBody>
      </p:sp>
      <p:sp>
        <p:nvSpPr>
          <p:cNvPr id="4" name="Content Placeholder 3"/>
          <p:cNvSpPr>
            <a:spLocks noGrp="1"/>
          </p:cNvSpPr>
          <p:nvPr>
            <p:ph idx="1"/>
          </p:nvPr>
        </p:nvSpPr>
        <p:spPr/>
        <p:txBody>
          <a:bodyPr>
            <a:normAutofit fontScale="92500" lnSpcReduction="10000"/>
          </a:bodyPr>
          <a:lstStyle/>
          <a:p>
            <a:pPr lvl="0"/>
            <a:r>
              <a:rPr lang="en-US" dirty="0" smtClean="0"/>
              <a:t>The data on slides 25-26 </a:t>
            </a:r>
            <a:r>
              <a:rPr lang="en-US" dirty="0"/>
              <a:t>indicate that in nearly all hours, there exists ample </a:t>
            </a:r>
            <a:r>
              <a:rPr lang="en-US" dirty="0" smtClean="0"/>
              <a:t>excess supply capability to clear as EIR</a:t>
            </a:r>
          </a:p>
          <a:p>
            <a:pPr lvl="1"/>
            <a:r>
              <a:rPr lang="en-US" dirty="0" smtClean="0"/>
              <a:t>Non-FS resources </a:t>
            </a:r>
            <a:r>
              <a:rPr lang="en-US" dirty="0"/>
              <a:t>with DA commitment schedules for </a:t>
            </a:r>
            <a:r>
              <a:rPr lang="en-US" dirty="0" smtClean="0"/>
              <a:t>energy</a:t>
            </a:r>
          </a:p>
          <a:p>
            <a:pPr lvl="1"/>
            <a:r>
              <a:rPr lang="en-US" dirty="0" smtClean="0"/>
              <a:t>Available FS resources</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914400" lvl="2" indent="0">
              <a:buNone/>
            </a:pPr>
            <a:endParaRPr lang="en-US" dirty="0" smtClean="0"/>
          </a:p>
          <a:p>
            <a:pPr marL="914400" lvl="2" indent="0">
              <a:buNone/>
            </a:pPr>
            <a:endParaRPr lang="en-US" sz="1700" dirty="0"/>
          </a:p>
          <a:p>
            <a:pPr marL="914400" lvl="2" indent="0">
              <a:buNone/>
            </a:pPr>
            <a:endParaRPr lang="en-US" sz="1700" dirty="0" smtClean="0"/>
          </a:p>
          <a:p>
            <a:pPr marL="914400" lvl="2" indent="0">
              <a:buNone/>
            </a:pPr>
            <a:endParaRPr lang="en-US" sz="1700" dirty="0" smtClean="0"/>
          </a:p>
          <a:p>
            <a:pPr marL="914400" lvl="2" indent="0">
              <a:buNone/>
            </a:pPr>
            <a:r>
              <a:rPr lang="en-US" sz="1700" dirty="0" smtClean="0"/>
              <a:t>These data show excess supply capability </a:t>
            </a:r>
            <a:r>
              <a:rPr lang="en-US" sz="1700" i="1" dirty="0" smtClean="0"/>
              <a:t>in excess</a:t>
            </a:r>
            <a:r>
              <a:rPr lang="en-US" sz="1700" dirty="0" smtClean="0"/>
              <a:t> of FER and reserve requirements</a:t>
            </a:r>
            <a:endParaRPr lang="en-US" sz="1700" dirty="0"/>
          </a:p>
        </p:txBody>
      </p:sp>
      <p:pic>
        <p:nvPicPr>
          <p:cNvPr id="5" name="Picture 4"/>
          <p:cNvPicPr>
            <a:picLocks noChangeAspect="1"/>
          </p:cNvPicPr>
          <p:nvPr/>
        </p:nvPicPr>
        <p:blipFill>
          <a:blip r:embed="rId2"/>
          <a:stretch>
            <a:fillRect/>
          </a:stretch>
        </p:blipFill>
        <p:spPr>
          <a:xfrm>
            <a:off x="2451962" y="2599075"/>
            <a:ext cx="4240076" cy="2887325"/>
          </a:xfrm>
          <a:prstGeom prst="rect">
            <a:avLst/>
          </a:prstGeom>
        </p:spPr>
      </p:pic>
    </p:spTree>
    <p:extLst>
      <p:ext uri="{BB962C8B-B14F-4D97-AF65-F5344CB8AC3E}">
        <p14:creationId xmlns:p14="http://schemas.microsoft.com/office/powerpoint/2010/main" val="739581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42</a:t>
            </a:fld>
            <a:endParaRPr lang="en-US" dirty="0"/>
          </a:p>
        </p:txBody>
      </p:sp>
      <p:sp>
        <p:nvSpPr>
          <p:cNvPr id="3" name="Title 2"/>
          <p:cNvSpPr>
            <a:spLocks noGrp="1"/>
          </p:cNvSpPr>
          <p:nvPr>
            <p:ph type="title"/>
          </p:nvPr>
        </p:nvSpPr>
        <p:spPr>
          <a:xfrm>
            <a:off x="457200" y="76200"/>
            <a:ext cx="8382000" cy="1143000"/>
          </a:xfrm>
        </p:spPr>
        <p:txBody>
          <a:bodyPr/>
          <a:lstStyle/>
          <a:p>
            <a:r>
              <a:rPr lang="en-US" dirty="0" smtClean="0"/>
              <a:t>Back to stakeholder commitment questions</a:t>
            </a:r>
            <a:endParaRPr lang="en-US" dirty="0"/>
          </a:p>
        </p:txBody>
      </p:sp>
      <p:sp>
        <p:nvSpPr>
          <p:cNvPr id="4" name="Content Placeholder 3"/>
          <p:cNvSpPr>
            <a:spLocks noGrp="1"/>
          </p:cNvSpPr>
          <p:nvPr>
            <p:ph idx="1"/>
          </p:nvPr>
        </p:nvSpPr>
        <p:spPr/>
        <p:txBody>
          <a:bodyPr>
            <a:normAutofit/>
          </a:bodyPr>
          <a:lstStyle/>
          <a:p>
            <a:pPr lvl="0"/>
            <a:r>
              <a:rPr lang="en-US" dirty="0"/>
              <a:t>The </a:t>
            </a:r>
            <a:r>
              <a:rPr lang="en-US" dirty="0" smtClean="0"/>
              <a:t>“online” EIR </a:t>
            </a:r>
            <a:r>
              <a:rPr lang="en-US" dirty="0"/>
              <a:t>approach also resolves concerns about whether, and when, non-FS resources with cleared EIR awards would be committed</a:t>
            </a:r>
          </a:p>
          <a:p>
            <a:pPr lvl="1"/>
            <a:r>
              <a:rPr lang="en-US" dirty="0"/>
              <a:t>All non-FS resources with cleared EIR awards will also be cleared for energy DA</a:t>
            </a:r>
          </a:p>
          <a:p>
            <a:pPr lvl="1"/>
            <a:r>
              <a:rPr lang="en-US" dirty="0"/>
              <a:t>All non-FS resources will receive DA commitment schedules and commitment instructions in the same timeframe that they do today</a:t>
            </a:r>
          </a:p>
          <a:p>
            <a:pPr lvl="0"/>
            <a:r>
              <a:rPr lang="en-US" dirty="0"/>
              <a:t>Real-time operational practices are </a:t>
            </a:r>
            <a:r>
              <a:rPr lang="en-US" dirty="0" smtClean="0"/>
              <a:t>unchanged</a:t>
            </a:r>
          </a:p>
          <a:p>
            <a:pPr lvl="1"/>
            <a:r>
              <a:rPr lang="en-US" dirty="0" smtClean="0"/>
              <a:t>Real-time </a:t>
            </a:r>
            <a:r>
              <a:rPr lang="en-US" dirty="0"/>
              <a:t>dispatch will dispatch </a:t>
            </a:r>
            <a:r>
              <a:rPr lang="en-US" dirty="0" smtClean="0"/>
              <a:t>non-FS resources </a:t>
            </a:r>
            <a:r>
              <a:rPr lang="en-US" dirty="0"/>
              <a:t>above their DA energy award levels (i.e., into their possible “EIR award range”) based on economics</a:t>
            </a:r>
          </a:p>
        </p:txBody>
      </p:sp>
    </p:spTree>
    <p:extLst>
      <p:ext uri="{BB962C8B-B14F-4D97-AF65-F5344CB8AC3E}">
        <p14:creationId xmlns:p14="http://schemas.microsoft.com/office/powerpoint/2010/main" val="762946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43</a:t>
            </a:fld>
            <a:endParaRPr lang="en-US" dirty="0"/>
          </a:p>
        </p:txBody>
      </p:sp>
      <p:sp>
        <p:nvSpPr>
          <p:cNvPr id="3" name="Title 2"/>
          <p:cNvSpPr>
            <a:spLocks noGrp="1"/>
          </p:cNvSpPr>
          <p:nvPr>
            <p:ph type="title"/>
          </p:nvPr>
        </p:nvSpPr>
        <p:spPr>
          <a:xfrm>
            <a:off x="457200" y="76200"/>
            <a:ext cx="8382000" cy="1143000"/>
          </a:xfrm>
        </p:spPr>
        <p:txBody>
          <a:bodyPr/>
          <a:lstStyle/>
          <a:p>
            <a:r>
              <a:rPr lang="en-US" dirty="0" smtClean="0"/>
              <a:t>“Offline” EIR approaches considered</a:t>
            </a:r>
            <a:endParaRPr lang="en-US" dirty="0"/>
          </a:p>
        </p:txBody>
      </p:sp>
      <p:sp>
        <p:nvSpPr>
          <p:cNvPr id="4" name="Content Placeholder 3"/>
          <p:cNvSpPr>
            <a:spLocks noGrp="1"/>
          </p:cNvSpPr>
          <p:nvPr>
            <p:ph idx="1"/>
          </p:nvPr>
        </p:nvSpPr>
        <p:spPr/>
        <p:txBody>
          <a:bodyPr>
            <a:normAutofit/>
          </a:bodyPr>
          <a:lstStyle/>
          <a:p>
            <a:pPr lvl="0"/>
            <a:r>
              <a:rPr lang="en-US" u="sng" dirty="0"/>
              <a:t>In theory</a:t>
            </a:r>
            <a:r>
              <a:rPr lang="en-US" dirty="0"/>
              <a:t>:  Awarding EIR to “offline” non-FS units could be more efficient </a:t>
            </a:r>
          </a:p>
          <a:p>
            <a:pPr lvl="1"/>
            <a:r>
              <a:rPr lang="en-US" dirty="0"/>
              <a:t>The efficiency of such an approach results from starting an offline, EIR-awarded resource </a:t>
            </a:r>
            <a:r>
              <a:rPr lang="en-US" i="1" u="sng" dirty="0"/>
              <a:t>only if needed</a:t>
            </a:r>
            <a:r>
              <a:rPr lang="en-US" dirty="0"/>
              <a:t> during the operating day </a:t>
            </a:r>
          </a:p>
          <a:p>
            <a:pPr lvl="0"/>
            <a:r>
              <a:rPr lang="en-US" u="sng" dirty="0"/>
              <a:t>In practice</a:t>
            </a:r>
            <a:r>
              <a:rPr lang="en-US" dirty="0"/>
              <a:t>: our expectation is that such benefits are likely to be minimal</a:t>
            </a:r>
          </a:p>
          <a:p>
            <a:pPr lvl="1"/>
            <a:r>
              <a:rPr lang="en-US" dirty="0"/>
              <a:t>The current DA excess supply capability exceeds the FER nearly every hour (recall: supplemental commitments are rare) </a:t>
            </a:r>
          </a:p>
          <a:p>
            <a:pPr lvl="0"/>
            <a:r>
              <a:rPr lang="en-US" dirty="0"/>
              <a:t>The ISO can revisit this issue </a:t>
            </a:r>
            <a:r>
              <a:rPr lang="en-US" dirty="0" smtClean="0"/>
              <a:t>in </a:t>
            </a:r>
            <a:r>
              <a:rPr lang="en-US" dirty="0"/>
              <a:t>the future, when </a:t>
            </a:r>
            <a:r>
              <a:rPr lang="en-US" dirty="0" smtClean="0"/>
              <a:t>better tools and information are available to:</a:t>
            </a:r>
          </a:p>
          <a:p>
            <a:pPr lvl="1"/>
            <a:r>
              <a:rPr lang="en-US" dirty="0" smtClean="0"/>
              <a:t>Study </a:t>
            </a:r>
            <a:r>
              <a:rPr lang="en-US" dirty="0"/>
              <a:t>“</a:t>
            </a:r>
            <a:r>
              <a:rPr lang="en-US" dirty="0" smtClean="0"/>
              <a:t>offline” EIR </a:t>
            </a:r>
            <a:r>
              <a:rPr lang="en-US" dirty="0"/>
              <a:t>feasibility and measure DAM solve-time </a:t>
            </a:r>
            <a:r>
              <a:rPr lang="en-US" dirty="0" smtClean="0"/>
              <a:t>impacts</a:t>
            </a:r>
          </a:p>
          <a:p>
            <a:pPr lvl="1"/>
            <a:r>
              <a:rPr lang="en-US" dirty="0" smtClean="0"/>
              <a:t>Assess economic efficiency gained from “offline” EIR</a:t>
            </a:r>
            <a:endParaRPr lang="en-US" dirty="0"/>
          </a:p>
        </p:txBody>
      </p:sp>
    </p:spTree>
    <p:extLst>
      <p:ext uri="{BB962C8B-B14F-4D97-AF65-F5344CB8AC3E}">
        <p14:creationId xmlns:p14="http://schemas.microsoft.com/office/powerpoint/2010/main" val="1500397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44</a:t>
            </a:fld>
            <a:endParaRPr lang="en-US" dirty="0"/>
          </a:p>
        </p:txBody>
      </p:sp>
      <p:sp>
        <p:nvSpPr>
          <p:cNvPr id="3" name="Title 2"/>
          <p:cNvSpPr>
            <a:spLocks noGrp="1"/>
          </p:cNvSpPr>
          <p:nvPr>
            <p:ph type="title"/>
          </p:nvPr>
        </p:nvSpPr>
        <p:spPr>
          <a:xfrm>
            <a:off x="457200" y="76200"/>
            <a:ext cx="8382000" cy="1143000"/>
          </a:xfrm>
        </p:spPr>
        <p:txBody>
          <a:bodyPr/>
          <a:lstStyle/>
          <a:p>
            <a:r>
              <a:rPr lang="en-US" dirty="0" smtClean="0"/>
              <a:t>Summary: “Online” EIR is a practical approach</a:t>
            </a:r>
            <a:endParaRPr lang="en-US" dirty="0"/>
          </a:p>
        </p:txBody>
      </p:sp>
      <p:sp>
        <p:nvSpPr>
          <p:cNvPr id="4" name="Content Placeholder 3"/>
          <p:cNvSpPr>
            <a:spLocks noGrp="1"/>
          </p:cNvSpPr>
          <p:nvPr>
            <p:ph idx="1"/>
          </p:nvPr>
        </p:nvSpPr>
        <p:spPr/>
        <p:txBody>
          <a:bodyPr>
            <a:normAutofit/>
          </a:bodyPr>
          <a:lstStyle/>
          <a:p>
            <a:pPr lvl="0"/>
            <a:r>
              <a:rPr lang="en-US" dirty="0"/>
              <a:t>The ISO proposes the “</a:t>
            </a:r>
            <a:r>
              <a:rPr lang="en-US" dirty="0" smtClean="0"/>
              <a:t>Online” EIR </a:t>
            </a:r>
            <a:r>
              <a:rPr lang="en-US" dirty="0"/>
              <a:t>approach for its initial ESI </a:t>
            </a:r>
            <a:r>
              <a:rPr lang="en-US" dirty="0" smtClean="0"/>
              <a:t>implementation</a:t>
            </a:r>
          </a:p>
          <a:p>
            <a:pPr lvl="1"/>
            <a:r>
              <a:rPr lang="en-US" dirty="0" smtClean="0"/>
              <a:t>For </a:t>
            </a:r>
            <a:r>
              <a:rPr lang="en-US" dirty="0"/>
              <a:t>non-FS </a:t>
            </a:r>
            <a:r>
              <a:rPr lang="en-US" dirty="0" smtClean="0"/>
              <a:t>resources, </a:t>
            </a:r>
            <a:r>
              <a:rPr lang="en-US" dirty="0"/>
              <a:t>award EIR to resources with a DA commitment schedule for </a:t>
            </a:r>
            <a:r>
              <a:rPr lang="en-US" dirty="0" smtClean="0"/>
              <a:t>energy in the same hour</a:t>
            </a:r>
          </a:p>
          <a:p>
            <a:pPr lvl="1"/>
            <a:r>
              <a:rPr lang="en-US" dirty="0" smtClean="0"/>
              <a:t>FS resources can receive EIR awards regardless of whether “online” or “offline”</a:t>
            </a:r>
            <a:endParaRPr lang="en-US" dirty="0"/>
          </a:p>
          <a:p>
            <a:pPr lvl="0"/>
            <a:r>
              <a:rPr lang="en-US" dirty="0"/>
              <a:t>This approach </a:t>
            </a:r>
            <a:r>
              <a:rPr lang="en-US" dirty="0" smtClean="0"/>
              <a:t>will:</a:t>
            </a:r>
          </a:p>
          <a:p>
            <a:pPr lvl="1"/>
            <a:r>
              <a:rPr lang="en-US" dirty="0" smtClean="0"/>
              <a:t>Reduce initial </a:t>
            </a:r>
            <a:r>
              <a:rPr lang="en-US" dirty="0"/>
              <a:t>implementation complexity and </a:t>
            </a:r>
            <a:r>
              <a:rPr lang="en-US" dirty="0" smtClean="0"/>
              <a:t>risk</a:t>
            </a:r>
          </a:p>
          <a:p>
            <a:pPr lvl="1"/>
            <a:r>
              <a:rPr lang="en-US" dirty="0" smtClean="0"/>
              <a:t>Continue </a:t>
            </a:r>
            <a:r>
              <a:rPr lang="en-US" dirty="0"/>
              <a:t>existing commitment schedule/instruction processes</a:t>
            </a:r>
          </a:p>
          <a:p>
            <a:r>
              <a:rPr lang="en-US" dirty="0"/>
              <a:t>This approach </a:t>
            </a:r>
            <a:r>
              <a:rPr lang="en-US" dirty="0" smtClean="0"/>
              <a:t>is a </a:t>
            </a:r>
            <a:r>
              <a:rPr lang="en-US" dirty="0"/>
              <a:t>reasonable initial implementation </a:t>
            </a:r>
            <a:r>
              <a:rPr lang="en-US" dirty="0" smtClean="0"/>
              <a:t>approach for </a:t>
            </a:r>
            <a:r>
              <a:rPr lang="en-US" dirty="0"/>
              <a:t>clearing </a:t>
            </a:r>
            <a:r>
              <a:rPr lang="en-US" dirty="0" smtClean="0"/>
              <a:t>EIR </a:t>
            </a:r>
          </a:p>
          <a:p>
            <a:pPr lvl="1"/>
            <a:r>
              <a:rPr lang="en-US" dirty="0" smtClean="0"/>
              <a:t>It does </a:t>
            </a:r>
            <a:r>
              <a:rPr lang="en-US" dirty="0"/>
              <a:t>not preclude </a:t>
            </a:r>
            <a:r>
              <a:rPr lang="en-US" dirty="0" smtClean="0"/>
              <a:t>consideration of an </a:t>
            </a:r>
            <a:r>
              <a:rPr lang="en-US" dirty="0"/>
              <a:t>“</a:t>
            </a:r>
            <a:r>
              <a:rPr lang="en-US" dirty="0" smtClean="0"/>
              <a:t>offline” EIR in the future, if </a:t>
            </a:r>
            <a:r>
              <a:rPr lang="en-US" dirty="0"/>
              <a:t>improved modeling capabilities </a:t>
            </a:r>
            <a:r>
              <a:rPr lang="en-US" dirty="0" smtClean="0"/>
              <a:t>indicate significant benefits</a:t>
            </a:r>
            <a:endParaRPr lang="en-US" dirty="0"/>
          </a:p>
        </p:txBody>
      </p:sp>
    </p:spTree>
    <p:extLst>
      <p:ext uri="{BB962C8B-B14F-4D97-AF65-F5344CB8AC3E}">
        <p14:creationId xmlns:p14="http://schemas.microsoft.com/office/powerpoint/2010/main" val="2889428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Takeaways and next steps</a:t>
            </a:r>
            <a:endParaRPr lang="en-US" dirty="0"/>
          </a:p>
        </p:txBody>
      </p:sp>
      <p:sp>
        <p:nvSpPr>
          <p:cNvPr id="6" name="Text Placeholder 5"/>
          <p:cNvSpPr>
            <a:spLocks noGrp="1"/>
          </p:cNvSpPr>
          <p:nvPr>
            <p:ph type="body" idx="1"/>
          </p:nvPr>
        </p:nvSpPr>
        <p:spPr>
          <a:xfrm>
            <a:off x="609600" y="3429000"/>
            <a:ext cx="7772400" cy="2667000"/>
          </a:xfrm>
        </p:spPr>
        <p:txBody>
          <a:bodyPr>
            <a:normAutofit/>
          </a:bodyPr>
          <a:lstStyle/>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45</a:t>
            </a:fld>
            <a:endParaRPr lang="en-US" dirty="0"/>
          </a:p>
        </p:txBody>
      </p:sp>
    </p:spTree>
    <p:extLst>
      <p:ext uri="{BB962C8B-B14F-4D97-AF65-F5344CB8AC3E}">
        <p14:creationId xmlns:p14="http://schemas.microsoft.com/office/powerpoint/2010/main" val="2009685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46</a:t>
            </a:fld>
            <a:endParaRPr lang="en-US" dirty="0"/>
          </a:p>
        </p:txBody>
      </p:sp>
      <p:sp>
        <p:nvSpPr>
          <p:cNvPr id="3" name="Title 2"/>
          <p:cNvSpPr>
            <a:spLocks noGrp="1"/>
          </p:cNvSpPr>
          <p:nvPr>
            <p:ph type="title"/>
          </p:nvPr>
        </p:nvSpPr>
        <p:spPr>
          <a:xfrm>
            <a:off x="457200" y="76200"/>
            <a:ext cx="8382000" cy="1143000"/>
          </a:xfrm>
        </p:spPr>
        <p:txBody>
          <a:bodyPr/>
          <a:lstStyle/>
          <a:p>
            <a:r>
              <a:rPr lang="en-US" dirty="0" smtClean="0"/>
              <a:t>Takeaways</a:t>
            </a:r>
            <a:endParaRPr lang="en-US" dirty="0"/>
          </a:p>
        </p:txBody>
      </p:sp>
      <p:sp>
        <p:nvSpPr>
          <p:cNvPr id="4" name="Content Placeholder 3"/>
          <p:cNvSpPr>
            <a:spLocks noGrp="1"/>
          </p:cNvSpPr>
          <p:nvPr>
            <p:ph idx="1"/>
          </p:nvPr>
        </p:nvSpPr>
        <p:spPr/>
        <p:txBody>
          <a:bodyPr>
            <a:normAutofit/>
          </a:bodyPr>
          <a:lstStyle/>
          <a:p>
            <a:pPr lvl="0"/>
            <a:r>
              <a:rPr lang="en-US" dirty="0"/>
              <a:t>Including the FER in the DAM is a </a:t>
            </a:r>
            <a:r>
              <a:rPr lang="en-US" u="sng" dirty="0"/>
              <a:t>market</a:t>
            </a:r>
            <a:r>
              <a:rPr lang="en-US" dirty="0"/>
              <a:t> solution to </a:t>
            </a:r>
            <a:r>
              <a:rPr lang="en-US" dirty="0" smtClean="0"/>
              <a:t>ensuring the ISO is able to meet the forecast load in real-time</a:t>
            </a:r>
            <a:endParaRPr lang="en-US" dirty="0"/>
          </a:p>
          <a:p>
            <a:pPr lvl="0"/>
            <a:r>
              <a:rPr lang="en-US" dirty="0"/>
              <a:t>It better signals the cost of a reliable next-day operating plan, and provides both compensation and incentives to improve energy security in New England</a:t>
            </a:r>
          </a:p>
          <a:p>
            <a:pPr lvl="0"/>
            <a:r>
              <a:rPr lang="en-US" dirty="0" smtClean="0"/>
              <a:t>Ample DA excess supply capability exists to meet the FER</a:t>
            </a:r>
          </a:p>
          <a:p>
            <a:pPr lvl="1"/>
            <a:r>
              <a:rPr lang="en-US" dirty="0" smtClean="0"/>
              <a:t>Today, supplemental </a:t>
            </a:r>
            <a:r>
              <a:rPr lang="en-US" dirty="0"/>
              <a:t>commitments in the RAA process are rare (zero in 2019 to date) </a:t>
            </a:r>
          </a:p>
          <a:p>
            <a:pPr lvl="0"/>
            <a:r>
              <a:rPr lang="en-US" dirty="0"/>
              <a:t>An </a:t>
            </a:r>
            <a:r>
              <a:rPr lang="en-US" dirty="0" smtClean="0"/>
              <a:t>“online” EIR </a:t>
            </a:r>
            <a:r>
              <a:rPr lang="en-US" dirty="0"/>
              <a:t>approach </a:t>
            </a:r>
            <a:r>
              <a:rPr lang="en-US" dirty="0" smtClean="0"/>
              <a:t>is </a:t>
            </a:r>
            <a:r>
              <a:rPr lang="en-US" dirty="0"/>
              <a:t>reasonable and practicable, and can be refined in the future as technology permits</a:t>
            </a:r>
          </a:p>
        </p:txBody>
      </p:sp>
    </p:spTree>
    <p:extLst>
      <p:ext uri="{BB962C8B-B14F-4D97-AF65-F5344CB8AC3E}">
        <p14:creationId xmlns:p14="http://schemas.microsoft.com/office/powerpoint/2010/main" val="3245848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Stakeholder Schedule for ISO Proposal</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9D18D59-7AC8-45AE-9F52-DBA89AEC6EE0}" type="slidenum">
              <a:rPr lang="en-US" smtClean="0"/>
              <a:pPr/>
              <a:t>47</a:t>
            </a:fld>
            <a:endParaRPr lang="en-US" dirty="0"/>
          </a:p>
        </p:txBody>
      </p:sp>
      <p:graphicFrame>
        <p:nvGraphicFramePr>
          <p:cNvPr id="6" name="Content Placeholder 5"/>
          <p:cNvGraphicFramePr>
            <a:graphicFrameLocks noGrp="1"/>
          </p:cNvGraphicFramePr>
          <p:nvPr>
            <p:ph idx="14"/>
            <p:extLst/>
          </p:nvPr>
        </p:nvGraphicFramePr>
        <p:xfrm>
          <a:off x="381000" y="685801"/>
          <a:ext cx="8305800" cy="52425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35887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508410">
                <a:tc>
                  <a:txBody>
                    <a:bodyPr/>
                    <a:lstStyle/>
                    <a:p>
                      <a:r>
                        <a:rPr lang="en-US" sz="1400" b="1" dirty="0" smtClean="0">
                          <a:solidFill>
                            <a:srgbClr val="000000"/>
                          </a:solidFill>
                          <a:latin typeface="+mn-lt"/>
                        </a:rPr>
                        <a:t>Markets</a:t>
                      </a:r>
                      <a:r>
                        <a:rPr lang="en-US" sz="1400" b="1" baseline="0" dirty="0" smtClean="0">
                          <a:solidFill>
                            <a:srgbClr val="000000"/>
                          </a:solidFill>
                          <a:latin typeface="+mn-lt"/>
                        </a:rPr>
                        <a:t> Committee</a:t>
                      </a:r>
                    </a:p>
                    <a:p>
                      <a:r>
                        <a:rPr lang="en-US" sz="1400" b="1" baseline="0" dirty="0" smtClean="0">
                          <a:solidFill>
                            <a:srgbClr val="000000"/>
                          </a:solidFill>
                          <a:latin typeface="+mn-lt"/>
                        </a:rPr>
                        <a:t>November 2019</a:t>
                      </a:r>
                      <a:endParaRPr lang="en-US" sz="1400" b="1" dirty="0" smtClean="0">
                        <a:solidFill>
                          <a:srgbClr val="000000"/>
                        </a:solidFill>
                        <a:latin typeface="+mn-lt"/>
                      </a:endParaRPr>
                    </a:p>
                  </a:txBody>
                  <a:tcPr marL="89777" marR="89777" anchor="ctr"/>
                </a:tc>
                <a:tc>
                  <a:txBody>
                    <a:bodyPr/>
                    <a:lstStyle/>
                    <a:p>
                      <a:r>
                        <a:rPr lang="en-US" sz="1200" dirty="0" smtClean="0">
                          <a:solidFill>
                            <a:srgbClr val="000000"/>
                          </a:solidFill>
                          <a:latin typeface="+mn-lt"/>
                        </a:rPr>
                        <a:t>Further explanation</a:t>
                      </a:r>
                      <a:r>
                        <a:rPr lang="en-US" sz="1200" baseline="0" dirty="0" smtClean="0">
                          <a:solidFill>
                            <a:srgbClr val="000000"/>
                          </a:solidFill>
                          <a:latin typeface="+mn-lt"/>
                        </a:rPr>
                        <a:t> of how the forecast energy requirement is applied today and review of the forecast energy requirement under ESI;</a:t>
                      </a:r>
                    </a:p>
                    <a:p>
                      <a:r>
                        <a:rPr lang="en-US" sz="1200" baseline="0" dirty="0" smtClean="0">
                          <a:solidFill>
                            <a:srgbClr val="000000"/>
                          </a:solidFill>
                          <a:latin typeface="+mn-lt"/>
                        </a:rPr>
                        <a:t>Discussion of impact analysis modeling enhancements;</a:t>
                      </a:r>
                    </a:p>
                    <a:p>
                      <a:r>
                        <a:rPr lang="en-US" sz="1200" baseline="0" dirty="0" smtClean="0">
                          <a:solidFill>
                            <a:srgbClr val="000000"/>
                          </a:solidFill>
                          <a:latin typeface="+mn-lt"/>
                        </a:rPr>
                        <a:t>Discussion of ISO memo on plans for developing mitigation of day-ahead ancillary services</a:t>
                      </a:r>
                      <a:endParaRPr lang="en-US" sz="1200" dirty="0" smtClean="0">
                        <a:solidFill>
                          <a:srgbClr val="000000"/>
                        </a:solidFill>
                        <a:latin typeface="+mn-lt"/>
                      </a:endParaRPr>
                    </a:p>
                  </a:txBody>
                  <a:tcPr marL="89777" marR="89777" anchor="ctr"/>
                </a:tc>
                <a:extLst>
                  <a:ext uri="{0D108BD9-81ED-4DB2-BD59-A6C34878D82A}">
                    <a16:rowId xmlns:a16="http://schemas.microsoft.com/office/drawing/2014/main" val="4221381287"/>
                  </a:ext>
                </a:extLst>
              </a:tr>
              <a:tr h="508410">
                <a:tc>
                  <a:txBody>
                    <a:bodyPr/>
                    <a:lstStyle/>
                    <a:p>
                      <a:r>
                        <a:rPr lang="en-US" sz="1400" b="1" dirty="0" smtClean="0">
                          <a:solidFill>
                            <a:srgbClr val="000000"/>
                          </a:solidFill>
                          <a:latin typeface="+mn-lt"/>
                        </a:rPr>
                        <a:t>Markets Committee</a:t>
                      </a:r>
                    </a:p>
                    <a:p>
                      <a:r>
                        <a:rPr lang="en-US" sz="1400" b="1" dirty="0" smtClean="0">
                          <a:solidFill>
                            <a:srgbClr val="000000"/>
                          </a:solidFill>
                          <a:latin typeface="+mn-lt"/>
                        </a:rPr>
                        <a:t>December 2019</a:t>
                      </a:r>
                    </a:p>
                  </a:txBody>
                  <a:tcPr marL="89777" marR="8977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000000"/>
                          </a:solidFill>
                          <a:effectLst/>
                          <a:latin typeface="+mn-lt"/>
                          <a:ea typeface="Times New Roman"/>
                        </a:rPr>
                        <a:t>Discussion of </a:t>
                      </a:r>
                      <a:r>
                        <a:rPr lang="en-US" sz="1200" spc="-25" baseline="0" dirty="0" smtClean="0">
                          <a:solidFill>
                            <a:srgbClr val="000000"/>
                          </a:solidFill>
                          <a:effectLst/>
                          <a:latin typeface="+mn-lt"/>
                          <a:ea typeface="Times New Roman"/>
                        </a:rPr>
                        <a:t>ISO proposal, refinements as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baseline="0" dirty="0" smtClean="0">
                          <a:solidFill>
                            <a:srgbClr val="000000"/>
                          </a:solidFill>
                          <a:effectLst/>
                          <a:latin typeface="+mn-lt"/>
                          <a:ea typeface="Times New Roman"/>
                        </a:rPr>
                        <a:t>Discussion of impact analysis modeling results;</a:t>
                      </a:r>
                    </a:p>
                  </a:txBody>
                  <a:tcPr marL="89777" marR="89777" anchor="ctr"/>
                </a:tc>
                <a:extLst>
                  <a:ext uri="{0D108BD9-81ED-4DB2-BD59-A6C34878D82A}">
                    <a16:rowId xmlns:a16="http://schemas.microsoft.com/office/drawing/2014/main" val="2166439033"/>
                  </a:ext>
                </a:extLst>
              </a:tr>
              <a:tr h="508410">
                <a:tc>
                  <a:txBody>
                    <a:bodyPr/>
                    <a:lstStyle/>
                    <a:p>
                      <a:r>
                        <a:rPr lang="en-US" sz="1400" b="1" dirty="0" smtClean="0">
                          <a:solidFill>
                            <a:srgbClr val="000000"/>
                          </a:solidFill>
                          <a:latin typeface="+mn-lt"/>
                        </a:rPr>
                        <a:t>Markets</a:t>
                      </a:r>
                      <a:r>
                        <a:rPr lang="en-US" sz="1400" b="1" baseline="0" dirty="0" smtClean="0">
                          <a:solidFill>
                            <a:srgbClr val="000000"/>
                          </a:solidFill>
                          <a:latin typeface="+mn-lt"/>
                        </a:rPr>
                        <a:t> Committee</a:t>
                      </a:r>
                    </a:p>
                    <a:p>
                      <a:r>
                        <a:rPr lang="en-US" sz="1400" b="1" baseline="0" dirty="0" smtClean="0">
                          <a:solidFill>
                            <a:srgbClr val="000000"/>
                          </a:solidFill>
                          <a:latin typeface="+mn-lt"/>
                        </a:rPr>
                        <a:t>January 2020</a:t>
                      </a:r>
                      <a:endParaRPr lang="en-US" sz="1400" b="1" dirty="0" smtClean="0">
                        <a:solidFill>
                          <a:srgbClr val="000000"/>
                        </a:solidFill>
                        <a:latin typeface="+mn-lt"/>
                      </a:endParaRPr>
                    </a:p>
                  </a:txBody>
                  <a:tcPr marL="89777" marR="8977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000000"/>
                          </a:solidFill>
                          <a:effectLst/>
                          <a:latin typeface="+mn-lt"/>
                          <a:ea typeface="Times New Roman"/>
                        </a:rPr>
                        <a:t>Discussion of </a:t>
                      </a:r>
                      <a:r>
                        <a:rPr lang="en-US" sz="1200" spc="-25" baseline="0" dirty="0" smtClean="0">
                          <a:solidFill>
                            <a:srgbClr val="000000"/>
                          </a:solidFill>
                          <a:effectLst/>
                          <a:latin typeface="+mn-lt"/>
                          <a:ea typeface="Times New Roman"/>
                        </a:rPr>
                        <a:t>ISO proposal, refinements as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000000"/>
                          </a:solidFill>
                          <a:effectLst/>
                          <a:latin typeface="+mn-lt"/>
                        </a:rPr>
                        <a:t>Draft ISO Tariff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000000"/>
                          </a:solidFill>
                          <a:effectLst/>
                          <a:latin typeface="+mn-lt"/>
                        </a:rPr>
                        <a:t>Continued discussion of impact analysis modeling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000000"/>
                          </a:solidFill>
                          <a:effectLst/>
                          <a:latin typeface="+mn-lt"/>
                          <a:ea typeface="Times New Roman"/>
                        </a:rPr>
                        <a:t>Discussion of conceptual mitigation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000000"/>
                          </a:solidFill>
                          <a:effectLst/>
                          <a:latin typeface="+mn-lt"/>
                          <a:ea typeface="Times New Roman"/>
                        </a:rPr>
                        <a:t>Update</a:t>
                      </a:r>
                      <a:r>
                        <a:rPr lang="en-US" sz="1200" spc="-25" baseline="0" dirty="0" smtClean="0">
                          <a:solidFill>
                            <a:srgbClr val="000000"/>
                          </a:solidFill>
                          <a:effectLst/>
                          <a:latin typeface="+mn-lt"/>
                          <a:ea typeface="Times New Roman"/>
                        </a:rPr>
                        <a:t> on initial forward market construct assessment</a:t>
                      </a:r>
                      <a:endParaRPr lang="en-US" sz="1200" spc="-25" dirty="0" smtClean="0">
                        <a:solidFill>
                          <a:srgbClr val="000000"/>
                        </a:solidFill>
                        <a:effectLst/>
                        <a:latin typeface="+mn-lt"/>
                        <a:ea typeface="Times New Roman"/>
                      </a:endParaRPr>
                    </a:p>
                  </a:txBody>
                  <a:tcPr marL="89777" marR="89777" anchor="ctr"/>
                </a:tc>
                <a:extLst>
                  <a:ext uri="{0D108BD9-81ED-4DB2-BD59-A6C34878D82A}">
                    <a16:rowId xmlns:a16="http://schemas.microsoft.com/office/drawing/2014/main" val="2354999675"/>
                  </a:ext>
                </a:extLst>
              </a:tr>
              <a:tr h="508410">
                <a:tc>
                  <a:txBody>
                    <a:bodyPr/>
                    <a:lstStyle/>
                    <a:p>
                      <a:r>
                        <a:rPr lang="en-US" sz="1400" b="1" dirty="0" smtClean="0">
                          <a:solidFill>
                            <a:srgbClr val="000000"/>
                          </a:solidFill>
                          <a:latin typeface="+mn-lt"/>
                        </a:rPr>
                        <a:t>Markets Committee</a:t>
                      </a:r>
                    </a:p>
                    <a:p>
                      <a:r>
                        <a:rPr lang="en-US" sz="1400" b="1" dirty="0" smtClean="0">
                          <a:solidFill>
                            <a:srgbClr val="000000"/>
                          </a:solidFill>
                          <a:latin typeface="+mn-lt"/>
                        </a:rPr>
                        <a:t>February 2020</a:t>
                      </a:r>
                    </a:p>
                  </a:txBody>
                  <a:tcPr marL="89777" marR="8977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000000"/>
                          </a:solidFill>
                          <a:effectLst/>
                          <a:latin typeface="+mn-lt"/>
                          <a:ea typeface="Times New Roman"/>
                        </a:rPr>
                        <a:t>Final review of draft</a:t>
                      </a:r>
                      <a:r>
                        <a:rPr lang="en-US" sz="1200" spc="-25" baseline="0" dirty="0" smtClean="0">
                          <a:solidFill>
                            <a:srgbClr val="000000"/>
                          </a:solidFill>
                          <a:effectLst/>
                          <a:latin typeface="+mn-lt"/>
                          <a:ea typeface="Times New Roman"/>
                        </a:rPr>
                        <a:t> ISO Tariff language and wrap-up;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000000"/>
                          </a:solidFill>
                          <a:effectLst/>
                          <a:latin typeface="+mn-lt"/>
                          <a:ea typeface="Times New Roman"/>
                        </a:rPr>
                        <a:t>Discussion of draft impact</a:t>
                      </a:r>
                      <a:r>
                        <a:rPr lang="en-US" sz="1200" spc="-25" baseline="0" dirty="0" smtClean="0">
                          <a:solidFill>
                            <a:srgbClr val="000000"/>
                          </a:solidFill>
                          <a:effectLst/>
                          <a:latin typeface="+mn-lt"/>
                          <a:ea typeface="Times New Roman"/>
                        </a:rPr>
                        <a:t> analysis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000000"/>
                          </a:solidFill>
                          <a:effectLst/>
                          <a:latin typeface="+mn-lt"/>
                          <a:ea typeface="Times New Roman"/>
                        </a:rPr>
                        <a:t>Continued discussion of conceptual mitigation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baseline="0" dirty="0" smtClean="0">
                          <a:solidFill>
                            <a:srgbClr val="000000"/>
                          </a:solidFill>
                          <a:effectLst/>
                          <a:latin typeface="+mn-lt"/>
                          <a:ea typeface="Times New Roman"/>
                        </a:rPr>
                        <a:t>Discussion of the forward market construct</a:t>
                      </a:r>
                      <a:endParaRPr lang="en-US" sz="1200" spc="-25" dirty="0" smtClean="0">
                        <a:solidFill>
                          <a:srgbClr val="000000"/>
                        </a:solidFill>
                        <a:effectLst/>
                        <a:latin typeface="+mn-lt"/>
                        <a:ea typeface="Times New Roman"/>
                      </a:endParaRPr>
                    </a:p>
                  </a:txBody>
                  <a:tcPr marL="89777" marR="89777" anchor="ctr"/>
                </a:tc>
                <a:extLst>
                  <a:ext uri="{0D108BD9-81ED-4DB2-BD59-A6C34878D82A}">
                    <a16:rowId xmlns:a16="http://schemas.microsoft.com/office/drawing/2014/main" val="3000157067"/>
                  </a:ext>
                </a:extLst>
              </a:tr>
              <a:tr h="927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latin typeface="+mn-lt"/>
                        </a:rPr>
                        <a:t>Markets</a:t>
                      </a:r>
                      <a:r>
                        <a:rPr lang="en-US" sz="1400" b="1" baseline="0" dirty="0" smtClean="0">
                          <a:solidFill>
                            <a:srgbClr val="000000"/>
                          </a:solidFill>
                          <a:latin typeface="+mn-lt"/>
                        </a:rPr>
                        <a:t> Committee</a:t>
                      </a:r>
                    </a:p>
                    <a:p>
                      <a:r>
                        <a:rPr lang="en-US" sz="1400" b="1" dirty="0" smtClean="0">
                          <a:solidFill>
                            <a:srgbClr val="000000"/>
                          </a:solidFill>
                          <a:latin typeface="+mn-lt"/>
                        </a:rPr>
                        <a:t>March 2020</a:t>
                      </a:r>
                    </a:p>
                  </a:txBody>
                  <a:tcPr marL="89777" marR="8977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rPr>
                        <a:t>Continued</a:t>
                      </a:r>
                      <a:r>
                        <a:rPr lang="en-US" sz="1200" baseline="0" dirty="0" smtClean="0">
                          <a:solidFill>
                            <a:srgbClr val="000000"/>
                          </a:solidFill>
                          <a:latin typeface="+mn-lt"/>
                        </a:rPr>
                        <a:t> d</a:t>
                      </a:r>
                      <a:r>
                        <a:rPr lang="en-US" sz="1200" dirty="0" smtClean="0">
                          <a:solidFill>
                            <a:srgbClr val="000000"/>
                          </a:solidFill>
                          <a:latin typeface="+mn-lt"/>
                        </a:rPr>
                        <a:t>iscussion of conceptual mitigation</a:t>
                      </a:r>
                      <a:r>
                        <a:rPr lang="en-US" sz="1200" baseline="0" dirty="0" smtClean="0">
                          <a:solidFill>
                            <a:srgbClr val="000000"/>
                          </a:solidFill>
                          <a:latin typeface="+mn-lt"/>
                        </a:rPr>
                        <a:t>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mn-lt"/>
                        </a:rPr>
                        <a:t>Continued discussion of forward market construct including future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25" dirty="0" smtClean="0">
                          <a:solidFill>
                            <a:srgbClr val="000000"/>
                          </a:solidFill>
                          <a:effectLst/>
                          <a:latin typeface="+mn-lt"/>
                        </a:rPr>
                        <a:t>Vote on ISO</a:t>
                      </a:r>
                      <a:r>
                        <a:rPr lang="en-US" sz="1200" b="1" spc="-25" baseline="0" dirty="0" smtClean="0">
                          <a:solidFill>
                            <a:srgbClr val="000000"/>
                          </a:solidFill>
                          <a:effectLst/>
                          <a:latin typeface="+mn-lt"/>
                        </a:rPr>
                        <a:t> proposed Tariff language and submitted stakeholder amendments</a:t>
                      </a:r>
                      <a:endParaRPr lang="en-US" sz="1200" dirty="0" smtClean="0">
                        <a:solidFill>
                          <a:srgbClr val="000000"/>
                        </a:solidFill>
                        <a:latin typeface="+mn-lt"/>
                      </a:endParaRPr>
                    </a:p>
                  </a:txBody>
                  <a:tcPr marL="89777" marR="89777" anchor="ctr"/>
                </a:tc>
                <a:extLst>
                  <a:ext uri="{0D108BD9-81ED-4DB2-BD59-A6C34878D82A}">
                    <a16:rowId xmlns:a16="http://schemas.microsoft.com/office/drawing/2014/main" val="10006"/>
                  </a:ext>
                </a:extLst>
              </a:tr>
              <a:tr h="508410">
                <a:tc>
                  <a:txBody>
                    <a:bodyPr/>
                    <a:lstStyle/>
                    <a:p>
                      <a:r>
                        <a:rPr lang="en-US" sz="1400" b="1" dirty="0" smtClean="0">
                          <a:solidFill>
                            <a:srgbClr val="000000"/>
                          </a:solidFill>
                          <a:latin typeface="+mn-lt"/>
                        </a:rPr>
                        <a:t>Participants</a:t>
                      </a:r>
                      <a:r>
                        <a:rPr lang="en-US" sz="1400" b="1" baseline="0" dirty="0" smtClean="0">
                          <a:solidFill>
                            <a:srgbClr val="000000"/>
                          </a:solidFill>
                          <a:latin typeface="+mn-lt"/>
                        </a:rPr>
                        <a:t> Committee</a:t>
                      </a:r>
                    </a:p>
                    <a:p>
                      <a:r>
                        <a:rPr lang="en-US" sz="1400" b="1" baseline="0" dirty="0" smtClean="0">
                          <a:solidFill>
                            <a:srgbClr val="000000"/>
                          </a:solidFill>
                          <a:latin typeface="+mn-lt"/>
                        </a:rPr>
                        <a:t>April 2, 2020</a:t>
                      </a:r>
                      <a:endParaRPr lang="en-US" sz="1400" b="1" dirty="0" smtClean="0">
                        <a:solidFill>
                          <a:srgbClr val="000000"/>
                        </a:solidFill>
                        <a:latin typeface="+mn-lt"/>
                      </a:endParaRPr>
                    </a:p>
                  </a:txBody>
                  <a:tcPr marL="89777" marR="89777" anchor="ctr"/>
                </a:tc>
                <a:tc>
                  <a:txBody>
                    <a:bodyPr/>
                    <a:lstStyle/>
                    <a:p>
                      <a:r>
                        <a:rPr lang="en-US" sz="1200" b="1" dirty="0" smtClean="0">
                          <a:solidFill>
                            <a:srgbClr val="000000"/>
                          </a:solidFill>
                          <a:latin typeface="+mn-lt"/>
                        </a:rPr>
                        <a:t>Vote on ISO proposed</a:t>
                      </a:r>
                      <a:r>
                        <a:rPr lang="en-US" sz="1200" b="1" baseline="0" dirty="0" smtClean="0">
                          <a:solidFill>
                            <a:srgbClr val="000000"/>
                          </a:solidFill>
                          <a:latin typeface="+mn-lt"/>
                        </a:rPr>
                        <a:t> Tariff language</a:t>
                      </a:r>
                      <a:r>
                        <a:rPr lang="en-US" sz="1200" b="1" dirty="0" smtClean="0">
                          <a:solidFill>
                            <a:srgbClr val="000000"/>
                          </a:solidFill>
                          <a:latin typeface="+mn-lt"/>
                        </a:rPr>
                        <a:t> and submitted stakeholder</a:t>
                      </a:r>
                      <a:r>
                        <a:rPr lang="en-US" sz="1200" b="1" baseline="0" dirty="0" smtClean="0">
                          <a:solidFill>
                            <a:srgbClr val="000000"/>
                          </a:solidFill>
                          <a:latin typeface="+mn-lt"/>
                        </a:rPr>
                        <a:t> amendments</a:t>
                      </a:r>
                      <a:endParaRPr lang="en-US" sz="1200" b="1" dirty="0" smtClean="0">
                        <a:solidFill>
                          <a:srgbClr val="000000"/>
                        </a:solidFill>
                        <a:latin typeface="+mn-lt"/>
                      </a:endParaRPr>
                    </a:p>
                  </a:txBody>
                  <a:tcPr marL="89777" marR="89777"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94555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p:txBody>
          <a:bodyPr/>
          <a:lstStyle/>
          <a:p>
            <a:r>
              <a:rPr lang="en-US" dirty="0" smtClean="0"/>
              <a:t>Today’s Presentation Agenda</a:t>
            </a:r>
            <a:endParaRPr lang="en-US" dirty="0"/>
          </a:p>
        </p:txBody>
      </p:sp>
      <p:sp>
        <p:nvSpPr>
          <p:cNvPr id="4" name="Content Placeholder 3"/>
          <p:cNvSpPr>
            <a:spLocks noGrp="1"/>
          </p:cNvSpPr>
          <p:nvPr>
            <p:ph idx="1"/>
          </p:nvPr>
        </p:nvSpPr>
        <p:spPr/>
        <p:txBody>
          <a:bodyPr>
            <a:normAutofit/>
          </a:bodyPr>
          <a:lstStyle/>
          <a:p>
            <a:pPr marL="0" indent="0">
              <a:buNone/>
            </a:pPr>
            <a:r>
              <a:rPr lang="en-US" dirty="0" smtClean="0"/>
              <a:t>Our goal today is to address stakeholder questions and concerns regarding the Forecast Energy Requirement (FER) constraint, the Energy Imbalance Reserve (EIR) awards that may clear to satisfy that constraint, and the existing RAA process</a:t>
            </a:r>
          </a:p>
          <a:p>
            <a:r>
              <a:rPr lang="en-US" dirty="0" smtClean="0"/>
              <a:t>First, review how the FER works today</a:t>
            </a:r>
          </a:p>
          <a:p>
            <a:pPr lvl="1"/>
            <a:r>
              <a:rPr lang="en-US" dirty="0" smtClean="0"/>
              <a:t>Discuss how the FER is applied in the existing RAA process</a:t>
            </a:r>
          </a:p>
          <a:p>
            <a:pPr lvl="1"/>
            <a:r>
              <a:rPr lang="en-US" dirty="0" smtClean="0"/>
              <a:t>Review historical data for insights</a:t>
            </a:r>
          </a:p>
          <a:p>
            <a:r>
              <a:rPr lang="en-US" dirty="0" smtClean="0"/>
              <a:t>Then, review the FER under ESI</a:t>
            </a:r>
          </a:p>
          <a:p>
            <a:pPr lvl="1"/>
            <a:r>
              <a:rPr lang="en-US" dirty="0" smtClean="0"/>
              <a:t>Discuss how the FER will be applied in the DAM</a:t>
            </a:r>
          </a:p>
          <a:p>
            <a:pPr lvl="1"/>
            <a:r>
              <a:rPr lang="en-US" dirty="0" smtClean="0"/>
              <a:t>Discuss a practical simplification – an “online” approach to </a:t>
            </a:r>
            <a:r>
              <a:rPr lang="en-US" dirty="0"/>
              <a:t>EIR </a:t>
            </a:r>
            <a:r>
              <a:rPr lang="en-US" dirty="0" smtClean="0"/>
              <a:t>clearing</a:t>
            </a:r>
          </a:p>
        </p:txBody>
      </p:sp>
    </p:spTree>
    <p:extLst>
      <p:ext uri="{BB962C8B-B14F-4D97-AF65-F5344CB8AC3E}">
        <p14:creationId xmlns:p14="http://schemas.microsoft.com/office/powerpoint/2010/main" val="4058045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smtClean="0"/>
              <a:t>FER Overview</a:t>
            </a:r>
            <a:endParaRPr lang="en-US" dirty="0"/>
          </a:p>
        </p:txBody>
      </p:sp>
      <p:sp>
        <p:nvSpPr>
          <p:cNvPr id="4" name="Content Placeholder 3"/>
          <p:cNvSpPr>
            <a:spLocks noGrp="1"/>
          </p:cNvSpPr>
          <p:nvPr>
            <p:ph idx="1"/>
          </p:nvPr>
        </p:nvSpPr>
        <p:spPr/>
        <p:txBody>
          <a:bodyPr>
            <a:normAutofit/>
          </a:bodyPr>
          <a:lstStyle/>
          <a:p>
            <a:r>
              <a:rPr lang="en-US" dirty="0" smtClean="0"/>
              <a:t>The FER constraint ensures that the ISO has a current operating plan that can meet forecast load throughout the next operating day</a:t>
            </a:r>
          </a:p>
          <a:p>
            <a:pPr lvl="1"/>
            <a:r>
              <a:rPr lang="en-US" dirty="0"/>
              <a:t>See July 3, 2019 </a:t>
            </a:r>
            <a:r>
              <a:rPr lang="en-US" u="sng" dirty="0">
                <a:hlinkClick r:id="rId2"/>
              </a:rPr>
              <a:t>ISO memo</a:t>
            </a:r>
            <a:r>
              <a:rPr lang="en-US" dirty="0"/>
              <a:t> on the FER-related reliability standards</a:t>
            </a:r>
          </a:p>
          <a:p>
            <a:r>
              <a:rPr lang="en-US" dirty="0" smtClean="0"/>
              <a:t>Today, the FER is applied after the clearing of the DAM, through the RAA process – </a:t>
            </a:r>
            <a:r>
              <a:rPr lang="en-US" i="1" dirty="0" smtClean="0"/>
              <a:t>an ‘out-of-market’ approach</a:t>
            </a:r>
          </a:p>
          <a:p>
            <a:pPr lvl="1"/>
            <a:r>
              <a:rPr lang="en-US" dirty="0" smtClean="0"/>
              <a:t>Physical generation, net scheduled interchange, and, </a:t>
            </a:r>
            <a:r>
              <a:rPr lang="en-US" i="1" dirty="0" smtClean="0"/>
              <a:t>when needed</a:t>
            </a:r>
            <a:r>
              <a:rPr lang="en-US" dirty="0" smtClean="0"/>
              <a:t>, supplemental commitments are used to satisfy the FER today</a:t>
            </a:r>
          </a:p>
          <a:p>
            <a:r>
              <a:rPr lang="en-US" dirty="0" smtClean="0"/>
              <a:t>Under ESI, the FER constraint will be applied in the clearing of the DAM</a:t>
            </a:r>
          </a:p>
          <a:p>
            <a:pPr lvl="1"/>
            <a:r>
              <a:rPr lang="en-US" dirty="0"/>
              <a:t>Physical </a:t>
            </a:r>
            <a:r>
              <a:rPr lang="en-US" dirty="0" smtClean="0"/>
              <a:t>generation, net </a:t>
            </a:r>
            <a:r>
              <a:rPr lang="en-US" dirty="0"/>
              <a:t>scheduled </a:t>
            </a:r>
            <a:r>
              <a:rPr lang="en-US" dirty="0" smtClean="0"/>
              <a:t>interchange, and EIR awards will be </a:t>
            </a:r>
            <a:r>
              <a:rPr lang="en-US" dirty="0"/>
              <a:t>used to satisfy the </a:t>
            </a:r>
            <a:r>
              <a:rPr lang="en-US" dirty="0" smtClean="0"/>
              <a:t>FER</a:t>
            </a:r>
            <a:endParaRPr lang="en-US" dirty="0"/>
          </a:p>
          <a:p>
            <a:pPr lvl="1"/>
            <a:endParaRPr lang="en-US" dirty="0" smtClean="0"/>
          </a:p>
        </p:txBody>
      </p:sp>
    </p:spTree>
    <p:extLst>
      <p:ext uri="{BB962C8B-B14F-4D97-AF65-F5344CB8AC3E}">
        <p14:creationId xmlns:p14="http://schemas.microsoft.com/office/powerpoint/2010/main" val="2136974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A market approach to improved energy security</a:t>
            </a:r>
            <a:endParaRPr lang="en-US" dirty="0"/>
          </a:p>
        </p:txBody>
      </p:sp>
      <p:sp>
        <p:nvSpPr>
          <p:cNvPr id="4" name="Content Placeholder 3"/>
          <p:cNvSpPr>
            <a:spLocks noGrp="1"/>
          </p:cNvSpPr>
          <p:nvPr>
            <p:ph idx="1"/>
          </p:nvPr>
        </p:nvSpPr>
        <p:spPr/>
        <p:txBody>
          <a:bodyPr>
            <a:normAutofit/>
          </a:bodyPr>
          <a:lstStyle/>
          <a:p>
            <a:pPr marL="0" indent="0">
              <a:buNone/>
            </a:pPr>
            <a:r>
              <a:rPr lang="en-US" dirty="0" smtClean="0"/>
              <a:t>Applying the FER in the DAM will:</a:t>
            </a:r>
          </a:p>
          <a:p>
            <a:pPr lvl="0"/>
            <a:r>
              <a:rPr lang="en-US" b="1" dirty="0"/>
              <a:t>Ensure the </a:t>
            </a:r>
            <a:r>
              <a:rPr lang="en-US" b="1" i="1" u="sng" dirty="0"/>
              <a:t>market</a:t>
            </a:r>
            <a:r>
              <a:rPr lang="en-US" b="1" dirty="0"/>
              <a:t> produces reliable operating plan</a:t>
            </a:r>
            <a:r>
              <a:rPr lang="en-US" dirty="0"/>
              <a:t> that can meet the forecast energy requirement</a:t>
            </a:r>
          </a:p>
          <a:p>
            <a:pPr lvl="1"/>
            <a:r>
              <a:rPr lang="en-US" dirty="0"/>
              <a:t>Current approach, through RAA, is an out-of-market process</a:t>
            </a:r>
          </a:p>
          <a:p>
            <a:pPr lvl="0"/>
            <a:r>
              <a:rPr lang="en-US" b="1" dirty="0"/>
              <a:t>Improve energy security</a:t>
            </a:r>
            <a:r>
              <a:rPr lang="en-US" dirty="0"/>
              <a:t>, by providing </a:t>
            </a:r>
            <a:r>
              <a:rPr lang="en-US" dirty="0" smtClean="0"/>
              <a:t>resource capability </a:t>
            </a:r>
            <a:r>
              <a:rPr lang="en-US" dirty="0"/>
              <a:t>not </a:t>
            </a:r>
            <a:r>
              <a:rPr lang="en-US" dirty="0" smtClean="0"/>
              <a:t>presently </a:t>
            </a:r>
            <a:r>
              <a:rPr lang="en-US" dirty="0"/>
              <a:t>cleared DA with a DA award, DA compensation, and greater incentives to ensure they can deliver energy in real-time</a:t>
            </a:r>
          </a:p>
          <a:p>
            <a:pPr lvl="0"/>
            <a:r>
              <a:rPr lang="en-US" b="1" dirty="0"/>
              <a:t>Signal to the market</a:t>
            </a:r>
            <a:r>
              <a:rPr lang="en-US" dirty="0"/>
              <a:t>, through transparent prices, the cost of a reliable next-day operating </a:t>
            </a:r>
            <a:r>
              <a:rPr lang="en-US" dirty="0" smtClean="0"/>
              <a:t>plan</a:t>
            </a:r>
            <a:endParaRPr lang="en-US" dirty="0"/>
          </a:p>
        </p:txBody>
      </p:sp>
    </p:spTree>
    <p:extLst>
      <p:ext uri="{BB962C8B-B14F-4D97-AF65-F5344CB8AC3E}">
        <p14:creationId xmlns:p14="http://schemas.microsoft.com/office/powerpoint/2010/main" val="205935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r>
              <a:rPr lang="en-US" dirty="0" smtClean="0"/>
              <a:t>‘Commitment</a:t>
            </a:r>
            <a:r>
              <a:rPr lang="en-US" dirty="0"/>
              <a:t>’ can mean different </a:t>
            </a:r>
            <a:r>
              <a:rPr lang="en-US" dirty="0" smtClean="0"/>
              <a:t>things</a:t>
            </a:r>
            <a:endParaRPr lang="en-US" dirty="0"/>
          </a:p>
        </p:txBody>
      </p:sp>
      <p:sp>
        <p:nvSpPr>
          <p:cNvPr id="4" name="Content Placeholder 3"/>
          <p:cNvSpPr>
            <a:spLocks noGrp="1"/>
          </p:cNvSpPr>
          <p:nvPr>
            <p:ph idx="1"/>
          </p:nvPr>
        </p:nvSpPr>
        <p:spPr/>
        <p:txBody>
          <a:bodyPr>
            <a:normAutofit/>
          </a:bodyPr>
          <a:lstStyle/>
          <a:p>
            <a:r>
              <a:rPr lang="en-US" dirty="0" smtClean="0"/>
              <a:t>Commitment </a:t>
            </a:r>
            <a:r>
              <a:rPr lang="en-US" i="1" dirty="0" smtClean="0"/>
              <a:t>Schedule</a:t>
            </a:r>
          </a:p>
          <a:p>
            <a:pPr lvl="1"/>
            <a:r>
              <a:rPr lang="en-US" dirty="0" smtClean="0"/>
              <a:t>Initially produced by the clearing of the DAM, issued to physical resources with cleared energy awards</a:t>
            </a:r>
          </a:p>
          <a:p>
            <a:pPr lvl="1"/>
            <a:r>
              <a:rPr lang="en-US" dirty="0" smtClean="0"/>
              <a:t>Resources (non-FS, non-IPR) with a commitment schedule should anticipate running during these hours in real-time</a:t>
            </a:r>
          </a:p>
          <a:p>
            <a:r>
              <a:rPr lang="en-US" dirty="0" smtClean="0"/>
              <a:t>Commitment </a:t>
            </a:r>
            <a:r>
              <a:rPr lang="en-US" i="1" dirty="0" smtClean="0"/>
              <a:t>Evaluation</a:t>
            </a:r>
          </a:p>
          <a:p>
            <a:pPr lvl="1"/>
            <a:r>
              <a:rPr lang="en-US" dirty="0" smtClean="0"/>
              <a:t>RAA process evaluates need for additional resources that do not have a commitment schedule from the DAM</a:t>
            </a:r>
          </a:p>
          <a:p>
            <a:pPr lvl="1"/>
            <a:r>
              <a:rPr lang="en-US" dirty="0" smtClean="0"/>
              <a:t>RAA process may issue additional commitment schedules as needed</a:t>
            </a:r>
          </a:p>
          <a:p>
            <a:r>
              <a:rPr lang="en-US" dirty="0" smtClean="0"/>
              <a:t>Commitment </a:t>
            </a:r>
            <a:r>
              <a:rPr lang="en-US" i="1" dirty="0" smtClean="0"/>
              <a:t>Instruction</a:t>
            </a:r>
          </a:p>
          <a:p>
            <a:pPr lvl="1"/>
            <a:r>
              <a:rPr lang="en-US" dirty="0" smtClean="0"/>
              <a:t>Non-FS: a phone call from ISO requesting the resource to start up at a specific time during the operating day</a:t>
            </a:r>
          </a:p>
          <a:p>
            <a:pPr lvl="1"/>
            <a:r>
              <a:rPr lang="en-US" dirty="0" smtClean="0"/>
              <a:t>FS: an electronic dispatch signal instructing the resource to operate</a:t>
            </a:r>
            <a:endParaRPr lang="en-US" dirty="0"/>
          </a:p>
          <a:p>
            <a:pPr lvl="1"/>
            <a:endParaRPr lang="en-US" dirty="0" smtClean="0"/>
          </a:p>
        </p:txBody>
      </p:sp>
    </p:spTree>
    <p:extLst>
      <p:ext uri="{BB962C8B-B14F-4D97-AF65-F5344CB8AC3E}">
        <p14:creationId xmlns:p14="http://schemas.microsoft.com/office/powerpoint/2010/main" val="2887332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the FER works today</a:t>
            </a:r>
          </a:p>
        </p:txBody>
      </p:sp>
      <p:sp>
        <p:nvSpPr>
          <p:cNvPr id="6" name="Text Placeholder 5"/>
          <p:cNvSpPr>
            <a:spLocks noGrp="1"/>
          </p:cNvSpPr>
          <p:nvPr>
            <p:ph type="body" idx="1"/>
          </p:nvPr>
        </p:nvSpPr>
        <p:spPr>
          <a:xfrm>
            <a:off x="609600" y="3429000"/>
            <a:ext cx="7772400" cy="2667000"/>
          </a:xfrm>
        </p:spPr>
        <p:txBody>
          <a:bodyPr>
            <a:normAutofit/>
          </a:bodyPr>
          <a:lstStyle/>
          <a:p>
            <a:r>
              <a:rPr lang="en-US" dirty="0"/>
              <a:t>In this section, we will</a:t>
            </a:r>
          </a:p>
          <a:p>
            <a:pPr marL="342900" indent="-342900">
              <a:buFont typeface="Arial" panose="020B0604020202020204" pitchFamily="34" charset="0"/>
              <a:buChar char="•"/>
            </a:pPr>
            <a:r>
              <a:rPr lang="en-US" dirty="0"/>
              <a:t>Discuss how the FER works today, in the RAA process</a:t>
            </a:r>
          </a:p>
          <a:p>
            <a:pPr marL="342900" indent="-342900">
              <a:buFont typeface="Arial" panose="020B0604020202020204" pitchFamily="34" charset="0"/>
              <a:buChar char="•"/>
            </a:pPr>
            <a:r>
              <a:rPr lang="en-US" dirty="0"/>
              <a:t>Review recent historical data from the DAM and RAA outcomes for insights </a:t>
            </a:r>
          </a:p>
        </p:txBody>
      </p:sp>
      <p:sp>
        <p:nvSpPr>
          <p:cNvPr id="4" name="Slide Number Placeholder 3"/>
          <p:cNvSpPr>
            <a:spLocks noGrp="1"/>
          </p:cNvSpPr>
          <p:nvPr>
            <p:ph type="sldNum" sz="quarter" idx="4"/>
          </p:nvPr>
        </p:nvSpPr>
        <p:spPr/>
        <p:txBody>
          <a:bodyPr/>
          <a:lstStyle/>
          <a:p>
            <a:fld id="{10C7F894-2A36-495D-AB7C-1055F7AC0F9D}" type="slidenum">
              <a:rPr lang="en-US" smtClean="0"/>
              <a:pPr/>
              <a:t>9</a:t>
            </a:fld>
            <a:endParaRPr lang="en-US" dirty="0"/>
          </a:p>
        </p:txBody>
      </p:sp>
    </p:spTree>
    <p:extLst>
      <p:ext uri="{BB962C8B-B14F-4D97-AF65-F5344CB8AC3E}">
        <p14:creationId xmlns:p14="http://schemas.microsoft.com/office/powerpoint/2010/main" val="37970721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Confidentia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ISO-PPT-Template-Confidential</Template>
  <TotalTime>0</TotalTime>
  <Words>3455</Words>
  <Application>Microsoft Office PowerPoint</Application>
  <PresentationFormat>On-screen Show (4:3)</PresentationFormat>
  <Paragraphs>404</Paragraphs>
  <Slides>47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Times New Roman</vt:lpstr>
      <vt:lpstr>Wingdings</vt:lpstr>
      <vt:lpstr>ISO-PPT-Template-Confidential</vt:lpstr>
      <vt:lpstr>blank</vt:lpstr>
      <vt:lpstr>PowerPoint Presentation</vt:lpstr>
      <vt:lpstr>PowerPoint Presentation</vt:lpstr>
      <vt:lpstr>Prior Energy-Security Improvement Presentations</vt:lpstr>
      <vt:lpstr>Acronyms</vt:lpstr>
      <vt:lpstr>Today’s Presentation Agenda</vt:lpstr>
      <vt:lpstr>FER Overview</vt:lpstr>
      <vt:lpstr>A market approach to improved energy security</vt:lpstr>
      <vt:lpstr>‘Commitment’ can mean different things</vt:lpstr>
      <vt:lpstr>How the FER works today</vt:lpstr>
      <vt:lpstr>How the FER is applied today</vt:lpstr>
      <vt:lpstr>Key inputs to the RAA process</vt:lpstr>
      <vt:lpstr>Timeline – developing a reliable operating plan</vt:lpstr>
      <vt:lpstr>Commitment Evaluation performed by RAA</vt:lpstr>
      <vt:lpstr>Supplemental Commitments in the RAA</vt:lpstr>
      <vt:lpstr>Supplemental Commitments in Real-Time</vt:lpstr>
      <vt:lpstr>Observations on Supplemental Commitments</vt:lpstr>
      <vt:lpstr>Timing of Commitment Schedules</vt:lpstr>
      <vt:lpstr>Timing of Commitment Instructions</vt:lpstr>
      <vt:lpstr>Key Points: Satisfying the FER through the RAA</vt:lpstr>
      <vt:lpstr>Recent Historical data</vt:lpstr>
      <vt:lpstr>DAM produces excess supply capability</vt:lpstr>
      <vt:lpstr>Comparing the available supply to the demand</vt:lpstr>
      <vt:lpstr>DA total hourly supply vs. demand (2019)</vt:lpstr>
      <vt:lpstr>The DA excess supply capability</vt:lpstr>
      <vt:lpstr>The DA excess supply capability (2019)</vt:lpstr>
      <vt:lpstr>The DA excess supply capability (2019)</vt:lpstr>
      <vt:lpstr>Takeaways from historical data</vt:lpstr>
      <vt:lpstr>FER in the DA market under ESI</vt:lpstr>
      <vt:lpstr>Recap: Benefits of applying FER in-market</vt:lpstr>
      <vt:lpstr>Recap: DAM will have two energy constraints</vt:lpstr>
      <vt:lpstr>Recap: Pricing follows standard principles</vt:lpstr>
      <vt:lpstr>Recap: Compensation follows standard principles</vt:lpstr>
      <vt:lpstr>The FER price is not uplift</vt:lpstr>
      <vt:lpstr>Commitment of Resources with EIR awards</vt:lpstr>
      <vt:lpstr>Stakeholder questions about EIR and commitment</vt:lpstr>
      <vt:lpstr>Technical review has highlighted challenges</vt:lpstr>
      <vt:lpstr>Practical resolution: an “online” EIR approach</vt:lpstr>
      <vt:lpstr>Practical resolution: an “online” EIR approach</vt:lpstr>
      <vt:lpstr>“Online” EIR approach is not exclusionary</vt:lpstr>
      <vt:lpstr>“Online” EIR approach: economic considerations</vt:lpstr>
      <vt:lpstr>DAM provides ample supply for “online EIR” approach</vt:lpstr>
      <vt:lpstr>Back to stakeholder commitment questions</vt:lpstr>
      <vt:lpstr>“Offline” EIR approaches considered</vt:lpstr>
      <vt:lpstr>Summary: “Online” EIR is a practical approach</vt:lpstr>
      <vt:lpstr>Takeaways and next steps</vt:lpstr>
      <vt:lpstr>Takeaways</vt:lpstr>
      <vt:lpstr>Stakeholder Schedule for ISO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2018-06-15T20:36:20Z</dcterms:created>
  <dcterms:modified xsi:type="dcterms:W3CDTF">2019-11-06T22:38:56Z</dcterms:modified>
</cp:coreProperties>
</file>