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 id="2147483721" r:id="rId3"/>
    <p:sldMasterId id="2147483752" r:id="rId4"/>
  </p:sldMasterIdLst>
  <p:notesMasterIdLst>
    <p:notesMasterId r:id="rId23"/>
  </p:notesMasterIdLst>
  <p:handoutMasterIdLst>
    <p:handoutMasterId r:id="rId24"/>
  </p:handoutMasterIdLst>
  <p:sldIdLst>
    <p:sldId id="275" r:id="rId5"/>
    <p:sldId id="276" r:id="rId6"/>
    <p:sldId id="278" r:id="rId7"/>
    <p:sldId id="279" r:id="rId8"/>
    <p:sldId id="292" r:id="rId9"/>
    <p:sldId id="305" r:id="rId10"/>
    <p:sldId id="280" r:id="rId11"/>
    <p:sldId id="281" r:id="rId12"/>
    <p:sldId id="286" r:id="rId13"/>
    <p:sldId id="294" r:id="rId14"/>
    <p:sldId id="293" r:id="rId15"/>
    <p:sldId id="283" r:id="rId16"/>
    <p:sldId id="295" r:id="rId17"/>
    <p:sldId id="300" r:id="rId18"/>
    <p:sldId id="302" r:id="rId19"/>
    <p:sldId id="303" r:id="rId20"/>
    <p:sldId id="301" r:id="rId21"/>
    <p:sldId id="285" r:id="rId22"/>
  </p:sldIdLst>
  <p:sldSz cx="9144000" cy="6858000" type="screen4x3"/>
  <p:notesSz cx="6950075" cy="9236075"/>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7BD2A"/>
    <a:srgbClr val="EC1F25"/>
    <a:srgbClr val="FBB92F"/>
    <a:srgbClr val="62777F"/>
    <a:srgbClr val="6FA943"/>
    <a:srgbClr val="B9D257"/>
    <a:srgbClr val="F68920"/>
    <a:srgbClr val="8555A1"/>
    <a:srgbClr val="1E6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8" autoAdjust="0"/>
    <p:restoredTop sz="94662" autoAdjust="0"/>
  </p:normalViewPr>
  <p:slideViewPr>
    <p:cSldViewPr>
      <p:cViewPr varScale="1">
        <p:scale>
          <a:sx n="62" d="100"/>
          <a:sy n="62" d="100"/>
        </p:scale>
        <p:origin x="133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130" y="-8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18882495457298"/>
          <c:y val="2.6529318243821674E-2"/>
          <c:w val="0.87018296991722188"/>
          <c:h val="0.86343088834325821"/>
        </c:manualLayout>
      </c:layout>
      <c:lineChart>
        <c:grouping val="standard"/>
        <c:varyColors val="0"/>
        <c:ser>
          <c:idx val="0"/>
          <c:order val="0"/>
          <c:spPr>
            <a:ln w="0">
              <a:noFill/>
            </a:ln>
          </c:spPr>
          <c:marker>
            <c:symbol val="none"/>
          </c:marker>
          <c:trendline>
            <c:spPr>
              <a:ln w="25400">
                <a:solidFill>
                  <a:sysClr val="windowText" lastClr="000000">
                    <a:alpha val="50000"/>
                  </a:sysClr>
                </a:solidFill>
                <a:prstDash val="solid"/>
                <a:tailEnd type="none"/>
              </a:ln>
            </c:spPr>
            <c:trendlineType val="poly"/>
            <c:order val="4"/>
            <c:dispRSqr val="0"/>
            <c:dispEq val="0"/>
          </c:trendline>
          <c:cat>
            <c:strRef>
              <c:f>Graph!$B$14:$N$14</c:f>
              <c:strCache>
                <c:ptCount val="13"/>
                <c:pt idx="0">
                  <c:v>-1600</c:v>
                </c:pt>
                <c:pt idx="1">
                  <c:v>-1200</c:v>
                </c:pt>
                <c:pt idx="2">
                  <c:v>-800</c:v>
                </c:pt>
                <c:pt idx="3">
                  <c:v>-400</c:v>
                </c:pt>
                <c:pt idx="4">
                  <c:v> ICR</c:v>
                </c:pt>
                <c:pt idx="5">
                  <c:v> +400</c:v>
                </c:pt>
                <c:pt idx="6">
                  <c:v> +800</c:v>
                </c:pt>
                <c:pt idx="7">
                  <c:v> +1200</c:v>
                </c:pt>
                <c:pt idx="8">
                  <c:v> +1600</c:v>
                </c:pt>
                <c:pt idx="9">
                  <c:v> +2000</c:v>
                </c:pt>
                <c:pt idx="10">
                  <c:v> +2400</c:v>
                </c:pt>
                <c:pt idx="11">
                  <c:v> +2800</c:v>
                </c:pt>
                <c:pt idx="12">
                  <c:v> +3200</c:v>
                </c:pt>
              </c:strCache>
            </c:strRef>
          </c:cat>
          <c:val>
            <c:numRef>
              <c:f>Graph!$B$15:$N$15</c:f>
              <c:numCache>
                <c:formatCode>0.00</c:formatCode>
                <c:ptCount val="13"/>
                <c:pt idx="0">
                  <c:v>42.514499999999998</c:v>
                </c:pt>
                <c:pt idx="1">
                  <c:v>32.265300000000003</c:v>
                </c:pt>
                <c:pt idx="2">
                  <c:v>24.021599999999999</c:v>
                </c:pt>
                <c:pt idx="3">
                  <c:v>17.500699999999998</c:v>
                </c:pt>
                <c:pt idx="4">
                  <c:v>12.367599999999999</c:v>
                </c:pt>
                <c:pt idx="5">
                  <c:v>8.5161999999999995</c:v>
                </c:pt>
                <c:pt idx="6">
                  <c:v>5.9476000000000004</c:v>
                </c:pt>
                <c:pt idx="7">
                  <c:v>4.1170999999999998</c:v>
                </c:pt>
                <c:pt idx="8">
                  <c:v>2.7328999999999999</c:v>
                </c:pt>
                <c:pt idx="9">
                  <c:v>1.8480000000000001</c:v>
                </c:pt>
                <c:pt idx="10">
                  <c:v>1.3218000000000001</c:v>
                </c:pt>
                <c:pt idx="11">
                  <c:v>1.0002</c:v>
                </c:pt>
                <c:pt idx="12">
                  <c:v>0.75639999999999996</c:v>
                </c:pt>
              </c:numCache>
            </c:numRef>
          </c:val>
          <c:smooth val="0"/>
          <c:extLst>
            <c:ext xmlns:c16="http://schemas.microsoft.com/office/drawing/2014/chart" uri="{C3380CC4-5D6E-409C-BE32-E72D297353CC}">
              <c16:uniqueId val="{00000000-7435-4C55-8E3C-625FBFBCE5CA}"/>
            </c:ext>
          </c:extLst>
        </c:ser>
        <c:dLbls>
          <c:showLegendKey val="0"/>
          <c:showVal val="0"/>
          <c:showCatName val="0"/>
          <c:showSerName val="0"/>
          <c:showPercent val="0"/>
          <c:showBubbleSize val="0"/>
        </c:dLbls>
        <c:marker val="1"/>
        <c:smooth val="0"/>
        <c:axId val="96203904"/>
        <c:axId val="96205440"/>
      </c:lineChart>
      <c:stockChart>
        <c:ser>
          <c:idx val="1"/>
          <c:order val="1"/>
          <c:spPr>
            <a:ln w="28575">
              <a:noFill/>
            </a:ln>
          </c:spPr>
          <c:marker>
            <c:symbol val="none"/>
          </c:marker>
          <c:cat>
            <c:strRef>
              <c:f>Graph!$B$14:$N$14</c:f>
              <c:strCache>
                <c:ptCount val="13"/>
                <c:pt idx="0">
                  <c:v>-1600</c:v>
                </c:pt>
                <c:pt idx="1">
                  <c:v>-1200</c:v>
                </c:pt>
                <c:pt idx="2">
                  <c:v>-800</c:v>
                </c:pt>
                <c:pt idx="3">
                  <c:v>-400</c:v>
                </c:pt>
                <c:pt idx="4">
                  <c:v> ICR</c:v>
                </c:pt>
                <c:pt idx="5">
                  <c:v> +400</c:v>
                </c:pt>
                <c:pt idx="6">
                  <c:v> +800</c:v>
                </c:pt>
                <c:pt idx="7">
                  <c:v> +1200</c:v>
                </c:pt>
                <c:pt idx="8">
                  <c:v> +1600</c:v>
                </c:pt>
                <c:pt idx="9">
                  <c:v> +2000</c:v>
                </c:pt>
                <c:pt idx="10">
                  <c:v> +2400</c:v>
                </c:pt>
                <c:pt idx="11">
                  <c:v> +2800</c:v>
                </c:pt>
                <c:pt idx="12">
                  <c:v> +3200</c:v>
                </c:pt>
              </c:strCache>
            </c:strRef>
          </c:cat>
          <c:val>
            <c:numRef>
              <c:f>Graph!$B$16:$N$16</c:f>
              <c:numCache>
                <c:formatCode>0.00</c:formatCode>
                <c:ptCount val="13"/>
                <c:pt idx="0">
                  <c:v>33.704599999999999</c:v>
                </c:pt>
                <c:pt idx="1">
                  <c:v>25.108899999999998</c:v>
                </c:pt>
                <c:pt idx="2">
                  <c:v>18.424199999999999</c:v>
                </c:pt>
                <c:pt idx="3">
                  <c:v>12.8401</c:v>
                </c:pt>
                <c:pt idx="4">
                  <c:v>8.7551000000000005</c:v>
                </c:pt>
                <c:pt idx="5">
                  <c:v>6.0293999999999999</c:v>
                </c:pt>
                <c:pt idx="6">
                  <c:v>4.1694000000000004</c:v>
                </c:pt>
                <c:pt idx="7">
                  <c:v>2.7288000000000001</c:v>
                </c:pt>
                <c:pt idx="8">
                  <c:v>1.8404</c:v>
                </c:pt>
                <c:pt idx="9">
                  <c:v>1.3011999999999999</c:v>
                </c:pt>
                <c:pt idx="10">
                  <c:v>1.0064</c:v>
                </c:pt>
                <c:pt idx="11">
                  <c:v>0.75839999999999996</c:v>
                </c:pt>
                <c:pt idx="12">
                  <c:v>0.59379999999999999</c:v>
                </c:pt>
              </c:numCache>
            </c:numRef>
          </c:val>
          <c:smooth val="0"/>
          <c:extLst>
            <c:ext xmlns:c16="http://schemas.microsoft.com/office/drawing/2014/chart" uri="{C3380CC4-5D6E-409C-BE32-E72D297353CC}">
              <c16:uniqueId val="{00000001-7435-4C55-8E3C-625FBFBCE5CA}"/>
            </c:ext>
          </c:extLst>
        </c:ser>
        <c:ser>
          <c:idx val="2"/>
          <c:order val="2"/>
          <c:spPr>
            <a:ln w="28575">
              <a:noFill/>
            </a:ln>
          </c:spPr>
          <c:marker>
            <c:symbol val="none"/>
          </c:marker>
          <c:cat>
            <c:strRef>
              <c:f>Graph!$B$14:$N$14</c:f>
              <c:strCache>
                <c:ptCount val="13"/>
                <c:pt idx="0">
                  <c:v>-1600</c:v>
                </c:pt>
                <c:pt idx="1">
                  <c:v>-1200</c:v>
                </c:pt>
                <c:pt idx="2">
                  <c:v>-800</c:v>
                </c:pt>
                <c:pt idx="3">
                  <c:v>-400</c:v>
                </c:pt>
                <c:pt idx="4">
                  <c:v> ICR</c:v>
                </c:pt>
                <c:pt idx="5">
                  <c:v> +400</c:v>
                </c:pt>
                <c:pt idx="6">
                  <c:v> +800</c:v>
                </c:pt>
                <c:pt idx="7">
                  <c:v> +1200</c:v>
                </c:pt>
                <c:pt idx="8">
                  <c:v> +1600</c:v>
                </c:pt>
                <c:pt idx="9">
                  <c:v> +2000</c:v>
                </c:pt>
                <c:pt idx="10">
                  <c:v> +2400</c:v>
                </c:pt>
                <c:pt idx="11">
                  <c:v> +2800</c:v>
                </c:pt>
                <c:pt idx="12">
                  <c:v> +3200</c:v>
                </c:pt>
              </c:strCache>
            </c:strRef>
          </c:cat>
          <c:val>
            <c:numRef>
              <c:f>Graph!$B$17:$N$17</c:f>
              <c:numCache>
                <c:formatCode>0.00</c:formatCode>
                <c:ptCount val="13"/>
                <c:pt idx="0">
                  <c:v>25.143799999999999</c:v>
                </c:pt>
                <c:pt idx="1">
                  <c:v>18.103300000000001</c:v>
                </c:pt>
                <c:pt idx="2">
                  <c:v>12.4063</c:v>
                </c:pt>
                <c:pt idx="3">
                  <c:v>8.3866999999999994</c:v>
                </c:pt>
                <c:pt idx="4">
                  <c:v>5.8318000000000003</c:v>
                </c:pt>
                <c:pt idx="5">
                  <c:v>3.9070999999999998</c:v>
                </c:pt>
                <c:pt idx="6">
                  <c:v>2.5421999999999998</c:v>
                </c:pt>
                <c:pt idx="7">
                  <c:v>1.7612000000000001</c:v>
                </c:pt>
                <c:pt idx="8">
                  <c:v>1.2392000000000001</c:v>
                </c:pt>
                <c:pt idx="9">
                  <c:v>0.96919999999999995</c:v>
                </c:pt>
                <c:pt idx="10">
                  <c:v>0.71919999999999995</c:v>
                </c:pt>
                <c:pt idx="11">
                  <c:v>0.5766</c:v>
                </c:pt>
                <c:pt idx="12">
                  <c:v>0.4526</c:v>
                </c:pt>
              </c:numCache>
            </c:numRef>
          </c:val>
          <c:smooth val="0"/>
          <c:extLst>
            <c:ext xmlns:c16="http://schemas.microsoft.com/office/drawing/2014/chart" uri="{C3380CC4-5D6E-409C-BE32-E72D297353CC}">
              <c16:uniqueId val="{00000002-7435-4C55-8E3C-625FBFBCE5CA}"/>
            </c:ext>
          </c:extLst>
        </c:ser>
        <c:ser>
          <c:idx val="3"/>
          <c:order val="3"/>
          <c:spPr>
            <a:ln w="28575">
              <a:noFill/>
            </a:ln>
          </c:spPr>
          <c:marker>
            <c:symbol val="none"/>
          </c:marker>
          <c:cat>
            <c:strRef>
              <c:f>Graph!$B$14:$N$14</c:f>
              <c:strCache>
                <c:ptCount val="13"/>
                <c:pt idx="0">
                  <c:v>-1600</c:v>
                </c:pt>
                <c:pt idx="1">
                  <c:v>-1200</c:v>
                </c:pt>
                <c:pt idx="2">
                  <c:v>-800</c:v>
                </c:pt>
                <c:pt idx="3">
                  <c:v>-400</c:v>
                </c:pt>
                <c:pt idx="4">
                  <c:v> ICR</c:v>
                </c:pt>
                <c:pt idx="5">
                  <c:v> +400</c:v>
                </c:pt>
                <c:pt idx="6">
                  <c:v> +800</c:v>
                </c:pt>
                <c:pt idx="7">
                  <c:v> +1200</c:v>
                </c:pt>
                <c:pt idx="8">
                  <c:v> +1600</c:v>
                </c:pt>
                <c:pt idx="9">
                  <c:v> +2000</c:v>
                </c:pt>
                <c:pt idx="10">
                  <c:v> +2400</c:v>
                </c:pt>
                <c:pt idx="11">
                  <c:v> +2800</c:v>
                </c:pt>
                <c:pt idx="12">
                  <c:v> +3200</c:v>
                </c:pt>
              </c:strCache>
            </c:strRef>
          </c:cat>
          <c:val>
            <c:numRef>
              <c:f>Graph!$B$18:$N$18</c:f>
              <c:numCache>
                <c:formatCode>0.00</c:formatCode>
                <c:ptCount val="13"/>
                <c:pt idx="0">
                  <c:v>72.889690000000002</c:v>
                </c:pt>
                <c:pt idx="1">
                  <c:v>58.822499999999998</c:v>
                </c:pt>
                <c:pt idx="2">
                  <c:v>47.288800000000002</c:v>
                </c:pt>
                <c:pt idx="3">
                  <c:v>36.768500000000003</c:v>
                </c:pt>
                <c:pt idx="4">
                  <c:v>28.148700000000002</c:v>
                </c:pt>
                <c:pt idx="5">
                  <c:v>21.263100000000001</c:v>
                </c:pt>
                <c:pt idx="6">
                  <c:v>15.7623</c:v>
                </c:pt>
                <c:pt idx="7">
                  <c:v>11.646699999999999</c:v>
                </c:pt>
                <c:pt idx="8">
                  <c:v>8.3065999999999995</c:v>
                </c:pt>
                <c:pt idx="9">
                  <c:v>5.84</c:v>
                </c:pt>
                <c:pt idx="10">
                  <c:v>4.0937000000000001</c:v>
                </c:pt>
                <c:pt idx="11">
                  <c:v>2.9862000000000002</c:v>
                </c:pt>
                <c:pt idx="12">
                  <c:v>2.0064000000000002</c:v>
                </c:pt>
              </c:numCache>
            </c:numRef>
          </c:val>
          <c:smooth val="0"/>
          <c:extLst>
            <c:ext xmlns:c16="http://schemas.microsoft.com/office/drawing/2014/chart" uri="{C3380CC4-5D6E-409C-BE32-E72D297353CC}">
              <c16:uniqueId val="{00000003-7435-4C55-8E3C-625FBFBCE5CA}"/>
            </c:ext>
          </c:extLst>
        </c:ser>
        <c:ser>
          <c:idx val="4"/>
          <c:order val="4"/>
          <c:spPr>
            <a:ln w="28575">
              <a:noFill/>
            </a:ln>
          </c:spPr>
          <c:marker>
            <c:symbol val="none"/>
          </c:marker>
          <c:cat>
            <c:strRef>
              <c:f>Graph!$B$14:$N$14</c:f>
              <c:strCache>
                <c:ptCount val="13"/>
                <c:pt idx="0">
                  <c:v>-1600</c:v>
                </c:pt>
                <c:pt idx="1">
                  <c:v>-1200</c:v>
                </c:pt>
                <c:pt idx="2">
                  <c:v>-800</c:v>
                </c:pt>
                <c:pt idx="3">
                  <c:v>-400</c:v>
                </c:pt>
                <c:pt idx="4">
                  <c:v> ICR</c:v>
                </c:pt>
                <c:pt idx="5">
                  <c:v> +400</c:v>
                </c:pt>
                <c:pt idx="6">
                  <c:v> +800</c:v>
                </c:pt>
                <c:pt idx="7">
                  <c:v> +1200</c:v>
                </c:pt>
                <c:pt idx="8">
                  <c:v> +1600</c:v>
                </c:pt>
                <c:pt idx="9">
                  <c:v> +2000</c:v>
                </c:pt>
                <c:pt idx="10">
                  <c:v> +2400</c:v>
                </c:pt>
                <c:pt idx="11">
                  <c:v> +2800</c:v>
                </c:pt>
                <c:pt idx="12">
                  <c:v> +3200</c:v>
                </c:pt>
              </c:strCache>
            </c:strRef>
          </c:cat>
          <c:val>
            <c:numRef>
              <c:f>Graph!$B$19:$N$19</c:f>
              <c:numCache>
                <c:formatCode>0.00</c:formatCode>
                <c:ptCount val="13"/>
                <c:pt idx="0">
                  <c:v>53.685699999999997</c:v>
                </c:pt>
                <c:pt idx="1">
                  <c:v>41.946899999999999</c:v>
                </c:pt>
                <c:pt idx="2">
                  <c:v>31.833600000000001</c:v>
                </c:pt>
                <c:pt idx="3">
                  <c:v>23.854299999999999</c:v>
                </c:pt>
                <c:pt idx="4">
                  <c:v>17.484400000000001</c:v>
                </c:pt>
                <c:pt idx="5">
                  <c:v>12.645099999999999</c:v>
                </c:pt>
                <c:pt idx="6">
                  <c:v>8.7406000000000006</c:v>
                </c:pt>
                <c:pt idx="7">
                  <c:v>6.0397999999999996</c:v>
                </c:pt>
                <c:pt idx="8">
                  <c:v>4.2369000000000003</c:v>
                </c:pt>
                <c:pt idx="9">
                  <c:v>2.9712000000000001</c:v>
                </c:pt>
                <c:pt idx="10">
                  <c:v>1.9816</c:v>
                </c:pt>
                <c:pt idx="11">
                  <c:v>1.3886000000000001</c:v>
                </c:pt>
                <c:pt idx="12">
                  <c:v>1.0456000000000001</c:v>
                </c:pt>
              </c:numCache>
            </c:numRef>
          </c:val>
          <c:smooth val="0"/>
          <c:extLst>
            <c:ext xmlns:c16="http://schemas.microsoft.com/office/drawing/2014/chart" uri="{C3380CC4-5D6E-409C-BE32-E72D297353CC}">
              <c16:uniqueId val="{00000004-7435-4C55-8E3C-625FBFBCE5CA}"/>
            </c:ext>
          </c:extLst>
        </c:ser>
        <c:dLbls>
          <c:showLegendKey val="0"/>
          <c:showVal val="0"/>
          <c:showCatName val="0"/>
          <c:showSerName val="0"/>
          <c:showPercent val="0"/>
          <c:showBubbleSize val="0"/>
        </c:dLbls>
        <c:hiLowLines>
          <c:spPr>
            <a:ln w="38100">
              <a:headEnd type="diamond"/>
              <a:tailEnd type="diamond"/>
            </a:ln>
          </c:spPr>
        </c:hiLowLines>
        <c:upDownBars>
          <c:gapWidth val="150"/>
          <c:upBars>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effectLst>
                <a:outerShdw blurRad="50800" dist="38100" dir="16200000" rotWithShape="0">
                  <a:prstClr val="black">
                    <a:alpha val="40000"/>
                  </a:prstClr>
                </a:outerShdw>
              </a:effectLst>
            </c:spPr>
          </c:upBars>
          <c:downBars/>
        </c:upDownBars>
        <c:axId val="96233728"/>
        <c:axId val="96232192"/>
      </c:stockChart>
      <c:catAx>
        <c:axId val="96203904"/>
        <c:scaling>
          <c:orientation val="minMax"/>
        </c:scaling>
        <c:delete val="0"/>
        <c:axPos val="b"/>
        <c:numFmt formatCode="General" sourceLinked="0"/>
        <c:majorTickMark val="out"/>
        <c:minorTickMark val="none"/>
        <c:tickLblPos val="nextTo"/>
        <c:txPr>
          <a:bodyPr/>
          <a:lstStyle/>
          <a:p>
            <a:pPr>
              <a:defRPr sz="1400" b="1"/>
            </a:pPr>
            <a:endParaRPr lang="en-US"/>
          </a:p>
        </c:txPr>
        <c:crossAx val="96205440"/>
        <c:crosses val="autoZero"/>
        <c:auto val="1"/>
        <c:lblAlgn val="ctr"/>
        <c:lblOffset val="100"/>
        <c:noMultiLvlLbl val="0"/>
      </c:catAx>
      <c:valAx>
        <c:axId val="96205440"/>
        <c:scaling>
          <c:orientation val="minMax"/>
          <c:max val="80"/>
          <c:min val="0"/>
        </c:scaling>
        <c:delete val="0"/>
        <c:axPos val="l"/>
        <c:majorGridlines>
          <c:spPr>
            <a:ln>
              <a:prstDash val="sysDot"/>
            </a:ln>
          </c:spPr>
        </c:majorGridlines>
        <c:title>
          <c:tx>
            <c:rich>
              <a:bodyPr rot="-5400000" vert="horz"/>
              <a:lstStyle/>
              <a:p>
                <a:pPr>
                  <a:defRPr sz="1400"/>
                </a:pPr>
                <a:r>
                  <a:rPr lang="en-US" sz="1400"/>
                  <a:t>Estimated Reserve Deficiency Hours </a:t>
                </a:r>
              </a:p>
            </c:rich>
          </c:tx>
          <c:layout>
            <c:manualLayout>
              <c:xMode val="edge"/>
              <c:yMode val="edge"/>
              <c:x val="1.9230769230769232E-2"/>
              <c:y val="0.2357775708144009"/>
            </c:manualLayout>
          </c:layout>
          <c:overlay val="0"/>
        </c:title>
        <c:numFmt formatCode="0" sourceLinked="0"/>
        <c:majorTickMark val="out"/>
        <c:minorTickMark val="out"/>
        <c:tickLblPos val="nextTo"/>
        <c:txPr>
          <a:bodyPr/>
          <a:lstStyle/>
          <a:p>
            <a:pPr>
              <a:defRPr sz="1200" b="1"/>
            </a:pPr>
            <a:endParaRPr lang="en-US"/>
          </a:p>
        </c:txPr>
        <c:crossAx val="96203904"/>
        <c:crosses val="autoZero"/>
        <c:crossBetween val="between"/>
        <c:majorUnit val="4"/>
        <c:minorUnit val="2"/>
      </c:valAx>
      <c:valAx>
        <c:axId val="96232192"/>
        <c:scaling>
          <c:orientation val="minMax"/>
        </c:scaling>
        <c:delete val="1"/>
        <c:axPos val="r"/>
        <c:numFmt formatCode="0.00" sourceLinked="1"/>
        <c:majorTickMark val="out"/>
        <c:minorTickMark val="none"/>
        <c:tickLblPos val="none"/>
        <c:crossAx val="96233728"/>
        <c:crosses val="max"/>
        <c:crossBetween val="between"/>
      </c:valAx>
      <c:catAx>
        <c:axId val="96233728"/>
        <c:scaling>
          <c:orientation val="minMax"/>
        </c:scaling>
        <c:delete val="1"/>
        <c:axPos val="b"/>
        <c:numFmt formatCode="General" sourceLinked="1"/>
        <c:majorTickMark val="out"/>
        <c:minorTickMark val="none"/>
        <c:tickLblPos val="none"/>
        <c:crossAx val="96232192"/>
        <c:crosses val="autoZero"/>
        <c:auto val="1"/>
        <c:lblAlgn val="ctr"/>
        <c:lblOffset val="100"/>
        <c:noMultiLvlLbl val="0"/>
      </c:catAx>
    </c:plotArea>
    <c:plotVisOnly val="1"/>
    <c:dispBlanksAs val="gap"/>
    <c:showDLblsOverMax val="0"/>
  </c:chart>
  <c:spPr>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18882495457298"/>
          <c:y val="2.6529318243821674E-2"/>
          <c:w val="0.87018296991722188"/>
          <c:h val="0.86343088834325821"/>
        </c:manualLayout>
      </c:layout>
      <c:lineChart>
        <c:grouping val="standard"/>
        <c:varyColors val="0"/>
        <c:ser>
          <c:idx val="0"/>
          <c:order val="0"/>
          <c:spPr>
            <a:ln w="0">
              <a:noFill/>
            </a:ln>
          </c:spPr>
          <c:marker>
            <c:symbol val="none"/>
          </c:marker>
          <c:trendline>
            <c:spPr>
              <a:ln w="25400">
                <a:solidFill>
                  <a:sysClr val="windowText" lastClr="000000">
                    <a:alpha val="50000"/>
                  </a:sysClr>
                </a:solidFill>
                <a:prstDash val="solid"/>
                <a:tailEnd type="none"/>
              </a:ln>
            </c:spPr>
            <c:trendlineType val="poly"/>
            <c:order val="4"/>
            <c:dispRSqr val="0"/>
            <c:dispEq val="0"/>
          </c:trendline>
          <c:cat>
            <c:strRef>
              <c:f>Graph!$B$14:$N$14</c:f>
              <c:strCache>
                <c:ptCount val="13"/>
                <c:pt idx="0">
                  <c:v>-1600</c:v>
                </c:pt>
                <c:pt idx="1">
                  <c:v>-1200</c:v>
                </c:pt>
                <c:pt idx="2">
                  <c:v>-800</c:v>
                </c:pt>
                <c:pt idx="3">
                  <c:v>-400</c:v>
                </c:pt>
                <c:pt idx="4">
                  <c:v> ICR</c:v>
                </c:pt>
                <c:pt idx="5">
                  <c:v> +400</c:v>
                </c:pt>
                <c:pt idx="6">
                  <c:v> +800</c:v>
                </c:pt>
                <c:pt idx="7">
                  <c:v> +1200</c:v>
                </c:pt>
                <c:pt idx="8">
                  <c:v> +1600</c:v>
                </c:pt>
                <c:pt idx="9">
                  <c:v> +2000</c:v>
                </c:pt>
                <c:pt idx="10">
                  <c:v> +2400</c:v>
                </c:pt>
                <c:pt idx="11">
                  <c:v> +2800</c:v>
                </c:pt>
                <c:pt idx="12">
                  <c:v> +3200</c:v>
                </c:pt>
              </c:strCache>
            </c:strRef>
          </c:cat>
          <c:val>
            <c:numRef>
              <c:f>Graph!$B$15:$N$15</c:f>
              <c:numCache>
                <c:formatCode>0.00</c:formatCode>
                <c:ptCount val="13"/>
                <c:pt idx="0">
                  <c:v>45.181899999999999</c:v>
                </c:pt>
                <c:pt idx="1">
                  <c:v>34.305799999999998</c:v>
                </c:pt>
                <c:pt idx="2">
                  <c:v>25.7652</c:v>
                </c:pt>
                <c:pt idx="3">
                  <c:v>19.211400000000001</c:v>
                </c:pt>
                <c:pt idx="4">
                  <c:v>13.7979</c:v>
                </c:pt>
                <c:pt idx="5">
                  <c:v>9.4505999999999997</c:v>
                </c:pt>
                <c:pt idx="6">
                  <c:v>6.6231</c:v>
                </c:pt>
                <c:pt idx="7">
                  <c:v>4.5338000000000003</c:v>
                </c:pt>
                <c:pt idx="8">
                  <c:v>3.0958000000000001</c:v>
                </c:pt>
                <c:pt idx="9">
                  <c:v>2.0813999999999999</c:v>
                </c:pt>
                <c:pt idx="10">
                  <c:v>1.4568000000000001</c:v>
                </c:pt>
                <c:pt idx="11">
                  <c:v>1.0746</c:v>
                </c:pt>
                <c:pt idx="12">
                  <c:v>0.8266</c:v>
                </c:pt>
              </c:numCache>
            </c:numRef>
          </c:val>
          <c:smooth val="0"/>
          <c:extLst>
            <c:ext xmlns:c16="http://schemas.microsoft.com/office/drawing/2014/chart" uri="{C3380CC4-5D6E-409C-BE32-E72D297353CC}">
              <c16:uniqueId val="{00000000-953D-4986-8A45-567A7B77C46D}"/>
            </c:ext>
          </c:extLst>
        </c:ser>
        <c:dLbls>
          <c:showLegendKey val="0"/>
          <c:showVal val="0"/>
          <c:showCatName val="0"/>
          <c:showSerName val="0"/>
          <c:showPercent val="0"/>
          <c:showBubbleSize val="0"/>
        </c:dLbls>
        <c:marker val="1"/>
        <c:smooth val="0"/>
        <c:axId val="96203904"/>
        <c:axId val="96205440"/>
      </c:lineChart>
      <c:stockChart>
        <c:ser>
          <c:idx val="1"/>
          <c:order val="1"/>
          <c:spPr>
            <a:ln w="28575">
              <a:noFill/>
            </a:ln>
          </c:spPr>
          <c:marker>
            <c:symbol val="none"/>
          </c:marker>
          <c:cat>
            <c:strRef>
              <c:f>Graph!$B$14:$N$14</c:f>
              <c:strCache>
                <c:ptCount val="13"/>
                <c:pt idx="0">
                  <c:v>-1600</c:v>
                </c:pt>
                <c:pt idx="1">
                  <c:v>-1200</c:v>
                </c:pt>
                <c:pt idx="2">
                  <c:v>-800</c:v>
                </c:pt>
                <c:pt idx="3">
                  <c:v>-400</c:v>
                </c:pt>
                <c:pt idx="4">
                  <c:v> ICR</c:v>
                </c:pt>
                <c:pt idx="5">
                  <c:v> +400</c:v>
                </c:pt>
                <c:pt idx="6">
                  <c:v> +800</c:v>
                </c:pt>
                <c:pt idx="7">
                  <c:v> +1200</c:v>
                </c:pt>
                <c:pt idx="8">
                  <c:v> +1600</c:v>
                </c:pt>
                <c:pt idx="9">
                  <c:v> +2000</c:v>
                </c:pt>
                <c:pt idx="10">
                  <c:v> +2400</c:v>
                </c:pt>
                <c:pt idx="11">
                  <c:v> +2800</c:v>
                </c:pt>
                <c:pt idx="12">
                  <c:v> +3200</c:v>
                </c:pt>
              </c:strCache>
            </c:strRef>
          </c:cat>
          <c:val>
            <c:numRef>
              <c:f>Graph!$B$16:$N$16</c:f>
              <c:numCache>
                <c:formatCode>0.00</c:formatCode>
                <c:ptCount val="13"/>
                <c:pt idx="0">
                  <c:v>36.563699999999997</c:v>
                </c:pt>
                <c:pt idx="1">
                  <c:v>27.2529</c:v>
                </c:pt>
                <c:pt idx="2">
                  <c:v>19.985299999999999</c:v>
                </c:pt>
                <c:pt idx="3">
                  <c:v>14.167899999999999</c:v>
                </c:pt>
                <c:pt idx="4">
                  <c:v>9.7040000000000006</c:v>
                </c:pt>
                <c:pt idx="5">
                  <c:v>6.6555</c:v>
                </c:pt>
                <c:pt idx="6">
                  <c:v>4.6116000000000001</c:v>
                </c:pt>
                <c:pt idx="7">
                  <c:v>3.1274999999999999</c:v>
                </c:pt>
                <c:pt idx="8">
                  <c:v>2.0579999999999998</c:v>
                </c:pt>
                <c:pt idx="9">
                  <c:v>1.4381999999999999</c:v>
                </c:pt>
                <c:pt idx="10">
                  <c:v>1.0731999999999999</c:v>
                </c:pt>
                <c:pt idx="11">
                  <c:v>0.81699999999999995</c:v>
                </c:pt>
                <c:pt idx="12">
                  <c:v>0.63239999999999996</c:v>
                </c:pt>
              </c:numCache>
            </c:numRef>
          </c:val>
          <c:smooth val="0"/>
          <c:extLst>
            <c:ext xmlns:c16="http://schemas.microsoft.com/office/drawing/2014/chart" uri="{C3380CC4-5D6E-409C-BE32-E72D297353CC}">
              <c16:uniqueId val="{00000001-953D-4986-8A45-567A7B77C46D}"/>
            </c:ext>
          </c:extLst>
        </c:ser>
        <c:ser>
          <c:idx val="2"/>
          <c:order val="2"/>
          <c:spPr>
            <a:ln w="28575">
              <a:noFill/>
            </a:ln>
          </c:spPr>
          <c:marker>
            <c:symbol val="none"/>
          </c:marker>
          <c:cat>
            <c:strRef>
              <c:f>Graph!$B$14:$N$14</c:f>
              <c:strCache>
                <c:ptCount val="13"/>
                <c:pt idx="0">
                  <c:v>-1600</c:v>
                </c:pt>
                <c:pt idx="1">
                  <c:v>-1200</c:v>
                </c:pt>
                <c:pt idx="2">
                  <c:v>-800</c:v>
                </c:pt>
                <c:pt idx="3">
                  <c:v>-400</c:v>
                </c:pt>
                <c:pt idx="4">
                  <c:v> ICR</c:v>
                </c:pt>
                <c:pt idx="5">
                  <c:v> +400</c:v>
                </c:pt>
                <c:pt idx="6">
                  <c:v> +800</c:v>
                </c:pt>
                <c:pt idx="7">
                  <c:v> +1200</c:v>
                </c:pt>
                <c:pt idx="8">
                  <c:v> +1600</c:v>
                </c:pt>
                <c:pt idx="9">
                  <c:v> +2000</c:v>
                </c:pt>
                <c:pt idx="10">
                  <c:v> +2400</c:v>
                </c:pt>
                <c:pt idx="11">
                  <c:v> +2800</c:v>
                </c:pt>
                <c:pt idx="12">
                  <c:v> +3200</c:v>
                </c:pt>
              </c:strCache>
            </c:strRef>
          </c:cat>
          <c:val>
            <c:numRef>
              <c:f>Graph!$B$17:$N$17</c:f>
              <c:numCache>
                <c:formatCode>0.00</c:formatCode>
                <c:ptCount val="13"/>
                <c:pt idx="0">
                  <c:v>26.7394</c:v>
                </c:pt>
                <c:pt idx="1">
                  <c:v>19.2453</c:v>
                </c:pt>
                <c:pt idx="2">
                  <c:v>13.414400000000001</c:v>
                </c:pt>
                <c:pt idx="3">
                  <c:v>9.2929999999999993</c:v>
                </c:pt>
                <c:pt idx="4">
                  <c:v>6.3964999999999996</c:v>
                </c:pt>
                <c:pt idx="5">
                  <c:v>4.4124999999999996</c:v>
                </c:pt>
                <c:pt idx="6">
                  <c:v>2.8576000000000001</c:v>
                </c:pt>
                <c:pt idx="7">
                  <c:v>1.9086000000000001</c:v>
                </c:pt>
                <c:pt idx="8">
                  <c:v>1.3308</c:v>
                </c:pt>
                <c:pt idx="9">
                  <c:v>1.0236000000000001</c:v>
                </c:pt>
                <c:pt idx="10">
                  <c:v>0.76259999999999994</c:v>
                </c:pt>
                <c:pt idx="11">
                  <c:v>0.60140000000000005</c:v>
                </c:pt>
                <c:pt idx="12">
                  <c:v>0.48359999999999997</c:v>
                </c:pt>
              </c:numCache>
            </c:numRef>
          </c:val>
          <c:smooth val="0"/>
          <c:extLst>
            <c:ext xmlns:c16="http://schemas.microsoft.com/office/drawing/2014/chart" uri="{C3380CC4-5D6E-409C-BE32-E72D297353CC}">
              <c16:uniqueId val="{00000002-953D-4986-8A45-567A7B77C46D}"/>
            </c:ext>
          </c:extLst>
        </c:ser>
        <c:ser>
          <c:idx val="3"/>
          <c:order val="3"/>
          <c:spPr>
            <a:ln w="28575">
              <a:noFill/>
            </a:ln>
          </c:spPr>
          <c:marker>
            <c:symbol val="none"/>
          </c:marker>
          <c:cat>
            <c:strRef>
              <c:f>Graph!$B$14:$N$14</c:f>
              <c:strCache>
                <c:ptCount val="13"/>
                <c:pt idx="0">
                  <c:v>-1600</c:v>
                </c:pt>
                <c:pt idx="1">
                  <c:v>-1200</c:v>
                </c:pt>
                <c:pt idx="2">
                  <c:v>-800</c:v>
                </c:pt>
                <c:pt idx="3">
                  <c:v>-400</c:v>
                </c:pt>
                <c:pt idx="4">
                  <c:v> ICR</c:v>
                </c:pt>
                <c:pt idx="5">
                  <c:v> +400</c:v>
                </c:pt>
                <c:pt idx="6">
                  <c:v> +800</c:v>
                </c:pt>
                <c:pt idx="7">
                  <c:v> +1200</c:v>
                </c:pt>
                <c:pt idx="8">
                  <c:v> +1600</c:v>
                </c:pt>
                <c:pt idx="9">
                  <c:v> +2000</c:v>
                </c:pt>
                <c:pt idx="10">
                  <c:v> +2400</c:v>
                </c:pt>
                <c:pt idx="11">
                  <c:v> +2800</c:v>
                </c:pt>
                <c:pt idx="12">
                  <c:v> +3200</c:v>
                </c:pt>
              </c:strCache>
            </c:strRef>
          </c:cat>
          <c:val>
            <c:numRef>
              <c:f>Graph!$B$18:$N$18</c:f>
              <c:numCache>
                <c:formatCode>0.00</c:formatCode>
                <c:ptCount val="13"/>
                <c:pt idx="0">
                  <c:v>78.016109999999998</c:v>
                </c:pt>
                <c:pt idx="1">
                  <c:v>64.613600000000005</c:v>
                </c:pt>
                <c:pt idx="2">
                  <c:v>51.857089999999999</c:v>
                </c:pt>
                <c:pt idx="3">
                  <c:v>41.2485</c:v>
                </c:pt>
                <c:pt idx="4">
                  <c:v>31.9026</c:v>
                </c:pt>
                <c:pt idx="5">
                  <c:v>24.1617</c:v>
                </c:pt>
                <c:pt idx="6">
                  <c:v>17.9954</c:v>
                </c:pt>
                <c:pt idx="7">
                  <c:v>13.4755</c:v>
                </c:pt>
                <c:pt idx="8">
                  <c:v>9.6845999999999997</c:v>
                </c:pt>
                <c:pt idx="9">
                  <c:v>6.8784000000000001</c:v>
                </c:pt>
                <c:pt idx="10">
                  <c:v>4.7712000000000003</c:v>
                </c:pt>
                <c:pt idx="11">
                  <c:v>3.5868000000000002</c:v>
                </c:pt>
                <c:pt idx="12">
                  <c:v>2.5442</c:v>
                </c:pt>
              </c:numCache>
            </c:numRef>
          </c:val>
          <c:smooth val="0"/>
          <c:extLst>
            <c:ext xmlns:c16="http://schemas.microsoft.com/office/drawing/2014/chart" uri="{C3380CC4-5D6E-409C-BE32-E72D297353CC}">
              <c16:uniqueId val="{00000003-953D-4986-8A45-567A7B77C46D}"/>
            </c:ext>
          </c:extLst>
        </c:ser>
        <c:ser>
          <c:idx val="4"/>
          <c:order val="4"/>
          <c:spPr>
            <a:ln w="28575">
              <a:noFill/>
            </a:ln>
          </c:spPr>
          <c:marker>
            <c:symbol val="none"/>
          </c:marker>
          <c:cat>
            <c:strRef>
              <c:f>Graph!$B$14:$N$14</c:f>
              <c:strCache>
                <c:ptCount val="13"/>
                <c:pt idx="0">
                  <c:v>-1600</c:v>
                </c:pt>
                <c:pt idx="1">
                  <c:v>-1200</c:v>
                </c:pt>
                <c:pt idx="2">
                  <c:v>-800</c:v>
                </c:pt>
                <c:pt idx="3">
                  <c:v>-400</c:v>
                </c:pt>
                <c:pt idx="4">
                  <c:v> ICR</c:v>
                </c:pt>
                <c:pt idx="5">
                  <c:v> +400</c:v>
                </c:pt>
                <c:pt idx="6">
                  <c:v> +800</c:v>
                </c:pt>
                <c:pt idx="7">
                  <c:v> +1200</c:v>
                </c:pt>
                <c:pt idx="8">
                  <c:v> +1600</c:v>
                </c:pt>
                <c:pt idx="9">
                  <c:v> +2000</c:v>
                </c:pt>
                <c:pt idx="10">
                  <c:v> +2400</c:v>
                </c:pt>
                <c:pt idx="11">
                  <c:v> +2800</c:v>
                </c:pt>
                <c:pt idx="12">
                  <c:v> +3200</c:v>
                </c:pt>
              </c:strCache>
            </c:strRef>
          </c:cat>
          <c:val>
            <c:numRef>
              <c:f>Graph!$B$19:$N$19</c:f>
              <c:numCache>
                <c:formatCode>0.00</c:formatCode>
                <c:ptCount val="13"/>
                <c:pt idx="0">
                  <c:v>57.298099999999998</c:v>
                </c:pt>
                <c:pt idx="1">
                  <c:v>45.1203</c:v>
                </c:pt>
                <c:pt idx="2">
                  <c:v>34.773600000000002</c:v>
                </c:pt>
                <c:pt idx="3">
                  <c:v>26.0808</c:v>
                </c:pt>
                <c:pt idx="4">
                  <c:v>19.490500000000001</c:v>
                </c:pt>
                <c:pt idx="5">
                  <c:v>14.080500000000001</c:v>
                </c:pt>
                <c:pt idx="6">
                  <c:v>9.9905000000000008</c:v>
                </c:pt>
                <c:pt idx="7">
                  <c:v>6.9741999999999997</c:v>
                </c:pt>
                <c:pt idx="8">
                  <c:v>4.8402000000000003</c:v>
                </c:pt>
                <c:pt idx="9">
                  <c:v>3.3616000000000001</c:v>
                </c:pt>
                <c:pt idx="10">
                  <c:v>2.2631999999999999</c:v>
                </c:pt>
                <c:pt idx="11">
                  <c:v>1.587</c:v>
                </c:pt>
                <c:pt idx="12">
                  <c:v>1.1634</c:v>
                </c:pt>
              </c:numCache>
            </c:numRef>
          </c:val>
          <c:smooth val="0"/>
          <c:extLst>
            <c:ext xmlns:c16="http://schemas.microsoft.com/office/drawing/2014/chart" uri="{C3380CC4-5D6E-409C-BE32-E72D297353CC}">
              <c16:uniqueId val="{00000004-953D-4986-8A45-567A7B77C46D}"/>
            </c:ext>
          </c:extLst>
        </c:ser>
        <c:dLbls>
          <c:showLegendKey val="0"/>
          <c:showVal val="0"/>
          <c:showCatName val="0"/>
          <c:showSerName val="0"/>
          <c:showPercent val="0"/>
          <c:showBubbleSize val="0"/>
        </c:dLbls>
        <c:hiLowLines>
          <c:spPr>
            <a:ln w="38100">
              <a:headEnd type="diamond"/>
              <a:tailEnd type="diamond"/>
            </a:ln>
          </c:spPr>
        </c:hiLowLines>
        <c:upDownBars>
          <c:gapWidth val="150"/>
          <c:upBars>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effectLst>
                <a:outerShdw blurRad="50800" dist="38100" dir="16200000" rotWithShape="0">
                  <a:prstClr val="black">
                    <a:alpha val="40000"/>
                  </a:prstClr>
                </a:outerShdw>
              </a:effectLst>
            </c:spPr>
          </c:upBars>
          <c:downBars/>
        </c:upDownBars>
        <c:axId val="96233728"/>
        <c:axId val="96232192"/>
      </c:stockChart>
      <c:catAx>
        <c:axId val="96203904"/>
        <c:scaling>
          <c:orientation val="minMax"/>
        </c:scaling>
        <c:delete val="0"/>
        <c:axPos val="b"/>
        <c:numFmt formatCode="General" sourceLinked="0"/>
        <c:majorTickMark val="out"/>
        <c:minorTickMark val="none"/>
        <c:tickLblPos val="nextTo"/>
        <c:txPr>
          <a:bodyPr/>
          <a:lstStyle/>
          <a:p>
            <a:pPr>
              <a:defRPr sz="1400" b="1"/>
            </a:pPr>
            <a:endParaRPr lang="en-US"/>
          </a:p>
        </c:txPr>
        <c:crossAx val="96205440"/>
        <c:crosses val="autoZero"/>
        <c:auto val="1"/>
        <c:lblAlgn val="ctr"/>
        <c:lblOffset val="100"/>
        <c:noMultiLvlLbl val="0"/>
      </c:catAx>
      <c:valAx>
        <c:axId val="96205440"/>
        <c:scaling>
          <c:orientation val="minMax"/>
          <c:max val="80"/>
          <c:min val="0"/>
        </c:scaling>
        <c:delete val="0"/>
        <c:axPos val="l"/>
        <c:majorGridlines>
          <c:spPr>
            <a:ln>
              <a:prstDash val="sysDot"/>
            </a:ln>
          </c:spPr>
        </c:majorGridlines>
        <c:title>
          <c:tx>
            <c:rich>
              <a:bodyPr rot="-5400000" vert="horz"/>
              <a:lstStyle/>
              <a:p>
                <a:pPr>
                  <a:defRPr sz="1400"/>
                </a:pPr>
                <a:r>
                  <a:rPr lang="en-US" sz="1400"/>
                  <a:t>Estimated Reserve Deficiency Hours </a:t>
                </a:r>
              </a:p>
            </c:rich>
          </c:tx>
          <c:layout>
            <c:manualLayout>
              <c:xMode val="edge"/>
              <c:yMode val="edge"/>
              <c:x val="1.9230769230769232E-2"/>
              <c:y val="0.2357775708144009"/>
            </c:manualLayout>
          </c:layout>
          <c:overlay val="0"/>
        </c:title>
        <c:numFmt formatCode="0" sourceLinked="0"/>
        <c:majorTickMark val="out"/>
        <c:minorTickMark val="out"/>
        <c:tickLblPos val="nextTo"/>
        <c:txPr>
          <a:bodyPr/>
          <a:lstStyle/>
          <a:p>
            <a:pPr>
              <a:defRPr sz="1200" b="1"/>
            </a:pPr>
            <a:endParaRPr lang="en-US"/>
          </a:p>
        </c:txPr>
        <c:crossAx val="96203904"/>
        <c:crosses val="autoZero"/>
        <c:crossBetween val="between"/>
        <c:majorUnit val="4"/>
        <c:minorUnit val="2"/>
      </c:valAx>
      <c:valAx>
        <c:axId val="96232192"/>
        <c:scaling>
          <c:orientation val="minMax"/>
        </c:scaling>
        <c:delete val="1"/>
        <c:axPos val="r"/>
        <c:numFmt formatCode="0.00" sourceLinked="1"/>
        <c:majorTickMark val="out"/>
        <c:minorTickMark val="none"/>
        <c:tickLblPos val="none"/>
        <c:crossAx val="96233728"/>
        <c:crosses val="max"/>
        <c:crossBetween val="between"/>
      </c:valAx>
      <c:catAx>
        <c:axId val="96233728"/>
        <c:scaling>
          <c:orientation val="minMax"/>
        </c:scaling>
        <c:delete val="1"/>
        <c:axPos val="b"/>
        <c:numFmt formatCode="General" sourceLinked="1"/>
        <c:majorTickMark val="out"/>
        <c:minorTickMark val="none"/>
        <c:tickLblPos val="none"/>
        <c:crossAx val="96232192"/>
        <c:crosses val="autoZero"/>
        <c:auto val="1"/>
        <c:lblAlgn val="ctr"/>
        <c:lblOffset val="100"/>
        <c:noMultiLvlLbl val="0"/>
      </c:catAx>
    </c:plotArea>
    <c:plotVisOnly val="1"/>
    <c:dispBlanksAs val="gap"/>
    <c:showDLblsOverMax val="0"/>
  </c:chart>
  <c:spPr>
    <a:ln>
      <a:noFill/>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54529549476007E-2"/>
          <c:y val="2.6529391373248154E-2"/>
          <c:w val="0.87018296991722188"/>
          <c:h val="0.86343088834325821"/>
        </c:manualLayout>
      </c:layout>
      <c:scatterChart>
        <c:scatterStyle val="smoothMarker"/>
        <c:varyColors val="0"/>
        <c:ser>
          <c:idx val="4"/>
          <c:order val="0"/>
          <c:tx>
            <c:v>FCA13</c:v>
          </c:tx>
          <c:spPr>
            <a:ln w="38100">
              <a:solidFill>
                <a:schemeClr val="tx2"/>
              </a:solidFill>
            </a:ln>
          </c:spPr>
          <c:marker>
            <c:symbol val="star"/>
            <c:size val="5"/>
            <c:spPr>
              <a:solidFill>
                <a:schemeClr val="tx2"/>
              </a:solidFill>
              <a:ln w="9525">
                <a:solidFill>
                  <a:schemeClr val="tx2"/>
                </a:solidFill>
              </a:ln>
            </c:spPr>
          </c:marker>
          <c:xVal>
            <c:numRef>
              <c:f>Graph!$B$13:$N$13</c:f>
              <c:numCache>
                <c:formatCode>General</c:formatCode>
                <c:ptCount val="13"/>
                <c:pt idx="0">
                  <c:v>-1600</c:v>
                </c:pt>
                <c:pt idx="1">
                  <c:v>-1200</c:v>
                </c:pt>
                <c:pt idx="2">
                  <c:v>-800</c:v>
                </c:pt>
                <c:pt idx="3">
                  <c:v>-400</c:v>
                </c:pt>
                <c:pt idx="4">
                  <c:v>0</c:v>
                </c:pt>
                <c:pt idx="5">
                  <c:v>400</c:v>
                </c:pt>
                <c:pt idx="6">
                  <c:v>800</c:v>
                </c:pt>
                <c:pt idx="7">
                  <c:v>1200</c:v>
                </c:pt>
                <c:pt idx="8">
                  <c:v>1600</c:v>
                </c:pt>
                <c:pt idx="9">
                  <c:v>2000</c:v>
                </c:pt>
                <c:pt idx="10">
                  <c:v>2400</c:v>
                </c:pt>
                <c:pt idx="11">
                  <c:v>2800</c:v>
                </c:pt>
                <c:pt idx="12">
                  <c:v>3200</c:v>
                </c:pt>
              </c:numCache>
            </c:numRef>
          </c:xVal>
          <c:yVal>
            <c:numRef>
              <c:f>Graph!$B$22:$N$22</c:f>
              <c:numCache>
                <c:formatCode>0.00</c:formatCode>
                <c:ptCount val="13"/>
                <c:pt idx="0">
                  <c:v>16.228557500000012</c:v>
                </c:pt>
                <c:pt idx="1">
                  <c:v>13.424465699999979</c:v>
                </c:pt>
                <c:pt idx="2">
                  <c:v>11.254960200000005</c:v>
                </c:pt>
                <c:pt idx="3">
                  <c:v>9.6143784500000056</c:v>
                </c:pt>
                <c:pt idx="4">
                  <c:v>8.1681569499999824</c:v>
                </c:pt>
                <c:pt idx="5">
                  <c:v>6.8453379500000064</c:v>
                </c:pt>
                <c:pt idx="6">
                  <c:v>5.6295791500000059</c:v>
                </c:pt>
                <c:pt idx="7">
                  <c:v>4.5512993000000144</c:v>
                </c:pt>
                <c:pt idx="8">
                  <c:v>3.593341900000008</c:v>
                </c:pt>
                <c:pt idx="9">
                  <c:v>2.7948347</c:v>
                </c:pt>
                <c:pt idx="10">
                  <c:v>2.1555424999999993</c:v>
                </c:pt>
                <c:pt idx="11">
                  <c:v>1.6587942000000055</c:v>
                </c:pt>
                <c:pt idx="12">
                  <c:v>1.2990264000000005</c:v>
                </c:pt>
              </c:numCache>
            </c:numRef>
          </c:yVal>
          <c:smooth val="1"/>
          <c:extLst>
            <c:ext xmlns:c16="http://schemas.microsoft.com/office/drawing/2014/chart" uri="{C3380CC4-5D6E-409C-BE32-E72D297353CC}">
              <c16:uniqueId val="{00000000-9868-4765-8693-4D1A4DD0C219}"/>
            </c:ext>
          </c:extLst>
        </c:ser>
        <c:ser>
          <c:idx val="0"/>
          <c:order val="1"/>
          <c:tx>
            <c:v>FCA14 w/</c:v>
          </c:tx>
          <c:spPr>
            <a:ln w="38100">
              <a:solidFill>
                <a:schemeClr val="accent6"/>
              </a:solidFill>
              <a:prstDash val="sysDash"/>
            </a:ln>
          </c:spPr>
          <c:marker>
            <c:symbol val="diamond"/>
            <c:size val="6"/>
            <c:spPr>
              <a:solidFill>
                <a:schemeClr val="accent6"/>
              </a:solidFill>
              <a:ln>
                <a:solidFill>
                  <a:schemeClr val="accent6"/>
                </a:solidFill>
              </a:ln>
            </c:spPr>
          </c:marker>
          <c:xVal>
            <c:numRef>
              <c:f>Graph!$B$13:$N$13</c:f>
              <c:numCache>
                <c:formatCode>General</c:formatCode>
                <c:ptCount val="13"/>
                <c:pt idx="0">
                  <c:v>-1600</c:v>
                </c:pt>
                <c:pt idx="1">
                  <c:v>-1200</c:v>
                </c:pt>
                <c:pt idx="2">
                  <c:v>-800</c:v>
                </c:pt>
                <c:pt idx="3">
                  <c:v>-400</c:v>
                </c:pt>
                <c:pt idx="4">
                  <c:v>0</c:v>
                </c:pt>
                <c:pt idx="5">
                  <c:v>400</c:v>
                </c:pt>
                <c:pt idx="6">
                  <c:v>800</c:v>
                </c:pt>
                <c:pt idx="7">
                  <c:v>1200</c:v>
                </c:pt>
                <c:pt idx="8">
                  <c:v>1600</c:v>
                </c:pt>
                <c:pt idx="9">
                  <c:v>2000</c:v>
                </c:pt>
                <c:pt idx="10">
                  <c:v>2400</c:v>
                </c:pt>
                <c:pt idx="11">
                  <c:v>2800</c:v>
                </c:pt>
                <c:pt idx="12">
                  <c:v>3200</c:v>
                </c:pt>
              </c:numCache>
            </c:numRef>
          </c:xVal>
          <c:yVal>
            <c:numRef>
              <c:f>Graph!$B$20:$N$20</c:f>
              <c:numCache>
                <c:formatCode>0.00</c:formatCode>
                <c:ptCount val="13"/>
                <c:pt idx="0">
                  <c:v>44.914963150000141</c:v>
                </c:pt>
                <c:pt idx="1">
                  <c:v>34.60116761500008</c:v>
                </c:pt>
                <c:pt idx="2">
                  <c:v>26.137171599999952</c:v>
                </c:pt>
                <c:pt idx="3">
                  <c:v>19.371917265000004</c:v>
                </c:pt>
                <c:pt idx="4">
                  <c:v>14.108787594999999</c:v>
                </c:pt>
                <c:pt idx="5">
                  <c:v>10.101222400000017</c:v>
                </c:pt>
                <c:pt idx="6">
                  <c:v>7.1456870999999973</c:v>
                </c:pt>
                <c:pt idx="7">
                  <c:v>4.9944631999999904</c:v>
                </c:pt>
                <c:pt idx="8">
                  <c:v>3.4829324499999976</c:v>
                </c:pt>
                <c:pt idx="9">
                  <c:v>2.4465912000000043</c:v>
                </c:pt>
                <c:pt idx="10">
                  <c:v>1.7352238500000041</c:v>
                </c:pt>
                <c:pt idx="11">
                  <c:v>1.2660616000000009</c:v>
                </c:pt>
                <c:pt idx="12">
                  <c:v>0.94245109999999999</c:v>
                </c:pt>
              </c:numCache>
            </c:numRef>
          </c:yVal>
          <c:smooth val="1"/>
          <c:extLst>
            <c:ext xmlns:c16="http://schemas.microsoft.com/office/drawing/2014/chart" uri="{C3380CC4-5D6E-409C-BE32-E72D297353CC}">
              <c16:uniqueId val="{00000001-9868-4765-8693-4D1A4DD0C219}"/>
            </c:ext>
          </c:extLst>
        </c:ser>
        <c:ser>
          <c:idx val="1"/>
          <c:order val="2"/>
          <c:tx>
            <c:v>FCA 14 w/o</c:v>
          </c:tx>
          <c:spPr>
            <a:ln>
              <a:solidFill>
                <a:srgbClr val="00B050"/>
              </a:solidFill>
            </a:ln>
          </c:spPr>
          <c:marker>
            <c:symbol val="square"/>
            <c:size val="5"/>
            <c:spPr>
              <a:solidFill>
                <a:srgbClr val="00B050"/>
              </a:solidFill>
              <a:ln>
                <a:solidFill>
                  <a:srgbClr val="00B050"/>
                </a:solidFill>
              </a:ln>
            </c:spPr>
          </c:marker>
          <c:xVal>
            <c:numRef>
              <c:f>Graph!$B$13:$N$13</c:f>
              <c:numCache>
                <c:formatCode>General</c:formatCode>
                <c:ptCount val="13"/>
                <c:pt idx="0">
                  <c:v>-1600</c:v>
                </c:pt>
                <c:pt idx="1">
                  <c:v>-1200</c:v>
                </c:pt>
                <c:pt idx="2">
                  <c:v>-800</c:v>
                </c:pt>
                <c:pt idx="3">
                  <c:v>-400</c:v>
                </c:pt>
                <c:pt idx="4">
                  <c:v>0</c:v>
                </c:pt>
                <c:pt idx="5">
                  <c:v>400</c:v>
                </c:pt>
                <c:pt idx="6">
                  <c:v>800</c:v>
                </c:pt>
                <c:pt idx="7">
                  <c:v>1200</c:v>
                </c:pt>
                <c:pt idx="8">
                  <c:v>1600</c:v>
                </c:pt>
                <c:pt idx="9">
                  <c:v>2000</c:v>
                </c:pt>
                <c:pt idx="10">
                  <c:v>2400</c:v>
                </c:pt>
                <c:pt idx="11">
                  <c:v>2800</c:v>
                </c:pt>
                <c:pt idx="12">
                  <c:v>3200</c:v>
                </c:pt>
              </c:numCache>
            </c:numRef>
          </c:xVal>
          <c:yVal>
            <c:numRef>
              <c:f>Graph!$B$21:$N$21</c:f>
              <c:numCache>
                <c:formatCode>0.00</c:formatCode>
                <c:ptCount val="13"/>
                <c:pt idx="0">
                  <c:v>48.036396789999962</c:v>
                </c:pt>
                <c:pt idx="1">
                  <c:v>37.308855439999896</c:v>
                </c:pt>
                <c:pt idx="2">
                  <c:v>28.447861784999937</c:v>
                </c:pt>
                <c:pt idx="3">
                  <c:v>21.301983685000003</c:v>
                </c:pt>
                <c:pt idx="4">
                  <c:v>15.629620439999995</c:v>
                </c:pt>
                <c:pt idx="5">
                  <c:v>11.315658095000007</c:v>
                </c:pt>
                <c:pt idx="6">
                  <c:v>8.0549692999999962</c:v>
                </c:pt>
                <c:pt idx="7">
                  <c:v>5.6739688499999961</c:v>
                </c:pt>
                <c:pt idx="8">
                  <c:v>3.9689899499999988</c:v>
                </c:pt>
                <c:pt idx="9">
                  <c:v>2.7688295999999979</c:v>
                </c:pt>
                <c:pt idx="10">
                  <c:v>1.9635887499999971</c:v>
                </c:pt>
                <c:pt idx="11">
                  <c:v>1.4258491000000035</c:v>
                </c:pt>
                <c:pt idx="12">
                  <c:v>1.0543888499999983</c:v>
                </c:pt>
              </c:numCache>
            </c:numRef>
          </c:yVal>
          <c:smooth val="1"/>
          <c:extLst>
            <c:ext xmlns:c16="http://schemas.microsoft.com/office/drawing/2014/chart" uri="{C3380CC4-5D6E-409C-BE32-E72D297353CC}">
              <c16:uniqueId val="{00000002-9868-4765-8693-4D1A4DD0C219}"/>
            </c:ext>
          </c:extLst>
        </c:ser>
        <c:dLbls>
          <c:showLegendKey val="0"/>
          <c:showVal val="0"/>
          <c:showCatName val="0"/>
          <c:showSerName val="0"/>
          <c:showPercent val="0"/>
          <c:showBubbleSize val="0"/>
        </c:dLbls>
        <c:axId val="96864128"/>
        <c:axId val="96866304"/>
      </c:scatterChart>
      <c:valAx>
        <c:axId val="96864128"/>
        <c:scaling>
          <c:orientation val="minMax"/>
          <c:max val="3200"/>
          <c:min val="-1600"/>
        </c:scaling>
        <c:delete val="0"/>
        <c:axPos val="b"/>
        <c:numFmt formatCode="General" sourceLinked="1"/>
        <c:majorTickMark val="out"/>
        <c:minorTickMark val="none"/>
        <c:tickLblPos val="nextTo"/>
        <c:txPr>
          <a:bodyPr/>
          <a:lstStyle/>
          <a:p>
            <a:pPr>
              <a:defRPr sz="1400" b="1"/>
            </a:pPr>
            <a:endParaRPr lang="en-US"/>
          </a:p>
        </c:txPr>
        <c:crossAx val="96866304"/>
        <c:crosses val="autoZero"/>
        <c:crossBetween val="midCat"/>
        <c:majorUnit val="400"/>
      </c:valAx>
      <c:valAx>
        <c:axId val="96866304"/>
        <c:scaling>
          <c:orientation val="minMax"/>
          <c:max val="50"/>
          <c:min val="0"/>
        </c:scaling>
        <c:delete val="0"/>
        <c:axPos val="l"/>
        <c:majorGridlines>
          <c:spPr>
            <a:ln>
              <a:prstDash val="sysDot"/>
            </a:ln>
          </c:spPr>
        </c:majorGridlines>
        <c:title>
          <c:tx>
            <c:rich>
              <a:bodyPr rot="-5400000" vert="horz"/>
              <a:lstStyle/>
              <a:p>
                <a:pPr>
                  <a:defRPr sz="1400"/>
                </a:pPr>
                <a:r>
                  <a:rPr lang="en-US" sz="1400"/>
                  <a:t>Expected Reserve Deficiency Hours </a:t>
                </a:r>
              </a:p>
            </c:rich>
          </c:tx>
          <c:layout>
            <c:manualLayout>
              <c:xMode val="edge"/>
              <c:yMode val="edge"/>
              <c:x val="1.9230769230769232E-2"/>
              <c:y val="0.2357775708144009"/>
            </c:manualLayout>
          </c:layout>
          <c:overlay val="0"/>
        </c:title>
        <c:numFmt formatCode="0" sourceLinked="0"/>
        <c:majorTickMark val="out"/>
        <c:minorTickMark val="out"/>
        <c:tickLblPos val="nextTo"/>
        <c:txPr>
          <a:bodyPr/>
          <a:lstStyle/>
          <a:p>
            <a:pPr>
              <a:defRPr sz="1200" b="1"/>
            </a:pPr>
            <a:endParaRPr lang="en-US"/>
          </a:p>
        </c:txPr>
        <c:crossAx val="96864128"/>
        <c:crosses val="autoZero"/>
        <c:crossBetween val="midCat"/>
        <c:majorUnit val="4"/>
        <c:minorUnit val="2"/>
      </c:valAx>
    </c:plotArea>
    <c:plotVisOnly val="1"/>
    <c:dispBlanksAs val="gap"/>
    <c:showDLblsOverMax val="0"/>
  </c:chart>
  <c:spPr>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0.42668</cdr:x>
      <cdr:y>0.44968</cdr:y>
    </cdr:from>
    <cdr:to>
      <cdr:x>0.5641</cdr:x>
      <cdr:y>0.52516</cdr:y>
    </cdr:to>
    <cdr:sp macro="" textlink="">
      <cdr:nvSpPr>
        <cdr:cNvPr id="3" name="TextBox 2"/>
        <cdr:cNvSpPr txBox="1"/>
      </cdr:nvSpPr>
      <cdr:spPr>
        <a:xfrm xmlns:a="http://schemas.openxmlformats.org/drawingml/2006/main">
          <a:off x="3390159" y="2270122"/>
          <a:ext cx="1091862" cy="380992"/>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n-US" sz="1100" i="1" dirty="0"/>
            <a:t>95th Percentile</a:t>
          </a:r>
        </a:p>
      </cdr:txBody>
    </cdr:sp>
  </cdr:relSizeAnchor>
  <cdr:relSizeAnchor xmlns:cdr="http://schemas.openxmlformats.org/drawingml/2006/chartDrawing">
    <cdr:from>
      <cdr:x>0.28472</cdr:x>
      <cdr:y>0.70283</cdr:y>
    </cdr:from>
    <cdr:to>
      <cdr:x>0.35465</cdr:x>
      <cdr:y>0.7783</cdr:y>
    </cdr:to>
    <cdr:sp macro="" textlink="">
      <cdr:nvSpPr>
        <cdr:cNvPr id="11" name="TextBox 1"/>
        <cdr:cNvSpPr txBox="1"/>
      </cdr:nvSpPr>
      <cdr:spPr>
        <a:xfrm xmlns:a="http://schemas.openxmlformats.org/drawingml/2006/main">
          <a:off x="2262201" y="3548054"/>
          <a:ext cx="555624" cy="38099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i="1"/>
            <a:t>25th </a:t>
          </a:r>
        </a:p>
      </cdr:txBody>
    </cdr:sp>
  </cdr:relSizeAnchor>
  <cdr:relSizeAnchor xmlns:cdr="http://schemas.openxmlformats.org/drawingml/2006/chartDrawing">
    <cdr:from>
      <cdr:x>0.35865</cdr:x>
      <cdr:y>0.60692</cdr:y>
    </cdr:from>
    <cdr:to>
      <cdr:x>0.44157</cdr:x>
      <cdr:y>0.68239</cdr:y>
    </cdr:to>
    <cdr:sp macro="" textlink="">
      <cdr:nvSpPr>
        <cdr:cNvPr id="12" name="TextBox 1"/>
        <cdr:cNvSpPr txBox="1"/>
      </cdr:nvSpPr>
      <cdr:spPr>
        <a:xfrm xmlns:a="http://schemas.openxmlformats.org/drawingml/2006/main">
          <a:off x="2849607" y="3063878"/>
          <a:ext cx="658835" cy="380991"/>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i="1"/>
            <a:t>75th </a:t>
          </a:r>
        </a:p>
      </cdr:txBody>
    </cdr:sp>
  </cdr:relSizeAnchor>
  <cdr:relSizeAnchor xmlns:cdr="http://schemas.openxmlformats.org/drawingml/2006/chartDrawing">
    <cdr:from>
      <cdr:x>0.15885</cdr:x>
      <cdr:y>0.76413</cdr:y>
    </cdr:from>
    <cdr:to>
      <cdr:x>0.29027</cdr:x>
      <cdr:y>0.83961</cdr:y>
    </cdr:to>
    <cdr:sp macro="" textlink="">
      <cdr:nvSpPr>
        <cdr:cNvPr id="13" name="TextBox 1"/>
        <cdr:cNvSpPr txBox="1"/>
      </cdr:nvSpPr>
      <cdr:spPr>
        <a:xfrm xmlns:a="http://schemas.openxmlformats.org/drawingml/2006/main">
          <a:off x="1262100" y="3857536"/>
          <a:ext cx="1044189" cy="38104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US" sz="1100" i="1"/>
            <a:t>5th Percentile</a:t>
          </a:r>
        </a:p>
      </cdr:txBody>
    </cdr:sp>
  </cdr:relSizeAnchor>
  <cdr:relSizeAnchor xmlns:cdr="http://schemas.openxmlformats.org/drawingml/2006/chartDrawing">
    <cdr:from>
      <cdr:x>0.36267</cdr:x>
      <cdr:y>0.49155</cdr:y>
    </cdr:from>
    <cdr:to>
      <cdr:x>0.42506</cdr:x>
      <cdr:y>0.49155</cdr:y>
    </cdr:to>
    <cdr:sp macro="" textlink="">
      <cdr:nvSpPr>
        <cdr:cNvPr id="15" name="Straight Arrow Connector 14"/>
        <cdr:cNvSpPr/>
      </cdr:nvSpPr>
      <cdr:spPr>
        <a:xfrm xmlns:a="http://schemas.openxmlformats.org/drawingml/2006/main" flipH="1">
          <a:off x="2881611" y="2481478"/>
          <a:ext cx="495716" cy="0"/>
        </a:xfrm>
        <a:prstGeom xmlns:a="http://schemas.openxmlformats.org/drawingml/2006/main" prst="straightConnector1">
          <a:avLst/>
        </a:prstGeom>
        <a:noFill xmlns:a="http://schemas.openxmlformats.org/drawingml/2006/main"/>
        <a:ln xmlns:a="http://schemas.openxmlformats.org/drawingml/2006/main" w="19050" cap="flat" cmpd="sng" algn="ctr">
          <a:solidFill>
            <a:srgbClr val="4F81BD">
              <a:shade val="95000"/>
              <a:satMod val="105000"/>
            </a:srgbClr>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0.28972</cdr:x>
      <cdr:y>0.80377</cdr:y>
    </cdr:from>
    <cdr:to>
      <cdr:x>0.33667</cdr:x>
      <cdr:y>0.80377</cdr:y>
    </cdr:to>
    <cdr:sp macro="" textlink="">
      <cdr:nvSpPr>
        <cdr:cNvPr id="17" name="Straight Arrow Connector 16"/>
        <cdr:cNvSpPr/>
      </cdr:nvSpPr>
      <cdr:spPr>
        <a:xfrm xmlns:a="http://schemas.openxmlformats.org/drawingml/2006/main">
          <a:off x="2301928" y="4057610"/>
          <a:ext cx="373038" cy="0"/>
        </a:xfrm>
        <a:prstGeom xmlns:a="http://schemas.openxmlformats.org/drawingml/2006/main" prst="straightConnector1">
          <a:avLst/>
        </a:prstGeom>
        <a:ln xmlns:a="http://schemas.openxmlformats.org/drawingml/2006/main" w="1905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0.51448</cdr:x>
      <cdr:y>0.56447</cdr:y>
    </cdr:from>
    <cdr:to>
      <cdr:x>0.71728</cdr:x>
      <cdr:y>0.64497</cdr:y>
    </cdr:to>
    <cdr:sp macro="" textlink="">
      <cdr:nvSpPr>
        <cdr:cNvPr id="4" name="TextBox 1"/>
        <cdr:cNvSpPr txBox="1"/>
      </cdr:nvSpPr>
      <cdr:spPr>
        <a:xfrm xmlns:a="http://schemas.openxmlformats.org/drawingml/2006/main">
          <a:off x="4087759" y="2849572"/>
          <a:ext cx="1611335" cy="40638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200" i="1"/>
            <a:t>Median </a:t>
          </a:r>
          <a:r>
            <a:rPr lang="en-US" sz="1200" i="1" baseline="0"/>
            <a:t>Line </a:t>
          </a:r>
          <a:endParaRPr lang="en-US" sz="1200"/>
        </a:p>
      </cdr:txBody>
    </cdr:sp>
  </cdr:relSizeAnchor>
  <cdr:relSizeAnchor xmlns:cdr="http://schemas.openxmlformats.org/drawingml/2006/chartDrawing">
    <cdr:from>
      <cdr:x>0.5065</cdr:x>
      <cdr:y>0.61352</cdr:y>
    </cdr:from>
    <cdr:to>
      <cdr:x>0.55544</cdr:x>
      <cdr:y>0.80849</cdr:y>
    </cdr:to>
    <cdr:sp macro="" textlink="">
      <cdr:nvSpPr>
        <cdr:cNvPr id="14" name="Curved Connector 18"/>
        <cdr:cNvSpPr/>
      </cdr:nvSpPr>
      <cdr:spPr>
        <a:xfrm xmlns:a="http://schemas.openxmlformats.org/drawingml/2006/main" rot="5400000">
          <a:off x="3726684" y="3394887"/>
          <a:ext cx="984236" cy="388896"/>
        </a:xfrm>
        <a:prstGeom xmlns:a="http://schemas.openxmlformats.org/drawingml/2006/main" prst="curvedConnector3">
          <a:avLst>
            <a:gd name="adj1" fmla="val 50000"/>
          </a:avLst>
        </a:prstGeom>
        <a:ln xmlns:a="http://schemas.openxmlformats.org/drawingml/2006/main" w="1905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0.66995</cdr:x>
      <cdr:y>0.2269</cdr:y>
    </cdr:from>
    <cdr:to>
      <cdr:x>0.90012</cdr:x>
      <cdr:y>0.30238</cdr:y>
    </cdr:to>
    <cdr:sp macro="" textlink="">
      <cdr:nvSpPr>
        <cdr:cNvPr id="10" name="TextBox 9"/>
        <cdr:cNvSpPr txBox="1"/>
      </cdr:nvSpPr>
      <cdr:spPr>
        <a:xfrm xmlns:a="http://schemas.openxmlformats.org/drawingml/2006/main">
          <a:off x="5323053" y="1145458"/>
          <a:ext cx="1828800" cy="381042"/>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n-US" sz="1200" b="1" dirty="0" smtClean="0"/>
            <a:t>net ICR = 32,490 MW</a:t>
          </a:r>
          <a:endParaRPr lang="en-US" sz="12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0.41769</cdr:x>
      <cdr:y>0.40252</cdr:y>
    </cdr:from>
    <cdr:to>
      <cdr:x>0.55511</cdr:x>
      <cdr:y>0.47799</cdr:y>
    </cdr:to>
    <cdr:sp macro="" textlink="">
      <cdr:nvSpPr>
        <cdr:cNvPr id="3" name="TextBox 2"/>
        <cdr:cNvSpPr txBox="1"/>
      </cdr:nvSpPr>
      <cdr:spPr>
        <a:xfrm xmlns:a="http://schemas.openxmlformats.org/drawingml/2006/main">
          <a:off x="3318722" y="2031997"/>
          <a:ext cx="1091862" cy="380992"/>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n-US" sz="1100" i="1"/>
            <a:t>95th Percentile</a:t>
          </a:r>
        </a:p>
      </cdr:txBody>
    </cdr:sp>
  </cdr:relSizeAnchor>
  <cdr:relSizeAnchor xmlns:cdr="http://schemas.openxmlformats.org/drawingml/2006/chartDrawing">
    <cdr:from>
      <cdr:x>0.28472</cdr:x>
      <cdr:y>0.69025</cdr:y>
    </cdr:from>
    <cdr:to>
      <cdr:x>0.35465</cdr:x>
      <cdr:y>0.76572</cdr:y>
    </cdr:to>
    <cdr:sp macro="" textlink="">
      <cdr:nvSpPr>
        <cdr:cNvPr id="11" name="TextBox 1"/>
        <cdr:cNvSpPr txBox="1"/>
      </cdr:nvSpPr>
      <cdr:spPr>
        <a:xfrm xmlns:a="http://schemas.openxmlformats.org/drawingml/2006/main">
          <a:off x="2262201" y="3484554"/>
          <a:ext cx="555624" cy="38099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i="1"/>
            <a:t>25th </a:t>
          </a:r>
        </a:p>
      </cdr:txBody>
    </cdr:sp>
  </cdr:relSizeAnchor>
  <cdr:relSizeAnchor xmlns:cdr="http://schemas.openxmlformats.org/drawingml/2006/chartDrawing">
    <cdr:from>
      <cdr:x>0.35465</cdr:x>
      <cdr:y>0.57862</cdr:y>
    </cdr:from>
    <cdr:to>
      <cdr:x>0.43757</cdr:x>
      <cdr:y>0.65409</cdr:y>
    </cdr:to>
    <cdr:sp macro="" textlink="">
      <cdr:nvSpPr>
        <cdr:cNvPr id="12" name="TextBox 1"/>
        <cdr:cNvSpPr txBox="1"/>
      </cdr:nvSpPr>
      <cdr:spPr>
        <a:xfrm xmlns:a="http://schemas.openxmlformats.org/drawingml/2006/main">
          <a:off x="2817858" y="2921003"/>
          <a:ext cx="658835" cy="380991"/>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i="1"/>
            <a:t>75th </a:t>
          </a:r>
        </a:p>
      </cdr:txBody>
    </cdr:sp>
  </cdr:relSizeAnchor>
  <cdr:relSizeAnchor xmlns:cdr="http://schemas.openxmlformats.org/drawingml/2006/chartDrawing">
    <cdr:from>
      <cdr:x>0.15185</cdr:x>
      <cdr:y>0.74998</cdr:y>
    </cdr:from>
    <cdr:to>
      <cdr:x>0.28327</cdr:x>
      <cdr:y>0.82546</cdr:y>
    </cdr:to>
    <cdr:sp macro="" textlink="">
      <cdr:nvSpPr>
        <cdr:cNvPr id="13" name="TextBox 1"/>
        <cdr:cNvSpPr txBox="1"/>
      </cdr:nvSpPr>
      <cdr:spPr>
        <a:xfrm xmlns:a="http://schemas.openxmlformats.org/drawingml/2006/main">
          <a:off x="1206538" y="3786099"/>
          <a:ext cx="1044189" cy="38104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US" sz="1100" i="1"/>
            <a:t>5th Percentile</a:t>
          </a:r>
        </a:p>
      </cdr:txBody>
    </cdr:sp>
  </cdr:relSizeAnchor>
  <cdr:relSizeAnchor xmlns:cdr="http://schemas.openxmlformats.org/drawingml/2006/chartDrawing">
    <cdr:from>
      <cdr:x>0.36068</cdr:x>
      <cdr:y>0.44438</cdr:y>
    </cdr:from>
    <cdr:to>
      <cdr:x>0.42307</cdr:x>
      <cdr:y>0.44438</cdr:y>
    </cdr:to>
    <cdr:sp macro="" textlink="">
      <cdr:nvSpPr>
        <cdr:cNvPr id="15" name="Straight Arrow Connector 14"/>
        <cdr:cNvSpPr/>
      </cdr:nvSpPr>
      <cdr:spPr>
        <a:xfrm xmlns:a="http://schemas.openxmlformats.org/drawingml/2006/main" flipH="1">
          <a:off x="2865736" y="2243353"/>
          <a:ext cx="495716" cy="0"/>
        </a:xfrm>
        <a:prstGeom xmlns:a="http://schemas.openxmlformats.org/drawingml/2006/main" prst="straightConnector1">
          <a:avLst/>
        </a:prstGeom>
        <a:noFill xmlns:a="http://schemas.openxmlformats.org/drawingml/2006/main"/>
        <a:ln xmlns:a="http://schemas.openxmlformats.org/drawingml/2006/main" w="19050" cap="flat" cmpd="sng" algn="ctr">
          <a:solidFill>
            <a:srgbClr val="4F81BD">
              <a:shade val="95000"/>
              <a:satMod val="105000"/>
            </a:srgbClr>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0.28372</cdr:x>
      <cdr:y>0.78961</cdr:y>
    </cdr:from>
    <cdr:to>
      <cdr:x>0.33067</cdr:x>
      <cdr:y>0.78961</cdr:y>
    </cdr:to>
    <cdr:sp macro="" textlink="">
      <cdr:nvSpPr>
        <cdr:cNvPr id="17" name="Straight Arrow Connector 16"/>
        <cdr:cNvSpPr/>
      </cdr:nvSpPr>
      <cdr:spPr>
        <a:xfrm xmlns:a="http://schemas.openxmlformats.org/drawingml/2006/main">
          <a:off x="2254304" y="3986172"/>
          <a:ext cx="373038" cy="0"/>
        </a:xfrm>
        <a:prstGeom xmlns:a="http://schemas.openxmlformats.org/drawingml/2006/main" prst="straightConnector1">
          <a:avLst/>
        </a:prstGeom>
        <a:ln xmlns:a="http://schemas.openxmlformats.org/drawingml/2006/main" w="1905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0.55744</cdr:x>
      <cdr:y>0.58019</cdr:y>
    </cdr:from>
    <cdr:to>
      <cdr:x>0.76024</cdr:x>
      <cdr:y>0.66069</cdr:y>
    </cdr:to>
    <cdr:sp macro="" textlink="">
      <cdr:nvSpPr>
        <cdr:cNvPr id="4" name="TextBox 1"/>
        <cdr:cNvSpPr txBox="1"/>
      </cdr:nvSpPr>
      <cdr:spPr>
        <a:xfrm xmlns:a="http://schemas.openxmlformats.org/drawingml/2006/main">
          <a:off x="4429072" y="2928947"/>
          <a:ext cx="1611335" cy="40638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200" i="1"/>
            <a:t>Median </a:t>
          </a:r>
          <a:r>
            <a:rPr lang="en-US" sz="1200" i="1" baseline="0"/>
            <a:t>Line </a:t>
          </a:r>
          <a:endParaRPr lang="en-US" sz="1200"/>
        </a:p>
      </cdr:txBody>
    </cdr:sp>
  </cdr:relSizeAnchor>
  <cdr:relSizeAnchor xmlns:cdr="http://schemas.openxmlformats.org/drawingml/2006/chartDrawing">
    <cdr:from>
      <cdr:x>0.57443</cdr:x>
      <cdr:y>0.63868</cdr:y>
    </cdr:from>
    <cdr:to>
      <cdr:x>0.61439</cdr:x>
      <cdr:y>0.82578</cdr:y>
    </cdr:to>
    <cdr:sp macro="" textlink="">
      <cdr:nvSpPr>
        <cdr:cNvPr id="14" name="Curved Connector 18"/>
        <cdr:cNvSpPr/>
      </cdr:nvSpPr>
      <cdr:spPr>
        <a:xfrm xmlns:a="http://schemas.openxmlformats.org/drawingml/2006/main" rot="5400000">
          <a:off x="4250559" y="3537762"/>
          <a:ext cx="944549" cy="317457"/>
        </a:xfrm>
        <a:prstGeom xmlns:a="http://schemas.openxmlformats.org/drawingml/2006/main" prst="curvedConnector3">
          <a:avLst>
            <a:gd name="adj1" fmla="val 50000"/>
          </a:avLst>
        </a:prstGeom>
        <a:ln xmlns:a="http://schemas.openxmlformats.org/drawingml/2006/main" w="1905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0.68352</cdr:x>
      <cdr:y>0.22642</cdr:y>
    </cdr:from>
    <cdr:to>
      <cdr:x>0.91369</cdr:x>
      <cdr:y>0.3019</cdr:y>
    </cdr:to>
    <cdr:sp macro="" textlink="">
      <cdr:nvSpPr>
        <cdr:cNvPr id="10" name="TextBox 1"/>
        <cdr:cNvSpPr txBox="1"/>
      </cdr:nvSpPr>
      <cdr:spPr>
        <a:xfrm xmlns:a="http://schemas.openxmlformats.org/drawingml/2006/main">
          <a:off x="5430837" y="1143000"/>
          <a:ext cx="1828800" cy="38104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t>net ICR = 32,495 MW</a:t>
          </a:r>
          <a:endParaRPr lang="en-US" sz="12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0.36563</cdr:x>
      <cdr:y>0.90566</cdr:y>
    </cdr:from>
    <cdr:to>
      <cdr:x>0.42158</cdr:x>
      <cdr:y>0.95597</cdr:y>
    </cdr:to>
    <cdr:sp macro="" textlink="">
      <cdr:nvSpPr>
        <cdr:cNvPr id="4" name="TextBox 3"/>
        <cdr:cNvSpPr txBox="1"/>
      </cdr:nvSpPr>
      <cdr:spPr>
        <a:xfrm xmlns:a="http://schemas.openxmlformats.org/drawingml/2006/main">
          <a:off x="2905090" y="4571998"/>
          <a:ext cx="444547" cy="25397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400" b="1"/>
            <a:t>ICR</a:t>
          </a:r>
        </a:p>
      </cdr:txBody>
    </cdr:sp>
  </cdr:relSizeAnchor>
  <cdr:relSizeAnchor xmlns:cdr="http://schemas.openxmlformats.org/drawingml/2006/chartDrawing">
    <cdr:from>
      <cdr:x>0.41659</cdr:x>
      <cdr:y>0.90095</cdr:y>
    </cdr:from>
    <cdr:to>
      <cdr:x>0.46254</cdr:x>
      <cdr:y>0.95126</cdr:y>
    </cdr:to>
    <cdr:sp macro="" textlink="">
      <cdr:nvSpPr>
        <cdr:cNvPr id="14" name="TextBox 13"/>
        <cdr:cNvSpPr txBox="1"/>
      </cdr:nvSpPr>
      <cdr:spPr>
        <a:xfrm xmlns:a="http://schemas.openxmlformats.org/drawingml/2006/main">
          <a:off x="3309958" y="4548216"/>
          <a:ext cx="365105" cy="253977"/>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400" b="1"/>
            <a:t>+</a:t>
          </a:r>
        </a:p>
      </cdr:txBody>
    </cdr:sp>
  </cdr:relSizeAnchor>
  <cdr:relSizeAnchor xmlns:cdr="http://schemas.openxmlformats.org/drawingml/2006/chartDrawing">
    <cdr:from>
      <cdr:x>0.08991</cdr:x>
      <cdr:y>0.67924</cdr:y>
    </cdr:from>
    <cdr:to>
      <cdr:x>0.22877</cdr:x>
      <cdr:y>0.77673</cdr:y>
    </cdr:to>
    <cdr:sp macro="" textlink="">
      <cdr:nvSpPr>
        <cdr:cNvPr id="5" name="TextBox 4"/>
        <cdr:cNvSpPr txBox="1"/>
      </cdr:nvSpPr>
      <cdr:spPr>
        <a:xfrm xmlns:a="http://schemas.openxmlformats.org/drawingml/2006/main">
          <a:off x="714348" y="3428990"/>
          <a:ext cx="1103304" cy="4921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a:solidFill>
                <a:schemeClr val="tx2"/>
              </a:solidFill>
              <a:effectLst/>
              <a:latin typeface="+mn-lt"/>
              <a:ea typeface="+mn-ea"/>
              <a:cs typeface="+mn-cs"/>
            </a:rPr>
            <a:t>CCP 2022-2023 </a:t>
          </a:r>
          <a:endParaRPr lang="en-US">
            <a:solidFill>
              <a:schemeClr val="tx2"/>
            </a:solidFill>
            <a:effectLst/>
          </a:endParaRPr>
        </a:p>
        <a:p xmlns:a="http://schemas.openxmlformats.org/drawingml/2006/main">
          <a:r>
            <a:rPr lang="en-US" sz="1100" b="1">
              <a:solidFill>
                <a:schemeClr val="tx2"/>
              </a:solidFill>
            </a:rPr>
            <a:t>FCA 13 </a:t>
          </a:r>
        </a:p>
      </cdr:txBody>
    </cdr:sp>
  </cdr:relSizeAnchor>
  <cdr:relSizeAnchor xmlns:cdr="http://schemas.openxmlformats.org/drawingml/2006/chartDrawing">
    <cdr:from>
      <cdr:x>0.08292</cdr:x>
      <cdr:y>0.35377</cdr:y>
    </cdr:from>
    <cdr:to>
      <cdr:x>0.27772</cdr:x>
      <cdr:y>0.45912</cdr:y>
    </cdr:to>
    <cdr:sp macro="" textlink="">
      <cdr:nvSpPr>
        <cdr:cNvPr id="30" name="TextBox 29"/>
        <cdr:cNvSpPr txBox="1"/>
      </cdr:nvSpPr>
      <cdr:spPr>
        <a:xfrm xmlns:a="http://schemas.openxmlformats.org/drawingml/2006/main">
          <a:off x="658850" y="1785915"/>
          <a:ext cx="1547771" cy="5318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dirty="0">
              <a:solidFill>
                <a:schemeClr val="accent6">
                  <a:lumMod val="75000"/>
                </a:schemeClr>
              </a:solidFill>
              <a:effectLst/>
              <a:latin typeface="+mn-lt"/>
              <a:ea typeface="+mn-ea"/>
              <a:cs typeface="+mn-cs"/>
            </a:rPr>
            <a:t>CCP </a:t>
          </a:r>
          <a:r>
            <a:rPr lang="en-US" sz="1100" b="1" dirty="0" smtClean="0">
              <a:solidFill>
                <a:schemeClr val="accent6">
                  <a:lumMod val="75000"/>
                </a:schemeClr>
              </a:solidFill>
              <a:effectLst/>
              <a:latin typeface="+mn-lt"/>
              <a:ea typeface="+mn-ea"/>
              <a:cs typeface="+mn-cs"/>
            </a:rPr>
            <a:t>2023-2024</a:t>
          </a:r>
          <a:endParaRPr lang="en-US" sz="1100" b="1" dirty="0">
            <a:solidFill>
              <a:schemeClr val="accent6">
                <a:lumMod val="75000"/>
              </a:schemeClr>
            </a:solidFill>
            <a:effectLst/>
            <a:latin typeface="+mn-lt"/>
            <a:ea typeface="+mn-ea"/>
            <a:cs typeface="+mn-cs"/>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dirty="0">
              <a:solidFill>
                <a:schemeClr val="accent6">
                  <a:lumMod val="75000"/>
                </a:schemeClr>
              </a:solidFill>
            </a:rPr>
            <a:t>FCA 14 </a:t>
          </a:r>
        </a:p>
      </cdr:txBody>
    </cdr:sp>
  </cdr:relSizeAnchor>
  <cdr:relSizeAnchor xmlns:cdr="http://schemas.openxmlformats.org/drawingml/2006/chartDrawing">
    <cdr:from>
      <cdr:x>0.36464</cdr:x>
      <cdr:y>0.86793</cdr:y>
    </cdr:from>
    <cdr:to>
      <cdr:x>0.44156</cdr:x>
      <cdr:y>0.91824</cdr:y>
    </cdr:to>
    <cdr:sp macro="" textlink="">
      <cdr:nvSpPr>
        <cdr:cNvPr id="17" name="TextBox 16"/>
        <cdr:cNvSpPr txBox="1"/>
      </cdr:nvSpPr>
      <cdr:spPr>
        <a:xfrm xmlns:a="http://schemas.openxmlformats.org/drawingml/2006/main">
          <a:off x="2897217" y="4381516"/>
          <a:ext cx="611163" cy="253978"/>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400" b="1"/>
            <a:t>Net</a:t>
          </a:r>
        </a:p>
      </cdr:txBody>
    </cdr:sp>
  </cdr:relSizeAnchor>
  <cdr:relSizeAnchor xmlns:cdr="http://schemas.openxmlformats.org/drawingml/2006/chartDrawing">
    <cdr:from>
      <cdr:x>0.53786</cdr:x>
      <cdr:y>0.11698</cdr:y>
    </cdr:from>
    <cdr:to>
      <cdr:x>1</cdr:x>
      <cdr:y>0.25472</cdr:y>
    </cdr:to>
    <cdr:sp macro="" textlink="">
      <cdr:nvSpPr>
        <cdr:cNvPr id="19" name="TextBox 1"/>
        <cdr:cNvSpPr txBox="1"/>
      </cdr:nvSpPr>
      <cdr:spPr>
        <a:xfrm xmlns:a="http://schemas.openxmlformats.org/drawingml/2006/main">
          <a:off x="4273533" y="590543"/>
          <a:ext cx="3671904" cy="6953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defRPr/>
          </a:pPr>
          <a:r>
            <a:rPr lang="en-US" b="1" dirty="0">
              <a:solidFill>
                <a:srgbClr val="00B050"/>
              </a:solidFill>
            </a:rPr>
            <a:t>Net ICR for FCA 14 = 32,495 MW (without Mystic 8 &amp; 9)</a:t>
          </a:r>
          <a:endParaRPr lang="en-US" dirty="0">
            <a:solidFill>
              <a:srgbClr val="00B050"/>
            </a:solidFill>
          </a:endParaRPr>
        </a:p>
        <a:p xmlns:a="http://schemas.openxmlformats.org/drawingml/2006/main">
          <a:pPr>
            <a:defRPr/>
          </a:pPr>
          <a:r>
            <a:rPr lang="en-US" b="1" dirty="0">
              <a:solidFill>
                <a:schemeClr val="accent6"/>
              </a:solidFill>
            </a:rPr>
            <a:t>Net ICR for FCA 14 = 32,490 MW (with Mystic 8 &amp; 9)</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dirty="0" smtClean="0">
              <a:solidFill>
                <a:schemeClr val="tx2"/>
              </a:solidFill>
              <a:effectLst/>
              <a:latin typeface="+mn-lt"/>
              <a:ea typeface="+mn-ea"/>
              <a:cs typeface="+mn-cs"/>
            </a:rPr>
            <a:t>Net</a:t>
          </a:r>
          <a:r>
            <a:rPr lang="en-US" sz="1100" b="1" baseline="0" dirty="0" smtClean="0">
              <a:solidFill>
                <a:schemeClr val="tx2"/>
              </a:solidFill>
              <a:effectLst/>
              <a:latin typeface="+mn-lt"/>
              <a:ea typeface="+mn-ea"/>
              <a:cs typeface="+mn-cs"/>
            </a:rPr>
            <a:t> </a:t>
          </a:r>
          <a:r>
            <a:rPr lang="en-US" sz="1100" b="1" baseline="0" dirty="0">
              <a:solidFill>
                <a:schemeClr val="tx2"/>
              </a:solidFill>
              <a:effectLst/>
              <a:latin typeface="+mn-lt"/>
              <a:ea typeface="+mn-ea"/>
              <a:cs typeface="+mn-cs"/>
            </a:rPr>
            <a:t>ICR for </a:t>
          </a:r>
          <a:r>
            <a:rPr lang="en-US" sz="1100" b="1" dirty="0">
              <a:solidFill>
                <a:schemeClr val="tx2"/>
              </a:solidFill>
            </a:rPr>
            <a:t>FCA 13 = 33,750 MW</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dirty="0" smtClean="0">
              <a:solidFill>
                <a:schemeClr val="tx2"/>
              </a:solidFill>
            </a:rPr>
            <a:t> </a:t>
          </a:r>
          <a:endParaRPr lang="en-US" sz="1100" b="1" dirty="0">
            <a:solidFill>
              <a:schemeClr val="tx2"/>
            </a:solidFill>
          </a:endParaRPr>
        </a:p>
      </cdr:txBody>
    </cdr:sp>
  </cdr:relSizeAnchor>
  <cdr:relSizeAnchor xmlns:cdr="http://schemas.openxmlformats.org/drawingml/2006/chartDrawing">
    <cdr:from>
      <cdr:x>0.48951</cdr:x>
      <cdr:y>0.90252</cdr:y>
    </cdr:from>
    <cdr:to>
      <cdr:x>0.53546</cdr:x>
      <cdr:y>0.95283</cdr:y>
    </cdr:to>
    <cdr:sp macro="" textlink="">
      <cdr:nvSpPr>
        <cdr:cNvPr id="20" name="TextBox 19"/>
        <cdr:cNvSpPr txBox="1"/>
      </cdr:nvSpPr>
      <cdr:spPr>
        <a:xfrm xmlns:a="http://schemas.openxmlformats.org/drawingml/2006/main">
          <a:off x="3889395" y="4556154"/>
          <a:ext cx="365105" cy="253977"/>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400" b="1"/>
            <a:t>+</a:t>
          </a:r>
        </a:p>
      </cdr:txBody>
    </cdr:sp>
  </cdr:relSizeAnchor>
  <cdr:relSizeAnchor xmlns:cdr="http://schemas.openxmlformats.org/drawingml/2006/chartDrawing">
    <cdr:from>
      <cdr:x>0.55844</cdr:x>
      <cdr:y>0.90252</cdr:y>
    </cdr:from>
    <cdr:to>
      <cdr:x>0.6044</cdr:x>
      <cdr:y>0.95283</cdr:y>
    </cdr:to>
    <cdr:sp macro="" textlink="">
      <cdr:nvSpPr>
        <cdr:cNvPr id="31" name="TextBox 30"/>
        <cdr:cNvSpPr txBox="1"/>
      </cdr:nvSpPr>
      <cdr:spPr>
        <a:xfrm xmlns:a="http://schemas.openxmlformats.org/drawingml/2006/main">
          <a:off x="4437083" y="4556154"/>
          <a:ext cx="365105" cy="253977"/>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400" b="1"/>
            <a:t>+</a:t>
          </a:r>
        </a:p>
      </cdr:txBody>
    </cdr:sp>
  </cdr:relSizeAnchor>
  <cdr:relSizeAnchor xmlns:cdr="http://schemas.openxmlformats.org/drawingml/2006/chartDrawing">
    <cdr:from>
      <cdr:x>0.63237</cdr:x>
      <cdr:y>0.90252</cdr:y>
    </cdr:from>
    <cdr:to>
      <cdr:x>0.67832</cdr:x>
      <cdr:y>0.95283</cdr:y>
    </cdr:to>
    <cdr:sp macro="" textlink="">
      <cdr:nvSpPr>
        <cdr:cNvPr id="32" name="TextBox 31"/>
        <cdr:cNvSpPr txBox="1"/>
      </cdr:nvSpPr>
      <cdr:spPr>
        <a:xfrm xmlns:a="http://schemas.openxmlformats.org/drawingml/2006/main">
          <a:off x="5024458" y="4556153"/>
          <a:ext cx="365105" cy="253977"/>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400" b="1"/>
            <a:t>+</a:t>
          </a:r>
        </a:p>
      </cdr:txBody>
    </cdr:sp>
  </cdr:relSizeAnchor>
  <cdr:relSizeAnchor xmlns:cdr="http://schemas.openxmlformats.org/drawingml/2006/chartDrawing">
    <cdr:from>
      <cdr:x>0.7033</cdr:x>
      <cdr:y>0.90252</cdr:y>
    </cdr:from>
    <cdr:to>
      <cdr:x>0.74925</cdr:x>
      <cdr:y>0.95283</cdr:y>
    </cdr:to>
    <cdr:sp macro="" textlink="">
      <cdr:nvSpPr>
        <cdr:cNvPr id="33" name="TextBox 32"/>
        <cdr:cNvSpPr txBox="1"/>
      </cdr:nvSpPr>
      <cdr:spPr>
        <a:xfrm xmlns:a="http://schemas.openxmlformats.org/drawingml/2006/main">
          <a:off x="5588020" y="4556153"/>
          <a:ext cx="365105" cy="253977"/>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400" b="1"/>
            <a:t>+</a:t>
          </a:r>
        </a:p>
      </cdr:txBody>
    </cdr:sp>
  </cdr:relSizeAnchor>
  <cdr:relSizeAnchor xmlns:cdr="http://schemas.openxmlformats.org/drawingml/2006/chartDrawing">
    <cdr:from>
      <cdr:x>0.77623</cdr:x>
      <cdr:y>0.90095</cdr:y>
    </cdr:from>
    <cdr:to>
      <cdr:x>0.82218</cdr:x>
      <cdr:y>0.95126</cdr:y>
    </cdr:to>
    <cdr:sp macro="" textlink="">
      <cdr:nvSpPr>
        <cdr:cNvPr id="34" name="TextBox 33"/>
        <cdr:cNvSpPr txBox="1"/>
      </cdr:nvSpPr>
      <cdr:spPr>
        <a:xfrm xmlns:a="http://schemas.openxmlformats.org/drawingml/2006/main">
          <a:off x="6167458" y="4548215"/>
          <a:ext cx="365105" cy="253977"/>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400" b="1"/>
            <a:t>+</a:t>
          </a:r>
        </a:p>
      </cdr:txBody>
    </cdr:sp>
  </cdr:relSizeAnchor>
  <cdr:relSizeAnchor xmlns:cdr="http://schemas.openxmlformats.org/drawingml/2006/chartDrawing">
    <cdr:from>
      <cdr:x>0.84716</cdr:x>
      <cdr:y>0.90252</cdr:y>
    </cdr:from>
    <cdr:to>
      <cdr:x>0.89311</cdr:x>
      <cdr:y>0.95283</cdr:y>
    </cdr:to>
    <cdr:sp macro="" textlink="">
      <cdr:nvSpPr>
        <cdr:cNvPr id="35" name="TextBox 34"/>
        <cdr:cNvSpPr txBox="1"/>
      </cdr:nvSpPr>
      <cdr:spPr>
        <a:xfrm xmlns:a="http://schemas.openxmlformats.org/drawingml/2006/main">
          <a:off x="6731021" y="4556153"/>
          <a:ext cx="365105" cy="253977"/>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400" b="1"/>
            <a:t>+</a:t>
          </a:r>
        </a:p>
      </cdr:txBody>
    </cdr:sp>
  </cdr:relSizeAnchor>
  <cdr:relSizeAnchor xmlns:cdr="http://schemas.openxmlformats.org/drawingml/2006/chartDrawing">
    <cdr:from>
      <cdr:x>0.92108</cdr:x>
      <cdr:y>0.90252</cdr:y>
    </cdr:from>
    <cdr:to>
      <cdr:x>0.96703</cdr:x>
      <cdr:y>0.95283</cdr:y>
    </cdr:to>
    <cdr:sp macro="" textlink="">
      <cdr:nvSpPr>
        <cdr:cNvPr id="36" name="TextBox 35"/>
        <cdr:cNvSpPr txBox="1"/>
      </cdr:nvSpPr>
      <cdr:spPr>
        <a:xfrm xmlns:a="http://schemas.openxmlformats.org/drawingml/2006/main">
          <a:off x="7318395" y="4556153"/>
          <a:ext cx="365105" cy="253977"/>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400" b="1"/>
            <a:t>+</a:t>
          </a:r>
        </a:p>
      </cdr:txBody>
    </cdr:sp>
  </cdr:relSizeAnchor>
  <cdr:relSizeAnchor xmlns:cdr="http://schemas.openxmlformats.org/drawingml/2006/chartDrawing">
    <cdr:from>
      <cdr:x>0.14286</cdr:x>
      <cdr:y>0.1022</cdr:y>
    </cdr:from>
    <cdr:to>
      <cdr:x>0.33766</cdr:x>
      <cdr:y>0.20755</cdr:y>
    </cdr:to>
    <cdr:sp macro="" textlink="">
      <cdr:nvSpPr>
        <cdr:cNvPr id="15" name="TextBox 14"/>
        <cdr:cNvSpPr txBox="1"/>
      </cdr:nvSpPr>
      <cdr:spPr>
        <a:xfrm xmlns:a="http://schemas.openxmlformats.org/drawingml/2006/main">
          <a:off x="1135100" y="515915"/>
          <a:ext cx="1547771" cy="5318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dirty="0">
              <a:solidFill>
                <a:srgbClr val="00B050"/>
              </a:solidFill>
              <a:effectLst/>
              <a:latin typeface="+mn-lt"/>
              <a:ea typeface="+mn-ea"/>
              <a:cs typeface="+mn-cs"/>
            </a:rPr>
            <a:t>CCP </a:t>
          </a:r>
          <a:r>
            <a:rPr lang="en-US" sz="1100" b="1" dirty="0" smtClean="0">
              <a:solidFill>
                <a:srgbClr val="00B050"/>
              </a:solidFill>
              <a:effectLst/>
              <a:latin typeface="+mn-lt"/>
              <a:ea typeface="+mn-ea"/>
              <a:cs typeface="+mn-cs"/>
            </a:rPr>
            <a:t>2023-2024</a:t>
          </a:r>
          <a:endParaRPr lang="en-US" sz="1100" b="1" dirty="0">
            <a:solidFill>
              <a:srgbClr val="00B050"/>
            </a:solidFill>
            <a:effectLst/>
            <a:latin typeface="+mn-lt"/>
            <a:ea typeface="+mn-ea"/>
            <a:cs typeface="+mn-cs"/>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dirty="0">
              <a:solidFill>
                <a:srgbClr val="00B050"/>
              </a:solidFill>
            </a:rPr>
            <a:t>FCA 14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488" cy="461963"/>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37000" y="1"/>
            <a:ext cx="3011488" cy="461963"/>
          </a:xfrm>
          <a:prstGeom prst="rect">
            <a:avLst/>
          </a:prstGeom>
        </p:spPr>
        <p:txBody>
          <a:bodyPr vert="horz" lIns="91431" tIns="45715" rIns="91431" bIns="45715" rtlCol="0"/>
          <a:lstStyle>
            <a:lvl1pPr algn="r">
              <a:defRPr sz="1200"/>
            </a:lvl1pPr>
          </a:lstStyle>
          <a:p>
            <a:fld id="{F87AAE7F-D37E-4830-9F5E-F36A5F180179}" type="datetimeFigureOut">
              <a:rPr lang="en-US" smtClean="0"/>
              <a:t>11/13/2019</a:t>
            </a:fld>
            <a:endParaRPr lang="en-US"/>
          </a:p>
        </p:txBody>
      </p:sp>
      <p:sp>
        <p:nvSpPr>
          <p:cNvPr id="4" name="Footer Placeholder 3"/>
          <p:cNvSpPr>
            <a:spLocks noGrp="1"/>
          </p:cNvSpPr>
          <p:nvPr>
            <p:ph type="ftr" sz="quarter" idx="2"/>
          </p:nvPr>
        </p:nvSpPr>
        <p:spPr>
          <a:xfrm>
            <a:off x="0" y="8772526"/>
            <a:ext cx="3011488" cy="461963"/>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6"/>
            <a:ext cx="3011488" cy="461963"/>
          </a:xfrm>
          <a:prstGeom prst="rect">
            <a:avLst/>
          </a:prstGeom>
        </p:spPr>
        <p:txBody>
          <a:bodyPr vert="horz" lIns="91431" tIns="45715" rIns="91431" bIns="45715" rtlCol="0" anchor="b"/>
          <a:lstStyle>
            <a:lvl1pPr algn="r">
              <a:defRPr sz="1200"/>
            </a:lvl1pPr>
          </a:lstStyle>
          <a:p>
            <a:fld id="{8FE02180-CD27-4473-AA37-00085480B5FA}" type="slidenum">
              <a:rPr lang="en-US" smtClean="0"/>
              <a:t>‹#›</a:t>
            </a:fld>
            <a:endParaRPr lang="en-US"/>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2" tIns="46241" rIns="92482" bIns="46241"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82" tIns="46241" rIns="92482" bIns="46241" rtlCol="0"/>
          <a:lstStyle>
            <a:lvl1pPr algn="r">
              <a:defRPr sz="1200"/>
            </a:lvl1pPr>
          </a:lstStyle>
          <a:p>
            <a:fld id="{9EDDEDB6-CD57-44C2-AB19-AC7D3BB8FF8E}" type="datetimeFigureOut">
              <a:rPr lang="en-US" smtClean="0"/>
              <a:pPr/>
              <a:t>11/13/2019</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2" tIns="46241" rIns="92482" bIns="46241"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2" tIns="46241" rIns="92482" bIns="462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82" tIns="46241" rIns="92482" bIns="46241"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82" tIns="46241" rIns="92482" bIns="46241" rtlCol="0" anchor="b"/>
          <a:lstStyle>
            <a:lvl1pPr algn="r">
              <a:defRPr sz="1200"/>
            </a:lvl1pPr>
          </a:lstStyle>
          <a:p>
            <a:fld id="{530677A1-BB48-42A6-9D40-5F3F87EA9D2F}" type="slidenum">
              <a:rPr lang="en-US" smtClean="0"/>
              <a:pPr/>
              <a:t>‹#›</a:t>
            </a:fld>
            <a:endParaRPr lang="en-US"/>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a:p>
        </p:txBody>
      </p:sp>
    </p:spTree>
    <p:extLst>
      <p:ext uri="{BB962C8B-B14F-4D97-AF65-F5344CB8AC3E}">
        <p14:creationId xmlns:p14="http://schemas.microsoft.com/office/powerpoint/2010/main" val="190094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12</a:t>
            </a:fld>
            <a:endParaRPr lang="en-US"/>
          </a:p>
        </p:txBody>
      </p:sp>
    </p:spTree>
    <p:extLst>
      <p:ext uri="{BB962C8B-B14F-4D97-AF65-F5344CB8AC3E}">
        <p14:creationId xmlns:p14="http://schemas.microsoft.com/office/powerpoint/2010/main" val="2578411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14</a:t>
            </a:fld>
            <a:endParaRPr lang="en-US" dirty="0"/>
          </a:p>
        </p:txBody>
      </p:sp>
    </p:spTree>
    <p:extLst>
      <p:ext uri="{BB962C8B-B14F-4D97-AF65-F5344CB8AC3E}">
        <p14:creationId xmlns:p14="http://schemas.microsoft.com/office/powerpoint/2010/main" val="1193478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15</a:t>
            </a:fld>
            <a:endParaRPr lang="en-US" dirty="0"/>
          </a:p>
        </p:txBody>
      </p:sp>
    </p:spTree>
    <p:extLst>
      <p:ext uri="{BB962C8B-B14F-4D97-AF65-F5344CB8AC3E}">
        <p14:creationId xmlns:p14="http://schemas.microsoft.com/office/powerpoint/2010/main" val="1051445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16</a:t>
            </a:fld>
            <a:endParaRPr lang="en-US" dirty="0"/>
          </a:p>
        </p:txBody>
      </p:sp>
    </p:spTree>
    <p:extLst>
      <p:ext uri="{BB962C8B-B14F-4D97-AF65-F5344CB8AC3E}">
        <p14:creationId xmlns:p14="http://schemas.microsoft.com/office/powerpoint/2010/main" val="4185835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17</a:t>
            </a:fld>
            <a:endParaRPr lang="en-US" dirty="0"/>
          </a:p>
        </p:txBody>
      </p:sp>
    </p:spTree>
    <p:extLst>
      <p:ext uri="{BB962C8B-B14F-4D97-AF65-F5344CB8AC3E}">
        <p14:creationId xmlns:p14="http://schemas.microsoft.com/office/powerpoint/2010/main" val="1372431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3.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smtClean="0"/>
              <a:t>Click icon to add table</a:t>
            </a:r>
            <a:endParaRPr lang="en-US"/>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9" name="Rectangle 8"/>
          <p:cNvSpPr/>
          <p:nvPr userDrawn="1"/>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INTERNAL USE</a:t>
            </a:r>
            <a:endParaRPr lang="en-US" sz="800" b="1" dirty="0">
              <a:solidFill>
                <a:srgbClr val="637E8E"/>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userDrawn="1"/>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userDrawn="1"/>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userDrawn="1"/>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12" name="Oval 11"/>
          <p:cNvSpPr/>
          <p:nvPr userDrawn="1"/>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userDrawn="1"/>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userDrawn="1"/>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userDrawn="1"/>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14" name="TextBox 13"/>
          <p:cNvSpPr txBox="1"/>
          <p:nvPr userDrawn="1"/>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PUBLIC</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21" name="Text Placeholder 8"/>
          <p:cNvSpPr txBox="1">
            <a:spLocks/>
          </p:cNvSpPr>
          <p:nvPr userDrawn="1"/>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22" name="Oval 21"/>
          <p:cNvSpPr/>
          <p:nvPr userDrawn="1"/>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userDrawn="1"/>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userDrawn="1"/>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7" name="Rectangle 26"/>
          <p:cNvSpPr/>
          <p:nvPr userDrawn="1"/>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8" name="TextBox 27"/>
          <p:cNvSpPr txBox="1"/>
          <p:nvPr userDrawn="1"/>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userDrawn="1"/>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userDrawn="1"/>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userDrawn="1"/>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userDrawn="1"/>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userDrawn="1"/>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userDrawn="1"/>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userDrawn="1"/>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userDrawn="1"/>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userDrawn="1"/>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1026"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066" y="4179125"/>
            <a:ext cx="17367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6" name="Picture 5"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0" name="TextBox 29"/>
          <p:cNvSpPr txBox="1"/>
          <p:nvPr userDrawn="1"/>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userDrawn="1">
            <p:extLst>
              <p:ext uri="{D42A27DB-BD31-4B8C-83A1-F6EECF244321}">
                <p14:modId xmlns:p14="http://schemas.microsoft.com/office/powerpoint/2010/main" val="1709699927"/>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3" name="Rectangle 12"/>
          <p:cNvSpPr/>
          <p:nvPr userDrawn="1"/>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4" name="TextBox 13"/>
          <p:cNvSpPr txBox="1"/>
          <p:nvPr userDrawn="1"/>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15" name="TextBox 14"/>
          <p:cNvSpPr txBox="1"/>
          <p:nvPr userDrawn="1"/>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16" name="Rectangle 15"/>
          <p:cNvSpPr/>
          <p:nvPr userDrawn="1"/>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17" name="Rectangle 16"/>
          <p:cNvSpPr/>
          <p:nvPr userDrawn="1"/>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9" name="TextBox 18"/>
          <p:cNvSpPr txBox="1"/>
          <p:nvPr userDrawn="1"/>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cxnSp>
        <p:nvCxnSpPr>
          <p:cNvPr id="9" name="Straight Connector 8"/>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378979" y="2523277"/>
            <a:ext cx="2586158" cy="1220048"/>
          </a:xfrm>
          <a:prstGeom prst="rect">
            <a:avLst/>
          </a:prstGeom>
        </p:spPr>
      </p:pic>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so transitional slide 1">
    <p:spTree>
      <p:nvGrpSpPr>
        <p:cNvPr id="1" name=""/>
        <p:cNvGrpSpPr/>
        <p:nvPr/>
      </p:nvGrpSpPr>
      <p:grpSpPr>
        <a:xfrm>
          <a:off x="0" y="0"/>
          <a:ext cx="0" cy="0"/>
          <a:chOff x="0" y="0"/>
          <a:chExt cx="0" cy="0"/>
        </a:xfrm>
      </p:grpSpPr>
      <p:sp>
        <p:nvSpPr>
          <p:cNvPr id="9" name="Rectangle 8"/>
          <p:cNvSpPr/>
          <p:nvPr/>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CONFIDENTIAL</a:t>
            </a:r>
            <a:endParaRPr lang="en-US" sz="800" b="1" dirty="0">
              <a:solidFill>
                <a:srgbClr val="637E8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userDrawn="1"/>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INTERNAL USE</a:t>
            </a:r>
            <a:endParaRPr lang="en-US" sz="800" b="1" dirty="0">
              <a:solidFill>
                <a:srgbClr val="637E8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4" name="Rectangle 13"/>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6" name="Picture 5" descr="ISO049-PowerPoint-d1-revised-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pic>
        <p:nvPicPr>
          <p:cNvPr id="9" name="Picture 8"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0" name="Rectangle 9"/>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so transitional slide 3">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so transitional slide 4">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p:nvPicPr>
        <p:blipFill>
          <a:blip r:embed="rId12" cstate="print"/>
          <a:stretch>
            <a:fillRect/>
          </a:stretch>
        </p:blipFill>
        <p:spPr>
          <a:xfrm>
            <a:off x="2667000" y="5619750"/>
            <a:ext cx="1276350" cy="409575"/>
          </a:xfrm>
          <a:prstGeom prst="rect">
            <a:avLst/>
          </a:prstGeom>
        </p:spPr>
      </p:pic>
      <p:sp>
        <p:nvSpPr>
          <p:cNvPr id="11" name="TextBox 10"/>
          <p:cNvSpPr txBox="1"/>
          <p:nvPr/>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pic>
        <p:nvPicPr>
          <p:cNvPr id="13" name="Picture 12"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14"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15" name="Picture 14"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16" name="Picture 15"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17" name="Picture 16"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8" name="Picture 17"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9" name="TextBox 18"/>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20" name="TextBox 19"/>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1253642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so question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838200"/>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smtClean="0"/>
              <a:t>Click icon to add table</a:t>
            </a:r>
            <a:endParaRPr lang="en-US"/>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mplate Instructions">
    <p:spTree>
      <p:nvGrpSpPr>
        <p:cNvPr id="1" name=""/>
        <p:cNvGrpSpPr/>
        <p:nvPr/>
      </p:nvGrpSpPr>
      <p:grpSpPr>
        <a:xfrm>
          <a:off x="0" y="0"/>
          <a:ext cx="0" cy="0"/>
          <a:chOff x="0" y="0"/>
          <a:chExt cx="0" cy="0"/>
        </a:xfrm>
      </p:grpSpPr>
      <p:sp>
        <p:nvSpPr>
          <p:cNvPr id="14" name="TextBox 13"/>
          <p:cNvSpPr txBox="1"/>
          <p:nvPr/>
        </p:nvSpPr>
        <p:spPr>
          <a:xfrm>
            <a:off x="279932" y="125581"/>
            <a:ext cx="4097336" cy="1077218"/>
          </a:xfrm>
          <a:prstGeom prst="rect">
            <a:avLst/>
          </a:prstGeom>
          <a:noFill/>
        </p:spPr>
        <p:txBody>
          <a:bodyPr wrap="square" rtlCol="0">
            <a:spAutoFit/>
          </a:bodyPr>
          <a:lstStyle/>
          <a:p>
            <a:r>
              <a:rPr lang="en-US" sz="1600" dirty="0" smtClean="0">
                <a:solidFill>
                  <a:srgbClr val="000000"/>
                </a:solidFill>
              </a:rPr>
              <a:t>This template is intended for </a:t>
            </a:r>
            <a:r>
              <a:rPr lang="en-US" sz="1600" b="1" dirty="0" smtClean="0">
                <a:solidFill>
                  <a:srgbClr val="000000"/>
                </a:solidFill>
              </a:rPr>
              <a:t>ISO-NE CONFIDENTIAL </a:t>
            </a:r>
            <a:r>
              <a:rPr lang="en-US" sz="1600" b="0" dirty="0" smtClean="0">
                <a:solidFill>
                  <a:srgbClr val="000000"/>
                </a:solidFill>
              </a:rPr>
              <a:t>information</a:t>
            </a:r>
            <a:r>
              <a:rPr lang="en-US" sz="1600" dirty="0" smtClean="0">
                <a:solidFill>
                  <a:srgbClr val="000000"/>
                </a:solidFill>
              </a:rPr>
              <a:t>. It requires that you add</a:t>
            </a:r>
            <a:r>
              <a:rPr lang="en-US" sz="1600" baseline="0" dirty="0" smtClean="0">
                <a:solidFill>
                  <a:srgbClr val="000000"/>
                </a:solidFill>
              </a:rPr>
              <a:t> the applicable subcategory or, if no subcategory is needed, delete the placeholder</a:t>
            </a:r>
            <a:r>
              <a:rPr lang="en-US" sz="1600" dirty="0" smtClean="0">
                <a:solidFill>
                  <a:srgbClr val="000000"/>
                </a:solidFill>
              </a:rPr>
              <a:t>: </a:t>
            </a:r>
            <a:endParaRPr lang="en-US" sz="1600" dirty="0">
              <a:solidFill>
                <a:srgbClr val="000000"/>
              </a:solidFill>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5" name="Slide Number Placeholder 2"/>
          <p:cNvSpPr txBox="1">
            <a:spLocks/>
          </p:cNvSpPr>
          <p:nvPr/>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68" y="1223435"/>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988734" y="113284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p:nvSpPr>
        <p:spPr>
          <a:xfrm>
            <a:off x="464610" y="14440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p:nvSpPr>
        <p:spPr>
          <a:xfrm>
            <a:off x="787401" y="2218265"/>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300" dirty="0" smtClean="0">
                <a:solidFill>
                  <a:srgbClr val="000000"/>
                </a:solidFill>
              </a:rPr>
              <a:t>Click the </a:t>
            </a:r>
            <a:r>
              <a:rPr lang="en-US" sz="1300" b="1" i="1" dirty="0" smtClean="0">
                <a:solidFill>
                  <a:srgbClr val="000000"/>
                </a:solidFill>
              </a:rPr>
              <a:t>View</a:t>
            </a:r>
            <a:r>
              <a:rPr lang="en-US" sz="1300" dirty="0" smtClean="0">
                <a:solidFill>
                  <a:srgbClr val="000000"/>
                </a:solidFill>
              </a:rPr>
              <a:t> tab</a:t>
            </a:r>
          </a:p>
          <a:p>
            <a:pPr marL="0" indent="0">
              <a:spcBef>
                <a:spcPts val="600"/>
              </a:spcBef>
              <a:buFont typeface="Arial" pitchFamily="34" charset="0"/>
              <a:buNone/>
            </a:pPr>
            <a:r>
              <a:rPr lang="en-US" sz="1300" dirty="0" smtClean="0">
                <a:solidFill>
                  <a:srgbClr val="000000"/>
                </a:solidFill>
              </a:rPr>
              <a:t>Click the </a:t>
            </a:r>
            <a:r>
              <a:rPr lang="en-US" sz="1300" b="1" i="1" dirty="0" smtClean="0">
                <a:solidFill>
                  <a:srgbClr val="000000"/>
                </a:solidFill>
              </a:rPr>
              <a:t>Slide Master </a:t>
            </a:r>
            <a:r>
              <a:rPr lang="en-US" sz="1300" dirty="0" smtClean="0">
                <a:solidFill>
                  <a:srgbClr val="000000"/>
                </a:solidFill>
              </a:rPr>
              <a:t>button</a:t>
            </a:r>
            <a:endParaRPr lang="en-US" sz="1300" dirty="0">
              <a:solidFill>
                <a:srgbClr val="000000"/>
              </a:solidFill>
            </a:endParaRPr>
          </a:p>
        </p:txBody>
      </p:sp>
      <p:sp>
        <p:nvSpPr>
          <p:cNvPr id="12" name="Oval 11"/>
          <p:cNvSpPr/>
          <p:nvPr/>
        </p:nvSpPr>
        <p:spPr>
          <a:xfrm>
            <a:off x="584204" y="225214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p:nvSpPr>
        <p:spPr>
          <a:xfrm>
            <a:off x="584204" y="252222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84204" y="2842260"/>
            <a:ext cx="1599137" cy="1066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p:nvSpPr>
        <p:spPr>
          <a:xfrm>
            <a:off x="2468562" y="285098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p:nvSpPr>
        <p:spPr>
          <a:xfrm>
            <a:off x="2265365" y="288824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21" name="Text Placeholder 8"/>
          <p:cNvSpPr txBox="1">
            <a:spLocks/>
          </p:cNvSpPr>
          <p:nvPr/>
        </p:nvSpPr>
        <p:spPr>
          <a:xfrm>
            <a:off x="2463799" y="3970020"/>
            <a:ext cx="1955801" cy="8382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300" dirty="0" smtClean="0">
                <a:solidFill>
                  <a:srgbClr val="000000"/>
                </a:solidFill>
              </a:rPr>
              <a:t>Edit the footer to reflect the appropriate subcategory.</a:t>
            </a:r>
            <a:r>
              <a:rPr lang="en-US" sz="1300" baseline="0" dirty="0" smtClean="0">
                <a:solidFill>
                  <a:srgbClr val="000000"/>
                </a:solidFill>
              </a:rPr>
              <a:t> If no subcategory is needed, </a:t>
            </a:r>
            <a:r>
              <a:rPr lang="en-US" sz="1300" dirty="0" smtClean="0">
                <a:solidFill>
                  <a:srgbClr val="000000"/>
                </a:solidFill>
              </a:rPr>
              <a:t>delete the placeholder text box.</a:t>
            </a:r>
            <a:endParaRPr lang="en-US" sz="1300" baseline="0" dirty="0" smtClean="0">
              <a:solidFill>
                <a:srgbClr val="000000"/>
              </a:solidFill>
            </a:endParaRPr>
          </a:p>
        </p:txBody>
      </p:sp>
      <p:sp>
        <p:nvSpPr>
          <p:cNvPr id="22" name="Oval 21"/>
          <p:cNvSpPr/>
          <p:nvPr/>
        </p:nvSpPr>
        <p:spPr>
          <a:xfrm>
            <a:off x="2260602" y="3999658"/>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23155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p:nvSpPr>
        <p:spPr>
          <a:xfrm>
            <a:off x="2463799" y="523155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300" dirty="0" smtClean="0">
                <a:solidFill>
                  <a:srgbClr val="000000"/>
                </a:solidFill>
              </a:rPr>
              <a:t>On the </a:t>
            </a:r>
            <a:r>
              <a:rPr lang="en-US" sz="1300" i="1" dirty="0" smtClean="0">
                <a:solidFill>
                  <a:srgbClr val="000000"/>
                </a:solidFill>
              </a:rPr>
              <a:t>Slide Maste</a:t>
            </a:r>
            <a:r>
              <a:rPr lang="en-US" sz="1300" dirty="0" smtClean="0">
                <a:solidFill>
                  <a:srgbClr val="000000"/>
                </a:solidFill>
              </a:rPr>
              <a:t>r ribbon, click</a:t>
            </a:r>
            <a:r>
              <a:rPr lang="en-US" sz="1300" baseline="0" dirty="0" smtClean="0">
                <a:solidFill>
                  <a:srgbClr val="000000"/>
                </a:solidFill>
              </a:rPr>
              <a:t> the </a:t>
            </a:r>
            <a:r>
              <a:rPr lang="en-US" sz="1300" b="1" i="1" baseline="0" dirty="0" smtClean="0">
                <a:solidFill>
                  <a:srgbClr val="000000"/>
                </a:solidFill>
              </a:rPr>
              <a:t>Close Master View</a:t>
            </a:r>
            <a:r>
              <a:rPr lang="en-US" sz="13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p:nvSpPr>
        <p:spPr>
          <a:xfrm>
            <a:off x="2260602" y="526881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7" name="Rectangle 26"/>
          <p:cNvSpPr/>
          <p:nvPr/>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8" name="TextBox 27"/>
          <p:cNvSpPr txBox="1"/>
          <p:nvPr/>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3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332" y="4006044"/>
            <a:ext cx="1755512" cy="398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3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Oval 35"/>
          <p:cNvSpPr/>
          <p:nvPr userDrawn="1"/>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37" name="Oval 36"/>
          <p:cNvSpPr/>
          <p:nvPr userDrawn="1"/>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38" name="Text Placeholder 8"/>
          <p:cNvSpPr txBox="1">
            <a:spLocks/>
          </p:cNvSpPr>
          <p:nvPr userDrawn="1"/>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39" name="Oval 38"/>
          <p:cNvSpPr/>
          <p:nvPr userDrawn="1"/>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40" name="Oval 39"/>
          <p:cNvSpPr/>
          <p:nvPr userDrawn="1"/>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41" name="Picture 2"/>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xt Placeholder 8"/>
          <p:cNvSpPr txBox="1">
            <a:spLocks/>
          </p:cNvSpPr>
          <p:nvPr userDrawn="1"/>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43" name="Oval 42"/>
          <p:cNvSpPr/>
          <p:nvPr userDrawn="1"/>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4" name="TextBox 43"/>
          <p:cNvSpPr txBox="1"/>
          <p:nvPr userDrawn="1"/>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PUBLIC</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46" name="Text Placeholder 8"/>
          <p:cNvSpPr txBox="1">
            <a:spLocks/>
          </p:cNvSpPr>
          <p:nvPr userDrawn="1"/>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53" name="Oval 52"/>
          <p:cNvSpPr/>
          <p:nvPr userDrawn="1"/>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55"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Text Placeholder 8"/>
          <p:cNvSpPr txBox="1">
            <a:spLocks/>
          </p:cNvSpPr>
          <p:nvPr userDrawn="1"/>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57" name="Oval 56"/>
          <p:cNvSpPr/>
          <p:nvPr userDrawn="1"/>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58" name="Rectangle 5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9" name="Rectangle 58"/>
          <p:cNvSpPr/>
          <p:nvPr userDrawn="1"/>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0" name="TextBox 59"/>
          <p:cNvSpPr txBox="1"/>
          <p:nvPr userDrawn="1"/>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61" name="TextBox 60"/>
          <p:cNvSpPr txBox="1"/>
          <p:nvPr userDrawn="1"/>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62"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Oval 62"/>
          <p:cNvSpPr/>
          <p:nvPr userDrawn="1"/>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64" name="Oval 63"/>
          <p:cNvSpPr/>
          <p:nvPr userDrawn="1"/>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65" name="Oval 64"/>
          <p:cNvSpPr/>
          <p:nvPr userDrawn="1"/>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66" name="Oval 65"/>
          <p:cNvSpPr/>
          <p:nvPr userDrawn="1"/>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67" name="Oval 66"/>
          <p:cNvSpPr/>
          <p:nvPr userDrawn="1"/>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68" name="Oval 67"/>
          <p:cNvSpPr/>
          <p:nvPr userDrawn="1"/>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69" name="Oval 68"/>
          <p:cNvSpPr/>
          <p:nvPr userDrawn="1"/>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70" name="TextBox 69"/>
          <p:cNvSpPr txBox="1"/>
          <p:nvPr userDrawn="1"/>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71"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25066" y="4179125"/>
            <a:ext cx="17367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fld id="{10C7F894-2A36-495D-AB7C-1055F7AC0F9D}" type="slidenum">
              <a:rPr lang="en-US" smtClean="0"/>
              <a:pPr/>
              <a:t>‹#›</a:t>
            </a:fld>
            <a:endParaRPr lang="en-US" dirty="0"/>
          </a:p>
        </p:txBody>
      </p:sp>
      <p:sp>
        <p:nvSpPr>
          <p:cNvPr id="5" name="Slide Number Placeholder 2"/>
          <p:cNvSpPr txBox="1">
            <a:spLocks/>
          </p:cNvSpPr>
          <p:nvPr/>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9" name="Rectangle 28"/>
          <p:cNvSpPr/>
          <p:nvPr/>
        </p:nvSpPr>
        <p:spPr>
          <a:xfrm>
            <a:off x="4758268" y="125581"/>
            <a:ext cx="42672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0" name="TextBox 29"/>
          <p:cNvSpPr txBox="1"/>
          <p:nvPr/>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sp>
        <p:nvSpPr>
          <p:cNvPr id="42" name="TextBox 41"/>
          <p:cNvSpPr txBox="1"/>
          <p:nvPr/>
        </p:nvSpPr>
        <p:spPr>
          <a:xfrm>
            <a:off x="4851402" y="152400"/>
            <a:ext cx="4097336" cy="923330"/>
          </a:xfrm>
          <a:prstGeom prst="rect">
            <a:avLst/>
          </a:prstGeom>
          <a:noFill/>
        </p:spPr>
        <p:txBody>
          <a:bodyPr wrap="square" rtlCol="0">
            <a:spAutoFit/>
          </a:bodyPr>
          <a:lstStyle/>
          <a:p>
            <a:r>
              <a:rPr lang="en-US" sz="1800" dirty="0" smtClean="0">
                <a:solidFill>
                  <a:srgbClr val="000000"/>
                </a:solidFill>
              </a:rPr>
              <a:t>This template contains approved font</a:t>
            </a:r>
            <a:r>
              <a:rPr lang="en-US" sz="1800" baseline="0" dirty="0" smtClean="0">
                <a:solidFill>
                  <a:srgbClr val="000000"/>
                </a:solidFill>
              </a:rPr>
              <a:t> size and style which will be automatically applied. </a:t>
            </a:r>
            <a:endParaRPr lang="en-US" sz="1800" dirty="0">
              <a:solidFill>
                <a:srgbClr val="000000"/>
              </a:solidFill>
            </a:endParaRPr>
          </a:p>
        </p:txBody>
      </p:sp>
      <p:sp>
        <p:nvSpPr>
          <p:cNvPr id="43" name="TextBox 42"/>
          <p:cNvSpPr txBox="1"/>
          <p:nvPr/>
        </p:nvSpPr>
        <p:spPr>
          <a:xfrm>
            <a:off x="4969937" y="11430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163517935"/>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7" name="Rectangle 6"/>
          <p:cNvSpPr/>
          <p:nvPr/>
        </p:nvSpPr>
        <p:spPr>
          <a:xfrm>
            <a:off x="4876800" y="3581400"/>
            <a:ext cx="4191000" cy="923330"/>
          </a:xfrm>
          <a:prstGeom prst="rect">
            <a:avLst/>
          </a:prstGeom>
        </p:spPr>
        <p:txBody>
          <a:bodyPr wrap="square">
            <a:spAutoFit/>
          </a:bodyPr>
          <a:lstStyle/>
          <a:p>
            <a:pPr algn="l">
              <a:spcBef>
                <a:spcPts val="600"/>
              </a:spcBef>
            </a:pPr>
            <a:r>
              <a:rPr lang="en-US" sz="1800" b="0" baseline="0" dirty="0" smtClean="0">
                <a:solidFill>
                  <a:srgbClr val="000000"/>
                </a:solidFill>
              </a:rPr>
              <a:t>Font within the presentation will appear black by default, but may be changed to ISO gray if desired.</a:t>
            </a:r>
            <a:endParaRPr lang="en-US" sz="1800" b="0" dirty="0">
              <a:solidFill>
                <a:srgbClr val="000000"/>
              </a:solidFill>
            </a:endParaRPr>
          </a:p>
        </p:txBody>
      </p:sp>
      <p:sp>
        <p:nvSpPr>
          <p:cNvPr id="12"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3" name="Rectangle 12"/>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4" name="TextBox 13"/>
          <p:cNvSpPr txBox="1"/>
          <p:nvPr userDrawn="1"/>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1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6" name="Table 15"/>
          <p:cNvGraphicFramePr>
            <a:graphicFrameLocks noGrp="1"/>
          </p:cNvGraphicFramePr>
          <p:nvPr userDrawn="1">
            <p:extLst>
              <p:ext uri="{D42A27DB-BD31-4B8C-83A1-F6EECF244321}">
                <p14:modId xmlns:p14="http://schemas.microsoft.com/office/powerpoint/2010/main" val="1709699927"/>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7" name="Rectangle 16"/>
          <p:cNvSpPr/>
          <p:nvPr userDrawn="1"/>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9" name="TextBox 18"/>
          <p:cNvSpPr txBox="1"/>
          <p:nvPr userDrawn="1"/>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20" name="TextBox 19"/>
          <p:cNvSpPr txBox="1"/>
          <p:nvPr userDrawn="1"/>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21" name="Rectangle 20"/>
          <p:cNvSpPr/>
          <p:nvPr userDrawn="1"/>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22" name="Rectangle 21"/>
          <p:cNvSpPr/>
          <p:nvPr userDrawn="1"/>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3" name="TextBox 22"/>
          <p:cNvSpPr txBox="1"/>
          <p:nvPr userDrawn="1"/>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image" Target="../media/image1.pn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theme" Target="../theme/theme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4.xml"/><Relationship Id="rId1"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18" r:id="rId29"/>
    <p:sldLayoutId id="2147483719" r:id="rId30"/>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53" r:id="rId1"/>
    <p:sldLayoutId id="2147483754"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www.iso-ne.com/static-assets/documents/2016/12/iso_memo_operating_reserve_deficiency_dec_19_2016.pdf" TargetMode="External"/><Relationship Id="rId2" Type="http://schemas.openxmlformats.org/officeDocument/2006/relationships/hyperlink" Target="http://www.iso-ne.com/static-assets/documents/committees/comm_wkgrps/mrkts_comm/mrkts/mtrls/2013/jul10112013/a12a_iso_memo_07_05_13.pdf" TargetMode="External"/><Relationship Id="rId1" Type="http://schemas.openxmlformats.org/officeDocument/2006/relationships/slideLayout" Target="../slideLayouts/slideLayout6.xml"/><Relationship Id="rId5" Type="http://schemas.openxmlformats.org/officeDocument/2006/relationships/hyperlink" Target="https://www.iso-ne.com/static-assets/documents/2018/12/pspc_oprting_resrve_deficiency_memo_12072018.pdf" TargetMode="External"/><Relationship Id="rId4" Type="http://schemas.openxmlformats.org/officeDocument/2006/relationships/hyperlink" Target="https://www.iso-ne.com/static-assets/documents/2017/12/pspc_oprting_resrve_deficiency_memo_12072017.pdf"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iso-ne.com/static-assets/documents/2019/07/loadandresourceassumptionsforfca14revision4.pptx"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www.iso-ne.com/static-assets/documents/committees/comm_wkgrps/relblty_comm/pwrsuppln_comm/mtrls/2014/may222014/proxy_unit_2014_study.pdf"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289002" y="262268"/>
            <a:ext cx="5559552" cy="575932"/>
          </a:xfrm>
        </p:spPr>
        <p:txBody>
          <a:bodyPr/>
          <a:lstStyle/>
          <a:p>
            <a:r>
              <a:rPr lang="en-US" dirty="0"/>
              <a:t>November 19, 2019 | Westborough, ma</a:t>
            </a:r>
          </a:p>
          <a:p>
            <a:endParaRPr lang="en-US" dirty="0"/>
          </a:p>
        </p:txBody>
      </p:sp>
      <p:sp>
        <p:nvSpPr>
          <p:cNvPr id="6" name="Text Placeholder 5"/>
          <p:cNvSpPr>
            <a:spLocks noGrp="1"/>
          </p:cNvSpPr>
          <p:nvPr>
            <p:ph type="body" sz="quarter" idx="17"/>
          </p:nvPr>
        </p:nvSpPr>
        <p:spPr/>
        <p:txBody>
          <a:bodyPr/>
          <a:lstStyle/>
          <a:p>
            <a:r>
              <a:rPr lang="en-US" dirty="0" smtClean="0"/>
              <a:t>Fei Zeng</a:t>
            </a:r>
            <a:endParaRPr lang="en-US" dirty="0"/>
          </a:p>
        </p:txBody>
      </p:sp>
      <p:sp>
        <p:nvSpPr>
          <p:cNvPr id="7" name="Text Placeholder 6"/>
          <p:cNvSpPr>
            <a:spLocks noGrp="1"/>
          </p:cNvSpPr>
          <p:nvPr>
            <p:ph type="body" sz="quarter" idx="18"/>
          </p:nvPr>
        </p:nvSpPr>
        <p:spPr/>
        <p:txBody>
          <a:bodyPr/>
          <a:lstStyle/>
          <a:p>
            <a:r>
              <a:rPr lang="en-US" dirty="0" smtClean="0"/>
              <a:t>Resource Studies and assessments</a:t>
            </a:r>
            <a:endParaRPr lang="en-US" dirty="0"/>
          </a:p>
        </p:txBody>
      </p:sp>
      <p:sp>
        <p:nvSpPr>
          <p:cNvPr id="8" name="Text Placeholder 7"/>
          <p:cNvSpPr>
            <a:spLocks noGrp="1"/>
          </p:cNvSpPr>
          <p:nvPr>
            <p:ph type="body" sz="quarter" idx="19"/>
          </p:nvPr>
        </p:nvSpPr>
        <p:spPr>
          <a:xfrm>
            <a:off x="3276600" y="925033"/>
            <a:ext cx="5562600" cy="2094606"/>
          </a:xfrm>
        </p:spPr>
        <p:txBody>
          <a:bodyPr/>
          <a:lstStyle/>
          <a:p>
            <a:endParaRPr lang="en-US" dirty="0"/>
          </a:p>
          <a:p>
            <a:r>
              <a:rPr lang="en-US" dirty="0" smtClean="0"/>
              <a:t>Estimated Hours of System  Operating </a:t>
            </a:r>
            <a:r>
              <a:rPr lang="en-US" dirty="0"/>
              <a:t>Reserve </a:t>
            </a:r>
            <a:r>
              <a:rPr lang="en-US" dirty="0" smtClean="0"/>
              <a:t>Deficiency for CCP 2023-2024 (FCA 14)</a:t>
            </a:r>
            <a:r>
              <a:rPr lang="en-US" dirty="0"/>
              <a:t>	</a:t>
            </a:r>
            <a:endParaRPr lang="en-US" dirty="0" smtClean="0"/>
          </a:p>
        </p:txBody>
      </p:sp>
      <p:sp>
        <p:nvSpPr>
          <p:cNvPr id="9" name="Text Placeholder 5"/>
          <p:cNvSpPr>
            <a:spLocks noGrp="1"/>
          </p:cNvSpPr>
          <p:nvPr>
            <p:ph type="body" sz="quarter" idx="17"/>
          </p:nvPr>
        </p:nvSpPr>
        <p:spPr>
          <a:xfrm>
            <a:off x="3278842" y="3276600"/>
            <a:ext cx="5559552" cy="381000"/>
          </a:xfrm>
        </p:spPr>
        <p:txBody>
          <a:bodyPr/>
          <a:lstStyle/>
          <a:p>
            <a:pPr algn="l"/>
            <a:r>
              <a:rPr lang="en-US" i="1" dirty="0" smtClean="0">
                <a:solidFill>
                  <a:srgbClr val="000000"/>
                </a:solidFill>
              </a:rPr>
              <a:t>With and Without Mystic 8 &amp; 9</a:t>
            </a:r>
            <a:endParaRPr lang="en-US" i="1" dirty="0">
              <a:solidFill>
                <a:srgbClr val="000000"/>
              </a:solidFill>
            </a:endParaRPr>
          </a:p>
        </p:txBody>
      </p:sp>
    </p:spTree>
    <p:extLst>
      <p:ext uri="{BB962C8B-B14F-4D97-AF65-F5344CB8AC3E}">
        <p14:creationId xmlns:p14="http://schemas.microsoft.com/office/powerpoint/2010/main" val="1060415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Study Results – CCP 2023-2024, </a:t>
            </a:r>
            <a:r>
              <a:rPr lang="en-US" sz="2400" i="1" dirty="0" smtClean="0"/>
              <a:t>cont.</a:t>
            </a:r>
            <a:r>
              <a:rPr lang="en-US" dirty="0" smtClean="0"/>
              <a:t/>
            </a:r>
            <a:br>
              <a:rPr lang="en-US" dirty="0" smtClean="0"/>
            </a:br>
            <a:r>
              <a:rPr lang="en-US" sz="2400" dirty="0" smtClean="0"/>
              <a:t>Without Mystic 8 &amp; 9</a:t>
            </a:r>
            <a:endParaRPr lang="en-US" sz="2400" i="1"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10</a:t>
            </a:fld>
            <a:endParaRPr lang="en-US" dirty="0"/>
          </a:p>
        </p:txBody>
      </p:sp>
      <p:sp>
        <p:nvSpPr>
          <p:cNvPr id="3" name="Rectangle 2"/>
          <p:cNvSpPr/>
          <p:nvPr/>
        </p:nvSpPr>
        <p:spPr>
          <a:xfrm>
            <a:off x="4263261" y="5878434"/>
            <a:ext cx="617477" cy="307777"/>
          </a:xfrm>
          <a:prstGeom prst="rect">
            <a:avLst/>
          </a:prstGeom>
        </p:spPr>
        <p:txBody>
          <a:bodyPr wrap="none">
            <a:spAutoFit/>
          </a:bodyPr>
          <a:lstStyle/>
          <a:p>
            <a:r>
              <a:rPr lang="en-US" sz="1400" b="1" dirty="0">
                <a:solidFill>
                  <a:srgbClr val="000000"/>
                </a:solidFill>
              </a:rPr>
              <a:t>(MW)</a:t>
            </a:r>
          </a:p>
        </p:txBody>
      </p:sp>
      <p:sp>
        <p:nvSpPr>
          <p:cNvPr id="7" name="Rectangle 6"/>
          <p:cNvSpPr/>
          <p:nvPr/>
        </p:nvSpPr>
        <p:spPr>
          <a:xfrm>
            <a:off x="3678948" y="5570657"/>
            <a:ext cx="431913" cy="307777"/>
          </a:xfrm>
          <a:prstGeom prst="rect">
            <a:avLst/>
          </a:prstGeom>
        </p:spPr>
        <p:txBody>
          <a:bodyPr wrap="none">
            <a:spAutoFit/>
          </a:bodyPr>
          <a:lstStyle/>
          <a:p>
            <a:r>
              <a:rPr lang="en-US" sz="1400" b="1" dirty="0" smtClean="0">
                <a:solidFill>
                  <a:srgbClr val="000000"/>
                </a:solidFill>
              </a:rPr>
              <a:t>net</a:t>
            </a:r>
            <a:endParaRPr lang="en-US" sz="1400" b="1" dirty="0">
              <a:solidFill>
                <a:srgbClr val="000000"/>
              </a:solidFill>
            </a:endParaRPr>
          </a:p>
        </p:txBody>
      </p:sp>
      <p:graphicFrame>
        <p:nvGraphicFramePr>
          <p:cNvPr id="9" name="Chart 8"/>
          <p:cNvGraphicFramePr>
            <a:graphicFrameLocks/>
          </p:cNvGraphicFramePr>
          <p:nvPr>
            <p:extLst>
              <p:ext uri="{D42A27DB-BD31-4B8C-83A1-F6EECF244321}">
                <p14:modId xmlns:p14="http://schemas.microsoft.com/office/powerpoint/2010/main" val="3212465609"/>
              </p:ext>
            </p:extLst>
          </p:nvPr>
        </p:nvGraphicFramePr>
        <p:xfrm>
          <a:off x="588963" y="1137961"/>
          <a:ext cx="7945437" cy="5048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849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000000"/>
                </a:solidFill>
              </a:rPr>
              <a:t>Comparison between results for </a:t>
            </a:r>
            <a:r>
              <a:rPr lang="en-US" dirty="0" err="1" smtClean="0">
                <a:solidFill>
                  <a:srgbClr val="000000"/>
                </a:solidFill>
              </a:rPr>
              <a:t>ccp</a:t>
            </a:r>
            <a:r>
              <a:rPr lang="en-US" dirty="0" smtClean="0">
                <a:solidFill>
                  <a:srgbClr val="000000"/>
                </a:solidFill>
              </a:rPr>
              <a:t> 2023-2024 (</a:t>
            </a:r>
            <a:r>
              <a:rPr lang="en-US" dirty="0" err="1" smtClean="0">
                <a:solidFill>
                  <a:srgbClr val="000000"/>
                </a:solidFill>
              </a:rPr>
              <a:t>fca</a:t>
            </a:r>
            <a:r>
              <a:rPr lang="en-US" dirty="0" smtClean="0">
                <a:solidFill>
                  <a:srgbClr val="000000"/>
                </a:solidFill>
              </a:rPr>
              <a:t> 14) and </a:t>
            </a:r>
            <a:r>
              <a:rPr lang="en-US" dirty="0" err="1" smtClean="0">
                <a:solidFill>
                  <a:srgbClr val="000000"/>
                </a:solidFill>
              </a:rPr>
              <a:t>ccp</a:t>
            </a:r>
            <a:r>
              <a:rPr lang="en-US" dirty="0" smtClean="0">
                <a:solidFill>
                  <a:srgbClr val="000000"/>
                </a:solidFill>
              </a:rPr>
              <a:t> 2022-2023 (</a:t>
            </a:r>
            <a:r>
              <a:rPr lang="en-US" dirty="0" err="1" smtClean="0">
                <a:solidFill>
                  <a:srgbClr val="000000"/>
                </a:solidFill>
              </a:rPr>
              <a:t>fCa</a:t>
            </a:r>
            <a:r>
              <a:rPr lang="en-US" dirty="0" smtClean="0">
                <a:solidFill>
                  <a:srgbClr val="000000"/>
                </a:solidFill>
              </a:rPr>
              <a:t> 13)</a:t>
            </a:r>
            <a:endParaRPr lang="en-US" dirty="0">
              <a:solidFill>
                <a:srgbClr val="000000"/>
              </a:solidFill>
            </a:endParaRPr>
          </a:p>
        </p:txBody>
      </p:sp>
      <p:sp>
        <p:nvSpPr>
          <p:cNvPr id="2" name="Slide Number Placeholder 1"/>
          <p:cNvSpPr>
            <a:spLocks noGrp="1"/>
          </p:cNvSpPr>
          <p:nvPr>
            <p:ph type="sldNum" sz="quarter" idx="4294967295"/>
          </p:nvPr>
        </p:nvSpPr>
        <p:spPr>
          <a:xfrm>
            <a:off x="8534400" y="6400800"/>
            <a:ext cx="381000" cy="263525"/>
          </a:xfrm>
        </p:spPr>
        <p:txBody>
          <a:bodyPr/>
          <a:lstStyle/>
          <a:p>
            <a:fld id="{10C7F894-2A36-495D-AB7C-1055F7AC0F9D}" type="slidenum">
              <a:rPr lang="en-US" smtClean="0"/>
              <a:pPr/>
              <a:t>11</a:t>
            </a:fld>
            <a:endParaRPr lang="en-US" dirty="0"/>
          </a:p>
        </p:txBody>
      </p:sp>
    </p:spTree>
    <p:extLst>
      <p:ext uri="{BB962C8B-B14F-4D97-AF65-F5344CB8AC3E}">
        <p14:creationId xmlns:p14="http://schemas.microsoft.com/office/powerpoint/2010/main" val="3269279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Comparison </a:t>
            </a:r>
            <a:r>
              <a:rPr lang="en-US" dirty="0"/>
              <a:t>B</a:t>
            </a:r>
            <a:r>
              <a:rPr lang="en-US" dirty="0" smtClean="0"/>
              <a:t>etween </a:t>
            </a:r>
            <a:r>
              <a:rPr lang="en-US" dirty="0"/>
              <a:t>R</a:t>
            </a:r>
            <a:r>
              <a:rPr lang="en-US" dirty="0" smtClean="0"/>
              <a:t>esults for CCP </a:t>
            </a:r>
            <a:r>
              <a:rPr lang="en-US" dirty="0"/>
              <a:t>2023-2024 </a:t>
            </a:r>
            <a:r>
              <a:rPr lang="en-US" dirty="0" smtClean="0"/>
              <a:t>(FCA </a:t>
            </a:r>
            <a:r>
              <a:rPr lang="en-US" dirty="0"/>
              <a:t>14) and </a:t>
            </a:r>
            <a:r>
              <a:rPr lang="en-US" dirty="0" smtClean="0"/>
              <a:t>CCP 2022-2023 (FCA 13)</a:t>
            </a:r>
            <a:endParaRPr lang="en-US" sz="2400" i="1"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12</a:t>
            </a:fld>
            <a:endParaRPr lang="en-US" dirty="0"/>
          </a:p>
        </p:txBody>
      </p:sp>
      <p:sp>
        <p:nvSpPr>
          <p:cNvPr id="5" name="Rectangle 4"/>
          <p:cNvSpPr/>
          <p:nvPr/>
        </p:nvSpPr>
        <p:spPr>
          <a:xfrm>
            <a:off x="4122677" y="6010275"/>
            <a:ext cx="617477" cy="307777"/>
          </a:xfrm>
          <a:prstGeom prst="rect">
            <a:avLst/>
          </a:prstGeom>
        </p:spPr>
        <p:txBody>
          <a:bodyPr wrap="none">
            <a:spAutoFit/>
          </a:bodyPr>
          <a:lstStyle/>
          <a:p>
            <a:r>
              <a:rPr lang="en-US" sz="1400" b="1" dirty="0">
                <a:solidFill>
                  <a:srgbClr val="000000"/>
                </a:solidFill>
              </a:rPr>
              <a:t>(MW)</a:t>
            </a:r>
          </a:p>
        </p:txBody>
      </p:sp>
      <p:graphicFrame>
        <p:nvGraphicFramePr>
          <p:cNvPr id="6" name="Chart 5"/>
          <p:cNvGraphicFramePr>
            <a:graphicFrameLocks/>
          </p:cNvGraphicFramePr>
          <p:nvPr>
            <p:extLst>
              <p:ext uri="{D42A27DB-BD31-4B8C-83A1-F6EECF244321}">
                <p14:modId xmlns:p14="http://schemas.microsoft.com/office/powerpoint/2010/main" val="2969174202"/>
              </p:ext>
            </p:extLst>
          </p:nvPr>
        </p:nvGraphicFramePr>
        <p:xfrm>
          <a:off x="588963" y="1269802"/>
          <a:ext cx="7945437" cy="5048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6411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Observations</a:t>
            </a:r>
            <a:endParaRPr lang="en-US" sz="2400" i="1" dirty="0"/>
          </a:p>
        </p:txBody>
      </p:sp>
      <p:sp>
        <p:nvSpPr>
          <p:cNvPr id="3" name="Text Placeholder 2"/>
          <p:cNvSpPr>
            <a:spLocks noGrp="1"/>
          </p:cNvSpPr>
          <p:nvPr>
            <p:ph type="body" sz="quarter" idx="4294967295"/>
          </p:nvPr>
        </p:nvSpPr>
        <p:spPr>
          <a:xfrm>
            <a:off x="457200" y="1219200"/>
            <a:ext cx="8229600" cy="4953000"/>
          </a:xfrm>
        </p:spPr>
        <p:txBody>
          <a:bodyPr>
            <a:normAutofit fontScale="92500" lnSpcReduction="20000"/>
          </a:bodyPr>
          <a:lstStyle/>
          <a:p>
            <a:r>
              <a:rPr lang="en-US" dirty="0"/>
              <a:t>The estimated annual hours of operating reserve deficiency for CCP 2023-2024 are higher as compared to CCP 2022-2023</a:t>
            </a:r>
          </a:p>
          <a:p>
            <a:r>
              <a:rPr lang="en-US" dirty="0"/>
              <a:t>FCA 14 reserve deficiency hours increase faster under </a:t>
            </a:r>
            <a:r>
              <a:rPr lang="en-US" dirty="0" smtClean="0"/>
              <a:t>capacity </a:t>
            </a:r>
            <a:r>
              <a:rPr lang="en-US" dirty="0"/>
              <a:t>shortage </a:t>
            </a:r>
            <a:r>
              <a:rPr lang="en-US" dirty="0" smtClean="0"/>
              <a:t>conditions </a:t>
            </a:r>
            <a:r>
              <a:rPr lang="en-US" dirty="0"/>
              <a:t>as compared to FCA 13 </a:t>
            </a:r>
          </a:p>
          <a:p>
            <a:r>
              <a:rPr lang="en-US" dirty="0"/>
              <a:t>The increase in operating reserve deficiency hours is attributed to:</a:t>
            </a:r>
          </a:p>
          <a:p>
            <a:pPr lvl="1"/>
            <a:r>
              <a:rPr lang="en-US" dirty="0" smtClean="0"/>
              <a:t>Updated </a:t>
            </a:r>
            <a:r>
              <a:rPr lang="en-US" dirty="0"/>
              <a:t>load </a:t>
            </a:r>
            <a:r>
              <a:rPr lang="en-US" dirty="0" smtClean="0"/>
              <a:t>forecast (see slide 14 -15 )</a:t>
            </a:r>
          </a:p>
          <a:p>
            <a:pPr lvl="2"/>
            <a:r>
              <a:rPr lang="en-US" dirty="0" smtClean="0"/>
              <a:t>The probability of occurring is lower for the extreme high load levels (high exposure to load shedding conditions) in the FCA 14 forecast, resulting in fewer loss of load events and a reduction to ICR</a:t>
            </a:r>
          </a:p>
          <a:p>
            <a:pPr lvl="2"/>
            <a:r>
              <a:rPr lang="en-US" dirty="0" smtClean="0"/>
              <a:t>However, the probability of occurring is higher for the intermediate high load levels </a:t>
            </a:r>
            <a:r>
              <a:rPr lang="en-US" dirty="0"/>
              <a:t>(high exposure </a:t>
            </a:r>
            <a:r>
              <a:rPr lang="en-US" dirty="0" smtClean="0"/>
              <a:t>to reserve shortage conditions) in the FCA 14 forecast, resulting in more reserve deficiency hours </a:t>
            </a:r>
            <a:endParaRPr lang="en-US" dirty="0"/>
          </a:p>
          <a:p>
            <a:pPr lvl="1"/>
            <a:r>
              <a:rPr lang="en-US" dirty="0"/>
              <a:t>U</a:t>
            </a:r>
            <a:r>
              <a:rPr lang="en-US" dirty="0" smtClean="0"/>
              <a:t>pdated </a:t>
            </a:r>
            <a:r>
              <a:rPr lang="en-US" dirty="0"/>
              <a:t>resources’ 5-yr average </a:t>
            </a:r>
            <a:r>
              <a:rPr lang="en-US" dirty="0" err="1" smtClean="0"/>
              <a:t>EFORds</a:t>
            </a:r>
            <a:r>
              <a:rPr lang="en-US" dirty="0" smtClean="0"/>
              <a:t> (see slide 16)</a:t>
            </a:r>
            <a:endParaRPr lang="en-US" dirty="0"/>
          </a:p>
          <a:p>
            <a:pPr lvl="2"/>
            <a:r>
              <a:rPr lang="en-US" dirty="0"/>
              <a:t>The </a:t>
            </a:r>
            <a:r>
              <a:rPr lang="en-US" dirty="0" smtClean="0"/>
              <a:t>probability is </a:t>
            </a:r>
            <a:r>
              <a:rPr lang="en-US" dirty="0"/>
              <a:t>lower for the </a:t>
            </a:r>
            <a:r>
              <a:rPr lang="en-US" dirty="0" smtClean="0"/>
              <a:t>extreme high outage levels </a:t>
            </a:r>
            <a:r>
              <a:rPr lang="en-US" dirty="0"/>
              <a:t>(high exposure to load shedding conditions) in the FCA 14 forecast, resulting in fewer loss of load events and a reduction to ICR</a:t>
            </a:r>
          </a:p>
          <a:p>
            <a:pPr lvl="2"/>
            <a:r>
              <a:rPr lang="en-US" dirty="0"/>
              <a:t>However, the probability is higher for the intermediate high </a:t>
            </a:r>
            <a:r>
              <a:rPr lang="en-US" dirty="0" smtClean="0"/>
              <a:t>outage </a:t>
            </a:r>
            <a:r>
              <a:rPr lang="en-US" dirty="0"/>
              <a:t>level (high exposure to reserve shortage conditions) in the FCA 14 forecast, resulting in more reserve deficiency hours</a:t>
            </a:r>
          </a:p>
        </p:txBody>
      </p:sp>
      <p:sp>
        <p:nvSpPr>
          <p:cNvPr id="4" name="Slide Number Placeholder 3"/>
          <p:cNvSpPr>
            <a:spLocks noGrp="1"/>
          </p:cNvSpPr>
          <p:nvPr>
            <p:ph type="sldNum" sz="quarter" idx="12"/>
          </p:nvPr>
        </p:nvSpPr>
        <p:spPr/>
        <p:txBody>
          <a:bodyPr/>
          <a:lstStyle/>
          <a:p>
            <a:fld id="{10C7F894-2A36-495D-AB7C-1055F7AC0F9D}" type="slidenum">
              <a:rPr lang="en-US" smtClean="0"/>
              <a:pPr/>
              <a:t>13</a:t>
            </a:fld>
            <a:endParaRPr lang="en-US" dirty="0"/>
          </a:p>
        </p:txBody>
      </p:sp>
    </p:spTree>
    <p:extLst>
      <p:ext uri="{BB962C8B-B14F-4D97-AF65-F5344CB8AC3E}">
        <p14:creationId xmlns:p14="http://schemas.microsoft.com/office/powerpoint/2010/main" val="1549977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defRPr sz="1800" b="1" i="0" u="none" strike="noStrike" kern="1200" baseline="0">
                <a:solidFill>
                  <a:sysClr val="windowText" lastClr="000000"/>
                </a:solidFill>
                <a:latin typeface="+mn-lt"/>
                <a:ea typeface="+mn-ea"/>
                <a:cs typeface="+mn-cs"/>
              </a:defRPr>
            </a:pPr>
            <a:r>
              <a:rPr lang="en-US" sz="3600" dirty="0">
                <a:solidFill>
                  <a:sysClr val="windowText" lastClr="000000"/>
                </a:solidFill>
              </a:rPr>
              <a:t>Probability Distribution of System </a:t>
            </a:r>
            <a:r>
              <a:rPr lang="en-US" sz="3600" dirty="0" smtClean="0">
                <a:solidFill>
                  <a:sysClr val="windowText" lastClr="000000"/>
                </a:solidFill>
              </a:rPr>
              <a:t>Load</a:t>
            </a:r>
            <a:br>
              <a:rPr lang="en-US" sz="3600" dirty="0" smtClean="0">
                <a:solidFill>
                  <a:sysClr val="windowText" lastClr="000000"/>
                </a:solidFill>
              </a:rPr>
            </a:br>
            <a:r>
              <a:rPr lang="en-US" sz="3600" dirty="0" smtClean="0">
                <a:solidFill>
                  <a:sysClr val="windowText" lastClr="000000"/>
                </a:solidFill>
              </a:rPr>
              <a:t>July Peak Week</a:t>
            </a:r>
            <a:endParaRPr lang="en-US" sz="3600" dirty="0">
              <a:solidFill>
                <a:sysClr val="windowText" lastClr="000000"/>
              </a:solidFill>
            </a:endParaRPr>
          </a:p>
        </p:txBody>
      </p:sp>
      <p:sp>
        <p:nvSpPr>
          <p:cNvPr id="4" name="Slide Number Placeholder 3"/>
          <p:cNvSpPr>
            <a:spLocks noGrp="1"/>
          </p:cNvSpPr>
          <p:nvPr>
            <p:ph type="sldNum" sz="quarter" idx="4294967295"/>
          </p:nvPr>
        </p:nvSpPr>
        <p:spPr>
          <a:xfrm>
            <a:off x="8534400" y="6400800"/>
            <a:ext cx="313326" cy="263518"/>
          </a:xfrm>
          <a:prstGeom prst="rect">
            <a:avLst/>
          </a:prstGeom>
        </p:spPr>
        <p:txBody>
          <a:bodyPr/>
          <a:lstStyle/>
          <a:p>
            <a:fld id="{10C7F894-2A36-495D-AB7C-1055F7AC0F9D}" type="slidenum">
              <a:rPr lang="en-US" smtClean="0"/>
              <a:pPr/>
              <a:t>14</a:t>
            </a:fld>
            <a:endParaRPr lang="en-US" dirty="0"/>
          </a:p>
        </p:txBody>
      </p:sp>
      <p:sp>
        <p:nvSpPr>
          <p:cNvPr id="6" name="Text Placeholder 2"/>
          <p:cNvSpPr txBox="1">
            <a:spLocks/>
          </p:cNvSpPr>
          <p:nvPr/>
        </p:nvSpPr>
        <p:spPr>
          <a:xfrm>
            <a:off x="644967" y="4953000"/>
            <a:ext cx="8202759" cy="16002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The probability </a:t>
            </a:r>
            <a:r>
              <a:rPr lang="en-US" dirty="0"/>
              <a:t>is higher </a:t>
            </a:r>
            <a:r>
              <a:rPr lang="en-US" dirty="0" smtClean="0"/>
              <a:t>for the intermediate high load levels </a:t>
            </a:r>
            <a:r>
              <a:rPr lang="en-US" dirty="0"/>
              <a:t>(high exposure to </a:t>
            </a:r>
            <a:r>
              <a:rPr lang="en-US" dirty="0" smtClean="0"/>
              <a:t>reserve shortage conditions) </a:t>
            </a:r>
            <a:r>
              <a:rPr lang="en-US" dirty="0"/>
              <a:t>for </a:t>
            </a:r>
            <a:r>
              <a:rPr lang="en-US" dirty="0" smtClean="0"/>
              <a:t>CCP 2023-2024 (FCA 14)</a:t>
            </a:r>
          </a:p>
          <a:p>
            <a:r>
              <a:rPr lang="en-US" dirty="0" smtClean="0"/>
              <a:t>The </a:t>
            </a:r>
            <a:r>
              <a:rPr lang="en-US" dirty="0"/>
              <a:t>probability </a:t>
            </a:r>
            <a:r>
              <a:rPr lang="en-US" dirty="0" smtClean="0"/>
              <a:t>is similar for </a:t>
            </a:r>
            <a:r>
              <a:rPr lang="en-US" dirty="0"/>
              <a:t>the </a:t>
            </a:r>
            <a:r>
              <a:rPr lang="en-US" dirty="0" smtClean="0"/>
              <a:t>extreme high load </a:t>
            </a:r>
            <a:r>
              <a:rPr lang="en-US" dirty="0"/>
              <a:t>levels (high exposure to </a:t>
            </a:r>
            <a:r>
              <a:rPr lang="en-US" dirty="0" smtClean="0"/>
              <a:t>load shedding conditions) for </a:t>
            </a:r>
            <a:r>
              <a:rPr lang="en-US" dirty="0"/>
              <a:t>CCP 2023-2024 (FCA 14)</a:t>
            </a:r>
          </a:p>
          <a:p>
            <a:pPr marL="0" indent="0">
              <a:buNone/>
            </a:pPr>
            <a:r>
              <a:rPr lang="en-US" sz="1900" dirty="0" smtClean="0"/>
              <a:t>* The </a:t>
            </a:r>
            <a:r>
              <a:rPr lang="en-US" sz="1900" dirty="0"/>
              <a:t>load levels </a:t>
            </a:r>
            <a:r>
              <a:rPr lang="en-US" sz="1900" dirty="0" smtClean="0"/>
              <a:t>with </a:t>
            </a:r>
            <a:r>
              <a:rPr lang="en-US" sz="2000" dirty="0"/>
              <a:t>high exposure </a:t>
            </a:r>
            <a:r>
              <a:rPr lang="en-US" sz="1900" dirty="0" smtClean="0"/>
              <a:t>to </a:t>
            </a:r>
            <a:r>
              <a:rPr lang="en-US" sz="1900" dirty="0"/>
              <a:t>different shortage conditions shown in the graph are </a:t>
            </a:r>
            <a:r>
              <a:rPr lang="en-US" sz="1900" dirty="0" smtClean="0"/>
              <a:t>for </a:t>
            </a:r>
            <a:r>
              <a:rPr lang="en-US" sz="1900" dirty="0"/>
              <a:t>illustration purpose</a:t>
            </a:r>
          </a:p>
          <a:p>
            <a:endParaRPr lang="en-US" sz="2100" dirty="0" smtClean="0"/>
          </a:p>
        </p:txBody>
      </p:sp>
      <p:pic>
        <p:nvPicPr>
          <p:cNvPr id="5" name="Picture 4"/>
          <p:cNvPicPr>
            <a:picLocks noChangeAspect="1"/>
          </p:cNvPicPr>
          <p:nvPr/>
        </p:nvPicPr>
        <p:blipFill>
          <a:blip r:embed="rId3"/>
          <a:stretch>
            <a:fillRect/>
          </a:stretch>
        </p:blipFill>
        <p:spPr>
          <a:xfrm>
            <a:off x="1722120" y="1249680"/>
            <a:ext cx="5699760" cy="3703320"/>
          </a:xfrm>
          <a:prstGeom prst="rect">
            <a:avLst/>
          </a:prstGeom>
        </p:spPr>
      </p:pic>
    </p:spTree>
    <p:extLst>
      <p:ext uri="{BB962C8B-B14F-4D97-AF65-F5344CB8AC3E}">
        <p14:creationId xmlns:p14="http://schemas.microsoft.com/office/powerpoint/2010/main" val="629065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defRPr sz="1800" b="1" i="0" u="none" strike="noStrike" kern="1200" baseline="0">
                <a:solidFill>
                  <a:sysClr val="windowText" lastClr="000000"/>
                </a:solidFill>
                <a:latin typeface="+mn-lt"/>
                <a:ea typeface="+mn-ea"/>
                <a:cs typeface="+mn-cs"/>
              </a:defRPr>
            </a:pPr>
            <a:r>
              <a:rPr lang="en-US" sz="3600" dirty="0">
                <a:solidFill>
                  <a:sysClr val="windowText" lastClr="000000"/>
                </a:solidFill>
              </a:rPr>
              <a:t>Probability Distribution of System </a:t>
            </a:r>
            <a:r>
              <a:rPr lang="en-US" sz="3600" dirty="0" smtClean="0">
                <a:solidFill>
                  <a:sysClr val="windowText" lastClr="000000"/>
                </a:solidFill>
              </a:rPr>
              <a:t>Load</a:t>
            </a:r>
            <a:br>
              <a:rPr lang="en-US" sz="3600" dirty="0" smtClean="0">
                <a:solidFill>
                  <a:sysClr val="windowText" lastClr="000000"/>
                </a:solidFill>
              </a:rPr>
            </a:br>
            <a:r>
              <a:rPr lang="en-US" sz="3600" dirty="0" smtClean="0">
                <a:solidFill>
                  <a:sysClr val="windowText" lastClr="000000"/>
                </a:solidFill>
              </a:rPr>
              <a:t>August Peak Week</a:t>
            </a:r>
            <a:endParaRPr lang="en-US" sz="3600" dirty="0">
              <a:solidFill>
                <a:sysClr val="windowText" lastClr="000000"/>
              </a:solidFill>
            </a:endParaRPr>
          </a:p>
        </p:txBody>
      </p:sp>
      <p:sp>
        <p:nvSpPr>
          <p:cNvPr id="4" name="Slide Number Placeholder 3"/>
          <p:cNvSpPr>
            <a:spLocks noGrp="1"/>
          </p:cNvSpPr>
          <p:nvPr>
            <p:ph type="sldNum" sz="quarter" idx="4294967295"/>
          </p:nvPr>
        </p:nvSpPr>
        <p:spPr>
          <a:xfrm>
            <a:off x="8534400" y="6400800"/>
            <a:ext cx="313326" cy="263518"/>
          </a:xfrm>
          <a:prstGeom prst="rect">
            <a:avLst/>
          </a:prstGeom>
        </p:spPr>
        <p:txBody>
          <a:bodyPr/>
          <a:lstStyle/>
          <a:p>
            <a:fld id="{10C7F894-2A36-495D-AB7C-1055F7AC0F9D}" type="slidenum">
              <a:rPr lang="en-US" smtClean="0"/>
              <a:pPr/>
              <a:t>15</a:t>
            </a:fld>
            <a:endParaRPr lang="en-US" dirty="0"/>
          </a:p>
        </p:txBody>
      </p:sp>
      <p:sp>
        <p:nvSpPr>
          <p:cNvPr id="6" name="Text Placeholder 2"/>
          <p:cNvSpPr txBox="1">
            <a:spLocks/>
          </p:cNvSpPr>
          <p:nvPr/>
        </p:nvSpPr>
        <p:spPr>
          <a:xfrm>
            <a:off x="644966" y="4953000"/>
            <a:ext cx="8346634" cy="14478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The probability </a:t>
            </a:r>
            <a:r>
              <a:rPr lang="en-US" dirty="0"/>
              <a:t>is higher </a:t>
            </a:r>
            <a:r>
              <a:rPr lang="en-US" dirty="0" smtClean="0"/>
              <a:t>for the intermediate high load levels </a:t>
            </a:r>
            <a:r>
              <a:rPr lang="en-US" dirty="0"/>
              <a:t>(high exposure to </a:t>
            </a:r>
            <a:r>
              <a:rPr lang="en-US" dirty="0" smtClean="0"/>
              <a:t>reserve shortage conditions) </a:t>
            </a:r>
            <a:r>
              <a:rPr lang="en-US" dirty="0"/>
              <a:t>for CCP 2023-2024 (FCA 14)</a:t>
            </a:r>
          </a:p>
          <a:p>
            <a:r>
              <a:rPr lang="en-US" dirty="0" smtClean="0"/>
              <a:t>The probability is lower for the extreme high load levels (high exposure to load shedding conditions) for </a:t>
            </a:r>
            <a:r>
              <a:rPr lang="en-US" dirty="0"/>
              <a:t>CCP 2023-2024 (FCA 14</a:t>
            </a:r>
            <a:r>
              <a:rPr lang="en-US" dirty="0" smtClean="0"/>
              <a:t>)</a:t>
            </a:r>
          </a:p>
          <a:p>
            <a:pPr marL="0" indent="0">
              <a:buNone/>
            </a:pPr>
            <a:r>
              <a:rPr lang="en-US" sz="1400" dirty="0" smtClean="0"/>
              <a:t> * </a:t>
            </a:r>
            <a:r>
              <a:rPr lang="en-US" sz="1400" dirty="0"/>
              <a:t>T</a:t>
            </a:r>
            <a:r>
              <a:rPr lang="en-US" sz="1400" dirty="0" smtClean="0"/>
              <a:t>he load levels </a:t>
            </a:r>
            <a:r>
              <a:rPr lang="en-US" sz="1400" dirty="0"/>
              <a:t>with high exposure </a:t>
            </a:r>
            <a:r>
              <a:rPr lang="en-US" sz="1400" dirty="0" smtClean="0"/>
              <a:t>to different shortage conditions shown in the graph are for illustration purpose</a:t>
            </a:r>
            <a:endParaRPr lang="en-US" dirty="0" smtClean="0"/>
          </a:p>
        </p:txBody>
      </p:sp>
      <p:pic>
        <p:nvPicPr>
          <p:cNvPr id="3" name="Picture 2"/>
          <p:cNvPicPr>
            <a:picLocks noChangeAspect="1"/>
          </p:cNvPicPr>
          <p:nvPr/>
        </p:nvPicPr>
        <p:blipFill>
          <a:blip r:embed="rId3"/>
          <a:stretch>
            <a:fillRect/>
          </a:stretch>
        </p:blipFill>
        <p:spPr>
          <a:xfrm>
            <a:off x="1828800" y="1261970"/>
            <a:ext cx="5692140" cy="3703320"/>
          </a:xfrm>
          <a:prstGeom prst="rect">
            <a:avLst/>
          </a:prstGeom>
        </p:spPr>
      </p:pic>
    </p:spTree>
    <p:extLst>
      <p:ext uri="{BB962C8B-B14F-4D97-AF65-F5344CB8AC3E}">
        <p14:creationId xmlns:p14="http://schemas.microsoft.com/office/powerpoint/2010/main" val="153458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defRPr sz="1800" b="1" i="0" u="none" strike="noStrike" kern="1200" baseline="0">
                <a:solidFill>
                  <a:sysClr val="windowText" lastClr="000000"/>
                </a:solidFill>
                <a:latin typeface="+mn-lt"/>
                <a:ea typeface="+mn-ea"/>
                <a:cs typeface="+mn-cs"/>
              </a:defRPr>
            </a:pPr>
            <a:r>
              <a:rPr lang="en-US" sz="3600" dirty="0">
                <a:solidFill>
                  <a:sysClr val="windowText" lastClr="000000"/>
                </a:solidFill>
              </a:rPr>
              <a:t>Probability Distribution of </a:t>
            </a:r>
            <a:r>
              <a:rPr lang="en-US" sz="3600" dirty="0" smtClean="0">
                <a:solidFill>
                  <a:sysClr val="windowText" lastClr="000000"/>
                </a:solidFill>
              </a:rPr>
              <a:t>Resource Outage Levels</a:t>
            </a:r>
            <a:br>
              <a:rPr lang="en-US" sz="3600" dirty="0" smtClean="0">
                <a:solidFill>
                  <a:sysClr val="windowText" lastClr="000000"/>
                </a:solidFill>
              </a:rPr>
            </a:br>
            <a:endParaRPr lang="en-US" sz="3600" dirty="0">
              <a:solidFill>
                <a:sysClr val="windowText" lastClr="000000"/>
              </a:solidFill>
            </a:endParaRPr>
          </a:p>
        </p:txBody>
      </p:sp>
      <p:sp>
        <p:nvSpPr>
          <p:cNvPr id="4" name="Slide Number Placeholder 3"/>
          <p:cNvSpPr>
            <a:spLocks noGrp="1"/>
          </p:cNvSpPr>
          <p:nvPr>
            <p:ph type="sldNum" sz="quarter" idx="4294967295"/>
          </p:nvPr>
        </p:nvSpPr>
        <p:spPr>
          <a:xfrm>
            <a:off x="8534400" y="6400800"/>
            <a:ext cx="313326" cy="263518"/>
          </a:xfrm>
          <a:prstGeom prst="rect">
            <a:avLst/>
          </a:prstGeom>
        </p:spPr>
        <p:txBody>
          <a:bodyPr/>
          <a:lstStyle/>
          <a:p>
            <a:fld id="{10C7F894-2A36-495D-AB7C-1055F7AC0F9D}" type="slidenum">
              <a:rPr lang="en-US" smtClean="0"/>
              <a:pPr/>
              <a:t>16</a:t>
            </a:fld>
            <a:endParaRPr lang="en-US" dirty="0"/>
          </a:p>
        </p:txBody>
      </p:sp>
      <p:sp>
        <p:nvSpPr>
          <p:cNvPr id="6" name="Text Placeholder 2"/>
          <p:cNvSpPr txBox="1">
            <a:spLocks/>
          </p:cNvSpPr>
          <p:nvPr/>
        </p:nvSpPr>
        <p:spPr>
          <a:xfrm>
            <a:off x="491612" y="4931376"/>
            <a:ext cx="8576187" cy="1469424"/>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The probability </a:t>
            </a:r>
            <a:r>
              <a:rPr lang="en-US" dirty="0"/>
              <a:t>is higher </a:t>
            </a:r>
            <a:r>
              <a:rPr lang="en-US" dirty="0" smtClean="0"/>
              <a:t>for the intermediate high outage levels </a:t>
            </a:r>
            <a:r>
              <a:rPr lang="en-US" dirty="0"/>
              <a:t>(high exposure to </a:t>
            </a:r>
            <a:r>
              <a:rPr lang="en-US" dirty="0" smtClean="0"/>
              <a:t>reserve shortage conditions) for </a:t>
            </a:r>
            <a:r>
              <a:rPr lang="en-US" dirty="0"/>
              <a:t>CCP 2023-2024 (FCA 14)</a:t>
            </a:r>
          </a:p>
          <a:p>
            <a:r>
              <a:rPr lang="en-US" dirty="0" smtClean="0"/>
              <a:t>The </a:t>
            </a:r>
            <a:r>
              <a:rPr lang="en-US" dirty="0"/>
              <a:t>probability </a:t>
            </a:r>
            <a:r>
              <a:rPr lang="en-US" dirty="0" smtClean="0"/>
              <a:t>is lower for </a:t>
            </a:r>
            <a:r>
              <a:rPr lang="en-US" dirty="0"/>
              <a:t>the </a:t>
            </a:r>
            <a:r>
              <a:rPr lang="en-US" dirty="0" smtClean="0"/>
              <a:t>extreme high outage </a:t>
            </a:r>
            <a:r>
              <a:rPr lang="en-US" dirty="0"/>
              <a:t>levels (high exposure to </a:t>
            </a:r>
            <a:r>
              <a:rPr lang="en-US" dirty="0" smtClean="0"/>
              <a:t>load shedding conditions) for </a:t>
            </a:r>
            <a:r>
              <a:rPr lang="en-US" dirty="0"/>
              <a:t>CCP 2023-2024 (FCA 14</a:t>
            </a:r>
            <a:r>
              <a:rPr lang="en-US" dirty="0" smtClean="0"/>
              <a:t>)</a:t>
            </a:r>
          </a:p>
          <a:p>
            <a:pPr marL="0" indent="0">
              <a:buNone/>
            </a:pPr>
            <a:r>
              <a:rPr lang="en-US" dirty="0" smtClean="0"/>
              <a:t> </a:t>
            </a:r>
            <a:r>
              <a:rPr lang="en-US" sz="1900" dirty="0" smtClean="0"/>
              <a:t>* The resource outage levels with high </a:t>
            </a:r>
            <a:r>
              <a:rPr lang="en-US" sz="1900" dirty="0"/>
              <a:t>exposure </a:t>
            </a:r>
            <a:r>
              <a:rPr lang="en-US" sz="1900" dirty="0" smtClean="0"/>
              <a:t>to different shortage conditions shown in the graph are for illustration purpose</a:t>
            </a:r>
          </a:p>
        </p:txBody>
      </p:sp>
      <p:pic>
        <p:nvPicPr>
          <p:cNvPr id="3" name="Picture 2"/>
          <p:cNvPicPr>
            <a:picLocks noChangeAspect="1"/>
          </p:cNvPicPr>
          <p:nvPr/>
        </p:nvPicPr>
        <p:blipFill>
          <a:blip r:embed="rId3"/>
          <a:stretch>
            <a:fillRect/>
          </a:stretch>
        </p:blipFill>
        <p:spPr>
          <a:xfrm>
            <a:off x="1725930" y="1095314"/>
            <a:ext cx="5692140" cy="3703320"/>
          </a:xfrm>
          <a:prstGeom prst="rect">
            <a:avLst/>
          </a:prstGeom>
        </p:spPr>
      </p:pic>
    </p:spTree>
    <p:extLst>
      <p:ext uri="{BB962C8B-B14F-4D97-AF65-F5344CB8AC3E}">
        <p14:creationId xmlns:p14="http://schemas.microsoft.com/office/powerpoint/2010/main" val="3414460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defRPr sz="1800" b="1" i="0" u="none" strike="noStrike" kern="1200" baseline="0">
                <a:solidFill>
                  <a:sysClr val="windowText" lastClr="000000"/>
                </a:solidFill>
                <a:latin typeface="+mn-lt"/>
                <a:ea typeface="+mn-ea"/>
                <a:cs typeface="+mn-cs"/>
              </a:defRPr>
            </a:pPr>
            <a:r>
              <a:rPr lang="en-US" sz="3600" dirty="0" smtClean="0">
                <a:solidFill>
                  <a:sysClr val="windowText" lastClr="000000"/>
                </a:solidFill>
              </a:rPr>
              <a:t>Cumulative Probability </a:t>
            </a:r>
            <a:r>
              <a:rPr lang="en-US" sz="3600" dirty="0">
                <a:solidFill>
                  <a:sysClr val="windowText" lastClr="000000"/>
                </a:solidFill>
              </a:rPr>
              <a:t>Distribution of System </a:t>
            </a:r>
            <a:r>
              <a:rPr lang="en-US" sz="3600" dirty="0" smtClean="0">
                <a:solidFill>
                  <a:sysClr val="windowText" lastClr="000000"/>
                </a:solidFill>
              </a:rPr>
              <a:t>Need  (Relative to net ICR level)</a:t>
            </a:r>
            <a:endParaRPr lang="en-US" sz="3600" dirty="0">
              <a:solidFill>
                <a:sysClr val="windowText" lastClr="000000"/>
              </a:solidFill>
            </a:endParaRPr>
          </a:p>
        </p:txBody>
      </p:sp>
      <p:sp>
        <p:nvSpPr>
          <p:cNvPr id="4" name="Slide Number Placeholder 3"/>
          <p:cNvSpPr>
            <a:spLocks noGrp="1"/>
          </p:cNvSpPr>
          <p:nvPr>
            <p:ph type="sldNum" sz="quarter" idx="4294967295"/>
          </p:nvPr>
        </p:nvSpPr>
        <p:spPr>
          <a:xfrm>
            <a:off x="8534400" y="6400800"/>
            <a:ext cx="313326" cy="263518"/>
          </a:xfrm>
          <a:prstGeom prst="rect">
            <a:avLst/>
          </a:prstGeom>
        </p:spPr>
        <p:txBody>
          <a:bodyPr/>
          <a:lstStyle/>
          <a:p>
            <a:fld id="{10C7F894-2A36-495D-AB7C-1055F7AC0F9D}" type="slidenum">
              <a:rPr lang="en-US" smtClean="0"/>
              <a:pPr/>
              <a:t>17</a:t>
            </a:fld>
            <a:endParaRPr lang="en-US" dirty="0"/>
          </a:p>
        </p:txBody>
      </p:sp>
      <p:sp>
        <p:nvSpPr>
          <p:cNvPr id="5" name="Text Placeholder 2"/>
          <p:cNvSpPr txBox="1">
            <a:spLocks/>
          </p:cNvSpPr>
          <p:nvPr/>
        </p:nvSpPr>
        <p:spPr>
          <a:xfrm>
            <a:off x="376737" y="5047881"/>
            <a:ext cx="8390526" cy="1484678"/>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System need represents the amount of resources required to satisfy the system load and operating reserve requirement;  The probability distribution of system need reflects the combined impacts from the load probability distribution of all weeks and resource outage distribution</a:t>
            </a:r>
          </a:p>
          <a:p>
            <a:r>
              <a:rPr lang="en-US" dirty="0" smtClean="0"/>
              <a:t>As the capacity level decreases relatively to the net ICR, the expected number of days that may be exposed to reserve shortage conditions is higher and increases faster for </a:t>
            </a:r>
            <a:r>
              <a:rPr lang="en-US" sz="2700" dirty="0"/>
              <a:t>CCP 2023-2024 (FCA 14)</a:t>
            </a:r>
          </a:p>
          <a:p>
            <a:endParaRPr lang="en-US" sz="2100" dirty="0" smtClean="0"/>
          </a:p>
        </p:txBody>
      </p:sp>
      <p:pic>
        <p:nvPicPr>
          <p:cNvPr id="6" name="Picture 5"/>
          <p:cNvPicPr>
            <a:picLocks noChangeAspect="1"/>
          </p:cNvPicPr>
          <p:nvPr/>
        </p:nvPicPr>
        <p:blipFill>
          <a:blip r:embed="rId3"/>
          <a:stretch>
            <a:fillRect/>
          </a:stretch>
        </p:blipFill>
        <p:spPr>
          <a:xfrm>
            <a:off x="1725930" y="1344561"/>
            <a:ext cx="5692140" cy="3703320"/>
          </a:xfrm>
          <a:prstGeom prst="rect">
            <a:avLst/>
          </a:prstGeom>
        </p:spPr>
      </p:pic>
    </p:spTree>
    <p:extLst>
      <p:ext uri="{BB962C8B-B14F-4D97-AF65-F5344CB8AC3E}">
        <p14:creationId xmlns:p14="http://schemas.microsoft.com/office/powerpoint/2010/main" val="2599724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10"/>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pPr marL="25400">
                <a:lnSpc>
                  <a:spcPct val="100000"/>
                </a:lnSpc>
              </a:pPr>
              <a:t>18</a:t>
            </a:fld>
            <a:endParaRPr dirty="0"/>
          </a:p>
        </p:txBody>
      </p:sp>
    </p:spTree>
    <p:extLst>
      <p:ext uri="{BB962C8B-B14F-4D97-AF65-F5344CB8AC3E}">
        <p14:creationId xmlns:p14="http://schemas.microsoft.com/office/powerpoint/2010/main" val="1549643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Objective</a:t>
            </a:r>
            <a:endParaRPr lang="en-US" dirty="0"/>
          </a:p>
        </p:txBody>
      </p:sp>
      <p:sp>
        <p:nvSpPr>
          <p:cNvPr id="3" name="Text Placeholder 2"/>
          <p:cNvSpPr>
            <a:spLocks noGrp="1"/>
          </p:cNvSpPr>
          <p:nvPr>
            <p:ph type="body" sz="quarter" idx="4294967295"/>
          </p:nvPr>
        </p:nvSpPr>
        <p:spPr>
          <a:xfrm>
            <a:off x="457200" y="1600200"/>
            <a:ext cx="8229600" cy="4419600"/>
          </a:xfrm>
        </p:spPr>
        <p:txBody>
          <a:bodyPr>
            <a:normAutofit fontScale="92500" lnSpcReduction="20000"/>
          </a:bodyPr>
          <a:lstStyle/>
          <a:p>
            <a:r>
              <a:rPr lang="en-US" dirty="0" smtClean="0"/>
              <a:t>To provide information regarding the </a:t>
            </a:r>
            <a:r>
              <a:rPr lang="en-US" dirty="0"/>
              <a:t>estimates of hours of system operating reserve deficiency </a:t>
            </a:r>
            <a:r>
              <a:rPr lang="en-US" dirty="0" smtClean="0"/>
              <a:t>for Capacity Commitment Period (CCP) 2023-2024</a:t>
            </a:r>
          </a:p>
          <a:p>
            <a:pPr marL="457200" lvl="1" indent="0">
              <a:buNone/>
            </a:pPr>
            <a:endParaRPr lang="en-US" dirty="0" smtClean="0"/>
          </a:p>
          <a:p>
            <a:pPr marL="400050"/>
            <a:r>
              <a:rPr lang="en-US" dirty="0" smtClean="0"/>
              <a:t>Prior studies:</a:t>
            </a:r>
          </a:p>
          <a:p>
            <a:pPr lvl="2"/>
            <a:r>
              <a:rPr lang="en-US" dirty="0" smtClean="0"/>
              <a:t>Study conducted in 2013 for CCP 2016</a:t>
            </a:r>
            <a:r>
              <a:rPr lang="en-US" dirty="0" smtClean="0">
                <a:solidFill>
                  <a:schemeClr val="tx1">
                    <a:lumMod val="50000"/>
                  </a:schemeClr>
                </a:solidFill>
              </a:rPr>
              <a:t>-2</a:t>
            </a:r>
            <a:r>
              <a:rPr lang="en-US" dirty="0" smtClean="0"/>
              <a:t>017</a:t>
            </a:r>
            <a:endParaRPr lang="en-US" dirty="0" smtClean="0">
              <a:solidFill>
                <a:srgbClr val="EC1F25"/>
              </a:solidFill>
            </a:endParaRPr>
          </a:p>
          <a:p>
            <a:pPr marL="1314450" lvl="3" indent="0">
              <a:buNone/>
            </a:pPr>
            <a:r>
              <a:rPr lang="en-US" dirty="0" smtClean="0">
                <a:hlinkClick r:id="rId2"/>
              </a:rPr>
              <a:t>http</a:t>
            </a:r>
            <a:r>
              <a:rPr lang="en-US" dirty="0">
                <a:hlinkClick r:id="rId2"/>
              </a:rPr>
              <a:t>://</a:t>
            </a:r>
            <a:r>
              <a:rPr lang="en-US" dirty="0" smtClean="0">
                <a:hlinkClick r:id="rId2"/>
              </a:rPr>
              <a:t>www.iso-ne.com/static-assets/documents/committees/comm_wkgrps/mrkts_comm/mrkts/mtrls/2013/jul10112013/a12a_iso_memo_07_05_13.pdf</a:t>
            </a:r>
            <a:endParaRPr lang="en-US" dirty="0" smtClean="0"/>
          </a:p>
          <a:p>
            <a:pPr lvl="2"/>
            <a:r>
              <a:rPr lang="en-US" dirty="0" smtClean="0"/>
              <a:t>Study </a:t>
            </a:r>
            <a:r>
              <a:rPr lang="en-US" dirty="0"/>
              <a:t>conducted in </a:t>
            </a:r>
            <a:r>
              <a:rPr lang="en-US" dirty="0" smtClean="0"/>
              <a:t>2016 </a:t>
            </a:r>
            <a:r>
              <a:rPr lang="en-US" dirty="0"/>
              <a:t>for </a:t>
            </a:r>
            <a:r>
              <a:rPr lang="en-US" dirty="0" smtClean="0"/>
              <a:t>CCP 2020-2021 </a:t>
            </a:r>
          </a:p>
          <a:p>
            <a:pPr marL="1371600" lvl="3" indent="0">
              <a:buNone/>
            </a:pPr>
            <a:r>
              <a:rPr lang="en-US" dirty="0">
                <a:hlinkClick r:id="rId3"/>
              </a:rPr>
              <a:t>https://</a:t>
            </a:r>
            <a:r>
              <a:rPr lang="en-US" dirty="0" smtClean="0">
                <a:hlinkClick r:id="rId3"/>
              </a:rPr>
              <a:t>www.iso-ne.com/static-assets/documents/2016/12/iso_memo_operating_reserve_deficiency_dec_19_2016.pdf</a:t>
            </a:r>
            <a:endParaRPr lang="en-US" dirty="0" smtClean="0"/>
          </a:p>
          <a:p>
            <a:pPr lvl="2"/>
            <a:r>
              <a:rPr lang="en-US" dirty="0"/>
              <a:t>Study conducted in </a:t>
            </a:r>
            <a:r>
              <a:rPr lang="en-US" dirty="0" smtClean="0"/>
              <a:t>2017 </a:t>
            </a:r>
            <a:r>
              <a:rPr lang="en-US" dirty="0"/>
              <a:t>for CCP </a:t>
            </a:r>
            <a:r>
              <a:rPr lang="en-US" dirty="0" smtClean="0"/>
              <a:t>2021-2022 </a:t>
            </a:r>
            <a:endParaRPr lang="en-US" dirty="0"/>
          </a:p>
          <a:p>
            <a:pPr marL="1371600" lvl="3" indent="0">
              <a:buNone/>
            </a:pPr>
            <a:r>
              <a:rPr lang="en-US" dirty="0">
                <a:hlinkClick r:id="rId4"/>
              </a:rPr>
              <a:t>https://</a:t>
            </a:r>
            <a:r>
              <a:rPr lang="en-US" dirty="0" smtClean="0">
                <a:hlinkClick r:id="rId4"/>
              </a:rPr>
              <a:t>www.iso-ne.com/static-assets/documents/2017/12/pspc_oprting_resrve_deficiency_memo_12072017.pdf</a:t>
            </a:r>
            <a:endParaRPr lang="en-US" dirty="0"/>
          </a:p>
          <a:p>
            <a:pPr lvl="2"/>
            <a:r>
              <a:rPr lang="en-US" dirty="0" smtClean="0"/>
              <a:t>Study </a:t>
            </a:r>
            <a:r>
              <a:rPr lang="en-US" dirty="0"/>
              <a:t>conducted in </a:t>
            </a:r>
            <a:r>
              <a:rPr lang="en-US" dirty="0" smtClean="0"/>
              <a:t>2018 </a:t>
            </a:r>
            <a:r>
              <a:rPr lang="en-US" dirty="0"/>
              <a:t>for CCP </a:t>
            </a:r>
            <a:r>
              <a:rPr lang="en-US" dirty="0" smtClean="0"/>
              <a:t>2022-2023 </a:t>
            </a:r>
          </a:p>
          <a:p>
            <a:pPr marL="1371600" lvl="3" indent="0">
              <a:buNone/>
            </a:pPr>
            <a:r>
              <a:rPr lang="en-US" dirty="0">
                <a:hlinkClick r:id="rId5"/>
              </a:rPr>
              <a:t>https://</a:t>
            </a:r>
            <a:r>
              <a:rPr lang="en-US" dirty="0" smtClean="0">
                <a:hlinkClick r:id="rId5"/>
              </a:rPr>
              <a:t>www.iso-ne.com/static-assets/documents/2018/12/pspc_oprting_resrve_deficiency_memo_12072018.pdf</a:t>
            </a:r>
            <a:endParaRPr lang="en-US" dirty="0" smtClean="0"/>
          </a:p>
          <a:p>
            <a:pPr marL="1371600" lvl="3" indent="0">
              <a:buNone/>
            </a:pPr>
            <a:endParaRPr lang="en-US" dirty="0"/>
          </a:p>
          <a:p>
            <a:pPr marL="1371600" lvl="3" indent="0">
              <a:buNone/>
            </a:pPr>
            <a:endParaRPr lang="en-US" dirty="0" smtClean="0"/>
          </a:p>
          <a:p>
            <a:pPr marL="1371600" lvl="3" indent="0">
              <a:buNone/>
            </a:pP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2</a:t>
            </a:fld>
            <a:endParaRPr lang="en-US" dirty="0"/>
          </a:p>
        </p:txBody>
      </p:sp>
    </p:spTree>
    <p:extLst>
      <p:ext uri="{BB962C8B-B14F-4D97-AF65-F5344CB8AC3E}">
        <p14:creationId xmlns:p14="http://schemas.microsoft.com/office/powerpoint/2010/main" val="4192951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Study Assumptions</a:t>
            </a:r>
            <a:endParaRPr lang="en-US" sz="2400" i="1" dirty="0"/>
          </a:p>
        </p:txBody>
      </p:sp>
      <p:sp>
        <p:nvSpPr>
          <p:cNvPr id="3" name="Text Placeholder 2"/>
          <p:cNvSpPr>
            <a:spLocks noGrp="1"/>
          </p:cNvSpPr>
          <p:nvPr>
            <p:ph type="body" sz="quarter" idx="4294967295"/>
          </p:nvPr>
        </p:nvSpPr>
        <p:spPr>
          <a:xfrm>
            <a:off x="457200" y="1295400"/>
            <a:ext cx="8229600" cy="5105400"/>
          </a:xfrm>
        </p:spPr>
        <p:txBody>
          <a:bodyPr>
            <a:normAutofit fontScale="85000" lnSpcReduction="20000"/>
          </a:bodyPr>
          <a:lstStyle/>
          <a:p>
            <a:r>
              <a:rPr lang="en-US" dirty="0"/>
              <a:t>Resources and load assumptions are based on those presented to the Power Supply Planning Committee (PSPC) on May 30, 2019 for developing the Installed Capacity Requirement (ICR) – Related Values*  for FCA 14</a:t>
            </a:r>
          </a:p>
          <a:p>
            <a:pPr lvl="1"/>
            <a:r>
              <a:rPr lang="en-US" dirty="0"/>
              <a:t>Two scenarios, with and without Mystic 8 &amp; 9, are simulated</a:t>
            </a:r>
          </a:p>
          <a:p>
            <a:pPr lvl="1"/>
            <a:r>
              <a:rPr lang="en-US" dirty="0" smtClean="0">
                <a:hlinkClick r:id="rId2"/>
              </a:rPr>
              <a:t>https</a:t>
            </a:r>
            <a:r>
              <a:rPr lang="en-US" dirty="0">
                <a:hlinkClick r:id="rId2"/>
              </a:rPr>
              <a:t>://</a:t>
            </a:r>
            <a:r>
              <a:rPr lang="en-US" dirty="0" smtClean="0">
                <a:hlinkClick r:id="rId2"/>
              </a:rPr>
              <a:t>www.iso-ne.com/static-assets/documents/2019/07/loadandresourceassumptionsforfca14revision4.pptx</a:t>
            </a:r>
            <a:endParaRPr lang="en-US" dirty="0" smtClean="0"/>
          </a:p>
          <a:p>
            <a:pPr lvl="1"/>
            <a:endParaRPr lang="en-US" sz="1400" dirty="0" smtClean="0">
              <a:solidFill>
                <a:srgbClr val="FF0000"/>
              </a:solidFill>
            </a:endParaRPr>
          </a:p>
          <a:p>
            <a:r>
              <a:rPr lang="en-US" dirty="0" smtClean="0"/>
              <a:t>Operating Reserve requirement</a:t>
            </a:r>
          </a:p>
          <a:p>
            <a:pPr lvl="1"/>
            <a:r>
              <a:rPr lang="en-US" dirty="0" smtClean="0"/>
              <a:t>2,305 MW </a:t>
            </a:r>
            <a:endParaRPr lang="en-US" b="1" dirty="0" smtClean="0"/>
          </a:p>
          <a:p>
            <a:r>
              <a:rPr lang="en-US" dirty="0"/>
              <a:t>Resources and load relief available during ISO New England Operating Procedure No. 4, Action During a Capacity Deficiency (OP-4), are assumed available after the declaration of a reserve deficiency</a:t>
            </a:r>
          </a:p>
          <a:p>
            <a:pPr lvl="1"/>
            <a:r>
              <a:rPr lang="en-US" dirty="0"/>
              <a:t>Tie benefits </a:t>
            </a:r>
          </a:p>
          <a:p>
            <a:pPr lvl="2"/>
            <a:r>
              <a:rPr lang="en-US" dirty="0"/>
              <a:t>1,940 MW for scenario with Mystic 8 &amp; 9</a:t>
            </a:r>
          </a:p>
          <a:p>
            <a:pPr lvl="2"/>
            <a:r>
              <a:rPr lang="en-US" dirty="0"/>
              <a:t>1,910 MW for scenario without Mystic 8 &amp; 9</a:t>
            </a:r>
          </a:p>
          <a:p>
            <a:pPr lvl="1"/>
            <a:r>
              <a:rPr lang="en-US" dirty="0"/>
              <a:t>Load relief from </a:t>
            </a:r>
            <a:r>
              <a:rPr lang="en-US" dirty="0" smtClean="0"/>
              <a:t>implementing 5</a:t>
            </a:r>
            <a:r>
              <a:rPr lang="en-US" dirty="0"/>
              <a:t>% voltage </a:t>
            </a:r>
            <a:r>
              <a:rPr lang="en-US" dirty="0" smtClean="0"/>
              <a:t>reduction</a:t>
            </a:r>
          </a:p>
          <a:p>
            <a:pPr lvl="2"/>
            <a:r>
              <a:rPr lang="en-US" dirty="0" smtClean="0"/>
              <a:t>1% of 90/10 peak net of the Behind-the-Meter PV and demand resources = 270 MW </a:t>
            </a:r>
            <a:endParaRPr lang="en-US" dirty="0"/>
          </a:p>
          <a:p>
            <a:pPr lvl="1"/>
            <a:r>
              <a:rPr lang="en-US" dirty="0"/>
              <a:t>Depletion of operating reserve to a minimum of 700 MW</a:t>
            </a:r>
          </a:p>
          <a:p>
            <a:pPr lvl="1"/>
            <a:endParaRPr lang="en-US" dirty="0"/>
          </a:p>
          <a:p>
            <a:pPr marL="457200" lvl="1" indent="0">
              <a:buNone/>
            </a:pPr>
            <a:endParaRPr lang="en-US" dirty="0" smtClean="0"/>
          </a:p>
          <a:p>
            <a:pPr marL="0" lvl="1" indent="0">
              <a:buNone/>
            </a:pPr>
            <a:r>
              <a:rPr lang="en-US" sz="1600" dirty="0" smtClean="0">
                <a:cs typeface="Times New Roman" pitchFamily="18" charset="0"/>
              </a:rPr>
              <a:t>*</a:t>
            </a:r>
            <a:r>
              <a:rPr lang="en-US" sz="1200" kern="0" dirty="0">
                <a:cs typeface="Times New Roman" pitchFamily="18" charset="0"/>
              </a:rPr>
              <a:t> The ICR, net ICR</a:t>
            </a:r>
            <a:r>
              <a:rPr lang="en-US" sz="1200" kern="0" dirty="0" smtClean="0">
                <a:cs typeface="Times New Roman" pitchFamily="18" charset="0"/>
              </a:rPr>
              <a:t>, </a:t>
            </a:r>
            <a:r>
              <a:rPr lang="en-US" sz="1200" kern="0" dirty="0">
                <a:cs typeface="Times New Roman" pitchFamily="18" charset="0"/>
              </a:rPr>
              <a:t>Local Sourcing Requirement, Maximum Capacity Limits, Marginal Reliability Impact (MRI) system and zonal Demand Curves and the HQICCs are collectively referred to as the ICR-Related Values</a:t>
            </a:r>
          </a:p>
          <a:p>
            <a:pPr marL="0" indent="0">
              <a:buNone/>
            </a:pPr>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3</a:t>
            </a:fld>
            <a:endParaRPr lang="en-US" dirty="0"/>
          </a:p>
        </p:txBody>
      </p:sp>
    </p:spTree>
    <p:extLst>
      <p:ext uri="{BB962C8B-B14F-4D97-AF65-F5344CB8AC3E}">
        <p14:creationId xmlns:p14="http://schemas.microsoft.com/office/powerpoint/2010/main" val="286182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54" y="2177"/>
            <a:ext cx="8229600" cy="1143000"/>
          </a:xfrm>
        </p:spPr>
        <p:txBody>
          <a:bodyPr/>
          <a:lstStyle/>
          <a:p>
            <a:r>
              <a:rPr lang="en-US" dirty="0" smtClean="0"/>
              <a:t>Study Approach</a:t>
            </a:r>
            <a:endParaRPr lang="en-US" sz="2400" i="1" dirty="0"/>
          </a:p>
        </p:txBody>
      </p:sp>
      <p:sp>
        <p:nvSpPr>
          <p:cNvPr id="3" name="Text Placeholder 2"/>
          <p:cNvSpPr>
            <a:spLocks noGrp="1"/>
          </p:cNvSpPr>
          <p:nvPr>
            <p:ph type="body" sz="quarter" idx="4294967295"/>
          </p:nvPr>
        </p:nvSpPr>
        <p:spPr>
          <a:xfrm>
            <a:off x="424543" y="1038413"/>
            <a:ext cx="8229600" cy="4648200"/>
          </a:xfrm>
        </p:spPr>
        <p:txBody>
          <a:bodyPr>
            <a:normAutofit fontScale="92500" lnSpcReduction="20000"/>
          </a:bodyPr>
          <a:lstStyle/>
          <a:p>
            <a:r>
              <a:rPr lang="en-US" dirty="0" smtClean="0"/>
              <a:t>Start </a:t>
            </a:r>
            <a:r>
              <a:rPr lang="en-US" dirty="0"/>
              <a:t>with the ICR model using the assumptions as specified in the prior slide</a:t>
            </a:r>
          </a:p>
          <a:p>
            <a:r>
              <a:rPr lang="en-US" dirty="0"/>
              <a:t>Calculate the expected number of hours per year in which there are insufficient resources to meet the New England system-wide load and reserve requirements</a:t>
            </a:r>
          </a:p>
          <a:p>
            <a:r>
              <a:rPr lang="en-US" dirty="0"/>
              <a:t>Scale the system load up or down to </a:t>
            </a:r>
            <a:r>
              <a:rPr lang="en-US" dirty="0" smtClean="0"/>
              <a:t>a chosen </a:t>
            </a:r>
            <a:r>
              <a:rPr lang="en-US" dirty="0"/>
              <a:t>system installed capacity margin (in 400 MW increments above or below the net ICR</a:t>
            </a:r>
            <a:r>
              <a:rPr lang="en-US" dirty="0" smtClean="0"/>
              <a:t>)</a:t>
            </a:r>
            <a:endParaRPr lang="en-US" dirty="0"/>
          </a:p>
          <a:p>
            <a:pPr lvl="1"/>
            <a:r>
              <a:rPr lang="en-US" dirty="0"/>
              <a:t>The 400 MW increment size is based on the most recent study to determine the size and characteristics of proxy units*</a:t>
            </a:r>
          </a:p>
          <a:p>
            <a:pPr lvl="1"/>
            <a:r>
              <a:rPr lang="en-US" dirty="0"/>
              <a:t>The purpose of scaling the load up or down is to mimic the condition of the system installed capacity margin being long or short</a:t>
            </a:r>
          </a:p>
          <a:p>
            <a:r>
              <a:rPr lang="en-US" dirty="0"/>
              <a:t>Calculate the </a:t>
            </a:r>
            <a:r>
              <a:rPr lang="en-US" dirty="0" smtClean="0"/>
              <a:t>expected </a:t>
            </a:r>
            <a:r>
              <a:rPr lang="en-US" dirty="0"/>
              <a:t>number of hours per year in which there are insufficient resources to meet the system’s load and reserve </a:t>
            </a:r>
            <a:r>
              <a:rPr lang="en-US" dirty="0" smtClean="0"/>
              <a:t>requirements at the chosen </a:t>
            </a:r>
            <a:r>
              <a:rPr lang="en-US" dirty="0"/>
              <a:t>system installed capacity </a:t>
            </a:r>
            <a:r>
              <a:rPr lang="en-US" dirty="0" smtClean="0"/>
              <a:t>margins</a:t>
            </a:r>
            <a:endParaRPr lang="en-US" dirty="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4</a:t>
            </a:fld>
            <a:endParaRPr lang="en-US" dirty="0"/>
          </a:p>
        </p:txBody>
      </p:sp>
      <p:sp>
        <p:nvSpPr>
          <p:cNvPr id="6" name="Content Placeholder 2"/>
          <p:cNvSpPr txBox="1">
            <a:spLocks/>
          </p:cNvSpPr>
          <p:nvPr/>
        </p:nvSpPr>
        <p:spPr>
          <a:xfrm>
            <a:off x="424543" y="5849941"/>
            <a:ext cx="8378825" cy="609600"/>
          </a:xfrm>
          <a:prstGeom prst="rect">
            <a:avLst/>
          </a:prstGeom>
        </p:spPr>
        <p:txBody>
          <a:bodyPr vert="horz" lIns="91440" tIns="45720" rIns="91440" bIns="45720" rtlCol="0">
            <a:normAutofit fontScale="92500"/>
          </a:bodyPr>
          <a:lstStyle/>
          <a:p>
            <a:pPr fontAlgn="auto">
              <a:spcBef>
                <a:spcPts val="1200"/>
              </a:spcBef>
              <a:spcAft>
                <a:spcPts val="0"/>
              </a:spcAft>
              <a:defRPr/>
            </a:pPr>
            <a:r>
              <a:rPr lang="en-US" sz="1600" dirty="0">
                <a:cs typeface="Times New Roman" pitchFamily="18" charset="0"/>
              </a:rPr>
              <a:t>* </a:t>
            </a:r>
            <a:r>
              <a:rPr lang="en-US" sz="1600" dirty="0" smtClean="0">
                <a:solidFill>
                  <a:srgbClr val="000000"/>
                </a:solidFill>
                <a:latin typeface="+mn-lt"/>
              </a:rPr>
              <a:t>The </a:t>
            </a:r>
            <a:r>
              <a:rPr lang="en-US" sz="1600" dirty="0">
                <a:solidFill>
                  <a:srgbClr val="000000"/>
                </a:solidFill>
                <a:latin typeface="+mn-lt"/>
              </a:rPr>
              <a:t>2014 </a:t>
            </a:r>
            <a:r>
              <a:rPr lang="en-US" sz="1600" dirty="0">
                <a:solidFill>
                  <a:srgbClr val="000000"/>
                </a:solidFill>
              </a:rPr>
              <a:t>p</a:t>
            </a:r>
            <a:r>
              <a:rPr lang="en-US" sz="1600" dirty="0" smtClean="0">
                <a:solidFill>
                  <a:srgbClr val="000000"/>
                </a:solidFill>
                <a:latin typeface="+mn-lt"/>
              </a:rPr>
              <a:t>roxy </a:t>
            </a:r>
            <a:r>
              <a:rPr lang="en-US" sz="1600" dirty="0">
                <a:solidFill>
                  <a:srgbClr val="000000"/>
                </a:solidFill>
              </a:rPr>
              <a:t>u</a:t>
            </a:r>
            <a:r>
              <a:rPr lang="en-US" sz="1600" dirty="0" smtClean="0">
                <a:solidFill>
                  <a:srgbClr val="000000"/>
                </a:solidFill>
                <a:latin typeface="+mn-lt"/>
              </a:rPr>
              <a:t>nit study </a:t>
            </a:r>
            <a:r>
              <a:rPr lang="en-US" sz="1600" dirty="0">
                <a:solidFill>
                  <a:srgbClr val="000000"/>
                </a:solidFill>
                <a:latin typeface="+mn-lt"/>
              </a:rPr>
              <a:t>is available at:</a:t>
            </a:r>
            <a:r>
              <a:rPr lang="en-US" sz="1800" dirty="0" smtClean="0">
                <a:solidFill>
                  <a:schemeClr val="tx1">
                    <a:lumMod val="50000"/>
                  </a:schemeClr>
                </a:solidFill>
                <a:latin typeface="+mn-lt"/>
              </a:rPr>
              <a:t> </a:t>
            </a:r>
            <a:r>
              <a:rPr lang="en-US" sz="1200" dirty="0" smtClean="0">
                <a:solidFill>
                  <a:schemeClr val="bg1">
                    <a:lumMod val="50000"/>
                  </a:schemeClr>
                </a:solidFill>
                <a:latin typeface="+mn-lt"/>
                <a:hlinkClick r:id="rId2"/>
              </a:rPr>
              <a:t>http://www.iso-ne.com/static-assets/documents/committees/comm_wkgrps/relblty_comm/pwrsuppln_comm/mtrls/2014/may222014/proxy_unit_2014_study.pdf</a:t>
            </a:r>
            <a:endParaRPr lang="en-US" sz="1200" dirty="0" smtClean="0">
              <a:solidFill>
                <a:schemeClr val="bg1">
                  <a:lumMod val="50000"/>
                </a:schemeClr>
              </a:solidFill>
              <a:latin typeface="+mn-lt"/>
            </a:endParaRPr>
          </a:p>
        </p:txBody>
      </p:sp>
    </p:spTree>
    <p:extLst>
      <p:ext uri="{BB962C8B-B14F-4D97-AF65-F5344CB8AC3E}">
        <p14:creationId xmlns:p14="http://schemas.microsoft.com/office/powerpoint/2010/main" val="4177726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Study Approach, </a:t>
            </a:r>
            <a:r>
              <a:rPr lang="en-US" sz="2000" i="1" dirty="0" smtClean="0"/>
              <a:t>cont.</a:t>
            </a:r>
            <a:endParaRPr lang="en-US" sz="2000" i="1" dirty="0"/>
          </a:p>
        </p:txBody>
      </p:sp>
      <p:sp>
        <p:nvSpPr>
          <p:cNvPr id="3" name="Text Placeholder 2"/>
          <p:cNvSpPr>
            <a:spLocks noGrp="1"/>
          </p:cNvSpPr>
          <p:nvPr>
            <p:ph type="body" sz="quarter" idx="4294967295"/>
          </p:nvPr>
        </p:nvSpPr>
        <p:spPr>
          <a:xfrm>
            <a:off x="457200" y="1409967"/>
            <a:ext cx="8229600" cy="4648200"/>
          </a:xfrm>
        </p:spPr>
        <p:txBody>
          <a:bodyPr>
            <a:normAutofit/>
          </a:bodyPr>
          <a:lstStyle/>
          <a:p>
            <a:r>
              <a:rPr lang="en-US" dirty="0" smtClean="0"/>
              <a:t>The study does not consider:</a:t>
            </a:r>
          </a:p>
          <a:p>
            <a:pPr lvl="1"/>
            <a:r>
              <a:rPr lang="en-US" dirty="0"/>
              <a:t>O</a:t>
            </a:r>
            <a:r>
              <a:rPr lang="en-US" dirty="0" smtClean="0"/>
              <a:t>perational constraints associated </a:t>
            </a:r>
            <a:r>
              <a:rPr lang="en-US" dirty="0"/>
              <a:t>with the </a:t>
            </a:r>
            <a:r>
              <a:rPr lang="en-US" dirty="0" smtClean="0"/>
              <a:t>generation resources </a:t>
            </a:r>
            <a:r>
              <a:rPr lang="en-US" dirty="0"/>
              <a:t>such as ramp </a:t>
            </a:r>
            <a:r>
              <a:rPr lang="en-US" dirty="0" smtClean="0"/>
              <a:t>rates, </a:t>
            </a:r>
            <a:r>
              <a:rPr lang="en-US" dirty="0"/>
              <a:t>minimum up/down times, maximum number of starts per day, </a:t>
            </a:r>
            <a:r>
              <a:rPr lang="en-US" dirty="0" smtClean="0"/>
              <a:t>etc.</a:t>
            </a:r>
          </a:p>
          <a:p>
            <a:pPr lvl="1"/>
            <a:r>
              <a:rPr lang="en-US" dirty="0"/>
              <a:t>O</a:t>
            </a:r>
            <a:r>
              <a:rPr lang="en-US" dirty="0" smtClean="0"/>
              <a:t>perational </a:t>
            </a:r>
            <a:r>
              <a:rPr lang="en-US" dirty="0"/>
              <a:t>requirements associated with unit commitment/economic </a:t>
            </a:r>
            <a:r>
              <a:rPr lang="en-US" dirty="0" smtClean="0"/>
              <a:t>dispatch</a:t>
            </a:r>
          </a:p>
          <a:p>
            <a:pPr lvl="1"/>
            <a:r>
              <a:rPr lang="en-US" dirty="0" smtClean="0"/>
              <a:t>Generating resource unavailability associated with lack of fuel supply, violation of generation air emission guidelines, etc.</a:t>
            </a:r>
          </a:p>
          <a:p>
            <a:pPr lvl="1"/>
            <a:r>
              <a:rPr lang="en-US" dirty="0"/>
              <a:t>T</a:t>
            </a:r>
            <a:r>
              <a:rPr lang="en-US" dirty="0" smtClean="0"/>
              <a:t>ransmission </a:t>
            </a:r>
            <a:r>
              <a:rPr lang="en-US" dirty="0"/>
              <a:t>constraints associated with transmission </a:t>
            </a:r>
            <a:r>
              <a:rPr lang="en-US" dirty="0" smtClean="0"/>
              <a:t>outage due to maintenance, construction associated with system </a:t>
            </a:r>
            <a:r>
              <a:rPr lang="en-US" dirty="0"/>
              <a:t>upgrades or unforeseen loss of transmission </a:t>
            </a:r>
            <a:r>
              <a:rPr lang="en-US" dirty="0" smtClean="0"/>
              <a:t>elements</a:t>
            </a:r>
          </a:p>
          <a:p>
            <a:pPr lvl="1"/>
            <a:r>
              <a:rPr lang="en-US" dirty="0"/>
              <a:t>O</a:t>
            </a:r>
            <a:r>
              <a:rPr lang="en-US" dirty="0" smtClean="0"/>
              <a:t>perational </a:t>
            </a:r>
            <a:r>
              <a:rPr lang="en-US" dirty="0"/>
              <a:t>risks </a:t>
            </a:r>
            <a:r>
              <a:rPr lang="en-US" dirty="0" smtClean="0"/>
              <a:t>associated with under </a:t>
            </a:r>
            <a:r>
              <a:rPr lang="en-US" dirty="0"/>
              <a:t>commitment </a:t>
            </a:r>
            <a:r>
              <a:rPr lang="en-US" dirty="0" smtClean="0"/>
              <a:t>of resources due </a:t>
            </a:r>
            <a:r>
              <a:rPr lang="en-US" dirty="0"/>
              <a:t>to load forecast </a:t>
            </a:r>
            <a:r>
              <a:rPr lang="en-US" dirty="0" smtClean="0"/>
              <a:t>error or loss of resources due to abnormal weather conditions</a:t>
            </a:r>
            <a:endParaRPr lang="en-US" sz="1200"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5</a:t>
            </a:fld>
            <a:endParaRPr lang="en-US" dirty="0"/>
          </a:p>
        </p:txBody>
      </p:sp>
    </p:spTree>
    <p:extLst>
      <p:ext uri="{BB962C8B-B14F-4D97-AF65-F5344CB8AC3E}">
        <p14:creationId xmlns:p14="http://schemas.microsoft.com/office/powerpoint/2010/main" val="3417234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Interpretation of Study Results</a:t>
            </a:r>
            <a:endParaRPr lang="en-US" dirty="0"/>
          </a:p>
        </p:txBody>
      </p:sp>
      <p:sp>
        <p:nvSpPr>
          <p:cNvPr id="3" name="Text Placeholder 2"/>
          <p:cNvSpPr>
            <a:spLocks noGrp="1"/>
          </p:cNvSpPr>
          <p:nvPr>
            <p:ph type="body" sz="quarter" idx="4294967295"/>
          </p:nvPr>
        </p:nvSpPr>
        <p:spPr>
          <a:xfrm>
            <a:off x="457200" y="1600200"/>
            <a:ext cx="8229600" cy="4495800"/>
          </a:xfrm>
        </p:spPr>
        <p:txBody>
          <a:bodyPr>
            <a:normAutofit lnSpcReduction="10000"/>
          </a:bodyPr>
          <a:lstStyle/>
          <a:p>
            <a:r>
              <a:rPr lang="en-US" dirty="0" smtClean="0"/>
              <a:t>This analysis can be considered as an extension of the ICR calculation</a:t>
            </a:r>
          </a:p>
          <a:p>
            <a:pPr lvl="1"/>
            <a:r>
              <a:rPr lang="en-US" dirty="0"/>
              <a:t>Use the same model and underlying </a:t>
            </a:r>
            <a:r>
              <a:rPr lang="en-US" dirty="0" smtClean="0"/>
              <a:t>assumptions</a:t>
            </a:r>
          </a:p>
          <a:p>
            <a:pPr lvl="1"/>
            <a:r>
              <a:rPr lang="en-US" dirty="0"/>
              <a:t>Load and resource availability are </a:t>
            </a:r>
            <a:r>
              <a:rPr lang="en-US" dirty="0" smtClean="0"/>
              <a:t>also the </a:t>
            </a:r>
            <a:r>
              <a:rPr lang="en-US" dirty="0"/>
              <a:t>main </a:t>
            </a:r>
            <a:r>
              <a:rPr lang="en-US" dirty="0" smtClean="0"/>
              <a:t>drivers</a:t>
            </a:r>
            <a:endParaRPr lang="en-US" dirty="0"/>
          </a:p>
          <a:p>
            <a:pPr lvl="1"/>
            <a:r>
              <a:rPr lang="en-US" dirty="0" smtClean="0"/>
              <a:t>Focus on the risk of not having adequate amount of installed capacity to satisfy load and operating reserve requirement instead of meeting the 0.1 days/year Loss of Load Expectation</a:t>
            </a:r>
          </a:p>
          <a:p>
            <a:r>
              <a:rPr lang="en-US" dirty="0" smtClean="0"/>
              <a:t>This analysis simulates all the hours of year, but the reserve deficiency hours are observable only during the summer months</a:t>
            </a:r>
          </a:p>
          <a:p>
            <a:pPr lvl="1"/>
            <a:r>
              <a:rPr lang="en-US" dirty="0" smtClean="0"/>
              <a:t>High load conditions during the summer</a:t>
            </a:r>
          </a:p>
          <a:p>
            <a:pPr lvl="1"/>
            <a:r>
              <a:rPr lang="en-US" dirty="0" smtClean="0"/>
              <a:t>Conditions, listed in the prior slide, that could trigger reserve shortage hours any time of the year are not modeled </a:t>
            </a:r>
          </a:p>
          <a:p>
            <a:pPr lvl="1"/>
            <a:endParaRPr lang="en-US"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6</a:t>
            </a:fld>
            <a:endParaRPr lang="en-US" dirty="0"/>
          </a:p>
        </p:txBody>
      </p:sp>
    </p:spTree>
    <p:extLst>
      <p:ext uri="{BB962C8B-B14F-4D97-AF65-F5344CB8AC3E}">
        <p14:creationId xmlns:p14="http://schemas.microsoft.com/office/powerpoint/2010/main" val="442204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Interpretation of Study </a:t>
            </a:r>
            <a:r>
              <a:rPr lang="en-US" dirty="0" smtClean="0"/>
              <a:t>Results, </a:t>
            </a:r>
            <a:r>
              <a:rPr lang="en-US" sz="2000" i="1" dirty="0" smtClean="0"/>
              <a:t>cont.</a:t>
            </a:r>
            <a:endParaRPr lang="en-US" sz="2000" i="1" dirty="0"/>
          </a:p>
        </p:txBody>
      </p:sp>
      <p:sp>
        <p:nvSpPr>
          <p:cNvPr id="3" name="Text Placeholder 2"/>
          <p:cNvSpPr>
            <a:spLocks noGrp="1"/>
          </p:cNvSpPr>
          <p:nvPr>
            <p:ph type="body" sz="quarter" idx="4294967295"/>
          </p:nvPr>
        </p:nvSpPr>
        <p:spPr>
          <a:xfrm>
            <a:off x="457200" y="1600200"/>
            <a:ext cx="8229600" cy="4495800"/>
          </a:xfrm>
        </p:spPr>
        <p:txBody>
          <a:bodyPr>
            <a:normAutofit fontScale="77500" lnSpcReduction="20000"/>
          </a:bodyPr>
          <a:lstStyle/>
          <a:p>
            <a:r>
              <a:rPr lang="en-US" dirty="0"/>
              <a:t>The table in the next slide provides</a:t>
            </a:r>
            <a:r>
              <a:rPr lang="en-US" dirty="0">
                <a:solidFill>
                  <a:srgbClr val="00B050"/>
                </a:solidFill>
              </a:rPr>
              <a:t> </a:t>
            </a:r>
            <a:r>
              <a:rPr lang="en-US" dirty="0"/>
              <a:t>a</a:t>
            </a:r>
            <a:r>
              <a:rPr lang="en-US" dirty="0">
                <a:solidFill>
                  <a:srgbClr val="00B050"/>
                </a:solidFill>
              </a:rPr>
              <a:t> </a:t>
            </a:r>
            <a:r>
              <a:rPr lang="en-US" dirty="0"/>
              <a:t>summary information regarding (a) the expected number of hours of operating reserve deficiency conditions annually, and (b) the estimated relative frequency of hours of operating reserve deficiency conditions annually</a:t>
            </a:r>
          </a:p>
          <a:p>
            <a:r>
              <a:rPr lang="en-US" dirty="0"/>
              <a:t>Entries in </a:t>
            </a:r>
            <a:r>
              <a:rPr lang="en-US" dirty="0" smtClean="0"/>
              <a:t>“Expected” column are the average hours; entries </a:t>
            </a:r>
            <a:r>
              <a:rPr lang="en-US" dirty="0"/>
              <a:t>in the column titled “5 / 95” indicate the lower 5th percentile of the simulation results for the number of hours with system operating reserve deficiency conditions; entries in the “50 / 50” column indicate the median hours; and entries in the “95 / 5” column show the 95th percentile</a:t>
            </a:r>
          </a:p>
          <a:p>
            <a:r>
              <a:rPr lang="en-US" dirty="0"/>
              <a:t>For example, in the results of the analysis with Mystic 8 &amp; 9, the value 0.5 in the first row under “5 / 95” column means that, based on the model, there is a 1-in-20 (or 5%) chance that the annual total hours with operating reserve deficiency conditions would equal 0.5 hour or less when installed capacity equals net ICR plus 3,200 MW. Similarly, the value of 2.0 in the far-right “95 / 5” column means that, based on the model, there is a 19-in-20 (or 95%) chance that the total hours with operating reserve deficiency conditions would be 2.0 or less annually</a:t>
            </a:r>
          </a:p>
        </p:txBody>
      </p:sp>
      <p:sp>
        <p:nvSpPr>
          <p:cNvPr id="4" name="Slide Number Placeholder 3"/>
          <p:cNvSpPr>
            <a:spLocks noGrp="1"/>
          </p:cNvSpPr>
          <p:nvPr>
            <p:ph type="sldNum" sz="quarter" idx="12"/>
          </p:nvPr>
        </p:nvSpPr>
        <p:spPr/>
        <p:txBody>
          <a:bodyPr/>
          <a:lstStyle/>
          <a:p>
            <a:fld id="{10C7F894-2A36-495D-AB7C-1055F7AC0F9D}" type="slidenum">
              <a:rPr lang="en-US" smtClean="0"/>
              <a:pPr/>
              <a:t>7</a:t>
            </a:fld>
            <a:endParaRPr lang="en-US" dirty="0"/>
          </a:p>
        </p:txBody>
      </p:sp>
    </p:spTree>
    <p:extLst>
      <p:ext uri="{BB962C8B-B14F-4D97-AF65-F5344CB8AC3E}">
        <p14:creationId xmlns:p14="http://schemas.microsoft.com/office/powerpoint/2010/main" val="3756379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Study Results – CCP 2023-2024</a:t>
            </a:r>
            <a:r>
              <a:rPr lang="en-US" sz="2400" dirty="0" smtClean="0"/>
              <a:t>, </a:t>
            </a:r>
            <a:r>
              <a:rPr lang="en-US" sz="2400" i="1" dirty="0"/>
              <a:t>cont.</a:t>
            </a:r>
          </a:p>
        </p:txBody>
      </p:sp>
      <p:sp>
        <p:nvSpPr>
          <p:cNvPr id="4" name="Slide Number Placeholder 3"/>
          <p:cNvSpPr>
            <a:spLocks noGrp="1"/>
          </p:cNvSpPr>
          <p:nvPr>
            <p:ph type="sldNum" sz="quarter" idx="12"/>
          </p:nvPr>
        </p:nvSpPr>
        <p:spPr/>
        <p:txBody>
          <a:bodyPr/>
          <a:lstStyle/>
          <a:p>
            <a:fld id="{10C7F894-2A36-495D-AB7C-1055F7AC0F9D}" type="slidenum">
              <a:rPr lang="en-US" smtClean="0"/>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07292879"/>
              </p:ext>
            </p:extLst>
          </p:nvPr>
        </p:nvGraphicFramePr>
        <p:xfrm>
          <a:off x="457200" y="1066800"/>
          <a:ext cx="8272781" cy="4921113"/>
        </p:xfrm>
        <a:graphic>
          <a:graphicData uri="http://schemas.openxmlformats.org/drawingml/2006/table">
            <a:tbl>
              <a:tblPr firstRow="1" bandRow="1">
                <a:tableStyleId>{5C22544A-7EE6-4342-B048-85BDC9FD1C3A}</a:tableStyleId>
              </a:tblPr>
              <a:tblGrid>
                <a:gridCol w="1855577">
                  <a:extLst>
                    <a:ext uri="{9D8B030D-6E8A-4147-A177-3AD203B41FA5}">
                      <a16:colId xmlns:a16="http://schemas.microsoft.com/office/drawing/2014/main" val="20000"/>
                    </a:ext>
                  </a:extLst>
                </a:gridCol>
                <a:gridCol w="755349">
                  <a:extLst>
                    <a:ext uri="{9D8B030D-6E8A-4147-A177-3AD203B41FA5}">
                      <a16:colId xmlns:a16="http://schemas.microsoft.com/office/drawing/2014/main" val="20001"/>
                    </a:ext>
                  </a:extLst>
                </a:gridCol>
                <a:gridCol w="755349">
                  <a:extLst>
                    <a:ext uri="{9D8B030D-6E8A-4147-A177-3AD203B41FA5}">
                      <a16:colId xmlns:a16="http://schemas.microsoft.com/office/drawing/2014/main" val="3059686550"/>
                    </a:ext>
                  </a:extLst>
                </a:gridCol>
                <a:gridCol w="817751">
                  <a:extLst>
                    <a:ext uri="{9D8B030D-6E8A-4147-A177-3AD203B41FA5}">
                      <a16:colId xmlns:a16="http://schemas.microsoft.com/office/drawing/2014/main" val="20002"/>
                    </a:ext>
                  </a:extLst>
                </a:gridCol>
                <a:gridCol w="817751">
                  <a:extLst>
                    <a:ext uri="{9D8B030D-6E8A-4147-A177-3AD203B41FA5}">
                      <a16:colId xmlns:a16="http://schemas.microsoft.com/office/drawing/2014/main" val="2799421"/>
                    </a:ext>
                  </a:extLst>
                </a:gridCol>
                <a:gridCol w="817751">
                  <a:extLst>
                    <a:ext uri="{9D8B030D-6E8A-4147-A177-3AD203B41FA5}">
                      <a16:colId xmlns:a16="http://schemas.microsoft.com/office/drawing/2014/main" val="20003"/>
                    </a:ext>
                  </a:extLst>
                </a:gridCol>
                <a:gridCol w="817751">
                  <a:extLst>
                    <a:ext uri="{9D8B030D-6E8A-4147-A177-3AD203B41FA5}">
                      <a16:colId xmlns:a16="http://schemas.microsoft.com/office/drawing/2014/main" val="1313539247"/>
                    </a:ext>
                  </a:extLst>
                </a:gridCol>
                <a:gridCol w="817751">
                  <a:extLst>
                    <a:ext uri="{9D8B030D-6E8A-4147-A177-3AD203B41FA5}">
                      <a16:colId xmlns:a16="http://schemas.microsoft.com/office/drawing/2014/main" val="20004"/>
                    </a:ext>
                  </a:extLst>
                </a:gridCol>
                <a:gridCol w="817751">
                  <a:extLst>
                    <a:ext uri="{9D8B030D-6E8A-4147-A177-3AD203B41FA5}">
                      <a16:colId xmlns:a16="http://schemas.microsoft.com/office/drawing/2014/main" val="2550651543"/>
                    </a:ext>
                  </a:extLst>
                </a:gridCol>
              </a:tblGrid>
              <a:tr h="521712">
                <a:tc gridSpan="9">
                  <a:txBody>
                    <a:bodyPr/>
                    <a:lstStyle/>
                    <a:p>
                      <a:pPr marL="342900" indent="-342900" algn="l" fontAlgn="b">
                        <a:buFont typeface="Arial" panose="020B0604020202020204" pitchFamily="34" charset="0"/>
                        <a:buChar char="•"/>
                      </a:pPr>
                      <a:r>
                        <a:rPr lang="en-US" sz="2000" b="0" i="0" u="none" strike="noStrike" dirty="0" smtClean="0">
                          <a:solidFill>
                            <a:srgbClr val="000000"/>
                          </a:solidFill>
                          <a:effectLst/>
                          <a:latin typeface="Calibri"/>
                        </a:rPr>
                        <a:t>Estimated annual hours of system operating reserve deficiencies</a:t>
                      </a:r>
                      <a:r>
                        <a:rPr lang="en-US" sz="2000" b="0" i="0" u="none" strike="noStrike" baseline="0" dirty="0" smtClean="0">
                          <a:solidFill>
                            <a:srgbClr val="000000"/>
                          </a:solidFill>
                          <a:effectLst/>
                          <a:latin typeface="Calibri"/>
                        </a:rPr>
                        <a:t> </a:t>
                      </a:r>
                      <a:endParaRPr lang="en-US" sz="2000" b="0" i="0" u="none" strike="noStrike" dirty="0">
                        <a:solidFill>
                          <a:srgbClr val="000000"/>
                        </a:solidFill>
                        <a:effectLst/>
                        <a:latin typeface="Calibri"/>
                      </a:endParaRPr>
                    </a:p>
                  </a:txBody>
                  <a:tcPr marL="9525" marR="9525" marT="9525" marB="0">
                    <a:solidFill>
                      <a:schemeClr val="bg1"/>
                    </a:solidFill>
                  </a:tcPr>
                </a:tc>
                <a:tc hMerge="1">
                  <a:txBody>
                    <a:bodyPr/>
                    <a:lstStyle/>
                    <a:p>
                      <a:pPr algn="ctr" fontAlgn="b"/>
                      <a:endParaRPr lang="en-US" sz="2000" b="1" i="0" u="none" strike="noStrike" dirty="0">
                        <a:solidFill>
                          <a:srgbClr val="000000"/>
                        </a:solidFill>
                        <a:effectLst/>
                        <a:latin typeface="Calibri"/>
                      </a:endParaRPr>
                    </a:p>
                  </a:txBody>
                  <a:tcPr marL="9525" marR="9525" marT="9525" marB="0" anchor="b">
                    <a:solidFill>
                      <a:schemeClr val="bg1"/>
                    </a:solidFill>
                  </a:tcPr>
                </a:tc>
                <a:tc hMerge="1">
                  <a:txBody>
                    <a:bodyPr/>
                    <a:lstStyle/>
                    <a:p>
                      <a:endParaRPr lang="en-US"/>
                    </a:p>
                  </a:txBody>
                  <a:tcPr/>
                </a:tc>
                <a:tc hMerge="1">
                  <a:txBody>
                    <a:bodyPr/>
                    <a:lstStyle/>
                    <a:p>
                      <a:pPr algn="ctr" fontAlgn="b"/>
                      <a:endParaRPr lang="en-US" sz="2000" b="1" i="0" u="none" strike="noStrike" dirty="0">
                        <a:solidFill>
                          <a:srgbClr val="000000"/>
                        </a:solidFill>
                        <a:effectLst/>
                        <a:latin typeface="Calibri"/>
                      </a:endParaRPr>
                    </a:p>
                  </a:txBody>
                  <a:tcPr marL="9525" marR="9525" marT="9525" marB="0" anchor="b">
                    <a:solidFill>
                      <a:schemeClr val="bg1"/>
                    </a:solidFill>
                  </a:tcPr>
                </a:tc>
                <a:tc hMerge="1">
                  <a:txBody>
                    <a:bodyPr/>
                    <a:lstStyle/>
                    <a:p>
                      <a:endParaRPr lang="en-US"/>
                    </a:p>
                  </a:txBody>
                  <a:tcPr/>
                </a:tc>
                <a:tc hMerge="1">
                  <a:txBody>
                    <a:bodyPr/>
                    <a:lstStyle/>
                    <a:p>
                      <a:pPr algn="ctr" fontAlgn="b"/>
                      <a:endParaRPr lang="en-US" sz="2000" b="1" i="0" u="none" strike="noStrike" dirty="0">
                        <a:solidFill>
                          <a:srgbClr val="000000"/>
                        </a:solidFill>
                        <a:effectLst/>
                        <a:latin typeface="Calibri"/>
                      </a:endParaRPr>
                    </a:p>
                  </a:txBody>
                  <a:tcPr marL="9525" marR="9525" marT="9525" marB="0" anchor="b">
                    <a:solidFill>
                      <a:schemeClr val="bg1"/>
                    </a:solidFill>
                  </a:tcPr>
                </a:tc>
                <a:tc hMerge="1">
                  <a:txBody>
                    <a:bodyPr/>
                    <a:lstStyle/>
                    <a:p>
                      <a:endParaRPr lang="en-US"/>
                    </a:p>
                  </a:txBody>
                  <a:tcPr/>
                </a:tc>
                <a:tc hMerge="1">
                  <a:txBody>
                    <a:bodyPr/>
                    <a:lstStyle/>
                    <a:p>
                      <a:pPr algn="ctr" fontAlgn="b"/>
                      <a:endParaRPr lang="en-US" sz="2000" b="1" i="0" u="none" strike="noStrike" dirty="0">
                        <a:solidFill>
                          <a:srgbClr val="000000"/>
                        </a:solidFill>
                        <a:effectLst/>
                        <a:latin typeface="Calibri"/>
                      </a:endParaRPr>
                    </a:p>
                  </a:txBody>
                  <a:tcPr marL="9525" marR="9525" marT="9525" marB="0" anchor="b">
                    <a:solidFill>
                      <a:schemeClr val="bg1"/>
                    </a:solidFill>
                  </a:tcPr>
                </a:tc>
                <a:tc hMerge="1">
                  <a:txBody>
                    <a:bodyPr/>
                    <a:lstStyle/>
                    <a:p>
                      <a:endParaRPr lang="en-US"/>
                    </a:p>
                  </a:txBody>
                  <a:tcPr/>
                </a:tc>
                <a:extLst>
                  <a:ext uri="{0D108BD9-81ED-4DB2-BD59-A6C34878D82A}">
                    <a16:rowId xmlns:a16="http://schemas.microsoft.com/office/drawing/2014/main" val="10000"/>
                  </a:ext>
                </a:extLst>
              </a:tr>
              <a:tr h="193296">
                <a:tc rowSpan="2">
                  <a:txBody>
                    <a:bodyPr/>
                    <a:lstStyle/>
                    <a:p>
                      <a:pPr algn="l" fontAlgn="b"/>
                      <a:r>
                        <a:rPr lang="en-US" sz="2000" b="1" i="0" u="none" strike="noStrike" dirty="0">
                          <a:solidFill>
                            <a:srgbClr val="000000"/>
                          </a:solidFill>
                          <a:effectLst/>
                          <a:latin typeface="Calibri"/>
                        </a:rPr>
                        <a:t>Capacity Level</a:t>
                      </a:r>
                    </a:p>
                  </a:txBody>
                  <a:tcPr marL="9525" marR="9525" marT="9525" marB="0" anchor="b">
                    <a:lnR w="12700" cap="flat" cmpd="sng" algn="ctr">
                      <a:solidFill>
                        <a:schemeClr val="tx1"/>
                      </a:solidFill>
                      <a:prstDash val="solid"/>
                      <a:round/>
                      <a:headEnd type="none" w="med" len="med"/>
                      <a:tailEnd type="none" w="med" len="med"/>
                    </a:lnR>
                    <a:solidFill>
                      <a:schemeClr val="bg1"/>
                    </a:solidFill>
                  </a:tcPr>
                </a:tc>
                <a:tc gridSpan="2">
                  <a:txBody>
                    <a:bodyPr/>
                    <a:lstStyle/>
                    <a:p>
                      <a:pPr algn="ctr" fontAlgn="b"/>
                      <a:r>
                        <a:rPr lang="en-US" sz="2000" b="1" i="0" u="none" strike="noStrike" dirty="0" smtClean="0">
                          <a:solidFill>
                            <a:srgbClr val="000000"/>
                          </a:solidFill>
                          <a:effectLst/>
                          <a:latin typeface="Calibri"/>
                        </a:rPr>
                        <a:t>Expected</a:t>
                      </a:r>
                      <a:endParaRPr lang="en-US"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fontAlgn="b"/>
                      <a:r>
                        <a:rPr lang="en-US" sz="2000" b="1" i="0" u="none" strike="noStrike" dirty="0">
                          <a:solidFill>
                            <a:srgbClr val="000000"/>
                          </a:solidFill>
                          <a:effectLst/>
                          <a:latin typeface="Calibri"/>
                        </a:rPr>
                        <a:t> 5 / 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gridSpan="2">
                  <a:txBody>
                    <a:bodyPr/>
                    <a:lstStyle/>
                    <a:p>
                      <a:pPr algn="ctr" fontAlgn="b"/>
                      <a:r>
                        <a:rPr lang="en-US" sz="2000" b="1" i="0" u="none" strike="noStrike" dirty="0">
                          <a:solidFill>
                            <a:srgbClr val="000000"/>
                          </a:solidFill>
                          <a:effectLst/>
                          <a:latin typeface="Calibri"/>
                        </a:rPr>
                        <a:t> 50 / 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gridSpan="2">
                  <a:txBody>
                    <a:bodyPr/>
                    <a:lstStyle/>
                    <a:p>
                      <a:pPr algn="ctr" fontAlgn="b"/>
                      <a:r>
                        <a:rPr lang="en-US" sz="2000" b="1" i="0" u="none" strike="noStrike" dirty="0">
                          <a:solidFill>
                            <a:srgbClr val="000000"/>
                          </a:solidFill>
                          <a:effectLst/>
                          <a:latin typeface="Calibri"/>
                        </a:rPr>
                        <a:t> 95 / 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extLst>
                  <a:ext uri="{0D108BD9-81ED-4DB2-BD59-A6C34878D82A}">
                    <a16:rowId xmlns:a16="http://schemas.microsoft.com/office/drawing/2014/main" val="10001"/>
                  </a:ext>
                </a:extLst>
              </a:tr>
              <a:tr h="127114">
                <a:tc vMerge="1">
                  <a:txBody>
                    <a:bodyPr/>
                    <a:lstStyle/>
                    <a:p>
                      <a:pPr algn="l" fontAlgn="b"/>
                      <a:endParaRPr lang="en-US" sz="1600" b="0" i="0" u="none" strike="noStrike" dirty="0">
                        <a:solidFill>
                          <a:srgbClr val="000000"/>
                        </a:solidFill>
                        <a:effectLst/>
                        <a:latin typeface="Calibri"/>
                      </a:endParaRPr>
                    </a:p>
                  </a:txBody>
                  <a:tcPr marL="9525" marR="9525" marT="9525" marB="0" anchor="b">
                    <a:noFill/>
                  </a:tcPr>
                </a:tc>
                <a:tc>
                  <a:txBody>
                    <a:bodyPr/>
                    <a:lstStyle/>
                    <a:p>
                      <a:pPr algn="ctr" fontAlgn="b"/>
                      <a:r>
                        <a:rPr lang="en-US" sz="1600" b="1" i="0" u="none" strike="noStrike" dirty="0" smtClean="0">
                          <a:solidFill>
                            <a:schemeClr val="accent6">
                              <a:lumMod val="50000"/>
                            </a:schemeClr>
                          </a:solidFill>
                          <a:effectLst/>
                          <a:latin typeface="Calibri" panose="020F0502020204030204" pitchFamily="34" charset="0"/>
                        </a:rPr>
                        <a:t>w/</a:t>
                      </a:r>
                      <a:endParaRPr lang="en-US" sz="1600" b="1" i="0" u="none" strike="noStrike" dirty="0">
                        <a:solidFill>
                          <a:schemeClr val="accent6">
                            <a:lumMod val="50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1" i="0" u="none" strike="noStrike" dirty="0" smtClean="0">
                          <a:solidFill>
                            <a:schemeClr val="tx2"/>
                          </a:solidFill>
                          <a:effectLst/>
                          <a:latin typeface="Calibri" panose="020F0502020204030204" pitchFamily="34" charset="0"/>
                        </a:rPr>
                        <a:t>w/o</a:t>
                      </a:r>
                      <a:endParaRPr lang="en-US" sz="1600" b="1" i="0" u="none" strike="noStrike" dirty="0">
                        <a:solidFill>
                          <a:schemeClr val="tx2"/>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600" b="1" i="0" u="none" strike="noStrike" dirty="0" smtClean="0">
                          <a:solidFill>
                            <a:schemeClr val="accent6">
                              <a:lumMod val="50000"/>
                            </a:schemeClr>
                          </a:solidFill>
                          <a:effectLst/>
                          <a:latin typeface="Calibri" panose="020F0502020204030204" pitchFamily="34" charset="0"/>
                        </a:rPr>
                        <a:t>w/</a:t>
                      </a:r>
                      <a:endParaRPr lang="en-US" sz="1600" b="1" i="0" u="none" strike="noStrike" dirty="0">
                        <a:solidFill>
                          <a:schemeClr val="accent6">
                            <a:lumMod val="50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ctr" fontAlgn="b"/>
                      <a:r>
                        <a:rPr lang="en-US" sz="1600" b="1" i="0" u="none" strike="noStrike" dirty="0" smtClean="0">
                          <a:solidFill>
                            <a:schemeClr val="tx2"/>
                          </a:solidFill>
                          <a:effectLst/>
                          <a:latin typeface="Calibri" panose="020F0502020204030204" pitchFamily="34" charset="0"/>
                        </a:rPr>
                        <a:t>w/o</a:t>
                      </a:r>
                      <a:endParaRPr lang="en-US" sz="1600" b="1" i="0" u="none" strike="noStrike" dirty="0">
                        <a:solidFill>
                          <a:schemeClr val="tx2"/>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1600" b="1" i="0" u="none" strike="noStrike" dirty="0" smtClean="0">
                          <a:solidFill>
                            <a:schemeClr val="accent6">
                              <a:lumMod val="50000"/>
                            </a:schemeClr>
                          </a:solidFill>
                          <a:effectLst/>
                          <a:latin typeface="Calibri" panose="020F0502020204030204" pitchFamily="34" charset="0"/>
                        </a:rPr>
                        <a:t>w/</a:t>
                      </a:r>
                      <a:endParaRPr lang="en-US" sz="1600" b="1" i="0" u="none" strike="noStrike" dirty="0">
                        <a:solidFill>
                          <a:schemeClr val="accent6">
                            <a:lumMod val="50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ctr" fontAlgn="b"/>
                      <a:r>
                        <a:rPr lang="en-US" sz="1600" b="1" i="0" u="none" strike="noStrike" dirty="0" smtClean="0">
                          <a:solidFill>
                            <a:schemeClr val="tx2"/>
                          </a:solidFill>
                          <a:effectLst/>
                          <a:latin typeface="Calibri" panose="020F0502020204030204" pitchFamily="34" charset="0"/>
                        </a:rPr>
                        <a:t>w/o</a:t>
                      </a:r>
                      <a:endParaRPr lang="en-US" sz="1600" b="1" i="0" u="none" strike="noStrike" dirty="0">
                        <a:solidFill>
                          <a:schemeClr val="tx2"/>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1600" b="1" i="0" u="none" strike="noStrike" dirty="0" smtClean="0">
                          <a:solidFill>
                            <a:schemeClr val="accent6">
                              <a:lumMod val="50000"/>
                            </a:schemeClr>
                          </a:solidFill>
                          <a:effectLst/>
                          <a:latin typeface="Calibri" panose="020F0502020204030204" pitchFamily="34" charset="0"/>
                        </a:rPr>
                        <a:t>w/</a:t>
                      </a:r>
                      <a:endParaRPr lang="en-US" sz="1600" b="1" i="0" u="none" strike="noStrike" dirty="0">
                        <a:solidFill>
                          <a:schemeClr val="accent6">
                            <a:lumMod val="50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ctr" fontAlgn="b"/>
                      <a:r>
                        <a:rPr lang="en-US" sz="1600" b="1" i="0" u="none" strike="noStrike" dirty="0" smtClean="0">
                          <a:solidFill>
                            <a:schemeClr val="tx2"/>
                          </a:solidFill>
                          <a:effectLst/>
                          <a:latin typeface="Calibri" panose="020F0502020204030204" pitchFamily="34" charset="0"/>
                        </a:rPr>
                        <a:t>w/o</a:t>
                      </a:r>
                      <a:endParaRPr lang="en-US" sz="1600" b="1" i="0" u="none" strike="noStrike" dirty="0">
                        <a:solidFill>
                          <a:schemeClr val="tx2"/>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998929204"/>
                  </a:ext>
                </a:extLst>
              </a:tr>
              <a:tr h="294747">
                <a:tc>
                  <a:txBody>
                    <a:bodyPr/>
                    <a:lstStyle/>
                    <a:p>
                      <a:pPr algn="l" fontAlgn="b"/>
                      <a:r>
                        <a:rPr lang="en-US" sz="1600" b="0" i="0" u="none" strike="noStrike" dirty="0" smtClean="0">
                          <a:solidFill>
                            <a:srgbClr val="000000"/>
                          </a:solidFill>
                          <a:effectLst/>
                          <a:latin typeface="Calibri"/>
                        </a:rPr>
                        <a:t>net ICR </a:t>
                      </a:r>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3,200 </a:t>
                      </a:r>
                      <a:r>
                        <a:rPr lang="en-US" sz="1600" b="0" i="0" u="none" strike="noStrike" dirty="0">
                          <a:solidFill>
                            <a:srgbClr val="000000"/>
                          </a:solidFill>
                          <a:effectLst/>
                          <a:latin typeface="Calibri"/>
                        </a:rPr>
                        <a:t>MW</a:t>
                      </a:r>
                    </a:p>
                  </a:txBody>
                  <a:tcPr marL="9525" marR="9525" marT="9525"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1.1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0.5</a:t>
                      </a:r>
                    </a:p>
                  </a:txBody>
                  <a:tcPr marL="9525" marR="9525" marT="9525"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0.5</a:t>
                      </a:r>
                    </a:p>
                  </a:txBody>
                  <a:tcPr marL="9525" marR="9525" marT="9525"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0.8</a:t>
                      </a:r>
                    </a:p>
                  </a:txBody>
                  <a:tcPr marL="9525" marR="9525" marT="9525"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0.8</a:t>
                      </a:r>
                    </a:p>
                  </a:txBody>
                  <a:tcPr marL="9525" marR="9525" marT="9525"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2.5</a:t>
                      </a:r>
                    </a:p>
                  </a:txBody>
                  <a:tcPr marL="9525" marR="9525" marT="9525"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10002"/>
                  </a:ext>
                </a:extLst>
              </a:tr>
              <a:tr h="294747">
                <a:tc>
                  <a:txBody>
                    <a:bodyPr/>
                    <a:lstStyle/>
                    <a:p>
                      <a:pPr algn="l" fontAlgn="b"/>
                      <a:r>
                        <a:rPr lang="en-US" sz="1600" b="0" i="0" u="none" strike="noStrike" dirty="0" smtClean="0">
                          <a:solidFill>
                            <a:srgbClr val="000000"/>
                          </a:solidFill>
                          <a:effectLst/>
                          <a:latin typeface="+mn-lt"/>
                        </a:rPr>
                        <a:t>net ICR </a:t>
                      </a:r>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2,800 </a:t>
                      </a:r>
                      <a:r>
                        <a:rPr lang="en-US" sz="1600" b="0" i="0" u="none" strike="noStrike" dirty="0">
                          <a:solidFill>
                            <a:srgbClr val="000000"/>
                          </a:solidFill>
                          <a:effectLst/>
                          <a:latin typeface="Calibri"/>
                        </a:rPr>
                        <a:t>MW</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2"/>
                          </a:solidFill>
                          <a:effectLst/>
                          <a:latin typeface="Calibri" panose="020F0502020204030204" pitchFamily="34" charset="0"/>
                        </a:rPr>
                        <a:t>1.4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0.6</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tx2"/>
                          </a:solidFill>
                          <a:effectLst/>
                          <a:latin typeface="Calibri" panose="020F0502020204030204" pitchFamily="34" charset="0"/>
                        </a:rPr>
                        <a:t>0.6</a:t>
                      </a: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tx2"/>
                          </a:solidFill>
                          <a:effectLst/>
                          <a:latin typeface="Calibri" panose="020F0502020204030204" pitchFamily="34" charset="0"/>
                        </a:rPr>
                        <a:t>1.1</a:t>
                      </a: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tx2"/>
                          </a:solidFill>
                          <a:effectLst/>
                          <a:latin typeface="Calibri" panose="020F0502020204030204" pitchFamily="34" charset="0"/>
                        </a:rPr>
                        <a:t>3.6</a:t>
                      </a: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294747">
                <a:tc>
                  <a:txBody>
                    <a:bodyPr/>
                    <a:lstStyle/>
                    <a:p>
                      <a:pPr algn="l" fontAlgn="b"/>
                      <a:r>
                        <a:rPr lang="en-US" sz="1600" b="0" i="0" u="none" strike="noStrike" dirty="0" smtClean="0">
                          <a:solidFill>
                            <a:srgbClr val="000000"/>
                          </a:solidFill>
                          <a:effectLst/>
                          <a:latin typeface="+mn-lt"/>
                        </a:rPr>
                        <a:t>net </a:t>
                      </a:r>
                      <a:r>
                        <a:rPr lang="en-US" sz="1600" b="0" i="0" u="none" strike="noStrike" dirty="0" smtClean="0">
                          <a:solidFill>
                            <a:srgbClr val="000000"/>
                          </a:solidFill>
                          <a:effectLst/>
                          <a:latin typeface="Calibri"/>
                        </a:rPr>
                        <a:t>ICR </a:t>
                      </a:r>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2,400 </a:t>
                      </a:r>
                      <a:r>
                        <a:rPr lang="en-US" sz="1600" b="0" i="0" u="none" strike="noStrike" dirty="0">
                          <a:solidFill>
                            <a:srgbClr val="000000"/>
                          </a:solidFill>
                          <a:effectLst/>
                          <a:latin typeface="Calibri"/>
                        </a:rPr>
                        <a:t>MW</a:t>
                      </a:r>
                    </a:p>
                  </a:txBody>
                  <a:tcPr marL="9525" marR="9525" marT="9525"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2.0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0.7</a:t>
                      </a:r>
                    </a:p>
                  </a:txBody>
                  <a:tcPr marL="9525" marR="9525" marT="9525"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0.8</a:t>
                      </a:r>
                    </a:p>
                  </a:txBody>
                  <a:tcPr marL="9525" marR="9525" marT="9525"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1.5</a:t>
                      </a:r>
                    </a:p>
                  </a:txBody>
                  <a:tcPr marL="9525" marR="9525" marT="9525"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a:solidFill>
                            <a:schemeClr val="accent6">
                              <a:lumMod val="50000"/>
                            </a:schemeClr>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4.8</a:t>
                      </a:r>
                    </a:p>
                  </a:txBody>
                  <a:tcPr marL="9525" marR="9525" marT="9525"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10004"/>
                  </a:ext>
                </a:extLst>
              </a:tr>
              <a:tr h="294747">
                <a:tc>
                  <a:txBody>
                    <a:bodyPr/>
                    <a:lstStyle/>
                    <a:p>
                      <a:pPr algn="l" fontAlgn="b"/>
                      <a:r>
                        <a:rPr lang="en-US" sz="1600" b="0" i="0" u="none" strike="noStrike" dirty="0" smtClean="0">
                          <a:solidFill>
                            <a:srgbClr val="000000"/>
                          </a:solidFill>
                          <a:effectLst/>
                          <a:latin typeface="+mn-lt"/>
                        </a:rPr>
                        <a:t>net </a:t>
                      </a:r>
                      <a:r>
                        <a:rPr lang="en-US" sz="1600" b="0" i="0" u="none" strike="noStrike" dirty="0" smtClean="0">
                          <a:solidFill>
                            <a:srgbClr val="000000"/>
                          </a:solidFill>
                          <a:effectLst/>
                          <a:latin typeface="Calibri"/>
                        </a:rPr>
                        <a:t>ICR </a:t>
                      </a:r>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2,000 </a:t>
                      </a:r>
                      <a:r>
                        <a:rPr lang="en-US" sz="1600" b="0" i="0" u="none" strike="noStrike" dirty="0">
                          <a:solidFill>
                            <a:srgbClr val="000000"/>
                          </a:solidFill>
                          <a:effectLst/>
                          <a:latin typeface="Calibri"/>
                        </a:rPr>
                        <a:t>MW</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2"/>
                          </a:solidFill>
                          <a:effectLst/>
                          <a:latin typeface="Calibri" panose="020F0502020204030204" pitchFamily="34" charset="0"/>
                        </a:rPr>
                        <a:t>2.8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tx2"/>
                          </a:solidFill>
                          <a:effectLst/>
                          <a:latin typeface="Calibri" panose="020F0502020204030204" pitchFamily="34" charset="0"/>
                        </a:rPr>
                        <a:t>1.0</a:t>
                      </a: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1.8</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tx2"/>
                          </a:solidFill>
                          <a:effectLst/>
                          <a:latin typeface="Calibri" panose="020F0502020204030204" pitchFamily="34" charset="0"/>
                        </a:rPr>
                        <a:t>2.1</a:t>
                      </a: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tx2"/>
                          </a:solidFill>
                          <a:effectLst/>
                          <a:latin typeface="Calibri" panose="020F0502020204030204" pitchFamily="34" charset="0"/>
                        </a:rPr>
                        <a:t>6.9</a:t>
                      </a: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5"/>
                  </a:ext>
                </a:extLst>
              </a:tr>
              <a:tr h="294747">
                <a:tc>
                  <a:txBody>
                    <a:bodyPr/>
                    <a:lstStyle/>
                    <a:p>
                      <a:pPr algn="l" fontAlgn="b"/>
                      <a:r>
                        <a:rPr lang="en-US" sz="1600" b="0" i="0" u="none" strike="noStrike" dirty="0" smtClean="0">
                          <a:solidFill>
                            <a:srgbClr val="000000"/>
                          </a:solidFill>
                          <a:effectLst/>
                          <a:latin typeface="+mn-lt"/>
                        </a:rPr>
                        <a:t>net </a:t>
                      </a:r>
                      <a:r>
                        <a:rPr lang="en-US" sz="1600" b="0" i="0" u="none" strike="noStrike" dirty="0" smtClean="0">
                          <a:solidFill>
                            <a:srgbClr val="000000"/>
                          </a:solidFill>
                          <a:effectLst/>
                          <a:latin typeface="Calibri"/>
                        </a:rPr>
                        <a:t>ICR </a:t>
                      </a:r>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1,600 </a:t>
                      </a:r>
                      <a:r>
                        <a:rPr lang="en-US" sz="1600" b="0" i="0" u="none" strike="noStrike" dirty="0">
                          <a:solidFill>
                            <a:srgbClr val="000000"/>
                          </a:solidFill>
                          <a:effectLst/>
                          <a:latin typeface="Calibri"/>
                        </a:rPr>
                        <a:t>MW</a:t>
                      </a:r>
                    </a:p>
                  </a:txBody>
                  <a:tcPr marL="9525" marR="9525" marT="9525"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4.0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1.3</a:t>
                      </a:r>
                    </a:p>
                  </a:txBody>
                  <a:tcPr marL="9525" marR="9525" marT="9525"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3.1</a:t>
                      </a:r>
                    </a:p>
                  </a:txBody>
                  <a:tcPr marL="9525" marR="9525" marT="9525"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8.3</a:t>
                      </a:r>
                    </a:p>
                  </a:txBody>
                  <a:tcPr marL="9525" marR="9525" marT="9525"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9.7</a:t>
                      </a:r>
                    </a:p>
                  </a:txBody>
                  <a:tcPr marL="9525" marR="9525" marT="9525"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10006"/>
                  </a:ext>
                </a:extLst>
              </a:tr>
              <a:tr h="294747">
                <a:tc>
                  <a:txBody>
                    <a:bodyPr/>
                    <a:lstStyle/>
                    <a:p>
                      <a:pPr algn="l" fontAlgn="b"/>
                      <a:r>
                        <a:rPr lang="en-US" sz="1600" b="0" i="0" u="none" strike="noStrike" dirty="0" smtClean="0">
                          <a:solidFill>
                            <a:srgbClr val="000000"/>
                          </a:solidFill>
                          <a:effectLst/>
                          <a:latin typeface="+mn-lt"/>
                        </a:rPr>
                        <a:t>net </a:t>
                      </a:r>
                      <a:r>
                        <a:rPr lang="en-US" sz="1600" b="0" i="0" u="none" strike="noStrike" dirty="0" smtClean="0">
                          <a:solidFill>
                            <a:srgbClr val="000000"/>
                          </a:solidFill>
                          <a:effectLst/>
                          <a:latin typeface="Calibri"/>
                        </a:rPr>
                        <a:t>ICR </a:t>
                      </a:r>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1,200 </a:t>
                      </a:r>
                      <a:r>
                        <a:rPr lang="en-US" sz="1600" b="0" i="0" u="none" strike="noStrike" dirty="0">
                          <a:solidFill>
                            <a:srgbClr val="000000"/>
                          </a:solidFill>
                          <a:effectLst/>
                          <a:latin typeface="Calibri"/>
                        </a:rPr>
                        <a:t>MW</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2"/>
                          </a:solidFill>
                          <a:effectLst/>
                          <a:latin typeface="Calibri" panose="020F0502020204030204" pitchFamily="34" charset="0"/>
                        </a:rPr>
                        <a:t>5.7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1.8</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a:solidFill>
                            <a:schemeClr val="tx2"/>
                          </a:solidFill>
                          <a:effectLst/>
                          <a:latin typeface="Calibri" panose="020F0502020204030204" pitchFamily="34" charset="0"/>
                        </a:rPr>
                        <a:t>1.9</a:t>
                      </a: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a:solidFill>
                            <a:schemeClr val="accent6">
                              <a:lumMod val="50000"/>
                            </a:schemeClr>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tx2"/>
                          </a:solidFill>
                          <a:effectLst/>
                          <a:latin typeface="Calibri" panose="020F0502020204030204" pitchFamily="34" charset="0"/>
                        </a:rPr>
                        <a:t>4.5</a:t>
                      </a: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11.6</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tx2"/>
                          </a:solidFill>
                          <a:effectLst/>
                          <a:latin typeface="Calibri" panose="020F0502020204030204" pitchFamily="34" charset="0"/>
                        </a:rPr>
                        <a:t>13.5</a:t>
                      </a: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7"/>
                  </a:ext>
                </a:extLst>
              </a:tr>
              <a:tr h="294747">
                <a:tc>
                  <a:txBody>
                    <a:bodyPr/>
                    <a:lstStyle/>
                    <a:p>
                      <a:pPr algn="l" fontAlgn="b"/>
                      <a:r>
                        <a:rPr lang="en-US" sz="1600" b="0" i="0" u="none" strike="noStrike" dirty="0" smtClean="0">
                          <a:solidFill>
                            <a:srgbClr val="000000"/>
                          </a:solidFill>
                          <a:effectLst/>
                          <a:latin typeface="+mn-lt"/>
                        </a:rPr>
                        <a:t>net </a:t>
                      </a:r>
                      <a:r>
                        <a:rPr lang="en-US" sz="1600" b="0" i="0" u="none" strike="noStrike" dirty="0" smtClean="0">
                          <a:solidFill>
                            <a:srgbClr val="000000"/>
                          </a:solidFill>
                          <a:effectLst/>
                          <a:latin typeface="Calibri"/>
                        </a:rPr>
                        <a:t>ICR </a:t>
                      </a:r>
                      <a:r>
                        <a:rPr lang="en-US" sz="1600" b="0" i="0" u="none" strike="noStrike" dirty="0">
                          <a:solidFill>
                            <a:srgbClr val="000000"/>
                          </a:solidFill>
                          <a:effectLst/>
                          <a:latin typeface="Calibri"/>
                        </a:rPr>
                        <a:t>+ 800  </a:t>
                      </a:r>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MW</a:t>
                      </a:r>
                    </a:p>
                  </a:txBody>
                  <a:tcPr marL="9525" marR="9525" marT="9525"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8.1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2.9</a:t>
                      </a:r>
                    </a:p>
                  </a:txBody>
                  <a:tcPr marL="9525" marR="9525" marT="9525"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5.9</a:t>
                      </a:r>
                    </a:p>
                  </a:txBody>
                  <a:tcPr marL="9525" marR="9525" marT="9525"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6.6</a:t>
                      </a:r>
                    </a:p>
                  </a:txBody>
                  <a:tcPr marL="9525" marR="9525" marT="9525"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15.8</a:t>
                      </a:r>
                    </a:p>
                  </a:txBody>
                  <a:tcPr marL="9525" marR="9525" marT="9525"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18.0</a:t>
                      </a:r>
                    </a:p>
                  </a:txBody>
                  <a:tcPr marL="9525" marR="9525" marT="9525"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10008"/>
                  </a:ext>
                </a:extLst>
              </a:tr>
              <a:tr h="294747">
                <a:tc>
                  <a:txBody>
                    <a:bodyPr/>
                    <a:lstStyle/>
                    <a:p>
                      <a:pPr algn="l" fontAlgn="b"/>
                      <a:r>
                        <a:rPr lang="en-US" sz="1600" b="0" i="0" u="none" strike="noStrike" dirty="0" smtClean="0">
                          <a:solidFill>
                            <a:srgbClr val="000000"/>
                          </a:solidFill>
                          <a:effectLst/>
                          <a:latin typeface="+mn-lt"/>
                        </a:rPr>
                        <a:t>net </a:t>
                      </a:r>
                      <a:r>
                        <a:rPr lang="en-US" sz="1600" b="0" i="0" u="none" strike="noStrike" dirty="0" smtClean="0">
                          <a:solidFill>
                            <a:srgbClr val="000000"/>
                          </a:solidFill>
                          <a:effectLst/>
                          <a:latin typeface="Calibri"/>
                        </a:rPr>
                        <a:t>ICR </a:t>
                      </a:r>
                      <a:r>
                        <a:rPr lang="en-US" sz="1600" b="0" i="0" u="none" strike="noStrike" dirty="0">
                          <a:solidFill>
                            <a:srgbClr val="000000"/>
                          </a:solidFill>
                          <a:effectLst/>
                          <a:latin typeface="Calibri"/>
                        </a:rPr>
                        <a:t>+ 400   </a:t>
                      </a:r>
                      <a:r>
                        <a:rPr lang="en-US" sz="1600" b="0" i="0" u="none" strike="noStrike" dirty="0" smtClean="0">
                          <a:solidFill>
                            <a:srgbClr val="000000"/>
                          </a:solidFill>
                          <a:effectLst/>
                          <a:latin typeface="Calibri"/>
                        </a:rPr>
                        <a:t> MW</a:t>
                      </a:r>
                      <a:endParaRPr lang="en-US" sz="16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10.1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2"/>
                          </a:solidFill>
                          <a:effectLst/>
                          <a:latin typeface="Calibri" panose="020F0502020204030204" pitchFamily="34" charset="0"/>
                        </a:rPr>
                        <a:t>11.3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tx2"/>
                          </a:solidFill>
                          <a:effectLst/>
                          <a:latin typeface="Calibri" panose="020F0502020204030204" pitchFamily="34" charset="0"/>
                        </a:rPr>
                        <a:t>4.4</a:t>
                      </a: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a:solidFill>
                            <a:schemeClr val="accent6">
                              <a:lumMod val="50000"/>
                            </a:schemeClr>
                          </a:solidFill>
                          <a:effectLst/>
                          <a:latin typeface="Calibri" panose="020F0502020204030204" pitchFamily="34" charset="0"/>
                        </a:rPr>
                        <a:t>8.5</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tx2"/>
                          </a:solidFill>
                          <a:effectLst/>
                          <a:latin typeface="Calibri" panose="020F0502020204030204" pitchFamily="34" charset="0"/>
                        </a:rPr>
                        <a:t>9.5</a:t>
                      </a: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21.3</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a:solidFill>
                            <a:schemeClr val="tx2"/>
                          </a:solidFill>
                          <a:effectLst/>
                          <a:latin typeface="Calibri" panose="020F0502020204030204" pitchFamily="34" charset="0"/>
                        </a:rPr>
                        <a:t>24.2</a:t>
                      </a: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9"/>
                  </a:ext>
                </a:extLst>
              </a:tr>
              <a:tr h="294747">
                <a:tc>
                  <a:txBody>
                    <a:bodyPr/>
                    <a:lstStyle/>
                    <a:p>
                      <a:pPr algn="l" fontAlgn="b"/>
                      <a:r>
                        <a:rPr lang="en-US" sz="1600" b="1" i="0" u="none" strike="noStrike" dirty="0" smtClean="0">
                          <a:solidFill>
                            <a:srgbClr val="000000"/>
                          </a:solidFill>
                          <a:effectLst/>
                          <a:latin typeface="Calibri"/>
                        </a:rPr>
                        <a:t>net ICR</a:t>
                      </a:r>
                      <a:endParaRPr lang="en-US" sz="1600" b="1"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1" i="0" u="none" strike="noStrike" dirty="0">
                          <a:solidFill>
                            <a:schemeClr val="accent6">
                              <a:lumMod val="50000"/>
                            </a:schemeClr>
                          </a:solidFill>
                          <a:effectLst/>
                          <a:latin typeface="Calibri" panose="020F0502020204030204" pitchFamily="34" charset="0"/>
                        </a:rPr>
                        <a:t>14.1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600" b="1" i="0" u="none" strike="noStrike" dirty="0">
                          <a:solidFill>
                            <a:schemeClr val="tx2"/>
                          </a:solidFill>
                          <a:effectLst/>
                          <a:latin typeface="Calibri" panose="020F0502020204030204" pitchFamily="34" charset="0"/>
                        </a:rPr>
                        <a:t>15.6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1" i="0" u="none" strike="noStrike" dirty="0">
                          <a:solidFill>
                            <a:schemeClr val="accent6">
                              <a:lumMod val="50000"/>
                            </a:schemeClr>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fontAlgn="b"/>
                      <a:r>
                        <a:rPr lang="en-US" sz="1600" b="1" i="0" u="none" strike="noStrike" dirty="0">
                          <a:solidFill>
                            <a:schemeClr val="tx2"/>
                          </a:solidFill>
                          <a:effectLst/>
                          <a:latin typeface="Calibri" panose="020F0502020204030204" pitchFamily="34" charset="0"/>
                        </a:rPr>
                        <a:t>6.4</a:t>
                      </a:r>
                    </a:p>
                  </a:txBody>
                  <a:tcPr marL="9525" marR="9525" marT="9525"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1" i="0" u="none" strike="noStrike" dirty="0">
                          <a:solidFill>
                            <a:schemeClr val="accent6">
                              <a:lumMod val="50000"/>
                            </a:schemeClr>
                          </a:solidFill>
                          <a:effectLst/>
                          <a:latin typeface="Calibri" panose="020F0502020204030204" pitchFamily="34" charset="0"/>
                        </a:rPr>
                        <a:t>12.4</a:t>
                      </a:r>
                    </a:p>
                  </a:txBody>
                  <a:tcPr marL="9525" marR="9525" marT="9525"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fontAlgn="b"/>
                      <a:r>
                        <a:rPr lang="en-US" sz="1600" b="1" i="0" u="none" strike="noStrike" dirty="0">
                          <a:solidFill>
                            <a:schemeClr val="tx2"/>
                          </a:solidFill>
                          <a:effectLst/>
                          <a:latin typeface="Calibri" panose="020F0502020204030204" pitchFamily="34" charset="0"/>
                        </a:rPr>
                        <a:t>13.8</a:t>
                      </a:r>
                    </a:p>
                  </a:txBody>
                  <a:tcPr marL="9525" marR="9525" marT="9525"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1" i="0" u="none" strike="noStrike" dirty="0">
                          <a:solidFill>
                            <a:schemeClr val="accent6">
                              <a:lumMod val="50000"/>
                            </a:schemeClr>
                          </a:solidFill>
                          <a:effectLst/>
                          <a:latin typeface="Calibri" panose="020F0502020204030204" pitchFamily="34" charset="0"/>
                        </a:rPr>
                        <a:t>28.1</a:t>
                      </a:r>
                    </a:p>
                  </a:txBody>
                  <a:tcPr marL="9525" marR="9525" marT="9525"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fontAlgn="b"/>
                      <a:r>
                        <a:rPr lang="en-US" sz="1600" b="1" i="0" u="none" strike="noStrike" dirty="0">
                          <a:solidFill>
                            <a:schemeClr val="tx2"/>
                          </a:solidFill>
                          <a:effectLst/>
                          <a:latin typeface="Calibri" panose="020F0502020204030204" pitchFamily="34" charset="0"/>
                        </a:rPr>
                        <a:t>31.9</a:t>
                      </a:r>
                    </a:p>
                  </a:txBody>
                  <a:tcPr marL="9525" marR="9525" marT="9525"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10010"/>
                  </a:ext>
                </a:extLst>
              </a:tr>
              <a:tr h="294747">
                <a:tc>
                  <a:txBody>
                    <a:bodyPr/>
                    <a:lstStyle/>
                    <a:p>
                      <a:pPr algn="l" fontAlgn="b"/>
                      <a:r>
                        <a:rPr lang="en-US" sz="1600" b="0" i="0" u="none" strike="noStrike" dirty="0" smtClean="0">
                          <a:solidFill>
                            <a:srgbClr val="000000"/>
                          </a:solidFill>
                          <a:effectLst/>
                          <a:latin typeface="+mn-lt"/>
                        </a:rPr>
                        <a:t>net ICR - </a:t>
                      </a:r>
                      <a:r>
                        <a:rPr lang="en-US" sz="1600" b="0" i="0" u="none" strike="noStrike" dirty="0">
                          <a:solidFill>
                            <a:srgbClr val="000000"/>
                          </a:solidFill>
                          <a:effectLst/>
                          <a:latin typeface="Calibri"/>
                        </a:rPr>
                        <a:t>400   </a:t>
                      </a:r>
                      <a:r>
                        <a:rPr lang="en-US" sz="1600" b="0" i="0" u="none" strike="noStrike" dirty="0" smtClean="0">
                          <a:solidFill>
                            <a:srgbClr val="000000"/>
                          </a:solidFill>
                          <a:effectLst/>
                          <a:latin typeface="Calibri"/>
                        </a:rPr>
                        <a:t> MW</a:t>
                      </a:r>
                      <a:endParaRPr lang="en-US" sz="16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19.4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2"/>
                          </a:solidFill>
                          <a:effectLst/>
                          <a:latin typeface="Calibri" panose="020F0502020204030204" pitchFamily="34" charset="0"/>
                        </a:rPr>
                        <a:t>21.3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8.4</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tx2"/>
                          </a:solidFill>
                          <a:effectLst/>
                          <a:latin typeface="Calibri" panose="020F0502020204030204" pitchFamily="34" charset="0"/>
                        </a:rPr>
                        <a:t>9.3</a:t>
                      </a: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17.5</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tx2"/>
                          </a:solidFill>
                          <a:effectLst/>
                          <a:latin typeface="Calibri" panose="020F0502020204030204" pitchFamily="34" charset="0"/>
                        </a:rPr>
                        <a:t>19.2</a:t>
                      </a: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36.8</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tx2"/>
                          </a:solidFill>
                          <a:effectLst/>
                          <a:latin typeface="Calibri" panose="020F0502020204030204" pitchFamily="34" charset="0"/>
                        </a:rPr>
                        <a:t>41.2</a:t>
                      </a: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11"/>
                  </a:ext>
                </a:extLst>
              </a:tr>
              <a:tr h="294747">
                <a:tc>
                  <a:txBody>
                    <a:bodyPr/>
                    <a:lstStyle/>
                    <a:p>
                      <a:pPr algn="l" fontAlgn="b"/>
                      <a:r>
                        <a:rPr lang="en-US" sz="1600" b="0" i="0" u="none" strike="noStrike" dirty="0" smtClean="0">
                          <a:solidFill>
                            <a:srgbClr val="000000"/>
                          </a:solidFill>
                          <a:effectLst/>
                          <a:latin typeface="+mn-lt"/>
                        </a:rPr>
                        <a:t>net ICR - </a:t>
                      </a:r>
                      <a:r>
                        <a:rPr lang="en-US" sz="1600" b="0" i="0" u="none" strike="noStrike" dirty="0">
                          <a:solidFill>
                            <a:srgbClr val="000000"/>
                          </a:solidFill>
                          <a:effectLst/>
                          <a:latin typeface="Calibri"/>
                        </a:rPr>
                        <a:t>800   </a:t>
                      </a:r>
                      <a:r>
                        <a:rPr lang="en-US" sz="1600" b="0" i="0" u="none" strike="noStrike" dirty="0" smtClean="0">
                          <a:solidFill>
                            <a:srgbClr val="000000"/>
                          </a:solidFill>
                          <a:effectLst/>
                          <a:latin typeface="Calibri"/>
                        </a:rPr>
                        <a:t> MW</a:t>
                      </a:r>
                      <a:endParaRPr lang="en-US" sz="16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26.1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28.4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12.4</a:t>
                      </a:r>
                    </a:p>
                  </a:txBody>
                  <a:tcPr marL="9525" marR="9525" marT="9525"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13.4</a:t>
                      </a:r>
                    </a:p>
                  </a:txBody>
                  <a:tcPr marL="9525" marR="9525" marT="9525"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24.0</a:t>
                      </a:r>
                    </a:p>
                  </a:txBody>
                  <a:tcPr marL="9525" marR="9525" marT="9525"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25.8</a:t>
                      </a:r>
                    </a:p>
                  </a:txBody>
                  <a:tcPr marL="9525" marR="9525" marT="9525"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47.3</a:t>
                      </a:r>
                    </a:p>
                  </a:txBody>
                  <a:tcPr marL="9525" marR="9525" marT="9525"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51.9</a:t>
                      </a:r>
                    </a:p>
                  </a:txBody>
                  <a:tcPr marL="9525" marR="9525" marT="9525"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10012"/>
                  </a:ext>
                </a:extLst>
              </a:tr>
              <a:tr h="294747">
                <a:tc>
                  <a:txBody>
                    <a:bodyPr/>
                    <a:lstStyle/>
                    <a:p>
                      <a:pPr algn="l" fontAlgn="b"/>
                      <a:r>
                        <a:rPr lang="en-US" sz="1600" b="0" i="0" u="none" strike="noStrike" dirty="0" smtClean="0">
                          <a:solidFill>
                            <a:srgbClr val="000000"/>
                          </a:solidFill>
                          <a:effectLst/>
                          <a:latin typeface="+mn-lt"/>
                        </a:rPr>
                        <a:t>net </a:t>
                      </a:r>
                      <a:r>
                        <a:rPr lang="en-US" sz="1600" b="0" i="0" u="none" strike="noStrike" dirty="0" smtClean="0">
                          <a:solidFill>
                            <a:srgbClr val="000000"/>
                          </a:solidFill>
                          <a:effectLst/>
                          <a:latin typeface="Calibri"/>
                        </a:rPr>
                        <a:t>ICR - 1,200 </a:t>
                      </a:r>
                      <a:r>
                        <a:rPr lang="en-US" sz="1600" b="0" i="0" u="none" strike="noStrike" dirty="0">
                          <a:solidFill>
                            <a:srgbClr val="000000"/>
                          </a:solidFill>
                          <a:effectLst/>
                          <a:latin typeface="Calibri"/>
                        </a:rPr>
                        <a:t>MW</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34.6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2"/>
                          </a:solidFill>
                          <a:effectLst/>
                          <a:latin typeface="Calibri" panose="020F0502020204030204" pitchFamily="34" charset="0"/>
                        </a:rPr>
                        <a:t>37.3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18.1</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tx2"/>
                          </a:solidFill>
                          <a:effectLst/>
                          <a:latin typeface="Calibri" panose="020F0502020204030204" pitchFamily="34" charset="0"/>
                        </a:rPr>
                        <a:t>19.2</a:t>
                      </a: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32.3</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tx2"/>
                          </a:solidFill>
                          <a:effectLst/>
                          <a:latin typeface="Calibri" panose="020F0502020204030204" pitchFamily="34" charset="0"/>
                        </a:rPr>
                        <a:t>34.3</a:t>
                      </a: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58.8</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en-US" sz="1600" b="0" i="0" u="none" strike="noStrike" dirty="0">
                          <a:solidFill>
                            <a:schemeClr val="tx2"/>
                          </a:solidFill>
                          <a:effectLst/>
                          <a:latin typeface="Calibri" panose="020F0502020204030204" pitchFamily="34" charset="0"/>
                        </a:rPr>
                        <a:t>64.6</a:t>
                      </a: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13"/>
                  </a:ext>
                </a:extLst>
              </a:tr>
              <a:tr h="294747">
                <a:tc>
                  <a:txBody>
                    <a:bodyPr/>
                    <a:lstStyle/>
                    <a:p>
                      <a:pPr algn="l" fontAlgn="b"/>
                      <a:r>
                        <a:rPr lang="en-US" sz="1600" b="0" i="0" u="none" strike="noStrike" dirty="0" smtClean="0">
                          <a:solidFill>
                            <a:srgbClr val="000000"/>
                          </a:solidFill>
                          <a:effectLst/>
                          <a:latin typeface="+mn-lt"/>
                        </a:rPr>
                        <a:t>net </a:t>
                      </a:r>
                      <a:r>
                        <a:rPr lang="en-US" sz="1600" b="0" i="0" u="none" strike="noStrike" dirty="0" smtClean="0">
                          <a:solidFill>
                            <a:srgbClr val="000000"/>
                          </a:solidFill>
                          <a:effectLst/>
                          <a:latin typeface="Calibri"/>
                        </a:rPr>
                        <a:t>ICR - 1,600 </a:t>
                      </a:r>
                      <a:r>
                        <a:rPr lang="en-US" sz="1600" b="0" i="0" u="none" strike="noStrike" dirty="0">
                          <a:solidFill>
                            <a:srgbClr val="000000"/>
                          </a:solidFill>
                          <a:effectLst/>
                          <a:latin typeface="Calibri"/>
                        </a:rPr>
                        <a:t>MW</a:t>
                      </a:r>
                    </a:p>
                  </a:txBody>
                  <a:tcPr marL="9525" marR="9525" marT="9525"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44.9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48.0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25.1</a:t>
                      </a:r>
                    </a:p>
                  </a:txBody>
                  <a:tcPr marL="9525" marR="9525" marT="9525"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26.7</a:t>
                      </a:r>
                    </a:p>
                  </a:txBody>
                  <a:tcPr marL="9525" marR="9525" marT="9525"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42.5</a:t>
                      </a:r>
                    </a:p>
                  </a:txBody>
                  <a:tcPr marL="9525" marR="9525" marT="9525"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45.2</a:t>
                      </a:r>
                    </a:p>
                  </a:txBody>
                  <a:tcPr marL="9525" marR="9525" marT="9525"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600" b="0" i="0" u="none" strike="noStrike" dirty="0">
                          <a:solidFill>
                            <a:schemeClr val="accent6">
                              <a:lumMod val="50000"/>
                            </a:schemeClr>
                          </a:solidFill>
                          <a:effectLst/>
                          <a:latin typeface="Calibri" panose="020F0502020204030204" pitchFamily="34" charset="0"/>
                        </a:rPr>
                        <a:t>72.9</a:t>
                      </a:r>
                    </a:p>
                  </a:txBody>
                  <a:tcPr marL="9525" marR="9525" marT="9525"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78.0</a:t>
                      </a:r>
                    </a:p>
                  </a:txBody>
                  <a:tcPr marL="9525" marR="9525" marT="9525"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10014"/>
                  </a:ext>
                </a:extLst>
              </a:tr>
            </a:tbl>
          </a:graphicData>
        </a:graphic>
      </p:graphicFrame>
      <p:sp>
        <p:nvSpPr>
          <p:cNvPr id="6" name="Content Placeholder 2"/>
          <p:cNvSpPr txBox="1">
            <a:spLocks/>
          </p:cNvSpPr>
          <p:nvPr/>
        </p:nvSpPr>
        <p:spPr>
          <a:xfrm>
            <a:off x="424543" y="5987912"/>
            <a:ext cx="8414657" cy="489087"/>
          </a:xfrm>
          <a:prstGeom prst="rect">
            <a:avLst/>
          </a:prstGeom>
        </p:spPr>
        <p:txBody>
          <a:bodyPr vert="horz" lIns="91440" tIns="45720" rIns="91440" bIns="45720" rtlCol="0">
            <a:normAutofit/>
          </a:bodyPr>
          <a:lstStyle/>
          <a:p>
            <a:pPr fontAlgn="auto">
              <a:spcBef>
                <a:spcPts val="1200"/>
              </a:spcBef>
              <a:spcAft>
                <a:spcPts val="0"/>
              </a:spcAft>
              <a:defRPr/>
            </a:pPr>
            <a:r>
              <a:rPr lang="en-US" sz="1600" dirty="0" smtClean="0">
                <a:solidFill>
                  <a:srgbClr val="000000"/>
                </a:solidFill>
              </a:rPr>
              <a:t>Note:</a:t>
            </a:r>
            <a:r>
              <a:rPr lang="en-US" sz="1600" dirty="0" smtClean="0">
                <a:solidFill>
                  <a:schemeClr val="accent6">
                    <a:lumMod val="50000"/>
                  </a:schemeClr>
                </a:solidFill>
              </a:rPr>
              <a:t> w/ - with Mystic 8 &amp; 9;</a:t>
            </a:r>
            <a:r>
              <a:rPr lang="en-US" sz="1600" dirty="0" smtClean="0">
                <a:solidFill>
                  <a:srgbClr val="000000"/>
                </a:solidFill>
              </a:rPr>
              <a:t> </a:t>
            </a:r>
            <a:r>
              <a:rPr lang="en-US" sz="1600" dirty="0" smtClean="0">
                <a:solidFill>
                  <a:schemeClr val="tx2"/>
                </a:solidFill>
                <a:latin typeface="+mn-lt"/>
              </a:rPr>
              <a:t>w/o - without Mystic 8 &amp; 9</a:t>
            </a:r>
            <a:endParaRPr lang="en-US" sz="1200" dirty="0" smtClean="0">
              <a:solidFill>
                <a:schemeClr val="tx2"/>
              </a:solidFill>
              <a:latin typeface="+mn-lt"/>
            </a:endParaRPr>
          </a:p>
        </p:txBody>
      </p:sp>
    </p:spTree>
    <p:extLst>
      <p:ext uri="{BB962C8B-B14F-4D97-AF65-F5344CB8AC3E}">
        <p14:creationId xmlns:p14="http://schemas.microsoft.com/office/powerpoint/2010/main" val="1209232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Study Results – CCP 2023-2024, </a:t>
            </a:r>
            <a:r>
              <a:rPr lang="en-US" sz="2400" i="1" dirty="0" smtClean="0"/>
              <a:t>cont.</a:t>
            </a:r>
            <a:br>
              <a:rPr lang="en-US" sz="2400" i="1" dirty="0" smtClean="0"/>
            </a:br>
            <a:r>
              <a:rPr lang="en-US" sz="2400" dirty="0" smtClean="0"/>
              <a:t>With Mystic 8 &amp; 9</a:t>
            </a:r>
            <a:endParaRPr lang="en-US" sz="2400" i="1" dirty="0"/>
          </a:p>
        </p:txBody>
      </p:sp>
      <p:sp>
        <p:nvSpPr>
          <p:cNvPr id="4" name="Slide Number Placeholder 3"/>
          <p:cNvSpPr>
            <a:spLocks noGrp="1"/>
          </p:cNvSpPr>
          <p:nvPr>
            <p:ph type="sldNum" sz="quarter" idx="12"/>
          </p:nvPr>
        </p:nvSpPr>
        <p:spPr/>
        <p:txBody>
          <a:bodyPr/>
          <a:lstStyle/>
          <a:p>
            <a:fld id="{10C7F894-2A36-495D-AB7C-1055F7AC0F9D}" type="slidenum">
              <a:rPr lang="en-US" smtClean="0"/>
              <a:pPr/>
              <a:t>9</a:t>
            </a:fld>
            <a:endParaRPr lang="en-US" dirty="0"/>
          </a:p>
        </p:txBody>
      </p:sp>
      <p:sp>
        <p:nvSpPr>
          <p:cNvPr id="3" name="Rectangle 2"/>
          <p:cNvSpPr/>
          <p:nvPr/>
        </p:nvSpPr>
        <p:spPr>
          <a:xfrm>
            <a:off x="4207958" y="5943600"/>
            <a:ext cx="617477" cy="307777"/>
          </a:xfrm>
          <a:prstGeom prst="rect">
            <a:avLst/>
          </a:prstGeom>
        </p:spPr>
        <p:txBody>
          <a:bodyPr wrap="none">
            <a:spAutoFit/>
          </a:bodyPr>
          <a:lstStyle/>
          <a:p>
            <a:r>
              <a:rPr lang="en-US" sz="1400" b="1" dirty="0">
                <a:solidFill>
                  <a:srgbClr val="000000"/>
                </a:solidFill>
              </a:rPr>
              <a:t>(MW)</a:t>
            </a:r>
          </a:p>
        </p:txBody>
      </p:sp>
      <p:sp>
        <p:nvSpPr>
          <p:cNvPr id="7" name="Rectangle 6"/>
          <p:cNvSpPr/>
          <p:nvPr/>
        </p:nvSpPr>
        <p:spPr>
          <a:xfrm>
            <a:off x="3657600" y="5562600"/>
            <a:ext cx="431913" cy="307777"/>
          </a:xfrm>
          <a:prstGeom prst="rect">
            <a:avLst/>
          </a:prstGeom>
        </p:spPr>
        <p:txBody>
          <a:bodyPr wrap="none">
            <a:spAutoFit/>
          </a:bodyPr>
          <a:lstStyle/>
          <a:p>
            <a:r>
              <a:rPr lang="en-US" sz="1400" b="1" dirty="0" smtClean="0">
                <a:solidFill>
                  <a:srgbClr val="000000"/>
                </a:solidFill>
              </a:rPr>
              <a:t>net</a:t>
            </a:r>
            <a:endParaRPr lang="en-US" sz="1400" b="1" dirty="0">
              <a:solidFill>
                <a:srgbClr val="000000"/>
              </a:solidFill>
            </a:endParaRPr>
          </a:p>
        </p:txBody>
      </p:sp>
      <p:graphicFrame>
        <p:nvGraphicFramePr>
          <p:cNvPr id="8" name="Chart 7"/>
          <p:cNvGraphicFramePr>
            <a:graphicFrameLocks/>
          </p:cNvGraphicFramePr>
          <p:nvPr>
            <p:extLst>
              <p:ext uri="{D42A27DB-BD31-4B8C-83A1-F6EECF244321}">
                <p14:modId xmlns:p14="http://schemas.microsoft.com/office/powerpoint/2010/main" val="2053334426"/>
              </p:ext>
            </p:extLst>
          </p:nvPr>
        </p:nvGraphicFramePr>
        <p:xfrm>
          <a:off x="543977" y="1161574"/>
          <a:ext cx="7945437" cy="5048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33715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serveDeficiencyHours_Capacity Commitment Period 2020_2021 PSPC Sept 22 2016 mtg">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SONE2015">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ReserveDeficiencyHours_Capacity Commitment Period 2020_2021 PSPC Sept 22 2016 mtg</Template>
  <TotalTime>0</TotalTime>
  <Words>1825</Words>
  <Application>Microsoft Office PowerPoint</Application>
  <PresentationFormat>On-screen Show (4:3)</PresentationFormat>
  <Paragraphs>291</Paragraphs>
  <Slides>18</Slides>
  <Notes>7</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18</vt:i4>
      </vt:variant>
    </vt:vector>
  </HeadingPairs>
  <TitlesOfParts>
    <vt:vector size="25" baseType="lpstr">
      <vt:lpstr>Arial</vt:lpstr>
      <vt:lpstr>Calibri</vt:lpstr>
      <vt:lpstr>Times New Roman</vt:lpstr>
      <vt:lpstr>ReserveDeficiencyHours_Capacity Commitment Period 2020_2021 PSPC Sept 22 2016 mtg</vt:lpstr>
      <vt:lpstr>blank</vt:lpstr>
      <vt:lpstr>ISONE2015</vt:lpstr>
      <vt:lpstr>1_blank</vt:lpstr>
      <vt:lpstr>PowerPoint Presentation</vt:lpstr>
      <vt:lpstr>Objective</vt:lpstr>
      <vt:lpstr>Study Assumptions</vt:lpstr>
      <vt:lpstr>Study Approach</vt:lpstr>
      <vt:lpstr>Study Approach, cont.</vt:lpstr>
      <vt:lpstr>Interpretation of Study Results</vt:lpstr>
      <vt:lpstr>Interpretation of Study Results, cont.</vt:lpstr>
      <vt:lpstr>Study Results – CCP 2023-2024, cont.</vt:lpstr>
      <vt:lpstr>Study Results – CCP 2023-2024, cont. With Mystic 8 &amp; 9</vt:lpstr>
      <vt:lpstr>Study Results – CCP 2023-2024, cont. Without Mystic 8 &amp; 9</vt:lpstr>
      <vt:lpstr>Comparison between results for ccp 2023-2024 (fca 14) and ccp 2022-2023 (fCa 13)</vt:lpstr>
      <vt:lpstr>Comparison Between Results for CCP 2023-2024 (FCA 14) and CCP 2022-2023 (FCA 13)</vt:lpstr>
      <vt:lpstr>Observations</vt:lpstr>
      <vt:lpstr>Probability Distribution of System Load July Peak Week</vt:lpstr>
      <vt:lpstr>Probability Distribution of System Load August Peak Week</vt:lpstr>
      <vt:lpstr>Probability Distribution of Resource Outage Levels </vt:lpstr>
      <vt:lpstr>Cumulative Probability Distribution of System Need  (Relative to net ICR level)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2019-11-13T16:48:30Z</dcterms:created>
  <dcterms:modified xsi:type="dcterms:W3CDTF">2019-11-13T16:49:11Z</dcterms:modified>
</cp:coreProperties>
</file>