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22"/>
  </p:notesMasterIdLst>
  <p:handoutMasterIdLst>
    <p:handoutMasterId r:id="rId23"/>
  </p:handoutMasterIdLst>
  <p:sldIdLst>
    <p:sldId id="285" r:id="rId2"/>
    <p:sldId id="681" r:id="rId3"/>
    <p:sldId id="680" r:id="rId4"/>
    <p:sldId id="768" r:id="rId5"/>
    <p:sldId id="752" r:id="rId6"/>
    <p:sldId id="772" r:id="rId7"/>
    <p:sldId id="773" r:id="rId8"/>
    <p:sldId id="769" r:id="rId9"/>
    <p:sldId id="754" r:id="rId10"/>
    <p:sldId id="566" r:id="rId11"/>
    <p:sldId id="770" r:id="rId12"/>
    <p:sldId id="755" r:id="rId13"/>
    <p:sldId id="767" r:id="rId14"/>
    <p:sldId id="762" r:id="rId15"/>
    <p:sldId id="759" r:id="rId16"/>
    <p:sldId id="760" r:id="rId17"/>
    <p:sldId id="764" r:id="rId18"/>
    <p:sldId id="761" r:id="rId19"/>
    <p:sldId id="682" r:id="rId20"/>
    <p:sldId id="75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7" name="Author" initials="A" lastIdx="0" clrIdx="16"/>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2"/>
    <p:restoredTop sz="94608"/>
  </p:normalViewPr>
  <p:slideViewPr>
    <p:cSldViewPr snapToGrid="0" snapToObjects="1">
      <p:cViewPr varScale="1">
        <p:scale>
          <a:sx n="55" d="100"/>
          <a:sy n="55" d="100"/>
        </p:scale>
        <p:origin x="480"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34DE7A-F262-5E44-9166-7FCA8BFEC424}" type="datetimeFigureOut">
              <a:rPr lang="en-US" smtClean="0"/>
              <a:pPr/>
              <a:t>12/5/2019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1A939F-4F71-2A4A-B5FD-84D261B0778E}" type="slidenum">
              <a:rPr lang="en-US" smtClean="0"/>
              <a:pPr/>
              <a:t>‹#›</a:t>
            </a:fld>
            <a:endParaRPr lang="en-US" dirty="0"/>
          </a:p>
        </p:txBody>
      </p:sp>
    </p:spTree>
    <p:extLst>
      <p:ext uri="{BB962C8B-B14F-4D97-AF65-F5344CB8AC3E}">
        <p14:creationId xmlns:p14="http://schemas.microsoft.com/office/powerpoint/2010/main" val="158880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649840-6BFF-1E44-A514-4783B4A77E76}" type="datetimeFigureOut">
              <a:rPr lang="en-US" smtClean="0"/>
              <a:pPr/>
              <a:t>12/5/2019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37FAFD-403B-D54F-9335-2F9520CE9B6E}" type="slidenum">
              <a:rPr lang="en-US" smtClean="0"/>
              <a:pPr/>
              <a:t>‹#›</a:t>
            </a:fld>
            <a:endParaRPr lang="en-US" dirty="0"/>
          </a:p>
        </p:txBody>
      </p:sp>
    </p:spTree>
    <p:extLst>
      <p:ext uri="{BB962C8B-B14F-4D97-AF65-F5344CB8AC3E}">
        <p14:creationId xmlns:p14="http://schemas.microsoft.com/office/powerpoint/2010/main" val="608419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solidFill>
            <a:schemeClr val="accent1">
              <a:lumMod val="60000"/>
              <a:lumOff val="40000"/>
            </a:schemeClr>
          </a:solidFill>
        </p:spPr>
        <p:txBody>
          <a:bodyPr/>
          <a:lstStyle>
            <a:lvl1pPr>
              <a:defRPr i="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7E6A01-7300-924C-91B3-3D407D7C6B2D}" type="datetime1">
              <a:rPr lang="en-US" smtClean="0"/>
              <a:t>12/5/2019</a:t>
            </a:fld>
            <a:endParaRPr lang="en-US" dirty="0"/>
          </a:p>
        </p:txBody>
      </p:sp>
      <p:sp>
        <p:nvSpPr>
          <p:cNvPr id="5" name="Footer Placeholder 4"/>
          <p:cNvSpPr>
            <a:spLocks noGrp="1"/>
          </p:cNvSpPr>
          <p:nvPr>
            <p:ph type="ftr" sz="quarter" idx="11"/>
          </p:nvPr>
        </p:nvSpPr>
        <p:spPr/>
        <p:txBody>
          <a:bodyPr/>
          <a:lstStyle/>
          <a:p>
            <a:r>
              <a:rPr lang="en-US" dirty="0"/>
              <a:t>Draft - For Discussion Only - Do Not Forward</a:t>
            </a:r>
          </a:p>
        </p:txBody>
      </p:sp>
      <p:sp>
        <p:nvSpPr>
          <p:cNvPr id="6" name="Slide Number Placeholder 5"/>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2733724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47E78D-32AF-2048-BF11-24F7D0A7AED2}" type="datetime1">
              <a:rPr lang="en-US" smtClean="0"/>
              <a:t>12/5/2019</a:t>
            </a:fld>
            <a:endParaRPr lang="en-US" dirty="0"/>
          </a:p>
        </p:txBody>
      </p:sp>
      <p:sp>
        <p:nvSpPr>
          <p:cNvPr id="5" name="Footer Placeholder 4"/>
          <p:cNvSpPr>
            <a:spLocks noGrp="1"/>
          </p:cNvSpPr>
          <p:nvPr>
            <p:ph type="ftr" sz="quarter" idx="11"/>
          </p:nvPr>
        </p:nvSpPr>
        <p:spPr/>
        <p:txBody>
          <a:bodyPr/>
          <a:lstStyle/>
          <a:p>
            <a:r>
              <a:rPr lang="en-US" dirty="0"/>
              <a:t>Draft - For Discussion Only - Do Not Forward</a:t>
            </a:r>
          </a:p>
        </p:txBody>
      </p:sp>
      <p:sp>
        <p:nvSpPr>
          <p:cNvPr id="6" name="Slide Number Placeholder 5"/>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1395396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A045CE-0F0C-E34C-A612-732B2FD2C38C}" type="datetime1">
              <a:rPr lang="en-US" smtClean="0"/>
              <a:t>12/5/2019</a:t>
            </a:fld>
            <a:endParaRPr lang="en-US" dirty="0"/>
          </a:p>
        </p:txBody>
      </p:sp>
      <p:sp>
        <p:nvSpPr>
          <p:cNvPr id="5" name="Footer Placeholder 4"/>
          <p:cNvSpPr>
            <a:spLocks noGrp="1"/>
          </p:cNvSpPr>
          <p:nvPr>
            <p:ph type="ftr" sz="quarter" idx="11"/>
          </p:nvPr>
        </p:nvSpPr>
        <p:spPr/>
        <p:txBody>
          <a:bodyPr/>
          <a:lstStyle/>
          <a:p>
            <a:r>
              <a:rPr lang="en-US" dirty="0"/>
              <a:t>Draft - For Discussion Only - Do Not Forward</a:t>
            </a:r>
          </a:p>
        </p:txBody>
      </p:sp>
      <p:sp>
        <p:nvSpPr>
          <p:cNvPr id="6" name="Slide Number Placeholder 5"/>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1516306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so title and content">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lvl1pPr>
              <a:defRPr>
                <a:solidFill>
                  <a:schemeClr val="tx1"/>
                </a:solidFill>
              </a:defRPr>
            </a:lvl1pPr>
          </a:lstStyle>
          <a:p>
            <a:fld id="{10C7F894-2A36-495D-AB7C-1055F7AC0F9D}" type="slidenum">
              <a:rPr lang="en-US" smtClean="0">
                <a:solidFill>
                  <a:srgbClr val="62777F"/>
                </a:solidFill>
              </a:rPr>
              <a:pPr/>
              <a:t>‹#›</a:t>
            </a:fld>
            <a:endParaRPr lang="en-US" dirty="0">
              <a:solidFill>
                <a:srgbClr val="62777F"/>
              </a:solidFill>
            </a:endParaRPr>
          </a:p>
        </p:txBody>
      </p:sp>
      <p:sp>
        <p:nvSpPr>
          <p:cNvPr id="6" name="Title Placeholder 1"/>
          <p:cNvSpPr>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lvl1pPr>
              <a:defRPr>
                <a:solidFill>
                  <a:srgbClr val="000000"/>
                </a:solidFill>
              </a:defRPr>
            </a:lvl1pPr>
          </a:lstStyle>
          <a:p>
            <a:r>
              <a:rPr lang="en-US" dirty="0"/>
              <a:t>Click to edit Master title style</a:t>
            </a:r>
          </a:p>
        </p:txBody>
      </p:sp>
      <p:sp>
        <p:nvSpPr>
          <p:cNvPr id="7" name="Text Placeholder 2"/>
          <p:cNvSpPr>
            <a:spLocks noGrp="1"/>
          </p:cNvSpPr>
          <p:nvPr>
            <p:ph idx="1"/>
          </p:nvPr>
        </p:nvSpPr>
        <p:spPr>
          <a:xfrm>
            <a:off x="457200" y="1401762"/>
            <a:ext cx="8229600" cy="4812688"/>
          </a:xfrm>
          <a:prstGeom prst="rect">
            <a:avLst/>
          </a:prstGeom>
        </p:spPr>
        <p:txBody>
          <a:bodyPr vert="horz" lIns="91440" tIns="45720" rIns="91440" bIns="45720" rtlCol="0">
            <a:normAutofit/>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98979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ln w="57150" cmpd="thinThick">
            <a:solidFill>
              <a:srgbClr val="000090"/>
            </a:solidFill>
          </a:ln>
        </p:spPr>
        <p:txBody>
          <a:bodyPr/>
          <a:lstStyle>
            <a:lvl1pPr>
              <a:defRPr>
                <a:solidFill>
                  <a:schemeClr val="tx2"/>
                </a:solidFill>
              </a:defRPr>
            </a:lvl1pPr>
          </a:lstStyle>
          <a:p>
            <a:r>
              <a:rPr lang="en-US" b="1" dirty="0">
                <a:solidFill>
                  <a:srgbClr val="000090"/>
                </a:solidFill>
                <a:latin typeface="Cambria"/>
                <a:cs typeface="Cambria"/>
              </a:rPr>
              <a:t>Header</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BF7D57-D0C6-E44D-8BB6-2C452BEA40EE}" type="datetime1">
              <a:rPr lang="en-US" smtClean="0"/>
              <a:t>12/5/2019</a:t>
            </a:fld>
            <a:endParaRPr lang="en-US" dirty="0"/>
          </a:p>
        </p:txBody>
      </p:sp>
      <p:sp>
        <p:nvSpPr>
          <p:cNvPr id="5" name="Footer Placeholder 4"/>
          <p:cNvSpPr>
            <a:spLocks noGrp="1"/>
          </p:cNvSpPr>
          <p:nvPr>
            <p:ph type="ftr" sz="quarter" idx="11"/>
          </p:nvPr>
        </p:nvSpPr>
        <p:spPr/>
        <p:txBody>
          <a:bodyPr/>
          <a:lstStyle/>
          <a:p>
            <a:r>
              <a:rPr lang="en-US" dirty="0"/>
              <a:t>Draft - For Discussion Only - Do Not Forward</a:t>
            </a:r>
          </a:p>
        </p:txBody>
      </p:sp>
      <p:sp>
        <p:nvSpPr>
          <p:cNvPr id="6" name="Slide Number Placeholder 5"/>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371411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6AD4E-D2F3-2D41-98C1-3F8C0F6195BD}" type="datetime1">
              <a:rPr lang="en-US" smtClean="0"/>
              <a:t>12/5/2019</a:t>
            </a:fld>
            <a:endParaRPr lang="en-US" dirty="0"/>
          </a:p>
        </p:txBody>
      </p:sp>
      <p:sp>
        <p:nvSpPr>
          <p:cNvPr id="5" name="Footer Placeholder 4"/>
          <p:cNvSpPr>
            <a:spLocks noGrp="1"/>
          </p:cNvSpPr>
          <p:nvPr>
            <p:ph type="ftr" sz="quarter" idx="11"/>
          </p:nvPr>
        </p:nvSpPr>
        <p:spPr/>
        <p:txBody>
          <a:bodyPr/>
          <a:lstStyle/>
          <a:p>
            <a:r>
              <a:rPr lang="en-US" dirty="0"/>
              <a:t>Draft - For Discussion Only - Do Not Forward</a:t>
            </a:r>
          </a:p>
        </p:txBody>
      </p:sp>
      <p:sp>
        <p:nvSpPr>
          <p:cNvPr id="6" name="Slide Number Placeholder 5"/>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247609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68D4F2-4686-7A45-8067-9BD77B275778}" type="datetime1">
              <a:rPr lang="en-US" smtClean="0"/>
              <a:t>12/5/2019</a:t>
            </a:fld>
            <a:endParaRPr lang="en-US" dirty="0"/>
          </a:p>
        </p:txBody>
      </p:sp>
      <p:sp>
        <p:nvSpPr>
          <p:cNvPr id="6" name="Footer Placeholder 5"/>
          <p:cNvSpPr>
            <a:spLocks noGrp="1"/>
          </p:cNvSpPr>
          <p:nvPr>
            <p:ph type="ftr" sz="quarter" idx="11"/>
          </p:nvPr>
        </p:nvSpPr>
        <p:spPr/>
        <p:txBody>
          <a:bodyPr/>
          <a:lstStyle/>
          <a:p>
            <a:r>
              <a:rPr lang="en-US" dirty="0"/>
              <a:t>Draft - For Discussion Only - Do Not Forward</a:t>
            </a:r>
          </a:p>
        </p:txBody>
      </p:sp>
      <p:sp>
        <p:nvSpPr>
          <p:cNvPr id="7" name="Slide Number Placeholder 6"/>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2705221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9BC744C-1937-D74A-8B78-140760D7CD1F}" type="datetime1">
              <a:rPr lang="en-US" smtClean="0"/>
              <a:t>12/5/2019</a:t>
            </a:fld>
            <a:endParaRPr lang="en-US" dirty="0"/>
          </a:p>
        </p:txBody>
      </p:sp>
      <p:sp>
        <p:nvSpPr>
          <p:cNvPr id="8" name="Footer Placeholder 7"/>
          <p:cNvSpPr>
            <a:spLocks noGrp="1"/>
          </p:cNvSpPr>
          <p:nvPr>
            <p:ph type="ftr" sz="quarter" idx="11"/>
          </p:nvPr>
        </p:nvSpPr>
        <p:spPr/>
        <p:txBody>
          <a:bodyPr/>
          <a:lstStyle/>
          <a:p>
            <a:r>
              <a:rPr lang="en-US" dirty="0"/>
              <a:t>Draft - For Discussion Only - Do Not Forward</a:t>
            </a:r>
          </a:p>
        </p:txBody>
      </p:sp>
      <p:sp>
        <p:nvSpPr>
          <p:cNvPr id="9" name="Slide Number Placeholder 8"/>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360246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DE2C08-1BB5-6343-ABE1-9712F84EA7D2}" type="datetime1">
              <a:rPr lang="en-US" smtClean="0"/>
              <a:t>12/5/2019</a:t>
            </a:fld>
            <a:endParaRPr lang="en-US" dirty="0"/>
          </a:p>
        </p:txBody>
      </p:sp>
      <p:sp>
        <p:nvSpPr>
          <p:cNvPr id="4" name="Footer Placeholder 3"/>
          <p:cNvSpPr>
            <a:spLocks noGrp="1"/>
          </p:cNvSpPr>
          <p:nvPr>
            <p:ph type="ftr" sz="quarter" idx="11"/>
          </p:nvPr>
        </p:nvSpPr>
        <p:spPr/>
        <p:txBody>
          <a:bodyPr/>
          <a:lstStyle/>
          <a:p>
            <a:r>
              <a:rPr lang="en-US" dirty="0"/>
              <a:t>Draft - For Discussion Only - Do Not Forward</a:t>
            </a:r>
          </a:p>
        </p:txBody>
      </p:sp>
      <p:sp>
        <p:nvSpPr>
          <p:cNvPr id="5" name="Slide Number Placeholder 4"/>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66399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98B1DE-5720-CE46-BA83-BEE39629FFB8}" type="datetime1">
              <a:rPr lang="en-US" smtClean="0"/>
              <a:t>12/5/2019</a:t>
            </a:fld>
            <a:endParaRPr lang="en-US" dirty="0"/>
          </a:p>
        </p:txBody>
      </p:sp>
      <p:sp>
        <p:nvSpPr>
          <p:cNvPr id="3" name="Footer Placeholder 2"/>
          <p:cNvSpPr>
            <a:spLocks noGrp="1"/>
          </p:cNvSpPr>
          <p:nvPr>
            <p:ph type="ftr" sz="quarter" idx="11"/>
          </p:nvPr>
        </p:nvSpPr>
        <p:spPr/>
        <p:txBody>
          <a:bodyPr/>
          <a:lstStyle/>
          <a:p>
            <a:r>
              <a:rPr lang="en-US" dirty="0"/>
              <a:t>Draft - For Discussion Only - Do Not Forward</a:t>
            </a:r>
          </a:p>
        </p:txBody>
      </p:sp>
      <p:sp>
        <p:nvSpPr>
          <p:cNvPr id="4" name="Slide Number Placeholder 3"/>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73706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8BE45C-8427-F144-BE87-3F3C88438DCD}" type="datetime1">
              <a:rPr lang="en-US" smtClean="0"/>
              <a:t>12/5/2019</a:t>
            </a:fld>
            <a:endParaRPr lang="en-US" dirty="0"/>
          </a:p>
        </p:txBody>
      </p:sp>
      <p:sp>
        <p:nvSpPr>
          <p:cNvPr id="6" name="Footer Placeholder 5"/>
          <p:cNvSpPr>
            <a:spLocks noGrp="1"/>
          </p:cNvSpPr>
          <p:nvPr>
            <p:ph type="ftr" sz="quarter" idx="11"/>
          </p:nvPr>
        </p:nvSpPr>
        <p:spPr/>
        <p:txBody>
          <a:bodyPr/>
          <a:lstStyle/>
          <a:p>
            <a:r>
              <a:rPr lang="en-US" dirty="0"/>
              <a:t>Draft - For Discussion Only - Do Not Forward</a:t>
            </a:r>
          </a:p>
        </p:txBody>
      </p:sp>
      <p:sp>
        <p:nvSpPr>
          <p:cNvPr id="7" name="Slide Number Placeholder 6"/>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608139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C8DB9-5DC5-4F45-86A3-6FBB82B7986A}" type="datetime1">
              <a:rPr lang="en-US" smtClean="0"/>
              <a:t>12/5/2019</a:t>
            </a:fld>
            <a:endParaRPr lang="en-US" dirty="0"/>
          </a:p>
        </p:txBody>
      </p:sp>
      <p:sp>
        <p:nvSpPr>
          <p:cNvPr id="6" name="Footer Placeholder 5"/>
          <p:cNvSpPr>
            <a:spLocks noGrp="1"/>
          </p:cNvSpPr>
          <p:nvPr>
            <p:ph type="ftr" sz="quarter" idx="11"/>
          </p:nvPr>
        </p:nvSpPr>
        <p:spPr/>
        <p:txBody>
          <a:bodyPr/>
          <a:lstStyle/>
          <a:p>
            <a:r>
              <a:rPr lang="en-US" dirty="0"/>
              <a:t>Draft - For Discussion Only - Do Not Forward</a:t>
            </a:r>
          </a:p>
        </p:txBody>
      </p:sp>
      <p:sp>
        <p:nvSpPr>
          <p:cNvPr id="7" name="Slide Number Placeholder 6"/>
          <p:cNvSpPr>
            <a:spLocks noGrp="1"/>
          </p:cNvSpPr>
          <p:nvPr>
            <p:ph type="sldNum" sz="quarter" idx="12"/>
          </p:nvPr>
        </p:nvSpPr>
        <p:spPr/>
        <p:txBody>
          <a:body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319713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AA7C3-E8C4-DC46-B1F1-241B8C2B297E}" type="datetime1">
              <a:rPr lang="en-US" smtClean="0"/>
              <a:t>12/5/2019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Draft - For Discussion Only - Do Not Forward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E4FAE8-6D0C-0549-B516-DE34AD9047D2}" type="slidenum">
              <a:rPr lang="en-US" smtClean="0"/>
              <a:pPr/>
              <a:t>‹#›</a:t>
            </a:fld>
            <a:endParaRPr lang="en-US" dirty="0"/>
          </a:p>
        </p:txBody>
      </p:sp>
    </p:spTree>
    <p:extLst>
      <p:ext uri="{BB962C8B-B14F-4D97-AF65-F5344CB8AC3E}">
        <p14:creationId xmlns:p14="http://schemas.microsoft.com/office/powerpoint/2010/main" val="2371666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1" latinLnBrk="0" hangingPunct="1">
        <a:spcBef>
          <a:spcPct val="0"/>
        </a:spcBef>
        <a:buNone/>
        <a:defRPr sz="4400" b="1" kern="1200" baseline="0">
          <a:solidFill>
            <a:schemeClr val="tx2"/>
          </a:solidFill>
          <a:latin typeface="Cambria"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mbria" charset="0"/>
          <a:ea typeface="Cambria" charset="0"/>
          <a:cs typeface="Cambria" charset="0"/>
        </a:defRPr>
      </a:lvl1pPr>
      <a:lvl2pPr marL="742950" indent="-285750" algn="l" defTabSz="457200" rtl="0" eaLnBrk="1" latinLnBrk="0" hangingPunct="1">
        <a:spcBef>
          <a:spcPct val="20000"/>
        </a:spcBef>
        <a:buFont typeface="Arial"/>
        <a:buChar char="–"/>
        <a:defRPr sz="2800" kern="1200">
          <a:solidFill>
            <a:schemeClr val="tx1"/>
          </a:solidFill>
          <a:latin typeface="Cambria" charset="0"/>
          <a:ea typeface="Cambria" charset="0"/>
          <a:cs typeface="Cambria" charset="0"/>
        </a:defRPr>
      </a:lvl2pPr>
      <a:lvl3pPr marL="1143000" indent="-228600" algn="l" defTabSz="457200" rtl="0" eaLnBrk="1" latinLnBrk="0" hangingPunct="1">
        <a:spcBef>
          <a:spcPct val="20000"/>
        </a:spcBef>
        <a:buFont typeface="Arial"/>
        <a:buChar char="•"/>
        <a:defRPr sz="2400" kern="1200">
          <a:solidFill>
            <a:schemeClr val="tx1"/>
          </a:solidFill>
          <a:latin typeface="Cambria" charset="0"/>
          <a:ea typeface="Cambria" charset="0"/>
          <a:cs typeface="Cambria" charset="0"/>
        </a:defRPr>
      </a:lvl3pPr>
      <a:lvl4pPr marL="1600200" indent="-228600" algn="l" defTabSz="457200" rtl="0" eaLnBrk="1" latinLnBrk="0" hangingPunct="1">
        <a:spcBef>
          <a:spcPct val="20000"/>
        </a:spcBef>
        <a:buFont typeface="Arial"/>
        <a:buChar char="–"/>
        <a:defRPr sz="2000" kern="1200">
          <a:solidFill>
            <a:schemeClr val="tx1"/>
          </a:solidFill>
          <a:latin typeface="Cambria" charset="0"/>
          <a:ea typeface="Cambria" charset="0"/>
          <a:cs typeface="Cambria" charset="0"/>
        </a:defRPr>
      </a:lvl4pPr>
      <a:lvl5pPr marL="2057400" indent="-228600" algn="l" defTabSz="457200" rtl="0" eaLnBrk="1" latinLnBrk="0" hangingPunct="1">
        <a:spcBef>
          <a:spcPct val="20000"/>
        </a:spcBef>
        <a:buFont typeface="Arial"/>
        <a:buChar char="»"/>
        <a:defRPr sz="2000" kern="1200">
          <a:solidFill>
            <a:schemeClr val="tx1"/>
          </a:solidFill>
          <a:latin typeface="Cambria" charset="0"/>
          <a:ea typeface="Cambria" charset="0"/>
          <a:cs typeface="Cambria"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so-ne.com/isoexpress/web/reports/auctions/-/tree/season-peak-hour-data"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NESCO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erts.lbl.gov/sites/all/files/data-development-for-ne-end-use-load-modeling.pdf" TargetMode="External"/><Relationship Id="rId2" Type="http://schemas.openxmlformats.org/officeDocument/2006/relationships/hyperlink" Target="https://brattlefiles.blob.core.windows.net/files/13775_assessment_of_load_factor_as_a_system_efficiency_earning_adjustment_mechanism.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457200" y="546100"/>
            <a:ext cx="8305800" cy="3041138"/>
          </a:xfrm>
          <a:solidFill>
            <a:schemeClr val="tx2">
              <a:lumMod val="40000"/>
              <a:lumOff val="6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anchor="ctr">
            <a:noAutofit/>
          </a:bodyPr>
          <a:lstStyle/>
          <a:p>
            <a:pPr>
              <a:spcBef>
                <a:spcPts val="0"/>
              </a:spcBef>
            </a:pPr>
            <a:endParaRPr lang="en-US" sz="4000" dirty="0">
              <a:solidFill>
                <a:srgbClr val="000090"/>
              </a:solidFill>
              <a:latin typeface="Goudy Old Style"/>
              <a:cs typeface="Goudy Old Style"/>
            </a:endParaRPr>
          </a:p>
          <a:p>
            <a:pPr>
              <a:spcBef>
                <a:spcPts val="0"/>
              </a:spcBef>
            </a:pPr>
            <a:r>
              <a:rPr lang="en-US" sz="4000" i="1" dirty="0">
                <a:solidFill>
                  <a:srgbClr val="000090"/>
                </a:solidFill>
                <a:latin typeface="Goudy Old Style"/>
                <a:cs typeface="Goudy Old Style"/>
              </a:rPr>
              <a:t>Energy Efficiency Resources</a:t>
            </a:r>
          </a:p>
          <a:p>
            <a:pPr>
              <a:spcBef>
                <a:spcPts val="0"/>
              </a:spcBef>
            </a:pPr>
            <a:r>
              <a:rPr lang="en-US" sz="4000" i="1" dirty="0">
                <a:solidFill>
                  <a:srgbClr val="000090"/>
                </a:solidFill>
                <a:latin typeface="Goudy Old Style"/>
                <a:cs typeface="Goudy Old Style"/>
              </a:rPr>
              <a:t>Capacity Obligations During Scarcity Conditions</a:t>
            </a:r>
          </a:p>
        </p:txBody>
      </p:sp>
      <p:sp>
        <p:nvSpPr>
          <p:cNvPr id="11" name="TextBox 10"/>
          <p:cNvSpPr txBox="1"/>
          <p:nvPr/>
        </p:nvSpPr>
        <p:spPr>
          <a:xfrm>
            <a:off x="495300" y="3940079"/>
            <a:ext cx="8153400" cy="1015663"/>
          </a:xfrm>
          <a:prstGeom prst="rect">
            <a:avLst/>
          </a:prstGeom>
          <a:noFill/>
        </p:spPr>
        <p:txBody>
          <a:bodyPr wrap="square" rtlCol="0">
            <a:spAutoFit/>
          </a:bodyPr>
          <a:lstStyle/>
          <a:p>
            <a:pPr algn="ctr"/>
            <a:r>
              <a:rPr lang="en-US" sz="3200" b="1" dirty="0">
                <a:solidFill>
                  <a:srgbClr val="000090"/>
                </a:solidFill>
                <a:latin typeface="Goudy Old Style"/>
                <a:cs typeface="Goudy Old Style"/>
              </a:rPr>
              <a:t>New England States Committee on Electricity</a:t>
            </a:r>
          </a:p>
          <a:p>
            <a:pPr algn="ctr"/>
            <a:r>
              <a:rPr lang="en-US" sz="2800" b="1" dirty="0">
                <a:solidFill>
                  <a:srgbClr val="000090"/>
                </a:solidFill>
                <a:latin typeface="Goudy Old Style"/>
                <a:cs typeface="Goudy Old Style"/>
              </a:rPr>
              <a:t>December  10, 2019</a:t>
            </a:r>
          </a:p>
        </p:txBody>
      </p:sp>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3505200" y="5308583"/>
            <a:ext cx="2362200" cy="685800"/>
          </a:xfrm>
          <a:prstGeom prst="rect">
            <a:avLst/>
          </a:prstGeom>
        </p:spPr>
      </p:pic>
      <p:sp>
        <p:nvSpPr>
          <p:cNvPr id="6" name="TextBox 5"/>
          <p:cNvSpPr txBox="1"/>
          <p:nvPr/>
        </p:nvSpPr>
        <p:spPr>
          <a:xfrm>
            <a:off x="3886200" y="4114800"/>
            <a:ext cx="2057399" cy="461665"/>
          </a:xfrm>
          <a:prstGeom prst="rect">
            <a:avLst/>
          </a:prstGeom>
          <a:noFill/>
        </p:spPr>
        <p:txBody>
          <a:bodyPr wrap="square" rtlCol="0">
            <a:spAutoFit/>
          </a:bodyPr>
          <a:lstStyle/>
          <a:p>
            <a:pPr algn="ctr"/>
            <a:r>
              <a:rPr lang="en-US" sz="2400" dirty="0"/>
              <a:t> </a:t>
            </a:r>
          </a:p>
        </p:txBody>
      </p:sp>
    </p:spTree>
    <p:extLst>
      <p:ext uri="{BB962C8B-B14F-4D97-AF65-F5344CB8AC3E}">
        <p14:creationId xmlns:p14="http://schemas.microsoft.com/office/powerpoint/2010/main" val="2521120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On-Peak Demand Resource Shaping Proposal</a:t>
            </a:r>
          </a:p>
        </p:txBody>
      </p:sp>
      <p:sp>
        <p:nvSpPr>
          <p:cNvPr id="4" name="Content Placeholder 3"/>
          <p:cNvSpPr>
            <a:spLocks noGrp="1"/>
          </p:cNvSpPr>
          <p:nvPr>
            <p:ph idx="1"/>
          </p:nvPr>
        </p:nvSpPr>
        <p:spPr>
          <a:xfrm>
            <a:off x="457200" y="1676400"/>
            <a:ext cx="8305800" cy="5257800"/>
          </a:xfrm>
        </p:spPr>
        <p:txBody>
          <a:bodyPr>
            <a:normAutofit fontScale="85000" lnSpcReduction="20000"/>
          </a:bodyPr>
          <a:lstStyle/>
          <a:p>
            <a:pPr marL="0" indent="0">
              <a:buNone/>
            </a:pPr>
            <a:r>
              <a:rPr lang="en-US" dirty="0"/>
              <a:t> </a:t>
            </a:r>
          </a:p>
          <a:p>
            <a:r>
              <a:rPr lang="en-US" dirty="0"/>
              <a:t>Where:</a:t>
            </a:r>
          </a:p>
          <a:p>
            <a:pPr lvl="1"/>
            <a:r>
              <a:rPr lang="en-US" i="1" dirty="0"/>
              <a:t>ACP</a:t>
            </a:r>
            <a:r>
              <a:rPr lang="en-US" i="1" baseline="-25000" dirty="0"/>
              <a:t>ee</a:t>
            </a:r>
            <a:r>
              <a:rPr lang="en-US" dirty="0"/>
              <a:t>= Actual Capacity Provided by the EER</a:t>
            </a:r>
          </a:p>
          <a:p>
            <a:pPr lvl="1"/>
            <a:r>
              <a:rPr lang="en-US" i="1" dirty="0"/>
              <a:t>Perf</a:t>
            </a:r>
            <a:r>
              <a:rPr lang="en-US" i="1" baseline="-25000" dirty="0"/>
              <a:t>ee, On-Peak </a:t>
            </a:r>
            <a:r>
              <a:rPr lang="en-US" dirty="0"/>
              <a:t>= The EER’s reported On-Peak performance for the month</a:t>
            </a:r>
          </a:p>
          <a:p>
            <a:pPr lvl="1"/>
            <a:r>
              <a:rPr lang="en-US" dirty="0"/>
              <a:t>1.08 = gross-up for avoided T&amp;D losses</a:t>
            </a:r>
          </a:p>
          <a:p>
            <a:pPr lvl="1"/>
            <a:r>
              <a:rPr lang="en-US" i="1" dirty="0">
                <a:solidFill>
                  <a:srgbClr val="FF0000"/>
                </a:solidFill>
              </a:rPr>
              <a:t>SL</a:t>
            </a:r>
            <a:r>
              <a:rPr lang="en-US" dirty="0">
                <a:solidFill>
                  <a:srgbClr val="FF0000"/>
                </a:solidFill>
              </a:rPr>
              <a:t> = System load during CSC interval</a:t>
            </a:r>
          </a:p>
          <a:p>
            <a:pPr lvl="1"/>
            <a:r>
              <a:rPr lang="en-US" i="1" dirty="0">
                <a:solidFill>
                  <a:srgbClr val="FF0000"/>
                </a:solidFill>
              </a:rPr>
              <a:t>PV</a:t>
            </a:r>
            <a:r>
              <a:rPr lang="en-US" dirty="0">
                <a:solidFill>
                  <a:srgbClr val="FF0000"/>
                </a:solidFill>
              </a:rPr>
              <a:t> = BTM PV during CSC interval</a:t>
            </a:r>
          </a:p>
          <a:p>
            <a:pPr lvl="1"/>
            <a:r>
              <a:rPr lang="en-US" i="1" dirty="0">
                <a:solidFill>
                  <a:srgbClr val="FF0000"/>
                </a:solidFill>
              </a:rPr>
              <a:t>ASL</a:t>
            </a:r>
            <a:r>
              <a:rPr lang="en-US" i="1" baseline="-25000" dirty="0">
                <a:solidFill>
                  <a:srgbClr val="FF0000"/>
                </a:solidFill>
              </a:rPr>
              <a:t>s,w</a:t>
            </a:r>
            <a:r>
              <a:rPr lang="en-US" baseline="-25000" dirty="0">
                <a:solidFill>
                  <a:srgbClr val="FF0000"/>
                </a:solidFill>
              </a:rPr>
              <a:t> </a:t>
            </a:r>
            <a:r>
              <a:rPr lang="en-US" dirty="0">
                <a:solidFill>
                  <a:srgbClr val="FF0000"/>
                </a:solidFill>
              </a:rPr>
              <a:t> = Average System Load during On-Peak hours of most recently completed 3 summer or 2 winter performance months </a:t>
            </a:r>
          </a:p>
          <a:p>
            <a:pPr lvl="1"/>
            <a:r>
              <a:rPr lang="en-US" i="1" dirty="0">
                <a:solidFill>
                  <a:srgbClr val="FF0000"/>
                </a:solidFill>
              </a:rPr>
              <a:t>APV</a:t>
            </a:r>
            <a:r>
              <a:rPr lang="en-US" i="1" baseline="-25000" dirty="0">
                <a:solidFill>
                  <a:srgbClr val="FF0000"/>
                </a:solidFill>
              </a:rPr>
              <a:t>s,w</a:t>
            </a:r>
            <a:r>
              <a:rPr lang="en-US" baseline="-25000" dirty="0">
                <a:solidFill>
                  <a:srgbClr val="FF0000"/>
                </a:solidFill>
              </a:rPr>
              <a:t> </a:t>
            </a:r>
            <a:r>
              <a:rPr lang="en-US" dirty="0">
                <a:solidFill>
                  <a:srgbClr val="FF0000"/>
                </a:solidFill>
              </a:rPr>
              <a:t>= Average BTM PV output during On-Peak hours of most recently completed 3 summer or 2 winter performance months </a:t>
            </a:r>
          </a:p>
        </p:txBody>
      </p:sp>
      <mc:AlternateContent xmlns:mc="http://schemas.openxmlformats.org/markup-compatibility/2006" xmlns:a14="http://schemas.microsoft.com/office/drawing/2010/main">
        <mc:Choice Requires="a14">
          <p:sp>
            <p:nvSpPr>
              <p:cNvPr id="9" name="Rectangle 8"/>
              <p:cNvSpPr/>
              <p:nvPr/>
            </p:nvSpPr>
            <p:spPr>
              <a:xfrm>
                <a:off x="457200" y="1219200"/>
                <a:ext cx="7924800" cy="8769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chemeClr val="tx1"/>
                              </a:solidFill>
                              <a:latin typeface="Cambria Math" panose="02040503050406030204" pitchFamily="18" charset="0"/>
                            </a:rPr>
                          </m:ctrlPr>
                        </m:sSubPr>
                        <m:e>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𝐴𝐶𝑃</m:t>
                              </m:r>
                            </m:e>
                            <m:sub>
                              <m:r>
                                <a:rPr lang="en-US" sz="2400" i="1">
                                  <a:solidFill>
                                    <a:schemeClr val="tx1"/>
                                  </a:solidFill>
                                  <a:latin typeface="Cambria Math" panose="02040503050406030204" pitchFamily="18" charset="0"/>
                                </a:rPr>
                                <m:t>𝑒𝑒</m:t>
                              </m:r>
                            </m:sub>
                          </m:sSub>
                          <m:r>
                            <a:rPr lang="en-US" sz="2400" i="1">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m:t>
                          </m:r>
                          <m:r>
                            <a:rPr lang="en-US" sz="2400" i="1">
                              <a:solidFill>
                                <a:schemeClr val="tx1"/>
                              </a:solidFill>
                              <a:latin typeface="Cambria Math" panose="02040503050406030204" pitchFamily="18" charset="0"/>
                            </a:rPr>
                            <m:t>𝑃𝑒𝑟𝑓</m:t>
                          </m:r>
                        </m:e>
                        <m:sub>
                          <m:r>
                            <a:rPr lang="en-US" sz="2400" i="1">
                              <a:solidFill>
                                <a:schemeClr val="tx1"/>
                              </a:solidFill>
                              <a:latin typeface="Cambria Math" panose="02040503050406030204" pitchFamily="18" charset="0"/>
                            </a:rPr>
                            <m:t>𝑒𝑒</m:t>
                          </m:r>
                          <m:r>
                            <a:rPr lang="en-US" sz="2400" i="1">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𝑂𝑛</m:t>
                          </m:r>
                          <m:r>
                            <a:rPr lang="en-US" sz="2400" b="0" i="1" smtClean="0">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𝑃𝑒𝑎𝑘</m:t>
                          </m:r>
                        </m:sub>
                      </m:sSub>
                      <m:r>
                        <a:rPr lang="en-US" sz="2400" i="1">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1.08) </m:t>
                      </m:r>
                      <m:r>
                        <a:rPr lang="en-US" sz="2400" b="0" i="1" smtClean="0">
                          <a:solidFill>
                            <a:srgbClr val="000000"/>
                          </a:solidFill>
                          <a:latin typeface="Cambria Math" panose="02040503050406030204" pitchFamily="18" charset="0"/>
                        </a:rPr>
                        <m:t>∗</m:t>
                      </m:r>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𝑆𝐿</m:t>
                          </m:r>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𝑃𝑉</m:t>
                          </m:r>
                        </m:num>
                        <m:den>
                          <m:sSub>
                            <m:sSubPr>
                              <m:ctrlPr>
                                <a:rPr lang="en-US" sz="2400" i="1" smtClean="0">
                                  <a:solidFill>
                                    <a:srgbClr val="FF0000"/>
                                  </a:solidFill>
                                  <a:latin typeface="Cambria Math" panose="02040503050406030204" pitchFamily="18" charset="0"/>
                                </a:rPr>
                              </m:ctrlPr>
                            </m:sSubPr>
                            <m:e>
                              <m:r>
                                <a:rPr lang="en-US" sz="2400" b="0" i="1" smtClean="0">
                                  <a:solidFill>
                                    <a:srgbClr val="FF0000"/>
                                  </a:solidFill>
                                  <a:latin typeface="Cambria Math" panose="02040503050406030204" pitchFamily="18" charset="0"/>
                                </a:rPr>
                                <m:t>𝐴</m:t>
                              </m:r>
                              <m:r>
                                <a:rPr lang="en-US" sz="2400" i="1">
                                  <a:solidFill>
                                    <a:srgbClr val="FF0000"/>
                                  </a:solidFill>
                                  <a:latin typeface="Cambria Math" panose="02040503050406030204" pitchFamily="18" charset="0"/>
                                </a:rPr>
                                <m:t>𝑆𝐿</m:t>
                              </m:r>
                            </m:e>
                            <m:sub>
                              <m:r>
                                <a:rPr lang="en-US" sz="2400" i="1">
                                  <a:solidFill>
                                    <a:srgbClr val="FF0000"/>
                                  </a:solidFill>
                                  <a:latin typeface="Cambria Math" panose="02040503050406030204" pitchFamily="18" charset="0"/>
                                </a:rPr>
                                <m:t>𝑠</m:t>
                              </m:r>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𝑤</m:t>
                              </m:r>
                            </m:sub>
                          </m:sSub>
                          <m:r>
                            <a:rPr lang="en-US" sz="2400" b="0" i="1" smtClean="0">
                              <a:solidFill>
                                <a:srgbClr val="FF0000"/>
                              </a:solidFill>
                              <a:latin typeface="Cambria Math" panose="02040503050406030204" pitchFamily="18" charset="0"/>
                            </a:rPr>
                            <m:t>+</m:t>
                          </m:r>
                          <m:sSub>
                            <m:sSubPr>
                              <m:ctrlPr>
                                <a:rPr lang="en-US" sz="2400" b="0" i="1" smtClean="0">
                                  <a:solidFill>
                                    <a:srgbClr val="FF0000"/>
                                  </a:solidFill>
                                  <a:latin typeface="Cambria Math" panose="02040503050406030204" pitchFamily="18" charset="0"/>
                                </a:rPr>
                              </m:ctrlPr>
                            </m:sSubPr>
                            <m:e>
                              <m:r>
                                <a:rPr lang="en-US" sz="2400" b="0" i="1" smtClean="0">
                                  <a:solidFill>
                                    <a:srgbClr val="FF0000"/>
                                  </a:solidFill>
                                  <a:latin typeface="Cambria Math"/>
                                </a:rPr>
                                <m:t>𝐴</m:t>
                              </m:r>
                              <m:r>
                                <a:rPr lang="en-US" sz="2400" b="0" i="1" smtClean="0">
                                  <a:solidFill>
                                    <a:srgbClr val="FF0000"/>
                                  </a:solidFill>
                                  <a:latin typeface="Cambria Math" panose="02040503050406030204" pitchFamily="18" charset="0"/>
                                </a:rPr>
                                <m:t>𝑃𝑉</m:t>
                              </m:r>
                            </m:e>
                            <m:sub>
                              <m:r>
                                <a:rPr lang="en-US" sz="2400" b="0" i="1" smtClean="0">
                                  <a:solidFill>
                                    <a:srgbClr val="FF0000"/>
                                  </a:solidFill>
                                  <a:latin typeface="Cambria Math" panose="02040503050406030204" pitchFamily="18" charset="0"/>
                                </a:rPr>
                                <m:t>𝑠</m:t>
                              </m:r>
                              <m:r>
                                <a:rPr lang="en-US" sz="2400" b="0" i="1" smtClean="0">
                                  <a:solidFill>
                                    <a:srgbClr val="FF0000"/>
                                  </a:solidFill>
                                  <a:latin typeface="Cambria Math" panose="02040503050406030204" pitchFamily="18" charset="0"/>
                                </a:rPr>
                                <m:t>,</m:t>
                              </m:r>
                              <m:r>
                                <a:rPr lang="en-US" sz="2400" b="0" i="1" smtClean="0">
                                  <a:solidFill>
                                    <a:srgbClr val="FF0000"/>
                                  </a:solidFill>
                                  <a:latin typeface="Cambria Math" panose="02040503050406030204" pitchFamily="18" charset="0"/>
                                </a:rPr>
                                <m:t>𝑤</m:t>
                              </m:r>
                            </m:sub>
                          </m:sSub>
                        </m:den>
                      </m:f>
                    </m:oMath>
                  </m:oMathPara>
                </a14:m>
                <a:endParaRPr lang="en-US" sz="2400" dirty="0">
                  <a:solidFill>
                    <a:srgbClr val="000000"/>
                  </a:solidFill>
                </a:endParaRPr>
              </a:p>
            </p:txBody>
          </p:sp>
        </mc:Choice>
        <mc:Fallback xmlns="">
          <p:sp>
            <p:nvSpPr>
              <p:cNvPr id="9" name="Rectangle 8"/>
              <p:cNvSpPr>
                <a:spLocks noRot="1" noChangeAspect="1" noMove="1" noResize="1" noEditPoints="1" noAdjustHandles="1" noChangeArrowheads="1" noChangeShapeType="1" noTextEdit="1"/>
              </p:cNvSpPr>
              <p:nvPr/>
            </p:nvSpPr>
            <p:spPr>
              <a:xfrm>
                <a:off x="457200" y="1219200"/>
                <a:ext cx="7924800" cy="876907"/>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564439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600" dirty="0"/>
              <a:t>Seasonal Peak Demand Resource Shaping Proposal</a:t>
            </a:r>
          </a:p>
        </p:txBody>
      </p:sp>
      <p:sp>
        <p:nvSpPr>
          <p:cNvPr id="4" name="Content Placeholder 3"/>
          <p:cNvSpPr>
            <a:spLocks noGrp="1"/>
          </p:cNvSpPr>
          <p:nvPr>
            <p:ph idx="1"/>
          </p:nvPr>
        </p:nvSpPr>
        <p:spPr>
          <a:xfrm>
            <a:off x="457200" y="1676400"/>
            <a:ext cx="8305800" cy="5257800"/>
          </a:xfrm>
        </p:spPr>
        <p:txBody>
          <a:bodyPr>
            <a:normAutofit fontScale="85000" lnSpcReduction="10000"/>
          </a:bodyPr>
          <a:lstStyle/>
          <a:p>
            <a:pPr marL="0" indent="0">
              <a:buNone/>
            </a:pPr>
            <a:r>
              <a:rPr lang="en-US" dirty="0"/>
              <a:t> </a:t>
            </a:r>
          </a:p>
          <a:p>
            <a:r>
              <a:rPr lang="en-US" dirty="0"/>
              <a:t>Further Explanation:</a:t>
            </a:r>
          </a:p>
          <a:p>
            <a:pPr lvl="1"/>
            <a:r>
              <a:rPr lang="en-US" sz="2400" i="1" dirty="0"/>
              <a:t>Perf</a:t>
            </a:r>
            <a:r>
              <a:rPr lang="en-US" sz="2400" i="1" baseline="-25000" dirty="0"/>
              <a:t>ee, Seasonal Peak </a:t>
            </a:r>
            <a:r>
              <a:rPr lang="en-US" sz="2400" dirty="0"/>
              <a:t>=The summer or winter EER audit value, measured at the customer’s meter. </a:t>
            </a:r>
          </a:p>
          <a:p>
            <a:pPr lvl="1"/>
            <a:r>
              <a:rPr lang="en-US" sz="2400" dirty="0"/>
              <a:t>1.08 = Gross-up applied to performance at customer meter, to be equivalent to how all other capacity is measured (at the point of interconnection to the Transmission system)</a:t>
            </a:r>
          </a:p>
          <a:p>
            <a:pPr lvl="1"/>
            <a:r>
              <a:rPr lang="en-US" sz="2400" i="1" dirty="0">
                <a:solidFill>
                  <a:srgbClr val="FF0000"/>
                </a:solidFill>
              </a:rPr>
              <a:t>SL</a:t>
            </a:r>
            <a:r>
              <a:rPr lang="en-US" sz="2400" dirty="0">
                <a:solidFill>
                  <a:srgbClr val="FF0000"/>
                </a:solidFill>
              </a:rPr>
              <a:t> = System load during CSC interval. Measured as total Generation Output (which is equivalent to total customer load, with T&amp;D losses)</a:t>
            </a:r>
          </a:p>
          <a:p>
            <a:pPr lvl="1"/>
            <a:r>
              <a:rPr lang="en-US" sz="2400" i="1" dirty="0">
                <a:solidFill>
                  <a:srgbClr val="FF0000"/>
                </a:solidFill>
              </a:rPr>
              <a:t>PV</a:t>
            </a:r>
            <a:r>
              <a:rPr lang="en-US" sz="2400" dirty="0">
                <a:solidFill>
                  <a:srgbClr val="FF0000"/>
                </a:solidFill>
              </a:rPr>
              <a:t> = BTM PV during CSC interval</a:t>
            </a:r>
          </a:p>
          <a:p>
            <a:pPr lvl="1"/>
            <a:r>
              <a:rPr lang="en-US" sz="2400" i="1" dirty="0">
                <a:solidFill>
                  <a:srgbClr val="FF0000"/>
                </a:solidFill>
              </a:rPr>
              <a:t>SPL</a:t>
            </a:r>
            <a:r>
              <a:rPr lang="en-US" sz="2400" i="1" baseline="-25000" dirty="0">
                <a:solidFill>
                  <a:srgbClr val="FF0000"/>
                </a:solidFill>
              </a:rPr>
              <a:t>s,w</a:t>
            </a:r>
            <a:r>
              <a:rPr lang="en-US" sz="2400" baseline="-25000" dirty="0">
                <a:solidFill>
                  <a:srgbClr val="FF0000"/>
                </a:solidFill>
              </a:rPr>
              <a:t> </a:t>
            </a:r>
            <a:r>
              <a:rPr lang="en-US" sz="2400" dirty="0">
                <a:solidFill>
                  <a:srgbClr val="FF0000"/>
                </a:solidFill>
              </a:rPr>
              <a:t> = Average System Load during Seasonal Peak hours of most recently completed 3 summer or 2 winter performance months</a:t>
            </a:r>
            <a:r>
              <a:rPr lang="en-US" sz="2400" baseline="30000" dirty="0">
                <a:solidFill>
                  <a:srgbClr val="FF0000"/>
                </a:solidFill>
              </a:rPr>
              <a:t>1</a:t>
            </a:r>
            <a:r>
              <a:rPr lang="en-US" sz="2400" dirty="0">
                <a:solidFill>
                  <a:srgbClr val="FF0000"/>
                </a:solidFill>
              </a:rPr>
              <a:t> </a:t>
            </a:r>
          </a:p>
          <a:p>
            <a:pPr lvl="1"/>
            <a:r>
              <a:rPr lang="en-US" sz="2400" i="1" dirty="0">
                <a:solidFill>
                  <a:srgbClr val="FF0000"/>
                </a:solidFill>
              </a:rPr>
              <a:t>SPV</a:t>
            </a:r>
            <a:r>
              <a:rPr lang="en-US" sz="2400" i="1" baseline="-25000" dirty="0">
                <a:solidFill>
                  <a:srgbClr val="FF0000"/>
                </a:solidFill>
              </a:rPr>
              <a:t>s,w</a:t>
            </a:r>
            <a:r>
              <a:rPr lang="en-US" sz="2400" baseline="-25000" dirty="0">
                <a:solidFill>
                  <a:srgbClr val="FF0000"/>
                </a:solidFill>
              </a:rPr>
              <a:t> </a:t>
            </a:r>
            <a:r>
              <a:rPr lang="en-US" sz="2400" dirty="0">
                <a:solidFill>
                  <a:srgbClr val="FF0000"/>
                </a:solidFill>
              </a:rPr>
              <a:t>= Average BTM PV output during Seasonal Peak hours of most recently completed 3 summer or 2 winter performance months </a:t>
            </a:r>
          </a:p>
          <a:p>
            <a:pPr marL="457200" lvl="1" indent="0">
              <a:buNone/>
            </a:pPr>
            <a:r>
              <a:rPr lang="en-US" sz="1600" baseline="30000" dirty="0"/>
              <a:t>1 </a:t>
            </a:r>
            <a:r>
              <a:rPr lang="en-US" sz="1600" dirty="0"/>
              <a:t>Seasonal Peak Reference Load = 90% x Gross Summer Peak Forecast (1.1 on CELT report page 1.1) minus Passive DR Capacity (2.2.2 on CELT report page 1.1). </a:t>
            </a:r>
            <a:br>
              <a:rPr lang="en-US" sz="1600" dirty="0"/>
            </a:br>
            <a:r>
              <a:rPr lang="en-US" sz="1600" u="sng" dirty="0">
                <a:hlinkClick r:id="rId2"/>
              </a:rPr>
              <a:t>https://www.iso-ne.com/isoexpress/web/reports/auctions/-/tree/season-peak-hour-data</a:t>
            </a:r>
            <a:r>
              <a:rPr lang="en-US" sz="1600" dirty="0"/>
              <a:t>. </a:t>
            </a:r>
            <a:endParaRPr lang="en-US" sz="1400" dirty="0">
              <a:solidFill>
                <a:srgbClr val="FF0000"/>
              </a:solidFill>
            </a:endParaRPr>
          </a:p>
        </p:txBody>
      </p:sp>
      <mc:AlternateContent xmlns:mc="http://schemas.openxmlformats.org/markup-compatibility/2006" xmlns:a14="http://schemas.microsoft.com/office/drawing/2010/main">
        <mc:Choice Requires="a14">
          <p:sp>
            <p:nvSpPr>
              <p:cNvPr id="9" name="Rectangle 8"/>
              <p:cNvSpPr/>
              <p:nvPr/>
            </p:nvSpPr>
            <p:spPr>
              <a:xfrm>
                <a:off x="457200" y="1219200"/>
                <a:ext cx="7924800" cy="694742"/>
              </a:xfrm>
              <a:prstGeom prst="rect">
                <a:avLst/>
              </a:prstGeom>
            </p:spPr>
            <p:txBody>
              <a:bodyPr wrap="square">
                <a:spAutoFit/>
              </a:bodyPr>
              <a:lstStyle/>
              <a:p>
                <a:pPr algn="ctr"/>
                <a14:m>
                  <m:oMath xmlns:m="http://schemas.openxmlformats.org/officeDocument/2006/math">
                    <m:sSub>
                      <m:sSubPr>
                        <m:ctrlPr>
                          <a:rPr lang="en-US" sz="2400" i="1" smtClean="0">
                            <a:latin typeface="Cambria Math" panose="02040503050406030204" pitchFamily="18" charset="0"/>
                          </a:rPr>
                        </m:ctrlPr>
                      </m:sSubPr>
                      <m:e>
                        <m:sSub>
                          <m:sSubPr>
                            <m:ctrlPr>
                              <a:rPr lang="en-US" sz="2400" i="1">
                                <a:latin typeface="Cambria Math" panose="02040503050406030204" pitchFamily="18" charset="0"/>
                              </a:rPr>
                            </m:ctrlPr>
                          </m:sSubPr>
                          <m:e>
                            <m:r>
                              <a:rPr lang="en-US" sz="2400" i="1">
                                <a:latin typeface="Cambria Math" panose="02040503050406030204" pitchFamily="18" charset="0"/>
                              </a:rPr>
                              <m:t>𝐴𝐶𝑃</m:t>
                            </m:r>
                          </m:e>
                          <m:sub>
                            <m:r>
                              <a:rPr lang="en-US" sz="2400" i="1">
                                <a:latin typeface="Cambria Math" panose="02040503050406030204" pitchFamily="18" charset="0"/>
                              </a:rPr>
                              <m:t>𝑒𝑒</m:t>
                            </m:r>
                          </m:sub>
                        </m:sSub>
                        <m:r>
                          <a:rPr lang="en-US" sz="2400" i="1">
                            <a:latin typeface="Cambria Math" panose="02040503050406030204" pitchFamily="18" charset="0"/>
                          </a:rPr>
                          <m:t>=</m:t>
                        </m:r>
                        <m:r>
                          <a:rPr lang="en-US" sz="2400" b="0" i="1" smtClean="0">
                            <a:latin typeface="Cambria Math" panose="02040503050406030204" pitchFamily="18" charset="0"/>
                          </a:rPr>
                          <m:t>(</m:t>
                        </m:r>
                        <m:r>
                          <a:rPr lang="en-US" sz="2400" i="1">
                            <a:latin typeface="Cambria Math" panose="02040503050406030204" pitchFamily="18" charset="0"/>
                          </a:rPr>
                          <m:t>𝑃𝑒𝑟𝑓</m:t>
                        </m:r>
                      </m:e>
                      <m:sub>
                        <m:r>
                          <a:rPr lang="en-US" sz="2400" i="1">
                            <a:latin typeface="Cambria Math" panose="02040503050406030204" pitchFamily="18" charset="0"/>
                          </a:rPr>
                          <m:t>𝑒𝑒</m:t>
                        </m:r>
                        <m:r>
                          <a:rPr lang="en-US" sz="2400" i="1">
                            <a:latin typeface="Cambria Math" panose="02040503050406030204" pitchFamily="18" charset="0"/>
                          </a:rPr>
                          <m:t>,</m:t>
                        </m:r>
                        <m:r>
                          <a:rPr lang="en-US" sz="2400" i="1">
                            <a:latin typeface="Cambria Math" panose="02040503050406030204" pitchFamily="18" charset="0"/>
                          </a:rPr>
                          <m:t>𝑆𝑒𝑎𝑠𝑜𝑛𝑎𝑙</m:t>
                        </m:r>
                        <m:r>
                          <a:rPr lang="en-US" sz="2400" i="1">
                            <a:latin typeface="Cambria Math" panose="02040503050406030204" pitchFamily="18" charset="0"/>
                          </a:rPr>
                          <m:t> </m:t>
                        </m:r>
                        <m:r>
                          <a:rPr lang="en-US" sz="2400" i="1">
                            <a:latin typeface="Cambria Math" panose="02040503050406030204" pitchFamily="18" charset="0"/>
                          </a:rPr>
                          <m:t>𝑃𝑒𝑎𝑘</m:t>
                        </m:r>
                      </m:sub>
                    </m:sSub>
                    <m:r>
                      <a:rPr lang="en-US" sz="2400" i="1">
                        <a:latin typeface="Cambria Math" panose="02040503050406030204" pitchFamily="18" charset="0"/>
                      </a:rPr>
                      <m:t>∗</m:t>
                    </m:r>
                    <m:r>
                      <a:rPr lang="en-US" sz="2400" b="0" i="1" smtClean="0">
                        <a:latin typeface="Cambria Math" panose="02040503050406030204" pitchFamily="18" charset="0"/>
                      </a:rPr>
                      <m:t>1.08)</m:t>
                    </m:r>
                    <m:r>
                      <a:rPr lang="en-US" sz="2400" b="0" i="1" smtClean="0">
                        <a:solidFill>
                          <a:srgbClr val="FF0000"/>
                        </a:solidFill>
                        <a:latin typeface="Cambria Math" panose="02040503050406030204" pitchFamily="18" charset="0"/>
                      </a:rPr>
                      <m:t>∗ </m:t>
                    </m:r>
                    <m:f>
                      <m:fPr>
                        <m:ctrlPr>
                          <a:rPr lang="en-US" sz="2400" i="1">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𝑆𝐿</m:t>
                        </m:r>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𝑃𝑉</m:t>
                        </m:r>
                      </m:num>
                      <m:den>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𝑆𝑃𝐿</m:t>
                            </m:r>
                          </m:e>
                          <m:sub>
                            <m:r>
                              <a:rPr lang="en-US" sz="2400" i="1">
                                <a:solidFill>
                                  <a:srgbClr val="FF0000"/>
                                </a:solidFill>
                                <a:latin typeface="Cambria Math" panose="02040503050406030204" pitchFamily="18" charset="0"/>
                              </a:rPr>
                              <m:t>𝑠</m:t>
                            </m:r>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𝑤</m:t>
                            </m:r>
                          </m:sub>
                        </m:sSub>
                        <m:r>
                          <a:rPr lang="en-US" sz="2400" i="1">
                            <a:solidFill>
                              <a:srgbClr val="FF0000"/>
                            </a:solidFill>
                            <a:latin typeface="Cambria Math" panose="02040503050406030204" pitchFamily="18" charset="0"/>
                          </a:rPr>
                          <m:t>+</m:t>
                        </m:r>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𝑆𝑃𝑉</m:t>
                            </m:r>
                          </m:e>
                          <m:sub>
                            <m:r>
                              <a:rPr lang="en-US" sz="2400" i="1">
                                <a:solidFill>
                                  <a:srgbClr val="FF0000"/>
                                </a:solidFill>
                                <a:latin typeface="Cambria Math" panose="02040503050406030204" pitchFamily="18" charset="0"/>
                              </a:rPr>
                              <m:t>𝑠</m:t>
                            </m:r>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𝑤</m:t>
                            </m:r>
                          </m:sub>
                        </m:sSub>
                      </m:den>
                    </m:f>
                  </m:oMath>
                </a14:m>
                <a:r>
                  <a:rPr lang="en-US" sz="3200" dirty="0">
                    <a:effectLst/>
                  </a:rPr>
                  <a:t> </a:t>
                </a:r>
                <a:endParaRPr lang="en-US" sz="3200" dirty="0">
                  <a:solidFill>
                    <a:srgbClr val="000000"/>
                  </a:solidFill>
                </a:endParaRPr>
              </a:p>
            </p:txBody>
          </p:sp>
        </mc:Choice>
        <mc:Fallback xmlns="">
          <p:sp>
            <p:nvSpPr>
              <p:cNvPr id="9" name="Rectangle 8"/>
              <p:cNvSpPr>
                <a:spLocks noRot="1" noChangeAspect="1" noMove="1" noResize="1" noEditPoints="1" noAdjustHandles="1" noChangeArrowheads="1" noChangeShapeType="1" noTextEdit="1"/>
              </p:cNvSpPr>
              <p:nvPr/>
            </p:nvSpPr>
            <p:spPr>
              <a:xfrm>
                <a:off x="457200" y="1219200"/>
                <a:ext cx="7924800" cy="694742"/>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555088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Question 6: T&amp;D Multiplier</a:t>
            </a:r>
          </a:p>
        </p:txBody>
      </p:sp>
      <p:sp>
        <p:nvSpPr>
          <p:cNvPr id="4" name="Content Placeholder 3"/>
          <p:cNvSpPr>
            <a:spLocks noGrp="1"/>
          </p:cNvSpPr>
          <p:nvPr>
            <p:ph sz="quarter" idx="1"/>
          </p:nvPr>
        </p:nvSpPr>
        <p:spPr>
          <a:xfrm>
            <a:off x="457200" y="1600200"/>
            <a:ext cx="8229600" cy="4756150"/>
          </a:xfrm>
        </p:spPr>
        <p:txBody>
          <a:bodyPr>
            <a:normAutofit/>
          </a:bodyPr>
          <a:lstStyle/>
          <a:p>
            <a:r>
              <a:rPr lang="en-US" sz="2800" b="1" dirty="0"/>
              <a:t>Question: </a:t>
            </a:r>
            <a:r>
              <a:rPr lang="en-US" sz="2800" dirty="0"/>
              <a:t>Is the 1.08 multiplier appropriate for T&amp;D losses? </a:t>
            </a:r>
          </a:p>
          <a:p>
            <a:pPr marL="0" indent="0">
              <a:buNone/>
            </a:pPr>
            <a:endParaRPr lang="en-US" sz="2800" dirty="0"/>
          </a:p>
          <a:p>
            <a:r>
              <a:rPr lang="en-US" sz="2800" b="1" dirty="0"/>
              <a:t>Answer: </a:t>
            </a:r>
            <a:r>
              <a:rPr lang="en-US" sz="2800" dirty="0"/>
              <a:t> We are not suggesting any changes to the tariff language that sets the “multiplier”. </a:t>
            </a:r>
          </a:p>
          <a:p>
            <a:endParaRPr lang="en-US" sz="2800" b="1" dirty="0"/>
          </a:p>
          <a:p>
            <a:pPr marL="0" indent="0">
              <a:buNone/>
            </a:pPr>
            <a:endParaRPr lang="en-US" sz="2800" dirty="0"/>
          </a:p>
          <a:p>
            <a:endParaRPr lang="en-US" sz="2800" dirty="0"/>
          </a:p>
        </p:txBody>
      </p:sp>
    </p:spTree>
    <p:extLst>
      <p:ext uri="{BB962C8B-B14F-4D97-AF65-F5344CB8AC3E}">
        <p14:creationId xmlns:p14="http://schemas.microsoft.com/office/powerpoint/2010/main" val="48945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Question 7: Applying Shaping to Off-Peak Hours</a:t>
            </a:r>
          </a:p>
        </p:txBody>
      </p:sp>
      <p:sp>
        <p:nvSpPr>
          <p:cNvPr id="4" name="Content Placeholder 3"/>
          <p:cNvSpPr>
            <a:spLocks noGrp="1"/>
          </p:cNvSpPr>
          <p:nvPr>
            <p:ph sz="quarter" idx="1"/>
          </p:nvPr>
        </p:nvSpPr>
        <p:spPr>
          <a:xfrm>
            <a:off x="457200" y="1600200"/>
            <a:ext cx="8229600" cy="4756150"/>
          </a:xfrm>
        </p:spPr>
        <p:txBody>
          <a:bodyPr>
            <a:normAutofit/>
          </a:bodyPr>
          <a:lstStyle/>
          <a:p>
            <a:r>
              <a:rPr lang="en-US" sz="2200" b="1" dirty="0"/>
              <a:t>Question: </a:t>
            </a:r>
            <a:r>
              <a:rPr lang="en-US" sz="2200" dirty="0"/>
              <a:t> Does applying the shaping option to off-peak hours create a difference in payments to EERs?</a:t>
            </a:r>
          </a:p>
          <a:p>
            <a:r>
              <a:rPr lang="en-US" sz="2200" b="1" dirty="0"/>
              <a:t>Answer: </a:t>
            </a:r>
            <a:r>
              <a:rPr lang="en-US" sz="2200" dirty="0"/>
              <a:t>Yes.  It will remove any off-peak settlement shortfall amount charged to EERs and provide a positive PFP payment.  Based on prior work comparing the Labor Day event to current market rules and the VEIC proposal,</a:t>
            </a:r>
            <a:r>
              <a:rPr lang="en-US" sz="2200" baseline="30000" dirty="0"/>
              <a:t>1   </a:t>
            </a:r>
            <a:r>
              <a:rPr lang="en-US" sz="2200" dirty="0"/>
              <a:t>EERs would not have been charged the $551k shortfall amount and would have instead received a $113k payment. </a:t>
            </a:r>
          </a:p>
          <a:p>
            <a:pPr marL="349250" indent="0">
              <a:buNone/>
            </a:pPr>
            <a:r>
              <a:rPr lang="en-US" sz="2200" dirty="0"/>
              <a:t>Our understanding is that under this proposal, the payment amount would increase to match the amount of performance.</a:t>
            </a:r>
            <a:r>
              <a:rPr lang="en-US" sz="2400" dirty="0"/>
              <a:t> </a:t>
            </a:r>
            <a:r>
              <a:rPr lang="en-US" sz="2600" dirty="0"/>
              <a:t>  </a:t>
            </a:r>
          </a:p>
          <a:p>
            <a:endParaRPr lang="en-US" sz="2800" b="1" dirty="0"/>
          </a:p>
          <a:p>
            <a:pPr marL="0" indent="0">
              <a:buNone/>
            </a:pPr>
            <a:endParaRPr lang="en-US" sz="2800" dirty="0"/>
          </a:p>
          <a:p>
            <a:endParaRPr lang="en-US" sz="2800" dirty="0"/>
          </a:p>
        </p:txBody>
      </p:sp>
      <p:sp>
        <p:nvSpPr>
          <p:cNvPr id="3" name="TextBox 2">
            <a:extLst>
              <a:ext uri="{FF2B5EF4-FFF2-40B4-BE49-F238E27FC236}">
                <a16:creationId xmlns:a16="http://schemas.microsoft.com/office/drawing/2014/main" id="{84374394-C7E3-4F4D-9FBE-1093E4CB8695}"/>
              </a:ext>
            </a:extLst>
          </p:cNvPr>
          <p:cNvSpPr txBox="1"/>
          <p:nvPr/>
        </p:nvSpPr>
        <p:spPr>
          <a:xfrm>
            <a:off x="1130157" y="5835721"/>
            <a:ext cx="7909068" cy="523220"/>
          </a:xfrm>
          <a:prstGeom prst="rect">
            <a:avLst/>
          </a:prstGeom>
          <a:noFill/>
        </p:spPr>
        <p:txBody>
          <a:bodyPr wrap="square" rtlCol="0">
            <a:spAutoFit/>
          </a:bodyPr>
          <a:lstStyle/>
          <a:p>
            <a:r>
              <a:rPr lang="en-US" sz="1400" baseline="30000" dirty="0"/>
              <a:t>1 </a:t>
            </a:r>
            <a:r>
              <a:rPr lang="en-US" sz="1400" dirty="0"/>
              <a:t>Please see ISO-NE memo dated April 5, 2019 </a:t>
            </a:r>
            <a:r>
              <a:rPr lang="en-US" sz="1400" i="1" dirty="0"/>
              <a:t>“ISO Quantitative Review of Vermont Energy Investment Corporation’s Proposed Modifications to the Balancing Ratio” </a:t>
            </a:r>
            <a:endParaRPr lang="en-US" sz="1400" i="1" baseline="30000" dirty="0"/>
          </a:p>
        </p:txBody>
      </p:sp>
    </p:spTree>
    <p:extLst>
      <p:ext uri="{BB962C8B-B14F-4D97-AF65-F5344CB8AC3E}">
        <p14:creationId xmlns:p14="http://schemas.microsoft.com/office/powerpoint/2010/main" val="1540323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22C64CC-5FDF-B644-80EE-7DFDC30DE0E2}"/>
              </a:ext>
            </a:extLst>
          </p:cNvPr>
          <p:cNvSpPr>
            <a:spLocks noGrp="1"/>
          </p:cNvSpPr>
          <p:nvPr>
            <p:ph type="ctrTitle"/>
          </p:nvPr>
        </p:nvSpPr>
        <p:spPr/>
        <p:txBody>
          <a:bodyPr/>
          <a:lstStyle/>
          <a:p>
            <a:r>
              <a:rPr lang="en-US" dirty="0"/>
              <a:t>Tariff Language Changes</a:t>
            </a:r>
          </a:p>
        </p:txBody>
      </p:sp>
    </p:spTree>
    <p:extLst>
      <p:ext uri="{BB962C8B-B14F-4D97-AF65-F5344CB8AC3E}">
        <p14:creationId xmlns:p14="http://schemas.microsoft.com/office/powerpoint/2010/main" val="3306477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737D2-5D60-6242-8789-E9805DB8C998}"/>
              </a:ext>
            </a:extLst>
          </p:cNvPr>
          <p:cNvSpPr>
            <a:spLocks noGrp="1"/>
          </p:cNvSpPr>
          <p:nvPr>
            <p:ph type="title"/>
          </p:nvPr>
        </p:nvSpPr>
        <p:spPr/>
        <p:txBody>
          <a:bodyPr>
            <a:normAutofit fontScale="90000"/>
          </a:bodyPr>
          <a:lstStyle/>
          <a:p>
            <a:r>
              <a:rPr lang="en-US" dirty="0"/>
              <a:t>Section III.13.7.2.2	</a:t>
            </a:r>
            <a:br>
              <a:rPr lang="en-US" dirty="0"/>
            </a:br>
            <a:endParaRPr lang="en-US" dirty="0"/>
          </a:p>
        </p:txBody>
      </p:sp>
      <p:sp>
        <p:nvSpPr>
          <p:cNvPr id="5" name="Rectangle 4">
            <a:extLst>
              <a:ext uri="{FF2B5EF4-FFF2-40B4-BE49-F238E27FC236}">
                <a16:creationId xmlns:a16="http://schemas.microsoft.com/office/drawing/2014/main" id="{BEF1D322-B3DE-C346-A898-2C1829AA0BB9}"/>
              </a:ext>
            </a:extLst>
          </p:cNvPr>
          <p:cNvSpPr/>
          <p:nvPr/>
        </p:nvSpPr>
        <p:spPr>
          <a:xfrm>
            <a:off x="837344" y="1107116"/>
            <a:ext cx="7849456" cy="878895"/>
          </a:xfrm>
          <a:prstGeom prst="rect">
            <a:avLst/>
          </a:prstGeom>
        </p:spPr>
        <p:txBody>
          <a:bodyPr wrap="square">
            <a:spAutoFit/>
          </a:bodyPr>
          <a:lstStyle/>
          <a:p>
            <a:pPr>
              <a:lnSpc>
                <a:spcPct val="150000"/>
              </a:lnSpc>
            </a:pPr>
            <a:r>
              <a:rPr lang="en-US" b="1" dirty="0">
                <a:latin typeface="Times New Roman" panose="02020603050405020304" pitchFamily="18" charset="0"/>
                <a:ea typeface="Times New Roman" panose="02020603050405020304" pitchFamily="18" charset="0"/>
                <a:cs typeface="Times New Roman" panose="02020603050405020304" pitchFamily="18" charset="0"/>
              </a:rPr>
              <a:t>III.13.7.2.2	Calculation of Actual Capacity Provided During a Capacity Scarcity Condition.</a:t>
            </a:r>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FEB917FF-B488-8C44-BEB5-1003D90CB323}"/>
              </a:ext>
            </a:extLst>
          </p:cNvPr>
          <p:cNvPicPr>
            <a:picLocks noChangeAspect="1"/>
          </p:cNvPicPr>
          <p:nvPr/>
        </p:nvPicPr>
        <p:blipFill>
          <a:blip r:embed="rId2"/>
          <a:stretch>
            <a:fillRect/>
          </a:stretch>
        </p:blipFill>
        <p:spPr>
          <a:xfrm>
            <a:off x="622300" y="2250116"/>
            <a:ext cx="7950200" cy="4333246"/>
          </a:xfrm>
          <a:prstGeom prst="rect">
            <a:avLst/>
          </a:prstGeom>
        </p:spPr>
      </p:pic>
    </p:spTree>
    <p:extLst>
      <p:ext uri="{BB962C8B-B14F-4D97-AF65-F5344CB8AC3E}">
        <p14:creationId xmlns:p14="http://schemas.microsoft.com/office/powerpoint/2010/main" val="1989931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737D2-5D60-6242-8789-E9805DB8C998}"/>
              </a:ext>
            </a:extLst>
          </p:cNvPr>
          <p:cNvSpPr>
            <a:spLocks noGrp="1"/>
          </p:cNvSpPr>
          <p:nvPr>
            <p:ph type="title"/>
          </p:nvPr>
        </p:nvSpPr>
        <p:spPr/>
        <p:txBody>
          <a:bodyPr>
            <a:normAutofit/>
          </a:bodyPr>
          <a:lstStyle/>
          <a:p>
            <a:r>
              <a:rPr lang="en-US" dirty="0"/>
              <a:t>Section III.13.7.2.4</a:t>
            </a:r>
            <a:endParaRPr lang="en-US" sz="2000" dirty="0"/>
          </a:p>
        </p:txBody>
      </p:sp>
      <p:sp>
        <p:nvSpPr>
          <p:cNvPr id="3" name="Content Placeholder 2">
            <a:extLst>
              <a:ext uri="{FF2B5EF4-FFF2-40B4-BE49-F238E27FC236}">
                <a16:creationId xmlns:a16="http://schemas.microsoft.com/office/drawing/2014/main" id="{19FB7241-BE27-9D43-8DCD-7AF7A41B2E27}"/>
              </a:ext>
            </a:extLst>
          </p:cNvPr>
          <p:cNvSpPr>
            <a:spLocks noGrp="1"/>
          </p:cNvSpPr>
          <p:nvPr>
            <p:ph idx="4294967295"/>
          </p:nvPr>
        </p:nvSpPr>
        <p:spPr>
          <a:xfrm>
            <a:off x="0" y="1457558"/>
            <a:ext cx="8229600" cy="4668606"/>
          </a:xfrm>
        </p:spPr>
        <p:txBody>
          <a:bodyPr/>
          <a:lstStyle/>
          <a:p>
            <a:pPr marL="0" indent="0">
              <a:buNone/>
            </a:pPr>
            <a:endParaRPr lang="en-US" b="1"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C6993EF1-7FA9-C541-AF05-371370E21433}"/>
              </a:ext>
            </a:extLst>
          </p:cNvPr>
          <p:cNvPicPr>
            <a:picLocks noChangeAspect="1"/>
          </p:cNvPicPr>
          <p:nvPr/>
        </p:nvPicPr>
        <p:blipFill>
          <a:blip r:embed="rId2"/>
          <a:stretch>
            <a:fillRect/>
          </a:stretch>
        </p:blipFill>
        <p:spPr>
          <a:xfrm>
            <a:off x="914400" y="1739900"/>
            <a:ext cx="7150100" cy="4668606"/>
          </a:xfrm>
          <a:prstGeom prst="rect">
            <a:avLst/>
          </a:prstGeom>
        </p:spPr>
      </p:pic>
    </p:spTree>
    <p:extLst>
      <p:ext uri="{BB962C8B-B14F-4D97-AF65-F5344CB8AC3E}">
        <p14:creationId xmlns:p14="http://schemas.microsoft.com/office/powerpoint/2010/main" val="2038253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22C64CC-5FDF-B644-80EE-7DFDC30DE0E2}"/>
              </a:ext>
            </a:extLst>
          </p:cNvPr>
          <p:cNvSpPr>
            <a:spLocks noGrp="1"/>
          </p:cNvSpPr>
          <p:nvPr>
            <p:ph type="ctrTitle"/>
          </p:nvPr>
        </p:nvSpPr>
        <p:spPr/>
        <p:txBody>
          <a:bodyPr/>
          <a:lstStyle/>
          <a:p>
            <a:r>
              <a:rPr lang="en-US" dirty="0"/>
              <a:t>Manual Changes</a:t>
            </a:r>
          </a:p>
        </p:txBody>
      </p:sp>
    </p:spTree>
    <p:extLst>
      <p:ext uri="{BB962C8B-B14F-4D97-AF65-F5344CB8AC3E}">
        <p14:creationId xmlns:p14="http://schemas.microsoft.com/office/powerpoint/2010/main" val="194705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35817-C63D-9041-832C-8A639D094286}"/>
              </a:ext>
            </a:extLst>
          </p:cNvPr>
          <p:cNvSpPr>
            <a:spLocks noGrp="1"/>
          </p:cNvSpPr>
          <p:nvPr>
            <p:ph type="title"/>
          </p:nvPr>
        </p:nvSpPr>
        <p:spPr/>
        <p:txBody>
          <a:bodyPr/>
          <a:lstStyle/>
          <a:p>
            <a:r>
              <a:rPr lang="en-US" dirty="0"/>
              <a:t>Manual Changes</a:t>
            </a:r>
          </a:p>
        </p:txBody>
      </p:sp>
      <p:sp>
        <p:nvSpPr>
          <p:cNvPr id="3" name="Content Placeholder 2">
            <a:extLst>
              <a:ext uri="{FF2B5EF4-FFF2-40B4-BE49-F238E27FC236}">
                <a16:creationId xmlns:a16="http://schemas.microsoft.com/office/drawing/2014/main" id="{9291505D-3CFC-2642-893A-0AB20DFBCA66}"/>
              </a:ext>
            </a:extLst>
          </p:cNvPr>
          <p:cNvSpPr>
            <a:spLocks noGrp="1"/>
          </p:cNvSpPr>
          <p:nvPr>
            <p:ph idx="1"/>
          </p:nvPr>
        </p:nvSpPr>
        <p:spPr/>
        <p:txBody>
          <a:bodyPr/>
          <a:lstStyle/>
          <a:p>
            <a:r>
              <a:rPr lang="en-US" dirty="0"/>
              <a:t>See posted manual revisions to M-MVDR - Section 8.3 Performance Calculations for Energy Efficiency Measures During Capacity Scarcity Conditions </a:t>
            </a:r>
          </a:p>
        </p:txBody>
      </p:sp>
    </p:spTree>
    <p:extLst>
      <p:ext uri="{BB962C8B-B14F-4D97-AF65-F5344CB8AC3E}">
        <p14:creationId xmlns:p14="http://schemas.microsoft.com/office/powerpoint/2010/main" val="3319469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B0DF6-915A-2247-88FD-27184B94BF96}"/>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58D4B59-BC83-C940-8476-C713B2B24D56}"/>
              </a:ext>
            </a:extLst>
          </p:cNvPr>
          <p:cNvSpPr>
            <a:spLocks noGrp="1"/>
          </p:cNvSpPr>
          <p:nvPr>
            <p:ph idx="1"/>
          </p:nvPr>
        </p:nvSpPr>
        <p:spPr/>
        <p:txBody>
          <a:bodyPr>
            <a:normAutofit/>
          </a:bodyPr>
          <a:lstStyle/>
          <a:p>
            <a:r>
              <a:rPr lang="en-US" dirty="0"/>
              <a:t>Continue to seek stakeholder feedback.</a:t>
            </a:r>
          </a:p>
          <a:p>
            <a:r>
              <a:rPr lang="en-US" dirty="0"/>
              <a:t>Continue to work with ISO-NE on the appropriate tariff and manual changes needed to implement Shaping Option A.</a:t>
            </a:r>
          </a:p>
          <a:p>
            <a:r>
              <a:rPr lang="en-US" dirty="0"/>
              <a:t>Seek a January 2020 NEPOOL Market Committee Vote.</a:t>
            </a:r>
          </a:p>
          <a:p>
            <a:r>
              <a:rPr lang="en-US" dirty="0"/>
              <a:t>Seek a February 2020 NEPOOL Participants Committee.</a:t>
            </a:r>
          </a:p>
        </p:txBody>
      </p:sp>
    </p:spTree>
    <p:extLst>
      <p:ext uri="{BB962C8B-B14F-4D97-AF65-F5344CB8AC3E}">
        <p14:creationId xmlns:p14="http://schemas.microsoft.com/office/powerpoint/2010/main" val="1052565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28BDB-60E7-C746-9F72-280FF49DCAA1}"/>
              </a:ext>
            </a:extLst>
          </p:cNvPr>
          <p:cNvSpPr>
            <a:spLocks noGrp="1"/>
          </p:cNvSpPr>
          <p:nvPr>
            <p:ph type="title"/>
          </p:nvPr>
        </p:nvSpPr>
        <p:spPr/>
        <p:txBody>
          <a:bodyPr/>
          <a:lstStyle/>
          <a:p>
            <a:r>
              <a:rPr lang="en-US" dirty="0"/>
              <a:t>Today’s Objectives</a:t>
            </a:r>
          </a:p>
        </p:txBody>
      </p:sp>
      <p:sp>
        <p:nvSpPr>
          <p:cNvPr id="3" name="Content Placeholder 2">
            <a:extLst>
              <a:ext uri="{FF2B5EF4-FFF2-40B4-BE49-F238E27FC236}">
                <a16:creationId xmlns:a16="http://schemas.microsoft.com/office/drawing/2014/main" id="{A1B82178-82BC-0E48-B018-6F8733A3B725}"/>
              </a:ext>
            </a:extLst>
          </p:cNvPr>
          <p:cNvSpPr>
            <a:spLocks noGrp="1"/>
          </p:cNvSpPr>
          <p:nvPr>
            <p:ph idx="1"/>
          </p:nvPr>
        </p:nvSpPr>
        <p:spPr/>
        <p:txBody>
          <a:bodyPr/>
          <a:lstStyle/>
          <a:p>
            <a:r>
              <a:rPr lang="en-US" dirty="0"/>
              <a:t>Answer questions from the November MC meeting</a:t>
            </a:r>
          </a:p>
          <a:p>
            <a:r>
              <a:rPr lang="en-US" dirty="0"/>
              <a:t>Review proposed tariff and manual language changes</a:t>
            </a:r>
          </a:p>
          <a:p>
            <a:r>
              <a:rPr lang="en-US" dirty="0"/>
              <a:t>Seek additional feedback from the committee on the proposed changes to better inform NESCOE’s understanding</a:t>
            </a:r>
          </a:p>
          <a:p>
            <a:endParaRPr lang="en-US" dirty="0"/>
          </a:p>
          <a:p>
            <a:endParaRPr lang="en-US" dirty="0"/>
          </a:p>
        </p:txBody>
      </p:sp>
    </p:spTree>
    <p:extLst>
      <p:ext uri="{BB962C8B-B14F-4D97-AF65-F5344CB8AC3E}">
        <p14:creationId xmlns:p14="http://schemas.microsoft.com/office/powerpoint/2010/main" val="3428149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B0DF6-915A-2247-88FD-27184B94BF9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858D4B59-BC83-C940-8476-C713B2B24D56}"/>
              </a:ext>
            </a:extLst>
          </p:cNvPr>
          <p:cNvSpPr>
            <a:spLocks noGrp="1"/>
          </p:cNvSpPr>
          <p:nvPr>
            <p:ph idx="1"/>
          </p:nvPr>
        </p:nvSpPr>
        <p:spPr/>
        <p:txBody>
          <a:bodyPr>
            <a:normAutofit/>
          </a:bodyPr>
          <a:lstStyle/>
          <a:p>
            <a:pPr marL="0" indent="0" algn="ctr">
              <a:buNone/>
            </a:pPr>
            <a:endParaRPr lang="en-US" dirty="0">
              <a:solidFill>
                <a:srgbClr val="0000FF"/>
              </a:solidFill>
              <a:hlinkClick r:id="rId2"/>
            </a:endParaRPr>
          </a:p>
          <a:p>
            <a:pPr marL="0" indent="0" algn="ctr">
              <a:buNone/>
            </a:pPr>
            <a:endParaRPr lang="en-US" dirty="0">
              <a:solidFill>
                <a:srgbClr val="0000FF"/>
              </a:solidFill>
              <a:hlinkClick r:id="rId2"/>
            </a:endParaRPr>
          </a:p>
          <a:p>
            <a:pPr marL="0" indent="0" algn="ctr">
              <a:buNone/>
            </a:pPr>
            <a:r>
              <a:rPr lang="en-US" dirty="0">
                <a:solidFill>
                  <a:srgbClr val="0000FF"/>
                </a:solidFill>
                <a:hlinkClick r:id="rId2"/>
              </a:rPr>
              <a:t>www.nescoe.com</a:t>
            </a:r>
            <a:endParaRPr lang="en-US" dirty="0">
              <a:solidFill>
                <a:srgbClr val="0000FF"/>
              </a:solidFill>
            </a:endParaRPr>
          </a:p>
          <a:p>
            <a:pPr marL="0" indent="0" algn="ctr">
              <a:buNone/>
            </a:pPr>
            <a:endParaRPr lang="en-US" dirty="0">
              <a:solidFill>
                <a:srgbClr val="0000FF"/>
              </a:solidFill>
            </a:endParaRPr>
          </a:p>
          <a:p>
            <a:pPr marL="0" indent="0" algn="ctr">
              <a:buNone/>
            </a:pPr>
            <a:r>
              <a:rPr lang="en-US" dirty="0">
                <a:solidFill>
                  <a:srgbClr val="0000FF"/>
                </a:solidFill>
              </a:rPr>
              <a:t>Jeffbentz@nescoe.com</a:t>
            </a:r>
          </a:p>
          <a:p>
            <a:pPr marL="0" indent="0">
              <a:buNone/>
            </a:pPr>
            <a:endParaRPr lang="en-US" dirty="0"/>
          </a:p>
        </p:txBody>
      </p:sp>
    </p:spTree>
    <p:extLst>
      <p:ext uri="{BB962C8B-B14F-4D97-AF65-F5344CB8AC3E}">
        <p14:creationId xmlns:p14="http://schemas.microsoft.com/office/powerpoint/2010/main" val="3855412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BAF2A1-7B0F-3A42-8ADE-FF9390145CBE}"/>
              </a:ext>
            </a:extLst>
          </p:cNvPr>
          <p:cNvSpPr>
            <a:spLocks noGrp="1"/>
          </p:cNvSpPr>
          <p:nvPr>
            <p:ph type="title"/>
          </p:nvPr>
        </p:nvSpPr>
        <p:spPr/>
        <p:txBody>
          <a:bodyPr/>
          <a:lstStyle/>
          <a:p>
            <a:r>
              <a:rPr lang="en-US" dirty="0"/>
              <a:t>NESCOE Considerations</a:t>
            </a:r>
          </a:p>
        </p:txBody>
      </p:sp>
      <p:sp>
        <p:nvSpPr>
          <p:cNvPr id="5" name="Content Placeholder 4">
            <a:extLst>
              <a:ext uri="{FF2B5EF4-FFF2-40B4-BE49-F238E27FC236}">
                <a16:creationId xmlns:a16="http://schemas.microsoft.com/office/drawing/2014/main" id="{5C7928C0-81A4-5448-8860-6C638248FE46}"/>
              </a:ext>
            </a:extLst>
          </p:cNvPr>
          <p:cNvSpPr>
            <a:spLocks noGrp="1"/>
          </p:cNvSpPr>
          <p:nvPr>
            <p:ph idx="1"/>
          </p:nvPr>
        </p:nvSpPr>
        <p:spPr/>
        <p:txBody>
          <a:bodyPr>
            <a:normAutofit fontScale="92500" lnSpcReduction="20000"/>
          </a:bodyPr>
          <a:lstStyle/>
          <a:p>
            <a:pPr lvl="1">
              <a:buFont typeface="Arial" panose="020B0604020202020204" pitchFamily="34" charset="0"/>
              <a:buChar char="•"/>
            </a:pPr>
            <a:r>
              <a:rPr lang="en-US" dirty="0"/>
              <a:t>As PFP is currently implemented, EE resources are  guaranteed to incur a charge during any event that occurs outside of On-Peak or Seasonal Peak hours. </a:t>
            </a:r>
          </a:p>
          <a:p>
            <a:pPr lvl="2">
              <a:buFont typeface="Arial" panose="020B0604020202020204" pitchFamily="34" charset="0"/>
              <a:buChar char="•"/>
            </a:pPr>
            <a:r>
              <a:rPr lang="en-US" dirty="0"/>
              <a:t>This contradicts language in FERC’s order.</a:t>
            </a:r>
          </a:p>
          <a:p>
            <a:pPr lvl="1">
              <a:buFont typeface="Arial" panose="020B0604020202020204" pitchFamily="34" charset="0"/>
              <a:buChar char="•"/>
            </a:pPr>
            <a:r>
              <a:rPr lang="en-US" dirty="0"/>
              <a:t>This surprised all participants by using the mutual insurance pool for charges outside of the designed intent, which was to cover stop-loss.</a:t>
            </a:r>
          </a:p>
          <a:p>
            <a:pPr lvl="1">
              <a:buFont typeface="Arial" panose="020B0604020202020204" pitchFamily="34" charset="0"/>
              <a:buChar char="•"/>
            </a:pPr>
            <a:r>
              <a:rPr lang="en-US" dirty="0"/>
              <a:t>Shaping Option A better aligns implementation with ISO-NE’s original PFP “no excuses” concept </a:t>
            </a:r>
          </a:p>
          <a:p>
            <a:pPr lvl="2">
              <a:buFont typeface="Arial" panose="020B0604020202020204" pitchFamily="34" charset="0"/>
              <a:buChar char="•"/>
            </a:pPr>
            <a:r>
              <a:rPr lang="en-US" dirty="0"/>
              <a:t>It does so in a manner that still requires the existing level of metering costs, but does not require EERs to incur the significant additional costs to measure and verify load reductions in every hour of the year, per FERC’s order</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20059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Question 1:  Transition from Peak to Off-peak</a:t>
            </a:r>
          </a:p>
        </p:txBody>
      </p:sp>
      <p:sp>
        <p:nvSpPr>
          <p:cNvPr id="4" name="Content Placeholder 3"/>
          <p:cNvSpPr>
            <a:spLocks noGrp="1"/>
          </p:cNvSpPr>
          <p:nvPr>
            <p:ph sz="quarter" idx="1"/>
          </p:nvPr>
        </p:nvSpPr>
        <p:spPr>
          <a:xfrm>
            <a:off x="457200" y="1600200"/>
            <a:ext cx="8229600" cy="4756150"/>
          </a:xfrm>
        </p:spPr>
        <p:txBody>
          <a:bodyPr>
            <a:normAutofit/>
          </a:bodyPr>
          <a:lstStyle/>
          <a:p>
            <a:r>
              <a:rPr lang="en-US" sz="2800" b="1" dirty="0"/>
              <a:t>Question: </a:t>
            </a:r>
            <a:r>
              <a:rPr lang="en-US" sz="2800" dirty="0"/>
              <a:t>How would the transition from the current calculation during On-Peak hours work with the “Shaping Option A” calculation work with Off-Peak hours?</a:t>
            </a:r>
          </a:p>
          <a:p>
            <a:endParaRPr lang="en-US" sz="2800" dirty="0"/>
          </a:p>
          <a:p>
            <a:r>
              <a:rPr lang="en-US" sz="2800" b="1" dirty="0"/>
              <a:t>Answer: </a:t>
            </a:r>
            <a:r>
              <a:rPr lang="en-US" sz="2800" dirty="0"/>
              <a:t>To avoid any discontinuities at the boundary of on-peak and off-peak, the “Shaping Option A” methodology would be used in all hours. </a:t>
            </a:r>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3734349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Question 2:  Effective Date</a:t>
            </a:r>
          </a:p>
        </p:txBody>
      </p:sp>
      <p:sp>
        <p:nvSpPr>
          <p:cNvPr id="4" name="Content Placeholder 3"/>
          <p:cNvSpPr>
            <a:spLocks noGrp="1"/>
          </p:cNvSpPr>
          <p:nvPr>
            <p:ph sz="quarter" idx="1"/>
          </p:nvPr>
        </p:nvSpPr>
        <p:spPr>
          <a:xfrm>
            <a:off x="457200" y="1600200"/>
            <a:ext cx="8229600" cy="4756150"/>
          </a:xfrm>
        </p:spPr>
        <p:txBody>
          <a:bodyPr>
            <a:normAutofit/>
          </a:bodyPr>
          <a:lstStyle/>
          <a:p>
            <a:r>
              <a:rPr lang="en-US" sz="2800" b="1" dirty="0"/>
              <a:t>Question: </a:t>
            </a:r>
            <a:r>
              <a:rPr lang="en-US" sz="2800" dirty="0"/>
              <a:t>When is the effective date of the change if approved by FERC? (upon FERC approval, FCA15 commitment period, or some other date)</a:t>
            </a:r>
          </a:p>
          <a:p>
            <a:endParaRPr lang="en-US" sz="2800" dirty="0"/>
          </a:p>
          <a:p>
            <a:r>
              <a:rPr lang="en-US" sz="2800" b="1" dirty="0"/>
              <a:t>Answer: </a:t>
            </a:r>
            <a:r>
              <a:rPr lang="en-US" sz="2800" dirty="0"/>
              <a:t>Currently considering an effective date tied to FERC approval and a reasonable timeframe in which the changes could be implemented by ISO-NE.</a:t>
            </a:r>
          </a:p>
          <a:p>
            <a:pPr marL="0" indent="0">
              <a:buNone/>
            </a:pPr>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1171026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Question 3: Overperformance -1</a:t>
            </a:r>
          </a:p>
        </p:txBody>
      </p:sp>
      <p:sp>
        <p:nvSpPr>
          <p:cNvPr id="4" name="Content Placeholder 3"/>
          <p:cNvSpPr>
            <a:spLocks noGrp="1"/>
          </p:cNvSpPr>
          <p:nvPr>
            <p:ph sz="quarter" idx="1"/>
          </p:nvPr>
        </p:nvSpPr>
        <p:spPr>
          <a:xfrm>
            <a:off x="457200" y="1600200"/>
            <a:ext cx="8229600" cy="4756150"/>
          </a:xfrm>
        </p:spPr>
        <p:txBody>
          <a:bodyPr>
            <a:normAutofit/>
          </a:bodyPr>
          <a:lstStyle/>
          <a:p>
            <a:r>
              <a:rPr lang="en-US" sz="2800" b="1" dirty="0"/>
              <a:t>Question: </a:t>
            </a:r>
            <a:r>
              <a:rPr lang="en-US" sz="2800" dirty="0"/>
              <a:t>Under this proposal, will EER’s be</a:t>
            </a:r>
            <a:br>
              <a:rPr lang="en-US" sz="2800" dirty="0"/>
            </a:br>
            <a:r>
              <a:rPr lang="en-US" sz="2800" dirty="0"/>
              <a:t>(1) overstating their performance and </a:t>
            </a:r>
            <a:br>
              <a:rPr lang="en-US" sz="2800" dirty="0"/>
            </a:br>
            <a:r>
              <a:rPr lang="en-US" sz="2800" dirty="0"/>
              <a:t>(2) exceeding their balancing ratio-adjusted CSO?</a:t>
            </a:r>
          </a:p>
          <a:p>
            <a:r>
              <a:rPr lang="en-US" sz="2800" b="1" dirty="0"/>
              <a:t>Answer: </a:t>
            </a:r>
            <a:r>
              <a:rPr lang="en-US" sz="2800" dirty="0"/>
              <a:t>(1) No. Annual energy savings performance predicted by Shaping Option A slightly understate evaluated EE program energy savings projections.</a:t>
            </a:r>
          </a:p>
        </p:txBody>
      </p:sp>
      <p:graphicFrame>
        <p:nvGraphicFramePr>
          <p:cNvPr id="3" name="Table 2">
            <a:extLst>
              <a:ext uri="{FF2B5EF4-FFF2-40B4-BE49-F238E27FC236}">
                <a16:creationId xmlns:a16="http://schemas.microsoft.com/office/drawing/2014/main" id="{A97090B7-7710-4C28-BE73-A4F59EB84F9F}"/>
              </a:ext>
            </a:extLst>
          </p:cNvPr>
          <p:cNvGraphicFramePr>
            <a:graphicFrameLocks noGrp="1"/>
          </p:cNvGraphicFramePr>
          <p:nvPr>
            <p:extLst>
              <p:ext uri="{D42A27DB-BD31-4B8C-83A1-F6EECF244321}">
                <p14:modId xmlns:p14="http://schemas.microsoft.com/office/powerpoint/2010/main" val="1201719070"/>
              </p:ext>
            </p:extLst>
          </p:nvPr>
        </p:nvGraphicFramePr>
        <p:xfrm>
          <a:off x="932508" y="4734086"/>
          <a:ext cx="7613961" cy="1047428"/>
        </p:xfrm>
        <a:graphic>
          <a:graphicData uri="http://schemas.openxmlformats.org/drawingml/2006/table">
            <a:tbl>
              <a:tblPr firstRow="1" bandRow="1">
                <a:tableStyleId>{5C22544A-7EE6-4342-B048-85BDC9FD1C3A}</a:tableStyleId>
              </a:tblPr>
              <a:tblGrid>
                <a:gridCol w="1726685">
                  <a:extLst>
                    <a:ext uri="{9D8B030D-6E8A-4147-A177-3AD203B41FA5}">
                      <a16:colId xmlns:a16="http://schemas.microsoft.com/office/drawing/2014/main" val="3283866064"/>
                    </a:ext>
                  </a:extLst>
                </a:gridCol>
                <a:gridCol w="1356808">
                  <a:extLst>
                    <a:ext uri="{9D8B030D-6E8A-4147-A177-3AD203B41FA5}">
                      <a16:colId xmlns:a16="http://schemas.microsoft.com/office/drawing/2014/main" val="2088555246"/>
                    </a:ext>
                  </a:extLst>
                </a:gridCol>
                <a:gridCol w="755078">
                  <a:extLst>
                    <a:ext uri="{9D8B030D-6E8A-4147-A177-3AD203B41FA5}">
                      <a16:colId xmlns:a16="http://schemas.microsoft.com/office/drawing/2014/main" val="3652353850"/>
                    </a:ext>
                  </a:extLst>
                </a:gridCol>
                <a:gridCol w="755078">
                  <a:extLst>
                    <a:ext uri="{9D8B030D-6E8A-4147-A177-3AD203B41FA5}">
                      <a16:colId xmlns:a16="http://schemas.microsoft.com/office/drawing/2014/main" val="3937403217"/>
                    </a:ext>
                  </a:extLst>
                </a:gridCol>
                <a:gridCol w="755078">
                  <a:extLst>
                    <a:ext uri="{9D8B030D-6E8A-4147-A177-3AD203B41FA5}">
                      <a16:colId xmlns:a16="http://schemas.microsoft.com/office/drawing/2014/main" val="3014157266"/>
                    </a:ext>
                  </a:extLst>
                </a:gridCol>
                <a:gridCol w="755078">
                  <a:extLst>
                    <a:ext uri="{9D8B030D-6E8A-4147-A177-3AD203B41FA5}">
                      <a16:colId xmlns:a16="http://schemas.microsoft.com/office/drawing/2014/main" val="3564675080"/>
                    </a:ext>
                  </a:extLst>
                </a:gridCol>
                <a:gridCol w="755078">
                  <a:extLst>
                    <a:ext uri="{9D8B030D-6E8A-4147-A177-3AD203B41FA5}">
                      <a16:colId xmlns:a16="http://schemas.microsoft.com/office/drawing/2014/main" val="828564198"/>
                    </a:ext>
                  </a:extLst>
                </a:gridCol>
                <a:gridCol w="755078">
                  <a:extLst>
                    <a:ext uri="{9D8B030D-6E8A-4147-A177-3AD203B41FA5}">
                      <a16:colId xmlns:a16="http://schemas.microsoft.com/office/drawing/2014/main" val="3340236401"/>
                    </a:ext>
                  </a:extLst>
                </a:gridCol>
              </a:tblGrid>
              <a:tr h="344062">
                <a:tc>
                  <a:txBody>
                    <a:bodyPr/>
                    <a:lstStyle/>
                    <a:p>
                      <a:endParaRPr lang="en-US" b="0" dirty="0">
                        <a:solidFill>
                          <a:schemeClr val="tx1"/>
                        </a:solidFill>
                      </a:endParaRPr>
                    </a:p>
                  </a:txBody>
                  <a:tcPr>
                    <a:noFill/>
                  </a:tcPr>
                </a:tc>
                <a:tc>
                  <a:txBody>
                    <a:bodyPr/>
                    <a:lstStyle/>
                    <a:p>
                      <a:endParaRPr lang="en-US" dirty="0"/>
                    </a:p>
                  </a:txBody>
                  <a:tcPr>
                    <a:noFill/>
                  </a:tcPr>
                </a:tc>
                <a:tc>
                  <a:txBody>
                    <a:bodyPr/>
                    <a:lstStyle/>
                    <a:p>
                      <a:r>
                        <a:rPr lang="en-US" dirty="0"/>
                        <a:t>2012</a:t>
                      </a:r>
                    </a:p>
                  </a:txBody>
                  <a:tcPr/>
                </a:tc>
                <a:tc>
                  <a:txBody>
                    <a:bodyPr/>
                    <a:lstStyle/>
                    <a:p>
                      <a:r>
                        <a:rPr lang="en-US" dirty="0"/>
                        <a:t>2013</a:t>
                      </a:r>
                    </a:p>
                  </a:txBody>
                  <a:tcPr/>
                </a:tc>
                <a:tc>
                  <a:txBody>
                    <a:bodyPr/>
                    <a:lstStyle/>
                    <a:p>
                      <a:r>
                        <a:rPr lang="en-US" dirty="0"/>
                        <a:t>2014</a:t>
                      </a:r>
                    </a:p>
                  </a:txBody>
                  <a:tcPr/>
                </a:tc>
                <a:tc>
                  <a:txBody>
                    <a:bodyPr/>
                    <a:lstStyle/>
                    <a:p>
                      <a:r>
                        <a:rPr lang="en-US" dirty="0"/>
                        <a:t>2015</a:t>
                      </a:r>
                    </a:p>
                  </a:txBody>
                  <a:tcPr/>
                </a:tc>
                <a:tc>
                  <a:txBody>
                    <a:bodyPr/>
                    <a:lstStyle/>
                    <a:p>
                      <a:r>
                        <a:rPr lang="en-US" dirty="0"/>
                        <a:t>2016</a:t>
                      </a:r>
                    </a:p>
                  </a:txBody>
                  <a:tcPr/>
                </a:tc>
                <a:tc>
                  <a:txBody>
                    <a:bodyPr/>
                    <a:lstStyle/>
                    <a:p>
                      <a:r>
                        <a:rPr lang="en-US" dirty="0"/>
                        <a:t>2017</a:t>
                      </a:r>
                    </a:p>
                  </a:txBody>
                  <a:tcPr/>
                </a:tc>
                <a:extLst>
                  <a:ext uri="{0D108BD9-81ED-4DB2-BD59-A6C34878D82A}">
                    <a16:rowId xmlns:a16="http://schemas.microsoft.com/office/drawing/2014/main" val="1447446310"/>
                  </a:ext>
                </a:extLst>
              </a:tr>
              <a:tr h="346388">
                <a:tc rowSpan="2">
                  <a:txBody>
                    <a:bodyPr/>
                    <a:lstStyle/>
                    <a:p>
                      <a:pPr algn="ctr"/>
                      <a:r>
                        <a:rPr lang="en-US" sz="1600" dirty="0"/>
                        <a:t>Annual GWh per </a:t>
                      </a:r>
                      <a:br>
                        <a:rPr lang="en-US" sz="1600" dirty="0"/>
                      </a:br>
                      <a:r>
                        <a:rPr lang="en-US" sz="1600" dirty="0"/>
                        <a:t>100 MW EER </a:t>
                      </a:r>
                    </a:p>
                  </a:txBody>
                  <a:tcPr anchor="ctr" anchorCtr="1"/>
                </a:tc>
                <a:tc>
                  <a:txBody>
                    <a:bodyPr/>
                    <a:lstStyle/>
                    <a:p>
                      <a:r>
                        <a:rPr lang="en-US" sz="1600" dirty="0"/>
                        <a:t>Shaping Opt A</a:t>
                      </a:r>
                    </a:p>
                  </a:txBody>
                  <a:tcPr/>
                </a:tc>
                <a:tc>
                  <a:txBody>
                    <a:bodyPr/>
                    <a:lstStyle/>
                    <a:p>
                      <a:pPr algn="ctr"/>
                      <a:r>
                        <a:rPr lang="en-US" sz="1600" dirty="0"/>
                        <a:t>676</a:t>
                      </a:r>
                    </a:p>
                  </a:txBody>
                  <a:tcPr/>
                </a:tc>
                <a:tc>
                  <a:txBody>
                    <a:bodyPr/>
                    <a:lstStyle/>
                    <a:p>
                      <a:pPr algn="ctr"/>
                      <a:r>
                        <a:rPr lang="en-US" sz="1600" dirty="0"/>
                        <a:t>680</a:t>
                      </a:r>
                    </a:p>
                  </a:txBody>
                  <a:tcPr/>
                </a:tc>
                <a:tc>
                  <a:txBody>
                    <a:bodyPr/>
                    <a:lstStyle/>
                    <a:p>
                      <a:pPr algn="ctr"/>
                      <a:r>
                        <a:rPr lang="en-US" sz="1600" dirty="0"/>
                        <a:t>690</a:t>
                      </a:r>
                    </a:p>
                  </a:txBody>
                  <a:tcPr/>
                </a:tc>
                <a:tc>
                  <a:txBody>
                    <a:bodyPr/>
                    <a:lstStyle/>
                    <a:p>
                      <a:pPr algn="ctr"/>
                      <a:r>
                        <a:rPr lang="en-US" sz="1600" dirty="0"/>
                        <a:t>694</a:t>
                      </a:r>
                    </a:p>
                  </a:txBody>
                  <a:tcPr/>
                </a:tc>
                <a:tc>
                  <a:txBody>
                    <a:bodyPr/>
                    <a:lstStyle/>
                    <a:p>
                      <a:pPr algn="ctr"/>
                      <a:r>
                        <a:rPr lang="en-US" sz="1600" dirty="0"/>
                        <a:t>671</a:t>
                      </a:r>
                    </a:p>
                  </a:txBody>
                  <a:tcPr/>
                </a:tc>
                <a:tc>
                  <a:txBody>
                    <a:bodyPr/>
                    <a:lstStyle/>
                    <a:p>
                      <a:pPr algn="ctr"/>
                      <a:r>
                        <a:rPr lang="en-US" sz="1600" dirty="0"/>
                        <a:t>694</a:t>
                      </a:r>
                    </a:p>
                  </a:txBody>
                  <a:tcPr/>
                </a:tc>
                <a:extLst>
                  <a:ext uri="{0D108BD9-81ED-4DB2-BD59-A6C34878D82A}">
                    <a16:rowId xmlns:a16="http://schemas.microsoft.com/office/drawing/2014/main" val="866230387"/>
                  </a:ext>
                </a:extLst>
              </a:tr>
              <a:tr h="315390">
                <a:tc vMerge="1">
                  <a:txBody>
                    <a:bodyPr/>
                    <a:lstStyle/>
                    <a:p>
                      <a:pPr algn="ctr"/>
                      <a:endParaRPr lang="en-US" sz="1600" dirty="0"/>
                    </a:p>
                  </a:txBody>
                  <a:tcPr anchor="ctr" anchorCtr="1"/>
                </a:tc>
                <a:tc>
                  <a:txBody>
                    <a:bodyPr/>
                    <a:lstStyle/>
                    <a:p>
                      <a:r>
                        <a:rPr lang="en-US" sz="1600" dirty="0"/>
                        <a:t>M&amp;V Studies</a:t>
                      </a:r>
                    </a:p>
                  </a:txBody>
                  <a:tcPr/>
                </a:tc>
                <a:tc>
                  <a:txBody>
                    <a:bodyPr/>
                    <a:lstStyle/>
                    <a:p>
                      <a:pPr algn="ctr"/>
                      <a:r>
                        <a:rPr lang="en-US" sz="1600" dirty="0"/>
                        <a:t>781</a:t>
                      </a:r>
                    </a:p>
                  </a:txBody>
                  <a:tcPr/>
                </a:tc>
                <a:tc>
                  <a:txBody>
                    <a:bodyPr/>
                    <a:lstStyle/>
                    <a:p>
                      <a:pPr algn="ctr"/>
                      <a:r>
                        <a:rPr lang="en-US" sz="1600" dirty="0"/>
                        <a:t>725</a:t>
                      </a:r>
                    </a:p>
                  </a:txBody>
                  <a:tcPr/>
                </a:tc>
                <a:tc>
                  <a:txBody>
                    <a:bodyPr/>
                    <a:lstStyle/>
                    <a:p>
                      <a:pPr algn="ctr"/>
                      <a:r>
                        <a:rPr lang="en-US" sz="1600" dirty="0"/>
                        <a:t>763</a:t>
                      </a:r>
                    </a:p>
                  </a:txBody>
                  <a:tcPr/>
                </a:tc>
                <a:tc>
                  <a:txBody>
                    <a:bodyPr/>
                    <a:lstStyle/>
                    <a:p>
                      <a:pPr algn="ctr"/>
                      <a:r>
                        <a:rPr lang="en-US" sz="1600" dirty="0"/>
                        <a:t>714</a:t>
                      </a:r>
                    </a:p>
                  </a:txBody>
                  <a:tcPr/>
                </a:tc>
                <a:tc>
                  <a:txBody>
                    <a:bodyPr/>
                    <a:lstStyle/>
                    <a:p>
                      <a:pPr algn="ctr"/>
                      <a:r>
                        <a:rPr lang="en-US" sz="1600" dirty="0"/>
                        <a:t>694</a:t>
                      </a:r>
                    </a:p>
                  </a:txBody>
                  <a:tcPr/>
                </a:tc>
                <a:tc>
                  <a:txBody>
                    <a:bodyPr/>
                    <a:lstStyle/>
                    <a:p>
                      <a:pPr algn="ctr"/>
                      <a:r>
                        <a:rPr lang="en-US" sz="1600" dirty="0"/>
                        <a:t>730</a:t>
                      </a:r>
                    </a:p>
                  </a:txBody>
                  <a:tcPr/>
                </a:tc>
                <a:extLst>
                  <a:ext uri="{0D108BD9-81ED-4DB2-BD59-A6C34878D82A}">
                    <a16:rowId xmlns:a16="http://schemas.microsoft.com/office/drawing/2014/main" val="2498331792"/>
                  </a:ext>
                </a:extLst>
              </a:tr>
            </a:tbl>
          </a:graphicData>
        </a:graphic>
      </p:graphicFrame>
    </p:spTree>
    <p:extLst>
      <p:ext uri="{BB962C8B-B14F-4D97-AF65-F5344CB8AC3E}">
        <p14:creationId xmlns:p14="http://schemas.microsoft.com/office/powerpoint/2010/main" val="241066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Question 3: Overperformance - 2</a:t>
            </a:r>
          </a:p>
        </p:txBody>
      </p:sp>
      <p:sp>
        <p:nvSpPr>
          <p:cNvPr id="4" name="Content Placeholder 3"/>
          <p:cNvSpPr>
            <a:spLocks noGrp="1"/>
          </p:cNvSpPr>
          <p:nvPr>
            <p:ph sz="quarter" idx="1"/>
          </p:nvPr>
        </p:nvSpPr>
        <p:spPr>
          <a:xfrm>
            <a:off x="457200" y="1600200"/>
            <a:ext cx="8229600" cy="4756150"/>
          </a:xfrm>
        </p:spPr>
        <p:txBody>
          <a:bodyPr>
            <a:normAutofit fontScale="62500" lnSpcReduction="20000"/>
          </a:bodyPr>
          <a:lstStyle/>
          <a:p>
            <a:r>
              <a:rPr lang="en-US" sz="2800" b="1" dirty="0"/>
              <a:t>Question: </a:t>
            </a:r>
            <a:r>
              <a:rPr lang="en-US" sz="2800" dirty="0"/>
              <a:t>Under this proposal, will EER’s be</a:t>
            </a:r>
            <a:br>
              <a:rPr lang="en-US" sz="2800" dirty="0"/>
            </a:br>
            <a:r>
              <a:rPr lang="en-US" sz="2800" dirty="0"/>
              <a:t>(1) overstating their performance and </a:t>
            </a:r>
            <a:br>
              <a:rPr lang="en-US" sz="2800" dirty="0"/>
            </a:br>
            <a:r>
              <a:rPr lang="en-US" sz="2800" dirty="0"/>
              <a:t>(2) exceeding their balancing ratio-adjusted CSO?</a:t>
            </a:r>
          </a:p>
          <a:p>
            <a:pPr marL="0" indent="0">
              <a:buNone/>
            </a:pPr>
            <a:endParaRPr lang="en-US" sz="2800" dirty="0"/>
          </a:p>
          <a:p>
            <a:r>
              <a:rPr lang="en-US" sz="2800" b="1" dirty="0"/>
              <a:t>Answer: </a:t>
            </a:r>
            <a:r>
              <a:rPr lang="en-US" sz="2800" dirty="0"/>
              <a:t>(2) Yes, this is no different than today during on-peak hours because the BR would be less than 1.0. Also, if the EER installed measures that save more than its CSO during performance hours in a given month, then its performance during a Capacity Scarcity Condition in any hour of that month will likely exceed its balancing ratio-adjusted CSO. If, on the other hand, the EER installed measures that save less than its CSO during performance hours in a given month, then its performance during a Capacity Scarcity Condition in any hour of that month will likely be less than its balancing ratio-adjusted CSO.</a:t>
            </a:r>
          </a:p>
          <a:p>
            <a:endParaRPr lang="en-US" sz="2800" dirty="0"/>
          </a:p>
          <a:p>
            <a:pPr marL="350838" indent="0">
              <a:buNone/>
            </a:pPr>
            <a:r>
              <a:rPr lang="en-US" sz="2800" dirty="0"/>
              <a:t>The Shaping Option A approach is meant to apply EER performance during               average seasonal peak hours to performance in a specific interval. EERs perform at a level greater than the Balancing Ratio in every hour, proportionate to system load.</a:t>
            </a:r>
            <a:br>
              <a:rPr lang="en-US" sz="2800" dirty="0"/>
            </a:br>
            <a:endParaRPr lang="en-US" sz="2800" dirty="0"/>
          </a:p>
        </p:txBody>
      </p:sp>
    </p:spTree>
    <p:extLst>
      <p:ext uri="{BB962C8B-B14F-4D97-AF65-F5344CB8AC3E}">
        <p14:creationId xmlns:p14="http://schemas.microsoft.com/office/powerpoint/2010/main" val="1035066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Question 4: Supporting Data</a:t>
            </a:r>
          </a:p>
        </p:txBody>
      </p:sp>
      <p:sp>
        <p:nvSpPr>
          <p:cNvPr id="4" name="Content Placeholder 3"/>
          <p:cNvSpPr>
            <a:spLocks noGrp="1"/>
          </p:cNvSpPr>
          <p:nvPr>
            <p:ph sz="quarter" idx="1"/>
          </p:nvPr>
        </p:nvSpPr>
        <p:spPr>
          <a:xfrm>
            <a:off x="457200" y="1600200"/>
            <a:ext cx="8229600" cy="4756150"/>
          </a:xfrm>
        </p:spPr>
        <p:txBody>
          <a:bodyPr>
            <a:normAutofit/>
          </a:bodyPr>
          <a:lstStyle/>
          <a:p>
            <a:r>
              <a:rPr lang="en-US" sz="2400" b="1" dirty="0"/>
              <a:t>Question: </a:t>
            </a:r>
            <a:r>
              <a:rPr lang="en-US" sz="2400" dirty="0"/>
              <a:t>How do the pie charts in the November presentation support this proposal?</a:t>
            </a:r>
          </a:p>
          <a:p>
            <a:r>
              <a:rPr lang="en-US" sz="2400" b="1" dirty="0"/>
              <a:t>Answer: </a:t>
            </a:r>
            <a:endParaRPr lang="en-US" sz="2400" dirty="0"/>
          </a:p>
          <a:p>
            <a:pPr marL="457200" lvl="1" indent="0">
              <a:buNone/>
            </a:pPr>
            <a:r>
              <a:rPr lang="en-US" sz="2000" dirty="0"/>
              <a:t>These charts were originally presented by ISO-NE at the April 2019 DRWG Meeting.  ISO-NE reported that they demonstrate the following:</a:t>
            </a:r>
          </a:p>
          <a:p>
            <a:pPr lvl="2"/>
            <a:r>
              <a:rPr lang="en-US" sz="2000" dirty="0"/>
              <a:t>The diverse portfolio of energy efficiency measures offered by the programs, yielding reductions that match system load.</a:t>
            </a:r>
          </a:p>
          <a:p>
            <a:pPr lvl="3"/>
            <a:r>
              <a:rPr lang="en-US" sz="1800" dirty="0"/>
              <a:t>Reductions of diverse EERs correlate with load (</a:t>
            </a:r>
            <a:r>
              <a:rPr lang="en-US" sz="1800" dirty="0">
                <a:hlinkClick r:id="rId2"/>
              </a:rPr>
              <a:t>Brattle, 2017</a:t>
            </a:r>
            <a:r>
              <a:rPr lang="en-US" sz="1800" dirty="0"/>
              <a:t>)</a:t>
            </a:r>
          </a:p>
          <a:p>
            <a:pPr lvl="2"/>
            <a:r>
              <a:rPr lang="en-US" sz="2000" dirty="0"/>
              <a:t>The current dominance of lighting.</a:t>
            </a:r>
          </a:p>
          <a:p>
            <a:pPr lvl="3"/>
            <a:r>
              <a:rPr lang="en-US" sz="1800" dirty="0"/>
              <a:t>Lighting is closely correlated with load (</a:t>
            </a:r>
            <a:r>
              <a:rPr lang="en-US" sz="1800" dirty="0">
                <a:hlinkClick r:id="rId3"/>
              </a:rPr>
              <a:t>LBNL/DNV-GL, 2014</a:t>
            </a:r>
            <a:r>
              <a:rPr lang="en-US" sz="1800" dirty="0"/>
              <a:t>)</a:t>
            </a:r>
          </a:p>
          <a:p>
            <a:pPr lvl="3"/>
            <a:r>
              <a:rPr lang="en-US" sz="1800" dirty="0"/>
              <a:t>Note: The proportion of lighting in the EE portfolios is expected to decline due to high penetration of CFLs and LEDs, long measure lives, and lighting standards.</a:t>
            </a:r>
          </a:p>
          <a:p>
            <a:pPr marL="457200" lvl="1" indent="0">
              <a:buNone/>
            </a:pPr>
            <a:endParaRPr lang="en-US" sz="2600" dirty="0"/>
          </a:p>
          <a:p>
            <a:pPr lvl="2"/>
            <a:endParaRPr lang="en-US" dirty="0"/>
          </a:p>
        </p:txBody>
      </p:sp>
    </p:spTree>
    <p:extLst>
      <p:ext uri="{BB962C8B-B14F-4D97-AF65-F5344CB8AC3E}">
        <p14:creationId xmlns:p14="http://schemas.microsoft.com/office/powerpoint/2010/main" val="2207710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Question 5: Formula Change</a:t>
            </a:r>
          </a:p>
        </p:txBody>
      </p:sp>
      <p:sp>
        <p:nvSpPr>
          <p:cNvPr id="4" name="Content Placeholder 3"/>
          <p:cNvSpPr>
            <a:spLocks noGrp="1"/>
          </p:cNvSpPr>
          <p:nvPr>
            <p:ph sz="quarter" idx="1"/>
          </p:nvPr>
        </p:nvSpPr>
        <p:spPr>
          <a:xfrm>
            <a:off x="457200" y="1600200"/>
            <a:ext cx="8229600" cy="4756150"/>
          </a:xfrm>
        </p:spPr>
        <p:txBody>
          <a:bodyPr>
            <a:normAutofit/>
          </a:bodyPr>
          <a:lstStyle/>
          <a:p>
            <a:r>
              <a:rPr lang="en-US" sz="2800" b="1" dirty="0"/>
              <a:t>Question: </a:t>
            </a:r>
            <a:r>
              <a:rPr lang="en-US" sz="2800" dirty="0"/>
              <a:t>Please indicate what variables are changing in formula on slide 15 of the November presentation. </a:t>
            </a:r>
          </a:p>
          <a:p>
            <a:r>
              <a:rPr lang="en-US" sz="2800" b="1" dirty="0"/>
              <a:t>Answer: </a:t>
            </a:r>
            <a:r>
              <a:rPr lang="en-US" sz="2800" dirty="0"/>
              <a:t>The formulas in red on the next slide indicate the changing variables. </a:t>
            </a:r>
          </a:p>
          <a:p>
            <a:pPr>
              <a:buFont typeface="Wingdings" pitchFamily="2" charset="2"/>
              <a:buChar char="Ø"/>
            </a:pPr>
            <a:r>
              <a:rPr lang="en-US" sz="2800" i="1" dirty="0"/>
              <a:t>Please note that the actual manual language has been clarified from what we presented in November.</a:t>
            </a:r>
          </a:p>
          <a:p>
            <a:pPr>
              <a:buFont typeface="Wingdings" pitchFamily="2" charset="2"/>
              <a:buChar char="Ø"/>
            </a:pPr>
            <a:r>
              <a:rPr lang="en-US" sz="2800" i="1" dirty="0"/>
              <a:t>Also the 1.08 multiplier has been removed from the manual language because it’s already included in the tariff  section 13.7.2.2 in subsection (c) </a:t>
            </a:r>
          </a:p>
          <a:p>
            <a:endParaRPr lang="en-US" sz="2800" b="1" dirty="0"/>
          </a:p>
          <a:p>
            <a:pPr marL="0" indent="0">
              <a:buNone/>
            </a:pPr>
            <a:endParaRPr lang="en-US" sz="2800" dirty="0"/>
          </a:p>
          <a:p>
            <a:endParaRPr lang="en-US" sz="2800" dirty="0"/>
          </a:p>
        </p:txBody>
      </p:sp>
    </p:spTree>
    <p:extLst>
      <p:ext uri="{BB962C8B-B14F-4D97-AF65-F5344CB8AC3E}">
        <p14:creationId xmlns:p14="http://schemas.microsoft.com/office/powerpoint/2010/main" val="1103415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ESCOE_PowerPointTemplate_Sep2017" id="{5534E06A-EAC4-0C48-A4E6-715791CC4740}" vid="{81F44AD5-CBA4-9047-B544-0D1FCF8E16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1048</Words>
  <Application>Microsoft Office PowerPoint</Application>
  <PresentationFormat>On-screen Show (4:3)</PresentationFormat>
  <Paragraphs>126</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Cambria</vt:lpstr>
      <vt:lpstr>Cambria Math</vt:lpstr>
      <vt:lpstr>Goudy Old Style</vt:lpstr>
      <vt:lpstr>Times New Roman</vt:lpstr>
      <vt:lpstr>Wingdings</vt:lpstr>
      <vt:lpstr>Office Theme</vt:lpstr>
      <vt:lpstr>PowerPoint Presentation</vt:lpstr>
      <vt:lpstr>Today’s Objectives</vt:lpstr>
      <vt:lpstr>NESCOE Considerations</vt:lpstr>
      <vt:lpstr>Question 1:  Transition from Peak to Off-peak</vt:lpstr>
      <vt:lpstr>Question 2:  Effective Date</vt:lpstr>
      <vt:lpstr>Question 3: Overperformance -1</vt:lpstr>
      <vt:lpstr>Question 3: Overperformance - 2</vt:lpstr>
      <vt:lpstr>Question 4: Supporting Data</vt:lpstr>
      <vt:lpstr>Question 5: Formula Change</vt:lpstr>
      <vt:lpstr>On-Peak Demand Resource Shaping Proposal</vt:lpstr>
      <vt:lpstr>Seasonal Peak Demand Resource Shaping Proposal</vt:lpstr>
      <vt:lpstr>Question 6: T&amp;D Multiplier</vt:lpstr>
      <vt:lpstr>Question 7: Applying Shaping to Off-Peak Hours</vt:lpstr>
      <vt:lpstr>Tariff Language Changes</vt:lpstr>
      <vt:lpstr>Section III.13.7.2.2  </vt:lpstr>
      <vt:lpstr>Section III.13.7.2.4</vt:lpstr>
      <vt:lpstr>Manual Changes</vt:lpstr>
      <vt:lpstr>Manual Changes</vt:lpstr>
      <vt:lpstr>Next Steps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2019-12-05T22:13:00Z</dcterms:created>
  <dcterms:modified xsi:type="dcterms:W3CDTF">2019-12-05T22:13:09Z</dcterms:modified>
</cp:coreProperties>
</file>