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41" r:id="rId1"/>
    <p:sldMasterId id="2147483753" r:id="rId2"/>
  </p:sldMasterIdLst>
  <p:notesMasterIdLst>
    <p:notesMasterId r:id="rId68"/>
  </p:notesMasterIdLst>
  <p:handoutMasterIdLst>
    <p:handoutMasterId r:id="rId69"/>
  </p:handoutMasterIdLst>
  <p:sldIdLst>
    <p:sldId id="328" r:id="rId3"/>
    <p:sldId id="331" r:id="rId4"/>
    <p:sldId id="599" r:id="rId5"/>
    <p:sldId id="903" r:id="rId6"/>
    <p:sldId id="806" r:id="rId7"/>
    <p:sldId id="807" r:id="rId8"/>
    <p:sldId id="803" r:id="rId9"/>
    <p:sldId id="809" r:id="rId10"/>
    <p:sldId id="899" r:id="rId11"/>
    <p:sldId id="917" r:id="rId12"/>
    <p:sldId id="918" r:id="rId13"/>
    <p:sldId id="919" r:id="rId14"/>
    <p:sldId id="920" r:id="rId15"/>
    <p:sldId id="898" r:id="rId16"/>
    <p:sldId id="882" r:id="rId17"/>
    <p:sldId id="881" r:id="rId18"/>
    <p:sldId id="905" r:id="rId19"/>
    <p:sldId id="827" r:id="rId20"/>
    <p:sldId id="828" r:id="rId21"/>
    <p:sldId id="897" r:id="rId22"/>
    <p:sldId id="901" r:id="rId23"/>
    <p:sldId id="907" r:id="rId24"/>
    <p:sldId id="878" r:id="rId25"/>
    <p:sldId id="883" r:id="rId26"/>
    <p:sldId id="802" r:id="rId27"/>
    <p:sldId id="908" r:id="rId28"/>
    <p:sldId id="909" r:id="rId29"/>
    <p:sldId id="910" r:id="rId30"/>
    <p:sldId id="911" r:id="rId31"/>
    <p:sldId id="912" r:id="rId32"/>
    <p:sldId id="913" r:id="rId33"/>
    <p:sldId id="814" r:id="rId34"/>
    <p:sldId id="815" r:id="rId35"/>
    <p:sldId id="816" r:id="rId36"/>
    <p:sldId id="817" r:id="rId37"/>
    <p:sldId id="818" r:id="rId38"/>
    <p:sldId id="857" r:id="rId39"/>
    <p:sldId id="858" r:id="rId40"/>
    <p:sldId id="859" r:id="rId41"/>
    <p:sldId id="860" r:id="rId42"/>
    <p:sldId id="916" r:id="rId43"/>
    <p:sldId id="895" r:id="rId44"/>
    <p:sldId id="869" r:id="rId45"/>
    <p:sldId id="870" r:id="rId46"/>
    <p:sldId id="871" r:id="rId47"/>
    <p:sldId id="872" r:id="rId48"/>
    <p:sldId id="873" r:id="rId49"/>
    <p:sldId id="874" r:id="rId50"/>
    <p:sldId id="849" r:id="rId51"/>
    <p:sldId id="850" r:id="rId52"/>
    <p:sldId id="801" r:id="rId53"/>
    <p:sldId id="854" r:id="rId54"/>
    <p:sldId id="902" r:id="rId55"/>
    <p:sldId id="887" r:id="rId56"/>
    <p:sldId id="888" r:id="rId57"/>
    <p:sldId id="889" r:id="rId58"/>
    <p:sldId id="890" r:id="rId59"/>
    <p:sldId id="831" r:id="rId60"/>
    <p:sldId id="836" r:id="rId61"/>
    <p:sldId id="885" r:id="rId62"/>
    <p:sldId id="886" r:id="rId63"/>
    <p:sldId id="839" r:id="rId64"/>
    <p:sldId id="840" r:id="rId65"/>
    <p:sldId id="855" r:id="rId66"/>
    <p:sldId id="856" r:id="rId67"/>
  </p:sldIdLst>
  <p:sldSz cx="9144000" cy="6858000" type="screen4x3"/>
  <p:notesSz cx="6858000" cy="9296400"/>
  <p:custDataLst>
    <p:tags r:id="rId7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624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Author" initials="A" lastIdx="0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BD8"/>
    <a:srgbClr val="F0FF2F"/>
    <a:srgbClr val="FF9225"/>
    <a:srgbClr val="AEDDD8"/>
    <a:srgbClr val="008F9E"/>
    <a:srgbClr val="00ACB4"/>
    <a:srgbClr val="DB5648"/>
    <a:srgbClr val="505050"/>
    <a:srgbClr val="363636"/>
    <a:srgbClr val="F15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5688" autoAdjust="0"/>
  </p:normalViewPr>
  <p:slideViewPr>
    <p:cSldViewPr snapToGrid="0">
      <p:cViewPr varScale="1">
        <p:scale>
          <a:sx n="128" d="100"/>
          <a:sy n="128" d="100"/>
        </p:scale>
        <p:origin x="1238" y="91"/>
      </p:cViewPr>
      <p:guideLst>
        <p:guide orient="horz" pos="6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670" y="7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gs" Target="tags/tag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7"/>
            <a:ext cx="297180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30557"/>
            <a:ext cx="2971800" cy="465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B883E-C9E9-4949-AB5D-9E44392E1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08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768EE1B-603F-4DA5-9E5A-E962D9AAF069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07EAE37-8389-4B79-AEDE-92E0D025AD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7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7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74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69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58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1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2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13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7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7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3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34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EAE37-8389-4B79-AEDE-92E0D025AD3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2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"/>
            <a:ext cx="9142518" cy="6856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2043049"/>
            <a:ext cx="7914132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58368" y="3605712"/>
            <a:ext cx="7914132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5000"/>
              </a:lnSpc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4847053"/>
            <a:ext cx="7431088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5120640"/>
            <a:ext cx="7431088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58368" y="5577840"/>
            <a:ext cx="7431088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</a:t>
            </a:r>
            <a:r>
              <a:rPr lang="en-US" dirty="0"/>
              <a:t>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58368" y="6443928"/>
            <a:ext cx="8172449" cy="101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66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DALLAS    DENVER    LOS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MENLO PARK    NEW YORK    SAN FRANCISCO    WASHINGTON, DC </a:t>
            </a:r>
            <a:r>
              <a:rPr lang="en-US" sz="660" baseline="0" dirty="0" smtClean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•   </a:t>
            </a:r>
            <a:r>
              <a:rPr lang="en-US" sz="660" baseline="0" dirty="0" smtClean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BEIJING   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•   BRUSSELS  • </a:t>
            </a:r>
            <a:r>
              <a:rPr lang="en-US" sz="660" baseline="0" dirty="0" smtClean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LONDON   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•   MONTREAL   •   </a:t>
            </a:r>
            <a:r>
              <a:rPr lang="en-US" sz="660" baseline="0" dirty="0" smtClean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PARIS</a:t>
            </a:r>
            <a:endParaRPr lang="en-US" sz="660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58368" y="996696"/>
            <a:ext cx="7914132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8368" y="1783080"/>
            <a:ext cx="7914132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77440" y="422152"/>
            <a:ext cx="4997423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8368" y="2285277"/>
            <a:ext cx="24688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83852" y="2285277"/>
            <a:ext cx="24688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09335" y="2285277"/>
            <a:ext cx="24688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67918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3291840"/>
            <a:ext cx="7914132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77440" y="422152"/>
            <a:ext cx="4997423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68" y="4297680"/>
            <a:ext cx="7914132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911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996696"/>
            <a:ext cx="7914132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77440" y="422152"/>
            <a:ext cx="4997423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8368" y="2569757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1111" y="2569757"/>
            <a:ext cx="2483394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23968" y="2569757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6711" y="2569757"/>
            <a:ext cx="2483394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8368" y="4151814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21111" y="4151814"/>
            <a:ext cx="2483394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mtClean="0"/>
              <a:t>Edit Master text styles</a:t>
            </a:r>
          </a:p>
          <a:p>
            <a:pPr marL="0" marR="0" lvl="1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23968" y="4151814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86711" y="4151814"/>
            <a:ext cx="2483394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mtClean="0"/>
              <a:t>Edit Master text styles</a:t>
            </a:r>
          </a:p>
          <a:p>
            <a:pPr marL="0" marR="0" lvl="1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2675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" y="8051"/>
            <a:ext cx="9142518" cy="6856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2043049"/>
            <a:ext cx="7914132" cy="1470025"/>
          </a:xfrm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58368" y="3605712"/>
            <a:ext cx="7914132" cy="6241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7" name="Text Placeholder 6" descr="Presenter Name&#10;Presenter Title&#10;Month, Day, Year&#10;" title="Presente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4847053"/>
            <a:ext cx="7431088" cy="2645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5120640"/>
            <a:ext cx="7431088" cy="248456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800"/>
              </a:spcAft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58368" y="5577840"/>
            <a:ext cx="7431088" cy="230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</a:t>
            </a:r>
            <a:r>
              <a:rPr lang="en-US" dirty="0"/>
              <a:t>Day, Year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58368" y="6443928"/>
            <a:ext cx="8172449" cy="101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BOSTON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66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CHICAGO    DALLAS    DENVER    LOS</a:t>
            </a:r>
            <a:r>
              <a:rPr lang="en-US" sz="660" baseline="0" dirty="0">
                <a:solidFill>
                  <a:srgbClr val="008F9E"/>
                </a:solidFill>
                <a:latin typeface="Arial" pitchFamily="34" charset="0"/>
                <a:cs typeface="Arial" pitchFamily="34" charset="0"/>
              </a:rPr>
              <a:t> ANGELES    MENLO PARK    NEW YORK    SAN FRANCISCO    WASHINGTON, DC  •   BEIJING  •   BRUSSELS  •  LONDON  •   MONTREAL   •   PARIS</a:t>
            </a:r>
            <a:endParaRPr lang="en-US" sz="660" dirty="0">
              <a:solidFill>
                <a:srgbClr val="008F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0A3F1-D8D8-42F9-9534-68BFC474B8CA}"/>
              </a:ext>
            </a:extLst>
          </p:cNvPr>
          <p:cNvSpPr txBox="1"/>
          <p:nvPr userDrawn="1"/>
        </p:nvSpPr>
        <p:spPr bwMode="white">
          <a:xfrm>
            <a:off x="3056637" y="399866"/>
            <a:ext cx="1554480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Place proportionate</a:t>
            </a:r>
            <a: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co-brand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DB29B1-5259-442A-ABB1-250F3DB14A19}"/>
              </a:ext>
            </a:extLst>
          </p:cNvPr>
          <p:cNvCxnSpPr/>
          <p:nvPr userDrawn="1"/>
        </p:nvCxnSpPr>
        <p:spPr>
          <a:xfrm>
            <a:off x="2917371" y="399689"/>
            <a:ext cx="0" cy="269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2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52144" y="1973225"/>
            <a:ext cx="7420356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 sz="1400"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 smtClean="0"/>
              <a:t>Agenda topic 1</a:t>
            </a:r>
          </a:p>
          <a:p>
            <a:pPr lvl="2"/>
            <a:r>
              <a:rPr lang="en-US" dirty="0" smtClean="0"/>
              <a:t>Topic 1 Subtopic</a:t>
            </a:r>
          </a:p>
          <a:p>
            <a:pPr lvl="2"/>
            <a:endParaRPr lang="en-US" dirty="0" smtClean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Agenda topic 4</a:t>
            </a:r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58368" y="996696"/>
            <a:ext cx="7914132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7936009" y="6448051"/>
            <a:ext cx="722217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06240" y="422152"/>
            <a:ext cx="448056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45962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1440" y="2218414"/>
            <a:ext cx="8961120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2607236"/>
            <a:ext cx="7914132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8368" y="4206754"/>
            <a:ext cx="7914132" cy="64008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06240" y="422152"/>
            <a:ext cx="448056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906669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58368" y="2286001"/>
            <a:ext cx="7914132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8368" y="1780069"/>
            <a:ext cx="7914132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8368" y="996696"/>
            <a:ext cx="7914132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06240" y="422152"/>
            <a:ext cx="448056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271781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8368" y="2285277"/>
            <a:ext cx="37490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58368" y="996696"/>
            <a:ext cx="7914132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8368" y="1783080"/>
            <a:ext cx="7914132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754880" y="2286000"/>
            <a:ext cx="38176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06240" y="422152"/>
            <a:ext cx="448056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7563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732020" y="2284214"/>
            <a:ext cx="38404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58368" y="996696"/>
            <a:ext cx="7914132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58368" y="6126480"/>
            <a:ext cx="817245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06240" y="422152"/>
            <a:ext cx="448056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68" y="2285277"/>
            <a:ext cx="37490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8368" y="1783080"/>
            <a:ext cx="7914132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81219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58368" y="996696"/>
            <a:ext cx="7914132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8368" y="1783080"/>
            <a:ext cx="7914132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58368" y="6126480"/>
            <a:ext cx="795528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06240" y="422152"/>
            <a:ext cx="448056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B0CAA-7CCC-4CC7-8B01-E358D2F557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8368" y="2286000"/>
            <a:ext cx="7918704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21837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55365" y="1973225"/>
            <a:ext cx="7417135" cy="4114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3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800" b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2pPr>
            <a:lvl3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 sz="1400"/>
            </a:lvl3pPr>
            <a:lvl4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4pPr>
            <a:lvl5pPr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US" dirty="0" smtClean="0"/>
              <a:t>Agenda topic 1</a:t>
            </a:r>
          </a:p>
          <a:p>
            <a:pPr lvl="2"/>
            <a:r>
              <a:rPr lang="en-US" dirty="0" smtClean="0"/>
              <a:t>Topic 1 Subtopic</a:t>
            </a:r>
          </a:p>
          <a:p>
            <a:pPr lvl="2"/>
            <a:endParaRPr lang="en-US" dirty="0" smtClean="0"/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Agenda topic 2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Agenda topic 3</a:t>
            </a:r>
          </a:p>
          <a:p>
            <a:pPr marL="285750" marR="0" lvl="0" indent="-285750" algn="l" defTabSz="914400" rtl="0" eaLnBrk="1" fontAlgn="auto" latinLnBrk="0" hangingPunct="1">
              <a:lnSpc>
                <a:spcPct val="95000"/>
              </a:lnSpc>
              <a:spcBef>
                <a:spcPts val="200"/>
              </a:spcBef>
              <a:spcAft>
                <a:spcPts val="2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Agenda topic 4</a:t>
            </a:r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657225" y="996696"/>
            <a:ext cx="7915275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77440" y="422152"/>
            <a:ext cx="4997423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226754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Thre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58368" y="996696"/>
            <a:ext cx="7919847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8368" y="1783080"/>
            <a:ext cx="7919847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06240" y="422152"/>
            <a:ext cx="448056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6BFE7-F2FA-41EC-BEFF-4BAABB13261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8368" y="2285277"/>
            <a:ext cx="24688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77C5E-B64E-4373-A440-61BB024F38D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83852" y="2285277"/>
            <a:ext cx="24688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C8EDBD-52C8-4FC1-9FFA-54CBB31CEF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09335" y="2285277"/>
            <a:ext cx="24688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2770786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3291840"/>
            <a:ext cx="7914132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06240" y="422152"/>
            <a:ext cx="448056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BB30C8-C73E-4339-B609-842673A51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68" y="4297680"/>
            <a:ext cx="7914132" cy="914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100"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32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Contac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996696"/>
            <a:ext cx="7914132" cy="73152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400" b="1" i="0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206240" y="422152"/>
            <a:ext cx="4480560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8368" y="2569757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1111" y="2569757"/>
            <a:ext cx="2483394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Edit Master text styles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23968" y="2569757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6711" y="2569757"/>
            <a:ext cx="2483394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Edit Master text styles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8368" y="4151814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21111" y="4151814"/>
            <a:ext cx="2483394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1BE90BFF-D0EE-492B-8C97-8C6362375D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23968" y="4151814"/>
            <a:ext cx="1097280" cy="1097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7BE187F-536C-4121-B585-53FAA78509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86711" y="4151814"/>
            <a:ext cx="2483394" cy="9144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 sz="1100"/>
            </a:lvl1pPr>
            <a:lvl2pPr>
              <a:lnSpc>
                <a:spcPct val="105000"/>
              </a:lnSpc>
              <a:defRPr sz="1050"/>
            </a:lvl2pPr>
            <a:lvl3pPr>
              <a:lnSpc>
                <a:spcPct val="105000"/>
              </a:lnSpc>
              <a:defRPr sz="1000"/>
            </a:lvl3pPr>
            <a:lvl4pPr>
              <a:lnSpc>
                <a:spcPct val="105000"/>
              </a:lnSpc>
              <a:defRPr sz="900"/>
            </a:lvl4pPr>
            <a:lvl5pPr>
              <a:lnSpc>
                <a:spcPct val="105000"/>
              </a:lnSpc>
              <a:defRPr sz="600"/>
            </a:lvl5pPr>
          </a:lstStyle>
          <a:p>
            <a:pPr marL="0" marR="0" lvl="0" indent="0" algn="l" defTabSz="914377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67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3424" y="2218414"/>
            <a:ext cx="8961120" cy="1916264"/>
          </a:xfrm>
          <a:prstGeom prst="rect">
            <a:avLst/>
          </a:prstGeom>
          <a:solidFill>
            <a:srgbClr val="00AC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 algn="ctr"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2607236"/>
            <a:ext cx="7914132" cy="1371600"/>
          </a:xfrm>
        </p:spPr>
        <p:txBody>
          <a:bodyPr anchor="b" anchorCtr="0">
            <a:noAutofit/>
          </a:bodyPr>
          <a:lstStyle>
            <a:lvl1pPr algn="l">
              <a:defRPr sz="2800" b="1" i="0" cap="none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8368" y="4206754"/>
            <a:ext cx="7914132" cy="6400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 sz="1800" b="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77440" y="422152"/>
            <a:ext cx="4997423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32399293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58368" y="2286001"/>
            <a:ext cx="7914132" cy="39333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228600" indent="-220663">
              <a:lnSpc>
                <a:spcPct val="105000"/>
              </a:lnSpc>
              <a:defRPr sz="1600">
                <a:solidFill>
                  <a:schemeClr val="tx1"/>
                </a:solidFill>
              </a:defRPr>
            </a:lvl2pPr>
            <a:lvl3pPr marL="457200" indent="-230188">
              <a:lnSpc>
                <a:spcPct val="105000"/>
              </a:lnSpc>
              <a:defRPr sz="1500">
                <a:solidFill>
                  <a:schemeClr val="tx1"/>
                </a:solidFill>
              </a:defRPr>
            </a:lvl3pPr>
            <a:lvl4pPr marL="633413" indent="-176213">
              <a:lnSpc>
                <a:spcPct val="105000"/>
              </a:lnSpc>
              <a:defRPr sz="1400">
                <a:solidFill>
                  <a:schemeClr val="tx1"/>
                </a:solidFill>
              </a:defRPr>
            </a:lvl4pPr>
            <a:lvl5pPr marL="800100" indent="-166688">
              <a:lnSpc>
                <a:spcPct val="105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8368" y="1780069"/>
            <a:ext cx="7914132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8368" y="996696"/>
            <a:ext cx="7914132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77440" y="422152"/>
            <a:ext cx="4997423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39067649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7914132" cy="4303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  <a:lvl2pPr marL="228600" indent="-220663">
              <a:lnSpc>
                <a:spcPct val="105000"/>
              </a:lnSpc>
              <a:defRPr sz="1600">
                <a:solidFill>
                  <a:schemeClr val="tx1"/>
                </a:solidFill>
              </a:defRPr>
            </a:lvl2pPr>
            <a:lvl3pPr marL="457200" indent="-230188">
              <a:lnSpc>
                <a:spcPct val="105000"/>
              </a:lnSpc>
              <a:defRPr sz="1500">
                <a:solidFill>
                  <a:schemeClr val="tx1"/>
                </a:solidFill>
              </a:defRPr>
            </a:lvl3pPr>
            <a:lvl4pPr marL="633413" indent="-176213">
              <a:lnSpc>
                <a:spcPct val="105000"/>
              </a:lnSpc>
              <a:defRPr sz="1400">
                <a:solidFill>
                  <a:schemeClr val="tx1"/>
                </a:solidFill>
              </a:defRPr>
            </a:lvl4pPr>
            <a:lvl5pPr marL="800100" indent="-166688">
              <a:lnSpc>
                <a:spcPct val="105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8368" y="1499512"/>
            <a:ext cx="7914132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8368" y="996696"/>
            <a:ext cx="7914132" cy="4060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77440" y="422152"/>
            <a:ext cx="4997423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40611198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 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58368" y="1818409"/>
            <a:ext cx="7914132" cy="44009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228600" indent="-220663">
              <a:lnSpc>
                <a:spcPct val="105000"/>
              </a:lnSpc>
              <a:defRPr sz="1700">
                <a:solidFill>
                  <a:schemeClr val="tx1"/>
                </a:solidFill>
              </a:defRPr>
            </a:lvl2pPr>
            <a:lvl3pPr marL="457200" indent="-230188">
              <a:lnSpc>
                <a:spcPct val="105000"/>
              </a:lnSpc>
              <a:defRPr sz="1600">
                <a:solidFill>
                  <a:schemeClr val="tx1"/>
                </a:solidFill>
              </a:defRPr>
            </a:lvl3pPr>
            <a:lvl4pPr marL="633413" indent="-176213">
              <a:lnSpc>
                <a:spcPct val="105000"/>
              </a:lnSpc>
              <a:defRPr sz="1500">
                <a:solidFill>
                  <a:schemeClr val="tx1"/>
                </a:solidFill>
              </a:defRPr>
            </a:lvl4pPr>
            <a:lvl5pPr marL="800100" indent="-166688">
              <a:lnSpc>
                <a:spcPct val="105000"/>
              </a:lnSpc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8368" y="996696"/>
            <a:ext cx="7914132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77440" y="422152"/>
            <a:ext cx="4997423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38020094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8368" y="2285277"/>
            <a:ext cx="37490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58368" y="996696"/>
            <a:ext cx="7914132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8368" y="1783080"/>
            <a:ext cx="7914132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754880" y="2286000"/>
            <a:ext cx="381762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 sz="1600" b="0">
                <a:solidFill>
                  <a:schemeClr val="tx1"/>
                </a:solidFill>
              </a:defRPr>
            </a:lvl1pPr>
            <a:lvl2pPr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77440" y="422152"/>
            <a:ext cx="4997423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</p:spTree>
    <p:extLst>
      <p:ext uri="{BB962C8B-B14F-4D97-AF65-F5344CB8AC3E}">
        <p14:creationId xmlns:p14="http://schemas.microsoft.com/office/powerpoint/2010/main" val="1828919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4732020" y="2285277"/>
            <a:ext cx="3840480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58368" y="996696"/>
            <a:ext cx="7914132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58368" y="6126480"/>
            <a:ext cx="795528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77440" y="422152"/>
            <a:ext cx="4997423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A36E4-14F8-421D-BC6B-57912960D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68" y="2286340"/>
            <a:ext cx="3749040" cy="3749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8368" y="1783080"/>
            <a:ext cx="7914132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08743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658368" y="996696"/>
            <a:ext cx="7914132" cy="7315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8368" y="1783080"/>
            <a:ext cx="7914132" cy="3200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5000"/>
              </a:lnSpc>
              <a:defRPr sz="1800">
                <a:solidFill>
                  <a:srgbClr val="00ACB4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58368" y="6126480"/>
            <a:ext cx="7955280" cy="2154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800" i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information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77440" y="422152"/>
            <a:ext cx="4997423" cy="2371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46" indent="-171446">
              <a:buClr>
                <a:schemeClr val="bg1">
                  <a:lumMod val="65000"/>
                </a:schemeClr>
              </a:buClr>
              <a:buSzPct val="200000"/>
              <a:buFont typeface="Arial" panose="020B0604020202020204" pitchFamily="34" charset="0"/>
              <a:buChar char="|"/>
              <a:defRPr sz="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</a:t>
            </a:r>
            <a:r>
              <a:rPr lang="en-US" dirty="0"/>
              <a:t>&gt; Section &gt;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13AE6-3F5A-45DF-9298-A60EECD734B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8368" y="2286000"/>
            <a:ext cx="7915275" cy="374904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Click icon to add table, </a:t>
            </a:r>
            <a:r>
              <a:rPr lang="en-US" dirty="0" smtClean="0"/>
              <a:t>chart, </a:t>
            </a:r>
            <a:r>
              <a:rPr lang="en-US" dirty="0"/>
              <a:t>or other graphic</a:t>
            </a:r>
          </a:p>
        </p:txBody>
      </p:sp>
    </p:spTree>
    <p:extLst>
      <p:ext uri="{BB962C8B-B14F-4D97-AF65-F5344CB8AC3E}">
        <p14:creationId xmlns:p14="http://schemas.microsoft.com/office/powerpoint/2010/main" val="41143593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3FDF0D-B2DF-4F23-A9D3-3EB9685C1F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53" cy="6857999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7845552" y="6448051"/>
            <a:ext cx="722217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58368" y="6448051"/>
            <a:ext cx="790956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58368" y="996696"/>
            <a:ext cx="7909401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3359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44" r:id="rId2"/>
    <p:sldLayoutId id="2147483738" r:id="rId3"/>
    <p:sldLayoutId id="2147483743" r:id="rId4"/>
    <p:sldLayoutId id="2147483767" r:id="rId5"/>
    <p:sldLayoutId id="2147483766" r:id="rId6"/>
    <p:sldLayoutId id="2147483747" r:id="rId7"/>
    <p:sldLayoutId id="2147483750" r:id="rId8"/>
    <p:sldLayoutId id="2147483765" r:id="rId9"/>
    <p:sldLayoutId id="2147483752" r:id="rId10"/>
    <p:sldLayoutId id="2147483751" r:id="rId11"/>
    <p:sldLayoutId id="2147483749" r:id="rId12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58" indent="-169858" algn="l" defTabSz="914377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891" indent="-115885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50" indent="-111123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35" indent="-57149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54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" y="560"/>
            <a:ext cx="9142517" cy="6856887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  <a:prstGeom prst="rect">
            <a:avLst/>
          </a:prstGeom>
        </p:spPr>
        <p:txBody>
          <a:bodyPr vert="horz" lIns="0" tIns="54864" rIns="0" bIns="27432" rtlCol="0" anchor="t" anchorCtr="0"/>
          <a:lstStyle>
            <a:lvl1pPr algn="l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0" name="Text Placeholder 9"/>
          <p:cNvSpPr txBox="1">
            <a:spLocks/>
          </p:cNvSpPr>
          <p:nvPr userDrawn="1"/>
        </p:nvSpPr>
        <p:spPr bwMode="gray">
          <a:xfrm>
            <a:off x="7845552" y="6448051"/>
            <a:ext cx="722217" cy="365760"/>
          </a:xfrm>
          <a:prstGeom prst="rect">
            <a:avLst/>
          </a:prstGeom>
          <a:noFill/>
          <a:ln w="6350">
            <a:noFill/>
          </a:ln>
        </p:spPr>
        <p:txBody>
          <a:bodyPr lIns="0" tIns="54864" rIns="0" bIns="27432" anchor="t" anchorCtr="0">
            <a:noAutofit/>
          </a:bodyPr>
          <a:lstStyle>
            <a:lvl1pPr algn="l">
              <a:defRPr sz="800" b="0" spc="20" baseline="0">
                <a:solidFill>
                  <a:srgbClr val="A6A6A6"/>
                </a:solidFill>
                <a:latin typeface="Frutiger Linotype"/>
                <a:sym typeface="Wingdings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Tx/>
              <a:buFont typeface="Wingdings" pitchFamily="2" charset="2"/>
              <a:buNone/>
              <a:tabLst/>
              <a:defRPr/>
            </a:pPr>
            <a:fld id="{4C0A01DB-95A0-4963-A805-1507492C4AD5}" type="slidenum">
              <a:rPr kumimoji="0" lang="en-US" sz="700" b="1" i="0" u="none" strike="noStrike" kern="1200" cap="none" spc="-2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Wingding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E7E"/>
                </a:buClr>
                <a:buSzTx/>
                <a:buFont typeface="Wingdings" pitchFamily="2" charset="2"/>
                <a:buNone/>
                <a:tabLst/>
                <a:defRPr/>
              </a:pPr>
              <a:t>‹#›</a:t>
            </a:fld>
            <a:endParaRPr kumimoji="0" lang="en-US" sz="700" b="1" i="0" u="none" strike="noStrike" kern="1200" cap="none" spc="-2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Wingdings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58368" y="6448051"/>
            <a:ext cx="790956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58368" y="996696"/>
            <a:ext cx="7914132" cy="73152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27480-944D-45AA-987E-D5D8F0B3AEC8}"/>
              </a:ext>
            </a:extLst>
          </p:cNvPr>
          <p:cNvSpPr txBox="1"/>
          <p:nvPr userDrawn="1"/>
        </p:nvSpPr>
        <p:spPr bwMode="white">
          <a:xfrm>
            <a:off x="2606885" y="399866"/>
            <a:ext cx="1554480" cy="2743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Place proportionate</a:t>
            </a:r>
            <a: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900" baseline="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co-brand 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54CC61-4C2E-4C15-B5AA-FAFEC6A6D61D}"/>
              </a:ext>
            </a:extLst>
          </p:cNvPr>
          <p:cNvCxnSpPr/>
          <p:nvPr userDrawn="1"/>
        </p:nvCxnSpPr>
        <p:spPr>
          <a:xfrm>
            <a:off x="2467619" y="399689"/>
            <a:ext cx="0" cy="269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15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7" r:id="rId2"/>
    <p:sldLayoutId id="2147483755" r:id="rId3"/>
    <p:sldLayoutId id="2147483756" r:id="rId4"/>
    <p:sldLayoutId id="2147483760" r:id="rId5"/>
    <p:sldLayoutId id="2147483762" r:id="rId6"/>
    <p:sldLayoutId id="2147483759" r:id="rId7"/>
    <p:sldLayoutId id="2147483761" r:id="rId8"/>
    <p:sldLayoutId id="2147483763" r:id="rId9"/>
    <p:sldLayoutId id="2147483764" r:id="rId10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2400" b="1" kern="0" baseline="0">
          <a:solidFill>
            <a:schemeClr val="bg2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0"/>
        </a:spcBef>
        <a:spcAft>
          <a:spcPts val="400"/>
        </a:spcAft>
        <a:buClr>
          <a:srgbClr val="003E7E"/>
        </a:buClr>
        <a:buFont typeface="Wingdings" pitchFamily="2" charset="2"/>
        <a:buNone/>
        <a:defRPr sz="16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69858" indent="-169858" algn="l" defTabSz="914377" rtl="0" eaLnBrk="1" latinLnBrk="0" hangingPunct="1">
        <a:lnSpc>
          <a:spcPct val="95000"/>
        </a:lnSpc>
        <a:spcBef>
          <a:spcPts val="400"/>
        </a:spcBef>
        <a:spcAft>
          <a:spcPts val="500"/>
        </a:spcAft>
        <a:buClr>
          <a:schemeClr val="accent2"/>
        </a:buClr>
        <a:buSzPct val="100000"/>
        <a:buFont typeface="Wingdings" pitchFamily="2" charset="2"/>
        <a:buChar char="§"/>
        <a:defRPr sz="1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342891" indent="-115885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chemeClr val="tx1">
            <a:lumMod val="65000"/>
            <a:lumOff val="35000"/>
          </a:schemeClr>
        </a:buClr>
        <a:buSzPct val="100000"/>
        <a:buFont typeface="Arial" pitchFamily="34" charset="0"/>
        <a:buChar char="̵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512750" indent="-111123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•"/>
        <a:defRPr sz="1051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628635" indent="-57149" algn="l" defTabSz="914377" rtl="0" eaLnBrk="1" latinLnBrk="0" hangingPunct="1">
        <a:lnSpc>
          <a:spcPct val="95000"/>
        </a:lnSpc>
        <a:spcBef>
          <a:spcPts val="0"/>
        </a:spcBef>
        <a:spcAft>
          <a:spcPts val="500"/>
        </a:spcAft>
        <a:buClr>
          <a:srgbClr val="666666"/>
        </a:buClr>
        <a:buSzPct val="100000"/>
        <a:buFont typeface="Arial" panose="020B0604020202020204" pitchFamily="34" charset="0"/>
        <a:buChar char="̵"/>
        <a:defRPr sz="9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5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532A4C-8F05-4FE1-AD95-10F48D77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Security Improvements Impact Analysis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322C8D6-107D-4371-BC38-231EC6E063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B03E8C-F341-46C3-954E-F59839131E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 smtClean="0"/>
              <a:t>Todd Schatzki</a:t>
            </a:r>
            <a:endParaRPr lang="en-US" sz="1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62D11B-D951-41B3-B119-1C04522DCF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dirty="0" smtClean="0"/>
              <a:t>Principal</a:t>
            </a:r>
            <a:endParaRPr lang="en-US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828716-EA33-4918-B434-8FF026638E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400" dirty="0" smtClean="0"/>
              <a:t>December 10, 2019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16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690D-C10F-4332-A8EF-E753EC7E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Customer Payments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C6CC9-2EB9-4475-899D-18D7A4DAB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73657-E8F6-4FCF-8C41-E2C92CF7E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7914132" cy="4531764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1700" dirty="0" smtClean="0"/>
              <a:t>Customer payments reflect payments made in DA and RT markets to meet physical energy load plus AS requirements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DA cleared energy plus FER payments (the latter being ESI only) 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DA ESI products (ESI only)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RT energy and AS payments (given deviations with DA cleared energy)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Settlement of DA ESI products (ESI only)</a:t>
            </a:r>
          </a:p>
          <a:p>
            <a:pPr lvl="1">
              <a:lnSpc>
                <a:spcPct val="110000"/>
              </a:lnSpc>
            </a:pPr>
            <a:endParaRPr lang="en-US" sz="1700" dirty="0" smtClean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1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Framework reflects all customer payments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Customer Payments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dirty="0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2" y="2677682"/>
            <a:ext cx="6410885" cy="300617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Central Case, Frequently Stressed Conditions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Customer Payments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759" y="2177927"/>
            <a:ext cx="597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Payments by Load, Frequent Stressed Conditions ($ Million)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6710" y="2843482"/>
            <a:ext cx="1852515" cy="73866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Two-part settlement for DA and RT energy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441743" y="3276924"/>
            <a:ext cx="504967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62629" y="5235617"/>
            <a:ext cx="1852515" cy="73866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FER payment to resources supplying energy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984230" y="5329003"/>
            <a:ext cx="1978401" cy="3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984230" y="5096190"/>
            <a:ext cx="1980673" cy="466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62630" y="4466581"/>
            <a:ext cx="1852515" cy="73866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Net of DA Energy Option Payment and RT Settlement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060243"/>
            <a:ext cx="8778240" cy="236899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Central Cases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Customer Payments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86378" y="1692085"/>
            <a:ext cx="5571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Payments by Case ($ Million)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4653709"/>
            <a:ext cx="7914132" cy="1642159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1700" dirty="0" smtClean="0"/>
              <a:t>Customers payments under ESI increase in all three cases (market conditions)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Increases due to FER payments, plus net cost of DA energy options (ESI AS)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These increases in payments are partially offset by savings in energy (LMP) costs, caused, party, by the incremental energy inventory under ESI </a:t>
            </a:r>
          </a:p>
          <a:p>
            <a:pPr lvl="1">
              <a:lnSpc>
                <a:spcPct val="110000"/>
              </a:lnSpc>
            </a:pPr>
            <a:endParaRPr lang="en-US" sz="1700" dirty="0" smtClean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753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690D-C10F-4332-A8EF-E753EC7E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LMP and DA Ancillary Service Prices and Payments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C6CC9-2EB9-4475-899D-18D7A4DAB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73657-E8F6-4FCF-8C41-E2C92CF7E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7914132" cy="4531764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1800" dirty="0" smtClean="0"/>
              <a:t>Model simulates market-clearing under current market rules and ESI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Prices for energy (LMPs) and other AS product reflect co-optimization to minimize costs (maximize benefits) subject to meeting various AS constraints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The </a:t>
            </a:r>
            <a:r>
              <a:rPr lang="en-US" sz="1700" dirty="0"/>
              <a:t>ESI market design allows for the substitution of energy </a:t>
            </a:r>
            <a:r>
              <a:rPr lang="en-US" sz="1700" dirty="0" smtClean="0"/>
              <a:t>and Energy Imbalance Reserves (EIR) to minimize the costs of meeting forecasted load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The model has been enhanced to allow for this substitution by:</a:t>
            </a:r>
          </a:p>
          <a:p>
            <a:pPr lvl="3">
              <a:lnSpc>
                <a:spcPct val="110000"/>
              </a:lnSpc>
            </a:pPr>
            <a:r>
              <a:rPr lang="en-US" sz="1600" dirty="0" smtClean="0"/>
              <a:t>Allowing the model to (endogenously) solve for the EIR quantity </a:t>
            </a:r>
          </a:p>
          <a:p>
            <a:pPr lvl="3">
              <a:lnSpc>
                <a:spcPct val="110000"/>
              </a:lnSpc>
            </a:pPr>
            <a:r>
              <a:rPr lang="en-US" sz="1600" dirty="0"/>
              <a:t>Modeling </a:t>
            </a:r>
            <a:r>
              <a:rPr lang="en-US" sz="1600" dirty="0" smtClean="0"/>
              <a:t>demand as price-sensitive</a:t>
            </a:r>
            <a:endParaRPr lang="en-US" sz="1600" dirty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Estimated prices reflect these enhancements, but also the effect of all other model enhancements and changes in assumptions</a:t>
            </a:r>
          </a:p>
          <a:p>
            <a:pPr lvl="2">
              <a:lnSpc>
                <a:spcPct val="110000"/>
              </a:lnSpc>
            </a:pPr>
            <a:endParaRPr lang="en-US" sz="1600" dirty="0" smtClean="0"/>
          </a:p>
          <a:p>
            <a:pPr lvl="2"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Market-clearing Now Reflects Sloped Demand and Energy-EIR Substitution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Clearing and Price Determination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dirty="0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156561"/>
            <a:ext cx="8595360" cy="13541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36" y="2159512"/>
            <a:ext cx="8588729" cy="13530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Central Cases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dirty="0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3918104"/>
            <a:ext cx="7914132" cy="2524520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1500" dirty="0" smtClean="0"/>
              <a:t>With ESI, LMPs generally decline compared to current market rules</a:t>
            </a:r>
          </a:p>
          <a:p>
            <a:pPr lvl="2">
              <a:lnSpc>
                <a:spcPct val="110000"/>
              </a:lnSpc>
            </a:pPr>
            <a:r>
              <a:rPr lang="en-US" sz="1400" dirty="0" smtClean="0"/>
              <a:t>Reductions range </a:t>
            </a:r>
            <a:r>
              <a:rPr lang="en-US" sz="1400" dirty="0"/>
              <a:t>from $0.85 to $8.11 per MWh day-ahead, and $0.19 to $4.29 per </a:t>
            </a:r>
            <a:r>
              <a:rPr lang="en-US" sz="1400" dirty="0" smtClean="0"/>
              <a:t>MWh in real-time</a:t>
            </a:r>
          </a:p>
          <a:p>
            <a:pPr lvl="2">
              <a:lnSpc>
                <a:spcPct val="110000"/>
              </a:lnSpc>
            </a:pPr>
            <a:r>
              <a:rPr lang="en-US" sz="1400" dirty="0" smtClean="0"/>
              <a:t>Reductions driven by incremental energy supplies and other factors </a:t>
            </a:r>
          </a:p>
          <a:p>
            <a:pPr lvl="1">
              <a:lnSpc>
                <a:spcPct val="110000"/>
              </a:lnSpc>
            </a:pPr>
            <a:r>
              <a:rPr lang="en-US" sz="1500" dirty="0" smtClean="0"/>
              <a:t>DA and RT prices are generally aligned</a:t>
            </a:r>
          </a:p>
          <a:p>
            <a:pPr lvl="2">
              <a:lnSpc>
                <a:spcPct val="110000"/>
              </a:lnSpc>
            </a:pPr>
            <a:r>
              <a:rPr lang="en-US" sz="1400" dirty="0" smtClean="0"/>
              <a:t>Alignment of DA and RT prices reflects opportunities to arbitrage DA and RT prices if they do not converge in expectation (accounting for other factors that may cause a deviation)</a:t>
            </a:r>
          </a:p>
          <a:p>
            <a:pPr lvl="2">
              <a:lnSpc>
                <a:spcPct val="110000"/>
              </a:lnSpc>
            </a:pPr>
            <a:r>
              <a:rPr lang="en-US" sz="1400" dirty="0" smtClean="0"/>
              <a:t>If DA and RT prices were significantly different on average, market participants would trade (using virtual supply/demand) such DA and RT prices would generally converge</a:t>
            </a:r>
            <a:endParaRPr lang="en-US" sz="1400" dirty="0"/>
          </a:p>
          <a:p>
            <a:pPr lvl="1">
              <a:lnSpc>
                <a:spcPct val="110000"/>
              </a:lnSpc>
            </a:pPr>
            <a:endParaRPr lang="en-US" sz="15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803618" y="1782799"/>
            <a:ext cx="6261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Day-Ahead and Real-Time LMPs by Case ($ per MWh)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992" y="3511139"/>
            <a:ext cx="6065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Prices are the unweighted average across hours.</a:t>
            </a:r>
          </a:p>
        </p:txBody>
      </p:sp>
    </p:spTree>
    <p:extLst>
      <p:ext uri="{BB962C8B-B14F-4D97-AF65-F5344CB8AC3E}">
        <p14:creationId xmlns:p14="http://schemas.microsoft.com/office/powerpoint/2010/main" val="2652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0"/>
            <a:ext cx="7914132" cy="4531765"/>
          </a:xfrm>
        </p:spPr>
        <p:txBody>
          <a:bodyPr wrap="square"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dirty="0" smtClean="0"/>
              <a:t>Analysis accounts for expected (generally upward) shifts in bid-in demand in response to ESI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The substitution of energy for EIR tends to increase the quantity of cleared DA energy for any given bid-in demand (compared to current market rules)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When the LMP is set by the ‘last cleared’ demand bid, an increase in quantity cleared reduces LMP (all else equal)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A reminder: DA </a:t>
            </a:r>
            <a:r>
              <a:rPr lang="en-US" dirty="0"/>
              <a:t>energy awards receive the LMP + FER payments, where the FER payments ensure suppliers are no worse off selling DA energy</a:t>
            </a:r>
          </a:p>
          <a:p>
            <a:pPr lvl="3">
              <a:lnSpc>
                <a:spcPct val="110000"/>
              </a:lnSpc>
            </a:pPr>
            <a:r>
              <a:rPr lang="en-US" i="1" dirty="0" smtClean="0"/>
              <a:t>See </a:t>
            </a:r>
            <a:r>
              <a:rPr lang="en-US" dirty="0" smtClean="0"/>
              <a:t>ISO-NE, MC Materials, July 8-10, 2019, slides 21 to 37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But, because of DA-RT price arbitrage, an outcome with lower DA LMPs is not stable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With low LMPs, market participants will increase demand to purchase additional supplies of low price energy to arbitrage with higher price RT energy 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Within the model, to maintain alignment between DA and RT LMPs, bid-in demand is adjusted upward </a:t>
            </a:r>
            <a:r>
              <a:rPr lang="en-US" dirty="0"/>
              <a:t>so that there is not an inconsistency between DA and </a:t>
            </a:r>
            <a:r>
              <a:rPr lang="en-US" dirty="0" smtClean="0"/>
              <a:t>RT LMPs</a:t>
            </a:r>
            <a:endParaRPr lang="en-US" strike="sngStrike" dirty="0" smtClean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Market-clearing now reflects sloped demand and energy-EIR substitution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 smtClean="0"/>
              <a:t>Accounting for Adjustments to Bid-In Demand with ESI</a:t>
            </a:r>
            <a:endParaRPr lang="en-US" sz="23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dirty="0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314293"/>
            <a:ext cx="8595360" cy="150614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Payments to Day-Ahead Energy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4384819"/>
            <a:ext cx="7914132" cy="2193401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1700" dirty="0" smtClean="0"/>
              <a:t>DA energy is compensated with both LMPs and FER payments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Average FER payment (column [C]) is the weighted average across all DA energy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Total compensation to DA energy increases under ESI (compared to CMR) reflecting LMPs and FER payments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FER payments (more than) offset decrease in LMPs across cases</a:t>
            </a:r>
            <a:endParaRPr lang="en-US" sz="1700" strike="sngStrike" dirty="0"/>
          </a:p>
        </p:txBody>
      </p:sp>
      <p:sp>
        <p:nvSpPr>
          <p:cNvPr id="10" name="TextBox 9"/>
          <p:cNvSpPr txBox="1"/>
          <p:nvPr/>
        </p:nvSpPr>
        <p:spPr>
          <a:xfrm>
            <a:off x="683872" y="1911658"/>
            <a:ext cx="7789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Average DA Payments to Generators, CMR vs ESI ($ per MWh)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58368" y="1499512"/>
            <a:ext cx="7914132" cy="320040"/>
          </a:xfrm>
        </p:spPr>
        <p:txBody>
          <a:bodyPr/>
          <a:lstStyle/>
          <a:p>
            <a:r>
              <a:rPr lang="en-US" dirty="0" smtClean="0"/>
              <a:t>Central Case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0052" y="3841692"/>
            <a:ext cx="6065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Prices are weighted by hourly quantity of generation.</a:t>
            </a:r>
          </a:p>
        </p:txBody>
      </p:sp>
    </p:spTree>
    <p:extLst>
      <p:ext uri="{BB962C8B-B14F-4D97-AF65-F5344CB8AC3E}">
        <p14:creationId xmlns:p14="http://schemas.microsoft.com/office/powerpoint/2010/main" val="15549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49" y="1956651"/>
            <a:ext cx="7959702" cy="13441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Day-Ahead Option Prices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3679107"/>
            <a:ext cx="8092342" cy="2686191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1500" dirty="0" smtClean="0"/>
              <a:t>Weighted average hourly prices for EIR, </a:t>
            </a:r>
            <a:r>
              <a:rPr lang="en-US" sz="1500" dirty="0"/>
              <a:t>GCR10, GCR30, and </a:t>
            </a:r>
            <a:r>
              <a:rPr lang="en-US" sz="1500" dirty="0" smtClean="0"/>
              <a:t>RER are:</a:t>
            </a:r>
          </a:p>
          <a:p>
            <a:pPr lvl="2">
              <a:lnSpc>
                <a:spcPct val="110000"/>
              </a:lnSpc>
            </a:pPr>
            <a:r>
              <a:rPr lang="en-US" sz="1400" dirty="0" smtClean="0"/>
              <a:t>Varied across cases given differences in price volatility (and intra-day price variation) in each winter and some RER shortages in </a:t>
            </a:r>
            <a:r>
              <a:rPr lang="en-US" sz="1400" dirty="0"/>
              <a:t>the Frequent and Extended Conditions</a:t>
            </a:r>
          </a:p>
          <a:p>
            <a:pPr lvl="2">
              <a:lnSpc>
                <a:spcPct val="110000"/>
              </a:lnSpc>
            </a:pPr>
            <a:r>
              <a:rPr lang="en-US" sz="1400" dirty="0" smtClean="0"/>
              <a:t>RER </a:t>
            </a:r>
            <a:r>
              <a:rPr lang="en-US" sz="1400" dirty="0"/>
              <a:t>and GCR prices </a:t>
            </a:r>
            <a:r>
              <a:rPr lang="en-US" sz="1400" dirty="0" smtClean="0"/>
              <a:t>are relatively similar within Cases, although this masks significant hour-to-hour variation in each</a:t>
            </a:r>
            <a:endParaRPr lang="en-US" sz="1400" dirty="0"/>
          </a:p>
          <a:p>
            <a:pPr lvl="2">
              <a:lnSpc>
                <a:spcPct val="110000"/>
              </a:lnSpc>
            </a:pPr>
            <a:r>
              <a:rPr lang="en-US" sz="1400" dirty="0" smtClean="0"/>
              <a:t>EIR price </a:t>
            </a:r>
            <a:r>
              <a:rPr lang="en-US" sz="1400" dirty="0"/>
              <a:t>is generally higher because prices are typically highest in hours when EIR quantity is </a:t>
            </a:r>
            <a:r>
              <a:rPr lang="en-US" sz="1400" dirty="0" smtClean="0"/>
              <a:t>large</a:t>
            </a:r>
            <a:endParaRPr lang="en-US" sz="1400" dirty="0"/>
          </a:p>
          <a:p>
            <a:pPr lvl="1">
              <a:lnSpc>
                <a:spcPct val="110000"/>
              </a:lnSpc>
            </a:pPr>
            <a:r>
              <a:rPr lang="en-US" sz="1500" dirty="0" smtClean="0"/>
              <a:t>EIR price can be positive in hours when the EIR quantity is </a:t>
            </a:r>
            <a:r>
              <a:rPr lang="en-US" sz="1500" dirty="0"/>
              <a:t>zero and DA clearing exactly meets load forecast (see ISO-NE MC materials, June 10-12, Slides 115-127). </a:t>
            </a:r>
            <a:endParaRPr lang="en-US" sz="1500" dirty="0" smtClean="0"/>
          </a:p>
          <a:p>
            <a:pPr lvl="2">
              <a:lnSpc>
                <a:spcPct val="110000"/>
              </a:lnSpc>
            </a:pPr>
            <a:r>
              <a:rPr lang="en-US" sz="1400" dirty="0" smtClean="0"/>
              <a:t>In these hours, there is no EIR payment, but the EIR price sets the price for FER payments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77202" y="1595952"/>
            <a:ext cx="7789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Average DA Energy Option Clearing Prices ($ per MWh)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097" y="3290546"/>
            <a:ext cx="60659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Prices are weighted by hourly quantity of each ESI product.</a:t>
            </a:r>
          </a:p>
        </p:txBody>
      </p:sp>
    </p:spTree>
    <p:extLst>
      <p:ext uri="{BB962C8B-B14F-4D97-AF65-F5344CB8AC3E}">
        <p14:creationId xmlns:p14="http://schemas.microsoft.com/office/powerpoint/2010/main" val="23180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155365" y="1980720"/>
            <a:ext cx="7417135" cy="4114799"/>
          </a:xfrm>
        </p:spPr>
        <p:txBody>
          <a:bodyPr/>
          <a:lstStyle/>
          <a:p>
            <a:pPr lvl="1"/>
            <a:r>
              <a:rPr lang="en-US" sz="1800" dirty="0" smtClean="0"/>
              <a:t>Model </a:t>
            </a:r>
            <a:r>
              <a:rPr lang="en-US" sz="1800" dirty="0"/>
              <a:t>Enhancement </a:t>
            </a:r>
            <a:r>
              <a:rPr lang="en-US" sz="1800" dirty="0" smtClean="0"/>
              <a:t>Status</a:t>
            </a:r>
          </a:p>
          <a:p>
            <a:pPr lvl="1"/>
            <a:r>
              <a:rPr lang="en-US" sz="1800" dirty="0" smtClean="0"/>
              <a:t>Preliminary Central Case Results</a:t>
            </a:r>
          </a:p>
          <a:p>
            <a:pPr lvl="1"/>
            <a:endParaRPr lang="en-US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dirty="0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690D-C10F-4332-A8EF-E753EC7E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DA Generation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C6CC9-2EB9-4475-899D-18D7A4DAB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73657-E8F6-4FCF-8C41-E2C92CF7E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3108630" cy="4531764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10000"/>
              </a:lnSpc>
            </a:pPr>
            <a:r>
              <a:rPr lang="en-US" sz="1700" dirty="0" smtClean="0"/>
              <a:t>As discussed above, substitution between DA energy and EIR will tend to increase the supply of energy cleared in the DA market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The model </a:t>
            </a:r>
            <a:r>
              <a:rPr lang="en-US" dirty="0" smtClean="0"/>
              <a:t>allows us to quantify these adjustments in DA cleared energy, compared to amounts that would clear under current market rules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This mechanism causes the market to clear quantities of DA energy closer to the ISO-NE load forecast, rather than meeting this demand through RAA commitments</a:t>
            </a:r>
            <a:endParaRPr lang="en-US" sz="1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Changes in DA energy due to substitution between energy and EIR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DA Cleared Energy Under ESI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dirty="0" smtClean="0"/>
              <a:t>Energy Security Improvement Impact Analysis |  December 10, 2019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38890" y="2274075"/>
            <a:ext cx="4770922" cy="3577958"/>
            <a:chOff x="189244" y="2098285"/>
            <a:chExt cx="6798315" cy="4381899"/>
          </a:xfrm>
        </p:grpSpPr>
        <p:cxnSp>
          <p:nvCxnSpPr>
            <p:cNvPr id="9" name="Straight Arrow Connector 8"/>
            <p:cNvCxnSpPr>
              <a:cxnSpLocks noChangeAspect="1"/>
            </p:cNvCxnSpPr>
            <p:nvPr/>
          </p:nvCxnSpPr>
          <p:spPr>
            <a:xfrm flipH="1" flipV="1">
              <a:off x="3433625" y="2666159"/>
              <a:ext cx="2101296" cy="3497146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 noChangeAspect="1"/>
            </p:cNvCxnSpPr>
            <p:nvPr/>
          </p:nvCxnSpPr>
          <p:spPr>
            <a:xfrm flipH="1" flipV="1">
              <a:off x="4343640" y="2653879"/>
              <a:ext cx="352" cy="3535242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  <a:alpha val="54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 noChangeAspect="1"/>
            </p:cNvCxnSpPr>
            <p:nvPr/>
          </p:nvCxnSpPr>
          <p:spPr>
            <a:xfrm flipV="1">
              <a:off x="561883" y="4151881"/>
              <a:ext cx="3787749" cy="8273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 noChangeAspect="1"/>
            </p:cNvCxnSpPr>
            <p:nvPr/>
          </p:nvCxnSpPr>
          <p:spPr>
            <a:xfrm flipV="1">
              <a:off x="553443" y="2417115"/>
              <a:ext cx="0" cy="37351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 noChangeAspect="1"/>
            </p:cNvCxnSpPr>
            <p:nvPr/>
          </p:nvCxnSpPr>
          <p:spPr>
            <a:xfrm>
              <a:off x="553444" y="6152276"/>
              <a:ext cx="5942890" cy="242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 noChangeAspect="1"/>
            </p:cNvCxnSpPr>
            <p:nvPr/>
          </p:nvCxnSpPr>
          <p:spPr>
            <a:xfrm flipV="1">
              <a:off x="558953" y="3567571"/>
              <a:ext cx="4872856" cy="2586798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>
              <a:spLocks noChangeAspect="1"/>
            </p:cNvSpPr>
            <p:nvPr/>
          </p:nvSpPr>
          <p:spPr>
            <a:xfrm>
              <a:off x="5608272" y="3357047"/>
              <a:ext cx="1379287" cy="433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Supply</a:t>
              </a:r>
              <a:endParaRPr lang="en-US" sz="1700" baseline="-25000" dirty="0"/>
            </a:p>
          </p:txBody>
        </p:sp>
        <p:sp>
          <p:nvSpPr>
            <p:cNvPr id="16" name="TextBox 15"/>
            <p:cNvSpPr txBox="1">
              <a:spLocks noChangeAspect="1"/>
            </p:cNvSpPr>
            <p:nvPr/>
          </p:nvSpPr>
          <p:spPr>
            <a:xfrm>
              <a:off x="2740800" y="5409098"/>
              <a:ext cx="1525130" cy="75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Fixed Demand</a:t>
              </a:r>
              <a:endParaRPr lang="en-US" sz="1700" baseline="-25000" dirty="0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299951" y="4107715"/>
              <a:ext cx="84221" cy="9625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8" name="TextBox 17"/>
            <p:cNvSpPr txBox="1">
              <a:spLocks noChangeAspect="1"/>
            </p:cNvSpPr>
            <p:nvPr/>
          </p:nvSpPr>
          <p:spPr>
            <a:xfrm>
              <a:off x="4190354" y="6157019"/>
              <a:ext cx="4466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Q</a:t>
              </a:r>
              <a:endParaRPr lang="en-US" sz="1500" baseline="30000" dirty="0"/>
            </a:p>
          </p:txBody>
        </p:sp>
        <p:sp>
          <p:nvSpPr>
            <p:cNvPr id="19" name="TextBox 18"/>
            <p:cNvSpPr txBox="1">
              <a:spLocks noChangeAspect="1"/>
            </p:cNvSpPr>
            <p:nvPr/>
          </p:nvSpPr>
          <p:spPr>
            <a:xfrm>
              <a:off x="189244" y="4060599"/>
              <a:ext cx="4466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P</a:t>
              </a:r>
              <a:endParaRPr lang="en-US" sz="1500" baseline="30000" dirty="0"/>
            </a:p>
          </p:txBody>
        </p:sp>
        <p:cxnSp>
          <p:nvCxnSpPr>
            <p:cNvPr id="20" name="Straight Arrow Connector 19"/>
            <p:cNvCxnSpPr>
              <a:cxnSpLocks noChangeAspect="1"/>
            </p:cNvCxnSpPr>
            <p:nvPr/>
          </p:nvCxnSpPr>
          <p:spPr>
            <a:xfrm flipV="1">
              <a:off x="4902889" y="2653879"/>
              <a:ext cx="0" cy="3535242"/>
            </a:xfrm>
            <a:prstGeom prst="straightConnector1">
              <a:avLst/>
            </a:prstGeom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>
              <a:spLocks noChangeAspect="1"/>
            </p:cNvSpPr>
            <p:nvPr/>
          </p:nvSpPr>
          <p:spPr>
            <a:xfrm>
              <a:off x="4888956" y="2596055"/>
              <a:ext cx="158497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Load </a:t>
              </a:r>
            </a:p>
            <a:p>
              <a:r>
                <a:rPr lang="en-US" sz="1700" dirty="0" smtClean="0"/>
                <a:t>Forecast</a:t>
              </a:r>
              <a:endParaRPr lang="en-US" sz="1700" baseline="-25000" dirty="0"/>
            </a:p>
          </p:txBody>
        </p:sp>
        <p:sp>
          <p:nvSpPr>
            <p:cNvPr id="22" name="TextBox 21"/>
            <p:cNvSpPr txBox="1">
              <a:spLocks noChangeAspect="1"/>
            </p:cNvSpPr>
            <p:nvPr/>
          </p:nvSpPr>
          <p:spPr>
            <a:xfrm>
              <a:off x="3149267" y="2098285"/>
              <a:ext cx="292961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/>
                <a:t>EIR Quantity</a:t>
              </a:r>
              <a:endParaRPr lang="en-US" sz="1700" baseline="-25000" dirty="0"/>
            </a:p>
          </p:txBody>
        </p:sp>
        <p:sp>
          <p:nvSpPr>
            <p:cNvPr id="23" name="TextBox 22"/>
            <p:cNvSpPr txBox="1">
              <a:spLocks noChangeAspect="1"/>
            </p:cNvSpPr>
            <p:nvPr/>
          </p:nvSpPr>
          <p:spPr>
            <a:xfrm>
              <a:off x="1811724" y="2366828"/>
              <a:ext cx="1566492" cy="753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/>
                <a:t>Sloped Demand</a:t>
              </a:r>
              <a:endParaRPr lang="en-US" sz="1700" baseline="-250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362889" y="2963334"/>
              <a:ext cx="54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 flipH="1">
              <a:off x="4545769" y="2452228"/>
              <a:ext cx="68304" cy="383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66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DA Cleared Energy With ESI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dirty="0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429" y="1517809"/>
            <a:ext cx="84731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Hourly Cleared DA Energy by Resource Type, CMR vs ESI, Frequent Central 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003" y="5660525"/>
            <a:ext cx="4005522" cy="7386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With ESI,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total cleared DA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energy increases (compared to CMR) in most hours due to cost savings of substituting DA energy for EIR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1792807"/>
            <a:ext cx="7654022" cy="38270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83467" y="5660525"/>
            <a:ext cx="3571362" cy="7386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Incremental energy comes from a wide range of different technologies, dependent on market conditions</a:t>
            </a:r>
          </a:p>
        </p:txBody>
      </p:sp>
    </p:spTree>
    <p:extLst>
      <p:ext uri="{BB962C8B-B14F-4D97-AF65-F5344CB8AC3E}">
        <p14:creationId xmlns:p14="http://schemas.microsoft.com/office/powerpoint/2010/main" val="34729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078187"/>
            <a:ext cx="8595360" cy="13471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DA Energy With ESI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dirty="0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429" y="1517809"/>
            <a:ext cx="84731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Cleared DA Energy by Resource Type, CMR vs ESI, Central Cases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3855891"/>
            <a:ext cx="7914132" cy="2193401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1700" dirty="0"/>
              <a:t>With ESI, total cleared DA energy increases (compared to CMR) </a:t>
            </a:r>
            <a:r>
              <a:rPr lang="en-US" sz="1800" dirty="0">
                <a:cs typeface="Arial" pitchFamily="34" charset="0"/>
              </a:rPr>
              <a:t>due to cost savings of substituting </a:t>
            </a:r>
            <a:r>
              <a:rPr lang="en-US" sz="1800" dirty="0" smtClean="0">
                <a:cs typeface="Arial" pitchFamily="34" charset="0"/>
              </a:rPr>
              <a:t>DA energy </a:t>
            </a:r>
            <a:r>
              <a:rPr lang="en-US" sz="1800" dirty="0">
                <a:cs typeface="Arial" pitchFamily="34" charset="0"/>
              </a:rPr>
              <a:t>for </a:t>
            </a:r>
            <a:r>
              <a:rPr lang="en-US" sz="1800" dirty="0" smtClean="0">
                <a:cs typeface="Arial" pitchFamily="34" charset="0"/>
              </a:rPr>
              <a:t>EIR</a:t>
            </a:r>
            <a:endParaRPr lang="en-US" sz="1700" dirty="0" smtClean="0"/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EIR is relatively small in most cases, as energy is substituted for EIR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EIR is comparatively larger in the Infrequent </a:t>
            </a:r>
            <a:r>
              <a:rPr lang="en-US" sz="1600" dirty="0"/>
              <a:t>case, in part, because </a:t>
            </a:r>
            <a:r>
              <a:rPr lang="en-US" sz="1600" dirty="0" smtClean="0"/>
              <a:t>DA energy option offers are lower, thus reducing the savings from substituting energy for EIR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With ESI, </a:t>
            </a:r>
            <a:r>
              <a:rPr lang="en-US" sz="1700" strike="sngStrike" dirty="0" smtClean="0"/>
              <a:t>the total of </a:t>
            </a:r>
            <a:r>
              <a:rPr lang="en-US" sz="1700" dirty="0" smtClean="0"/>
              <a:t>cleared DA energy </a:t>
            </a:r>
            <a:r>
              <a:rPr lang="en-US" sz="1700" strike="sngStrike" dirty="0" smtClean="0"/>
              <a:t>and EIR </a:t>
            </a:r>
            <a:r>
              <a:rPr lang="en-US" sz="1700" dirty="0" smtClean="0"/>
              <a:t>is more similar to system real-time demand than under current market rules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269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2153"/>
          <a:stretch/>
        </p:blipFill>
        <p:spPr>
          <a:xfrm>
            <a:off x="1385836" y="2008326"/>
            <a:ext cx="6506481" cy="4119138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Winter Generation Mix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3693" y="1689657"/>
            <a:ext cx="7736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and DA Options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Resource Type,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CMR vs ESI,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Stressed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4605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690D-C10F-4332-A8EF-E753EC7E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 </a:t>
            </a:r>
            <a:r>
              <a:rPr lang="en-US" dirty="0"/>
              <a:t>for Energy Inventory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C6CC9-2EB9-4475-899D-18D7A4DAB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73657-E8F6-4FCF-8C41-E2C92CF7E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740183"/>
            <a:ext cx="7914132" cy="4303080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1700" dirty="0" smtClean="0"/>
              <a:t>The ESI market proposal creates incentives for market participants to increase the quantity of energy inventory they are holding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Under ESI, payments to resources with energy inventory increase because (1) resources receive FER payments, in addition to LMPs, and (2) resources can supply DA energy options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These incremental revenues compared to current market rules increase the incentives to maintain inventoried energy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Incentives for oil-fired resources to increase fuel oil inventory 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Below, we assess the </a:t>
            </a:r>
            <a:r>
              <a:rPr lang="en-US" sz="1600" dirty="0" smtClean="0"/>
              <a:t>additional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incentives </a:t>
            </a:r>
            <a:r>
              <a:rPr lang="en-US" sz="1600" dirty="0"/>
              <a:t>to hold oil inventory under ESI as compared to the </a:t>
            </a:r>
            <a:r>
              <a:rPr lang="en-US" sz="1600" dirty="0" smtClean="0"/>
              <a:t>existing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incentives </a:t>
            </a:r>
            <a:r>
              <a:rPr lang="en-US" sz="1600" dirty="0"/>
              <a:t>under current market rules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In January, we will provide information on a second, related question ‒ the extent to which, </a:t>
            </a:r>
            <a:r>
              <a:rPr lang="en-US" sz="1600" dirty="0" smtClean="0"/>
              <a:t>once ESI is in place, </a:t>
            </a:r>
            <a:r>
              <a:rPr lang="en-US" sz="1600" dirty="0"/>
              <a:t>resources are incented </a:t>
            </a:r>
            <a:r>
              <a:rPr lang="en-US" sz="1600" dirty="0" smtClean="0"/>
              <a:t>“at the margin”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to </a:t>
            </a:r>
            <a:r>
              <a:rPr lang="en-US" sz="1600" dirty="0"/>
              <a:t>hold more fuel than they </a:t>
            </a:r>
            <a:r>
              <a:rPr lang="en-US" sz="1600" dirty="0" smtClean="0"/>
              <a:t>present do (i.e., consistent with the CRM fuel assumptions)</a:t>
            </a:r>
            <a:endParaRPr lang="en-US" sz="1600" dirty="0"/>
          </a:p>
          <a:p>
            <a:pPr lvl="2">
              <a:lnSpc>
                <a:spcPct val="110000"/>
              </a:lnSpc>
            </a:pPr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7" y="996696"/>
            <a:ext cx="8161168" cy="406077"/>
          </a:xfrm>
        </p:spPr>
        <p:txBody>
          <a:bodyPr/>
          <a:lstStyle/>
          <a:p>
            <a:r>
              <a:rPr lang="en-US" sz="2100" dirty="0" smtClean="0"/>
              <a:t>Overview of Incentives for Energy Inventory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740183"/>
            <a:ext cx="7914132" cy="4303080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1700" dirty="0" smtClean="0"/>
              <a:t>Incentives for gas-only resources to forward contract for LNG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We quantity the incremental revenues provided to ESI to incent resource to enter into forward supply contracts with LNG terminals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Our analysis shows that ESI increases incentives for </a:t>
            </a:r>
            <a:r>
              <a:rPr lang="en-US" sz="1700" dirty="0"/>
              <a:t>resources to procure incremental </a:t>
            </a:r>
            <a:r>
              <a:rPr lang="en-US" sz="1700" dirty="0" smtClean="0"/>
              <a:t>energy inventory ‒  compared to current market rules: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Fuel-oil resources earn greater returns from holding fuel oil under ESI 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Gas-only resources earn greater returns from a forward LNG contract under ESI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We evaluate these incentives for both oil-fired resources (including dual fuel resources) and gas-only resources that can forward contract for LNG supply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Below, we first consider the analysis of oil-fired resources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We then turn to gas-only resources</a:t>
            </a:r>
          </a:p>
          <a:p>
            <a:pPr lvl="2">
              <a:lnSpc>
                <a:spcPct val="110000"/>
              </a:lnSpc>
            </a:pPr>
            <a:endParaRPr lang="en-US" dirty="0" smtClean="0"/>
          </a:p>
          <a:p>
            <a:pPr lvl="2"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7" y="996696"/>
            <a:ext cx="8161168" cy="406077"/>
          </a:xfrm>
        </p:spPr>
        <p:txBody>
          <a:bodyPr/>
          <a:lstStyle/>
          <a:p>
            <a:r>
              <a:rPr lang="en-US" sz="2100" dirty="0" smtClean="0"/>
              <a:t>Analysis of Incentives for Energy Inventory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740183"/>
            <a:ext cx="7914132" cy="4653122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10000"/>
              </a:lnSpc>
            </a:pPr>
            <a:r>
              <a:rPr lang="en-US" sz="1700" dirty="0" smtClean="0"/>
              <a:t>Incentives for energy inventory reflect the plant’s initial inventory and refueling decisions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Plant-level inventory reflects refueling model, which incorporates many parameters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Enhancements to the fuel oil analysis have been undertaken to refine the parameters used in plant refueling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Parameter refinement performed through analysis of plant economics given different assumptions about model parameters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Refinements are preliminary, and further adjustments may be made 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Refueling model parameters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Certain parameter values differ between CMR and ESI</a:t>
            </a:r>
          </a:p>
          <a:p>
            <a:pPr lvl="3">
              <a:lnSpc>
                <a:spcPct val="110000"/>
              </a:lnSpc>
            </a:pPr>
            <a:r>
              <a:rPr lang="en-US" sz="1500" dirty="0"/>
              <a:t>Initial storage level – Start of winter (Dec 1st) fuel inventory levels</a:t>
            </a:r>
          </a:p>
          <a:p>
            <a:pPr lvl="3">
              <a:lnSpc>
                <a:spcPct val="110000"/>
              </a:lnSpc>
            </a:pPr>
            <a:r>
              <a:rPr lang="en-US" sz="1500" dirty="0"/>
              <a:t>Daily replenishment quantity – Quantity, in gallons, received per day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Other parameters remain fixed	</a:t>
            </a:r>
          </a:p>
          <a:p>
            <a:pPr lvl="3">
              <a:lnSpc>
                <a:spcPct val="110000"/>
              </a:lnSpc>
            </a:pPr>
            <a:r>
              <a:rPr lang="en-US" sz="1500" dirty="0" smtClean="0"/>
              <a:t>Refill threshold – The threshold at which refueling occurs (% of initial storage)</a:t>
            </a:r>
          </a:p>
          <a:p>
            <a:pPr lvl="3">
              <a:lnSpc>
                <a:spcPct val="110000"/>
              </a:lnSpc>
            </a:pPr>
            <a:r>
              <a:rPr lang="en-US" sz="1500" dirty="0" smtClean="0"/>
              <a:t>Last refill date – The last date in the winter during which a resource would order more fuel (Feb 1 for barge resources, Feb 28</a:t>
            </a:r>
            <a:r>
              <a:rPr lang="en-US" sz="1500" baseline="30000" dirty="0" smtClean="0"/>
              <a:t>th</a:t>
            </a:r>
            <a:r>
              <a:rPr lang="en-US" sz="1500" dirty="0" smtClean="0"/>
              <a:t> for truck resources)</a:t>
            </a:r>
          </a:p>
          <a:p>
            <a:pPr lvl="3">
              <a:lnSpc>
                <a:spcPct val="110000"/>
              </a:lnSpc>
            </a:pPr>
            <a:r>
              <a:rPr lang="en-US" sz="1500" dirty="0" smtClean="0"/>
              <a:t>Order lead time – Time in days between order and shipment received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7" y="996696"/>
            <a:ext cx="8161168" cy="406077"/>
          </a:xfrm>
        </p:spPr>
        <p:txBody>
          <a:bodyPr/>
          <a:lstStyle/>
          <a:p>
            <a:r>
              <a:rPr lang="en-US" sz="2100" dirty="0" smtClean="0"/>
              <a:t>Fuel Oil Analysis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Fuel Replenishment – Illustrative Resource-Level Examples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Constraints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70" b="3095"/>
          <a:stretch/>
        </p:blipFill>
        <p:spPr>
          <a:xfrm>
            <a:off x="1462366" y="2023427"/>
            <a:ext cx="5612226" cy="42976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2762" y="2210935"/>
            <a:ext cx="1654250" cy="30777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Fuel Consumption</a:t>
            </a:r>
          </a:p>
        </p:txBody>
      </p:sp>
      <p:cxnSp>
        <p:nvCxnSpPr>
          <p:cNvPr id="14" name="Straight Arrow Connector 13"/>
          <p:cNvCxnSpPr>
            <a:stCxn id="2" idx="1"/>
          </p:cNvCxnSpPr>
          <p:nvPr/>
        </p:nvCxnSpPr>
        <p:spPr>
          <a:xfrm flipH="1">
            <a:off x="2377441" y="2364824"/>
            <a:ext cx="925321" cy="35431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12744" y="5270037"/>
            <a:ext cx="1773455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Floor to Trigger Fuel Replenishment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803585" y="4203127"/>
            <a:ext cx="144153" cy="108102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54916" y="5284153"/>
            <a:ext cx="1773455" cy="5232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Lag in Replenishment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957012" y="4511842"/>
            <a:ext cx="284632" cy="77231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Brace 27"/>
          <p:cNvSpPr/>
          <p:nvPr/>
        </p:nvSpPr>
        <p:spPr>
          <a:xfrm>
            <a:off x="6882063" y="3753853"/>
            <a:ext cx="192529" cy="902368"/>
          </a:xfrm>
          <a:prstGeom prst="rightBrac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33875" y="3993905"/>
            <a:ext cx="1465745" cy="73866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Daily Replenishment Quantity</a:t>
            </a: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 flipV="1">
            <a:off x="7038497" y="4203127"/>
            <a:ext cx="495378" cy="142328"/>
          </a:xfrm>
          <a:prstGeom prst="straightConnector1">
            <a:avLst/>
          </a:prstGeom>
          <a:ln w="127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86864" y="1998370"/>
            <a:ext cx="2185636" cy="95410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Parameters will vary across resources given tank size and other resource characteristics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56746" y="3834126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Fuel Inventory (MWh)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842449" y="4126780"/>
            <a:ext cx="503961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1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690D-C10F-4332-A8EF-E753EC7E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Enhancement 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C6CC9-2EB9-4475-899D-18D7A4DAB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73657-E8F6-4FCF-8C41-E2C92CF7E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7914132" cy="4447034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1700" dirty="0" smtClean="0"/>
              <a:t>We evaluate the magnitude of the additional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smtClean="0"/>
              <a:t>incentives to hold energy inventory created by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smtClean="0"/>
              <a:t>ESI, incremental to the current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smtClean="0"/>
              <a:t>incentives under current market rules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Tables quantify the direct incentives created by ESI to procure additional fuel inventory ‒ these incentives are new to the market, incremental to incentives under current market rules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The analysis estimates incremental revenues created by ESI from holding fuel oil against the incremental costs of holding more fuel (due to holding a larger quantity of fuel at the end of the winter due to a larger fuel inventory)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Our approach </a:t>
            </a:r>
            <a:r>
              <a:rPr lang="en-US" sz="1600" dirty="0"/>
              <a:t>to analyzing these incentives </a:t>
            </a:r>
            <a:r>
              <a:rPr lang="en-US" sz="1600" dirty="0" smtClean="0"/>
              <a:t>has not </a:t>
            </a:r>
            <a:r>
              <a:rPr lang="en-US" sz="1600" dirty="0"/>
              <a:t>changed from our prior analysis (reported at the September MC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Direct Mechanisms by Which ESI Incents Action to Secure Energy Inventory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7" y="996696"/>
            <a:ext cx="8161168" cy="406077"/>
          </a:xfrm>
        </p:spPr>
        <p:txBody>
          <a:bodyPr/>
          <a:lstStyle/>
          <a:p>
            <a:r>
              <a:rPr lang="en-US" sz="2100" dirty="0" smtClean="0"/>
              <a:t>Incremental Fuel Oil Incentives Relative to Current Market Rules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7914132" cy="4447034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1700" dirty="0" smtClean="0"/>
              <a:t>The following tables summarize our analysis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These tables report net revenues and each of the elements of the net revenue calculation: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“ESI FER Payments” – reflects all FER payments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“ESI DA Energy Option Revenue” ‒ reflects risk premium component of all DA energy option awards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“Change in Holding Costs” – reflects difference in holding costs between CMR and ESI case; provided for context regarding the magnitude of costs of incremental fuel</a:t>
            </a:r>
          </a:p>
          <a:p>
            <a:pPr lvl="3">
              <a:lnSpc>
                <a:spcPct val="110000"/>
              </a:lnSpc>
            </a:pPr>
            <a:r>
              <a:rPr lang="en-US" sz="1600" dirty="0" smtClean="0"/>
              <a:t>Reminder: Fuel inventory levels differ between CMR and ESI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“Incremental Net Revenues” ‒ sum of (1) FER Payments and (2) DA Energy Option Revenue net of (3) Change in Holding Costs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Direct Mechanisms by Which ESI Incents Action to Secure Energy Inventory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7" y="996696"/>
            <a:ext cx="8161168" cy="406077"/>
          </a:xfrm>
        </p:spPr>
        <p:txBody>
          <a:bodyPr/>
          <a:lstStyle/>
          <a:p>
            <a:r>
              <a:rPr lang="en-US" sz="2100" dirty="0" smtClean="0"/>
              <a:t>Incremental Fuel Oil Incentives Relative to Current Market Rules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7" y="996696"/>
            <a:ext cx="8131671" cy="406077"/>
          </a:xfrm>
        </p:spPr>
        <p:txBody>
          <a:bodyPr/>
          <a:lstStyle/>
          <a:p>
            <a:r>
              <a:rPr lang="en-US" sz="2100" dirty="0"/>
              <a:t>Incremental Fuel Oil Incentives Relative to Current Market Rules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2450" y="1651695"/>
            <a:ext cx="7736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Effectiveness of Additional Fuel –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Case,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Stressed Conditions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3951460"/>
            <a:ext cx="7914132" cy="2375598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dirty="0" smtClean="0"/>
              <a:t>Table shows net revenues, with plants grouped by tank size relative to plant capacity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Compared to CMR, oil-fired resources have positive net incentives to maintain energy inventory 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For all categories of plants, direct ESI incremental incentives (FER payments and DA energy options) exceed the additional fuel holding costs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15" y="2223782"/>
            <a:ext cx="7410638" cy="16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2450" y="1651695"/>
            <a:ext cx="7736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Effectiveness of Additional Fuel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Central Case,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Stressed Conditions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4070555"/>
            <a:ext cx="7914132" cy="2377500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dirty="0" smtClean="0"/>
              <a:t>Results are similar for the Extended Stressed Conditions Case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658367" y="996696"/>
            <a:ext cx="8131671" cy="406077"/>
          </a:xfrm>
        </p:spPr>
        <p:txBody>
          <a:bodyPr/>
          <a:lstStyle/>
          <a:p>
            <a:r>
              <a:rPr lang="en-US" sz="2100" dirty="0"/>
              <a:t>Incremental Fuel Oil Incentives Relative to Current Market Rules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15" y="2223782"/>
            <a:ext cx="7410638" cy="14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2450" y="1651695"/>
            <a:ext cx="7736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Effectiveness of Additional Fuel – Central Case,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Infrequent Stressed Conditions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4114800"/>
            <a:ext cx="7914132" cy="2333254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dirty="0" smtClean="0"/>
              <a:t>In the Infrequent Stressed Conditions Case, all plants have increased incentives for energy inventory, except the plants with large tanks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For plants with large tanks, the additional holding costs of the assumed level of </a:t>
            </a:r>
            <a:r>
              <a:rPr lang="en-US" dirty="0" smtClean="0"/>
              <a:t>incremental </a:t>
            </a:r>
            <a:r>
              <a:rPr lang="en-US" dirty="0"/>
              <a:t>fuel inventory exceeds the total ESI </a:t>
            </a:r>
            <a:r>
              <a:rPr lang="en-US" dirty="0" smtClean="0"/>
              <a:t>payments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Important to recognize that incremental energy inventory may not be beneficial under all market conditions, particularly when market conditions (including weather conditions) provide sufficient supplies of energy inventory</a:t>
            </a:r>
            <a:endParaRPr lang="en-US" dirty="0"/>
          </a:p>
          <a:p>
            <a:pPr lvl="1"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658367" y="996696"/>
            <a:ext cx="8131671" cy="406077"/>
          </a:xfrm>
        </p:spPr>
        <p:txBody>
          <a:bodyPr/>
          <a:lstStyle/>
          <a:p>
            <a:r>
              <a:rPr lang="en-US" sz="2100" dirty="0"/>
              <a:t>Incremental Fuel Oil Incentives Relative to Current Market Rules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15" y="2220604"/>
            <a:ext cx="7410638" cy="14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7914132" cy="4531764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1800" dirty="0" smtClean="0"/>
              <a:t>ESI unambiguously increases incentives for energy inventory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For any given level of energy inventory, ESI increases payments for holding energy inventory</a:t>
            </a:r>
          </a:p>
          <a:p>
            <a:pPr lvl="3">
              <a:lnSpc>
                <a:spcPct val="110000"/>
              </a:lnSpc>
            </a:pPr>
            <a:r>
              <a:rPr lang="en-US" sz="1700" dirty="0" smtClean="0"/>
              <a:t>FER payments</a:t>
            </a:r>
          </a:p>
          <a:p>
            <a:pPr lvl="3">
              <a:lnSpc>
                <a:spcPct val="110000"/>
              </a:lnSpc>
            </a:pPr>
            <a:r>
              <a:rPr lang="en-US" sz="1700" dirty="0" smtClean="0"/>
              <a:t>DA energy options (risk premium portion)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These incremental payments exceed the incremental costs of holding additional fuel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ESI provides incremental revenues in all cases, not only those with stressed conditions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Are Incentives for Energy Inventory Greater than Current Market Rules?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658367" y="996696"/>
            <a:ext cx="8131671" cy="406077"/>
          </a:xfrm>
        </p:spPr>
        <p:txBody>
          <a:bodyPr/>
          <a:lstStyle/>
          <a:p>
            <a:r>
              <a:rPr lang="en-US" sz="2100" dirty="0"/>
              <a:t>Incremental Fuel Oil Incentives Relative to Current Market Rules</a:t>
            </a:r>
          </a:p>
        </p:txBody>
      </p:sp>
    </p:spTree>
    <p:extLst>
      <p:ext uri="{BB962C8B-B14F-4D97-AF65-F5344CB8AC3E}">
        <p14:creationId xmlns:p14="http://schemas.microsoft.com/office/powerpoint/2010/main" val="36118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7914132" cy="4604430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dirty="0" smtClean="0"/>
              <a:t>In September, we provided analysis that demonstrated the incremental incentives for resources to increase energy inventory “at the margin” when ESI is in place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Specifically, this analysis estimated, with ESI in place, returns to increasing fuel inventory from inventory levels assumed under CMR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This analysis demonstrated that, with ESI in place, resources would have the incentive to increase their energy inventory above the inventory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levels assumed under CMR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Status 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This analysis is on-going 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We plan to provide stakeholders with information relevant to this question in January</a:t>
            </a:r>
            <a:endParaRPr lang="en-US" sz="15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Are ESI Incentives Sufficient to Incent Assumed Additional Energy Inventory?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Incentives </a:t>
            </a:r>
            <a:r>
              <a:rPr lang="en-US" sz="2000" dirty="0"/>
              <a:t>for </a:t>
            </a:r>
            <a:r>
              <a:rPr lang="en-US" sz="2000" dirty="0" smtClean="0"/>
              <a:t>Additional Energy Relative </a:t>
            </a:r>
            <a:r>
              <a:rPr lang="en-US" sz="2000" dirty="0"/>
              <a:t>to Assumed </a:t>
            </a:r>
            <a:r>
              <a:rPr lang="en-US" sz="2000" dirty="0" smtClean="0"/>
              <a:t>Levels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0"/>
            <a:ext cx="7914132" cy="4439539"/>
          </a:xfrm>
        </p:spPr>
        <p:txBody>
          <a:bodyPr>
            <a:normAutofit fontScale="92500"/>
          </a:bodyPr>
          <a:lstStyle/>
          <a:p>
            <a:pPr lvl="1">
              <a:lnSpc>
                <a:spcPct val="110000"/>
              </a:lnSpc>
            </a:pPr>
            <a:r>
              <a:rPr lang="en-US" sz="1700" dirty="0" smtClean="0"/>
              <a:t>For gas-only resources, a forward LNG contract is an important option to improve the security of their fuel supplies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We analyze the changes in incentives for gas-only resources to enter into a forward contract </a:t>
            </a:r>
            <a:r>
              <a:rPr lang="en-US" sz="1700" dirty="0"/>
              <a:t>with an LNG terminal </a:t>
            </a:r>
            <a:r>
              <a:rPr lang="en-US" sz="1700" dirty="0" smtClean="0"/>
              <a:t>under ESI as compared to current market rules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Our approach to analyzing these incentives has not changed from our prior analysis (reported at the September MC</a:t>
            </a:r>
            <a:r>
              <a:rPr lang="en-US" sz="16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Our analysis is based on a specific forward contract, with 10 calls and strike price = $10 per MMBtu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Same contract assumed in Chapter 2B analysis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In practice, generators and terminals may enter into different contract structures, some of which may provide greater net benefits under ESI 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Analysis of ESI benefits for CC units reflects FER payments and ramp capabilities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Model awards DA AS to individual CC units for their ramp capability only if the resource is already running (spinning</a:t>
            </a:r>
            <a:r>
              <a:rPr lang="en-US" sz="1600" dirty="0" smtClean="0"/>
              <a:t>)</a:t>
            </a:r>
            <a:endParaRPr lang="en-US" sz="1600" dirty="0"/>
          </a:p>
          <a:p>
            <a:pPr lvl="2">
              <a:lnSpc>
                <a:spcPct val="110000"/>
              </a:lnSpc>
            </a:pPr>
            <a:endParaRPr lang="en-US" sz="1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Analysis of forward LNG Contract for gas-only resources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LNG Contract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5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ESI Incentives for Forward LNG Contract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1768" y="1611467"/>
            <a:ext cx="7736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ESI Revenues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FER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Payments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3380239"/>
            <a:ext cx="7914132" cy="2761520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dirty="0" smtClean="0"/>
              <a:t>In Frequent and Stressed Conditions cases, all call options are exercised ‒ price exceeds assumed (static) trigger threshold for exercising call options ($16 per MMBtu) 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This trigger threshold is greater than the commodity price to avoid exercising calls when gains are small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In Infrequent Stressed Conditions case, options are not exercised due to low NG prices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With more complex decision-making regarding when to exercise call options, contract would likely earn positive FER payments in some hours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99117"/>
            <a:ext cx="8229600" cy="112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en-US" sz="1700" dirty="0" smtClean="0"/>
              <a:t>Our analysis shows that ESI will provide incremental incentives for gas-only plants to enter into a forward LNG contract relative to the incentives under current market rules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Incentives reflect both FER payments and DA energy option awards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FER payments increase the value of holding energy inventory by over $2,000 per MW in two of three cases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As discussed in September, the analysis captures </a:t>
            </a:r>
            <a:r>
              <a:rPr lang="en-US" sz="1600" dirty="0"/>
              <a:t>some, but not all, of the potential gains to resources from incremental fuel </a:t>
            </a:r>
            <a:r>
              <a:rPr lang="en-US" sz="1600" dirty="0" smtClean="0"/>
              <a:t>inventory, and thus likely understates the incremental benefits of an LNG contract under ESI</a:t>
            </a:r>
            <a:endParaRPr lang="en-US" sz="1600" dirty="0"/>
          </a:p>
          <a:p>
            <a:pPr lvl="2">
              <a:lnSpc>
                <a:spcPct val="110000"/>
              </a:lnSpc>
            </a:pPr>
            <a:endParaRPr lang="en-US" sz="1600" dirty="0" smtClean="0"/>
          </a:p>
          <a:p>
            <a:pPr lvl="2">
              <a:lnSpc>
                <a:spcPct val="110000"/>
              </a:lnSpc>
            </a:pPr>
            <a:endParaRPr lang="en-US" sz="1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Incremental revenues through FER and DA energy options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 smtClean="0"/>
              <a:t>Incremental Incentives Relative to Current Market Rules</a:t>
            </a:r>
            <a:endParaRPr lang="en-US" sz="23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7914132" cy="4531764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1800" dirty="0" smtClean="0"/>
              <a:t>AG has been undertaking a number of enhancements to the model and analysis 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Details about these enhancements were provided in November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The next slide summarizes these changes, along several additional changes in assumptions not previously discussed</a:t>
            </a:r>
          </a:p>
          <a:p>
            <a:pPr lvl="1">
              <a:lnSpc>
                <a:spcPct val="110000"/>
              </a:lnSpc>
            </a:pP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To date, AG has largely implemented all of the planned model enhancements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Central Case results presented today incorporate these model enhancements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Refinements to certain assumptions may be made subsequently given further analysis and feedback from stakeholders</a:t>
            </a:r>
          </a:p>
          <a:p>
            <a:pPr lvl="1"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Modeling enhancements have been made (see November presentation)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Model Enhancements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7914132" cy="4531764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1700" dirty="0" smtClean="0"/>
              <a:t>Under current market rules, there may be a gap between prices a generator and LNG terminal are willing to accept for a forward LNG contract 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Chapter </a:t>
            </a:r>
            <a:r>
              <a:rPr lang="en-US" sz="1600" dirty="0"/>
              <a:t>2B estimate of </a:t>
            </a:r>
            <a:r>
              <a:rPr lang="en-US" sz="1600" dirty="0" smtClean="0"/>
              <a:t>gap, aimed </a:t>
            </a:r>
            <a:r>
              <a:rPr lang="en-US" sz="1600" dirty="0"/>
              <a:t>to ensure program </a:t>
            </a:r>
            <a:r>
              <a:rPr lang="en-US" sz="1600" dirty="0" smtClean="0"/>
              <a:t>participation, is $</a:t>
            </a:r>
            <a:r>
              <a:rPr lang="en-US" sz="1600" dirty="0"/>
              <a:t>2,705 per </a:t>
            </a:r>
            <a:r>
              <a:rPr lang="en-US" sz="1600" dirty="0" smtClean="0"/>
              <a:t>MW 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In </a:t>
            </a:r>
            <a:r>
              <a:rPr lang="en-US" sz="1600" dirty="0"/>
              <a:t>practice, gap </a:t>
            </a:r>
            <a:r>
              <a:rPr lang="en-US" sz="1600" dirty="0" smtClean="0"/>
              <a:t>likely to vary across market participants, with some higher and others lower (e.g., some market participants currently enter into forward LNG contracts, implying no gap)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Incremental </a:t>
            </a:r>
            <a:r>
              <a:rPr lang="en-US" sz="1700" dirty="0"/>
              <a:t>ESI revenues </a:t>
            </a:r>
            <a:r>
              <a:rPr lang="en-US" sz="1700" dirty="0" smtClean="0"/>
              <a:t>may close </a:t>
            </a:r>
            <a:r>
              <a:rPr lang="en-US" sz="1700" dirty="0"/>
              <a:t>whatever gap there is between </a:t>
            </a:r>
            <a:r>
              <a:rPr lang="en-US" sz="1700" dirty="0" smtClean="0"/>
              <a:t>additional generators and the region’s LNG terminals to reaching </a:t>
            </a:r>
            <a:r>
              <a:rPr lang="en-US" sz="1700" dirty="0"/>
              <a:t>agreement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Incremental ESI revenues </a:t>
            </a:r>
            <a:r>
              <a:rPr lang="en-US" sz="1600" dirty="0" smtClean="0"/>
              <a:t>in Extended and Frequent Cases are of the same order of magnitude as Chapter 2B </a:t>
            </a:r>
            <a:r>
              <a:rPr lang="en-US" sz="1600" dirty="0"/>
              <a:t>estimated gap </a:t>
            </a:r>
            <a:r>
              <a:rPr lang="en-US" sz="1600" dirty="0" smtClean="0"/>
              <a:t>‒ that is, incremental revenues are $3,204 </a:t>
            </a:r>
            <a:r>
              <a:rPr lang="en-US" sz="1600" dirty="0"/>
              <a:t>per MW in the Extended Case and $2,077 per MW in the Frequent Case</a:t>
            </a:r>
            <a:r>
              <a:rPr lang="en-US" sz="1600" dirty="0" smtClean="0"/>
              <a:t>, as compared to an estimated gap of</a:t>
            </a:r>
            <a:r>
              <a:rPr lang="en-US" sz="1600" dirty="0"/>
              <a:t> $2,705 per </a:t>
            </a:r>
            <a:r>
              <a:rPr lang="en-US" sz="1600" dirty="0" smtClean="0"/>
              <a:t>MW</a:t>
            </a:r>
          </a:p>
          <a:p>
            <a:pPr lvl="2">
              <a:lnSpc>
                <a:spcPct val="110000"/>
              </a:lnSpc>
            </a:pPr>
            <a:endParaRPr lang="en-US" sz="1600" dirty="0"/>
          </a:p>
          <a:p>
            <a:pPr lvl="2">
              <a:lnSpc>
                <a:spcPct val="110000"/>
              </a:lnSpc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ESI diminishes (and potentially) closes gap for additional LNG contracting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996696"/>
            <a:ext cx="8043180" cy="406077"/>
          </a:xfrm>
        </p:spPr>
        <p:txBody>
          <a:bodyPr/>
          <a:lstStyle/>
          <a:p>
            <a:r>
              <a:rPr lang="en-US" sz="2100" dirty="0" smtClean="0"/>
              <a:t>Potential for ESI to Increase Forward LNG Contracting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7914132" cy="4531764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1700" dirty="0" smtClean="0"/>
              <a:t>Analysis demonstrates that ESI increases incentives for both oil-fired and gas-fired resources to increase energy inventory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Certain least options for increasing energy inventory are considered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ESI also provides incentives for other options not considered (e.g., dual fuel)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Analysis shows that ESI would be expected to increase energy inventory held by oil-fired resources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Analysis shows that ESI would </a:t>
            </a:r>
            <a:r>
              <a:rPr lang="en-US" sz="1700" dirty="0"/>
              <a:t>provide meaningful incentives to help close any gap between generators and LNG terminals to signing LNG </a:t>
            </a:r>
            <a:r>
              <a:rPr lang="en-US" sz="1700" dirty="0" smtClean="0"/>
              <a:t>contract, but do not quantity the amount of incremental contracting that would be achieved</a:t>
            </a:r>
            <a:endParaRPr lang="en-US" sz="1700" dirty="0"/>
          </a:p>
          <a:p>
            <a:pPr lvl="2">
              <a:lnSpc>
                <a:spcPct val="110000"/>
              </a:lnSpc>
            </a:pPr>
            <a:endParaRPr lang="en-US" sz="1600" dirty="0"/>
          </a:p>
          <a:p>
            <a:pPr lvl="2">
              <a:lnSpc>
                <a:spcPct val="110000"/>
              </a:lnSpc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Least-cost options for oil-fired and gas-fired resources considered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368" y="996696"/>
            <a:ext cx="8043180" cy="406077"/>
          </a:xfrm>
        </p:spPr>
        <p:txBody>
          <a:bodyPr/>
          <a:lstStyle/>
          <a:p>
            <a:r>
              <a:rPr lang="en-US" sz="2100" dirty="0"/>
              <a:t>Incentives for Additional </a:t>
            </a:r>
            <a:r>
              <a:rPr lang="en-US" sz="2100" dirty="0" smtClean="0"/>
              <a:t>Energy Inventory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690D-C10F-4332-A8EF-E753EC7E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Revenues Analyses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C6CC9-2EB9-4475-899D-18D7A4DAB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73657-E8F6-4FCF-8C41-E2C92CF7E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en-US" sz="1800" dirty="0" smtClean="0"/>
              <a:t>The proposed ESI market rules will impact net revenues earned by generators in the New England energy markets 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Changes to net revenues may impact offers and clearing prices in the Forward Capacity Market; such impacts are not quantified in our analysis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Changes in net revenue are quantified within the production cost model, AG-EMM (Energy Market Model), reflecting multiple factors:</a:t>
            </a:r>
          </a:p>
          <a:p>
            <a:pPr lvl="2">
              <a:lnSpc>
                <a:spcPct val="110000"/>
              </a:lnSpc>
            </a:pPr>
            <a:r>
              <a:rPr lang="en-US" sz="1700" dirty="0"/>
              <a:t>Changes in payments for energy, including changes in LMPs and FER payments</a:t>
            </a:r>
          </a:p>
          <a:p>
            <a:pPr lvl="2">
              <a:lnSpc>
                <a:spcPct val="110000"/>
              </a:lnSpc>
            </a:pPr>
            <a:r>
              <a:rPr lang="en-US" sz="1700" dirty="0"/>
              <a:t>Changes in quantity of energy sold</a:t>
            </a:r>
          </a:p>
          <a:p>
            <a:pPr lvl="2">
              <a:lnSpc>
                <a:spcPct val="110000"/>
              </a:lnSpc>
            </a:pPr>
            <a:r>
              <a:rPr lang="en-US" sz="1700" dirty="0"/>
              <a:t>Award and settlement of DA energy options</a:t>
            </a:r>
          </a:p>
          <a:p>
            <a:pPr lvl="2">
              <a:lnSpc>
                <a:spcPct val="110000"/>
              </a:lnSpc>
            </a:pPr>
            <a:r>
              <a:rPr lang="en-US" sz="1700" dirty="0"/>
              <a:t>Changes in energy inventory costs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Impact on Energy Market Net Revenues Reflects Multiple Factors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Revenues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en-US" sz="1800" dirty="0" smtClean="0"/>
              <a:t>Across Cases, 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ESI generally increases net revenues across different resource types (technology/fuel), although there are exceptions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Estimated impacts vary </a:t>
            </a:r>
            <a:r>
              <a:rPr lang="en-US" sz="1700" i="1" dirty="0" smtClean="0"/>
              <a:t>across resource types and across Cases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Some caution should be exercised in over-interpretation of results as they reflect specific cases and the model may not fully capture all factors affecting plant-level economics </a:t>
            </a:r>
          </a:p>
          <a:p>
            <a:pPr lvl="1">
              <a:lnSpc>
                <a:spcPct val="110000"/>
              </a:lnSpc>
            </a:pPr>
            <a:endParaRPr lang="en-US" sz="1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Impact on Energy Market Net Revenues Reflects Multiple Factors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Revenues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Revenues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7704" y="1730550"/>
            <a:ext cx="8421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Net Revenues by Resource Type, Winter Season, Frequent Stressed Conditions ($ per MW)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591" y="2213100"/>
            <a:ext cx="5766818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Revenues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7703" y="1730550"/>
            <a:ext cx="83180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Net Revenues by Resource Type, Winter Season, Extended Stressed Conditions ($ per MW)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591" y="2207820"/>
            <a:ext cx="5766818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Revenues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3961" y="1730550"/>
            <a:ext cx="84655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Net Revenues by Resource Type, Winter Season, Infrequent Stressed Conditions ($ per MW)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591" y="2205123"/>
            <a:ext cx="5766818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573895"/>
            <a:ext cx="8412480" cy="296368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Frequent Stressed Conditions Case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Revenues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368" y="1932781"/>
            <a:ext cx="7736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Net Revenues, Selected Resources, Winter Season, Frequent Stressed Conditions</a:t>
            </a:r>
          </a:p>
        </p:txBody>
      </p:sp>
    </p:spTree>
    <p:extLst>
      <p:ext uri="{BB962C8B-B14F-4D97-AF65-F5344CB8AC3E}">
        <p14:creationId xmlns:p14="http://schemas.microsoft.com/office/powerpoint/2010/main" val="13500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en-US" sz="1700" dirty="0" smtClean="0"/>
              <a:t>We quantity two aspects of production costs.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First, we quantify the marginal costs of meeting energy market requirements, including load, operating reserves and DA energy options 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Marginal costs include fuel and variable operations and maintenance (O&amp;M) costs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Marginal costs are quantified within the production cost model</a:t>
            </a:r>
            <a:endParaRPr lang="en-US" sz="1600" dirty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Second, we quantify the incremental holding costs between cases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Holding costs reflect the opportunity cost of holding fuel in storage 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Fuel oil holding costs reflect financial opportunity costs, price risk and liquidity constraints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LNG holding costs reflect financial opportunity costs and operational storage costs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Other factors not quantified by the analysis are being assessed qualitatively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Model Production Costs and Fuel Holding Costs Quantified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Costs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7914132" cy="4531764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1500" b="1" dirty="0" smtClean="0"/>
              <a:t>DA energy/EIR substitution</a:t>
            </a:r>
            <a:r>
              <a:rPr lang="en-US" sz="1500" dirty="0" smtClean="0"/>
              <a:t> ‒ Model enhancements (flexible EIR constraint, sloped demand curve) are made to capture DA energy and EIR interactions, thus allowing substitution between energy and EIR quantities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/>
              <a:t>Fuel Oil</a:t>
            </a:r>
            <a:r>
              <a:rPr lang="en-US" sz="1500" dirty="0" smtClean="0"/>
              <a:t> ‒ adjustments to inventory and fuel delivery </a:t>
            </a:r>
            <a:r>
              <a:rPr lang="en-US" sz="1500" dirty="0"/>
              <a:t>decisions </a:t>
            </a:r>
            <a:r>
              <a:rPr lang="en-US" sz="1500" dirty="0" smtClean="0"/>
              <a:t>to better align with </a:t>
            </a:r>
            <a:r>
              <a:rPr lang="en-US" sz="1500" dirty="0"/>
              <a:t>profit-maximizing responses by market participants </a:t>
            </a:r>
          </a:p>
          <a:p>
            <a:pPr lvl="1"/>
            <a:r>
              <a:rPr lang="en-US" sz="1500" b="1" dirty="0" smtClean="0"/>
              <a:t>New </a:t>
            </a:r>
            <a:r>
              <a:rPr lang="en-US" sz="1500" b="1" dirty="0"/>
              <a:t>eligibility requirements for </a:t>
            </a:r>
            <a:r>
              <a:rPr lang="en-US" sz="1500" b="1" dirty="0" smtClean="0"/>
              <a:t>EIR and RER</a:t>
            </a:r>
            <a:r>
              <a:rPr lang="en-US" sz="1500" dirty="0" smtClean="0"/>
              <a:t>:</a:t>
            </a:r>
            <a:endParaRPr lang="en-US" sz="1500" dirty="0"/>
          </a:p>
          <a:p>
            <a:pPr lvl="2"/>
            <a:r>
              <a:rPr lang="en-US" dirty="0" smtClean="0"/>
              <a:t>Eligibility limited to 60- and 240-minute </a:t>
            </a:r>
            <a:r>
              <a:rPr lang="en-US" dirty="0"/>
              <a:t>capability for </a:t>
            </a:r>
            <a:r>
              <a:rPr lang="en-US" dirty="0" smtClean="0"/>
              <a:t>EIR and RER, respectively</a:t>
            </a:r>
            <a:endParaRPr lang="en-US" dirty="0"/>
          </a:p>
          <a:p>
            <a:pPr lvl="2"/>
            <a:r>
              <a:rPr lang="en-US" dirty="0" smtClean="0"/>
              <a:t>Both off-line and on-line (given ramp rate) capability considered</a:t>
            </a:r>
          </a:p>
          <a:p>
            <a:pPr lvl="1"/>
            <a:r>
              <a:rPr lang="en-US" sz="1500" b="1" dirty="0" smtClean="0"/>
              <a:t>ESI awards for NG-only resources </a:t>
            </a:r>
            <a:r>
              <a:rPr lang="en-US" sz="1500" dirty="0" smtClean="0"/>
              <a:t>‒ awards for DA energy and ESI products assumed not to exceed available NG supply</a:t>
            </a:r>
            <a:endParaRPr lang="en-US" sz="1500" dirty="0"/>
          </a:p>
          <a:p>
            <a:pPr lvl="1">
              <a:lnSpc>
                <a:spcPct val="110000"/>
              </a:lnSpc>
            </a:pPr>
            <a:r>
              <a:rPr lang="en-US" sz="1500" b="1" dirty="0" smtClean="0"/>
              <a:t>DA energy option offers </a:t>
            </a:r>
            <a:r>
              <a:rPr lang="en-US" sz="1500" dirty="0" smtClean="0"/>
              <a:t>‒ Enhancements to methodology for estimating DA energy options, including more explicit accounting for operational/intertemporal limitations when calculating risk premium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/>
              <a:t>Data inputs</a:t>
            </a:r>
            <a:r>
              <a:rPr lang="en-US" sz="1500" dirty="0" smtClean="0"/>
              <a:t> ‒ Data input improvements, such as modified load assumptions to better account for future load profiles</a:t>
            </a:r>
            <a:endParaRPr lang="en-US" sz="1500" dirty="0"/>
          </a:p>
          <a:p>
            <a:pPr lvl="2"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Multiple enhancements have been to model structure and assumptions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Model Enhancements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68" y="2111861"/>
            <a:ext cx="7659664" cy="23774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Costs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dirty="0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8368" y="1654878"/>
            <a:ext cx="7736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Costs, with and without ESI, Central Cases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658368" y="4816601"/>
            <a:ext cx="7914132" cy="185314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37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>
                <a:srgbClr val="003E7E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228600" indent="-220663" algn="l" defTabSz="914377" rtl="0" eaLnBrk="1" latinLnBrk="0" hangingPunct="1">
              <a:lnSpc>
                <a:spcPct val="105000"/>
              </a:lnSpc>
              <a:spcBef>
                <a:spcPts val="400"/>
              </a:spcBef>
              <a:spcAft>
                <a:spcPts val="5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457200" indent="-230188" algn="l" defTabSz="91437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̵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633413" indent="-176213" algn="l" defTabSz="91437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800100" indent="-166688" algn="l" defTabSz="91437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100000"/>
              <a:buFont typeface="Arial" panose="020B0604020202020204" pitchFamily="34" charset="0"/>
              <a:buChar char="̵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r>
              <a:rPr lang="en-US" dirty="0" smtClean="0"/>
              <a:t>Production costs lower in 2 of 3 cases despite increased DA energy market requirements</a:t>
            </a:r>
          </a:p>
        </p:txBody>
      </p:sp>
    </p:spTree>
    <p:extLst>
      <p:ext uri="{BB962C8B-B14F-4D97-AF65-F5344CB8AC3E}">
        <p14:creationId xmlns:p14="http://schemas.microsoft.com/office/powerpoint/2010/main" val="40613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690D-C10F-4332-A8EF-E753EC7E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Day-Ahead Ancillary Services Bid Enhancement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C6CC9-2EB9-4475-899D-18D7A4DAB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73657-E8F6-4FCF-8C41-E2C92CF7E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7914132" cy="4531764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1700" dirty="0" smtClean="0"/>
              <a:t>The underlying approach to estimating DA energy option offers has not changed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Offer estimates have been enhanced to account for operational/intertemporal limitations and additional cost factors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Parameters vary based on technology type (CT, CC and ST) and fuel type (Gas, Oil, and Dual fuel)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Operational/intertemporal limitations account for </a:t>
            </a:r>
            <a:r>
              <a:rPr lang="en-US" sz="1600" dirty="0"/>
              <a:t>p</a:t>
            </a:r>
            <a:r>
              <a:rPr lang="en-US" sz="1600" dirty="0" smtClean="0"/>
              <a:t>erformance risk, lead time, and limited energy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Additional cost factors include fuel cost risk and start-up cost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The next slide describes there factors in greater detail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/>
              <a:t>Forthcoming </a:t>
            </a:r>
            <a:r>
              <a:rPr lang="en-US" sz="1700" dirty="0"/>
              <a:t>Scenarios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Introduce variation across offers to component of DA energy option offers reflecting expected closeout costs, which is currently equal across all offers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Adjustment to level of risk premiums (e.g., scale up all premiums)</a:t>
            </a:r>
          </a:p>
          <a:p>
            <a:pPr lvl="1">
              <a:lnSpc>
                <a:spcPct val="110000"/>
              </a:lnSpc>
            </a:pPr>
            <a:endParaRPr lang="en-US" sz="18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Multiple Enhancements to Day-Ahead Option Offers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Option Offer Enhancements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7914132" cy="4531764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1300" dirty="0"/>
              <a:t>Operational/intertemporal </a:t>
            </a:r>
            <a:r>
              <a:rPr lang="en-US" sz="1300" dirty="0" smtClean="0"/>
              <a:t>limitations</a:t>
            </a:r>
          </a:p>
          <a:p>
            <a:pPr lvl="2">
              <a:lnSpc>
                <a:spcPct val="110000"/>
              </a:lnSpc>
            </a:pPr>
            <a:r>
              <a:rPr lang="en-US" sz="1200" dirty="0" smtClean="0"/>
              <a:t>Performance risk</a:t>
            </a:r>
            <a:r>
              <a:rPr lang="en-US" sz="1200" dirty="0"/>
              <a:t> - </a:t>
            </a:r>
            <a:r>
              <a:rPr lang="en-US" sz="1200" dirty="0" smtClean="0"/>
              <a:t>Risk </a:t>
            </a:r>
            <a:r>
              <a:rPr lang="en-US" sz="1200" dirty="0"/>
              <a:t>that the plant does not dispatch when </a:t>
            </a:r>
            <a:r>
              <a:rPr lang="en-US" sz="1200" dirty="0" smtClean="0"/>
              <a:t>requested (e.g., forced outage)</a:t>
            </a:r>
          </a:p>
          <a:p>
            <a:pPr lvl="2">
              <a:lnSpc>
                <a:spcPct val="110000"/>
              </a:lnSpc>
            </a:pPr>
            <a:r>
              <a:rPr lang="en-US" sz="1200" dirty="0" smtClean="0"/>
              <a:t>Lead time</a:t>
            </a:r>
            <a:r>
              <a:rPr lang="en-US" sz="1200" dirty="0"/>
              <a:t> </a:t>
            </a:r>
            <a:r>
              <a:rPr lang="en-US" sz="1200" dirty="0" smtClean="0"/>
              <a:t>– Lag between offers </a:t>
            </a:r>
            <a:r>
              <a:rPr lang="en-US" sz="1200" dirty="0"/>
              <a:t>being in merit and plant </a:t>
            </a:r>
            <a:r>
              <a:rPr lang="en-US" sz="1200" dirty="0" smtClean="0"/>
              <a:t>delivery supply given, for example, intertemporal </a:t>
            </a:r>
            <a:r>
              <a:rPr lang="en-US" sz="1200" dirty="0"/>
              <a:t>offer parameters (e.g., minimum run-time, minimum down-time</a:t>
            </a:r>
            <a:r>
              <a:rPr lang="en-US" sz="1200" dirty="0" smtClean="0"/>
              <a:t>)</a:t>
            </a:r>
          </a:p>
          <a:p>
            <a:pPr lvl="2">
              <a:lnSpc>
                <a:spcPct val="110000"/>
              </a:lnSpc>
            </a:pPr>
            <a:r>
              <a:rPr lang="en-US" sz="1200" dirty="0" smtClean="0"/>
              <a:t>Limited energy - Risk that limited energy supplies constrain a resource’s ability to hedge financial risk in all hours; when estimating DA energy option offer, we assume that MC reflects opportunity costs, and thus do not make an incremental adjustment for this factor</a:t>
            </a:r>
          </a:p>
          <a:p>
            <a:pPr lvl="1">
              <a:lnSpc>
                <a:spcPct val="110000"/>
              </a:lnSpc>
            </a:pPr>
            <a:r>
              <a:rPr lang="en-US" sz="1300" dirty="0" smtClean="0"/>
              <a:t>Additional </a:t>
            </a:r>
            <a:r>
              <a:rPr lang="en-US" sz="1300" dirty="0"/>
              <a:t>cost </a:t>
            </a:r>
            <a:r>
              <a:rPr lang="en-US" sz="1300" dirty="0" smtClean="0"/>
              <a:t>factors</a:t>
            </a:r>
          </a:p>
          <a:p>
            <a:pPr lvl="2">
              <a:lnSpc>
                <a:spcPct val="110000"/>
              </a:lnSpc>
            </a:pPr>
            <a:r>
              <a:rPr lang="en-US" sz="1200" dirty="0" smtClean="0"/>
              <a:t>Fuel </a:t>
            </a:r>
            <a:r>
              <a:rPr lang="en-US" sz="1200" dirty="0"/>
              <a:t>cost risk </a:t>
            </a:r>
            <a:r>
              <a:rPr lang="en-US" sz="1200" dirty="0" smtClean="0"/>
              <a:t>- for </a:t>
            </a:r>
            <a:r>
              <a:rPr lang="en-US" sz="1200" dirty="0"/>
              <a:t>natural gas plants, </a:t>
            </a:r>
            <a:r>
              <a:rPr lang="en-US" sz="1200" dirty="0" smtClean="0"/>
              <a:t>risk </a:t>
            </a:r>
            <a:r>
              <a:rPr lang="en-US" sz="1200" dirty="0"/>
              <a:t>that NG prices are higher in </a:t>
            </a:r>
            <a:r>
              <a:rPr lang="en-US" sz="1200" dirty="0" smtClean="0"/>
              <a:t>real-time than day-ahead, causing DA energy option offer to be </a:t>
            </a:r>
            <a:r>
              <a:rPr lang="en-US" sz="1200" dirty="0" err="1" smtClean="0"/>
              <a:t>under-priced</a:t>
            </a:r>
            <a:endParaRPr lang="en-US" sz="1200" dirty="0" smtClean="0"/>
          </a:p>
          <a:p>
            <a:pPr lvl="2">
              <a:lnSpc>
                <a:spcPct val="110000"/>
              </a:lnSpc>
            </a:pPr>
            <a:r>
              <a:rPr lang="en-US" sz="1200" dirty="0" smtClean="0"/>
              <a:t>Start-up cost </a:t>
            </a:r>
            <a:r>
              <a:rPr lang="en-US" sz="1200" dirty="0"/>
              <a:t>- Accounts for recovery of start-up costs over an assumed dispatch </a:t>
            </a:r>
            <a:r>
              <a:rPr lang="en-US" sz="1200" dirty="0" smtClean="0"/>
              <a:t>period</a:t>
            </a:r>
            <a:endParaRPr lang="en-US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Multiple Enhancements to Day-Ahead Option Offers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Option Offer Enhancements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644" y="4663447"/>
            <a:ext cx="57898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Premium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9744" y="6045225"/>
            <a:ext cx="837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Notes: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“Gas with LNG – [fuel]” refers to Gas units with an LNG contract, offering with the specified fuel type.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254723" y="1454123"/>
            <a:ext cx="6634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Risk Premium, MWh Capacity by Premium Size &amp; Technology Type</a:t>
            </a: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Offers, Frequent Stressed Case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5" y="2124162"/>
            <a:ext cx="7548488" cy="37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Premium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1679958" y="1454123"/>
            <a:ext cx="578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Risk Premium, MWh by Premium Size &amp; Technology Type</a:t>
            </a: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Cleared Offers, Frequent Stressed Case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744" y="6045225"/>
            <a:ext cx="837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Notes: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“Gas with LNG – [fuel]” refers to Gas units with an LNG contract, offering with the specified fuel type.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5" y="2124162"/>
            <a:ext cx="7548488" cy="3774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6828" y="1916412"/>
            <a:ext cx="1808005" cy="11695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Figure represents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marginal and infra-marginal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risk premiums for offers that clear</a:t>
            </a:r>
          </a:p>
        </p:txBody>
      </p:sp>
    </p:spTree>
    <p:extLst>
      <p:ext uri="{BB962C8B-B14F-4D97-AF65-F5344CB8AC3E}">
        <p14:creationId xmlns:p14="http://schemas.microsoft.com/office/powerpoint/2010/main" val="39503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Energy Option Offers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1443416" y="1454123"/>
            <a:ext cx="625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DA Energy Option Offer, MWh by Offer Size &amp; Technology Type</a:t>
            </a: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Offers,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Stressed Case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744" y="6045225"/>
            <a:ext cx="837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Notes: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“Gas with LNG – [fuel]” refers to Gas units with an LNG contract, offering with the specified fuel type.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5" y="2124162"/>
            <a:ext cx="7548488" cy="37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Energy Option Offers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1443416" y="1454123"/>
            <a:ext cx="625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DA Energy Option Offer, MWh by Offer Size &amp; Technology Type</a:t>
            </a: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Cleared Offers,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Stressed Case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744" y="6045225"/>
            <a:ext cx="8379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Notes: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“Gas with LNG – [fuel]” refers to Gas units with an LNG contract, offering with the specified fuel type.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5" y="2124162"/>
            <a:ext cx="7548488" cy="37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690D-C10F-4332-A8EF-E753EC7E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and Reliability Outcomes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C6CC9-2EB9-4475-899D-18D7A4DAB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73657-E8F6-4FCF-8C41-E2C92CF7E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0"/>
            <a:ext cx="7914132" cy="4634411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1800" dirty="0" smtClean="0"/>
              <a:t>We report multiple metrics related to the fuel system to describe changes in system operations and reliability from ESI (compared to CMR)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As measured in our model, certain operational metrics, such as operating reserve shortages, are at low levels in the Central Cases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Metrics are more sensitive under scenarios with lower energy security (e.g., higher load, diminished fuel availability)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Given certain metrics </a:t>
            </a:r>
            <a:r>
              <a:rPr lang="en-US" sz="1800" dirty="0" smtClean="0"/>
              <a:t>are relatively insensitive in many scenarios, we develop other metrics aimed at measuring changes in reliance on the fuel system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With these metrics, analysis can measure the extent to which ESI mitigates energy security risks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Metrics to Capture Energy Security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/ Reliability Metrics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5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7914132" cy="4531764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1800" dirty="0" smtClean="0"/>
              <a:t>Today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Update to Central Case results with </a:t>
            </a:r>
            <a:r>
              <a:rPr lang="en-US" sz="1700" dirty="0"/>
              <a:t>model enhancements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January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Non-winter </a:t>
            </a:r>
            <a:r>
              <a:rPr lang="en-US" sz="1700" dirty="0"/>
              <a:t>scenarios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Updated scenario analysis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Responses to stakeholder questions</a:t>
            </a:r>
            <a:endParaRPr lang="en-US" sz="1700" strike="sngStrike" dirty="0" smtClean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Analysis of cases and scenarios is ongoing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Plan for Impact Analysis Results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0"/>
            <a:ext cx="7914132" cy="4634411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1550" b="1" i="1" dirty="0" smtClean="0"/>
              <a:t>Operating reserve shortages</a:t>
            </a:r>
            <a:r>
              <a:rPr lang="en-US" sz="1550" dirty="0" smtClean="0"/>
              <a:t>.  Hours </a:t>
            </a:r>
            <a:r>
              <a:rPr lang="en-US" sz="1550" dirty="0"/>
              <a:t>of </a:t>
            </a:r>
            <a:r>
              <a:rPr lang="en-US" sz="1550" dirty="0" smtClean="0"/>
              <a:t>10- </a:t>
            </a:r>
            <a:r>
              <a:rPr lang="en-US" sz="1550" dirty="0"/>
              <a:t>or 30-minute </a:t>
            </a:r>
            <a:r>
              <a:rPr lang="en-US" sz="1550" dirty="0" smtClean="0"/>
              <a:t>operating reserve shortage</a:t>
            </a:r>
          </a:p>
          <a:p>
            <a:pPr lvl="1">
              <a:lnSpc>
                <a:spcPct val="110000"/>
              </a:lnSpc>
            </a:pPr>
            <a:r>
              <a:rPr lang="en-US" sz="1550" b="1" i="1" dirty="0"/>
              <a:t>Natural gas system physically binding</a:t>
            </a:r>
            <a:r>
              <a:rPr lang="en-US" sz="1550" dirty="0"/>
              <a:t>.  Hours in which natural gas system is physically binding	</a:t>
            </a:r>
          </a:p>
          <a:p>
            <a:pPr lvl="1">
              <a:lnSpc>
                <a:spcPct val="110000"/>
              </a:lnSpc>
            </a:pPr>
            <a:r>
              <a:rPr lang="en-US" sz="1550" b="1" i="1" dirty="0" smtClean="0"/>
              <a:t>Natural </a:t>
            </a:r>
            <a:r>
              <a:rPr lang="en-US" sz="1550" b="1" i="1" dirty="0"/>
              <a:t>gas consumption during high priced natural gas hours</a:t>
            </a:r>
            <a:r>
              <a:rPr lang="en-US" sz="1550" dirty="0"/>
              <a:t>. Change in natural gas consumption during </a:t>
            </a:r>
            <a:r>
              <a:rPr lang="en-US" sz="1550" dirty="0" smtClean="0"/>
              <a:t>periods when NG prices are high (&gt; </a:t>
            </a:r>
            <a:r>
              <a:rPr lang="en-US" sz="1550" dirty="0"/>
              <a:t>$16 </a:t>
            </a:r>
            <a:r>
              <a:rPr lang="en-US" sz="1550" dirty="0" smtClean="0"/>
              <a:t>/ MMBtu), net of NG from forward LNG contracts </a:t>
            </a:r>
            <a:endParaRPr lang="en-US" sz="1550" dirty="0"/>
          </a:p>
          <a:p>
            <a:pPr lvl="1">
              <a:lnSpc>
                <a:spcPct val="110000"/>
              </a:lnSpc>
            </a:pPr>
            <a:r>
              <a:rPr lang="en-US" sz="1550" b="1" i="1" dirty="0" smtClean="0"/>
              <a:t>Minimum daily </a:t>
            </a:r>
            <a:r>
              <a:rPr lang="en-US" sz="1550" b="1" i="1" dirty="0"/>
              <a:t>deliverable energy from oil-fired units.</a:t>
            </a:r>
            <a:r>
              <a:rPr lang="en-US" sz="1550" dirty="0"/>
              <a:t> </a:t>
            </a:r>
            <a:r>
              <a:rPr lang="en-US" sz="1550" dirty="0" smtClean="0"/>
              <a:t>Minimum </a:t>
            </a:r>
            <a:r>
              <a:rPr lang="en-US" sz="1550" dirty="0"/>
              <a:t>daily quantity of energy (MWh) available from oil-only and dual-fuel resources given actual fuel </a:t>
            </a:r>
            <a:r>
              <a:rPr lang="en-US" sz="1550" dirty="0" smtClean="0"/>
              <a:t>inventory</a:t>
            </a:r>
          </a:p>
          <a:p>
            <a:pPr lvl="1">
              <a:lnSpc>
                <a:spcPct val="110000"/>
              </a:lnSpc>
            </a:pPr>
            <a:endParaRPr lang="en-US" sz="1550" dirty="0"/>
          </a:p>
          <a:p>
            <a:pPr lvl="1">
              <a:lnSpc>
                <a:spcPct val="110000"/>
              </a:lnSpc>
            </a:pPr>
            <a:r>
              <a:rPr lang="en-US" sz="1550" dirty="0" smtClean="0"/>
              <a:t>Note: because we limit DA energy and energy option supplies from gas-only resources to available pipeline NG, we no longer evaluate metrics that measure when DA positions are taken without available 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Multiple Metrics to Capture Different Aspects of Energy Security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/ Reliability Metrics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9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2530598"/>
            <a:ext cx="6766560" cy="174131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Multiple Metrics to Capture Different Aspects of Energy Security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/ Reliability Metrics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7972" y="1991835"/>
            <a:ext cx="7189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Reliability Metric with ESI compared to CMR</a:t>
            </a:r>
          </a:p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Cases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4362921"/>
            <a:ext cx="7914132" cy="2066564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10000"/>
              </a:lnSpc>
            </a:pPr>
            <a:r>
              <a:rPr lang="en-US" sz="1800" dirty="0" smtClean="0"/>
              <a:t>ESI generally relaxes energy physical and economic constraints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In several instances, ESI tightens physical NG constraints, suggesting substitution across fuel systems 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For example, in the Extended and Infrequent cases, the NG system is binding in more hours than under current market rules 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This can occur if, </a:t>
            </a:r>
            <a:r>
              <a:rPr lang="en-US" sz="1700" dirty="0"/>
              <a:t>under ESI, there is substitution of NG for oil during high priced periods, which allows more oil to be available at later periods, if needed</a:t>
            </a:r>
          </a:p>
        </p:txBody>
      </p:sp>
    </p:spTree>
    <p:extLst>
      <p:ext uri="{BB962C8B-B14F-4D97-AF65-F5344CB8AC3E}">
        <p14:creationId xmlns:p14="http://schemas.microsoft.com/office/powerpoint/2010/main" val="19014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Daily Oil Available for Real Time Generation, </a:t>
            </a:r>
            <a:r>
              <a:rPr lang="en-US" dirty="0" smtClean="0"/>
              <a:t>Frequent Stressed Case </a:t>
            </a:r>
            <a:r>
              <a:rPr lang="en-US" dirty="0"/>
              <a:t>(MWh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 - Reliability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429" y="1910992"/>
            <a:ext cx="84731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Daily Potential Generation from Oil-fired Resources, CMR vs ESI,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1" y="2431863"/>
            <a:ext cx="740664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Daily Oil Available for Real Time Generation, </a:t>
            </a:r>
            <a:r>
              <a:rPr lang="en-US" dirty="0" smtClean="0"/>
              <a:t>Extended Stressed Case (MWh)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 - Reliability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429" y="1909494"/>
            <a:ext cx="84731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Daily Potential Generation from Oil-fired Resources, CMR vs ESI, Extended Stressed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2" y="2431863"/>
            <a:ext cx="740664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en-US" sz="1800" dirty="0" smtClean="0"/>
              <a:t>January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Preliminary </a:t>
            </a:r>
            <a:r>
              <a:rPr lang="en-US" sz="1700" dirty="0"/>
              <a:t>results of </a:t>
            </a:r>
            <a:r>
              <a:rPr lang="en-US" sz="1700" dirty="0" smtClean="0"/>
              <a:t>Cases for non-Winter Months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Preliminary results of Winter Scenarios</a:t>
            </a:r>
            <a:endParaRPr lang="en-US" sz="1700" dirty="0"/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February</a:t>
            </a:r>
          </a:p>
          <a:p>
            <a:pPr lvl="2">
              <a:lnSpc>
                <a:spcPct val="110000"/>
              </a:lnSpc>
            </a:pPr>
            <a:r>
              <a:rPr lang="en-US" sz="1700" dirty="0" smtClean="0"/>
              <a:t>Draft Report</a:t>
            </a:r>
          </a:p>
          <a:p>
            <a:pPr lvl="2">
              <a:lnSpc>
                <a:spcPct val="110000"/>
              </a:lnSpc>
            </a:pPr>
            <a:endParaRPr lang="en-US" sz="1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Current plan for providing stakeholders with findings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3E0D14-9435-41F2-830E-0D8A08C7F6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dirty="0" smtClean="0"/>
              <a:t>Todd Schatzki</a:t>
            </a:r>
            <a:br>
              <a:rPr lang="en-US" sz="1600" dirty="0" smtClean="0"/>
            </a:br>
            <a:r>
              <a:rPr lang="en-US" sz="1600" dirty="0" smtClean="0"/>
              <a:t>Principal</a:t>
            </a:r>
            <a:br>
              <a:rPr lang="en-US" sz="1600" dirty="0" smtClean="0"/>
            </a:br>
            <a:r>
              <a:rPr lang="en-US" sz="1600" dirty="0" smtClean="0"/>
              <a:t>617-425-8250</a:t>
            </a:r>
            <a:br>
              <a:rPr lang="en-US" sz="1600" dirty="0" smtClean="0"/>
            </a:br>
            <a:r>
              <a:rPr lang="en-US" sz="1600" dirty="0" smtClean="0"/>
              <a:t>todd.Schatzki@analysisgroup.com</a:t>
            </a:r>
          </a:p>
          <a:p>
            <a:endParaRPr lang="en-US" sz="16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1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8690D-C10F-4332-A8EF-E753EC7E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Central Case Results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C6CC9-2EB9-4475-899D-18D7A4DAB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73657-E8F6-4FCF-8C41-E2C92CF7E5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7914132" cy="4531764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dirty="0" smtClean="0"/>
              <a:t>Framework for analysis of ESI is largely unchanged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Impacts are measured as the difference between two cases:</a:t>
            </a:r>
          </a:p>
          <a:p>
            <a:pPr lvl="2">
              <a:lnSpc>
                <a:spcPct val="110000"/>
              </a:lnSpc>
            </a:pPr>
            <a:r>
              <a:rPr lang="en-US" sz="1600" b="1" i="1" dirty="0" smtClean="0"/>
              <a:t>Current Market Rules (“CMR”) Case</a:t>
            </a:r>
            <a:r>
              <a:rPr lang="en-US" sz="1600" dirty="0" smtClean="0"/>
              <a:t>, reflecting current market rules and market responses </a:t>
            </a:r>
          </a:p>
          <a:p>
            <a:pPr lvl="2">
              <a:lnSpc>
                <a:spcPct val="110000"/>
              </a:lnSpc>
            </a:pPr>
            <a:r>
              <a:rPr lang="en-US" sz="1600" b="1" i="1" dirty="0" smtClean="0"/>
              <a:t>ESI Case</a:t>
            </a:r>
            <a:r>
              <a:rPr lang="en-US" sz="1600" dirty="0"/>
              <a:t>, reflecting </a:t>
            </a:r>
            <a:r>
              <a:rPr lang="en-US" sz="1600" dirty="0" smtClean="0"/>
              <a:t>ESI proposed rules </a:t>
            </a:r>
            <a:r>
              <a:rPr lang="en-US" sz="1600" dirty="0"/>
              <a:t>and </a:t>
            </a:r>
            <a:r>
              <a:rPr lang="en-US" sz="1600" dirty="0" smtClean="0"/>
              <a:t>expected market </a:t>
            </a:r>
            <a:r>
              <a:rPr lang="en-US" sz="1600" dirty="0"/>
              <a:t>responses </a:t>
            </a:r>
            <a:endParaRPr lang="en-US" sz="1600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Analysis considers different levels of stressed conditions in a future winter, 2025/26:</a:t>
            </a:r>
          </a:p>
          <a:p>
            <a:pPr lvl="2">
              <a:lnSpc>
                <a:spcPct val="110000"/>
              </a:lnSpc>
            </a:pPr>
            <a:r>
              <a:rPr lang="en-US" sz="1600" b="1" i="1" dirty="0"/>
              <a:t>Frequent </a:t>
            </a:r>
            <a:r>
              <a:rPr lang="en-US" sz="1600" b="1" i="1" dirty="0" smtClean="0"/>
              <a:t>Stressed Conditions </a:t>
            </a:r>
            <a:r>
              <a:rPr lang="en-US" sz="1600" dirty="0"/>
              <a:t>		based on 2013/2014</a:t>
            </a:r>
          </a:p>
          <a:p>
            <a:pPr lvl="3">
              <a:lnSpc>
                <a:spcPct val="110000"/>
              </a:lnSpc>
            </a:pPr>
            <a:r>
              <a:rPr lang="en-US" sz="1500" dirty="0"/>
              <a:t>Multiple, shorter periods with fuel system constraints (e.g., multiple, shorter cold-snaps) </a:t>
            </a:r>
            <a:endParaRPr lang="en-US" sz="1500" dirty="0" smtClean="0"/>
          </a:p>
          <a:p>
            <a:pPr lvl="2">
              <a:lnSpc>
                <a:spcPct val="110000"/>
              </a:lnSpc>
            </a:pPr>
            <a:r>
              <a:rPr lang="en-US" sz="1600" b="1" i="1" dirty="0"/>
              <a:t>Extended </a:t>
            </a:r>
            <a:r>
              <a:rPr lang="en-US" sz="1600" b="1" i="1" dirty="0" smtClean="0"/>
              <a:t>Stressed Conditions</a:t>
            </a:r>
            <a:r>
              <a:rPr lang="en-US" sz="1600" b="1" i="1" dirty="0"/>
              <a:t>	</a:t>
            </a:r>
            <a:r>
              <a:rPr lang="en-US" sz="1600" dirty="0"/>
              <a:t>	based on 2017/2018</a:t>
            </a:r>
          </a:p>
          <a:p>
            <a:pPr lvl="3">
              <a:lnSpc>
                <a:spcPct val="110000"/>
              </a:lnSpc>
            </a:pPr>
            <a:r>
              <a:rPr lang="en-US" sz="1500" dirty="0"/>
              <a:t>One extended period with fuel system constraints (e.g., one extended cold-snap)</a:t>
            </a:r>
          </a:p>
          <a:p>
            <a:pPr lvl="2">
              <a:lnSpc>
                <a:spcPct val="110000"/>
              </a:lnSpc>
            </a:pPr>
            <a:r>
              <a:rPr lang="en-US" sz="1700" b="1" i="1" dirty="0" smtClean="0"/>
              <a:t>Infrequent Stressed Conditions</a:t>
            </a:r>
            <a:r>
              <a:rPr lang="en-US" sz="1700" dirty="0" smtClean="0"/>
              <a:t>	based on 2016/2017</a:t>
            </a:r>
            <a:endParaRPr lang="en-US" sz="1500" dirty="0"/>
          </a:p>
          <a:p>
            <a:pPr lvl="1">
              <a:lnSpc>
                <a:spcPct val="110000"/>
              </a:lnSpc>
            </a:pPr>
            <a:r>
              <a:rPr lang="en-US" dirty="0"/>
              <a:t>Results are preliminary, but provide reasonable estimates of impacts for the cases evaluated</a:t>
            </a:r>
          </a:p>
          <a:p>
            <a:pPr lvl="1">
              <a:lnSpc>
                <a:spcPct val="110000"/>
              </a:lnSpc>
            </a:pPr>
            <a:endParaRPr lang="en-US" sz="1800" dirty="0"/>
          </a:p>
          <a:p>
            <a:pPr lvl="1">
              <a:lnSpc>
                <a:spcPct val="110000"/>
              </a:lnSpc>
            </a:pPr>
            <a:endParaRPr lang="en-US" sz="1800" dirty="0" smtClean="0"/>
          </a:p>
          <a:p>
            <a:pPr lvl="1">
              <a:lnSpc>
                <a:spcPct val="110000"/>
              </a:lnSpc>
            </a:pPr>
            <a:endParaRPr lang="en-US" sz="1800" dirty="0"/>
          </a:p>
          <a:p>
            <a:pPr marL="7937" lvl="1" indent="0">
              <a:lnSpc>
                <a:spcPct val="110000"/>
              </a:lnSpc>
              <a:buNone/>
            </a:pPr>
            <a:endParaRPr lang="en-US" sz="18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Fundamentals of Impact Approach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ESI Impacts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8368" y="1916291"/>
            <a:ext cx="7914132" cy="4531764"/>
          </a:xfrm>
        </p:spPr>
        <p:txBody>
          <a:bodyPr/>
          <a:lstStyle/>
          <a:p>
            <a:pPr lvl="1">
              <a:lnSpc>
                <a:spcPct val="110000"/>
              </a:lnSpc>
            </a:pPr>
            <a:r>
              <a:rPr lang="en-US" sz="1700" dirty="0" smtClean="0"/>
              <a:t>Results today will cover the key impacts evaluated in our preliminary analysis, including:</a:t>
            </a:r>
          </a:p>
          <a:p>
            <a:pPr lvl="2">
              <a:lnSpc>
                <a:spcPct val="110000"/>
              </a:lnSpc>
            </a:pPr>
            <a:r>
              <a:rPr lang="en-US" sz="1600" dirty="0"/>
              <a:t>Changes in total customer payments under ESI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Price signals, including LMPs and DA AS prices</a:t>
            </a:r>
            <a:endParaRPr lang="en-US" sz="1600" dirty="0"/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Quantities of DA energy and AS procured, and the shifts in DA cleared energy compared to current market rules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Incentives for energy inventory created by ESA</a:t>
            </a:r>
          </a:p>
          <a:p>
            <a:pPr lvl="2">
              <a:lnSpc>
                <a:spcPct val="110000"/>
              </a:lnSpc>
            </a:pPr>
            <a:r>
              <a:rPr lang="en-US" sz="1600" dirty="0" smtClean="0"/>
              <a:t>Changes in net revenues to resource owners</a:t>
            </a:r>
          </a:p>
          <a:p>
            <a:pPr lvl="2"/>
            <a:r>
              <a:rPr lang="en-US" sz="1600" dirty="0" smtClean="0"/>
              <a:t>DA energy option offer enhancements, to account for operational and cost factors</a:t>
            </a:r>
            <a:endParaRPr lang="en-US" sz="1600" dirty="0"/>
          </a:p>
          <a:p>
            <a:pPr lvl="2"/>
            <a:r>
              <a:rPr lang="en-US" sz="1600" dirty="0"/>
              <a:t>Operational and </a:t>
            </a:r>
            <a:r>
              <a:rPr lang="en-US" sz="1600" dirty="0" smtClean="0"/>
              <a:t>reliability outcomes</a:t>
            </a:r>
            <a:endParaRPr lang="en-US" sz="1600" dirty="0"/>
          </a:p>
          <a:p>
            <a:pPr lvl="2">
              <a:lnSpc>
                <a:spcPct val="110000"/>
              </a:lnSpc>
            </a:pPr>
            <a:endParaRPr lang="en-US" dirty="0" smtClean="0"/>
          </a:p>
          <a:p>
            <a:pPr lvl="2">
              <a:lnSpc>
                <a:spcPct val="110000"/>
              </a:lnSpc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Central Case Results </a:t>
            </a:r>
            <a:r>
              <a:rPr lang="en-US" dirty="0" smtClean="0"/>
              <a:t>–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58368" y="6448055"/>
            <a:ext cx="7406640" cy="230065"/>
          </a:xfrm>
        </p:spPr>
        <p:txBody>
          <a:bodyPr/>
          <a:lstStyle/>
          <a:p>
            <a:r>
              <a:rPr lang="en-US" smtClean="0"/>
              <a:t>Energy Security Improvement Impact Analysis |  December 10, 2019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58368" y="1499512"/>
            <a:ext cx="7914132" cy="320040"/>
          </a:xfrm>
        </p:spPr>
        <p:txBody>
          <a:bodyPr/>
          <a:lstStyle/>
          <a:p>
            <a:r>
              <a:rPr lang="en-US" dirty="0" smtClean="0"/>
              <a:t>Scope of results to be discussed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"/>
</p:tagLst>
</file>

<file path=ppt/theme/theme1.xml><?xml version="1.0" encoding="utf-8"?>
<a:theme xmlns:a="http://schemas.openxmlformats.org/drawingml/2006/main" name="1_AG Template 4x3">
  <a:themeElements>
    <a:clrScheme name="Custom 3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000000"/>
      </a:hlink>
      <a:folHlink>
        <a:srgbClr val="7F7F7F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x3_Analysis Group_Template.pptx" id="{8FF189EF-688A-4217-AF3A-D7D93FCF551D}" vid="{501A2A06-A8E6-483B-BF07-DE8582D1EA92}"/>
    </a:ext>
  </a:extLst>
</a:theme>
</file>

<file path=ppt/theme/theme2.xml><?xml version="1.0" encoding="utf-8"?>
<a:theme xmlns:a="http://schemas.openxmlformats.org/drawingml/2006/main" name="2_AG Co-brand Template 4x3">
  <a:themeElements>
    <a:clrScheme name="AG template">
      <a:dk1>
        <a:srgbClr val="000000"/>
      </a:dk1>
      <a:lt1>
        <a:srgbClr val="FFFFFF"/>
      </a:lt1>
      <a:dk2>
        <a:srgbClr val="8CA0AF"/>
      </a:dk2>
      <a:lt2>
        <a:srgbClr val="324B5A"/>
      </a:lt2>
      <a:accent1>
        <a:srgbClr val="00ACB4"/>
      </a:accent1>
      <a:accent2>
        <a:srgbClr val="A39161"/>
      </a:accent2>
      <a:accent3>
        <a:srgbClr val="306A74"/>
      </a:accent3>
      <a:accent4>
        <a:srgbClr val="FDB714"/>
      </a:accent4>
      <a:accent5>
        <a:srgbClr val="DB5648"/>
      </a:accent5>
      <a:accent6>
        <a:srgbClr val="A1CA64"/>
      </a:accent6>
      <a:hlink>
        <a:srgbClr val="206978"/>
      </a:hlink>
      <a:folHlink>
        <a:srgbClr val="D0D4D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6350">
          <a:noFill/>
        </a:ln>
      </a:spPr>
      <a:bodyPr rtlCol="0" anchor="ctr"/>
      <a:lstStyle>
        <a:defPPr marL="228600" indent="-228600">
          <a:buClr>
            <a:schemeClr val="tx2"/>
          </a:buClr>
          <a:buSzPct val="120000"/>
          <a:buFont typeface="Wingdings" pitchFamily="2" charset="2"/>
          <a:buChar char="§"/>
          <a:defRPr sz="1200" dirty="0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x3_Analysis Group_Template.pptx" id="{8FF189EF-688A-4217-AF3A-D7D93FCF551D}" vid="{5F502F1C-2603-48BD-92F2-2A84751B75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4x3_Analysis Group_Template</Template>
  <TotalTime>0</TotalTime>
  <Words>5300</Words>
  <Application>Microsoft Office PowerPoint</Application>
  <PresentationFormat>On-screen Show (4:3)</PresentationFormat>
  <Paragraphs>470</Paragraphs>
  <Slides>65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Times New Roman</vt:lpstr>
      <vt:lpstr>Wingdings</vt:lpstr>
      <vt:lpstr>1_AG Template 4x3</vt:lpstr>
      <vt:lpstr>2_AG Co-brand Template 4x3</vt:lpstr>
      <vt:lpstr>Energy Security Improvements Impact Analysis</vt:lpstr>
      <vt:lpstr>Agenda</vt:lpstr>
      <vt:lpstr>Model Enhancement Status</vt:lpstr>
      <vt:lpstr>Status of Model Enhancements</vt:lpstr>
      <vt:lpstr>Overview of Model Enhancements</vt:lpstr>
      <vt:lpstr>Overview of Plan for Impact Analysis Results</vt:lpstr>
      <vt:lpstr>Preliminary Central Case Results</vt:lpstr>
      <vt:lpstr>ESI Impacts</vt:lpstr>
      <vt:lpstr>Preliminary Central Case Results – Overview</vt:lpstr>
      <vt:lpstr>Total Customer Payments</vt:lpstr>
      <vt:lpstr>Total Customer Payments</vt:lpstr>
      <vt:lpstr>Total Customer Payments</vt:lpstr>
      <vt:lpstr>Total Customer Payments</vt:lpstr>
      <vt:lpstr>LMP and DA Ancillary Service Prices and Payments</vt:lpstr>
      <vt:lpstr>Market Clearing and Price Determination</vt:lpstr>
      <vt:lpstr>LMPs</vt:lpstr>
      <vt:lpstr>Accounting for Adjustments to Bid-In Demand with ESI</vt:lpstr>
      <vt:lpstr>Payments to Day-Ahead Energy</vt:lpstr>
      <vt:lpstr>Day-Ahead Option Prices</vt:lpstr>
      <vt:lpstr>Changes in DA Generation</vt:lpstr>
      <vt:lpstr>Changes in DA Cleared Energy Under ESI</vt:lpstr>
      <vt:lpstr>Changes in DA Cleared Energy With ESI</vt:lpstr>
      <vt:lpstr>Changes in DA Energy With ESI</vt:lpstr>
      <vt:lpstr>Total Winter Generation Mix</vt:lpstr>
      <vt:lpstr>Incentives for Energy Inventory</vt:lpstr>
      <vt:lpstr>Overview of Incentives for Energy Inventory</vt:lpstr>
      <vt:lpstr>Analysis of Incentives for Energy Inventory</vt:lpstr>
      <vt:lpstr>Fuel Oil Analysis</vt:lpstr>
      <vt:lpstr>Operational Constraints</vt:lpstr>
      <vt:lpstr>Incremental Fuel Oil Incentives Relative to Current Market Rules</vt:lpstr>
      <vt:lpstr>Incremental Fuel Oil Incentives Relative to Current Market Rules</vt:lpstr>
      <vt:lpstr>Incremental Fuel Oil Incentives Relative to Current Market Rules</vt:lpstr>
      <vt:lpstr>Incremental Fuel Oil Incentives Relative to Current Market Rules</vt:lpstr>
      <vt:lpstr>Incremental Fuel Oil Incentives Relative to Current Market Rules</vt:lpstr>
      <vt:lpstr>Incremental Fuel Oil Incentives Relative to Current Market Rules</vt:lpstr>
      <vt:lpstr>Incentives for Additional Energy Relative to Assumed Levels</vt:lpstr>
      <vt:lpstr>Forward LNG Contract</vt:lpstr>
      <vt:lpstr>ESI Incentives for Forward LNG Contract</vt:lpstr>
      <vt:lpstr>Incremental Incentives Relative to Current Market Rules</vt:lpstr>
      <vt:lpstr>Potential for ESI to Increase Forward LNG Contracting</vt:lpstr>
      <vt:lpstr>Incentives for Additional Energy Inventory</vt:lpstr>
      <vt:lpstr>Net Revenues Analyses</vt:lpstr>
      <vt:lpstr>Net Revenues</vt:lpstr>
      <vt:lpstr>Net Revenues</vt:lpstr>
      <vt:lpstr>Net Revenues</vt:lpstr>
      <vt:lpstr>Net Revenues</vt:lpstr>
      <vt:lpstr>Net Revenues</vt:lpstr>
      <vt:lpstr>Net Revenues</vt:lpstr>
      <vt:lpstr>Production Costs</vt:lpstr>
      <vt:lpstr>Production Costs</vt:lpstr>
      <vt:lpstr>Day-Ahead Ancillary Services Bid Enhancement</vt:lpstr>
      <vt:lpstr>DA Option Offer Enhancements</vt:lpstr>
      <vt:lpstr>DA Option Offer Enhancements</vt:lpstr>
      <vt:lpstr>Risk Premium</vt:lpstr>
      <vt:lpstr>Risk Premium</vt:lpstr>
      <vt:lpstr>DA Energy Option Offers</vt:lpstr>
      <vt:lpstr>DA Energy Option Offers</vt:lpstr>
      <vt:lpstr>Operational and Reliability Outcomes</vt:lpstr>
      <vt:lpstr>Operational / Reliability Metrics</vt:lpstr>
      <vt:lpstr>Operational / Reliability Metrics</vt:lpstr>
      <vt:lpstr>Operational / Reliability Metrics</vt:lpstr>
      <vt:lpstr>Scenarios - Reliability</vt:lpstr>
      <vt:lpstr>Scenarios - Reliability</vt:lpstr>
      <vt:lpstr>Next Steps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2019-12-06T23:31:40Z</dcterms:created>
  <dcterms:modified xsi:type="dcterms:W3CDTF">2019-12-09T21:27:59Z</dcterms:modified>
</cp:coreProperties>
</file>