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53"/>
  </p:notesMasterIdLst>
  <p:handoutMasterIdLst>
    <p:handoutMasterId r:id="rId54"/>
  </p:handoutMasterIdLst>
  <p:sldIdLst>
    <p:sldId id="1787" r:id="rId3"/>
    <p:sldId id="1788" r:id="rId4"/>
    <p:sldId id="1790" r:id="rId5"/>
    <p:sldId id="1789" r:id="rId6"/>
    <p:sldId id="1972" r:id="rId7"/>
    <p:sldId id="1976" r:id="rId8"/>
    <p:sldId id="1979" r:id="rId9"/>
    <p:sldId id="1983" r:id="rId10"/>
    <p:sldId id="1971" r:id="rId11"/>
    <p:sldId id="1973" r:id="rId12"/>
    <p:sldId id="1974" r:id="rId13"/>
    <p:sldId id="1975" r:id="rId14"/>
    <p:sldId id="1952" r:id="rId15"/>
    <p:sldId id="1907" r:id="rId16"/>
    <p:sldId id="1947" r:id="rId17"/>
    <p:sldId id="1910" r:id="rId18"/>
    <p:sldId id="1948" r:id="rId19"/>
    <p:sldId id="1909" r:id="rId20"/>
    <p:sldId id="1949" r:id="rId21"/>
    <p:sldId id="1912" r:id="rId22"/>
    <p:sldId id="1950" r:id="rId23"/>
    <p:sldId id="1911" r:id="rId24"/>
    <p:sldId id="1913" r:id="rId25"/>
    <p:sldId id="1951" r:id="rId26"/>
    <p:sldId id="1914" r:id="rId27"/>
    <p:sldId id="1908" r:id="rId28"/>
    <p:sldId id="1953" r:id="rId29"/>
    <p:sldId id="1915" r:id="rId30"/>
    <p:sldId id="1954" r:id="rId31"/>
    <p:sldId id="1917" r:id="rId32"/>
    <p:sldId id="1955" r:id="rId33"/>
    <p:sldId id="1918" r:id="rId34"/>
    <p:sldId id="1957" r:id="rId35"/>
    <p:sldId id="1919" r:id="rId36"/>
    <p:sldId id="1958" r:id="rId37"/>
    <p:sldId id="1920" r:id="rId38"/>
    <p:sldId id="1961" r:id="rId39"/>
    <p:sldId id="1962" r:id="rId40"/>
    <p:sldId id="1916" r:id="rId41"/>
    <p:sldId id="1966" r:id="rId42"/>
    <p:sldId id="1963" r:id="rId43"/>
    <p:sldId id="1921" r:id="rId44"/>
    <p:sldId id="1968" r:id="rId45"/>
    <p:sldId id="1967" r:id="rId46"/>
    <p:sldId id="1964" r:id="rId47"/>
    <p:sldId id="1922" r:id="rId48"/>
    <p:sldId id="1969" r:id="rId49"/>
    <p:sldId id="1980" r:id="rId50"/>
    <p:sldId id="1970" r:id="rId51"/>
    <p:sldId id="1965" r:id="rId52"/>
  </p:sldIdLst>
  <p:sldSz cx="9144000" cy="6858000" type="screen4x3"/>
  <p:notesSz cx="7010400" cy="92964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C2EA9CC-DEF4-4445-BB4C-38665193CFD0}">
          <p14:sldIdLst>
            <p14:sldId id="1787"/>
            <p14:sldId id="1788"/>
            <p14:sldId id="1790"/>
            <p14:sldId id="1789"/>
            <p14:sldId id="1972"/>
            <p14:sldId id="1976"/>
            <p14:sldId id="1979"/>
            <p14:sldId id="1983"/>
          </p14:sldIdLst>
        </p14:section>
        <p14:section name="Appendix" id="{4D84FD7D-D0C4-4711-8DD4-F4C69A4D0DBF}">
          <p14:sldIdLst>
            <p14:sldId id="1971"/>
          </p14:sldIdLst>
        </p14:section>
        <p14:section name="Design objectives and principles" id="{7FA95FBA-BA62-4A44-90D6-15EE87B3CB8B}">
          <p14:sldIdLst>
            <p14:sldId id="1973"/>
            <p14:sldId id="1974"/>
            <p14:sldId id="1975"/>
          </p14:sldIdLst>
        </p14:section>
        <p14:section name="Summary of ESI Discussions at MC" id="{221A6E4A-6CAF-479F-8228-D66E829A5CAA}">
          <p14:sldIdLst>
            <p14:sldId id="1952"/>
            <p14:sldId id="1907"/>
            <p14:sldId id="1947"/>
            <p14:sldId id="1910"/>
            <p14:sldId id="1948"/>
            <p14:sldId id="1909"/>
            <p14:sldId id="1949"/>
            <p14:sldId id="1912"/>
            <p14:sldId id="1950"/>
            <p14:sldId id="1911"/>
            <p14:sldId id="1913"/>
            <p14:sldId id="1951"/>
            <p14:sldId id="1914"/>
            <p14:sldId id="1908"/>
          </p14:sldIdLst>
        </p14:section>
        <p14:section name="Five Design Parameters" id="{6C7B2F75-E60F-4648-B98B-C1AD7EF9FA1A}">
          <p14:sldIdLst>
            <p14:sldId id="1953"/>
            <p14:sldId id="1915"/>
            <p14:sldId id="1954"/>
            <p14:sldId id="1917"/>
            <p14:sldId id="1955"/>
            <p14:sldId id="1918"/>
            <p14:sldId id="1957"/>
            <p14:sldId id="1919"/>
            <p14:sldId id="1958"/>
            <p14:sldId id="1920"/>
            <p14:sldId id="1961"/>
          </p14:sldIdLst>
        </p14:section>
        <p14:section name="Three new DA A/S categories" id="{7A0247CE-C266-4446-84C7-F016ED94C1E9}">
          <p14:sldIdLst>
            <p14:sldId id="1962"/>
            <p14:sldId id="1916"/>
            <p14:sldId id="1966"/>
            <p14:sldId id="1963"/>
            <p14:sldId id="1921"/>
            <p14:sldId id="1968"/>
            <p14:sldId id="1967"/>
            <p14:sldId id="1964"/>
            <p14:sldId id="1922"/>
            <p14:sldId id="1969"/>
            <p14:sldId id="1980"/>
            <p14:sldId id="1970"/>
            <p14:sldId id="19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pos="4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85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95D2"/>
    <a:srgbClr val="EC1F25"/>
    <a:srgbClr val="77BD2A"/>
    <a:srgbClr val="A1DCF2"/>
    <a:srgbClr val="FFFFFF"/>
    <a:srgbClr val="FBB92F"/>
    <a:srgbClr val="62777F"/>
    <a:srgbClr val="6FA943"/>
    <a:srgbClr val="B9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6393" autoAdjust="0"/>
  </p:normalViewPr>
  <p:slideViewPr>
    <p:cSldViewPr>
      <p:cViewPr varScale="1">
        <p:scale>
          <a:sx n="85" d="100"/>
          <a:sy n="85" d="100"/>
        </p:scale>
        <p:origin x="1075" y="58"/>
      </p:cViewPr>
      <p:guideLst>
        <p:guide orient="horz" pos="2160"/>
        <p:guide pos="2880"/>
        <p:guide orient="horz" pos="816"/>
        <p:guide pos="4800"/>
      </p:guideLst>
    </p:cSldViewPr>
  </p:slideViewPr>
  <p:outlineViewPr>
    <p:cViewPr>
      <p:scale>
        <a:sx n="33" d="100"/>
        <a:sy n="33" d="100"/>
      </p:scale>
      <p:origin x="0" y="-460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172"/>
    </p:cViewPr>
  </p:sorterViewPr>
  <p:notesViewPr>
    <p:cSldViewPr>
      <p:cViewPr varScale="1">
        <p:scale>
          <a:sx n="119" d="100"/>
          <a:sy n="119" d="100"/>
        </p:scale>
        <p:origin x="4926" y="120"/>
      </p:cViewPr>
      <p:guideLst>
        <p:guide orient="horz" pos="2909"/>
        <p:guide pos="218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3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3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5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5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2" y="0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5" tIns="46552" rIns="93115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15" tIns="46552" rIns="93115" bIns="465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2" y="8829967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7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27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3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45241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4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3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64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96017" y="6278716"/>
            <a:ext cx="1342288" cy="24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baseline="0" dirty="0" smtClean="0">
                <a:solidFill>
                  <a:schemeClr val="tx1"/>
                </a:solidFill>
              </a:rPr>
              <a:t>ISO PUBLIC</a:t>
            </a:r>
            <a:endParaRPr lang="en-US" sz="700" b="1" dirty="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2" r:id="rId29"/>
    <p:sldLayoutId id="2147483723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05987" y="6574972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</a:t>
            </a:r>
            <a:r>
              <a:rPr lang="en-US" sz="700" b="1" baseline="0" dirty="0" smtClean="0">
                <a:solidFill>
                  <a:schemeClr val="tx1"/>
                </a:solidFill>
              </a:rPr>
              <a:t>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4/a7c_presentation_energy_security_improvements_market_based_approaches.pptx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4/a7c_presentation_energy_security_improvements_market_based_approaches.pptx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5/a2a_iso_presentation_energy_security_improvements.pptx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5/a2a_iso_presentation_energy_security_improvements.pptx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6/a2a_iso_presentation_energy_security_improvements_market_based_approaches.pptx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6/a2a_iso_presentation_energy_security_improvements_market_based_approaches.pptx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5/a2a_iso_presentation_energy_security_improvements.pptx" TargetMode="External"/><Relationship Id="rId2" Type="http://schemas.openxmlformats.org/officeDocument/2006/relationships/hyperlink" Target="https://www.iso-ne.com/static-assets/documents/2019/04/a00_iso_discussion_paper_energy_security_improvements.pdf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7/a4b_iso_presentation_energy_security_improvements_market_based_approaches.pptx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7/a4b_iso_presentation_energy_security_improvements_market_based_approaches.pptx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7/a2b_iso_presentation_energy_security_improvements.pptx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8/a2_a_iso_presentation_energy_security_improvements.pptx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8/a2_a_iso_presentation_energy_security_improvements.pptx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8/a2_a_iso_presentation_energy_security_improvements_1.pptx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11/a4_a_iso_presentation_energy_security_improvements.pptx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o-ne.com/static-assets/documents/2019/04/a7c_presentation_energy_security_improvements_market_based_approaches.pptx" TargetMode="External"/><Relationship Id="rId3" Type="http://schemas.openxmlformats.org/officeDocument/2006/relationships/hyperlink" Target="https://www.iso-ne.com/static-assets/documents/2019/08/a2_a_iso_presentation_energy_security_improvements.pptx" TargetMode="External"/><Relationship Id="rId7" Type="http://schemas.openxmlformats.org/officeDocument/2006/relationships/hyperlink" Target="https://www.iso-ne.com/static-assets/documents/2019/05/a2a_iso_presentation_energy_security_improvements.pptx" TargetMode="External"/><Relationship Id="rId2" Type="http://schemas.openxmlformats.org/officeDocument/2006/relationships/hyperlink" Target="https://www.iso-ne.com/static-assets/documents/2019/11/a4_a_iso_presentation_energy_security_improvements.ppt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so-ne.com/static-assets/documents/2019/06/a2a_iso_presentation_energy_security_improvements_market_based_approaches.pptx" TargetMode="External"/><Relationship Id="rId5" Type="http://schemas.openxmlformats.org/officeDocument/2006/relationships/hyperlink" Target="https://www.iso-ne.com/static-assets/documents/2019/07/a4b_iso_presentation_energy_security_improvements_market_based_approaches.pptx" TargetMode="External"/><Relationship Id="rId4" Type="http://schemas.openxmlformats.org/officeDocument/2006/relationships/hyperlink" Target="https://www.iso-ne.com/static-assets/documents/2019/07/a2b_iso_presentation_energy_security_improvements.pptx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December 10-11, 2019|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181600" y="5187286"/>
            <a:ext cx="3578352" cy="381000"/>
          </a:xfrm>
        </p:spPr>
        <p:txBody>
          <a:bodyPr/>
          <a:lstStyle/>
          <a:p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29200" y="5655119"/>
            <a:ext cx="3730752" cy="381000"/>
          </a:xfrm>
        </p:spPr>
        <p:txBody>
          <a:bodyPr/>
          <a:lstStyle/>
          <a:p>
            <a:r>
              <a:rPr lang="en-US" dirty="0" smtClean="0"/>
              <a:t>413.535.4088 | agillespie@iso-ne.com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 status summary of the ESI </a:t>
            </a:r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esign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ENERGY SECURITY IMPROVEMENTS: MARKET-BASED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 objectives and principles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Objectives for </a:t>
            </a:r>
            <a:r>
              <a:rPr lang="en-US" dirty="0" smtClean="0"/>
              <a:t>a Market-Based </a:t>
            </a:r>
            <a:r>
              <a:rPr lang="en-US" dirty="0"/>
              <a:t>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Risk </a:t>
            </a:r>
            <a:r>
              <a:rPr lang="en-US" b="1" dirty="0"/>
              <a:t>Reduction</a:t>
            </a:r>
            <a:r>
              <a:rPr lang="en-US" dirty="0"/>
              <a:t>. Minimize the heightened risk of unserved electricity demand during New England’s cold winter conditions by solving Problems 1, </a:t>
            </a:r>
            <a:r>
              <a:rPr lang="en-US" dirty="0" smtClean="0"/>
              <a:t>2, </a:t>
            </a:r>
            <a:r>
              <a:rPr lang="en-US" dirty="0"/>
              <a:t>and 3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Cost Effectiveness</a:t>
            </a:r>
            <a:r>
              <a:rPr lang="en-US" dirty="0"/>
              <a:t>. Efficiently use the region’s existing assets and infrastructure to achieve this risk reduction in the most cost-effective way </a:t>
            </a:r>
            <a:r>
              <a:rPr lang="en-US" dirty="0" smtClean="0"/>
              <a:t>possible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Innovation</a:t>
            </a:r>
            <a:r>
              <a:rPr lang="en-US" dirty="0"/>
              <a:t>. Provide clear incentives for all </a:t>
            </a:r>
            <a:r>
              <a:rPr lang="en-US" dirty="0" smtClean="0"/>
              <a:t>capable resources</a:t>
            </a:r>
            <a:r>
              <a:rPr lang="en-US" dirty="0"/>
              <a:t>, including new resources and technologies that can reduce this risk effectively over the long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for </a:t>
            </a:r>
            <a:r>
              <a:rPr lang="en-US" dirty="0" smtClean="0"/>
              <a:t>a Market-Based 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Product </a:t>
            </a:r>
            <a:r>
              <a:rPr lang="en-US" b="1" dirty="0"/>
              <a:t>definitions should be specific, simple, and uniform.</a:t>
            </a:r>
            <a:r>
              <a:rPr lang="en-US" dirty="0"/>
              <a:t>  The same well-defined product or service should be rewarded, regardless of the technology used to deliver </a:t>
            </a:r>
            <a:r>
              <a:rPr lang="en-US" dirty="0" smtClean="0"/>
              <a:t>it</a:t>
            </a:r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Transparently </a:t>
            </a:r>
            <a:r>
              <a:rPr lang="en-US" b="1" dirty="0"/>
              <a:t>price the desired service.</a:t>
            </a:r>
            <a:r>
              <a:rPr lang="en-US" dirty="0"/>
              <a:t>  A resource providing an essential reliability service (for instance, a call on its energy on short notice) should be compensated at a transparent price for that </a:t>
            </a:r>
            <a:r>
              <a:rPr lang="en-US" dirty="0" smtClean="0"/>
              <a:t>service  </a:t>
            </a:r>
            <a:endParaRPr lang="en-US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Reward outputs, not inputs.  </a:t>
            </a:r>
            <a:r>
              <a:rPr lang="en-US" dirty="0"/>
              <a:t>Paying for obligations to deliver the output that a reliable system requires </a:t>
            </a:r>
            <a:r>
              <a:rPr lang="en-US" dirty="0" smtClean="0"/>
              <a:t>creates </a:t>
            </a:r>
            <a:r>
              <a:rPr lang="en-US" dirty="0"/>
              <a:t>a level playing field for competitors that deliver energy reliably through cold-weather </a:t>
            </a:r>
            <a:r>
              <a:rPr lang="en-US" dirty="0" smtClean="0"/>
              <a:t>conditions</a:t>
            </a:r>
            <a:endParaRPr lang="en-US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Sound </a:t>
            </a:r>
            <a:r>
              <a:rPr lang="en-US" b="1" dirty="0"/>
              <a:t>forward markets require sound spot markets.</a:t>
            </a:r>
            <a:r>
              <a:rPr lang="en-US" dirty="0"/>
              <a:t>  Forward-market procurements work well when they settle against a transparent spot price for delivering the same </a:t>
            </a:r>
            <a:r>
              <a:rPr lang="en-US" dirty="0" smtClean="0"/>
              <a:t>underlying service</a:t>
            </a:r>
            <a:endParaRPr lang="en-US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Compensate </a:t>
            </a:r>
            <a:r>
              <a:rPr lang="en-US" b="1" dirty="0"/>
              <a:t>all resources that provide the desired service similarly.</a:t>
            </a:r>
            <a:r>
              <a:rPr lang="en-US" dirty="0"/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ESI discussions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0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April ESI 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Discussion </a:t>
            </a:r>
            <a:r>
              <a:rPr lang="en-US" u="sng" dirty="0"/>
              <a:t>paper topics</a:t>
            </a:r>
            <a:endParaRPr lang="en-US" dirty="0"/>
          </a:p>
          <a:p>
            <a:pPr lvl="0"/>
            <a:r>
              <a:rPr lang="en-US" dirty="0"/>
              <a:t>Three Interrelated Energy-Security Problems</a:t>
            </a:r>
          </a:p>
          <a:p>
            <a:pPr lvl="1"/>
            <a:r>
              <a:rPr lang="en-US" dirty="0"/>
              <a:t>Incentives and Compensation</a:t>
            </a:r>
          </a:p>
          <a:p>
            <a:pPr lvl="1"/>
            <a:r>
              <a:rPr lang="en-US" dirty="0"/>
              <a:t>Operational Uncertainty</a:t>
            </a:r>
          </a:p>
          <a:p>
            <a:pPr lvl="1"/>
            <a:r>
              <a:rPr lang="en-US" dirty="0"/>
              <a:t>Inefficient </a:t>
            </a:r>
            <a:r>
              <a:rPr lang="en-US" dirty="0" smtClean="0"/>
              <a:t>Schedules </a:t>
            </a:r>
            <a:r>
              <a:rPr lang="en-US" i="1" dirty="0" smtClean="0"/>
              <a:t>(out of scope for the April filing)</a:t>
            </a:r>
            <a:endParaRPr lang="en-US" dirty="0"/>
          </a:p>
          <a:p>
            <a:pPr lvl="0"/>
            <a:r>
              <a:rPr lang="en-US" dirty="0"/>
              <a:t>Problem 1. Incentives and Compensation; slides 16-43</a:t>
            </a:r>
          </a:p>
          <a:p>
            <a:pPr lvl="1"/>
            <a:r>
              <a:rPr lang="en-US" dirty="0"/>
              <a:t>The problem (Problem 1) is a case of</a:t>
            </a:r>
            <a:r>
              <a:rPr lang="en-US" i="1" dirty="0"/>
              <a:t> </a:t>
            </a:r>
            <a:r>
              <a:rPr lang="en-US" i="1" u="sng" dirty="0"/>
              <a:t>misaligned incentives</a:t>
            </a:r>
            <a:r>
              <a:rPr lang="en-US" dirty="0"/>
              <a:t> and is a growing concern because energy supply arrangements matter as the system becomes increasingly reliant on just-in-time energy supply resources</a:t>
            </a:r>
          </a:p>
          <a:p>
            <a:pPr lvl="0"/>
            <a:r>
              <a:rPr lang="en-US" dirty="0"/>
              <a:t>Solving Problem 1. with an energy call option (Example 1. with new </a:t>
            </a:r>
            <a:r>
              <a:rPr lang="en-US" dirty="0" smtClean="0"/>
              <a:t>ancillary service </a:t>
            </a:r>
            <a:r>
              <a:rPr lang="en-US" dirty="0"/>
              <a:t>construct); slides 72-77</a:t>
            </a:r>
          </a:p>
          <a:p>
            <a:pPr lvl="0"/>
            <a:r>
              <a:rPr lang="en-US" dirty="0"/>
              <a:t>Option settlement mechanics (including close-out) and examples; slides 56-68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0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April ESI </a:t>
            </a:r>
            <a:r>
              <a:rPr lang="en-US" u="sng" dirty="0" smtClean="0">
                <a:hlinkClick r:id="rId2"/>
              </a:rPr>
              <a:t>presentation</a:t>
            </a:r>
            <a:r>
              <a:rPr lang="en-US" dirty="0" smtClean="0"/>
              <a:t> - </a:t>
            </a:r>
            <a:r>
              <a:rPr lang="en-US" i="1" dirty="0" smtClean="0"/>
              <a:t>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Design elements</a:t>
            </a:r>
            <a:endParaRPr lang="en-US" dirty="0"/>
          </a:p>
          <a:p>
            <a:pPr lvl="0"/>
            <a:r>
              <a:rPr lang="en-US" dirty="0"/>
              <a:t>Introduced the call option concept; slides 50-52</a:t>
            </a:r>
          </a:p>
          <a:p>
            <a:pPr lvl="0"/>
            <a:r>
              <a:rPr lang="en-US" dirty="0"/>
              <a:t>Introduced clearing concepts; slide 54</a:t>
            </a:r>
          </a:p>
          <a:p>
            <a:pPr lvl="0"/>
            <a:r>
              <a:rPr lang="en-US" dirty="0"/>
              <a:t>Introduced pricing concepts; slide 53</a:t>
            </a:r>
          </a:p>
          <a:p>
            <a:pPr marL="0" indent="0">
              <a:buNone/>
            </a:pPr>
            <a:r>
              <a:rPr lang="en-US" u="sng" dirty="0"/>
              <a:t>Categories of new </a:t>
            </a:r>
            <a:r>
              <a:rPr lang="en-US" u="sng" dirty="0" smtClean="0"/>
              <a:t>day-ahead ancillary services</a:t>
            </a:r>
            <a:endParaRPr lang="en-US" dirty="0"/>
          </a:p>
          <a:p>
            <a:pPr lvl="0"/>
            <a:r>
              <a:rPr lang="en-US" dirty="0"/>
              <a:t>Introduced the three </a:t>
            </a:r>
            <a:r>
              <a:rPr lang="en-US" dirty="0" smtClean="0"/>
              <a:t>broad categories </a:t>
            </a:r>
            <a:r>
              <a:rPr lang="en-US" dirty="0"/>
              <a:t>of new </a:t>
            </a:r>
            <a:r>
              <a:rPr lang="en-US" dirty="0" smtClean="0"/>
              <a:t>day-ahead ancillary services; </a:t>
            </a:r>
            <a:r>
              <a:rPr lang="en-US" dirty="0"/>
              <a:t>slide 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7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May ESI 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Discussion </a:t>
            </a:r>
            <a:r>
              <a:rPr lang="en-US" u="sng" dirty="0"/>
              <a:t>paper topics</a:t>
            </a:r>
            <a:endParaRPr lang="en-US" dirty="0"/>
          </a:p>
          <a:p>
            <a:pPr lvl="0"/>
            <a:r>
              <a:rPr lang="en-US" dirty="0"/>
              <a:t>Problem 2. Operational Uncertainty is precipitated by Problem 1.; slide 12</a:t>
            </a:r>
          </a:p>
          <a:p>
            <a:pPr lvl="0"/>
            <a:r>
              <a:rPr lang="en-US" dirty="0"/>
              <a:t>Problem 2. Operational Uncertainty &amp; the energy gap; slides 13-15</a:t>
            </a:r>
          </a:p>
          <a:p>
            <a:pPr lvl="1"/>
            <a:r>
              <a:rPr lang="en-US" dirty="0"/>
              <a:t>Operating reserves; slide 16</a:t>
            </a:r>
          </a:p>
          <a:p>
            <a:pPr lvl="1"/>
            <a:r>
              <a:rPr lang="en-US" dirty="0"/>
              <a:t>Replacement energy; slide 17</a:t>
            </a:r>
          </a:p>
          <a:p>
            <a:pPr lvl="1"/>
            <a:r>
              <a:rPr lang="en-US" dirty="0"/>
              <a:t>Load balance energy (real-time); slide 18</a:t>
            </a:r>
          </a:p>
          <a:p>
            <a:pPr lvl="0"/>
            <a:r>
              <a:rPr lang="en-US" dirty="0"/>
              <a:t>Introduction to new </a:t>
            </a:r>
            <a:r>
              <a:rPr lang="en-US" dirty="0" smtClean="0"/>
              <a:t>day-ahead ancillary services (each an energy </a:t>
            </a:r>
            <a:r>
              <a:rPr lang="en-US" dirty="0"/>
              <a:t>call option); slide 29</a:t>
            </a:r>
          </a:p>
          <a:p>
            <a:pPr lvl="1"/>
            <a:r>
              <a:rPr lang="en-US" dirty="0"/>
              <a:t>Operating reserves – Generation Contingency Reserves (GCR)</a:t>
            </a:r>
          </a:p>
          <a:p>
            <a:pPr lvl="1"/>
            <a:r>
              <a:rPr lang="en-US" dirty="0"/>
              <a:t>Replacement energy – Replacement Energy Reserves (RER)</a:t>
            </a:r>
          </a:p>
          <a:p>
            <a:pPr lvl="1"/>
            <a:r>
              <a:rPr lang="en-US" dirty="0"/>
              <a:t>Load-balance energy – Energy Imbalance Reserves (EIR)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3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May ESI </a:t>
            </a:r>
            <a:r>
              <a:rPr lang="en-US" u="sng" dirty="0" smtClean="0">
                <a:hlinkClick r:id="rId2"/>
              </a:rPr>
              <a:t>presentation</a:t>
            </a:r>
            <a:r>
              <a:rPr lang="en-US" dirty="0" smtClean="0"/>
              <a:t> -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Design elements</a:t>
            </a:r>
            <a:endParaRPr lang="en-US" dirty="0"/>
          </a:p>
          <a:p>
            <a:pPr lvl="0"/>
            <a:r>
              <a:rPr lang="en-US" dirty="0"/>
              <a:t>Elaborated on the call option construct; slides 33-34</a:t>
            </a:r>
          </a:p>
          <a:p>
            <a:pPr lvl="0"/>
            <a:r>
              <a:rPr lang="en-US" dirty="0"/>
              <a:t>Discussed offer price formulation; slides 35-43</a:t>
            </a:r>
          </a:p>
          <a:p>
            <a:pPr lvl="0"/>
            <a:r>
              <a:rPr lang="en-US" dirty="0"/>
              <a:t>Discussed offer amounts and resource capabilities; slide 54</a:t>
            </a:r>
          </a:p>
          <a:p>
            <a:pPr lvl="0"/>
            <a:r>
              <a:rPr lang="en-US" dirty="0"/>
              <a:t>Elaborated on clearing concepts and award quantities; slides 53-57 </a:t>
            </a:r>
          </a:p>
          <a:p>
            <a:pPr lvl="0"/>
            <a:r>
              <a:rPr lang="en-US" dirty="0"/>
              <a:t>Elaborated on pricing; slides 44 and 57-58 </a:t>
            </a:r>
          </a:p>
          <a:p>
            <a:pPr lvl="0"/>
            <a:r>
              <a:rPr lang="en-US" dirty="0"/>
              <a:t>Introduced settlement concepts, including an example showing the incentives created by the settlement consequences with and without ‘fuel’; slides 45-50</a:t>
            </a:r>
          </a:p>
          <a:p>
            <a:pPr marL="0" indent="0">
              <a:buNone/>
            </a:pPr>
            <a:r>
              <a:rPr lang="en-US" u="sng" dirty="0" smtClean="0"/>
              <a:t>Categories </a:t>
            </a:r>
            <a:r>
              <a:rPr lang="en-US" u="sng" dirty="0"/>
              <a:t>of new </a:t>
            </a:r>
            <a:r>
              <a:rPr lang="en-US" u="sng" dirty="0" smtClean="0"/>
              <a:t>day-ahead ancillary services</a:t>
            </a:r>
            <a:endParaRPr lang="en-US" dirty="0"/>
          </a:p>
          <a:p>
            <a:pPr lvl="0"/>
            <a:r>
              <a:rPr lang="en-US" dirty="0"/>
              <a:t>Discussed GCR, including GCR ‘only’ examples; slides 59-76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0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June ESI 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Design </a:t>
            </a:r>
            <a:r>
              <a:rPr lang="en-US" u="sng" dirty="0"/>
              <a:t>concepts </a:t>
            </a:r>
            <a:endParaRPr lang="en-US" dirty="0"/>
          </a:p>
          <a:p>
            <a:pPr lvl="0"/>
            <a:r>
              <a:rPr lang="en-US" dirty="0"/>
              <a:t>Energy call options; awards of options will be based on the unit’s option offer price and the unit’s capabilities</a:t>
            </a:r>
          </a:p>
          <a:p>
            <a:pPr lvl="1"/>
            <a:r>
              <a:rPr lang="en-US" dirty="0"/>
              <a:t>The mechanics, obligations, offer and strike price aspects, and settlements are the same</a:t>
            </a:r>
          </a:p>
          <a:p>
            <a:pPr lvl="1"/>
            <a:r>
              <a:rPr lang="en-US" dirty="0"/>
              <a:t>There may be different clearing prices for options; depending on how the option is being counted toward meeting a given requirement</a:t>
            </a:r>
          </a:p>
          <a:p>
            <a:pPr lvl="0"/>
            <a:r>
              <a:rPr lang="en-US" dirty="0"/>
              <a:t>The DA clearing would be co-optimized, with (shadow) prices accounting for </a:t>
            </a:r>
            <a:r>
              <a:rPr lang="en-US" i="1" dirty="0"/>
              <a:t>inter-product opportunity costs</a:t>
            </a:r>
            <a:r>
              <a:rPr lang="en-US" dirty="0"/>
              <a:t> when and as appropriate</a:t>
            </a:r>
          </a:p>
          <a:p>
            <a:pPr lvl="1"/>
            <a:r>
              <a:rPr lang="en-US" dirty="0"/>
              <a:t>Introduced the Forecast Energy Requirement (FER) (and the payment principle); slide 120</a:t>
            </a:r>
          </a:p>
          <a:p>
            <a:pPr lvl="0"/>
            <a:r>
              <a:rPr lang="en-US" dirty="0"/>
              <a:t>Each requirement (demanded quantity) is formulaic in nature</a:t>
            </a:r>
          </a:p>
          <a:p>
            <a:pPr lvl="1"/>
            <a:r>
              <a:rPr lang="en-US" dirty="0"/>
              <a:t>The GCR (and RER) requirements are exogenous, and based on reliability standards</a:t>
            </a:r>
          </a:p>
          <a:p>
            <a:pPr lvl="1"/>
            <a:r>
              <a:rPr lang="en-US" dirty="0"/>
              <a:t>The EIR/FER requirement is endogenous, and depends on cleared </a:t>
            </a:r>
            <a:r>
              <a:rPr lang="en-US" dirty="0" smtClean="0"/>
              <a:t>energy</a:t>
            </a:r>
            <a:endParaRPr lang="en-US" strike="sngStrike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4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June ESI </a:t>
            </a:r>
            <a:r>
              <a:rPr lang="en-US" u="sng" dirty="0" smtClean="0">
                <a:hlinkClick r:id="rId2"/>
              </a:rPr>
              <a:t>presentation</a:t>
            </a:r>
            <a:r>
              <a:rPr lang="en-US" dirty="0" smtClean="0"/>
              <a:t> -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Design elements</a:t>
            </a:r>
            <a:endParaRPr lang="en-US" dirty="0"/>
          </a:p>
          <a:p>
            <a:pPr lvl="0"/>
            <a:r>
              <a:rPr lang="en-US" dirty="0"/>
              <a:t>Discussed option offer submittal mechanics; slide 20</a:t>
            </a:r>
          </a:p>
          <a:p>
            <a:pPr lvl="0"/>
            <a:r>
              <a:rPr lang="en-US" dirty="0"/>
              <a:t>Reviewed offer price formation and pay-off diagrams; slides 38-54</a:t>
            </a:r>
          </a:p>
          <a:p>
            <a:pPr lvl="0"/>
            <a:r>
              <a:rPr lang="en-US" dirty="0"/>
              <a:t>Reviewed stakeholder questions; slides 88-95</a:t>
            </a:r>
          </a:p>
          <a:p>
            <a:pPr lvl="0"/>
            <a:r>
              <a:rPr lang="en-US" dirty="0"/>
              <a:t>Discussed strike price determination methods and guidelines; slides 55-65</a:t>
            </a:r>
          </a:p>
          <a:p>
            <a:pPr lvl="0"/>
            <a:r>
              <a:rPr lang="en-US" dirty="0"/>
              <a:t>Reviewed option settlement mechanics, with examples; slides 23, and 66-81</a:t>
            </a:r>
          </a:p>
          <a:p>
            <a:pPr marL="0" indent="0">
              <a:buNone/>
            </a:pPr>
            <a:r>
              <a:rPr lang="en-US" u="sng" dirty="0"/>
              <a:t>Categories of new </a:t>
            </a:r>
            <a:r>
              <a:rPr lang="en-US" u="sng" dirty="0" smtClean="0"/>
              <a:t>day-ahead ancillary services</a:t>
            </a:r>
            <a:endParaRPr lang="en-US" dirty="0"/>
          </a:p>
          <a:p>
            <a:pPr lvl="0"/>
            <a:r>
              <a:rPr lang="en-US" dirty="0"/>
              <a:t>Discussed the 3-different GCR categories; slide 96-102</a:t>
            </a:r>
          </a:p>
          <a:p>
            <a:pPr lvl="0"/>
            <a:r>
              <a:rPr lang="en-US" dirty="0"/>
              <a:t>Reviewed the GCR ‘only’ example from May; slides 102-105</a:t>
            </a:r>
          </a:p>
          <a:p>
            <a:pPr lvl="0"/>
            <a:r>
              <a:rPr lang="en-US" dirty="0"/>
              <a:t>Discussed EIR and the FER (and FER price), including examples; slides 107-127</a:t>
            </a:r>
          </a:p>
          <a:p>
            <a:pPr lvl="0"/>
            <a:r>
              <a:rPr lang="en-US" dirty="0"/>
              <a:t>Preview of RER; slides 128-130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9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Winter Energy Security Improvements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June 1, 2024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accordance with FERC’s July 2, 2018 order in EL18-182-000, the ISO must develop and file improvements to its market design to better address regional fuel security, and file by April 15, 2020</a:t>
            </a:r>
          </a:p>
          <a:p>
            <a:r>
              <a:rPr lang="en-US" dirty="0" smtClean="0"/>
              <a:t>Key Projects – Energy-Security Improvements</a:t>
            </a:r>
          </a:p>
          <a:p>
            <a:pPr lvl="1"/>
            <a:r>
              <a:rPr lang="en-US" dirty="0" smtClean="0"/>
              <a:t>Discussion paper </a:t>
            </a:r>
            <a:r>
              <a:rPr lang="en-US" dirty="0">
                <a:hlinkClick r:id="rId2"/>
              </a:rPr>
              <a:t>2019-04-09 and 2019-04-10 MC A00 ISO Discussion Paper on Energy Security </a:t>
            </a:r>
            <a:r>
              <a:rPr lang="en-US" dirty="0" smtClean="0">
                <a:hlinkClick r:id="rId2"/>
              </a:rPr>
              <a:t>Improvements</a:t>
            </a:r>
            <a:r>
              <a:rPr lang="en-US" dirty="0" smtClean="0"/>
              <a:t> – Version 1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64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July 8-10 ESI </a:t>
            </a:r>
            <a:r>
              <a:rPr lang="en-US" u="sng" dirty="0" smtClean="0">
                <a:hlinkClick r:id="rId2"/>
              </a:rPr>
              <a:t>presentation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Design </a:t>
            </a:r>
            <a:r>
              <a:rPr lang="en-US" u="sng" dirty="0"/>
              <a:t>concepts</a:t>
            </a:r>
            <a:endParaRPr lang="en-US" dirty="0"/>
          </a:p>
          <a:p>
            <a:pPr lvl="0"/>
            <a:r>
              <a:rPr lang="en-US" dirty="0"/>
              <a:t>Discussion of reliability standards memo related to </a:t>
            </a:r>
            <a:r>
              <a:rPr lang="en-US" dirty="0" smtClean="0"/>
              <a:t>day-ahead ancillary services </a:t>
            </a:r>
            <a:r>
              <a:rPr lang="en-US" dirty="0"/>
              <a:t>requirements </a:t>
            </a:r>
            <a:r>
              <a:rPr lang="en-US" dirty="0" smtClean="0"/>
              <a:t>(“Demand Quantities”); </a:t>
            </a:r>
            <a:r>
              <a:rPr lang="en-US" dirty="0"/>
              <a:t>slides 38-49</a:t>
            </a:r>
          </a:p>
          <a:p>
            <a:pPr lvl="0"/>
            <a:r>
              <a:rPr lang="en-US" dirty="0"/>
              <a:t>Discussion of the payment principle (for FER); slide </a:t>
            </a:r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5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July 8-10 ESI </a:t>
            </a:r>
            <a:r>
              <a:rPr lang="en-US" u="sng" dirty="0" smtClean="0">
                <a:hlinkClick r:id="rId2"/>
              </a:rPr>
              <a:t>presentation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Design elements</a:t>
            </a:r>
            <a:endParaRPr lang="en-US" dirty="0"/>
          </a:p>
          <a:p>
            <a:pPr lvl="0"/>
            <a:r>
              <a:rPr lang="en-US" dirty="0"/>
              <a:t>Discussed Limited Energy Resource functionality; slide 70</a:t>
            </a:r>
          </a:p>
          <a:p>
            <a:pPr lvl="0"/>
            <a:r>
              <a:rPr lang="en-US" dirty="0"/>
              <a:t>Reviewed shadow pricing specific to EIR/FER, including examples; slides 21-35</a:t>
            </a:r>
          </a:p>
          <a:p>
            <a:pPr lvl="0"/>
            <a:r>
              <a:rPr lang="en-US" dirty="0"/>
              <a:t>Elaborated on cost allocation mechanics, with examples; slides 72-85</a:t>
            </a:r>
          </a:p>
          <a:p>
            <a:pPr marL="0" indent="0">
              <a:buNone/>
            </a:pPr>
            <a:r>
              <a:rPr lang="en-US" u="sng" dirty="0"/>
              <a:t>Categories of new </a:t>
            </a:r>
            <a:r>
              <a:rPr lang="en-US" u="sng" dirty="0" smtClean="0"/>
              <a:t>day-ahead ancillary services</a:t>
            </a:r>
            <a:endParaRPr lang="en-US" dirty="0"/>
          </a:p>
          <a:p>
            <a:pPr lvl="0"/>
            <a:r>
              <a:rPr lang="en-US" dirty="0"/>
              <a:t>Discussed GCR demanded quantities and reliability standards; slides 38-50</a:t>
            </a:r>
          </a:p>
          <a:p>
            <a:pPr lvl="0"/>
            <a:r>
              <a:rPr lang="en-US" dirty="0"/>
              <a:t>Continued discussion of EIR/FER, including examples; slides 12-35</a:t>
            </a:r>
          </a:p>
          <a:p>
            <a:pPr lvl="0"/>
            <a:r>
              <a:rPr lang="en-US" dirty="0"/>
              <a:t>Introduced RER, and the 2-different categories of RER; slides 51-64</a:t>
            </a:r>
          </a:p>
          <a:p>
            <a:pPr lvl="0"/>
            <a:r>
              <a:rPr lang="en-US" dirty="0"/>
              <a:t>Discussed RER demanded quantities and reliability standards; slides 38-50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10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July 30 ESI 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Review </a:t>
            </a:r>
            <a:r>
              <a:rPr lang="en-US" dirty="0"/>
              <a:t>stakeholder questions</a:t>
            </a:r>
          </a:p>
          <a:p>
            <a:pPr lvl="0"/>
            <a:r>
              <a:rPr lang="en-US" dirty="0"/>
              <a:t>Discussion of EIR/FER; slides 9-15</a:t>
            </a:r>
          </a:p>
          <a:p>
            <a:pPr lvl="0"/>
            <a:r>
              <a:rPr lang="en-US" dirty="0"/>
              <a:t>Elaborated on the EIR cost allocation mechanics; slides 22-24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6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August ESI </a:t>
            </a:r>
            <a:r>
              <a:rPr lang="en-US" u="sng" dirty="0" smtClean="0">
                <a:hlinkClick r:id="rId2"/>
              </a:rPr>
              <a:t>presentation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Design </a:t>
            </a:r>
            <a:r>
              <a:rPr lang="en-US" u="sng" dirty="0"/>
              <a:t>concepts</a:t>
            </a:r>
            <a:endParaRPr lang="en-US" dirty="0"/>
          </a:p>
          <a:p>
            <a:pPr lvl="0"/>
            <a:r>
              <a:rPr lang="en-US" dirty="0"/>
              <a:t>Discussion of the payment principle; slides 15-17</a:t>
            </a:r>
          </a:p>
          <a:p>
            <a:pPr lvl="0"/>
            <a:r>
              <a:rPr lang="en-US" dirty="0"/>
              <a:t>Discussion of the role of the FER, including examples; slides 20-46</a:t>
            </a:r>
          </a:p>
          <a:p>
            <a:pPr lvl="1"/>
            <a:r>
              <a:rPr lang="en-US" dirty="0"/>
              <a:t>The day-ahead market will now clear </a:t>
            </a:r>
            <a:r>
              <a:rPr lang="en-US" i="1" u="sng" dirty="0"/>
              <a:t>two</a:t>
            </a:r>
            <a:r>
              <a:rPr lang="en-US" dirty="0"/>
              <a:t> energy demand curves; 1) bid-in energy demand, and 2) the forecast energy requirement demand</a:t>
            </a:r>
          </a:p>
          <a:p>
            <a:pPr lvl="0"/>
            <a:r>
              <a:rPr lang="en-US" dirty="0"/>
              <a:t>Discussion of the close-out parameters </a:t>
            </a:r>
            <a:r>
              <a:rPr lang="en-US" dirty="0" smtClean="0"/>
              <a:t>(applicable LMP, </a:t>
            </a:r>
            <a:r>
              <a:rPr lang="en-US" dirty="0"/>
              <a:t>and the determination of the strike price); slides </a:t>
            </a:r>
            <a:r>
              <a:rPr lang="en-US" dirty="0" smtClean="0"/>
              <a:t>58-70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80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August ESI </a:t>
            </a:r>
            <a:r>
              <a:rPr lang="en-US" u="sng" dirty="0" smtClean="0">
                <a:hlinkClick r:id="rId2"/>
              </a:rPr>
              <a:t>presentation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Design elements</a:t>
            </a:r>
            <a:endParaRPr lang="en-US" dirty="0"/>
          </a:p>
          <a:p>
            <a:pPr lvl="0"/>
            <a:r>
              <a:rPr lang="en-US" dirty="0"/>
              <a:t>Summary slides presented</a:t>
            </a:r>
          </a:p>
          <a:p>
            <a:pPr lvl="0"/>
            <a:r>
              <a:rPr lang="en-US" dirty="0"/>
              <a:t>Discussed strike price determination; slides 60-70</a:t>
            </a:r>
          </a:p>
          <a:p>
            <a:pPr marL="0" indent="0">
              <a:buNone/>
            </a:pPr>
            <a:r>
              <a:rPr lang="en-US" u="sng" dirty="0"/>
              <a:t>Categories of new </a:t>
            </a:r>
            <a:r>
              <a:rPr lang="en-US" u="sng" dirty="0" smtClean="0"/>
              <a:t>day-ahead ancillary services</a:t>
            </a:r>
            <a:endParaRPr lang="en-US" dirty="0"/>
          </a:p>
          <a:p>
            <a:pPr lvl="0"/>
            <a:r>
              <a:rPr lang="en-US" dirty="0" smtClean="0"/>
              <a:t>Continued FER constraint discussion, </a:t>
            </a:r>
            <a:r>
              <a:rPr lang="en-US" dirty="0"/>
              <a:t>including examples; slides 20-46 </a:t>
            </a:r>
          </a:p>
          <a:p>
            <a:pPr lvl="0"/>
            <a:r>
              <a:rPr lang="en-US" dirty="0"/>
              <a:t>Continued RER discussion, including estimated demand quantities; slides 47-57</a:t>
            </a:r>
          </a:p>
        </p:txBody>
      </p:sp>
    </p:spTree>
    <p:extLst>
      <p:ext uri="{BB962C8B-B14F-4D97-AF65-F5344CB8AC3E}">
        <p14:creationId xmlns:p14="http://schemas.microsoft.com/office/powerpoint/2010/main" val="258375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September ESI </a:t>
            </a:r>
            <a:r>
              <a:rPr lang="en-US" u="sng" dirty="0" smtClean="0">
                <a:hlinkClick r:id="rId2"/>
              </a:rPr>
              <a:t>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Explanation </a:t>
            </a:r>
            <a:r>
              <a:rPr lang="en-US" dirty="0"/>
              <a:t>of proposed Tariff modifications</a:t>
            </a:r>
          </a:p>
          <a:p>
            <a:pPr lvl="0"/>
            <a:r>
              <a:rPr lang="en-US" dirty="0" smtClean="0"/>
              <a:t>More discussion </a:t>
            </a:r>
            <a:r>
              <a:rPr lang="en-US" dirty="0"/>
              <a:t>of the payment principle; slides 10-13</a:t>
            </a:r>
          </a:p>
          <a:p>
            <a:pPr lvl="1"/>
            <a:r>
              <a:rPr lang="en-US" dirty="0"/>
              <a:t>Resources that contribute toward satisfying one or more </a:t>
            </a:r>
            <a:r>
              <a:rPr lang="en-US" dirty="0" smtClean="0"/>
              <a:t>demand quantity constraints </a:t>
            </a:r>
            <a:r>
              <a:rPr lang="en-US" dirty="0"/>
              <a:t>(</a:t>
            </a:r>
            <a:r>
              <a:rPr lang="en-US" i="1" dirty="0"/>
              <a:t>i.e</a:t>
            </a:r>
            <a:r>
              <a:rPr lang="en-US" dirty="0"/>
              <a:t>., ‘requirements</a:t>
            </a:r>
            <a:r>
              <a:rPr lang="en-US" dirty="0" smtClean="0"/>
              <a:t>’) are </a:t>
            </a:r>
            <a:r>
              <a:rPr lang="en-US" dirty="0"/>
              <a:t>paid the shadow price of each </a:t>
            </a:r>
            <a:r>
              <a:rPr lang="en-US" dirty="0" smtClean="0"/>
              <a:t>constraint</a:t>
            </a:r>
          </a:p>
          <a:p>
            <a:pPr lvl="1"/>
            <a:r>
              <a:rPr lang="en-US" dirty="0" smtClean="0"/>
              <a:t>Applies generally, </a:t>
            </a:r>
            <a:r>
              <a:rPr lang="en-US" i="1" dirty="0" smtClean="0"/>
              <a:t>i.e</a:t>
            </a:r>
            <a:r>
              <a:rPr lang="en-US" i="1" dirty="0"/>
              <a:t>., </a:t>
            </a:r>
            <a:r>
              <a:rPr lang="en-US" dirty="0"/>
              <a:t>whether </a:t>
            </a:r>
            <a:r>
              <a:rPr lang="en-US" dirty="0" smtClean="0"/>
              <a:t>a resource contributes to an </a:t>
            </a:r>
            <a:r>
              <a:rPr lang="en-US" dirty="0"/>
              <a:t>energy demanded quantity or an ancillary service demanded </a:t>
            </a:r>
            <a:r>
              <a:rPr lang="en-US" dirty="0" smtClean="0"/>
              <a:t>quantity (or both)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40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November ESI </a:t>
            </a:r>
            <a:r>
              <a:rPr lang="en-US" u="sng" dirty="0" smtClean="0">
                <a:hlinkClick r:id="rId2"/>
              </a:rPr>
              <a:t>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Review </a:t>
            </a:r>
            <a:r>
              <a:rPr lang="en-US" dirty="0"/>
              <a:t>stakeholder questions</a:t>
            </a:r>
          </a:p>
          <a:p>
            <a:pPr lvl="0"/>
            <a:r>
              <a:rPr lang="en-US" dirty="0"/>
              <a:t>Discussion of EIR/FER, and the RAA process </a:t>
            </a:r>
          </a:p>
          <a:p>
            <a:pPr lvl="0"/>
            <a:r>
              <a:rPr lang="en-US" dirty="0" smtClean="0"/>
              <a:t>More detailed discussion </a:t>
            </a:r>
            <a:r>
              <a:rPr lang="en-US" dirty="0"/>
              <a:t>of the payment </a:t>
            </a:r>
            <a:r>
              <a:rPr lang="en-US" dirty="0" smtClean="0"/>
              <a:t>principle, as applicable to DA energy (FERP and LMP); </a:t>
            </a:r>
            <a:r>
              <a:rPr lang="en-US" dirty="0"/>
              <a:t>slides 32-33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3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305800" cy="1362075"/>
          </a:xfrm>
        </p:spPr>
        <p:txBody>
          <a:bodyPr/>
          <a:lstStyle/>
          <a:p>
            <a:r>
              <a:rPr lang="en-US" dirty="0" smtClean="0"/>
              <a:t>Summary of FIVE KEY ESI design ELEMENTS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2667000"/>
          </a:xfrm>
        </p:spPr>
        <p:txBody>
          <a:bodyPr>
            <a:normAutofit/>
          </a:bodyPr>
          <a:lstStyle/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Product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Offers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Clearing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Pricing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Settlement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21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(DA Energy Call Option)</a:t>
            </a:r>
            <a:br>
              <a:rPr lang="en-US" dirty="0" smtClean="0"/>
            </a:br>
            <a:r>
              <a:rPr lang="en-US" i="1" dirty="0" smtClean="0"/>
              <a:t>Summary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An </a:t>
            </a:r>
            <a:r>
              <a:rPr lang="en-US" dirty="0"/>
              <a:t>hourly day-ahead energy call option construct, awarded (scheduled) </a:t>
            </a:r>
            <a:r>
              <a:rPr lang="en-US" dirty="0" smtClean="0"/>
              <a:t>economically in </a:t>
            </a:r>
            <a:r>
              <a:rPr lang="en-US" dirty="0"/>
              <a:t>the day-ahead market to resources that offered the energy call option </a:t>
            </a:r>
          </a:p>
          <a:p>
            <a:pPr lvl="1"/>
            <a:r>
              <a:rPr lang="en-US" dirty="0"/>
              <a:t>Hourly offers and hourly awards (in MWh)</a:t>
            </a:r>
          </a:p>
          <a:p>
            <a:pPr lvl="1"/>
            <a:r>
              <a:rPr lang="en-US" dirty="0"/>
              <a:t>Hourly clearing prices ($/MWh)</a:t>
            </a:r>
          </a:p>
          <a:p>
            <a:pPr lvl="0"/>
            <a:r>
              <a:rPr lang="en-US" dirty="0"/>
              <a:t>Different time-related parameters (</a:t>
            </a:r>
            <a:r>
              <a:rPr lang="en-US" i="1" dirty="0"/>
              <a:t>e.g.,</a:t>
            </a:r>
            <a:r>
              <a:rPr lang="en-US" dirty="0"/>
              <a:t> generator ramp or startup times) will be relevant to the </a:t>
            </a:r>
            <a:r>
              <a:rPr lang="en-US" i="1" u="sng" dirty="0"/>
              <a:t>awards</a:t>
            </a:r>
            <a:r>
              <a:rPr lang="en-US" dirty="0"/>
              <a:t> of different ancillary service products</a:t>
            </a:r>
          </a:p>
          <a:p>
            <a:pPr lvl="1"/>
            <a:r>
              <a:rPr lang="en-US" dirty="0"/>
              <a:t>For a given MWh the award may be </a:t>
            </a:r>
            <a:r>
              <a:rPr lang="en-US" dirty="0" smtClean="0"/>
              <a:t>for forward </a:t>
            </a:r>
            <a:r>
              <a:rPr lang="en-US" dirty="0"/>
              <a:t>energy, </a:t>
            </a:r>
            <a:r>
              <a:rPr lang="en-US" b="1" i="1" u="sng" dirty="0"/>
              <a:t>or</a:t>
            </a:r>
            <a:r>
              <a:rPr lang="en-US" dirty="0"/>
              <a:t> an energy call option</a:t>
            </a:r>
          </a:p>
          <a:p>
            <a:pPr lvl="0"/>
            <a:r>
              <a:rPr lang="en-US" dirty="0"/>
              <a:t>In exchange for this day-ahead (hourly) payment, the resource will be subject to a corresponding option settlement treatment (close-out) for the corresponding hour(s)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1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(DA Energy Call Option)</a:t>
            </a:r>
            <a:br>
              <a:rPr lang="en-US" dirty="0" smtClean="0"/>
            </a:br>
            <a:r>
              <a:rPr lang="en-US" i="1" dirty="0" smtClean="0"/>
              <a:t>Discussions with the Markets Committee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April </a:t>
            </a:r>
            <a:r>
              <a:rPr lang="en-US" dirty="0"/>
              <a:t>- Introduced the call option concept; slides 50-52</a:t>
            </a:r>
          </a:p>
          <a:p>
            <a:pPr lvl="0"/>
            <a:r>
              <a:rPr lang="en-US" dirty="0"/>
              <a:t>May - Elaborated on the call option construct; slides 33-34</a:t>
            </a:r>
          </a:p>
          <a:p>
            <a:pPr lvl="0"/>
            <a:r>
              <a:rPr lang="en-US" dirty="0"/>
              <a:t>June - Recap; slide 19</a:t>
            </a:r>
          </a:p>
          <a:p>
            <a:pPr lvl="0"/>
            <a:r>
              <a:rPr lang="en-US" dirty="0"/>
              <a:t>August - Summary; slides 10-11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3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Energy-Security Improvement </a:t>
            </a:r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November ESI presentation</a:t>
            </a:r>
          </a:p>
          <a:p>
            <a:r>
              <a:rPr lang="en-US" dirty="0" smtClean="0">
                <a:hlinkClick r:id="rId3"/>
              </a:rPr>
              <a:t>September ESI presentation</a:t>
            </a:r>
          </a:p>
          <a:p>
            <a:r>
              <a:rPr lang="en-US" dirty="0" smtClean="0">
                <a:hlinkClick r:id="rId3"/>
              </a:rPr>
              <a:t>August ESI presentation</a:t>
            </a:r>
            <a:endParaRPr lang="en-US" dirty="0" smtClean="0"/>
          </a:p>
          <a:p>
            <a:r>
              <a:rPr lang="en-US" dirty="0">
                <a:hlinkClick r:id="rId4"/>
              </a:rPr>
              <a:t>July 30 ESI presentation</a:t>
            </a:r>
            <a:r>
              <a:rPr lang="en-US" dirty="0"/>
              <a:t> 	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July </a:t>
            </a:r>
            <a:r>
              <a:rPr lang="en-US" dirty="0">
                <a:hlinkClick r:id="rId5"/>
              </a:rPr>
              <a:t>8-10 ESI </a:t>
            </a:r>
            <a:r>
              <a:rPr lang="en-US" dirty="0" smtClean="0">
                <a:hlinkClick r:id="rId5"/>
              </a:rPr>
              <a:t>presentation</a:t>
            </a:r>
            <a:endParaRPr lang="en-US" dirty="0" smtClean="0"/>
          </a:p>
          <a:p>
            <a:r>
              <a:rPr lang="en-US" dirty="0">
                <a:hlinkClick r:id="rId6"/>
              </a:rPr>
              <a:t>June ESI presentation</a:t>
            </a:r>
            <a:endParaRPr lang="en-US" dirty="0"/>
          </a:p>
          <a:p>
            <a:r>
              <a:rPr lang="en-US" dirty="0" smtClean="0">
                <a:hlinkClick r:id="rId7"/>
              </a:rPr>
              <a:t>May </a:t>
            </a:r>
            <a:r>
              <a:rPr lang="en-US" dirty="0">
                <a:hlinkClick r:id="rId7"/>
              </a:rPr>
              <a:t>ESI presentation</a:t>
            </a:r>
            <a:endParaRPr lang="en-US" dirty="0"/>
          </a:p>
          <a:p>
            <a:r>
              <a:rPr lang="en-US" dirty="0" smtClean="0">
                <a:hlinkClick r:id="rId8"/>
              </a:rPr>
              <a:t>April </a:t>
            </a:r>
            <a:r>
              <a:rPr lang="en-US" dirty="0">
                <a:hlinkClick r:id="rId8"/>
              </a:rPr>
              <a:t>ESI </a:t>
            </a:r>
            <a:r>
              <a:rPr lang="en-US" dirty="0" smtClean="0">
                <a:hlinkClick r:id="rId8"/>
              </a:rPr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36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Call Option Offers</a:t>
            </a:r>
            <a:br>
              <a:rPr lang="en-US" dirty="0" smtClean="0"/>
            </a:br>
            <a:r>
              <a:rPr lang="en-US" i="1" dirty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One </a:t>
            </a:r>
            <a:r>
              <a:rPr lang="en-US" dirty="0"/>
              <a:t>(hourly) offer price ($/MWh)</a:t>
            </a:r>
          </a:p>
          <a:p>
            <a:pPr lvl="1"/>
            <a:r>
              <a:rPr lang="en-US" dirty="0"/>
              <a:t>Hourly option offers would be submitted at the same time </a:t>
            </a:r>
            <a:r>
              <a:rPr lang="en-US" dirty="0" smtClean="0"/>
              <a:t>as DA hourly </a:t>
            </a:r>
            <a:r>
              <a:rPr lang="en-US" dirty="0"/>
              <a:t>energy offers are </a:t>
            </a:r>
            <a:r>
              <a:rPr lang="en-US" dirty="0" smtClean="0"/>
              <a:t>submitted for the DA market</a:t>
            </a:r>
            <a:endParaRPr lang="en-US" dirty="0"/>
          </a:p>
          <a:p>
            <a:pPr lvl="1"/>
            <a:r>
              <a:rPr lang="en-US" dirty="0"/>
              <a:t>Like energy offers, a resource may have a different energy call option offer price for each hour</a:t>
            </a:r>
          </a:p>
          <a:p>
            <a:pPr lvl="1"/>
            <a:r>
              <a:rPr lang="en-US" dirty="0"/>
              <a:t>Option offers not specific to a category of A/S</a:t>
            </a:r>
          </a:p>
          <a:p>
            <a:pPr lvl="0"/>
            <a:r>
              <a:rPr lang="en-US" dirty="0"/>
              <a:t>The capability of the resource will determine how much of an offered energy call </a:t>
            </a:r>
            <a:r>
              <a:rPr lang="en-US" dirty="0" smtClean="0"/>
              <a:t>option could </a:t>
            </a:r>
            <a:r>
              <a:rPr lang="en-US" dirty="0"/>
              <a:t>be counted towards meeting each particular </a:t>
            </a:r>
            <a:r>
              <a:rPr lang="en-US" dirty="0" smtClean="0"/>
              <a:t>requirement (Demand Quantity)</a:t>
            </a:r>
            <a:endParaRPr lang="en-US" dirty="0"/>
          </a:p>
          <a:p>
            <a:pPr lvl="1"/>
            <a:r>
              <a:rPr lang="en-US" dirty="0"/>
              <a:t>A maximum amount offered (MWh) </a:t>
            </a:r>
            <a:r>
              <a:rPr lang="en-US" dirty="0" smtClean="0"/>
              <a:t>– </a:t>
            </a:r>
            <a:r>
              <a:rPr lang="en-US" i="1" dirty="0" smtClean="0"/>
              <a:t>optional submission</a:t>
            </a:r>
            <a:endParaRPr lang="en-US" dirty="0"/>
          </a:p>
          <a:p>
            <a:pPr lvl="2"/>
            <a:r>
              <a:rPr lang="en-US" dirty="0"/>
              <a:t>This would limit the total option amount awarded to the resource</a:t>
            </a:r>
          </a:p>
          <a:p>
            <a:pPr lvl="0"/>
            <a:r>
              <a:rPr lang="en-US" dirty="0"/>
              <a:t>Option offers, if submitted, must accompany a (physical) resource’s energy supply offer </a:t>
            </a:r>
          </a:p>
          <a:p>
            <a:pPr lvl="1"/>
            <a:r>
              <a:rPr lang="en-US" dirty="0"/>
              <a:t>Submitting an energy call option offer is voluntary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6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Call Option Offers</a:t>
            </a:r>
            <a:br>
              <a:rPr lang="en-US" dirty="0" smtClean="0"/>
            </a:br>
            <a:r>
              <a:rPr lang="en-US" i="1" dirty="0"/>
              <a:t>Discussions with the Markets Committee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May</a:t>
            </a:r>
            <a:endParaRPr lang="en-US" dirty="0"/>
          </a:p>
          <a:p>
            <a:pPr lvl="1"/>
            <a:r>
              <a:rPr lang="en-US" dirty="0"/>
              <a:t>Discussed offer price formulation; slides 35-43</a:t>
            </a:r>
          </a:p>
          <a:p>
            <a:pPr lvl="1"/>
            <a:r>
              <a:rPr lang="en-US" dirty="0"/>
              <a:t>Discussed offer amounts and resource capabilities; slide 54</a:t>
            </a:r>
          </a:p>
          <a:p>
            <a:pPr lvl="0"/>
            <a:r>
              <a:rPr lang="en-US" dirty="0"/>
              <a:t>June</a:t>
            </a:r>
          </a:p>
          <a:p>
            <a:pPr lvl="1"/>
            <a:r>
              <a:rPr lang="en-US" dirty="0"/>
              <a:t>Discussed option offer submittal mechanics; slide 20</a:t>
            </a:r>
          </a:p>
          <a:p>
            <a:pPr lvl="1"/>
            <a:r>
              <a:rPr lang="en-US" dirty="0"/>
              <a:t>Reviewed offer price formation and pay-off diagrams; slides 38-54</a:t>
            </a:r>
          </a:p>
          <a:p>
            <a:pPr lvl="0"/>
            <a:r>
              <a:rPr lang="en-US" dirty="0"/>
              <a:t>July 8-10 - Discussed Limited Energy Resource functionality; slide 70</a:t>
            </a:r>
          </a:p>
          <a:p>
            <a:pPr lvl="0"/>
            <a:r>
              <a:rPr lang="en-US" dirty="0"/>
              <a:t>August - Summary; slides 11-13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99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Clearing</a:t>
            </a:r>
            <a:br>
              <a:rPr lang="en-US" dirty="0" smtClean="0"/>
            </a:br>
            <a:r>
              <a:rPr lang="en-US" i="1" dirty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To </a:t>
            </a:r>
            <a:r>
              <a:rPr lang="en-US" dirty="0"/>
              <a:t>meet each requirement (GCR, EIR/FER, and RER amounts, in MWh), day-ahead energy call options will be </a:t>
            </a:r>
            <a:r>
              <a:rPr lang="en-US" dirty="0" smtClean="0"/>
              <a:t>awarded to resources </a:t>
            </a:r>
            <a:r>
              <a:rPr lang="en-US" dirty="0"/>
              <a:t>capable of providing the particular </a:t>
            </a:r>
            <a:r>
              <a:rPr lang="en-US" dirty="0" smtClean="0"/>
              <a:t>service</a:t>
            </a:r>
            <a:endParaRPr lang="en-US" strike="sngStrike" dirty="0"/>
          </a:p>
          <a:p>
            <a:pPr lvl="0"/>
            <a:r>
              <a:rPr lang="en-US" dirty="0" smtClean="0"/>
              <a:t>Awards for </a:t>
            </a:r>
            <a:r>
              <a:rPr lang="en-US" dirty="0"/>
              <a:t>these ancillary services </a:t>
            </a:r>
            <a:r>
              <a:rPr lang="en-US" dirty="0" smtClean="0"/>
              <a:t>will </a:t>
            </a:r>
            <a:r>
              <a:rPr lang="en-US" dirty="0"/>
              <a:t>be </a:t>
            </a:r>
            <a:r>
              <a:rPr lang="en-US" dirty="0" smtClean="0"/>
              <a:t>co-optimized </a:t>
            </a:r>
            <a:r>
              <a:rPr lang="en-US" dirty="0"/>
              <a:t>(</a:t>
            </a:r>
            <a:r>
              <a:rPr lang="en-US" i="1" dirty="0"/>
              <a:t>i.e.</a:t>
            </a:r>
            <a:r>
              <a:rPr lang="en-US" dirty="0"/>
              <a:t>, simultaneously cleared) with all participants’ energy supply </a:t>
            </a:r>
            <a:r>
              <a:rPr lang="en-US" dirty="0" smtClean="0"/>
              <a:t>offers and </a:t>
            </a:r>
            <a:r>
              <a:rPr lang="en-US" dirty="0"/>
              <a:t>demand </a:t>
            </a:r>
            <a:r>
              <a:rPr lang="en-US" dirty="0" smtClean="0"/>
              <a:t>bids </a:t>
            </a:r>
            <a:r>
              <a:rPr lang="en-US" dirty="0"/>
              <a:t>in the day ahead market</a:t>
            </a:r>
          </a:p>
          <a:p>
            <a:pPr lvl="1"/>
            <a:r>
              <a:rPr lang="en-US" dirty="0"/>
              <a:t>This ensures that the shadow prices for energy and each ancillary service incorporate the (respective marginal) suppliers’ opportunity costs of not receiving an award for a different day-ahead product; shadow prices of each day-ahead product </a:t>
            </a:r>
            <a:r>
              <a:rPr lang="en-US" dirty="0" smtClean="0"/>
              <a:t>account </a:t>
            </a:r>
            <a:r>
              <a:rPr lang="en-US" dirty="0"/>
              <a:t>for the </a:t>
            </a:r>
            <a:r>
              <a:rPr lang="en-US" i="1" dirty="0"/>
              <a:t>inter-product opportunity cost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The day-ahead procurement of energy call options to meet the different requirements (GCR types, EIR, and RER) may result in different shadow prices </a:t>
            </a:r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86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Clearing</a:t>
            </a:r>
            <a:br>
              <a:rPr lang="en-US" dirty="0" smtClean="0"/>
            </a:br>
            <a:r>
              <a:rPr lang="en-US" i="1" dirty="0"/>
              <a:t>Discussions with the Markets Committee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April </a:t>
            </a:r>
            <a:r>
              <a:rPr lang="en-US" dirty="0"/>
              <a:t>-  Introduced clearing concepts; slide 54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Elaborated on clearing concepts and award quantities; slides 53-57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See </a:t>
            </a:r>
            <a:r>
              <a:rPr lang="en-US" dirty="0"/>
              <a:t>GCR discussion and examples; slides 59-76 (Example 1; slides 68-70)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June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Reviewed stakeholder questions; slides 88-95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See </a:t>
            </a:r>
            <a:r>
              <a:rPr lang="en-US" dirty="0"/>
              <a:t>GCR and Example 1 (from May); slides 102-105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See </a:t>
            </a:r>
            <a:r>
              <a:rPr lang="en-US" dirty="0"/>
              <a:t>EIR discussion and examples; slides 114-127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example; slides 116-122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 example; slides 123-126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July 8-10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Reviewed shadow pricing specific to EIR/FER, including examples; slides 21-35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example (from June); slides 24-30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 example (from June); slides 31-34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August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See FER examples; slides 28-46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Example A (based on 1</a:t>
            </a:r>
            <a:r>
              <a:rPr lang="en-US" baseline="30000" dirty="0"/>
              <a:t>st</a:t>
            </a:r>
            <a:r>
              <a:rPr lang="en-US" dirty="0"/>
              <a:t> Step example from June); slides 30-38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Example B (based on 2</a:t>
            </a:r>
            <a:r>
              <a:rPr lang="en-US" baseline="30000" dirty="0"/>
              <a:t>nd</a:t>
            </a:r>
            <a:r>
              <a:rPr lang="en-US" dirty="0"/>
              <a:t> Step example from June); slides 39-46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Summary; slide 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55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br>
              <a:rPr lang="en-US" dirty="0" smtClean="0"/>
            </a:br>
            <a:r>
              <a:rPr lang="en-US" i="1" dirty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Compensate </a:t>
            </a:r>
            <a:r>
              <a:rPr lang="en-US" dirty="0"/>
              <a:t>both energy and ancillary service awards at uniform, transparent, product-specific market prices </a:t>
            </a:r>
          </a:p>
          <a:p>
            <a:pPr lvl="0"/>
            <a:r>
              <a:rPr lang="en-US" dirty="0"/>
              <a:t>Clearing prices </a:t>
            </a:r>
            <a:r>
              <a:rPr lang="en-US" dirty="0" smtClean="0"/>
              <a:t>reflect </a:t>
            </a:r>
            <a:r>
              <a:rPr lang="en-US" dirty="0"/>
              <a:t>both the marginal offer price </a:t>
            </a:r>
            <a:r>
              <a:rPr lang="en-US" i="1" dirty="0"/>
              <a:t>and </a:t>
            </a:r>
            <a:r>
              <a:rPr lang="en-US" dirty="0"/>
              <a:t>suppliers’ opportunity costs of not providing energy or any other ancillary service product for the same delivery hour</a:t>
            </a:r>
          </a:p>
          <a:p>
            <a:pPr lvl="0"/>
            <a:r>
              <a:rPr lang="en-US" b="1" u="sng" dirty="0"/>
              <a:t>The payment principle</a:t>
            </a:r>
            <a:r>
              <a:rPr lang="en-US" b="1" dirty="0"/>
              <a:t>: </a:t>
            </a:r>
            <a:r>
              <a:rPr lang="en-US" dirty="0"/>
              <a:t>Resources that contribute toward satisfying one or more demanded quantities (</a:t>
            </a:r>
            <a:r>
              <a:rPr lang="en-US" i="1" dirty="0"/>
              <a:t>i.e</a:t>
            </a:r>
            <a:r>
              <a:rPr lang="en-US" dirty="0"/>
              <a:t>., ‘requirements’), whether an energy demanded quantity or an ancillary service demanded quantity, are paid the shadow price of each constraint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7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br>
              <a:rPr lang="en-US" dirty="0" smtClean="0"/>
            </a:br>
            <a:r>
              <a:rPr lang="en-US" i="1" dirty="0"/>
              <a:t>Discussions with the Markets Committee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April </a:t>
            </a:r>
            <a:r>
              <a:rPr lang="en-US" dirty="0"/>
              <a:t>-  Introduced pricing concepts; slide 53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Elaborated on pricing; slides 44 and 57-58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See GCR discussion and examples; slides 59-76 (Example 1; slides 68-70)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June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See GCR and Example 1 (from May); slides 102-105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See EIR discussion and examples; slides 114-127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example; slides 116-122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 example; slides 123-126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July 8-10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See EIR/FER examples; slides 21-34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example (from June); slides 24-30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 example (from June); slides 31-34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August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See FER examples; slides 28-46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Example A (based on 1</a:t>
            </a:r>
            <a:r>
              <a:rPr lang="en-US" baseline="30000" dirty="0"/>
              <a:t>st</a:t>
            </a:r>
            <a:r>
              <a:rPr lang="en-US" dirty="0"/>
              <a:t> Step example from June); slides 30-38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Example B (based on 2</a:t>
            </a:r>
            <a:r>
              <a:rPr lang="en-US" baseline="30000" dirty="0"/>
              <a:t>nd</a:t>
            </a:r>
            <a:r>
              <a:rPr lang="en-US" dirty="0"/>
              <a:t> Step example from June); slides 39-46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Summary; slides 14-17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67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</a:t>
            </a:r>
            <a:br>
              <a:rPr lang="en-US" dirty="0" smtClean="0"/>
            </a:br>
            <a:r>
              <a:rPr lang="en-US" i="1" dirty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Regardless </a:t>
            </a:r>
            <a:r>
              <a:rPr lang="en-US" dirty="0"/>
              <a:t>of </a:t>
            </a:r>
            <a:r>
              <a:rPr lang="en-US" dirty="0" smtClean="0"/>
              <a:t>the A/S for which </a:t>
            </a:r>
            <a:r>
              <a:rPr lang="en-US" dirty="0"/>
              <a:t>the option is cleared, or the </a:t>
            </a:r>
            <a:r>
              <a:rPr lang="en-US" dirty="0" smtClean="0"/>
              <a:t>DA price </a:t>
            </a:r>
            <a:r>
              <a:rPr lang="en-US" dirty="0"/>
              <a:t>paid for the option, the same settlement terms apply</a:t>
            </a:r>
          </a:p>
          <a:p>
            <a:pPr lvl="0"/>
            <a:r>
              <a:rPr lang="en-US" dirty="0"/>
              <a:t>Option settlement terms (for a given hour):</a:t>
            </a:r>
          </a:p>
          <a:p>
            <a:pPr lvl="1"/>
            <a:r>
              <a:rPr lang="en-US" dirty="0"/>
              <a:t>The DA award is credited the associated DA clearing price (GCR, EIR, etc.)</a:t>
            </a:r>
          </a:p>
          <a:p>
            <a:pPr lvl="1"/>
            <a:r>
              <a:rPr lang="en-US" dirty="0"/>
              <a:t>The DA position is closed-out (charged) at the real-time </a:t>
            </a:r>
            <a:r>
              <a:rPr lang="en-US" dirty="0" smtClean="0"/>
              <a:t>price, less the strike price</a:t>
            </a:r>
            <a:endParaRPr lang="en-US" dirty="0"/>
          </a:p>
          <a:p>
            <a:pPr lvl="1"/>
            <a:r>
              <a:rPr lang="en-US" dirty="0"/>
              <a:t>And continue the current practice: energy (or reserves) provided in RT are credited the associated RT clearing price</a:t>
            </a:r>
          </a:p>
          <a:p>
            <a:pPr lvl="0"/>
            <a:r>
              <a:rPr lang="en-US" dirty="0"/>
              <a:t>There is no explicit ‘exercise’ of the energy call </a:t>
            </a:r>
            <a:r>
              <a:rPr lang="en-US" dirty="0" smtClean="0"/>
              <a:t>option in the RT economic dispatch of the system; </a:t>
            </a:r>
            <a:r>
              <a:rPr lang="en-US" dirty="0"/>
              <a:t>rather the resource is charged </a:t>
            </a:r>
            <a:r>
              <a:rPr lang="en-US" dirty="0" smtClean="0"/>
              <a:t>(i.e., ‘closed out’) when </a:t>
            </a:r>
            <a:r>
              <a:rPr lang="en-US" dirty="0"/>
              <a:t>the real-time system LMP is greater than the option strike price (K</a:t>
            </a:r>
            <a:r>
              <a:rPr lang="en-US" dirty="0" smtClean="0"/>
              <a:t>)</a:t>
            </a:r>
            <a:endParaRPr lang="en-US" strike="sngStrike" dirty="0"/>
          </a:p>
          <a:p>
            <a:pPr lvl="1"/>
            <a:r>
              <a:rPr lang="en-US" dirty="0"/>
              <a:t>The option strike price will be made known to resources before offers are due, and every hour may have a different strike price</a:t>
            </a:r>
          </a:p>
          <a:p>
            <a:pPr lvl="0"/>
            <a:r>
              <a:rPr lang="en-US" dirty="0"/>
              <a:t>Cost allocation</a:t>
            </a:r>
          </a:p>
          <a:p>
            <a:pPr lvl="1"/>
            <a:r>
              <a:rPr lang="en-US" dirty="0"/>
              <a:t>Based on the beneficiary-pays principle, option premiums for GCR and RER and the associated close-out charges, and the Forecast Energy Requirement Price (FERP), are allocated to Real Time Load Obligation (RTLO)</a:t>
            </a:r>
          </a:p>
          <a:p>
            <a:pPr lvl="1"/>
            <a:r>
              <a:rPr lang="en-US" dirty="0"/>
              <a:t>Based on the cost-causation principle option premiums for EIR and the associated close-out charges are allocated to negative deviations (INCs and load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61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</a:t>
            </a:r>
            <a:br>
              <a:rPr lang="en-US" dirty="0" smtClean="0"/>
            </a:br>
            <a:r>
              <a:rPr lang="en-US" i="1" dirty="0"/>
              <a:t>Discussions with the Markets Committee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April </a:t>
            </a:r>
            <a:r>
              <a:rPr lang="en-US" dirty="0"/>
              <a:t>– Discussed option settlement mechanics, with examples; 56-68</a:t>
            </a:r>
          </a:p>
          <a:p>
            <a:pPr lvl="0"/>
            <a:r>
              <a:rPr lang="en-US" dirty="0"/>
              <a:t>May -  Introduced settlement concepts, including an example showing the incentives created by the settlement consequences with and without ‘fuel’; slides 45-50</a:t>
            </a:r>
          </a:p>
          <a:p>
            <a:pPr lvl="0"/>
            <a:r>
              <a:rPr lang="en-US" dirty="0"/>
              <a:t>June</a:t>
            </a:r>
          </a:p>
          <a:p>
            <a:pPr lvl="1"/>
            <a:r>
              <a:rPr lang="en-US" dirty="0"/>
              <a:t>Discussed strike price determination methods and guidelines; slides 55-65</a:t>
            </a:r>
          </a:p>
          <a:p>
            <a:pPr lvl="1"/>
            <a:r>
              <a:rPr lang="en-US" dirty="0"/>
              <a:t>Reviewed option settlement mechanics, with examples; slides 23, and 66-81</a:t>
            </a:r>
          </a:p>
          <a:p>
            <a:pPr lvl="0"/>
            <a:r>
              <a:rPr lang="en-US" dirty="0"/>
              <a:t>July 8-10 - Elaborated on cost allocation mechanics, with examples; slides 72-85</a:t>
            </a:r>
          </a:p>
          <a:p>
            <a:pPr lvl="0"/>
            <a:r>
              <a:rPr lang="en-US" dirty="0"/>
              <a:t>July 30 - Elaborated on the EIR cost allocation mechanics; slides 22-24 </a:t>
            </a:r>
          </a:p>
          <a:p>
            <a:pPr lvl="0"/>
            <a:r>
              <a:rPr lang="en-US" dirty="0"/>
              <a:t>August</a:t>
            </a:r>
          </a:p>
          <a:p>
            <a:pPr lvl="1"/>
            <a:r>
              <a:rPr lang="en-US" dirty="0"/>
              <a:t>Summary; slide 18</a:t>
            </a:r>
          </a:p>
          <a:p>
            <a:pPr lvl="1"/>
            <a:r>
              <a:rPr lang="en-US" dirty="0"/>
              <a:t>Discussed strike price determination; slides 60-70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83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new day-ahead ancillary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Generation Contingency Reserves (GCR)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Energy Imbalance Reserves (EIR)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Replacement Energy Reserves (RER)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42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</a:t>
            </a:r>
            <a:r>
              <a:rPr lang="en-US" dirty="0"/>
              <a:t>Contingency Reserves (GCR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Design 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Units </a:t>
            </a:r>
            <a:r>
              <a:rPr lang="en-US" dirty="0"/>
              <a:t>with the following GCR capabilities may be awarded a day-ahead energy call option, if an option offer is submitted (called ‘obligations’ in the proposed Tariff modifications; Section III.3.2.1 (a) (a) – September; slides 29-30)</a:t>
            </a:r>
          </a:p>
          <a:p>
            <a:pPr lvl="0"/>
            <a:r>
              <a:rPr lang="en-US" b="1" dirty="0"/>
              <a:t>Ten-Minute Spinning Reserve Obligation (GCR TMSR)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capability of a resource to either produce (additional) energy or (further) reduce energy consumption within ten minutes, relative to the resource’s (hourly) day-ahead energy schedule </a:t>
            </a:r>
          </a:p>
          <a:p>
            <a:pPr lvl="0"/>
            <a:r>
              <a:rPr lang="en-US" b="1" dirty="0"/>
              <a:t>Ten-Minute Non-Spinning Reserve Obligation (GCR TMNSR)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capability of a resource to either produce energy or reduce energy consumption within ten minutes </a:t>
            </a:r>
          </a:p>
          <a:p>
            <a:pPr lvl="0"/>
            <a:r>
              <a:rPr lang="en-US" b="1" dirty="0"/>
              <a:t>Thirty-Minute Operating Reserve Obligation (GCR TMOR)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capability of a resource to either produce energy or reduce energy consumption within thirty minutes, relative to the resource’s (hourly) day-ahead energy schedule</a:t>
            </a:r>
          </a:p>
          <a:p>
            <a:pPr marL="0" indent="0">
              <a:buNone/>
            </a:pPr>
            <a:r>
              <a:rPr lang="en-US" dirty="0"/>
              <a:t>The ISO will determine each unit’s eligible GCR capabilities (</a:t>
            </a:r>
            <a:r>
              <a:rPr lang="en-US" i="1" dirty="0"/>
              <a:t>e.g</a:t>
            </a:r>
            <a:r>
              <a:rPr lang="en-US" dirty="0"/>
              <a:t>., GCR TMSR capability) consistent with current real-time operating reserve eligibility and designation rules and practices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Energy call options will clear based, in part, on the resource’s ability to provide the specific GCR ancillary service(s) necessary to meet the specific GCR requirement(s)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 units that are not committed that hour in the day-ahead market co-optimization, the unit’s Claim10 and Claim30 values will be used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 units that are committed that hour in the day-ahead market co-optimization, the unit’s ramp rates (over 10 and 30 minutes) will be </a:t>
            </a:r>
            <a:r>
              <a:rPr lang="en-US" dirty="0" smtClean="0"/>
              <a:t>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0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Provide a brief status report of the various ESI design elements and new day-ahead ancillary services</a:t>
            </a:r>
          </a:p>
          <a:p>
            <a:r>
              <a:rPr lang="en-US" dirty="0" smtClean="0"/>
              <a:t>For context and reference, a compilation </a:t>
            </a:r>
            <a:r>
              <a:rPr lang="en-US" dirty="0"/>
              <a:t>of </a:t>
            </a:r>
            <a:r>
              <a:rPr lang="en-US" dirty="0" smtClean="0"/>
              <a:t>the various ESI </a:t>
            </a:r>
            <a:r>
              <a:rPr lang="en-US" dirty="0"/>
              <a:t>design topics previously discussed with the Markets </a:t>
            </a:r>
            <a:r>
              <a:rPr lang="en-US" dirty="0" smtClean="0"/>
              <a:t>Committee is provided in the Appendix:</a:t>
            </a:r>
          </a:p>
          <a:p>
            <a:pPr lvl="1"/>
            <a:r>
              <a:rPr lang="en-US" dirty="0" smtClean="0"/>
              <a:t>A summary of each Markets Committee ESI presentation, beginning with April (this does not include Impact Analysis discussions)</a:t>
            </a:r>
          </a:p>
          <a:p>
            <a:pPr lvl="1"/>
            <a:r>
              <a:rPr lang="en-US" dirty="0" smtClean="0"/>
              <a:t>A summary of the five design elements: product (a day-ahead energy call option), offers, clearing, pricing, and settlements</a:t>
            </a:r>
          </a:p>
          <a:p>
            <a:pPr lvl="1"/>
            <a:r>
              <a:rPr lang="en-US" dirty="0" smtClean="0"/>
              <a:t>A summary of the three new day-ahead ancillary services: Generator Contingency Reserves (GCR), Energy Imbalance Reserves (EIR), and Replacement Energy Reserves (RER)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80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</a:t>
            </a:r>
            <a:r>
              <a:rPr lang="en-US" dirty="0"/>
              <a:t>Contingency Reserves (GCR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Design Elements -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amount of energy call options awarded to units will satisfy the following GCR requirements (called ‘demand quantity’ in the proposed Tariff modifications; Section III.1.8.5 (a) – September; slide 31)</a:t>
            </a:r>
          </a:p>
          <a:p>
            <a:pPr lvl="0">
              <a:spcBef>
                <a:spcPts val="600"/>
              </a:spcBef>
            </a:pPr>
            <a:r>
              <a:rPr lang="en-US" b="1" dirty="0"/>
              <a:t>Ten-Minute Spinning Reserve Demand Quantity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b="1" dirty="0"/>
              <a:t>Total Ten-Minute Reserve Demand Quantity</a:t>
            </a:r>
            <a:r>
              <a:rPr lang="en-US" dirty="0"/>
              <a:t> </a:t>
            </a:r>
          </a:p>
          <a:p>
            <a:pPr lvl="0">
              <a:spcBef>
                <a:spcPts val="600"/>
              </a:spcBef>
            </a:pPr>
            <a:r>
              <a:rPr lang="en-US" b="1" dirty="0"/>
              <a:t>Total Thirty-Minute Operating Reserve Demand </a:t>
            </a:r>
            <a:r>
              <a:rPr lang="en-US" b="1" dirty="0" smtClean="0"/>
              <a:t>Quantity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DA </a:t>
            </a:r>
            <a:r>
              <a:rPr lang="en-US" dirty="0"/>
              <a:t>Reserve Constraint Penalty Factors for GCR demand </a:t>
            </a:r>
            <a:r>
              <a:rPr lang="en-US" dirty="0" smtClean="0"/>
              <a:t>quantities are equal to their RT RCPF values, respectively </a:t>
            </a:r>
            <a:r>
              <a:rPr lang="en-US" dirty="0"/>
              <a:t>(see proposed Tariff modifications; Section III.2.6.2 - September; slides 31 &amp; 35)</a:t>
            </a:r>
          </a:p>
          <a:p>
            <a:pPr lvl="0">
              <a:spcBef>
                <a:spcPts val="600"/>
              </a:spcBef>
            </a:pPr>
            <a:r>
              <a:rPr lang="en-US" b="1" dirty="0"/>
              <a:t>$50/MWh </a:t>
            </a:r>
            <a:r>
              <a:rPr lang="en-US" dirty="0"/>
              <a:t>- Ten-Minute Spinning Reserve Demand Quantity</a:t>
            </a:r>
          </a:p>
          <a:p>
            <a:pPr lvl="0">
              <a:spcBef>
                <a:spcPts val="600"/>
              </a:spcBef>
            </a:pPr>
            <a:r>
              <a:rPr lang="en-US" b="1" dirty="0"/>
              <a:t>$1,500/MWh </a:t>
            </a:r>
            <a:r>
              <a:rPr lang="en-US" dirty="0"/>
              <a:t>- Total Ten-Minute Reserve Demand Quantity </a:t>
            </a:r>
          </a:p>
          <a:p>
            <a:pPr lvl="0">
              <a:spcBef>
                <a:spcPts val="600"/>
              </a:spcBef>
            </a:pPr>
            <a:r>
              <a:rPr lang="en-US" b="1" dirty="0"/>
              <a:t>$1,000/MWh </a:t>
            </a:r>
            <a:r>
              <a:rPr lang="en-US" dirty="0"/>
              <a:t>- Total Thirty-Minute Operating Reserve Demand Quantity</a:t>
            </a:r>
          </a:p>
          <a:p>
            <a:pPr marL="0" indent="0">
              <a:buNone/>
            </a:pPr>
            <a:r>
              <a:rPr lang="en-US" dirty="0" smtClean="0"/>
              <a:t>Three GCR </a:t>
            </a:r>
            <a:r>
              <a:rPr lang="en-US" dirty="0"/>
              <a:t>Clearing prices will incorporate all relevant shadow prices (‘payment principle’ - see proposed Tariff modifications; Section III.2.6.2 – September; slide 32)</a:t>
            </a:r>
          </a:p>
          <a:p>
            <a:pPr lvl="0">
              <a:spcBef>
                <a:spcPts val="600"/>
              </a:spcBef>
            </a:pPr>
            <a:r>
              <a:rPr lang="en-US" b="1" dirty="0"/>
              <a:t>Ten-Minute Spinning Reserve Clearing Price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b="1" dirty="0"/>
              <a:t>Ten-Minute Non-Spinning Reserve Clearing Price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b="1" dirty="0"/>
              <a:t>Thirty-Minute Operating Reserve Clearing </a:t>
            </a:r>
            <a:r>
              <a:rPr lang="en-US" b="1" dirty="0" smtClean="0"/>
              <a:t>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59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Contingency Reserves (GCR)</a:t>
            </a:r>
            <a:br>
              <a:rPr lang="en-US" dirty="0"/>
            </a:br>
            <a:r>
              <a:rPr lang="en-US" i="1" dirty="0" smtClean="0"/>
              <a:t>Discussions with the Markets Committee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April </a:t>
            </a:r>
            <a:r>
              <a:rPr lang="en-US" dirty="0"/>
              <a:t>- Introduced the three categories of new </a:t>
            </a:r>
            <a:r>
              <a:rPr lang="en-US" dirty="0" smtClean="0"/>
              <a:t>day-ahead ancillary services; </a:t>
            </a:r>
            <a:r>
              <a:rPr lang="en-US" dirty="0"/>
              <a:t>slide 45</a:t>
            </a:r>
          </a:p>
          <a:p>
            <a:pPr lvl="0"/>
            <a:r>
              <a:rPr lang="en-US" dirty="0"/>
              <a:t>May - Discussed GCR, including GCR ‘only’ examples; slides 59-76</a:t>
            </a:r>
          </a:p>
          <a:p>
            <a:pPr lvl="1"/>
            <a:r>
              <a:rPr lang="en-US" dirty="0"/>
              <a:t>Example 1 - Option OC inside the DA LMP</a:t>
            </a:r>
          </a:p>
          <a:p>
            <a:pPr lvl="1"/>
            <a:r>
              <a:rPr lang="en-US" dirty="0"/>
              <a:t>Example 2 - Energy OC inside the option clearing price</a:t>
            </a:r>
          </a:p>
          <a:p>
            <a:pPr lvl="1"/>
            <a:r>
              <a:rPr lang="en-US" dirty="0"/>
              <a:t>Example 3 - Price cascading</a:t>
            </a:r>
          </a:p>
          <a:p>
            <a:pPr lvl="0"/>
            <a:r>
              <a:rPr lang="en-US" dirty="0"/>
              <a:t>June</a:t>
            </a:r>
          </a:p>
          <a:p>
            <a:pPr lvl="1"/>
            <a:r>
              <a:rPr lang="en-US" dirty="0"/>
              <a:t>Discussed the 3-different GCR categories; slide 96-102</a:t>
            </a:r>
          </a:p>
          <a:p>
            <a:pPr lvl="1"/>
            <a:r>
              <a:rPr lang="en-US" dirty="0"/>
              <a:t>Reviewed the GCR ‘only’ example from May; slides 102-105</a:t>
            </a:r>
          </a:p>
          <a:p>
            <a:pPr lvl="0"/>
            <a:r>
              <a:rPr lang="en-US" dirty="0"/>
              <a:t>July 8-10 – Discussed GCR demanded quantities and reliability standards; slides 38-50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5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Imbalance Reserves (EIR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Forecast </a:t>
            </a:r>
            <a:r>
              <a:rPr lang="en-US" dirty="0"/>
              <a:t>energy demand frequently (but not always) exceeds the total physical energy supply cleared in the Day-Ahead m</a:t>
            </a:r>
            <a:r>
              <a:rPr lang="en-US" dirty="0" smtClean="0"/>
              <a:t>arket</a:t>
            </a:r>
            <a:endParaRPr lang="en-US" dirty="0"/>
          </a:p>
          <a:p>
            <a:pPr lvl="0"/>
            <a:r>
              <a:rPr lang="en-US" b="1" dirty="0"/>
              <a:t>EIR serves a different purpose than GCR and RER</a:t>
            </a:r>
            <a:r>
              <a:rPr lang="en-US" dirty="0"/>
              <a:t>.  Units may be awarded a day-ahead energy call option (an EIR award) to cover the load-balance gap in an hour when the total day-ahead cleared physical energy supply schedule amount is less than the ISO’s energy forecast for that hour</a:t>
            </a:r>
          </a:p>
          <a:p>
            <a:pPr lvl="0"/>
            <a:r>
              <a:rPr lang="en-US" dirty="0"/>
              <a:t>The Forecast Energy Requirement (FER) </a:t>
            </a:r>
            <a:r>
              <a:rPr lang="en-US" i="1" u="sng" dirty="0"/>
              <a:t>constraint</a:t>
            </a:r>
            <a:r>
              <a:rPr lang="en-US" dirty="0"/>
              <a:t> is used in the Reserve Adequacy Analysis (RAA) process today, and this </a:t>
            </a:r>
            <a:r>
              <a:rPr lang="en-US" i="1" u="sng" dirty="0"/>
              <a:t>constraint</a:t>
            </a:r>
            <a:r>
              <a:rPr lang="en-US" dirty="0"/>
              <a:t> is being brought into the Day-Ahead Energy Market clearing process</a:t>
            </a:r>
          </a:p>
          <a:p>
            <a:pPr lvl="1"/>
            <a:r>
              <a:rPr lang="en-US" dirty="0" smtClean="0"/>
              <a:t>EIR </a:t>
            </a:r>
            <a:r>
              <a:rPr lang="en-US" dirty="0"/>
              <a:t>awards contribute to satisfying the FER constraint</a:t>
            </a:r>
          </a:p>
          <a:p>
            <a:pPr lvl="1"/>
            <a:r>
              <a:rPr lang="en-US" dirty="0"/>
              <a:t>Physical energy supply cleared in the Day-Ahead Energy Market also </a:t>
            </a:r>
            <a:r>
              <a:rPr lang="en-US" dirty="0" smtClean="0"/>
              <a:t>contributes </a:t>
            </a:r>
            <a:r>
              <a:rPr lang="en-US" dirty="0"/>
              <a:t>to satisfying the FER </a:t>
            </a:r>
            <a:r>
              <a:rPr lang="en-US" dirty="0" smtClean="0"/>
              <a:t>constraint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26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Imbalance Reserves (EIR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Design 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Units </a:t>
            </a:r>
            <a:r>
              <a:rPr lang="en-US" dirty="0"/>
              <a:t>may be awarded a day-ahead energy call option, if an option offer is submitted, to satisfy the FER constraint</a:t>
            </a:r>
          </a:p>
          <a:p>
            <a:r>
              <a:rPr lang="en-US" dirty="0"/>
              <a:t>Such an award is called an ‘</a:t>
            </a:r>
            <a:r>
              <a:rPr lang="en-US" b="1" dirty="0"/>
              <a:t>EIR Obligation</a:t>
            </a:r>
            <a:r>
              <a:rPr lang="en-US" dirty="0"/>
              <a:t>’ (see proposed Tariff modifications; Section III.3.2.1 (a) (a) – September; slide 19)</a:t>
            </a:r>
          </a:p>
          <a:p>
            <a:pPr marL="0" indent="0">
              <a:buNone/>
            </a:pPr>
            <a:r>
              <a:rPr lang="en-US" dirty="0"/>
              <a:t>The ISO will determine each unit’s </a:t>
            </a:r>
            <a:r>
              <a:rPr lang="en-US" dirty="0" smtClean="0"/>
              <a:t>EIR capability</a:t>
            </a:r>
            <a:endParaRPr lang="en-US" dirty="0"/>
          </a:p>
          <a:p>
            <a:r>
              <a:rPr lang="en-US" dirty="0"/>
              <a:t>EIR awards would be made on </a:t>
            </a:r>
            <a:r>
              <a:rPr lang="en-US" dirty="0" smtClean="0"/>
              <a:t>resources </a:t>
            </a:r>
            <a:r>
              <a:rPr lang="en-US" dirty="0"/>
              <a:t>that also have an energy award in that same </a:t>
            </a:r>
            <a:r>
              <a:rPr lang="en-US" dirty="0" smtClean="0"/>
              <a:t>hour, unless fast-start capable </a:t>
            </a:r>
            <a:r>
              <a:rPr lang="en-US" dirty="0"/>
              <a:t>(see November </a:t>
            </a:r>
            <a:r>
              <a:rPr lang="en-US" dirty="0" smtClean="0"/>
              <a:t>Markets Committee </a:t>
            </a:r>
            <a:r>
              <a:rPr lang="en-US" dirty="0"/>
              <a:t>presentation; slides 9-33)</a:t>
            </a:r>
          </a:p>
          <a:p>
            <a:pPr marL="0" indent="0">
              <a:buNone/>
            </a:pPr>
            <a:r>
              <a:rPr lang="en-US" dirty="0" smtClean="0"/>
              <a:t>The total </a:t>
            </a:r>
            <a:r>
              <a:rPr lang="en-US" dirty="0"/>
              <a:t>amount of energy call options awarded to </a:t>
            </a:r>
            <a:r>
              <a:rPr lang="en-US" dirty="0" smtClean="0"/>
              <a:t>resources </a:t>
            </a:r>
            <a:r>
              <a:rPr lang="en-US" dirty="0"/>
              <a:t>will </a:t>
            </a:r>
            <a:r>
              <a:rPr lang="en-US" dirty="0" smtClean="0"/>
              <a:t>help to satisfy </a:t>
            </a:r>
            <a:r>
              <a:rPr lang="en-US" dirty="0"/>
              <a:t>the FER Demand Quantity</a:t>
            </a:r>
          </a:p>
          <a:p>
            <a:pPr lvl="0"/>
            <a:r>
              <a:rPr lang="en-US" dirty="0"/>
              <a:t>The amount of EIR awards required to satisfy the FER Demand Quantity is the ‘</a:t>
            </a:r>
            <a:r>
              <a:rPr lang="en-US" b="1" dirty="0"/>
              <a:t>EIR Demand Quantity</a:t>
            </a:r>
            <a:r>
              <a:rPr lang="en-US" dirty="0"/>
              <a:t>’ (see proposed Tariff modifications; Section III.1.8.5 (f) – September; slide 19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91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Imbalance Reserves (EIR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Design Elements -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clearing price for EIR is also the clearing price for FER (see proposed Tariff modifications; Section III.3.2.1 (q) – September; slide 21)</a:t>
            </a:r>
          </a:p>
          <a:p>
            <a:pPr lvl="0"/>
            <a:r>
              <a:rPr lang="en-US" dirty="0"/>
              <a:t>Physical energy supply cleared in the Day-Ahead Energy Market is paid the </a:t>
            </a:r>
            <a:r>
              <a:rPr lang="en-US" b="1" dirty="0"/>
              <a:t>FER </a:t>
            </a:r>
            <a:r>
              <a:rPr lang="en-US" b="1" dirty="0" smtClean="0"/>
              <a:t>clearing </a:t>
            </a:r>
            <a:r>
              <a:rPr lang="en-US" b="1" dirty="0"/>
              <a:t>p</a:t>
            </a:r>
            <a:r>
              <a:rPr lang="en-US" b="1" dirty="0" smtClean="0"/>
              <a:t>rice</a:t>
            </a:r>
          </a:p>
          <a:p>
            <a:pPr lvl="1"/>
            <a:r>
              <a:rPr lang="en-US" dirty="0" smtClean="0"/>
              <a:t>Note: Intermittent Power Resources are paid the FER Clearing price for their DA forecast energy production</a:t>
            </a:r>
            <a:endParaRPr lang="en-US" dirty="0"/>
          </a:p>
          <a:p>
            <a:pPr lvl="0"/>
            <a:r>
              <a:rPr lang="en-US" dirty="0"/>
              <a:t>EIR Obligations are paid the </a:t>
            </a:r>
            <a:r>
              <a:rPr lang="en-US" b="1" dirty="0"/>
              <a:t>EIR </a:t>
            </a:r>
            <a:r>
              <a:rPr lang="en-US" b="1" dirty="0" smtClean="0"/>
              <a:t>clearing </a:t>
            </a:r>
            <a:r>
              <a:rPr lang="en-US" b="1" dirty="0"/>
              <a:t>p</a:t>
            </a:r>
            <a:r>
              <a:rPr lang="en-US" b="1" dirty="0" smtClean="0"/>
              <a:t>rice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There will be a DA Reserve Constraint Penalty Factor for the EIR Demand Quantity (see proposed Tariff modifications; Section III.2.6.2 - September; slide 38)</a:t>
            </a:r>
          </a:p>
          <a:p>
            <a:pPr lvl="0"/>
            <a:r>
              <a:rPr lang="en-US" dirty="0"/>
              <a:t>The RCPF for the Forecast Energy Requirement Demand Quantity is 101% of the sum of all </a:t>
            </a:r>
            <a:r>
              <a:rPr lang="en-US" dirty="0" smtClean="0"/>
              <a:t>other day-ahead ancillary service RCPFs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51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Imbalance Reserves (EIR)</a:t>
            </a:r>
            <a:br>
              <a:rPr lang="en-US" dirty="0"/>
            </a:br>
            <a:r>
              <a:rPr lang="en-US" i="1" dirty="0" smtClean="0"/>
              <a:t>Discussions with the Markets Committee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April </a:t>
            </a:r>
            <a:r>
              <a:rPr lang="en-US" dirty="0"/>
              <a:t>- Introduced the three categories of new </a:t>
            </a:r>
            <a:r>
              <a:rPr lang="en-US" dirty="0" smtClean="0"/>
              <a:t>day-ahead ancillary services; </a:t>
            </a:r>
            <a:r>
              <a:rPr lang="en-US" dirty="0"/>
              <a:t>slide 45</a:t>
            </a:r>
          </a:p>
          <a:p>
            <a:pPr lvl="0"/>
            <a:r>
              <a:rPr lang="en-US" dirty="0"/>
              <a:t>June - Discussed EIR and the FER (and FER price), including examples; slides 107-127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example; slides 116-122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 example; slides 123-126</a:t>
            </a:r>
          </a:p>
          <a:p>
            <a:pPr lvl="0"/>
            <a:r>
              <a:rPr lang="en-US" dirty="0"/>
              <a:t>July 8-10 - Continued discussion of EIR/FER, including examples; slides 12-35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example (from June); slides 24-30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 example (from June); slides 31-34</a:t>
            </a:r>
          </a:p>
          <a:p>
            <a:pPr lvl="0"/>
            <a:r>
              <a:rPr lang="en-US" dirty="0"/>
              <a:t>July 30 - Continued discussion of EIR/FER; slides 9-15</a:t>
            </a:r>
          </a:p>
          <a:p>
            <a:pPr lvl="0"/>
            <a:r>
              <a:rPr lang="en-US" dirty="0"/>
              <a:t>August – Discussed the FER constraint, including examples; slides 20-46 </a:t>
            </a:r>
          </a:p>
          <a:p>
            <a:pPr lvl="1"/>
            <a:r>
              <a:rPr lang="en-US" dirty="0"/>
              <a:t>Example A (based on 1</a:t>
            </a:r>
            <a:r>
              <a:rPr lang="en-US" baseline="30000" dirty="0"/>
              <a:t>st</a:t>
            </a:r>
            <a:r>
              <a:rPr lang="en-US" dirty="0"/>
              <a:t> Step example from June); slides 30-38</a:t>
            </a:r>
          </a:p>
          <a:p>
            <a:pPr lvl="1"/>
            <a:r>
              <a:rPr lang="en-US" dirty="0"/>
              <a:t>Example B (based on 2</a:t>
            </a:r>
            <a:r>
              <a:rPr lang="en-US" baseline="30000" dirty="0"/>
              <a:t>nd</a:t>
            </a:r>
            <a:r>
              <a:rPr lang="en-US" dirty="0"/>
              <a:t> Step example from June); slides 39-46</a:t>
            </a:r>
          </a:p>
          <a:p>
            <a:pPr lvl="0"/>
            <a:r>
              <a:rPr lang="en-US" dirty="0"/>
              <a:t>November – Discussion of FER constraint and the RAA process; slides 9-33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93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Energy Reserves (RER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Goal </a:t>
            </a:r>
            <a:r>
              <a:rPr lang="en-US" b="1" dirty="0"/>
              <a:t>#1:</a:t>
            </a:r>
            <a:r>
              <a:rPr lang="en-US" dirty="0"/>
              <a:t>  Ensure the next-day operating plan as produced by the day-ahead market will </a:t>
            </a:r>
            <a:r>
              <a:rPr lang="en-US" dirty="0" smtClean="0"/>
              <a:t>have sufficient replacement energy capability to </a:t>
            </a:r>
            <a:r>
              <a:rPr lang="en-US" dirty="0"/>
              <a:t>be able to restore operating reserves </a:t>
            </a:r>
            <a:r>
              <a:rPr lang="en-US" dirty="0" smtClean="0"/>
              <a:t>(GCR) consistent </a:t>
            </a:r>
            <a:r>
              <a:rPr lang="en-US" dirty="0"/>
              <a:t>with NERC/NPCC restoration time </a:t>
            </a:r>
            <a:r>
              <a:rPr lang="en-US" dirty="0" smtClean="0"/>
              <a:t>standards</a:t>
            </a:r>
          </a:p>
          <a:p>
            <a:pPr lvl="0"/>
            <a:r>
              <a:rPr lang="en-US" b="1" dirty="0" smtClean="0"/>
              <a:t>Goal </a:t>
            </a:r>
            <a:r>
              <a:rPr lang="en-US" b="1" dirty="0"/>
              <a:t>#2:</a:t>
            </a:r>
            <a:r>
              <a:rPr lang="en-US" dirty="0"/>
              <a:t>  Account for </a:t>
            </a:r>
            <a:r>
              <a:rPr lang="en-US" i="1" dirty="0" smtClean="0"/>
              <a:t>uncertainty</a:t>
            </a:r>
            <a:r>
              <a:rPr lang="en-US" dirty="0" smtClean="0"/>
              <a:t> that arises due to DA load </a:t>
            </a:r>
            <a:r>
              <a:rPr lang="en-US" dirty="0"/>
              <a:t>forecast </a:t>
            </a:r>
            <a:r>
              <a:rPr lang="en-US" i="1" dirty="0"/>
              <a:t>error</a:t>
            </a:r>
            <a:endParaRPr lang="en-US" dirty="0"/>
          </a:p>
          <a:p>
            <a:pPr lvl="0"/>
            <a:r>
              <a:rPr lang="en-US" b="1" dirty="0"/>
              <a:t>Goal #3:  </a:t>
            </a:r>
            <a:r>
              <a:rPr lang="en-US" dirty="0"/>
              <a:t>Account for energy supply </a:t>
            </a:r>
            <a:r>
              <a:rPr lang="en-US" i="1" dirty="0"/>
              <a:t>uncertainty </a:t>
            </a:r>
            <a:r>
              <a:rPr lang="en-US" dirty="0"/>
              <a:t>from day-ahead cleared </a:t>
            </a:r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Note: This goal is anticipated </a:t>
            </a:r>
            <a:r>
              <a:rPr lang="en-US" dirty="0"/>
              <a:t>to be addressed as part of the ISO's </a:t>
            </a:r>
            <a:r>
              <a:rPr lang="en-US" dirty="0" smtClean="0"/>
              <a:t>efforts after April 2020</a:t>
            </a:r>
            <a:r>
              <a:rPr lang="en-US" dirty="0"/>
              <a:t>, subject to FERC approval of the core ESI design filing in April </a:t>
            </a:r>
            <a:r>
              <a:rPr lang="en-US" dirty="0" smtClean="0"/>
              <a:t>2020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94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Replacement Energy Reserves (RER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Design 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Units </a:t>
            </a:r>
            <a:r>
              <a:rPr lang="en-US" dirty="0"/>
              <a:t>with the following RER capabilities may be awarded a day-ahead energy call option, if an option offer is submitted (called ‘obligations’ in the proposed Tariff modifications; Section III.3.2.1 (a) (a) – September; slides 29-30)</a:t>
            </a:r>
          </a:p>
          <a:p>
            <a:pPr lvl="0"/>
            <a:r>
              <a:rPr lang="en-US" b="1" dirty="0"/>
              <a:t>Ninety-Minute Reserve Obligation</a:t>
            </a:r>
            <a:endParaRPr lang="en-US" dirty="0"/>
          </a:p>
          <a:p>
            <a:pPr lvl="1"/>
            <a:r>
              <a:rPr lang="en-US" dirty="0"/>
              <a:t>The capability of a resource to either produce (additional) energy or (further) reduce energy consumption within ninety minutes, relative to the resource’s (hourly) day-ahead energy schedule</a:t>
            </a:r>
          </a:p>
          <a:p>
            <a:pPr lvl="0"/>
            <a:r>
              <a:rPr lang="en-US" b="1" dirty="0"/>
              <a:t>Four-Hour Reserve Obligation</a:t>
            </a:r>
            <a:endParaRPr lang="en-US" dirty="0"/>
          </a:p>
          <a:p>
            <a:pPr lvl="1"/>
            <a:r>
              <a:rPr lang="en-US" dirty="0"/>
              <a:t>The capability of a resource to either produce energy or reduce energy consumption within two-hundred and forty minutes, relative to the resource’s (hourly) day-ahead energy </a:t>
            </a:r>
            <a:r>
              <a:rPr lang="en-US" dirty="0" smtClean="0"/>
              <a:t>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97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Replacement Energy Reserves (RER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Design 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ISO will determine each unit’s </a:t>
            </a:r>
            <a:r>
              <a:rPr lang="en-US" dirty="0" smtClean="0"/>
              <a:t>RER capabilities consistent </a:t>
            </a:r>
            <a:r>
              <a:rPr lang="en-US" dirty="0"/>
              <a:t>with current real-time operating reserve eligibility and designation rules and </a:t>
            </a:r>
            <a:r>
              <a:rPr lang="en-US" dirty="0" smtClean="0"/>
              <a:t>practices</a:t>
            </a:r>
          </a:p>
          <a:p>
            <a:pPr marL="0" lvl="0" indent="0">
              <a:buNone/>
            </a:pPr>
            <a:r>
              <a:rPr lang="en-US" dirty="0" smtClean="0"/>
              <a:t>Energy </a:t>
            </a:r>
            <a:r>
              <a:rPr lang="en-US" dirty="0"/>
              <a:t>call options will clear based, in part, on the resource’s ability to provide the specific RER ancillary service(s) necessary to meet the specific RER requirement(s)</a:t>
            </a:r>
          </a:p>
          <a:p>
            <a:r>
              <a:rPr lang="en-US" dirty="0"/>
              <a:t>For units that are not committed that hour in the day-ahead market co-optimization, the unit’s capability within ninety and two-hundred and forty minutes will be </a:t>
            </a:r>
            <a:r>
              <a:rPr lang="en-US" dirty="0" smtClean="0"/>
              <a:t>used</a:t>
            </a:r>
          </a:p>
          <a:p>
            <a:pPr lvl="1"/>
            <a:r>
              <a:rPr lang="en-US" dirty="0" smtClean="0"/>
              <a:t>Details regarding an analogous </a:t>
            </a:r>
            <a:r>
              <a:rPr lang="en-US" dirty="0"/>
              <a:t>‘Claim 90’ and ‘Claim 240’ </a:t>
            </a:r>
            <a:r>
              <a:rPr lang="en-US" dirty="0" smtClean="0"/>
              <a:t>parameter is anticipated </a:t>
            </a:r>
            <a:r>
              <a:rPr lang="en-US" dirty="0"/>
              <a:t>to be addressed as part of the ISO's efforts </a:t>
            </a:r>
            <a:r>
              <a:rPr lang="en-US" dirty="0" smtClean="0"/>
              <a:t>after April 2020</a:t>
            </a:r>
            <a:r>
              <a:rPr lang="en-US" dirty="0"/>
              <a:t>, subject to FERC approval of the core ESI design filing in April 2020</a:t>
            </a:r>
          </a:p>
          <a:p>
            <a:r>
              <a:rPr lang="en-US" dirty="0" smtClean="0"/>
              <a:t>For </a:t>
            </a:r>
            <a:r>
              <a:rPr lang="en-US" dirty="0"/>
              <a:t>units that are committed that hour in the day-ahead market co-optimization, the unit’s ramp rates will be </a:t>
            </a:r>
            <a:r>
              <a:rPr lang="en-US" dirty="0" smtClean="0"/>
              <a:t>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46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Replacement Energy Reserves (RER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Design Elements -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amount of energy call options awarded to units will satisfy the following RER requirements (called ‘demand quantity’ in the proposed Tariff modifications; Section III.1.8.5 (a) – September; slide 31)</a:t>
            </a:r>
          </a:p>
          <a:p>
            <a:pPr lvl="0"/>
            <a:r>
              <a:rPr lang="en-US" b="1" dirty="0"/>
              <a:t>Total Ninety-Minute Reserve Demand Quantity</a:t>
            </a:r>
            <a:endParaRPr lang="en-US" dirty="0"/>
          </a:p>
          <a:p>
            <a:pPr lvl="0"/>
            <a:r>
              <a:rPr lang="en-US" b="1" dirty="0"/>
              <a:t>Total Four-hour Reserve Demand Quantity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There will be DA Reserve Constraint Penalty Factors for RER demand quantities (see proposed Tariff modifications; Section III.2.6.2 - September; slides 31 &amp; 36-37</a:t>
            </a:r>
          </a:p>
          <a:p>
            <a:pPr lvl="0"/>
            <a:r>
              <a:rPr lang="en-US" b="1" dirty="0"/>
              <a:t>$250/MWh </a:t>
            </a:r>
            <a:r>
              <a:rPr lang="en-US" dirty="0"/>
              <a:t>– Total Ninety-Minute Reserve Demand Quantity</a:t>
            </a:r>
          </a:p>
          <a:p>
            <a:pPr lvl="0"/>
            <a:r>
              <a:rPr lang="en-US" b="1" dirty="0"/>
              <a:t>$100/MWh </a:t>
            </a:r>
            <a:r>
              <a:rPr lang="en-US" dirty="0"/>
              <a:t>- Total Four-Hour Reserve Demand Quantity </a:t>
            </a:r>
          </a:p>
          <a:p>
            <a:pPr marL="0" indent="0">
              <a:buNone/>
            </a:pPr>
            <a:r>
              <a:rPr lang="en-US" dirty="0"/>
              <a:t>GCR Clearing prices will incorporate all relevant shadow prices (‘payment principle’ - see proposed Tariff modifications; Section III.2.6.2 – September; slide 32) </a:t>
            </a:r>
          </a:p>
          <a:p>
            <a:pPr lvl="0"/>
            <a:r>
              <a:rPr lang="en-US" b="1" dirty="0"/>
              <a:t>Ninety-Minute Spinning Reserve Clearing Price</a:t>
            </a:r>
            <a:endParaRPr lang="en-US" dirty="0"/>
          </a:p>
          <a:p>
            <a:pPr lvl="0"/>
            <a:r>
              <a:rPr lang="en-US" b="1" dirty="0"/>
              <a:t>Four-Hour Reserve Clearing </a:t>
            </a:r>
            <a:r>
              <a:rPr lang="en-US" b="1" dirty="0" smtClean="0"/>
              <a:t>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3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about the information in the Appendix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ESI </a:t>
            </a:r>
            <a:r>
              <a:rPr lang="en-US" b="1" dirty="0"/>
              <a:t>discussions </a:t>
            </a:r>
            <a:r>
              <a:rPr lang="en-US" b="1" dirty="0" smtClean="0"/>
              <a:t>section</a:t>
            </a:r>
            <a:r>
              <a:rPr lang="en-US" dirty="0" smtClean="0"/>
              <a:t> includes a summary of the key design </a:t>
            </a:r>
            <a:r>
              <a:rPr lang="en-US" dirty="0"/>
              <a:t>concepts </a:t>
            </a:r>
            <a:r>
              <a:rPr lang="en-US" dirty="0" smtClean="0"/>
              <a:t>(</a:t>
            </a:r>
            <a:r>
              <a:rPr lang="en-US" i="1" dirty="0" smtClean="0"/>
              <a:t>e.g</a:t>
            </a:r>
            <a:r>
              <a:rPr lang="en-US" dirty="0" smtClean="0"/>
              <a:t>., Problem 1 - the misaligned incentives </a:t>
            </a:r>
            <a:r>
              <a:rPr lang="en-US" dirty="0"/>
              <a:t>problem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design elements section</a:t>
            </a:r>
            <a:r>
              <a:rPr lang="en-US" dirty="0" smtClean="0"/>
              <a:t> includes a design summary of each parameter (</a:t>
            </a:r>
            <a:r>
              <a:rPr lang="en-US" i="1" dirty="0" smtClean="0"/>
              <a:t>e.g</a:t>
            </a:r>
            <a:r>
              <a:rPr lang="en-US" dirty="0" smtClean="0"/>
              <a:t>., Offers: energy call option offers will be hourly, and </a:t>
            </a:r>
            <a:r>
              <a:rPr lang="en-US" dirty="0"/>
              <a:t>must accompany a (physical) resource’s energy supply </a:t>
            </a:r>
            <a:r>
              <a:rPr lang="en-US" dirty="0" smtClean="0"/>
              <a:t>offer, etc.)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ancillary services section </a:t>
            </a:r>
            <a:r>
              <a:rPr lang="en-US" dirty="0" smtClean="0"/>
              <a:t>includes a summary of the objective of each category, and the related specifications (</a:t>
            </a:r>
            <a:r>
              <a:rPr lang="en-US" i="1" dirty="0" smtClean="0"/>
              <a:t>e.g</a:t>
            </a:r>
            <a:r>
              <a:rPr lang="en-US" dirty="0" smtClean="0"/>
              <a:t>., GCR: units </a:t>
            </a:r>
            <a:r>
              <a:rPr lang="en-US" dirty="0"/>
              <a:t>with the following GCR capabilities may be awarded a day-ahead energy call </a:t>
            </a:r>
            <a:r>
              <a:rPr lang="en-US" dirty="0" smtClean="0"/>
              <a:t>option,…)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reference purposes, slide </a:t>
            </a:r>
            <a:r>
              <a:rPr lang="en-US" dirty="0"/>
              <a:t>numbers </a:t>
            </a:r>
            <a:r>
              <a:rPr lang="en-US" dirty="0" smtClean="0"/>
              <a:t>of specific presentations are provided for each topic (</a:t>
            </a:r>
            <a:r>
              <a:rPr lang="en-US" i="1" dirty="0" smtClean="0"/>
              <a:t>e.g</a:t>
            </a:r>
            <a:r>
              <a:rPr lang="en-US" dirty="0" smtClean="0"/>
              <a:t>., </a:t>
            </a:r>
            <a:r>
              <a:rPr lang="en-US" dirty="0"/>
              <a:t>April - Introduced the three categories of new </a:t>
            </a:r>
            <a:r>
              <a:rPr lang="en-US" dirty="0" smtClean="0"/>
              <a:t>day-ahead ancillary services; </a:t>
            </a:r>
            <a:r>
              <a:rPr lang="en-US" dirty="0"/>
              <a:t>slide </a:t>
            </a:r>
            <a:r>
              <a:rPr lang="en-US" dirty="0" smtClean="0"/>
              <a:t>45)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53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Energy Reserves (RER)</a:t>
            </a:r>
            <a:br>
              <a:rPr lang="en-US" dirty="0"/>
            </a:br>
            <a:r>
              <a:rPr lang="en-US" i="1" dirty="0" smtClean="0"/>
              <a:t>Discussions with the Markets Committee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April </a:t>
            </a:r>
            <a:r>
              <a:rPr lang="en-US" dirty="0"/>
              <a:t>- Introduced the three categories of new </a:t>
            </a:r>
            <a:r>
              <a:rPr lang="en-US" dirty="0" smtClean="0"/>
              <a:t>day-ahead ancillary services; </a:t>
            </a:r>
            <a:r>
              <a:rPr lang="en-US" dirty="0"/>
              <a:t>slide 45</a:t>
            </a:r>
          </a:p>
          <a:p>
            <a:pPr lvl="0"/>
            <a:r>
              <a:rPr lang="en-US" dirty="0"/>
              <a:t>June – Preview of RER; slides 128-130</a:t>
            </a:r>
          </a:p>
          <a:p>
            <a:pPr lvl="0"/>
            <a:r>
              <a:rPr lang="en-US" dirty="0"/>
              <a:t>July 8-10</a:t>
            </a:r>
          </a:p>
          <a:p>
            <a:pPr lvl="1"/>
            <a:r>
              <a:rPr lang="en-US" dirty="0"/>
              <a:t>Introduced RER, and the 2-different categories of RER; slides 51-64</a:t>
            </a:r>
          </a:p>
          <a:p>
            <a:pPr lvl="1"/>
            <a:r>
              <a:rPr lang="en-US" dirty="0"/>
              <a:t>Discussed RER demanded quantities and reliability standards; slides 38-50 </a:t>
            </a:r>
          </a:p>
          <a:p>
            <a:pPr lvl="0"/>
            <a:r>
              <a:rPr lang="en-US" dirty="0"/>
              <a:t>July 30 – RER awards discussion; slides 16-21</a:t>
            </a:r>
          </a:p>
          <a:p>
            <a:pPr lvl="0"/>
            <a:r>
              <a:rPr lang="en-US" dirty="0"/>
              <a:t>August – Continued RER discussion, including estimated demand quantities; slides 47-57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Report: Design Elements</a:t>
            </a:r>
            <a:br>
              <a:rPr lang="en-US" dirty="0" smtClean="0"/>
            </a:br>
            <a:r>
              <a:rPr lang="en-US" i="1" dirty="0" smtClean="0"/>
              <a:t>Open items to be discussed in January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Product</a:t>
            </a:r>
            <a:r>
              <a:rPr lang="en-US" dirty="0"/>
              <a:t> </a:t>
            </a:r>
            <a:r>
              <a:rPr lang="en-US" dirty="0" smtClean="0"/>
              <a:t>- ‘complete’ for the purposes of the April filing</a:t>
            </a:r>
          </a:p>
          <a:p>
            <a:r>
              <a:rPr lang="en-US" b="1" dirty="0" smtClean="0"/>
              <a:t>Offers </a:t>
            </a:r>
            <a:r>
              <a:rPr lang="en-US" dirty="0"/>
              <a:t>- ‘complete’ for the purposes of the April </a:t>
            </a:r>
            <a:r>
              <a:rPr lang="en-US" dirty="0" smtClean="0"/>
              <a:t>filing</a:t>
            </a:r>
            <a:endParaRPr lang="en-US" b="1" dirty="0" smtClean="0"/>
          </a:p>
          <a:p>
            <a:r>
              <a:rPr lang="en-US" b="1" dirty="0" smtClean="0"/>
              <a:t>Clearing</a:t>
            </a:r>
            <a:endParaRPr lang="en-US" u="sng" strike="sngStrike" dirty="0" smtClean="0"/>
          </a:p>
          <a:p>
            <a:pPr lvl="1"/>
            <a:r>
              <a:rPr lang="en-US" dirty="0" smtClean="0"/>
              <a:t>EIR awards for imports and intermittent power resources</a:t>
            </a:r>
          </a:p>
          <a:p>
            <a:pPr lvl="1"/>
            <a:r>
              <a:rPr lang="en-US" dirty="0" smtClean="0"/>
              <a:t>RER clearing details/examples</a:t>
            </a:r>
          </a:p>
          <a:p>
            <a:r>
              <a:rPr lang="en-US" b="1" dirty="0" smtClean="0"/>
              <a:t>Pricing</a:t>
            </a:r>
            <a:endParaRPr lang="en-US" b="1" dirty="0"/>
          </a:p>
          <a:p>
            <a:pPr lvl="1"/>
            <a:r>
              <a:rPr lang="en-US" dirty="0" smtClean="0"/>
              <a:t>Potentially, there may be minor adjustments to the pricing rules in the proposed Tariff language to match RER clearing</a:t>
            </a:r>
          </a:p>
          <a:p>
            <a:r>
              <a:rPr lang="en-US" b="1" dirty="0" smtClean="0"/>
              <a:t>Settlement</a:t>
            </a:r>
            <a:r>
              <a:rPr lang="en-US" dirty="0" smtClean="0"/>
              <a:t> - reviews are underway for:</a:t>
            </a:r>
            <a:endParaRPr lang="en-US" u="sng" dirty="0" smtClean="0"/>
          </a:p>
          <a:p>
            <a:pPr lvl="1"/>
            <a:r>
              <a:rPr lang="en-US" dirty="0"/>
              <a:t>Strike price </a:t>
            </a:r>
            <a:r>
              <a:rPr lang="en-US" dirty="0" smtClean="0"/>
              <a:t>determination (discussed in December)</a:t>
            </a:r>
            <a:endParaRPr lang="en-US" dirty="0"/>
          </a:p>
          <a:p>
            <a:pPr lvl="1"/>
            <a:r>
              <a:rPr lang="en-US" dirty="0" smtClean="0"/>
              <a:t>EIR </a:t>
            </a:r>
            <a:r>
              <a:rPr lang="en-US" dirty="0"/>
              <a:t>close-out cost </a:t>
            </a:r>
            <a:r>
              <a:rPr lang="en-US" dirty="0" smtClean="0"/>
              <a:t>allocation</a:t>
            </a:r>
          </a:p>
        </p:txBody>
      </p:sp>
    </p:spTree>
    <p:extLst>
      <p:ext uri="{BB962C8B-B14F-4D97-AF65-F5344CB8AC3E}">
        <p14:creationId xmlns:p14="http://schemas.microsoft.com/office/powerpoint/2010/main" val="42690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Report: DA Ancillary Services</a:t>
            </a:r>
            <a:br>
              <a:rPr lang="en-US" dirty="0" smtClean="0"/>
            </a:br>
            <a:r>
              <a:rPr lang="en-US" i="1" dirty="0"/>
              <a:t>Open items to be discussed in January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GCR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EIR</a:t>
            </a:r>
            <a:r>
              <a:rPr lang="en-US" dirty="0" smtClean="0"/>
              <a:t> – ‘</a:t>
            </a:r>
            <a:r>
              <a:rPr lang="en-US" dirty="0"/>
              <a:t>complete’ for the purposes of the April </a:t>
            </a:r>
            <a:r>
              <a:rPr lang="en-US" dirty="0" smtClean="0"/>
              <a:t>filing</a:t>
            </a:r>
          </a:p>
          <a:p>
            <a:r>
              <a:rPr lang="en-US" b="1" dirty="0" smtClean="0"/>
              <a:t>RER</a:t>
            </a:r>
            <a:r>
              <a:rPr lang="en-US" dirty="0" smtClean="0"/>
              <a:t> – additional information for:</a:t>
            </a:r>
            <a:endParaRPr lang="en-US" dirty="0"/>
          </a:p>
          <a:p>
            <a:pPr lvl="1"/>
            <a:r>
              <a:rPr lang="en-US" dirty="0" smtClean="0"/>
              <a:t>RER </a:t>
            </a:r>
            <a:r>
              <a:rPr lang="en-US" dirty="0"/>
              <a:t>clearing </a:t>
            </a:r>
            <a:r>
              <a:rPr lang="en-US" dirty="0" smtClean="0"/>
              <a:t>details/examples</a:t>
            </a:r>
            <a:endParaRPr lang="en-US" dirty="0"/>
          </a:p>
          <a:p>
            <a:pPr lvl="1"/>
            <a:r>
              <a:rPr lang="en-US" dirty="0" smtClean="0"/>
              <a:t>Incorporating </a:t>
            </a:r>
            <a:r>
              <a:rPr lang="en-US" dirty="0"/>
              <a:t>load-forecast </a:t>
            </a:r>
            <a:r>
              <a:rPr lang="en-US" dirty="0" smtClean="0"/>
              <a:t>error into the requirement (</a:t>
            </a:r>
            <a:r>
              <a:rPr lang="en-US" i="1" dirty="0" smtClean="0"/>
              <a:t>i.e.,</a:t>
            </a:r>
            <a:r>
              <a:rPr lang="en-US" dirty="0" smtClean="0"/>
              <a:t> RER demand quantities)</a:t>
            </a:r>
            <a:endParaRPr lang="en-US" dirty="0"/>
          </a:p>
          <a:p>
            <a:r>
              <a:rPr lang="en-US" b="1" dirty="0" smtClean="0"/>
              <a:t>All DA Ancillary Services</a:t>
            </a:r>
            <a:r>
              <a:rPr lang="en-US" dirty="0" smtClean="0"/>
              <a:t>: We anticipate </a:t>
            </a:r>
            <a:r>
              <a:rPr lang="en-US" dirty="0"/>
              <a:t>further discussions with the Markets Committee regarding </a:t>
            </a:r>
            <a:r>
              <a:rPr lang="en-US" dirty="0" smtClean="0"/>
              <a:t>the Reserve Constraint Penalty Factor (RCPF) values for all three categories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7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Schedule for ISO Proposal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/>
          </p:nvPr>
        </p:nvGraphicFramePr>
        <p:xfrm>
          <a:off x="381000" y="685801"/>
          <a:ext cx="83058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8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November 2019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Further explanation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how the forecast energy requirement is applied today and review of the forecast energy requirement under ESI;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Discussion of impact analysis modeling enhancements;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Discussion of ISO memo on plans for developing mitigation of day-ahead ancillary services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81287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December 2019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ISO proposal, refinements as needed;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impact analysis modeling results;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166439033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January 2020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ISO proposal, refinements as needed;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Draft ISO Tariff language;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Continued discussion of impact analysis modeling results;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conceptual mitigation design;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Update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on initial forward market construct assessment</a:t>
                      </a:r>
                      <a:endParaRPr lang="en-US" sz="12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354999675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February 2020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Final review of draft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ISO Tariff language and wrap-up;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draft impact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analysis report;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Continued discussion of conceptual mitigation design;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the forward market construct</a:t>
                      </a:r>
                      <a:endParaRPr lang="en-US" sz="12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000157067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March 2020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Continued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iscussion of conceptual mitigation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design;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Continued discussion of forward market construct including future plans;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Vote on ISO</a:t>
                      </a:r>
                      <a:r>
                        <a:rPr lang="en-US" sz="1200" b="1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proposed Tariff language and submitted stakeholder amendments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Participants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April 2, 2020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Vote on ISO proposed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Tariff language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and submitted stakeholder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amendments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0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7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Confidential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ISO-PPT-Template-Confidential</Template>
  <TotalTime>0</TotalTime>
  <Words>4759</Words>
  <Application>Microsoft Office PowerPoint</Application>
  <PresentationFormat>On-screen Show (4:3)</PresentationFormat>
  <Paragraphs>461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Times New Roman</vt:lpstr>
      <vt:lpstr>ISO-PPT-Template-Confidential</vt:lpstr>
      <vt:lpstr>blank</vt:lpstr>
      <vt:lpstr>PowerPoint Presentation</vt:lpstr>
      <vt:lpstr>PowerPoint Presentation</vt:lpstr>
      <vt:lpstr>Prior Energy-Security Improvement Presentations</vt:lpstr>
      <vt:lpstr>Presentation overview</vt:lpstr>
      <vt:lpstr>More about the information in the Appendix</vt:lpstr>
      <vt:lpstr>Status Report: Design Elements Open items to be discussed in January</vt:lpstr>
      <vt:lpstr>Status Report: DA Ancillary Services Open items to be discussed in January</vt:lpstr>
      <vt:lpstr>Stakeholder Schedule for ISO Proposal</vt:lpstr>
      <vt:lpstr>Appendix</vt:lpstr>
      <vt:lpstr> design objectives and principles</vt:lpstr>
      <vt:lpstr>Design Objectives for a Market-Based Solution</vt:lpstr>
      <vt:lpstr>Design Principles for a Market-Based Solution</vt:lpstr>
      <vt:lpstr>Summary of ESI discussions</vt:lpstr>
      <vt:lpstr>April ESI presentation</vt:lpstr>
      <vt:lpstr>April ESI presentation - continued</vt:lpstr>
      <vt:lpstr>May ESI presentation</vt:lpstr>
      <vt:lpstr>May ESI presentation - continued</vt:lpstr>
      <vt:lpstr>June ESI presentation</vt:lpstr>
      <vt:lpstr>June ESI presentation - continued</vt:lpstr>
      <vt:lpstr>July 8-10 ESI presentation  </vt:lpstr>
      <vt:lpstr>July 8-10 ESI presentation - continued</vt:lpstr>
      <vt:lpstr>July 30 ESI presentation</vt:lpstr>
      <vt:lpstr>August ESI presentation </vt:lpstr>
      <vt:lpstr>August ESI presentation - continued</vt:lpstr>
      <vt:lpstr>September ESI presentation</vt:lpstr>
      <vt:lpstr>November ESI presentation</vt:lpstr>
      <vt:lpstr>Summary of FIVE KEY ESI design ELEMENTS</vt:lpstr>
      <vt:lpstr>Product (DA Energy Call Option) Summary</vt:lpstr>
      <vt:lpstr>Product (DA Energy Call Option) Discussions with the Markets Committee</vt:lpstr>
      <vt:lpstr>Energy Call Option Offers Summary</vt:lpstr>
      <vt:lpstr>Energy Call Option Offers Discussions with the Markets Committee</vt:lpstr>
      <vt:lpstr>Market Clearing Summary</vt:lpstr>
      <vt:lpstr>Market Clearing Discussions with the Markets Committee</vt:lpstr>
      <vt:lpstr>Pricing Summary</vt:lpstr>
      <vt:lpstr>Pricing Discussions with the Markets Committee</vt:lpstr>
      <vt:lpstr>Settlement Summary</vt:lpstr>
      <vt:lpstr>Settlement Discussions with the Markets Committee</vt:lpstr>
      <vt:lpstr>Summary of new day-ahead ancillary services</vt:lpstr>
      <vt:lpstr>Generation Contingency Reserves (GCR) Design Elements</vt:lpstr>
      <vt:lpstr>Generation Contingency Reserves (GCR) Design Elements - continued</vt:lpstr>
      <vt:lpstr>Generation Contingency Reserves (GCR) Discussions with the Markets Committee</vt:lpstr>
      <vt:lpstr>Energy Imbalance Reserves (EIR) Objectives</vt:lpstr>
      <vt:lpstr>Energy Imbalance Reserves (EIR) Design Elements</vt:lpstr>
      <vt:lpstr>Energy Imbalance Reserves (EIR) Design Elements - continued</vt:lpstr>
      <vt:lpstr>Energy Imbalance Reserves (EIR) Discussions with the Markets Committee</vt:lpstr>
      <vt:lpstr>Replacement Energy Reserves (RER) Objectives</vt:lpstr>
      <vt:lpstr>Replacement Energy Reserves (RER) Design Elements</vt:lpstr>
      <vt:lpstr>Replacement Energy Reserves (RER) Design Elements</vt:lpstr>
      <vt:lpstr>Replacement Energy Reserves (RER) Design Elements - continued</vt:lpstr>
      <vt:lpstr>Replacement Energy Reserves (RER) Discussions with the Markets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2018-06-15T20:36:20Z</dcterms:created>
  <dcterms:modified xsi:type="dcterms:W3CDTF">2019-12-04T21:39:43Z</dcterms:modified>
</cp:coreProperties>
</file>