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52"/>
  </p:notesMasterIdLst>
  <p:handoutMasterIdLst>
    <p:handoutMasterId r:id="rId53"/>
  </p:handoutMasterIdLst>
  <p:sldIdLst>
    <p:sldId id="1787" r:id="rId3"/>
    <p:sldId id="1788" r:id="rId4"/>
    <p:sldId id="1977" r:id="rId5"/>
    <p:sldId id="1789" r:id="rId6"/>
    <p:sldId id="1982" r:id="rId7"/>
    <p:sldId id="1984" r:id="rId8"/>
    <p:sldId id="1926" r:id="rId9"/>
    <p:sldId id="1985" r:id="rId10"/>
    <p:sldId id="1933" r:id="rId11"/>
    <p:sldId id="1986" r:id="rId12"/>
    <p:sldId id="1978" r:id="rId13"/>
    <p:sldId id="1980" r:id="rId14"/>
    <p:sldId id="1979" r:id="rId15"/>
    <p:sldId id="1987" r:id="rId16"/>
    <p:sldId id="1988" r:id="rId17"/>
    <p:sldId id="1989" r:id="rId18"/>
    <p:sldId id="1990" r:id="rId19"/>
    <p:sldId id="1999" r:id="rId20"/>
    <p:sldId id="2000" r:id="rId21"/>
    <p:sldId id="2002" r:id="rId22"/>
    <p:sldId id="2032" r:id="rId23"/>
    <p:sldId id="1992" r:id="rId24"/>
    <p:sldId id="2005" r:id="rId25"/>
    <p:sldId id="2008" r:id="rId26"/>
    <p:sldId id="1994" r:id="rId27"/>
    <p:sldId id="2010" r:id="rId28"/>
    <p:sldId id="2030" r:id="rId29"/>
    <p:sldId id="2021" r:id="rId30"/>
    <p:sldId id="2020" r:id="rId31"/>
    <p:sldId id="2026" r:id="rId32"/>
    <p:sldId id="2023" r:id="rId33"/>
    <p:sldId id="2027" r:id="rId34"/>
    <p:sldId id="2033" r:id="rId35"/>
    <p:sldId id="2036" r:id="rId36"/>
    <p:sldId id="2035" r:id="rId37"/>
    <p:sldId id="2037" r:id="rId38"/>
    <p:sldId id="2016" r:id="rId39"/>
    <p:sldId id="2022" r:id="rId40"/>
    <p:sldId id="2017" r:id="rId41"/>
    <p:sldId id="2019" r:id="rId42"/>
    <p:sldId id="1998" r:id="rId43"/>
    <p:sldId id="2009" r:id="rId44"/>
    <p:sldId id="2011" r:id="rId45"/>
    <p:sldId id="2012" r:id="rId46"/>
    <p:sldId id="2013" r:id="rId47"/>
    <p:sldId id="2014" r:id="rId48"/>
    <p:sldId id="2015" r:id="rId49"/>
    <p:sldId id="2028" r:id="rId50"/>
    <p:sldId id="2029" r:id="rId51"/>
  </p:sldIdLst>
  <p:sldSz cx="9144000" cy="6858000" type="screen4x3"/>
  <p:notesSz cx="7010400" cy="92964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C2EA9CC-DEF4-4445-BB4C-38665193CFD0}">
          <p14:sldIdLst>
            <p14:sldId id="1787"/>
            <p14:sldId id="1788"/>
            <p14:sldId id="1977"/>
            <p14:sldId id="1789"/>
            <p14:sldId id="1982"/>
            <p14:sldId id="1984"/>
          </p14:sldIdLst>
        </p14:section>
        <p14:section name="The tradeoff" id="{7B9285F5-E5F5-4CDC-99FF-BD8E69943F3E}">
          <p14:sldIdLst>
            <p14:sldId id="1926"/>
            <p14:sldId id="1985"/>
            <p14:sldId id="1933"/>
            <p14:sldId id="1986"/>
            <p14:sldId id="1978"/>
            <p14:sldId id="1980"/>
            <p14:sldId id="1979"/>
            <p14:sldId id="1987"/>
            <p14:sldId id="1988"/>
          </p14:sldIdLst>
        </p14:section>
        <p14:section name="Setting the srike price" id="{D12AD79D-D8D9-43A4-BE77-231A54D0AAD2}">
          <p14:sldIdLst>
            <p14:sldId id="1989"/>
            <p14:sldId id="1990"/>
            <p14:sldId id="1999"/>
            <p14:sldId id="2000"/>
            <p14:sldId id="2002"/>
          </p14:sldIdLst>
        </p14:section>
        <p14:section name="Untitled Section" id="{E14EB1FF-8F96-467E-BF78-ABE454853BF4}">
          <p14:sldIdLst>
            <p14:sldId id="2032"/>
            <p14:sldId id="1992"/>
            <p14:sldId id="2005"/>
            <p14:sldId id="2008"/>
            <p14:sldId id="1994"/>
            <p14:sldId id="2010"/>
          </p14:sldIdLst>
        </p14:section>
        <p14:section name="Untitled Section" id="{4605FD6A-BA41-497C-BAA7-B6A013F53964}">
          <p14:sldIdLst>
            <p14:sldId id="2030"/>
            <p14:sldId id="2021"/>
            <p14:sldId id="2020"/>
            <p14:sldId id="2026"/>
            <p14:sldId id="2023"/>
            <p14:sldId id="2027"/>
            <p14:sldId id="2033"/>
            <p14:sldId id="2036"/>
            <p14:sldId id="2035"/>
            <p14:sldId id="2037"/>
          </p14:sldIdLst>
        </p14:section>
        <p14:section name="Takeaways and next steps" id="{65F280B4-B0E7-4825-966C-6954665975DD}">
          <p14:sldIdLst>
            <p14:sldId id="2016"/>
            <p14:sldId id="2022"/>
            <p14:sldId id="2017"/>
            <p14:sldId id="2019"/>
          </p14:sldIdLst>
        </p14:section>
        <p14:section name="Appendix A" id="{6332B947-E2A0-47B1-AB3F-114376BDE5D1}">
          <p14:sldIdLst>
            <p14:sldId id="1998"/>
            <p14:sldId id="2009"/>
            <p14:sldId id="2011"/>
            <p14:sldId id="2012"/>
            <p14:sldId id="2013"/>
            <p14:sldId id="2014"/>
            <p14:sldId id="2015"/>
          </p14:sldIdLst>
        </p14:section>
        <p14:section name="Appendix B" id="{B5E168B7-03FC-4651-9D06-E22D2A97DB35}">
          <p14:sldIdLst>
            <p14:sldId id="2028"/>
            <p14:sldId id="20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4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8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95D2"/>
    <a:srgbClr val="EC1F25"/>
    <a:srgbClr val="77BD2A"/>
    <a:srgbClr val="A1DCF2"/>
    <a:srgbClr val="FFFFFF"/>
    <a:srgbClr val="FBB92F"/>
    <a:srgbClr val="62777F"/>
    <a:srgbClr val="6FA943"/>
    <a:srgbClr val="B9D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6" autoAdjust="0"/>
    <p:restoredTop sz="96410" autoAdjust="0"/>
  </p:normalViewPr>
  <p:slideViewPr>
    <p:cSldViewPr>
      <p:cViewPr varScale="1">
        <p:scale>
          <a:sx n="51" d="100"/>
          <a:sy n="51" d="100"/>
        </p:scale>
        <p:origin x="389" y="43"/>
      </p:cViewPr>
      <p:guideLst>
        <p:guide orient="horz" pos="2160"/>
        <p:guide pos="2880"/>
        <p:guide orient="horz" pos="816"/>
        <p:guide pos="4800"/>
      </p:guideLst>
    </p:cSldViewPr>
  </p:slideViewPr>
  <p:outlineViewPr>
    <p:cViewPr>
      <p:scale>
        <a:sx n="33" d="100"/>
        <a:sy n="33" d="100"/>
      </p:scale>
      <p:origin x="0" y="-190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4926" y="120"/>
      </p:cViewPr>
      <p:guideLst>
        <p:guide orient="horz" pos="2909"/>
        <p:guide pos="218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3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5"/>
            <a:ext cx="3037627" cy="464980"/>
          </a:xfrm>
          <a:prstGeom prst="rect">
            <a:avLst/>
          </a:prstGeom>
        </p:spPr>
        <p:txBody>
          <a:bodyPr vert="horz" lIns="92055" tIns="46022" rIns="92055" bIns="46022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52" y="0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2" rIns="93115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15" tIns="46552" rIns="93115" bIns="46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52" y="8829967"/>
            <a:ext cx="3037840" cy="464820"/>
          </a:xfrm>
          <a:prstGeom prst="rect">
            <a:avLst/>
          </a:prstGeom>
        </p:spPr>
        <p:txBody>
          <a:bodyPr vert="horz" lIns="93115" tIns="46552" rIns="93115" bIns="46552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7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baseline="0" dirty="0" smtClean="0">
                <a:solidFill>
                  <a:schemeClr val="tx1"/>
                </a:solidFill>
              </a:rPr>
              <a:t>ISO PUBLIC</a:t>
            </a:r>
            <a:endParaRPr lang="en-US" sz="700" b="1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2" r:id="rId29"/>
    <p:sldLayoutId id="2147483723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05987" y="6574972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8/a2_a_iso_presentation_energy_security_improvements.pptx" TargetMode="External"/><Relationship Id="rId2" Type="http://schemas.openxmlformats.org/officeDocument/2006/relationships/hyperlink" Target="https://www.iso-ne.com/static-assets/documents/2019/06/a2a_iso_presentation_energy_security_improvements_market_based_approaches.pptx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10-11, 2019| 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413.535.4088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Continuing the strike price discussion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MARKET-BASED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‘Close is good enough’ means any inaccuracy in the strike price would not impact incentives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June we noted (slide 60):</a:t>
            </a:r>
          </a:p>
          <a:p>
            <a:pPr lvl="1"/>
            <a:r>
              <a:rPr lang="en-US" dirty="0"/>
              <a:t>A strike price that is set a little bit above the ‘at the money’ level doesn’t change incentives materially</a:t>
            </a:r>
          </a:p>
          <a:p>
            <a:pPr lvl="1"/>
            <a:r>
              <a:rPr lang="en-US" dirty="0"/>
              <a:t>However, a strike price that is set </a:t>
            </a:r>
            <a:r>
              <a:rPr lang="en-US" i="1" dirty="0"/>
              <a:t>far</a:t>
            </a:r>
            <a:r>
              <a:rPr lang="en-US" dirty="0"/>
              <a:t> above the ‘at the money’ level can dramatically undermine incentives and the benefits of the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In the following slides we will use Example </a:t>
            </a:r>
            <a:r>
              <a:rPr lang="en-US" dirty="0"/>
              <a:t>2 </a:t>
            </a:r>
            <a:r>
              <a:rPr lang="en-US" dirty="0" smtClean="0"/>
              <a:t>from </a:t>
            </a:r>
            <a:r>
              <a:rPr lang="en-US" dirty="0"/>
              <a:t>the discussion paper </a:t>
            </a:r>
            <a:r>
              <a:rPr lang="en-US" dirty="0" smtClean="0"/>
              <a:t>to show </a:t>
            </a:r>
            <a:r>
              <a:rPr lang="en-US" dirty="0"/>
              <a:t>what </a:t>
            </a:r>
            <a:r>
              <a:rPr lang="en-US" dirty="0" smtClean="0"/>
              <a:t>this means – what is </a:t>
            </a:r>
            <a:r>
              <a:rPr lang="en-US" dirty="0"/>
              <a:t>‘close enough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This will also demonstrate the </a:t>
            </a:r>
            <a:r>
              <a:rPr lang="en-US" b="1" dirty="0" smtClean="0"/>
              <a:t>tradeoff</a:t>
            </a:r>
            <a:r>
              <a:rPr lang="en-US" dirty="0" smtClean="0"/>
              <a:t> associated with adding a bias in setting the strike price</a:t>
            </a:r>
          </a:p>
          <a:p>
            <a:pPr lvl="1"/>
            <a:r>
              <a:rPr lang="en-US" dirty="0" smtClean="0"/>
              <a:t>In this example we will see the impact on the incentives with higher strike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63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2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Example 2 we can quantify the incentive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Example 2 (Table 3-4, page 74 of the discussion paper), the incentive to make advanced fuel arrangements* is the difference in expected net revenues between the two scenarios </a:t>
            </a:r>
          </a:p>
          <a:p>
            <a:r>
              <a:rPr lang="en-US" dirty="0" smtClean="0"/>
              <a:t>Here, the incentive is $184</a:t>
            </a:r>
          </a:p>
          <a:p>
            <a:pPr lvl="1"/>
            <a:r>
              <a:rPr lang="en-US" dirty="0" smtClean="0"/>
              <a:t>The difference between $37 and </a:t>
            </a:r>
            <a:r>
              <a:rPr lang="en-US" dirty="0" smtClean="0">
                <a:solidFill>
                  <a:srgbClr val="FF0000"/>
                </a:solidFill>
              </a:rPr>
              <a:t>($147)</a:t>
            </a:r>
            <a:r>
              <a:rPr lang="en-US" dirty="0" smtClean="0"/>
              <a:t>; row 13 in the table</a:t>
            </a:r>
          </a:p>
          <a:p>
            <a:r>
              <a:rPr lang="en-US" dirty="0" smtClean="0"/>
              <a:t>Recall that in that example:</a:t>
            </a:r>
          </a:p>
          <a:p>
            <a:pPr lvl="1"/>
            <a:r>
              <a:rPr lang="en-US" dirty="0" smtClean="0"/>
              <a:t>The strike price is $35/MWh</a:t>
            </a:r>
          </a:p>
          <a:p>
            <a:pPr lvl="1"/>
            <a:r>
              <a:rPr lang="en-US" dirty="0" smtClean="0"/>
              <a:t>The marginal (option) offer is from Generator 3, and</a:t>
            </a:r>
          </a:p>
          <a:p>
            <a:pPr lvl="1"/>
            <a:r>
              <a:rPr lang="en-US" dirty="0" smtClean="0"/>
              <a:t>Generator 3’s marginal cost (for energy) is $40/MWh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0885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2071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sz="1600" dirty="0"/>
              <a:t>* </a:t>
            </a:r>
            <a:r>
              <a:rPr lang="en-US" sz="1600" dirty="0" smtClean="0"/>
              <a:t>	We </a:t>
            </a:r>
            <a:r>
              <a:rPr lang="en-US" sz="1600" dirty="0"/>
              <a:t>use </a:t>
            </a:r>
            <a:r>
              <a:rPr lang="en-US" sz="1600" dirty="0" smtClean="0"/>
              <a:t>‘fuel</a:t>
            </a:r>
            <a:r>
              <a:rPr lang="en-US" sz="1600" dirty="0"/>
              <a:t>’ for convenience to demonstrate the concept; the ESI design is actually fuel/technology </a:t>
            </a:r>
            <a:r>
              <a:rPr lang="en-US" sz="1600" dirty="0" smtClean="0"/>
              <a:t>neutral.  The incentive is to ensure the resource can produce energy.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369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521"/>
            <a:ext cx="8229600" cy="433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in the discussion paper </a:t>
            </a:r>
            <a:r>
              <a:rPr lang="en-US" dirty="0" smtClean="0"/>
              <a:t>(page </a:t>
            </a:r>
            <a:r>
              <a:rPr lang="en-US" dirty="0"/>
              <a:t>74)</a:t>
            </a:r>
          </a:p>
        </p:txBody>
      </p:sp>
      <p:sp>
        <p:nvSpPr>
          <p:cNvPr id="4" name="Oval 3"/>
          <p:cNvSpPr/>
          <p:nvPr/>
        </p:nvSpPr>
        <p:spPr>
          <a:xfrm>
            <a:off x="3352800" y="2895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5638800"/>
            <a:ext cx="3200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see the impact on the incentive by changing the strike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/>
              <a:t>changing the strike price used in row </a:t>
            </a:r>
            <a:r>
              <a:rPr lang="en-US" dirty="0" smtClean="0"/>
              <a:t>4, we can re-calculate the expected net revenues and quantify the impact on the incentive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48" y="2589833"/>
            <a:ext cx="5971304" cy="37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tradeoff and what is ‘close enough’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example </a:t>
            </a:r>
            <a:r>
              <a:rPr lang="en-US" dirty="0"/>
              <a:t>we can see that there is no impact on Generator 3’s incentive below Generator 3’s marginal cost (for energy) - $40/MWh </a:t>
            </a:r>
          </a:p>
          <a:p>
            <a:pPr lvl="1"/>
            <a:r>
              <a:rPr lang="en-US" dirty="0" smtClean="0"/>
              <a:t>Recall, the strike price in the example was $35/MWh</a:t>
            </a:r>
          </a:p>
          <a:p>
            <a:pPr lvl="1"/>
            <a:r>
              <a:rPr lang="en-US" dirty="0" smtClean="0"/>
              <a:t>However, at strike prices higher than $40/MWh there is an impact on Generator 3’s incentives – </a:t>
            </a:r>
            <a:r>
              <a:rPr lang="en-US" b="1" dirty="0" smtClean="0"/>
              <a:t>this is the tradeoff</a:t>
            </a:r>
          </a:p>
          <a:p>
            <a:r>
              <a:rPr lang="en-US" dirty="0" smtClean="0"/>
              <a:t>In this case, ‘close enough’ means the strike price could be up to $5/MWh higher without impacting incentives</a:t>
            </a:r>
          </a:p>
          <a:p>
            <a:r>
              <a:rPr lang="en-US" dirty="0" smtClean="0"/>
              <a:t>A strike price that is more than $5/MWh higher (</a:t>
            </a:r>
            <a:r>
              <a:rPr lang="en-US" i="1" dirty="0" smtClean="0"/>
              <a:t>i.e., </a:t>
            </a:r>
            <a:r>
              <a:rPr lang="en-US" dirty="0" smtClean="0"/>
              <a:t>a strike price greater than Generator 3’s marginal cost for energy) begins to erode the incentive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assessing whether or not, or to what degree, to </a:t>
            </a:r>
            <a:r>
              <a:rPr lang="en-US" dirty="0" smtClean="0"/>
              <a:t>apply a bias in the setting of the </a:t>
            </a:r>
            <a:r>
              <a:rPr lang="en-US" dirty="0"/>
              <a:t>strike price </a:t>
            </a:r>
            <a:r>
              <a:rPr lang="en-US" i="1" dirty="0" smtClean="0"/>
              <a:t>the </a:t>
            </a:r>
            <a:r>
              <a:rPr lang="en-US" i="1" dirty="0"/>
              <a:t>impact on the incentives </a:t>
            </a:r>
            <a:r>
              <a:rPr lang="en-US" dirty="0"/>
              <a:t>to the marginal </a:t>
            </a:r>
            <a:r>
              <a:rPr lang="en-US" dirty="0" smtClean="0"/>
              <a:t>unit (</a:t>
            </a:r>
            <a:r>
              <a:rPr lang="en-US" dirty="0"/>
              <a:t>for options) should also be </a:t>
            </a:r>
            <a:r>
              <a:rPr lang="en-US" dirty="0" smtClean="0"/>
              <a:t>considered</a:t>
            </a:r>
          </a:p>
          <a:p>
            <a:pPr lvl="1"/>
            <a:r>
              <a:rPr lang="en-US" dirty="0" smtClean="0"/>
              <a:t>How often, and to what degree, does a biased strike price exceed the marginal cost (for energy) of the marginal (option) offer  </a:t>
            </a:r>
          </a:p>
          <a:p>
            <a:r>
              <a:rPr lang="en-US" dirty="0" smtClean="0"/>
              <a:t>To assess this tradeoff, we </a:t>
            </a:r>
            <a:r>
              <a:rPr lang="en-US" dirty="0"/>
              <a:t>will work with AGI (Analysis Group Inc.) </a:t>
            </a:r>
            <a:r>
              <a:rPr lang="en-US" dirty="0" smtClean="0"/>
              <a:t>to </a:t>
            </a:r>
            <a:r>
              <a:rPr lang="en-US" dirty="0"/>
              <a:t>try and quantify </a:t>
            </a:r>
            <a:r>
              <a:rPr lang="en-US" dirty="0" smtClean="0"/>
              <a:t>the impacts on incentives</a:t>
            </a:r>
          </a:p>
        </p:txBody>
      </p:sp>
    </p:spTree>
    <p:extLst>
      <p:ext uri="{BB962C8B-B14F-4D97-AF65-F5344CB8AC3E}">
        <p14:creationId xmlns:p14="http://schemas.microsoft.com/office/powerpoint/2010/main" val="274198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strike price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7772400" cy="1981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this section, we </a:t>
            </a:r>
            <a:r>
              <a:rPr lang="en-US" dirty="0"/>
              <a:t>will examine the effects on close-out costs by shaping the strike price, and the effects of including a bias in the determination of the strike price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also examine </a:t>
            </a:r>
            <a:r>
              <a:rPr lang="en-US" dirty="0"/>
              <a:t>different </a:t>
            </a:r>
            <a:r>
              <a:rPr lang="en-US" dirty="0" smtClean="0"/>
              <a:t>practical approaches to </a:t>
            </a:r>
            <a:r>
              <a:rPr lang="en-US" dirty="0"/>
              <a:t>determine the strike </a:t>
            </a:r>
            <a:r>
              <a:rPr lang="en-US" dirty="0" smtClean="0"/>
              <a:t>price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section is organized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we will establish a benchmark to gauge and contrast the effects of the various constructs examined to set the strike price</a:t>
            </a:r>
          </a:p>
          <a:p>
            <a:pPr lvl="0"/>
            <a:r>
              <a:rPr lang="en-US" dirty="0" smtClean="0"/>
              <a:t>Then we will examine, relative to the reference construct, </a:t>
            </a:r>
            <a:r>
              <a:rPr lang="en-US" dirty="0"/>
              <a:t>the </a:t>
            </a:r>
            <a:r>
              <a:rPr lang="en-US" dirty="0" smtClean="0"/>
              <a:t>effects of </a:t>
            </a:r>
            <a:r>
              <a:rPr lang="en-US" dirty="0"/>
              <a:t>shaping and </a:t>
            </a:r>
            <a:r>
              <a:rPr lang="en-US" dirty="0" smtClean="0"/>
              <a:t>biasing</a:t>
            </a:r>
          </a:p>
          <a:p>
            <a:pPr lvl="0"/>
            <a:r>
              <a:rPr lang="en-US" dirty="0" smtClean="0"/>
              <a:t>Finally, we will examine some practical approaches for setting the strike price, including the effects of shaping and biasing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8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use the same historical period for all analyses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For </a:t>
            </a:r>
            <a:r>
              <a:rPr lang="en-US" dirty="0"/>
              <a:t>comparison </a:t>
            </a:r>
            <a:r>
              <a:rPr lang="en-US" dirty="0" smtClean="0"/>
              <a:t>purposes, </a:t>
            </a:r>
            <a:r>
              <a:rPr lang="en-US" dirty="0"/>
              <a:t>we will </a:t>
            </a:r>
            <a:r>
              <a:rPr lang="en-US" dirty="0" smtClean="0"/>
              <a:t>use </a:t>
            </a:r>
            <a:r>
              <a:rPr lang="en-US" dirty="0"/>
              <a:t>the period from Jan 3, 2019 through September 30, </a:t>
            </a:r>
            <a:r>
              <a:rPr lang="en-US" dirty="0" smtClean="0"/>
              <a:t>2019</a:t>
            </a:r>
          </a:p>
          <a:p>
            <a:pPr lvl="0"/>
            <a:r>
              <a:rPr lang="en-US" i="1" dirty="0" smtClean="0"/>
              <a:t>Because</a:t>
            </a:r>
            <a:r>
              <a:rPr lang="en-US" dirty="0" smtClean="0"/>
              <a:t>, for </a:t>
            </a:r>
            <a:r>
              <a:rPr lang="en-US" dirty="0"/>
              <a:t>this period </a:t>
            </a:r>
            <a:r>
              <a:rPr lang="en-US" dirty="0" smtClean="0"/>
              <a:t>of time, the external </a:t>
            </a:r>
            <a:r>
              <a:rPr lang="en-US" dirty="0"/>
              <a:t>data </a:t>
            </a:r>
            <a:r>
              <a:rPr lang="en-US" dirty="0" smtClean="0"/>
              <a:t>we will use are available</a:t>
            </a:r>
            <a:endParaRPr lang="en-US" dirty="0"/>
          </a:p>
          <a:p>
            <a:pPr lvl="0"/>
            <a:r>
              <a:rPr lang="en-US" dirty="0"/>
              <a:t>By using the same </a:t>
            </a:r>
            <a:r>
              <a:rPr lang="en-US" dirty="0" smtClean="0"/>
              <a:t>period in each case </a:t>
            </a:r>
            <a:r>
              <a:rPr lang="en-US" dirty="0"/>
              <a:t>we can fairly compare and contrast each </a:t>
            </a:r>
            <a:r>
              <a:rPr lang="en-US" dirty="0" smtClean="0"/>
              <a:t>construct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0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data has been compiled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each hour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period, </a:t>
            </a:r>
            <a:r>
              <a:rPr lang="en-US" dirty="0"/>
              <a:t>the strike price </a:t>
            </a:r>
            <a:r>
              <a:rPr lang="en-US" dirty="0" smtClean="0"/>
              <a:t>(K) is compared to the RT LMP and a close-out amount for a 1 MWh option, if the RT LMP is greater than K, is </a:t>
            </a:r>
            <a:r>
              <a:rPr lang="en-US" dirty="0"/>
              <a:t>calculated </a:t>
            </a:r>
            <a:endParaRPr lang="en-US" dirty="0" smtClean="0"/>
          </a:p>
          <a:p>
            <a:pPr lvl="1"/>
            <a:r>
              <a:rPr lang="en-US" dirty="0" smtClean="0"/>
              <a:t>In each different construct it is only the strike price that is different</a:t>
            </a:r>
          </a:p>
          <a:p>
            <a:pPr lvl="1"/>
            <a:r>
              <a:rPr lang="en-US" b="1" dirty="0" smtClean="0"/>
              <a:t>For the benchmark</a:t>
            </a:r>
            <a:r>
              <a:rPr lang="en-US" dirty="0" smtClean="0"/>
              <a:t> the strike price is set equal to the actual DA LMP that hour</a:t>
            </a:r>
          </a:p>
          <a:p>
            <a:r>
              <a:rPr lang="en-US" dirty="0" smtClean="0"/>
              <a:t>This data is summarized in tables, showing:</a:t>
            </a:r>
          </a:p>
          <a:p>
            <a:pPr lvl="1"/>
            <a:r>
              <a:rPr lang="en-US" dirty="0" smtClean="0"/>
              <a:t>The total close-out amount ($) over the period</a:t>
            </a:r>
          </a:p>
          <a:p>
            <a:pPr lvl="1"/>
            <a:r>
              <a:rPr lang="en-US" dirty="0" smtClean="0"/>
              <a:t>The percentage of the hours in the period with a positive close-out amount</a:t>
            </a:r>
          </a:p>
          <a:p>
            <a:pPr lvl="1"/>
            <a:r>
              <a:rPr lang="en-US" dirty="0" smtClean="0"/>
              <a:t>The average rate ($/MWh); the total close-out amount divided by the number of hours in the period</a:t>
            </a:r>
          </a:p>
          <a:p>
            <a:pPr lvl="1"/>
            <a:r>
              <a:rPr lang="en-US" dirty="0" smtClean="0"/>
              <a:t>The average rate ($/MWh) for hours with a positive close-out amount</a:t>
            </a:r>
          </a:p>
          <a:p>
            <a:pPr lvl="1"/>
            <a:r>
              <a:rPr lang="en-US" dirty="0" smtClean="0"/>
              <a:t>The average rate ($/MWh) for hours with a ‘missing’ close-out amount</a:t>
            </a:r>
          </a:p>
        </p:txBody>
      </p:sp>
    </p:spTree>
    <p:extLst>
      <p:ext uri="{BB962C8B-B14F-4D97-AF65-F5344CB8AC3E}">
        <p14:creationId xmlns:p14="http://schemas.microsoft.com/office/powerpoint/2010/main" val="5130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April 15, 2020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6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505136"/>
            <a:ext cx="8077200" cy="18194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some hours the strike price is ‘too low’ compared to the </a:t>
            </a:r>
            <a:r>
              <a:rPr lang="en-US" dirty="0" smtClean="0"/>
              <a:t>benchmark (DA LMP), and the close-out charge is greater than the benchmark close-out</a:t>
            </a:r>
          </a:p>
          <a:p>
            <a:r>
              <a:rPr lang="en-US" dirty="0" smtClean="0"/>
              <a:t>In some hours the strike price is ‘too high’ compared to the </a:t>
            </a:r>
            <a:r>
              <a:rPr lang="en-US" dirty="0"/>
              <a:t>benchmark, and the close-out charge </a:t>
            </a:r>
            <a:r>
              <a:rPr lang="en-US" dirty="0" smtClean="0"/>
              <a:t>is less </a:t>
            </a:r>
            <a:r>
              <a:rPr lang="en-US" dirty="0"/>
              <a:t>than (or completely missing from) the benchmark </a:t>
            </a:r>
            <a:r>
              <a:rPr lang="en-US" dirty="0" smtClean="0"/>
              <a:t>close-out</a:t>
            </a:r>
          </a:p>
          <a:p>
            <a:r>
              <a:rPr lang="en-US" dirty="0" smtClean="0"/>
              <a:t>These effects can be seen in the average rates for hours with a positive close-out amount, and </a:t>
            </a:r>
            <a:r>
              <a:rPr lang="en-US" dirty="0"/>
              <a:t>the average rates for hours </a:t>
            </a:r>
            <a:r>
              <a:rPr lang="en-US" dirty="0" smtClean="0"/>
              <a:t>with a missing close-out amount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practice, there will be close-out differences relative to the benchmark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599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1447800"/>
            <a:ext cx="5181600" cy="28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effects of shaping and biasing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6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724400" cy="453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demonstration purposes, seasonal shapes have been developed (see Appendix A for details on how these shapes were created)</a:t>
            </a:r>
          </a:p>
          <a:p>
            <a:r>
              <a:rPr lang="en-US" dirty="0" smtClean="0"/>
              <a:t>These shapes can be used to convert Peak and Off-Peak marks into unique strike prices for each hour of the day</a:t>
            </a:r>
          </a:p>
          <a:p>
            <a:pPr lvl="1"/>
            <a:r>
              <a:rPr lang="en-US" dirty="0" smtClean="0"/>
              <a:t>Peak: hours 8-23</a:t>
            </a:r>
          </a:p>
          <a:p>
            <a:pPr lvl="1"/>
            <a:r>
              <a:rPr lang="en-US" dirty="0" smtClean="0"/>
              <a:t>Off-Peak: hours 1-7, and 24</a:t>
            </a:r>
          </a:p>
          <a:p>
            <a:r>
              <a:rPr lang="en-US" dirty="0" smtClean="0"/>
              <a:t>For example, if the Peak mark is $30/MWh, the strike price in hour 8, in the winter, would be $33.60/MWh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the strike price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6899" y="562811"/>
            <a:ext cx="2848901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962399"/>
            <a:ext cx="8229600" cy="2382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demonstration purposes, a proxy mark is used for Peak and Off-Peak hours – this is the mark that is ‘shaped’</a:t>
            </a:r>
          </a:p>
          <a:p>
            <a:pPr lvl="1"/>
            <a:r>
              <a:rPr lang="en-US" dirty="0" smtClean="0"/>
              <a:t>The proxy Peak mark for a given day is equal to the average of the actual DA LMPs for the Peak hours in that day (and likewise for the Off-Peak mark)</a:t>
            </a:r>
          </a:p>
          <a:p>
            <a:r>
              <a:rPr lang="en-US" dirty="0" smtClean="0"/>
              <a:t>For contrast, a no-shape case is included; the strike price in all Peak hours is the same, and equal to the proxy Peak mark (and likewise for the Off-Peak hours)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shaping the strike price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45237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262" y="1688306"/>
            <a:ext cx="7229475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22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Biasing the strike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can add a bias to the three prior constructs and observe the effects</a:t>
            </a:r>
          </a:p>
          <a:p>
            <a:pPr lvl="1"/>
            <a:r>
              <a:rPr lang="en-US" dirty="0" smtClean="0"/>
              <a:t>For the benchmark, this means biasing the DA LMP</a:t>
            </a:r>
          </a:p>
          <a:p>
            <a:pPr lvl="1"/>
            <a:r>
              <a:rPr lang="en-US" dirty="0" smtClean="0"/>
              <a:t>For the no-shape case, this mean biasing the proxy marks (</a:t>
            </a:r>
            <a:r>
              <a:rPr lang="en-US" i="1" dirty="0" smtClean="0"/>
              <a:t>i.e., </a:t>
            </a:r>
            <a:r>
              <a:rPr lang="en-US" dirty="0" smtClean="0"/>
              <a:t>the average of the actual DA LMPs for both the Peak and Off-Peak hours)</a:t>
            </a:r>
          </a:p>
          <a:p>
            <a:pPr lvl="1"/>
            <a:r>
              <a:rPr lang="en-US" dirty="0" smtClean="0"/>
              <a:t>For the shaped case, this means biasing the product of the proxy mark and the hourly index</a:t>
            </a:r>
            <a:endParaRPr lang="en-US" dirty="0"/>
          </a:p>
          <a:p>
            <a:r>
              <a:rPr lang="en-US" dirty="0" smtClean="0"/>
              <a:t>For demonstration purposes only, two </a:t>
            </a:r>
            <a:r>
              <a:rPr lang="en-US" dirty="0"/>
              <a:t>bias </a:t>
            </a:r>
            <a:r>
              <a:rPr lang="en-US" dirty="0" smtClean="0"/>
              <a:t>methods were examined, and applied to every hour of the period</a:t>
            </a:r>
          </a:p>
          <a:p>
            <a:pPr lvl="1"/>
            <a:r>
              <a:rPr lang="en-US" dirty="0" smtClean="0"/>
              <a:t>Fixed method: a $5/MWh bias is applied in every hour</a:t>
            </a:r>
          </a:p>
          <a:p>
            <a:pPr lvl="1"/>
            <a:r>
              <a:rPr lang="en-US" dirty="0" smtClean="0"/>
              <a:t>Percentage method: a 5% bias (a 1.05 multiplier) is applied in every hour</a:t>
            </a:r>
          </a:p>
        </p:txBody>
      </p:sp>
    </p:spTree>
    <p:extLst>
      <p:ext uri="{BB962C8B-B14F-4D97-AF65-F5344CB8AC3E}">
        <p14:creationId xmlns:p14="http://schemas.microsoft.com/office/powerpoint/2010/main" val="4020624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</a:t>
            </a:r>
            <a:r>
              <a:rPr lang="en-US" dirty="0" smtClean="0"/>
              <a:t>biasing </a:t>
            </a:r>
            <a:r>
              <a:rPr lang="en-US" dirty="0"/>
              <a:t>the </a:t>
            </a:r>
            <a:r>
              <a:rPr lang="en-US" dirty="0" smtClean="0"/>
              <a:t>strike price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885" y="1401763"/>
            <a:ext cx="701623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5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both shaping and biasing there are </a:t>
            </a:r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Presuming a shaping and/or biasing mechanism are used:</a:t>
            </a:r>
          </a:p>
          <a:p>
            <a:r>
              <a:rPr lang="en-US" dirty="0" smtClean="0"/>
              <a:t>What should be the </a:t>
            </a:r>
            <a:r>
              <a:rPr lang="en-US" i="1" dirty="0" smtClean="0"/>
              <a:t>precise</a:t>
            </a:r>
            <a:r>
              <a:rPr lang="en-US" dirty="0" smtClean="0"/>
              <a:t> method used?</a:t>
            </a:r>
          </a:p>
          <a:p>
            <a:pPr lvl="1"/>
            <a:r>
              <a:rPr lang="en-US" dirty="0" smtClean="0"/>
              <a:t>To determine seasonal shapes</a:t>
            </a:r>
          </a:p>
          <a:p>
            <a:pPr lvl="1"/>
            <a:r>
              <a:rPr lang="en-US" dirty="0" smtClean="0"/>
              <a:t>To determine a bias amount (whether fixed or percentage based)</a:t>
            </a:r>
          </a:p>
          <a:p>
            <a:r>
              <a:rPr lang="en-US" dirty="0" smtClean="0"/>
              <a:t>How often should shapes and bias amounts be reviewed and updated?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6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02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this into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To date, we have examined two possible external data sources</a:t>
            </a:r>
          </a:p>
          <a:p>
            <a:r>
              <a:rPr lang="en-US" b="1" dirty="0" smtClean="0"/>
              <a:t>Daily power mark construct</a:t>
            </a:r>
            <a:r>
              <a:rPr lang="en-US" dirty="0" smtClean="0"/>
              <a:t>: We have data provided by Intercontinental Exchange (ICE)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From ICE historical daily Mass Hub Peak and Off-Peak marks are available </a:t>
            </a:r>
          </a:p>
          <a:p>
            <a:r>
              <a:rPr lang="en-US" b="1" dirty="0" smtClean="0"/>
              <a:t>Forecast construct</a:t>
            </a:r>
            <a:r>
              <a:rPr lang="en-US" dirty="0" smtClean="0"/>
              <a:t>: We have data provided by </a:t>
            </a:r>
            <a:r>
              <a:rPr lang="en-US" dirty="0" err="1" smtClean="0"/>
              <a:t>Enverus</a:t>
            </a:r>
            <a:r>
              <a:rPr lang="en-US" dirty="0" smtClean="0"/>
              <a:t> (previously known as </a:t>
            </a:r>
            <a:r>
              <a:rPr lang="en-US" dirty="0" err="1" smtClean="0"/>
              <a:t>PRTforecast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Enverus</a:t>
            </a:r>
            <a:r>
              <a:rPr lang="en-US" dirty="0" smtClean="0"/>
              <a:t> historical hourly forecasts of Mass Hub DA LMPs are available</a:t>
            </a:r>
          </a:p>
          <a:p>
            <a:pPr lvl="1"/>
            <a:r>
              <a:rPr lang="en-US" dirty="0" smtClean="0"/>
              <a:t>The ISO uses these data presently for generator’s reference-price opportunity cost calculations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 smtClean="0"/>
              <a:t>We will examine each, in turn, next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685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pros </a:t>
            </a:r>
            <a:r>
              <a:rPr lang="en-US" dirty="0" smtClean="0"/>
              <a:t>and cons using a daily </a:t>
            </a:r>
            <a:br>
              <a:rPr lang="en-US" dirty="0" smtClean="0"/>
            </a:br>
            <a:r>
              <a:rPr lang="en-US" dirty="0" smtClean="0"/>
              <a:t>(Peak and Off-Peak) power mark construct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They are the best available estimate of the </a:t>
            </a:r>
            <a:r>
              <a:rPr lang="en-US" i="1" dirty="0" smtClean="0"/>
              <a:t>market’s </a:t>
            </a:r>
            <a:r>
              <a:rPr lang="en-US" dirty="0" smtClean="0"/>
              <a:t>expectation of next day RT LMPs (see slide 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Limited volume and open interest </a:t>
            </a:r>
            <a:r>
              <a:rPr lang="en-US" dirty="0"/>
              <a:t>in New England </a:t>
            </a:r>
            <a:r>
              <a:rPr lang="en-US" dirty="0" smtClean="0"/>
              <a:t>power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specified ‘shape’ to Peak and Off-Peak </a:t>
            </a:r>
            <a:r>
              <a:rPr lang="en-US" dirty="0" smtClean="0"/>
              <a:t>marks; they </a:t>
            </a:r>
            <a:r>
              <a:rPr lang="en-US" dirty="0"/>
              <a:t>are averages</a:t>
            </a:r>
          </a:p>
          <a:p>
            <a:pPr lvl="1"/>
            <a:r>
              <a:rPr lang="en-US" dirty="0" smtClean="0"/>
              <a:t>There is a time lag; </a:t>
            </a:r>
          </a:p>
          <a:p>
            <a:pPr lvl="2"/>
            <a:r>
              <a:rPr lang="en-US" dirty="0" smtClean="0"/>
              <a:t>The latest exchange’s report from the day (or days) prior would be used to set strike prices for the next day (or days) – fundamentally a two-day ahead mark </a:t>
            </a:r>
          </a:p>
          <a:p>
            <a:pPr lvl="2"/>
            <a:r>
              <a:rPr lang="en-US" dirty="0" smtClean="0"/>
              <a:t>The two-day ahead mark may be a ‘balance of week’ or ‘balance of month’ mark instead of a mark for power that one specific day, two days ahead</a:t>
            </a:r>
          </a:p>
        </p:txBody>
      </p:sp>
    </p:spTree>
    <p:extLst>
      <p:ext uri="{BB962C8B-B14F-4D97-AF65-F5344CB8AC3E}">
        <p14:creationId xmlns:p14="http://schemas.microsoft.com/office/powerpoint/2010/main" val="15691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strike price discussions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June ESI presentation</a:t>
            </a:r>
            <a:endParaRPr lang="en-US" dirty="0"/>
          </a:p>
          <a:p>
            <a:r>
              <a:rPr lang="en-US" dirty="0" smtClean="0"/>
              <a:t>In June, we discussed strike </a:t>
            </a:r>
            <a:r>
              <a:rPr lang="en-US" dirty="0"/>
              <a:t>price determination methods and guidelines; slides </a:t>
            </a:r>
            <a:r>
              <a:rPr lang="en-US" dirty="0" smtClean="0"/>
              <a:t>55-65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August </a:t>
            </a:r>
            <a:r>
              <a:rPr lang="en-US" dirty="0">
                <a:hlinkClick r:id="rId3"/>
              </a:rPr>
              <a:t>ESI presentation</a:t>
            </a:r>
            <a:endParaRPr lang="en-US" dirty="0"/>
          </a:p>
          <a:p>
            <a:r>
              <a:rPr lang="en-US" dirty="0" smtClean="0"/>
              <a:t>In August, we again discussed the strike price, including a brief demonstration using a proxy mark for Peak and Off-Peak hours as a basis for setting the strike price; </a:t>
            </a:r>
            <a:r>
              <a:rPr lang="en-US" dirty="0"/>
              <a:t>slides 60-70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9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Here, we will </a:t>
            </a:r>
            <a:r>
              <a:rPr lang="en-US" dirty="0" smtClean="0"/>
              <a:t>again use </a:t>
            </a:r>
            <a:r>
              <a:rPr lang="en-US" dirty="0"/>
              <a:t>the </a:t>
            </a:r>
            <a:r>
              <a:rPr lang="en-US" dirty="0" smtClean="0"/>
              <a:t>no-shape </a:t>
            </a:r>
            <a:r>
              <a:rPr lang="en-US" dirty="0"/>
              <a:t>and </a:t>
            </a:r>
            <a:r>
              <a:rPr lang="en-US" dirty="0" smtClean="0"/>
              <a:t>shape constructs, </a:t>
            </a:r>
            <a:r>
              <a:rPr lang="en-US" dirty="0"/>
              <a:t>but instead of using proxy marks we will use </a:t>
            </a:r>
            <a:r>
              <a:rPr lang="en-US" dirty="0" smtClean="0"/>
              <a:t>historical data provided </a:t>
            </a:r>
            <a:r>
              <a:rPr lang="en-US" dirty="0"/>
              <a:t>by ICE</a:t>
            </a:r>
          </a:p>
          <a:p>
            <a:pPr lvl="1"/>
            <a:r>
              <a:rPr lang="en-US" dirty="0"/>
              <a:t>Specifically, we will use the daily reported (two-day ahead) Peak and Off-Peak marks for day-ahead power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using a daily </a:t>
            </a:r>
            <a:r>
              <a:rPr lang="en-US" dirty="0"/>
              <a:t>power mark </a:t>
            </a:r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2975" y="1691878"/>
            <a:ext cx="7258050" cy="1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Biasing the daily power mark construct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add </a:t>
            </a:r>
            <a:r>
              <a:rPr lang="en-US" dirty="0" smtClean="0"/>
              <a:t>the same two bias methods ($5/MWh, 5%) and </a:t>
            </a:r>
            <a:r>
              <a:rPr lang="en-US" dirty="0"/>
              <a:t>observe the </a:t>
            </a:r>
            <a:r>
              <a:rPr lang="en-US" dirty="0" smtClean="0"/>
              <a:t>effects</a:t>
            </a:r>
            <a:endParaRPr lang="en-US" dirty="0"/>
          </a:p>
          <a:p>
            <a:pPr lvl="1"/>
            <a:r>
              <a:rPr lang="en-US" dirty="0"/>
              <a:t>For the no-shape </a:t>
            </a:r>
            <a:r>
              <a:rPr lang="en-US" dirty="0" smtClean="0"/>
              <a:t>case, </a:t>
            </a:r>
            <a:r>
              <a:rPr lang="en-US" dirty="0"/>
              <a:t>this mean biasing </a:t>
            </a:r>
            <a:r>
              <a:rPr lang="en-US" dirty="0" smtClean="0"/>
              <a:t>both </a:t>
            </a:r>
            <a:r>
              <a:rPr lang="en-US" dirty="0"/>
              <a:t>the Peak and Off-Peak </a:t>
            </a:r>
            <a:r>
              <a:rPr lang="en-US" dirty="0" smtClean="0"/>
              <a:t>marks</a:t>
            </a:r>
            <a:endParaRPr lang="en-US" dirty="0"/>
          </a:p>
          <a:p>
            <a:pPr lvl="1"/>
            <a:r>
              <a:rPr lang="en-US" dirty="0"/>
              <a:t>For the shaped </a:t>
            </a:r>
            <a:r>
              <a:rPr lang="en-US" dirty="0" smtClean="0"/>
              <a:t>case, </a:t>
            </a:r>
            <a:r>
              <a:rPr lang="en-US" dirty="0"/>
              <a:t>this means biasing the product of the </a:t>
            </a:r>
            <a:r>
              <a:rPr lang="en-US" dirty="0" smtClean="0"/>
              <a:t>mark </a:t>
            </a:r>
            <a:r>
              <a:rPr lang="en-US" dirty="0"/>
              <a:t>and the hourly </a:t>
            </a:r>
            <a:r>
              <a:rPr lang="en-US" dirty="0" smtClean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737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using a </a:t>
            </a:r>
            <a:r>
              <a:rPr lang="en-US" dirty="0" smtClean="0"/>
              <a:t>biased daily </a:t>
            </a:r>
            <a:r>
              <a:rPr lang="en-US" dirty="0"/>
              <a:t>power mark construct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123" y="1401763"/>
            <a:ext cx="7025753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4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pros </a:t>
            </a:r>
            <a:r>
              <a:rPr lang="en-US" dirty="0" smtClean="0"/>
              <a:t>and cons using an independent (commercially available) forecast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This being an </a:t>
            </a:r>
            <a:r>
              <a:rPr lang="en-US" i="1" dirty="0" smtClean="0"/>
              <a:t>hourly</a:t>
            </a:r>
            <a:r>
              <a:rPr lang="en-US" dirty="0" smtClean="0"/>
              <a:t> forecast, no shaping is required</a:t>
            </a:r>
            <a:endParaRPr lang="en-US" dirty="0"/>
          </a:p>
          <a:p>
            <a:pPr lvl="1"/>
            <a:r>
              <a:rPr lang="en-US" dirty="0"/>
              <a:t>There is </a:t>
            </a:r>
            <a:r>
              <a:rPr lang="en-US" dirty="0" smtClean="0"/>
              <a:t>no time lag; the latest forecast </a:t>
            </a:r>
            <a:r>
              <a:rPr lang="en-US" i="1" dirty="0" smtClean="0"/>
              <a:t>for tomorrow </a:t>
            </a:r>
            <a:r>
              <a:rPr lang="en-US" dirty="0" smtClean="0"/>
              <a:t>is available each morning 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This is a forecast, and technically not an </a:t>
            </a:r>
            <a:r>
              <a:rPr lang="en-US" dirty="0"/>
              <a:t>estimate of the </a:t>
            </a:r>
            <a:r>
              <a:rPr lang="en-US" i="1" dirty="0"/>
              <a:t>market’s </a:t>
            </a:r>
            <a:r>
              <a:rPr lang="en-US" dirty="0"/>
              <a:t>expectation </a:t>
            </a:r>
            <a:r>
              <a:rPr lang="en-US" dirty="0" smtClean="0"/>
              <a:t>of </a:t>
            </a:r>
            <a:r>
              <a:rPr lang="en-US" dirty="0"/>
              <a:t>next day RT </a:t>
            </a:r>
            <a:r>
              <a:rPr lang="en-US" dirty="0" smtClean="0"/>
              <a:t>LMPs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3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1148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 shaping is required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using a forecast construct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77781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8768" y="1688306"/>
            <a:ext cx="5986463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5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5851" y="5791200"/>
            <a:ext cx="8229600" cy="5140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same two bias methods ($5/MWh, 5%) </a:t>
            </a:r>
            <a:r>
              <a:rPr lang="en-US" dirty="0" smtClean="0"/>
              <a:t>have been applied to each hour’s DA LMP forecast value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Biasing the forecast construct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257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0700" y="1136020"/>
            <a:ext cx="5562600" cy="46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1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observations over the same period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5605"/>
            <a:ext cx="8229600" cy="4785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626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78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&amp; Next steps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92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Practical approaches, and shaping</a:t>
            </a:r>
            <a:r>
              <a:rPr lang="en-US" dirty="0"/>
              <a:t>:   </a:t>
            </a:r>
          </a:p>
          <a:p>
            <a:r>
              <a:rPr lang="en-US" dirty="0" smtClean="0"/>
              <a:t>For the period examined, the forecast approach produces </a:t>
            </a:r>
            <a:r>
              <a:rPr lang="en-US" dirty="0"/>
              <a:t>average close-out costs </a:t>
            </a:r>
            <a:r>
              <a:rPr lang="en-US" dirty="0" smtClean="0"/>
              <a:t>that are closer </a:t>
            </a:r>
            <a:r>
              <a:rPr lang="en-US" dirty="0"/>
              <a:t>to the </a:t>
            </a:r>
            <a:r>
              <a:rPr lang="en-US" dirty="0" smtClean="0"/>
              <a:t>benchmark than </a:t>
            </a:r>
            <a:r>
              <a:rPr lang="en-US" dirty="0"/>
              <a:t>using </a:t>
            </a:r>
            <a:r>
              <a:rPr lang="en-US" dirty="0" smtClean="0"/>
              <a:t>a shaped daily power mark approach</a:t>
            </a:r>
          </a:p>
          <a:p>
            <a:r>
              <a:rPr lang="en-US" dirty="0" smtClean="0"/>
              <a:t>A forecast approach does </a:t>
            </a:r>
            <a:r>
              <a:rPr lang="en-US" dirty="0"/>
              <a:t>not require </a:t>
            </a:r>
            <a:r>
              <a:rPr lang="en-US" dirty="0" smtClean="0"/>
              <a:t>the administrative </a:t>
            </a:r>
            <a:r>
              <a:rPr lang="en-US" dirty="0"/>
              <a:t>procedures to ‘hourly shape’ the </a:t>
            </a:r>
            <a:r>
              <a:rPr lang="en-US" dirty="0" smtClean="0"/>
              <a:t>strike price</a:t>
            </a:r>
          </a:p>
          <a:p>
            <a:pPr marL="0" indent="0">
              <a:buNone/>
            </a:pPr>
            <a:r>
              <a:rPr lang="en-US" u="sng" dirty="0" smtClean="0"/>
              <a:t>Bias</a:t>
            </a:r>
            <a:r>
              <a:rPr lang="en-US" dirty="0"/>
              <a:t>:</a:t>
            </a:r>
          </a:p>
          <a:p>
            <a:r>
              <a:rPr lang="en-US" dirty="0" smtClean="0"/>
              <a:t>Some </a:t>
            </a:r>
            <a:r>
              <a:rPr lang="en-US" dirty="0"/>
              <a:t>stakeholders have expressed interest in a higher strike (positive bias) to lower consumer costs, on average</a:t>
            </a:r>
          </a:p>
          <a:p>
            <a:r>
              <a:rPr lang="en-US" dirty="0" smtClean="0"/>
              <a:t>Others </a:t>
            </a:r>
            <a:r>
              <a:rPr lang="en-US" dirty="0"/>
              <a:t>have expressed concern that a higher strike may run counter to fuel security </a:t>
            </a:r>
            <a:r>
              <a:rPr lang="en-US" dirty="0" smtClean="0"/>
              <a:t>benefits</a:t>
            </a:r>
          </a:p>
          <a:p>
            <a:r>
              <a:rPr lang="en-US" dirty="0" smtClean="0"/>
              <a:t>As noted, </a:t>
            </a:r>
            <a:r>
              <a:rPr lang="en-US" dirty="0"/>
              <a:t>there is a </a:t>
            </a:r>
            <a:r>
              <a:rPr lang="en-US" dirty="0" smtClean="0"/>
              <a:t>trade-off, and the ISO </a:t>
            </a:r>
            <a:r>
              <a:rPr lang="en-US" dirty="0"/>
              <a:t>is working with AGI to provide quantitative information on this trade-off and will share </a:t>
            </a:r>
            <a:r>
              <a:rPr lang="en-US" dirty="0" smtClean="0"/>
              <a:t>this with </a:t>
            </a:r>
            <a:r>
              <a:rPr lang="en-US" dirty="0"/>
              <a:t>the committee as soon as available </a:t>
            </a:r>
          </a:p>
        </p:txBody>
      </p:sp>
    </p:spTree>
    <p:extLst>
      <p:ext uri="{BB962C8B-B14F-4D97-AF65-F5344CB8AC3E}">
        <p14:creationId xmlns:p14="http://schemas.microsoft.com/office/powerpoint/2010/main" val="3996129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up on assessing the impact on incentives with higher (biased) strike prices – </a:t>
            </a:r>
            <a:r>
              <a:rPr lang="en-US" i="1" dirty="0" smtClean="0"/>
              <a:t>can we quantify the tradeoff?</a:t>
            </a:r>
          </a:p>
          <a:p>
            <a:r>
              <a:rPr lang="en-US" dirty="0" smtClean="0"/>
              <a:t>Consider </a:t>
            </a:r>
            <a:r>
              <a:rPr lang="en-US" dirty="0"/>
              <a:t>your </a:t>
            </a:r>
            <a:r>
              <a:rPr lang="en-US" dirty="0" smtClean="0"/>
              <a:t>feedback regarding specific shaping and biasing mechanisms, and if applied how would these mechanisms be implemented and codified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</a:t>
            </a:r>
            <a:r>
              <a:rPr lang="en-US" dirty="0"/>
              <a:t>we will continue the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will pay particular attention to two broad stakeholder questions</a:t>
            </a:r>
          </a:p>
          <a:p>
            <a:r>
              <a:rPr lang="en-US" i="1" dirty="0" smtClean="0"/>
              <a:t>Can the strike price be ‘shaped’ across the day?  </a:t>
            </a:r>
          </a:p>
          <a:p>
            <a:pPr lvl="1"/>
            <a:r>
              <a:rPr lang="en-US" i="1" dirty="0" smtClean="0"/>
              <a:t>Is there a way to minimize the number of hours wherein the strike price is less than the day-ahead energy price (DA LMP), as compared to using the same DA LMP mark for all Peak hours and the same DA LMP mark for all Off-Peak hours?</a:t>
            </a:r>
          </a:p>
          <a:p>
            <a:r>
              <a:rPr lang="en-US" i="1" dirty="0" smtClean="0"/>
              <a:t>Can a bias of some sort be applied to lessen the number of hours with a close-out charge?  </a:t>
            </a:r>
          </a:p>
          <a:p>
            <a:pPr lvl="1"/>
            <a:r>
              <a:rPr lang="en-US" i="1" dirty="0" smtClean="0"/>
              <a:t>Can the hours where </a:t>
            </a:r>
            <a:r>
              <a:rPr lang="en-US" i="1" dirty="0"/>
              <a:t>the real-time energy price (RT </a:t>
            </a:r>
            <a:r>
              <a:rPr lang="en-US" i="1" dirty="0" smtClean="0"/>
              <a:t>LMP) exceeds the strike price be limited to only those hours wherein there is a material difference between the two?</a:t>
            </a:r>
          </a:p>
        </p:txBody>
      </p:sp>
    </p:spTree>
    <p:extLst>
      <p:ext uri="{BB962C8B-B14F-4D97-AF65-F5344CB8AC3E}">
        <p14:creationId xmlns:p14="http://schemas.microsoft.com/office/powerpoint/2010/main" val="40580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 for ISO Proposal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381000" y="685801"/>
          <a:ext cx="83058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November 2019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Further explanation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how the forecast energy requirement is applied today and review of the forecast energy requirement under ESI;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Discussion of impact analysis modeling enhancements;</a:t>
                      </a:r>
                    </a:p>
                    <a:p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Discussion of ISO memo on plans for developing mitigation of day-ahead ancillary services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81287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December 2019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impact analysis modeling results;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66439033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January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Draft ISO Tariff language;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 of impact analysis modeling results;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conceptual mitigation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Update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on initial forward market construct assessment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February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Final review of draft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ISO Tariff language and wrap-up;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draft impact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analysis report;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Continued discussion of conceptual mitigation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the forward market construct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iscussion of conceptual mitigation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 discussion of forward market construct including future plans;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2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2,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Vote on ISO proposed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Tariff language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submitted stakeholder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amendments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description of how the seasonal shapes were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233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daily hourly index of DA LMPs was created for each day over a twelve month period (October 2018 – September 2019)</a:t>
            </a:r>
          </a:p>
          <a:p>
            <a:r>
              <a:rPr lang="en-US" dirty="0" smtClean="0"/>
              <a:t>Example: The index value for hour 8 is hour 8’s DA LMP ($20.08/MWh) divided by the daily average of DA LMPs ($23.50) – yielding an index value of 0.855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8730" y="1404938"/>
            <a:ext cx="2497539" cy="47672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daily hourly index of DA LMPs was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56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5693263"/>
            <a:ext cx="8225901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difference between weekdays and weekends/holidays was deemed negligible for this demonstration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7400" y="1221267"/>
            <a:ext cx="4953000" cy="44129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month an average index value for each hour was 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3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seasonal average hourly index was then determined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Seasons for this demonstration:</a:t>
            </a:r>
          </a:p>
          <a:p>
            <a:pPr lvl="1"/>
            <a:r>
              <a:rPr lang="en-US" dirty="0" smtClean="0"/>
              <a:t>Winter (Dec – Jan)</a:t>
            </a:r>
          </a:p>
          <a:p>
            <a:pPr lvl="1"/>
            <a:r>
              <a:rPr lang="en-US" dirty="0" smtClean="0"/>
              <a:t>Summer (July – Aug)</a:t>
            </a:r>
          </a:p>
          <a:p>
            <a:pPr lvl="1"/>
            <a:r>
              <a:rPr lang="en-US" dirty="0" smtClean="0"/>
              <a:t>Shoulder (all other months)</a:t>
            </a:r>
          </a:p>
          <a:p>
            <a:r>
              <a:rPr lang="en-US" dirty="0" smtClean="0"/>
              <a:t>Using the average hourly index of each month in each season, a seasonal average hourly index was created – </a:t>
            </a:r>
            <a:r>
              <a:rPr lang="en-US" i="1" dirty="0" smtClean="0"/>
              <a:t>see table on next slide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012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4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average hourly index values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5887"/>
            <a:ext cx="8229600" cy="40650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7626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09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Peak and Off-Peak hourly index values were then created from the seasonal average hourly index values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38" y="1401763"/>
            <a:ext cx="4403123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63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seasonal Peak and Off-Peak index values were then compared to each hour’s actual DA LMP in the period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average daily Peak and Off-Peak DA LMPs were used to determine, for each day, a proxy mark for Peak and Off-Peak prices</a:t>
            </a:r>
          </a:p>
          <a:p>
            <a:pPr lvl="1"/>
            <a:r>
              <a:rPr lang="en-US" dirty="0" smtClean="0"/>
              <a:t>For example, The proxy Peak mark is equal to the average of actual DA LMPs for hours 8-23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843774"/>
            <a:ext cx="73723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seasonal breakout of the constructs examined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33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Seasonal breakout of period observations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56" y="1401763"/>
            <a:ext cx="6687888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2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few clarifications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tradeoffs</a:t>
            </a:r>
            <a:r>
              <a:rPr lang="en-US" dirty="0" smtClean="0"/>
              <a:t> associated with shaping and applying a bias in determining the strike price</a:t>
            </a:r>
          </a:p>
          <a:p>
            <a:pPr lvl="1"/>
            <a:r>
              <a:rPr lang="en-US" dirty="0" smtClean="0"/>
              <a:t>Today we will discuss these tradeoffs in addition to examining the technical aspects of how the strike price may be determined</a:t>
            </a:r>
          </a:p>
          <a:p>
            <a:r>
              <a:rPr lang="en-US" dirty="0" smtClean="0"/>
              <a:t>This presentation is </a:t>
            </a:r>
            <a:r>
              <a:rPr lang="en-US" i="1" dirty="0" smtClean="0"/>
              <a:t>not</a:t>
            </a:r>
            <a:r>
              <a:rPr lang="en-US" dirty="0" smtClean="0"/>
              <a:t> an ISO proposal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ISO is evaluating these issues, and today we are sharing our current </a:t>
            </a:r>
            <a:r>
              <a:rPr lang="en-US" dirty="0" smtClean="0"/>
              <a:t>thinking </a:t>
            </a:r>
            <a:r>
              <a:rPr lang="en-US" dirty="0"/>
              <a:t>and </a:t>
            </a:r>
            <a:r>
              <a:rPr lang="en-US" b="1" dirty="0"/>
              <a:t>looking for </a:t>
            </a:r>
            <a:r>
              <a:rPr lang="en-US" b="1" dirty="0" smtClean="0"/>
              <a:t>feedback</a:t>
            </a:r>
            <a:endParaRPr lang="en-US" b="1" dirty="0"/>
          </a:p>
          <a:p>
            <a:pPr lvl="1"/>
            <a:r>
              <a:rPr lang="en-US" dirty="0" smtClean="0"/>
              <a:t>As these tradeoffs come into sharper focus the ISO will then be in a better position to formalize any position or proposal </a:t>
            </a:r>
          </a:p>
          <a:p>
            <a:pPr lvl="1"/>
            <a:r>
              <a:rPr lang="en-US" dirty="0" smtClean="0"/>
              <a:t>Today, we will discuss how to bring this picture into focus</a:t>
            </a:r>
            <a:endParaRPr lang="en-US" dirty="0"/>
          </a:p>
          <a:p>
            <a:r>
              <a:rPr lang="en-US" dirty="0" smtClean="0"/>
              <a:t>For this discussion, ‘bias’ will mean the application of some type of adjustment to what would otherwise be the strike price</a:t>
            </a:r>
          </a:p>
          <a:p>
            <a:pPr lvl="1"/>
            <a:r>
              <a:rPr lang="en-US" dirty="0" smtClean="0"/>
              <a:t>For example, if a Peak and Off-Peak external mark is used, the strike price would be that mark </a:t>
            </a:r>
            <a:r>
              <a:rPr lang="en-US" i="1" dirty="0" smtClean="0"/>
              <a:t>adjusted</a:t>
            </a:r>
            <a:r>
              <a:rPr lang="en-US" dirty="0" smtClean="0"/>
              <a:t> by either adding a fixed amount ($/MWh) to the mark, or by adding a percentage amount to the mark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presentation is organized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will discuss the tradeoff between applying a bias to the strike price and the impact on suppliers’ incentives to be capable of providing energy (</a:t>
            </a:r>
            <a:r>
              <a:rPr lang="en-US" i="1" dirty="0" smtClean="0"/>
              <a:t>i.e</a:t>
            </a:r>
            <a:r>
              <a:rPr lang="en-US" dirty="0" smtClean="0"/>
              <a:t>., to have ‘advanced fuel arrangements’ as noted in the examples in the discussion paper*)</a:t>
            </a:r>
          </a:p>
          <a:p>
            <a:r>
              <a:rPr lang="en-US" dirty="0" smtClean="0"/>
              <a:t>Then, using historical data, we will quantitatively examine </a:t>
            </a:r>
            <a:r>
              <a:rPr lang="en-US" dirty="0"/>
              <a:t>different possible constructs to determine the strike price, </a:t>
            </a:r>
            <a:r>
              <a:rPr lang="en-US" dirty="0" smtClean="0"/>
              <a:t>and examine </a:t>
            </a:r>
            <a:r>
              <a:rPr lang="en-US" dirty="0"/>
              <a:t>the effects </a:t>
            </a:r>
            <a:r>
              <a:rPr lang="en-US" dirty="0" smtClean="0"/>
              <a:t>on close-out costs of </a:t>
            </a:r>
            <a:r>
              <a:rPr lang="en-US" dirty="0"/>
              <a:t>shaping </a:t>
            </a:r>
            <a:r>
              <a:rPr lang="en-US" dirty="0" smtClean="0"/>
              <a:t>and </a:t>
            </a:r>
            <a:r>
              <a:rPr lang="en-US" dirty="0"/>
              <a:t>incorporating a </a:t>
            </a:r>
            <a:r>
              <a:rPr lang="en-US" dirty="0" smtClean="0"/>
              <a:t>bias in the determination of the strike price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dirty="0"/>
              <a:t>* </a:t>
            </a:r>
            <a:r>
              <a:rPr lang="en-US" dirty="0" smtClean="0"/>
              <a:t>	We </a:t>
            </a:r>
            <a:r>
              <a:rPr lang="en-US" dirty="0"/>
              <a:t>use </a:t>
            </a:r>
            <a:r>
              <a:rPr lang="en-US" dirty="0" smtClean="0"/>
              <a:t>the term ‘fuel</a:t>
            </a:r>
            <a:r>
              <a:rPr lang="en-US" dirty="0"/>
              <a:t>’ for convenience to demonstrate the concept; the ESI design is actually fuel/technology </a:t>
            </a:r>
            <a:r>
              <a:rPr lang="en-US" dirty="0" smtClean="0"/>
              <a:t>neutral.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tradeoff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Incentives vs. close-out costs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important aspects that guide how strike prices should be </a:t>
            </a:r>
            <a:r>
              <a:rPr lang="en-US" dirty="0" smtClean="0"/>
              <a:t>addressed </a:t>
            </a:r>
            <a:r>
              <a:rPr lang="en-US" i="1" dirty="0" smtClean="0"/>
              <a:t>(from June)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Known </a:t>
            </a:r>
            <a:r>
              <a:rPr lang="en-US" b="1" dirty="0"/>
              <a:t>before offers due</a:t>
            </a:r>
            <a:r>
              <a:rPr lang="en-US" i="1" dirty="0"/>
              <a:t>.  </a:t>
            </a:r>
            <a:r>
              <a:rPr lang="en-US" dirty="0"/>
              <a:t>The numerical value of the strike price</a:t>
            </a:r>
            <a:r>
              <a:rPr lang="en-US" i="1" dirty="0"/>
              <a:t> </a:t>
            </a:r>
            <a:r>
              <a:rPr lang="en-US" dirty="0"/>
              <a:t>must be known to participants in advance of when they must submit </a:t>
            </a:r>
            <a:r>
              <a:rPr lang="en-US" dirty="0" smtClean="0"/>
              <a:t>offers </a:t>
            </a:r>
            <a:r>
              <a:rPr lang="en-US" dirty="0"/>
              <a:t>in the day-ahead </a:t>
            </a:r>
            <a:r>
              <a:rPr lang="en-US" dirty="0" smtClean="0"/>
              <a:t>market</a:t>
            </a:r>
            <a:endParaRPr lang="en-US" dirty="0"/>
          </a:p>
          <a:p>
            <a:pPr lvl="0"/>
            <a:r>
              <a:rPr lang="en-US" b="1" dirty="0"/>
              <a:t>At the money. </a:t>
            </a:r>
            <a:r>
              <a:rPr lang="en-US" dirty="0"/>
              <a:t>The most efficient outcomes </a:t>
            </a:r>
            <a:r>
              <a:rPr lang="en-US" dirty="0" smtClean="0"/>
              <a:t>are </a:t>
            </a:r>
            <a:r>
              <a:rPr lang="en-US" dirty="0"/>
              <a:t>obtained when the strike price is set at approximately the expected value of the energy price at which the options will </a:t>
            </a:r>
            <a:r>
              <a:rPr lang="en-US" dirty="0" smtClean="0"/>
              <a:t>settle (</a:t>
            </a:r>
            <a:r>
              <a:rPr lang="en-US" i="1" dirty="0" smtClean="0"/>
              <a:t>i.e., </a:t>
            </a:r>
            <a:r>
              <a:rPr lang="en-US" dirty="0" smtClean="0"/>
              <a:t>real-time LMP)</a:t>
            </a:r>
            <a:endParaRPr lang="en-US" dirty="0"/>
          </a:p>
          <a:p>
            <a:pPr lvl="0"/>
            <a:r>
              <a:rPr lang="en-US" b="1" dirty="0"/>
              <a:t>Close is good enough. </a:t>
            </a:r>
            <a:r>
              <a:rPr lang="en-US" dirty="0"/>
              <a:t>In practice, setting the strike price precisely ‘at the money’ doesn’t matter much, within </a:t>
            </a:r>
            <a:r>
              <a:rPr lang="en-US" dirty="0" smtClean="0"/>
              <a:t>limits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4511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Also see </a:t>
            </a:r>
            <a:r>
              <a:rPr lang="en-US" dirty="0" smtClean="0">
                <a:hlinkClick r:id="rId2"/>
              </a:rPr>
              <a:t>ISO Discussion Paper on Energy Security Improvements</a:t>
            </a:r>
            <a:r>
              <a:rPr lang="en-US" dirty="0" smtClean="0">
                <a:solidFill>
                  <a:srgbClr val="000000"/>
                </a:solidFill>
              </a:rPr>
              <a:t>: Section 4.3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‘at the money’ we mean the expected value of the underlying good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expected value of the </a:t>
            </a:r>
            <a:r>
              <a:rPr lang="en-US" dirty="0" smtClean="0"/>
              <a:t>underlying good in this case is the RT LMP</a:t>
            </a:r>
            <a:endParaRPr lang="en-US" dirty="0"/>
          </a:p>
          <a:p>
            <a:r>
              <a:rPr lang="en-US" dirty="0" smtClean="0"/>
              <a:t>In practice, however, for </a:t>
            </a:r>
            <a:r>
              <a:rPr lang="en-US" dirty="0"/>
              <a:t>New England, the best </a:t>
            </a:r>
            <a:r>
              <a:rPr lang="en-US" dirty="0" smtClean="0"/>
              <a:t>available approximation </a:t>
            </a:r>
            <a:r>
              <a:rPr lang="en-US" dirty="0"/>
              <a:t>of the market’s </a:t>
            </a:r>
            <a:r>
              <a:rPr lang="en-US" dirty="0" smtClean="0"/>
              <a:t>expectation </a:t>
            </a:r>
            <a:r>
              <a:rPr lang="en-US" dirty="0"/>
              <a:t>of RT LMPs are </a:t>
            </a:r>
            <a:r>
              <a:rPr lang="en-US" dirty="0" smtClean="0"/>
              <a:t>the market’s expectation of DA LMPs</a:t>
            </a:r>
          </a:p>
          <a:p>
            <a:r>
              <a:rPr lang="en-US" dirty="0" smtClean="0"/>
              <a:t>Consequently, we will use DA LMPs in </a:t>
            </a:r>
            <a:r>
              <a:rPr lang="en-US" dirty="0"/>
              <a:t>the </a:t>
            </a:r>
            <a:r>
              <a:rPr lang="en-US" dirty="0" smtClean="0"/>
              <a:t>data analysis, and use actual DA LMPs as a benchmark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ISO-PPT-Template-Confidential</Template>
  <TotalTime>0</TotalTime>
  <Words>3145</Words>
  <Application>Microsoft Office PowerPoint</Application>
  <PresentationFormat>On-screen Show (4:3)</PresentationFormat>
  <Paragraphs>284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ISO-PPT-Template-Confidential</vt:lpstr>
      <vt:lpstr>blank</vt:lpstr>
      <vt:lpstr>PowerPoint Presentation</vt:lpstr>
      <vt:lpstr>PowerPoint Presentation</vt:lpstr>
      <vt:lpstr>Prior strike price discussions</vt:lpstr>
      <vt:lpstr>Today, we will continue the discussion</vt:lpstr>
      <vt:lpstr>First, a few clarifications</vt:lpstr>
      <vt:lpstr>How this presentation is organized</vt:lpstr>
      <vt:lpstr>The tradeoff</vt:lpstr>
      <vt:lpstr>Three important aspects that guide how strike prices should be addressed (from June)</vt:lpstr>
      <vt:lpstr>By ‘at the money’ we mean the expected value of the underlying good</vt:lpstr>
      <vt:lpstr>‘Close is good enough’ means any inaccuracy in the strike price would not impact incentives</vt:lpstr>
      <vt:lpstr>In Example 2 we can quantify the incentive</vt:lpstr>
      <vt:lpstr>Example 2 in the discussion paper (page 74)</vt:lpstr>
      <vt:lpstr>We can see the impact on the incentive by changing the strike price</vt:lpstr>
      <vt:lpstr>So what is the tradeoff and what is ‘close enough’</vt:lpstr>
      <vt:lpstr>Takeaway</vt:lpstr>
      <vt:lpstr>Setting the strike price</vt:lpstr>
      <vt:lpstr>How this section is organized</vt:lpstr>
      <vt:lpstr>We will use the same historical period for all analyses</vt:lpstr>
      <vt:lpstr>How the data has been compiled</vt:lpstr>
      <vt:lpstr>In practice, there will be close-out differences relative to the benchmark </vt:lpstr>
      <vt:lpstr>the effects of shaping and biasing</vt:lpstr>
      <vt:lpstr>Shaping the strike price</vt:lpstr>
      <vt:lpstr>The effect of shaping the strike price</vt:lpstr>
      <vt:lpstr>Biasing the strike price</vt:lpstr>
      <vt:lpstr>The effect of biasing the strike price</vt:lpstr>
      <vt:lpstr>For both shaping and biasing there are other considerations</vt:lpstr>
      <vt:lpstr>practical approaches</vt:lpstr>
      <vt:lpstr>Putting this into practice</vt:lpstr>
      <vt:lpstr>The pros and cons using a daily  (Peak and Off-Peak) power mark construct</vt:lpstr>
      <vt:lpstr>Observations using a daily power mark construct</vt:lpstr>
      <vt:lpstr>Biasing the daily power mark construct</vt:lpstr>
      <vt:lpstr>Observations using a biased daily power mark construct</vt:lpstr>
      <vt:lpstr>The pros and cons using an independent (commercially available) forecast</vt:lpstr>
      <vt:lpstr>Observations using a forecast construct</vt:lpstr>
      <vt:lpstr>Biasing the forecast construct</vt:lpstr>
      <vt:lpstr>Comparing observations over the same period</vt:lpstr>
      <vt:lpstr>Takeaways &amp; Next steps</vt:lpstr>
      <vt:lpstr>Takeaways</vt:lpstr>
      <vt:lpstr>Next steps</vt:lpstr>
      <vt:lpstr>Stakeholder Schedule for ISO Proposal</vt:lpstr>
      <vt:lpstr>Appendix A</vt:lpstr>
      <vt:lpstr>First, a daily hourly index of DA LMPs was created</vt:lpstr>
      <vt:lpstr>For each month an average index value for each hour was created</vt:lpstr>
      <vt:lpstr>A seasonal average hourly index was then determined</vt:lpstr>
      <vt:lpstr>Seasonal average hourly index values</vt:lpstr>
      <vt:lpstr>Peak and Off-Peak hourly index values were then created from the seasonal average hourly index values</vt:lpstr>
      <vt:lpstr>The seasonal Peak and Off-Peak index values were then compared to each hour’s actual DA LMP in the period</vt:lpstr>
      <vt:lpstr>Appendix B</vt:lpstr>
      <vt:lpstr>Seasonal breakout of period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2018-06-15T20:36:20Z</dcterms:created>
  <dcterms:modified xsi:type="dcterms:W3CDTF">2019-12-05T18:42:48Z</dcterms:modified>
</cp:coreProperties>
</file>