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5"/>
  </p:notesMasterIdLst>
  <p:handoutMasterIdLst>
    <p:handoutMasterId r:id="rId26"/>
  </p:handoutMasterIdLst>
  <p:sldIdLst>
    <p:sldId id="263" r:id="rId3"/>
    <p:sldId id="305" r:id="rId4"/>
    <p:sldId id="264" r:id="rId5"/>
    <p:sldId id="304" r:id="rId6"/>
    <p:sldId id="287" r:id="rId7"/>
    <p:sldId id="288" r:id="rId8"/>
    <p:sldId id="289" r:id="rId9"/>
    <p:sldId id="306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7AEA852-5EC7-4875-A9E6-EB147A33ECD4}">
          <p14:sldIdLst>
            <p14:sldId id="263"/>
            <p14:sldId id="305"/>
            <p14:sldId id="264"/>
            <p14:sldId id="304"/>
            <p14:sldId id="287"/>
            <p14:sldId id="288"/>
            <p14:sldId id="289"/>
            <p14:sldId id="306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2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A1DCF2"/>
    <a:srgbClr val="FFFFFF"/>
    <a:srgbClr val="FBB92F"/>
    <a:srgbClr val="77BD2A"/>
    <a:srgbClr val="62777F"/>
    <a:srgbClr val="6FA943"/>
    <a:srgbClr val="B9D257"/>
    <a:srgbClr val="F6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9540" autoAdjust="0"/>
  </p:normalViewPr>
  <p:slideViewPr>
    <p:cSldViewPr>
      <p:cViewPr varScale="1">
        <p:scale>
          <a:sx n="55" d="100"/>
          <a:sy n="55" d="100"/>
        </p:scale>
        <p:origin x="533" y="53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09"/>
        <p:guide pos="218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627" cy="464980"/>
          </a:xfrm>
          <a:prstGeom prst="rect">
            <a:avLst/>
          </a:prstGeom>
        </p:spPr>
        <p:txBody>
          <a:bodyPr vert="horz" lIns="92111" tIns="46055" rIns="92111" bIns="460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2"/>
            <a:ext cx="3037627" cy="464980"/>
          </a:xfrm>
          <a:prstGeom prst="rect">
            <a:avLst/>
          </a:prstGeom>
        </p:spPr>
        <p:txBody>
          <a:bodyPr vert="horz" lIns="92111" tIns="46055" rIns="92111" bIns="46055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1" tIns="46055" rIns="92111" bIns="460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1" tIns="46055" rIns="92111" bIns="46055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21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5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7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7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2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22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6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6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55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7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3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1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8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9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9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2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28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5987" y="6303824"/>
            <a:ext cx="1342288" cy="20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eissler@iso-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5/a2a_iso_presentation_energy_security_improvements.pptx" TargetMode="External"/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4/a00_iso_discussion_paper_energy_security_improvement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December 11, 2019|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Chris Geissler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89002" y="5582096"/>
            <a:ext cx="5559552" cy="684032"/>
          </a:xfrm>
        </p:spPr>
        <p:txBody>
          <a:bodyPr>
            <a:normAutofit/>
          </a:bodyPr>
          <a:lstStyle/>
          <a:p>
            <a:r>
              <a:rPr lang="en-US" dirty="0" smtClean="0"/>
              <a:t>413.535.4367</a:t>
            </a:r>
          </a:p>
          <a:p>
            <a:r>
              <a:rPr lang="en-US" dirty="0" smtClean="0">
                <a:hlinkClick r:id="rId3"/>
              </a:rPr>
              <a:t>cgeissler@iso-ne.com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How the ESI design </a:t>
            </a:r>
            <a:r>
              <a:rPr lang="en-US" smtClean="0"/>
              <a:t>incents resources’ </a:t>
            </a:r>
            <a:r>
              <a:rPr lang="en-US" dirty="0" smtClean="0"/>
              <a:t>fuel arrangements in advance of winter</a:t>
            </a:r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3305935" y="1490048"/>
            <a:ext cx="5562600" cy="1600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Tx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ENERGY SECURITY IMPROVEMENTS: </a:t>
            </a:r>
            <a:br>
              <a:rPr lang="en-US" dirty="0" smtClean="0"/>
            </a:br>
            <a:r>
              <a:rPr lang="en-US" dirty="0" smtClean="0"/>
              <a:t>MARKET-BASED APPROACHES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Example: Setup and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the fuel arrangement decision of a hypothetical 50 MW peaker generator, which we’ll call “Gen A” </a:t>
            </a:r>
            <a:endParaRPr lang="en-US" dirty="0"/>
          </a:p>
          <a:p>
            <a:r>
              <a:rPr lang="en-US" dirty="0" smtClean="0"/>
              <a:t>It is making a fuel arrangement decision for an entire winter</a:t>
            </a:r>
          </a:p>
          <a:p>
            <a:pPr lvl="1"/>
            <a:r>
              <a:rPr lang="en-US" dirty="0" smtClean="0"/>
              <a:t>For simplicity, assume winter 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100 hours long</a:t>
            </a:r>
          </a:p>
          <a:p>
            <a:r>
              <a:rPr lang="en-US" dirty="0" smtClean="0"/>
              <a:t>We assume that Gen A does not expect to clear for energy in the DAM, but may sell RT energy during periods it is 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3489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Gen A’s costs to make fuel arrangements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Gen A makes advance fuel arrangements, it will incur:</a:t>
            </a:r>
          </a:p>
          <a:p>
            <a:pPr lvl="1"/>
            <a:r>
              <a:rPr lang="en-US" dirty="0" smtClean="0"/>
              <a:t>A marginal cost of </a:t>
            </a:r>
            <a:r>
              <a:rPr lang="en-US" b="1" dirty="0" smtClean="0"/>
              <a:t>$40/MWh </a:t>
            </a:r>
            <a:r>
              <a:rPr lang="en-US" dirty="0" smtClean="0"/>
              <a:t>to produce energy, and </a:t>
            </a:r>
            <a:endParaRPr lang="en-US" dirty="0"/>
          </a:p>
          <a:p>
            <a:pPr lvl="1"/>
            <a:r>
              <a:rPr lang="en-US" dirty="0" smtClean="0"/>
              <a:t>An additional up-front cost of </a:t>
            </a:r>
            <a:r>
              <a:rPr lang="en-US" b="1" dirty="0" smtClean="0"/>
              <a:t>$35,000 </a:t>
            </a:r>
            <a:r>
              <a:rPr lang="en-US" dirty="0" smtClean="0"/>
              <a:t>(regardless of whether it runs or not)</a:t>
            </a:r>
          </a:p>
          <a:p>
            <a:pPr lvl="1"/>
            <a:r>
              <a:rPr lang="en-US" dirty="0" smtClean="0"/>
              <a:t>This arrangement can take various forms, such as buying LNG in the summer preceding the winter delivery period</a:t>
            </a:r>
          </a:p>
          <a:p>
            <a:r>
              <a:rPr lang="en-US" dirty="0" smtClean="0"/>
              <a:t>If Gen A does not make advance fuel arrangements, has marginal costs of </a:t>
            </a:r>
            <a:r>
              <a:rPr lang="en-US" b="1" dirty="0" smtClean="0"/>
              <a:t>$300/MWh </a:t>
            </a:r>
            <a:r>
              <a:rPr lang="en-US" dirty="0" smtClean="0"/>
              <a:t>to produce energy (assuming it can get fuel) and incurs </a:t>
            </a:r>
            <a:r>
              <a:rPr lang="en-US" b="1" dirty="0" smtClean="0"/>
              <a:t>zero</a:t>
            </a:r>
            <a:r>
              <a:rPr lang="en-US" dirty="0" smtClean="0"/>
              <a:t> up-front fuel arrangement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8402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Example: Winter conditions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295400"/>
            <a:ext cx="8229600" cy="4812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 A expects RT prices will ‘spike’ in 10 hours (over the course of the winter)</a:t>
            </a:r>
          </a:p>
          <a:p>
            <a:pPr lvl="1"/>
            <a:r>
              <a:rPr lang="en-US" dirty="0" smtClean="0"/>
              <a:t>Real-time price during spikes if Gen A makes fuel arrangements is $</a:t>
            </a:r>
            <a:r>
              <a:rPr lang="en-US" dirty="0"/>
              <a:t>100/MWh </a:t>
            </a:r>
            <a:r>
              <a:rPr lang="en-US" dirty="0" smtClean="0"/>
              <a:t>(where it </a:t>
            </a:r>
            <a:r>
              <a:rPr lang="en-US" dirty="0"/>
              <a:t>is </a:t>
            </a:r>
            <a:r>
              <a:rPr lang="en-US" dirty="0" smtClean="0"/>
              <a:t>infra-marginal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RT price during spikes if Gen A does </a:t>
            </a:r>
            <a:r>
              <a:rPr lang="en-US" b="1" dirty="0" smtClean="0"/>
              <a:t>not</a:t>
            </a:r>
            <a:r>
              <a:rPr lang="en-US" dirty="0" smtClean="0"/>
              <a:t> make fuel arrangements is $150/MWh (where it is out of the money)</a:t>
            </a:r>
          </a:p>
          <a:p>
            <a:r>
              <a:rPr lang="en-US" dirty="0" smtClean="0"/>
              <a:t>The specific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hours in which prices spike during the winter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not known prior to real-time</a:t>
            </a:r>
          </a:p>
          <a:p>
            <a:r>
              <a:rPr lang="en-US" dirty="0" smtClean="0"/>
              <a:t>Gen A therefore does not produce energy if it does not make advance fuel arrangements</a:t>
            </a:r>
          </a:p>
          <a:p>
            <a:r>
              <a:rPr lang="en-US" dirty="0"/>
              <a:t>RT energy price during ‘non-spike’ hours ≤ $40/MWh</a:t>
            </a:r>
          </a:p>
          <a:p>
            <a:pPr lvl="1"/>
            <a:r>
              <a:rPr lang="en-US" dirty="0"/>
              <a:t>Gen A does not run during non-spike hours, regardless of its fuel arrangement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56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Example: Assumptions 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96824"/>
              </p:ext>
            </p:extLst>
          </p:nvPr>
        </p:nvGraphicFramePr>
        <p:xfrm>
          <a:off x="990600" y="2743200"/>
          <a:ext cx="6248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40221332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0329642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35368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 A Assumptions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 Forward Fuel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Without Forward Fuel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3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</a:t>
                      </a:r>
                      <a:r>
                        <a:rPr lang="en-US" sz="2000" baseline="0" dirty="0" smtClean="0"/>
                        <a:t> front cost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$35,000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2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Marginal cost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$40/MWh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$300/MWh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8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RT price during spikes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$100/MWh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$150/MWh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RT price during</a:t>
                      </a:r>
                      <a:r>
                        <a:rPr lang="en-US" sz="2000" baseline="0" dirty="0" smtClean="0"/>
                        <a:t> non-spikes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≤ $40/MWh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≤ $40/MWh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169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99039"/>
              </p:ext>
            </p:extLst>
          </p:nvPr>
        </p:nvGraphicFramePr>
        <p:xfrm>
          <a:off x="990600" y="1371600"/>
          <a:ext cx="62484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890">
                  <a:extLst>
                    <a:ext uri="{9D8B030D-6E8A-4147-A177-3AD203B41FA5}">
                      <a16:colId xmlns:a16="http://schemas.microsoft.com/office/drawing/2014/main" val="3402213328"/>
                    </a:ext>
                  </a:extLst>
                </a:gridCol>
                <a:gridCol w="1401510">
                  <a:extLst>
                    <a:ext uri="{9D8B030D-6E8A-4147-A177-3AD203B41FA5}">
                      <a16:colId xmlns:a16="http://schemas.microsoft.com/office/drawing/2014/main" val="400329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 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3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winter hours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2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Expected</a:t>
                      </a:r>
                      <a:r>
                        <a:rPr lang="en-US" sz="2000" baseline="0" dirty="0" smtClean="0"/>
                        <a:t> number of hours with price spikes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8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309"/>
            <a:ext cx="83820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Without ESI, Gen A earns negative expected net revenues from the advance fuel arrangement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4572000"/>
            <a:ext cx="8229600" cy="1341438"/>
          </a:xfrm>
        </p:spPr>
        <p:txBody>
          <a:bodyPr>
            <a:normAutofit/>
          </a:bodyPr>
          <a:lstStyle/>
          <a:p>
            <a:r>
              <a:rPr lang="en-US" b="1" dirty="0" smtClean="0"/>
              <a:t>Key point:  </a:t>
            </a:r>
            <a:r>
              <a:rPr lang="en-US" dirty="0" smtClean="0"/>
              <a:t>Current market rules would not incent Gen A to make this fuel arrangement despite the fact that it improves social welfare (</a:t>
            </a:r>
            <a:r>
              <a:rPr lang="en-US" i="1" dirty="0" smtClean="0"/>
              <a:t>see next slide</a:t>
            </a:r>
            <a:r>
              <a:rPr lang="en-US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17385"/>
              </p:ext>
            </p:extLst>
          </p:nvPr>
        </p:nvGraphicFramePr>
        <p:xfrm>
          <a:off x="457200" y="1676400"/>
          <a:ext cx="8153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511">
                  <a:extLst>
                    <a:ext uri="{9D8B030D-6E8A-4147-A177-3AD203B41FA5}">
                      <a16:colId xmlns:a16="http://schemas.microsoft.com/office/drawing/2014/main" val="2419021440"/>
                    </a:ext>
                  </a:extLst>
                </a:gridCol>
                <a:gridCol w="4845889">
                  <a:extLst>
                    <a:ext uri="{9D8B030D-6E8A-4147-A177-3AD203B41FA5}">
                      <a16:colId xmlns:a16="http://schemas.microsoft.com/office/drawing/2014/main" val="27036983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Incremental Net Revenues From</a:t>
                      </a:r>
                      <a:r>
                        <a:rPr lang="en-US" sz="2400" baseline="0" dirty="0" smtClean="0"/>
                        <a:t> Advance Fuel Arrangement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4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Up</a:t>
                      </a:r>
                      <a:r>
                        <a:rPr lang="en-US" sz="2200" baseline="0" dirty="0" smtClean="0"/>
                        <a:t> front cost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200" b="1" u="non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200" b="1" dirty="0" smtClean="0"/>
                        <a:t>$35,000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7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r>
                        <a:rPr lang="en-US" sz="2200" baseline="0" dirty="0" smtClean="0"/>
                        <a:t>nergy revenues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$50,000</a:t>
                      </a:r>
                      <a:r>
                        <a:rPr lang="en-US" sz="2200" dirty="0" smtClean="0"/>
                        <a:t> (50</a:t>
                      </a:r>
                      <a:r>
                        <a:rPr lang="en-US" sz="2200" baseline="0" dirty="0" smtClean="0"/>
                        <a:t> MW </a:t>
                      </a:r>
                      <a:r>
                        <a:rPr lang="en-US" sz="2200" dirty="0" smtClean="0"/>
                        <a:t>×10 </a:t>
                      </a:r>
                      <a:r>
                        <a:rPr lang="en-US" sz="2200" dirty="0" err="1" smtClean="0"/>
                        <a:t>hr</a:t>
                      </a:r>
                      <a:r>
                        <a:rPr lang="en-US" sz="2200" dirty="0" smtClean="0"/>
                        <a:t> × </a:t>
                      </a:r>
                      <a:r>
                        <a:rPr lang="en-US" sz="2200" baseline="0" dirty="0" smtClean="0"/>
                        <a:t>$100/MWh)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2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Production costs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200" b="1" u="non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200" b="1" dirty="0" smtClean="0"/>
                        <a:t>$20,000</a:t>
                      </a:r>
                      <a:r>
                        <a:rPr lang="en-US" sz="2200" dirty="0" smtClean="0"/>
                        <a:t> (50 MW ×10 </a:t>
                      </a:r>
                      <a:r>
                        <a:rPr lang="en-US" sz="2200" dirty="0" err="1" smtClean="0"/>
                        <a:t>hr</a:t>
                      </a:r>
                      <a:r>
                        <a:rPr lang="en-US" sz="2200" dirty="0" smtClean="0"/>
                        <a:t> × -$40/MWh)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7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u="sng" dirty="0" smtClean="0"/>
                        <a:t>Expected net revenues</a:t>
                      </a:r>
                      <a:endParaRPr lang="en-US" sz="2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baseline="0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en-US" sz="2200" b="1" u="sng" dirty="0" smtClean="0">
                          <a:solidFill>
                            <a:srgbClr val="FF0000"/>
                          </a:solidFill>
                        </a:rPr>
                        <a:t>$5,000</a:t>
                      </a:r>
                      <a:endParaRPr lang="en-US" sz="22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87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u="none" dirty="0" smtClean="0"/>
                        <a:t>Return</a:t>
                      </a:r>
                      <a:r>
                        <a:rPr lang="en-US" sz="2200" b="0" u="none" baseline="0" dirty="0" smtClean="0"/>
                        <a:t> on investment (ROI)</a:t>
                      </a:r>
                      <a:endParaRPr lang="en-US" sz="22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baseline="0" dirty="0" smtClean="0">
                          <a:solidFill>
                            <a:srgbClr val="FF0000"/>
                          </a:solidFill>
                        </a:rPr>
                        <a:t>– 1</a:t>
                      </a:r>
                      <a:r>
                        <a:rPr lang="en-US" sz="2200" b="1" u="none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r>
                        <a:rPr lang="en-US" sz="2200" b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200" b="0" u="none" dirty="0" smtClean="0"/>
                        <a:t>(-$5,000 / $35,000)</a:t>
                      </a:r>
                      <a:endParaRPr lang="en-US" sz="22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62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8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Society is better off if Gen A makes the advance fuel arrangement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3962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Society is therefore better off if Gen A makes this fuel arrangement, as it can do so at lower cost</a:t>
            </a:r>
          </a:p>
          <a:p>
            <a:r>
              <a:rPr lang="en-US" dirty="0" smtClean="0"/>
              <a:t>Because Gen A would not make such an arrangement, this example illustrates a case where, under current rules, the misaligned incentives problem occurs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47582"/>
              </p:ext>
            </p:extLst>
          </p:nvPr>
        </p:nvGraphicFramePr>
        <p:xfrm>
          <a:off x="424405" y="1447800"/>
          <a:ext cx="765279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97">
                  <a:extLst>
                    <a:ext uri="{9D8B030D-6E8A-4147-A177-3AD203B41FA5}">
                      <a16:colId xmlns:a16="http://schemas.microsoft.com/office/drawing/2014/main" val="2419021440"/>
                    </a:ext>
                  </a:extLst>
                </a:gridCol>
                <a:gridCol w="4664898">
                  <a:extLst>
                    <a:ext uri="{9D8B030D-6E8A-4147-A177-3AD203B41FA5}">
                      <a16:colId xmlns:a16="http://schemas.microsoft.com/office/drawing/2014/main" val="27036983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Costs of serving the 50 MWh of load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/>
                        <a:t>during price spikes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4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Gen</a:t>
                      </a:r>
                      <a:r>
                        <a:rPr lang="en-US" sz="2200" baseline="0" dirty="0" smtClean="0"/>
                        <a:t> A’s total cost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$55,000 </a:t>
                      </a:r>
                      <a:r>
                        <a:rPr lang="en-US" sz="2200" b="0" dirty="0" smtClean="0"/>
                        <a:t>($35,000</a:t>
                      </a:r>
                      <a:r>
                        <a:rPr lang="en-US" sz="2200" b="0" baseline="0" dirty="0" smtClean="0"/>
                        <a:t> + 50 MW </a:t>
                      </a:r>
                      <a:r>
                        <a:rPr lang="en-US" sz="2400" dirty="0" smtClean="0"/>
                        <a:t>×</a:t>
                      </a:r>
                      <a:r>
                        <a:rPr lang="en-US" sz="2200" b="0" baseline="0" dirty="0" smtClean="0"/>
                        <a:t> 10 </a:t>
                      </a:r>
                      <a:r>
                        <a:rPr lang="en-US" sz="2200" b="0" baseline="0" dirty="0" err="1" smtClean="0"/>
                        <a:t>hr</a:t>
                      </a:r>
                      <a:r>
                        <a:rPr lang="en-US" sz="2200" b="0" baseline="0" dirty="0" smtClean="0"/>
                        <a:t> </a:t>
                      </a:r>
                      <a:r>
                        <a:rPr lang="en-US" sz="2400" dirty="0" smtClean="0"/>
                        <a:t>×</a:t>
                      </a:r>
                      <a:r>
                        <a:rPr lang="en-US" sz="2200" b="0" baseline="0" dirty="0" smtClean="0"/>
                        <a:t> 40/MWh</a:t>
                      </a:r>
                      <a:r>
                        <a:rPr lang="en-US" sz="2200" b="0" dirty="0" smtClean="0"/>
                        <a:t>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7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‘Replacement’ resource</a:t>
                      </a:r>
                      <a:endParaRPr lang="en-US" sz="2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$75,000</a:t>
                      </a:r>
                      <a:r>
                        <a:rPr lang="en-US" sz="2200" dirty="0" smtClean="0"/>
                        <a:t> (50</a:t>
                      </a:r>
                      <a:r>
                        <a:rPr lang="en-US" sz="2200" baseline="0" dirty="0" smtClean="0"/>
                        <a:t> MW </a:t>
                      </a:r>
                      <a:r>
                        <a:rPr lang="en-US" sz="2200" dirty="0" smtClean="0"/>
                        <a:t>× 10 </a:t>
                      </a:r>
                      <a:r>
                        <a:rPr lang="en-US" sz="2200" dirty="0" err="1" smtClean="0"/>
                        <a:t>hr</a:t>
                      </a:r>
                      <a:r>
                        <a:rPr lang="en-US" sz="2200" dirty="0" smtClean="0"/>
                        <a:t> ×</a:t>
                      </a:r>
                      <a:r>
                        <a:rPr lang="en-US" sz="2200" baseline="0" dirty="0" smtClean="0"/>
                        <a:t> $100/MWh)</a:t>
                      </a:r>
                      <a:endParaRPr lang="en-US" sz="2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72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enefit (savings)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$20,000</a:t>
                      </a:r>
                      <a:r>
                        <a:rPr lang="en-US" sz="2200" dirty="0" smtClean="0"/>
                        <a:t> (or $75K – $55K)</a:t>
                      </a:r>
                      <a:endParaRPr lang="en-US" sz="2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954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Example: DA option strike price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that the strike price for all hours is $40/MWh</a:t>
            </a:r>
          </a:p>
          <a:p>
            <a:pPr lvl="1"/>
            <a:r>
              <a:rPr lang="en-US" dirty="0" smtClean="0"/>
              <a:t>Equal to Gen A’s marginal costs if it arranges fuel (just to simplify the calculations ahead; a little higher or lower would also work)</a:t>
            </a:r>
          </a:p>
          <a:p>
            <a:pPr lvl="1"/>
            <a:r>
              <a:rPr lang="en-US" dirty="0" smtClean="0"/>
              <a:t>This means there’s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no option closeout cost during non-spike hours, because the strike price is greater than or equal to the (assumed) real-time LMP during non-spike hours</a:t>
            </a:r>
          </a:p>
          <a:p>
            <a:r>
              <a:rPr lang="en-US" dirty="0" smtClean="0"/>
              <a:t>Expected closeout cost across all winter hours, on average,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Gen A arranges fuel is $6/MWh:</a:t>
            </a:r>
          </a:p>
          <a:p>
            <a:pPr lvl="1"/>
            <a:r>
              <a:rPr lang="en-US" dirty="0" smtClean="0"/>
              <a:t>10 percent frequency of price spike in a given hour × $60/MWh closeout cost during price spike ($100/MWh LMP during spikes less the $40/MWh strike price)</a:t>
            </a:r>
          </a:p>
        </p:txBody>
      </p:sp>
    </p:spTree>
    <p:extLst>
      <p:ext uri="{BB962C8B-B14F-4D97-AF65-F5344CB8AC3E}">
        <p14:creationId xmlns:p14="http://schemas.microsoft.com/office/powerpoint/2010/main" val="1575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DA option offer prices are informed by two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discussed in the ESI Impact Analysis, the price of DA ancillary services is likely to consist of two components</a:t>
            </a:r>
          </a:p>
          <a:p>
            <a:pPr lvl="1"/>
            <a:r>
              <a:rPr lang="en-US" dirty="0" smtClean="0"/>
              <a:t>Resource’s expected option closeout cost ($6/MWh in this example)</a:t>
            </a:r>
          </a:p>
          <a:p>
            <a:pPr lvl="1"/>
            <a:r>
              <a:rPr lang="en-US" dirty="0" smtClean="0"/>
              <a:t>An additional risk component</a:t>
            </a:r>
          </a:p>
          <a:p>
            <a:r>
              <a:rPr lang="en-US" dirty="0" smtClean="0"/>
              <a:t>Risk component will generally be larger for resources that have greater “exposure” to high real-time prices </a:t>
            </a:r>
          </a:p>
          <a:p>
            <a:pPr lvl="1"/>
            <a:r>
              <a:rPr lang="en-US" dirty="0" smtClean="0"/>
              <a:t>I.e., resources that cannot fully hedge risk associated with high RT prices because their marginal costs exceed the strike price</a:t>
            </a:r>
          </a:p>
          <a:p>
            <a:r>
              <a:rPr lang="en-US" dirty="0"/>
              <a:t>Offers may also include any avoidable costs </a:t>
            </a:r>
            <a:r>
              <a:rPr lang="en-US" dirty="0" smtClean="0"/>
              <a:t>that </a:t>
            </a:r>
            <a:r>
              <a:rPr lang="en-US" dirty="0"/>
              <a:t>are incurred after the DAM </a:t>
            </a:r>
            <a:r>
              <a:rPr lang="en-US" dirty="0" smtClean="0"/>
              <a:t>award is known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that reduce the risk associated with selling an option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8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Gen A’s advance fuel arrangements reduce its risk associated with selling DA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 risk component of Gen A’s option offer price would be low, if it makes forward fuel arrangement</a:t>
            </a:r>
          </a:p>
          <a:p>
            <a:pPr lvl="1"/>
            <a:r>
              <a:rPr lang="en-US" dirty="0" smtClean="0"/>
              <a:t>It is ‘hedged’ because it can produce energy at the strike price, and therefore had no risk of loss from option closeout (in this example)</a:t>
            </a:r>
          </a:p>
          <a:p>
            <a:pPr lvl="1"/>
            <a:r>
              <a:rPr lang="en-US" dirty="0" smtClean="0"/>
              <a:t>Applying the methodology used in the Analysis Group in the production cost model, Gen A’s risk component would be $0/MWh</a:t>
            </a:r>
          </a:p>
          <a:p>
            <a:r>
              <a:rPr lang="en-US" dirty="0" smtClean="0"/>
              <a:t>Assumption: Gen A’s option offer is infra-marginal for DA reserves, where the DA reserve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clearing price is $8.50/MWh </a:t>
            </a:r>
          </a:p>
          <a:p>
            <a:pPr lvl="1"/>
            <a:r>
              <a:rPr lang="en-US" dirty="0" smtClean="0"/>
              <a:t>Reflects a $6/MWh expected close-out cost (</a:t>
            </a:r>
            <a:r>
              <a:rPr lang="en-US" i="1" dirty="0" smtClean="0"/>
              <a:t>see </a:t>
            </a:r>
            <a:r>
              <a:rPr lang="en-US" dirty="0" smtClean="0"/>
              <a:t>slide 14),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</a:t>
            </a:r>
            <a:endParaRPr lang="en-US" dirty="0"/>
          </a:p>
          <a:p>
            <a:pPr lvl="1"/>
            <a:r>
              <a:rPr lang="en-US" dirty="0" smtClean="0"/>
              <a:t>A $2.50/MWh risk component from the marginal option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offer</a:t>
            </a:r>
          </a:p>
          <a:p>
            <a:pPr lvl="1"/>
            <a:r>
              <a:rPr lang="en-US" dirty="0" smtClean="0"/>
              <a:t>Gen A’s return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investment for an advance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fuel arrangement increases with the $ value of this (marginal)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risk component</a:t>
            </a:r>
          </a:p>
        </p:txBody>
      </p:sp>
    </p:spTree>
    <p:extLst>
      <p:ext uri="{BB962C8B-B14F-4D97-AF65-F5344CB8AC3E}">
        <p14:creationId xmlns:p14="http://schemas.microsoft.com/office/powerpoint/2010/main" val="38942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With ESI, Gen A earns positive expected net revenues from </a:t>
            </a:r>
            <a:r>
              <a:rPr lang="en-US" dirty="0"/>
              <a:t>advance fuel </a:t>
            </a:r>
            <a:r>
              <a:rPr lang="en-US" dirty="0" smtClean="0"/>
              <a:t>arrangement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44196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ESI incents Gen A to make this cost-effective forward fuel arrangement, whereas current market rules do not</a:t>
            </a:r>
          </a:p>
          <a:p>
            <a:r>
              <a:rPr lang="en-US" dirty="0" smtClean="0"/>
              <a:t>ESI solves the misaligned incentives problem, </a:t>
            </a:r>
            <a:r>
              <a:rPr lang="en-US" b="1" dirty="0" smtClean="0"/>
              <a:t>even if fuel must be arranged well in advance</a:t>
            </a:r>
            <a:r>
              <a:rPr lang="en-US" dirty="0" smtClean="0"/>
              <a:t> of the DA markets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7090"/>
              </p:ext>
            </p:extLst>
          </p:nvPr>
        </p:nvGraphicFramePr>
        <p:xfrm>
          <a:off x="381000" y="1295400"/>
          <a:ext cx="8305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866">
                  <a:extLst>
                    <a:ext uri="{9D8B030D-6E8A-4147-A177-3AD203B41FA5}">
                      <a16:colId xmlns:a16="http://schemas.microsoft.com/office/drawing/2014/main" val="2419021440"/>
                    </a:ext>
                  </a:extLst>
                </a:gridCol>
                <a:gridCol w="5584934">
                  <a:extLst>
                    <a:ext uri="{9D8B030D-6E8A-4147-A177-3AD203B41FA5}">
                      <a16:colId xmlns:a16="http://schemas.microsoft.com/office/drawing/2014/main" val="27036983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Incremental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Revenues From</a:t>
                      </a:r>
                      <a:r>
                        <a:rPr lang="en-US" sz="2400" baseline="0" dirty="0" smtClean="0"/>
                        <a:t> Forward Fuel Arrangement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4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</a:t>
                      </a:r>
                      <a:r>
                        <a:rPr lang="en-US" sz="2000" baseline="0" dirty="0" smtClean="0"/>
                        <a:t> front costs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-$35,000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7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Option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net</a:t>
                      </a:r>
                      <a:r>
                        <a:rPr lang="en-US" sz="2000" dirty="0" smtClean="0"/>
                        <a:t> revenues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$12,500</a:t>
                      </a:r>
                      <a:r>
                        <a:rPr lang="en-US" sz="2000" dirty="0" smtClean="0"/>
                        <a:t> (50 MW × 100 </a:t>
                      </a:r>
                      <a:r>
                        <a:rPr lang="en-US" sz="2000" dirty="0" err="1" smtClean="0"/>
                        <a:t>hr</a:t>
                      </a:r>
                      <a:r>
                        <a:rPr lang="en-US" sz="2000" dirty="0" smtClean="0"/>
                        <a:t> × ($8.5</a:t>
                      </a:r>
                      <a:r>
                        <a:rPr lang="en-US" sz="2000" baseline="0" dirty="0" smtClean="0"/>
                        <a:t>/MWh - $6/MWh)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5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</a:t>
                      </a:r>
                      <a:r>
                        <a:rPr lang="en-US" sz="2000" baseline="0" dirty="0" smtClean="0"/>
                        <a:t>nergy revenues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$50,000</a:t>
                      </a:r>
                      <a:r>
                        <a:rPr lang="en-US" sz="2000" dirty="0" smtClean="0"/>
                        <a:t> (50</a:t>
                      </a:r>
                      <a:r>
                        <a:rPr lang="en-US" sz="2000" baseline="0" dirty="0" smtClean="0"/>
                        <a:t> MW </a:t>
                      </a:r>
                      <a:r>
                        <a:rPr lang="en-US" sz="2000" dirty="0" smtClean="0"/>
                        <a:t>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10 </a:t>
                      </a:r>
                      <a:r>
                        <a:rPr lang="en-US" sz="2000" dirty="0" err="1" smtClean="0"/>
                        <a:t>hr</a:t>
                      </a:r>
                      <a:r>
                        <a:rPr lang="en-US" sz="2000" dirty="0" smtClean="0"/>
                        <a:t> × </a:t>
                      </a:r>
                      <a:r>
                        <a:rPr lang="en-US" sz="2000" baseline="0" dirty="0" smtClean="0"/>
                        <a:t>$100/MWh)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2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Production costs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-$20,000</a:t>
                      </a:r>
                      <a:r>
                        <a:rPr lang="en-US" sz="2000" dirty="0" smtClean="0"/>
                        <a:t> (50 MW × 10 </a:t>
                      </a:r>
                      <a:r>
                        <a:rPr lang="en-US" sz="2000" dirty="0" err="1" smtClean="0"/>
                        <a:t>hr</a:t>
                      </a:r>
                      <a:r>
                        <a:rPr lang="en-US" sz="2000" dirty="0" smtClean="0"/>
                        <a:t> × -$40/MWh)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7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Expected net</a:t>
                      </a:r>
                      <a:r>
                        <a:rPr lang="en-US" sz="2000" b="1" u="sng" baseline="0" dirty="0" smtClean="0"/>
                        <a:t> revenues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000000"/>
                          </a:solidFill>
                        </a:rPr>
                        <a:t>$7,500</a:t>
                      </a:r>
                      <a:endParaRPr lang="en-US" sz="200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87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21% </a:t>
                      </a:r>
                      <a:r>
                        <a:rPr lang="en-US" sz="2000" dirty="0" smtClean="0"/>
                        <a:t>($7,500 / $35,000)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1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2024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accordance with FERC’s July 2, 2018 order in EL18-182-000, the ISO must develop and file improvements to its market design to better address regional fuel security, and file by April 15, 2020</a:t>
            </a:r>
          </a:p>
          <a:p>
            <a:r>
              <a:rPr lang="en-US" dirty="0" smtClean="0"/>
              <a:t>Key Projects – Energy-Security Improvements</a:t>
            </a:r>
          </a:p>
          <a:p>
            <a:pPr lvl="1"/>
            <a:r>
              <a:rPr lang="en-US" dirty="0" smtClean="0"/>
              <a:t>Discussion Paper </a:t>
            </a:r>
            <a:r>
              <a:rPr lang="en-US" dirty="0">
                <a:hlinkClick r:id="rId2"/>
              </a:rPr>
              <a:t>2019-04-09 and 2019-04-10 MC A00 ISO Discussion Paper on Energy Security </a:t>
            </a:r>
            <a:r>
              <a:rPr lang="en-US" dirty="0" smtClean="0">
                <a:hlinkClick r:id="rId2"/>
              </a:rPr>
              <a:t>Improvements</a:t>
            </a:r>
            <a:r>
              <a:rPr lang="en-US" dirty="0" smtClean="0"/>
              <a:t> – Version 1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59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 A invests in </a:t>
            </a:r>
            <a:r>
              <a:rPr lang="en-US" dirty="0"/>
              <a:t>(“sunk”) advance fuel </a:t>
            </a:r>
            <a:r>
              <a:rPr lang="en-US" dirty="0" smtClean="0"/>
              <a:t>arrangements before winter, and appropriately bears risk/return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81000" y="1295400"/>
            <a:ext cx="83058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Gen A is not ‘guaranteed’ $7,500 in net revenues from making its forward fuel arrangements</a:t>
            </a:r>
          </a:p>
          <a:p>
            <a:pPr lvl="1"/>
            <a:r>
              <a:rPr lang="en-US" dirty="0" smtClean="0"/>
              <a:t>Actual prices and net revenues are commensurate with supply and demand conditions during the delivery period</a:t>
            </a:r>
          </a:p>
          <a:p>
            <a:r>
              <a:rPr lang="en-US" dirty="0" smtClean="0"/>
              <a:t>If Gen A does not expect to recover its costs from this fuel arrangement, it should generally expect that </a:t>
            </a:r>
            <a:r>
              <a:rPr lang="en-US" b="1" i="1" dirty="0" smtClean="0"/>
              <a:t>another resource </a:t>
            </a:r>
            <a:r>
              <a:rPr lang="en-US" dirty="0" smtClean="0"/>
              <a:t>can provide the </a:t>
            </a:r>
            <a:r>
              <a:rPr lang="en-US" b="1" dirty="0" smtClean="0"/>
              <a:t>same</a:t>
            </a:r>
            <a:r>
              <a:rPr lang="en-US" dirty="0" smtClean="0"/>
              <a:t> reliability services at lower cost</a:t>
            </a:r>
          </a:p>
          <a:p>
            <a:r>
              <a:rPr lang="en-US" dirty="0" smtClean="0"/>
              <a:t>If Gen A’s assumptions about its performance during spikes, or those market conditions, turn out to be incorrect, its profits (and ROI) could be higher or lower</a:t>
            </a:r>
          </a:p>
          <a:p>
            <a:pPr lvl="1"/>
            <a:r>
              <a:rPr lang="en-US" dirty="0" smtClean="0"/>
              <a:t>E.g., if the option clearing price exceeds $8.5/MWh, advance fuel arrangements will yield greater profits,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21709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09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ESI design creates strong incentives to perform in real-time and accurately forecast market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participants have a strong incentive to develop accurate forecasts of performance, market conditions, etc.</a:t>
            </a:r>
          </a:p>
          <a:p>
            <a:r>
              <a:rPr lang="en-US" dirty="0" smtClean="0"/>
              <a:t>Inaccurate forecasts may lead a participant to:</a:t>
            </a:r>
          </a:p>
          <a:p>
            <a:pPr lvl="1"/>
            <a:r>
              <a:rPr lang="en-US" dirty="0" smtClean="0"/>
              <a:t>Make fuel arrangements that are not profitable, or</a:t>
            </a:r>
          </a:p>
          <a:p>
            <a:pPr lvl="1"/>
            <a:r>
              <a:rPr lang="en-US" dirty="0" smtClean="0"/>
              <a:t>To forgo making fuel arrangements that are profitable</a:t>
            </a:r>
            <a:endParaRPr lang="en-US" i="1" u="sng" dirty="0" smtClean="0"/>
          </a:p>
          <a:p>
            <a:r>
              <a:rPr lang="en-US" dirty="0" smtClean="0"/>
              <a:t>Accurate forecasts may reduce risks, but they do not entirely eliminate them</a:t>
            </a:r>
          </a:p>
          <a:p>
            <a:pPr lvl="1"/>
            <a:r>
              <a:rPr lang="en-US" dirty="0" smtClean="0"/>
              <a:t>E.g., could end up with more/less than 10 winter price spikes, different energy or option prices, or so forth</a:t>
            </a:r>
          </a:p>
          <a:p>
            <a:r>
              <a:rPr lang="en-US" dirty="0" smtClean="0"/>
              <a:t>Risk-averse market participants may consider this uncertainty, and how it compares to the expected ROI, when determining how to invest in advance fuel arrangements</a:t>
            </a:r>
          </a:p>
        </p:txBody>
      </p:sp>
    </p:spTree>
    <p:extLst>
      <p:ext uri="{BB962C8B-B14F-4D97-AF65-F5344CB8AC3E}">
        <p14:creationId xmlns:p14="http://schemas.microsoft.com/office/powerpoint/2010/main" val="19212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Summary:  ESI incents suppliers to make cost-effective advance fuel arrangements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participants make advance fuel arrangements when they expect higher incremental revenues and sufficient ROI</a:t>
            </a:r>
          </a:p>
          <a:p>
            <a:pPr lvl="1"/>
            <a:r>
              <a:rPr lang="en-US" dirty="0" smtClean="0"/>
              <a:t>This is true even if the fuel investment costs are irreversible</a:t>
            </a:r>
          </a:p>
          <a:p>
            <a:r>
              <a:rPr lang="en-US" dirty="0" smtClean="0"/>
              <a:t>ESI increases the number of revenue streams to cover the costs and the ROI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associated with such arrangements </a:t>
            </a:r>
          </a:p>
          <a:p>
            <a:r>
              <a:rPr lang="en-US" dirty="0" smtClean="0"/>
              <a:t>This example shows how ESI can incent a socially efficient forward fuel arrangement in advance of the DA market</a:t>
            </a:r>
          </a:p>
          <a:p>
            <a:r>
              <a:rPr lang="en-US" dirty="0" smtClean="0"/>
              <a:t>ISO continues to assess if a forward ancillary service market could further enhance cost-effective fuel procurements</a:t>
            </a:r>
          </a:p>
          <a:p>
            <a:pPr lvl="1"/>
            <a:r>
              <a:rPr lang="en-US" dirty="0" smtClean="0"/>
              <a:t>Plan to discuss this topic with the committee at future meetings</a:t>
            </a:r>
          </a:p>
        </p:txBody>
      </p:sp>
    </p:spTree>
    <p:extLst>
      <p:ext uri="{BB962C8B-B14F-4D97-AF65-F5344CB8AC3E}">
        <p14:creationId xmlns:p14="http://schemas.microsoft.com/office/powerpoint/2010/main" val="16245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Issue: How ESI incents resource owners to make advance fuel arrangements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presentation will address:</a:t>
            </a:r>
          </a:p>
          <a:p>
            <a:r>
              <a:rPr lang="en-US" dirty="0" smtClean="0"/>
              <a:t>How ESI creates an incentive to make cost-effective fuel arrangements before the DA market is cleared</a:t>
            </a:r>
          </a:p>
          <a:p>
            <a:r>
              <a:rPr lang="en-US" dirty="0" smtClean="0"/>
              <a:t>How ESI can create this incentive without a forward market component</a:t>
            </a:r>
          </a:p>
          <a:p>
            <a:r>
              <a:rPr lang="en-US" dirty="0" smtClean="0"/>
              <a:t>This presentation will use economic principles and a numerical example</a:t>
            </a:r>
          </a:p>
          <a:p>
            <a:pPr lvl="1"/>
            <a:r>
              <a:rPr lang="en-US" dirty="0" smtClean="0"/>
              <a:t>We extend the observations in the ISO’s December 4</a:t>
            </a:r>
            <a:r>
              <a:rPr lang="en-US" baseline="30000" dirty="0" smtClean="0"/>
              <a:t>th</a:t>
            </a:r>
            <a:r>
              <a:rPr lang="en-US" dirty="0" smtClean="0"/>
              <a:t> memo to the Markets Committee, </a:t>
            </a:r>
            <a:r>
              <a:rPr lang="en-US" i="1" dirty="0"/>
              <a:t>Energy Security Improvements:  How Market Improvements Address Fuel Security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Key Takeaway: ESI will increase incentives for cost-effective advance fuel arrangements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511912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ESI introduces new revenue streams by which resource owners can profit from improved fuel supply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arrangements</a:t>
            </a:r>
          </a:p>
          <a:p>
            <a:pPr lvl="1"/>
            <a:r>
              <a:rPr lang="en-US" dirty="0" smtClean="0"/>
              <a:t>Revenues from selling DA options, and/or FER revenue associated DA energy supply</a:t>
            </a:r>
          </a:p>
          <a:p>
            <a:r>
              <a:rPr lang="en-US" dirty="0" smtClean="0"/>
              <a:t>ESI increases the incentive for resources to make such arrangements, including instances where they are made months in advance of the delivery period</a:t>
            </a:r>
          </a:p>
          <a:p>
            <a:r>
              <a:rPr lang="en-US" dirty="0" smtClean="0"/>
              <a:t>Therefore, we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expect that ESI will improve the region’s winter energy security</a:t>
            </a:r>
          </a:p>
        </p:txBody>
      </p:sp>
    </p:spTree>
    <p:extLst>
      <p:ext uri="{BB962C8B-B14F-4D97-AF65-F5344CB8AC3E}">
        <p14:creationId xmlns:p14="http://schemas.microsoft.com/office/powerpoint/2010/main" val="1048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 incent investors to incur costs that they </a:t>
            </a:r>
            <a:r>
              <a:rPr lang="en-US" i="1" u="sng" dirty="0" smtClean="0"/>
              <a:t>expect</a:t>
            </a:r>
            <a:r>
              <a:rPr lang="en-US" dirty="0" smtClean="0"/>
              <a:t> to yield profits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types of costs are incurred well in advance of delivery, before the compensation is known, both in electricity and other commodity markets, including:</a:t>
            </a:r>
          </a:p>
          <a:p>
            <a:pPr lvl="1"/>
            <a:r>
              <a:rPr lang="en-US" dirty="0" smtClean="0"/>
              <a:t>Capital costs of building a power plant or an automobile factory</a:t>
            </a:r>
          </a:p>
          <a:p>
            <a:pPr lvl="1"/>
            <a:r>
              <a:rPr lang="en-US" dirty="0" smtClean="0"/>
              <a:t>Long-term supply chain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arrangements or input price hedges</a:t>
            </a:r>
          </a:p>
          <a:p>
            <a:pPr lvl="1"/>
            <a:r>
              <a:rPr lang="en-US" dirty="0" smtClean="0"/>
              <a:t>Many other types of capital costs including planting crops, maintaining inventory, etc.</a:t>
            </a:r>
          </a:p>
          <a:p>
            <a:r>
              <a:rPr lang="en-US" dirty="0" smtClean="0"/>
              <a:t>Participants may incur these costs </a:t>
            </a:r>
            <a:r>
              <a:rPr lang="en-US" i="1" dirty="0" smtClean="0"/>
              <a:t>before</a:t>
            </a:r>
            <a:r>
              <a:rPr lang="en-US" dirty="0" smtClean="0"/>
              <a:t> they have contracts </a:t>
            </a:r>
            <a:r>
              <a:rPr lang="en-US" dirty="0"/>
              <a:t>in place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consumers to buy their output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Markets create incentives for participants to incur these costs when </a:t>
            </a:r>
            <a:r>
              <a:rPr lang="en-US" i="1" u="sng" dirty="0" smtClean="0"/>
              <a:t>they expect </a:t>
            </a:r>
            <a:r>
              <a:rPr lang="en-US" dirty="0" smtClean="0"/>
              <a:t>that they will profit from such investments</a:t>
            </a:r>
            <a:endParaRPr lang="en-US" strike="sngStrik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market rules may not incent all cost-effective advance fuel arrangements by resource owners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are likely to incur costs if they expect to profit via increased revenues from the following:</a:t>
            </a:r>
          </a:p>
          <a:p>
            <a:pPr lvl="1"/>
            <a:r>
              <a:rPr lang="en-US" dirty="0" smtClean="0"/>
              <a:t>DA and RT energy markets</a:t>
            </a:r>
          </a:p>
          <a:p>
            <a:pPr lvl="1"/>
            <a:r>
              <a:rPr lang="en-US" dirty="0" smtClean="0"/>
              <a:t>RT ancillary service markets</a:t>
            </a:r>
          </a:p>
          <a:p>
            <a:pPr lvl="1"/>
            <a:r>
              <a:rPr lang="en-US" dirty="0" smtClean="0"/>
              <a:t>(Increased) PFP revenues</a:t>
            </a:r>
          </a:p>
          <a:p>
            <a:r>
              <a:rPr lang="en-US" dirty="0" smtClean="0"/>
              <a:t>However, the misaligned incentives problem may prevent these markets from currently compensating resources for  fuel arrangements commensurate with their social benefits</a:t>
            </a:r>
          </a:p>
          <a:p>
            <a:pPr lvl="1"/>
            <a:r>
              <a:rPr lang="en-US" dirty="0" smtClean="0"/>
              <a:t>See Section 2.2 of </a:t>
            </a:r>
            <a:r>
              <a:rPr lang="en-US" dirty="0" smtClean="0">
                <a:hlinkClick r:id="rId3"/>
              </a:rPr>
              <a:t>ISO’s April discussion paper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11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ESI introduces new revenue streams that will help to address the misaligned incentives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problem and better incent advance fuel arrangements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21336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ESI introduces new revenues streams that may help to offset the costs associated with procuring additional fuel and address the misaligned incentives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Revenues from sale of DA options</a:t>
            </a:r>
          </a:p>
          <a:p>
            <a:pPr lvl="1"/>
            <a:r>
              <a:rPr lang="en-US" dirty="0" smtClean="0"/>
              <a:t>Additional FER revenue for DA energy 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These new revenue streams may increase the likelihood that market participants make advance fuel arrangements</a:t>
            </a:r>
          </a:p>
          <a:p>
            <a:pPr lvl="1"/>
            <a:r>
              <a:rPr lang="en-US" dirty="0" smtClean="0"/>
              <a:t>For some (e.g., highly inframarginal)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resources, current market rules may already incent cost-effective advance fuel arrangements</a:t>
            </a:r>
          </a:p>
        </p:txBody>
      </p:sp>
    </p:spTree>
    <p:extLst>
      <p:ext uri="{BB962C8B-B14F-4D97-AF65-F5344CB8AC3E}">
        <p14:creationId xmlns:p14="http://schemas.microsoft.com/office/powerpoint/2010/main" val="35794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ESI improves incentives for socially beneficial advance fuel arrangements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ESI will generally incent resources to invest in fuel when cost effective to do so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revenue streams introduced under ESI will better allow resources to be more fully compensated for the social benefit of their advanced fuel arrangements</a:t>
            </a:r>
          </a:p>
          <a:p>
            <a:r>
              <a:rPr lang="en-US" dirty="0" smtClean="0"/>
              <a:t>As a result, expect that market participants will be more likely to make advance fuel arrangements when doing so increases social surplus</a:t>
            </a:r>
          </a:p>
          <a:p>
            <a:r>
              <a:rPr lang="en-US" dirty="0" smtClean="0"/>
              <a:t>This is true even if the fuel arrangements must be made well in advance of (</a:t>
            </a:r>
            <a:r>
              <a:rPr lang="en-US" i="1" dirty="0" smtClean="0"/>
              <a:t>e.g</a:t>
            </a:r>
            <a:r>
              <a:rPr lang="en-US" dirty="0" smtClean="0"/>
              <a:t>., months before) the winter day-ahead markets operate</a:t>
            </a:r>
          </a:p>
          <a:p>
            <a:r>
              <a:rPr lang="en-US" dirty="0" smtClean="0"/>
              <a:t>Demonstrate this property with a numerical example (</a:t>
            </a:r>
            <a:r>
              <a:rPr lang="en-US" i="1" dirty="0" smtClean="0"/>
              <a:t>next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55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2136</Words>
  <Application>Microsoft Office PowerPoint</Application>
  <PresentationFormat>On-screen Show (4:3)</PresentationFormat>
  <Paragraphs>214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ISO-PPT-Template-Confidential</vt:lpstr>
      <vt:lpstr>blank</vt:lpstr>
      <vt:lpstr>PowerPoint Presentation</vt:lpstr>
      <vt:lpstr>PowerPoint Presentation</vt:lpstr>
      <vt:lpstr>Key Issue: How ESI incents resource owners to make advance fuel arrangements</vt:lpstr>
      <vt:lpstr>Key Takeaway: ESI will increase incentives for cost-effective advance fuel arrangements</vt:lpstr>
      <vt:lpstr>Markets incent investors to incur costs that they expect to yield profits</vt:lpstr>
      <vt:lpstr>Current market rules may not incent all cost-effective advance fuel arrangements by resource owners</vt:lpstr>
      <vt:lpstr>ESI introduces new revenue streams that will help to address the misaligned incentives problem and better incent advance fuel arrangements</vt:lpstr>
      <vt:lpstr>Numerical example</vt:lpstr>
      <vt:lpstr>ESI will generally incent resources to invest in fuel when cost effective to do so</vt:lpstr>
      <vt:lpstr>Example: Setup and assumptions</vt:lpstr>
      <vt:lpstr>Example: Gen A’s costs to make fuel arrangements</vt:lpstr>
      <vt:lpstr>Example: Winter conditions assumptions</vt:lpstr>
      <vt:lpstr>Example: Assumptions Summary</vt:lpstr>
      <vt:lpstr>Without ESI, Gen A earns negative expected net revenues from the advance fuel arrangement</vt:lpstr>
      <vt:lpstr>Society is better off if Gen A makes the advance fuel arrangement</vt:lpstr>
      <vt:lpstr>Example: DA option strike price</vt:lpstr>
      <vt:lpstr>Example: DA option offer prices are informed by two components</vt:lpstr>
      <vt:lpstr>Example: Gen A’s advance fuel arrangements reduce its risk associated with selling DA options</vt:lpstr>
      <vt:lpstr>Example: With ESI, Gen A earns positive expected net revenues from advance fuel arrangement</vt:lpstr>
      <vt:lpstr>Gen A invests in (“sunk”) advance fuel arrangements before winter, and appropriately bears risk/return</vt:lpstr>
      <vt:lpstr>ESI design creates strong incentives to perform in real-time and accurately forecast market conditions</vt:lpstr>
      <vt:lpstr>Summary:  ESI incents suppliers to make cost-effective advance fuel arrangements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2018-06-15T20:36:20Z</dcterms:created>
  <dcterms:modified xsi:type="dcterms:W3CDTF">2019-12-05T22:33:54Z</dcterms:modified>
</cp:coreProperties>
</file>