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1"/>
  </p:sldMasterIdLst>
  <p:notesMasterIdLst>
    <p:notesMasterId r:id="rId28"/>
  </p:notesMasterIdLst>
  <p:handoutMasterIdLst>
    <p:handoutMasterId r:id="rId29"/>
  </p:handoutMasterIdLst>
  <p:sldIdLst>
    <p:sldId id="615" r:id="rId2"/>
    <p:sldId id="665" r:id="rId3"/>
    <p:sldId id="691" r:id="rId4"/>
    <p:sldId id="317" r:id="rId5"/>
    <p:sldId id="321" r:id="rId6"/>
    <p:sldId id="680" r:id="rId7"/>
    <p:sldId id="692" r:id="rId8"/>
    <p:sldId id="670" r:id="rId9"/>
    <p:sldId id="643" r:id="rId10"/>
    <p:sldId id="681" r:id="rId11"/>
    <p:sldId id="682" r:id="rId12"/>
    <p:sldId id="683" r:id="rId13"/>
    <p:sldId id="684" r:id="rId14"/>
    <p:sldId id="698" r:id="rId15"/>
    <p:sldId id="686" r:id="rId16"/>
    <p:sldId id="693" r:id="rId17"/>
    <p:sldId id="694" r:id="rId18"/>
    <p:sldId id="696" r:id="rId19"/>
    <p:sldId id="695" r:id="rId20"/>
    <p:sldId id="687" r:id="rId21"/>
    <p:sldId id="675" r:id="rId22"/>
    <p:sldId id="697" r:id="rId23"/>
    <p:sldId id="679" r:id="rId24"/>
    <p:sldId id="699" r:id="rId25"/>
    <p:sldId id="689" r:id="rId26"/>
    <p:sldId id="484"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65" autoAdjust="0"/>
    <p:restoredTop sz="95673" autoAdjust="0"/>
  </p:normalViewPr>
  <p:slideViewPr>
    <p:cSldViewPr>
      <p:cViewPr varScale="1">
        <p:scale>
          <a:sx n="165" d="100"/>
          <a:sy n="165" d="100"/>
        </p:scale>
        <p:origin x="2124" y="138"/>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notesViewPr>
    <p:cSldViewPr>
      <p:cViewPr varScale="1">
        <p:scale>
          <a:sx n="60" d="100"/>
          <a:sy n="60" d="100"/>
        </p:scale>
        <p:origin x="-249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92EA836-A641-1F40-BC68-E364EAE6A84E}" type="datetime1">
              <a:rPr lang="en-US" smtClean="0"/>
              <a:pPr/>
              <a:t>1/9/2020</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8ECD1B1A-55B1-C341-96E1-33608F78D9D2}" type="slidenum">
              <a:rPr lang="en-US" smtClean="0"/>
              <a:pPr/>
              <a:t>‹#›</a:t>
            </a:fld>
            <a:endParaRPr lang="en-US" dirty="0"/>
          </a:p>
        </p:txBody>
      </p:sp>
    </p:spTree>
    <p:extLst>
      <p:ext uri="{BB962C8B-B14F-4D97-AF65-F5344CB8AC3E}">
        <p14:creationId xmlns:p14="http://schemas.microsoft.com/office/powerpoint/2010/main" val="9585461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8426599-7EB2-D34D-A8FA-7BC27D508064}" type="datetime1">
              <a:rPr lang="en-US" smtClean="0"/>
              <a:pPr/>
              <a:t>1/9/2020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094469E-F27D-4B9A-B559-344838B529F7}" type="slidenum">
              <a:rPr lang="en-US" smtClean="0"/>
              <a:pPr/>
              <a:t>‹#›</a:t>
            </a:fld>
            <a:endParaRPr lang="en-US" dirty="0"/>
          </a:p>
        </p:txBody>
      </p:sp>
    </p:spTree>
    <p:extLst>
      <p:ext uri="{BB962C8B-B14F-4D97-AF65-F5344CB8AC3E}">
        <p14:creationId xmlns:p14="http://schemas.microsoft.com/office/powerpoint/2010/main" val="25406426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94469E-F27D-4B9A-B559-344838B529F7}" type="slidenum">
              <a:rPr lang="en-US" smtClean="0"/>
              <a:pPr/>
              <a:t>1</a:t>
            </a:fld>
            <a:endParaRPr lang="en-US" dirty="0"/>
          </a:p>
        </p:txBody>
      </p:sp>
    </p:spTree>
    <p:extLst>
      <p:ext uri="{BB962C8B-B14F-4D97-AF65-F5344CB8AC3E}">
        <p14:creationId xmlns:p14="http://schemas.microsoft.com/office/powerpoint/2010/main" val="788062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37527E37-EEFB-2E42-B455-AB8328B99673}" type="datetime1">
              <a:rPr lang="en-US" smtClean="0"/>
              <a:t>1/9/2020</a:t>
            </a:fld>
            <a:endParaRPr lang="en-US" dirty="0"/>
          </a:p>
        </p:txBody>
      </p:sp>
      <p:sp>
        <p:nvSpPr>
          <p:cNvPr id="17" name="Footer Placeholder 16"/>
          <p:cNvSpPr>
            <a:spLocks noGrp="1"/>
          </p:cNvSpPr>
          <p:nvPr>
            <p:ph type="ftr" sz="quarter" idx="11"/>
          </p:nvPr>
        </p:nvSpPr>
        <p:spPr/>
        <p:txBody>
          <a:bodyPr/>
          <a:lstStyle/>
          <a:p>
            <a:r>
              <a:rPr lang="en-US" dirty="0"/>
              <a:t>For Feedback Only - Not a Proposal</a:t>
            </a: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E32481A-4381-498B-8A4E-EB06C002DB72}"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93EA501-BA28-A340-A9FC-0E9A2F93C61C}" type="datetime1">
              <a:rPr lang="en-US" smtClean="0"/>
              <a:t>1/9/2020</a:t>
            </a:fld>
            <a:endParaRPr lang="en-US" dirty="0"/>
          </a:p>
        </p:txBody>
      </p:sp>
      <p:sp>
        <p:nvSpPr>
          <p:cNvPr id="5" name="Footer Placeholder 4"/>
          <p:cNvSpPr>
            <a:spLocks noGrp="1"/>
          </p:cNvSpPr>
          <p:nvPr>
            <p:ph type="ftr" sz="quarter" idx="11"/>
          </p:nvPr>
        </p:nvSpPr>
        <p:spPr/>
        <p:txBody>
          <a:bodyPr/>
          <a:lstStyle/>
          <a:p>
            <a:r>
              <a:rPr lang="en-US" dirty="0"/>
              <a:t>For Feedback Only - Not a Proposal</a:t>
            </a:r>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CD92FB9-3B67-D844-AE4F-189B00B80BB2}" type="datetime1">
              <a:rPr lang="en-US" smtClean="0"/>
              <a:t>1/9/2020</a:t>
            </a:fld>
            <a:endParaRPr lang="en-US" dirty="0"/>
          </a:p>
        </p:txBody>
      </p:sp>
      <p:sp>
        <p:nvSpPr>
          <p:cNvPr id="5" name="Footer Placeholder 4"/>
          <p:cNvSpPr>
            <a:spLocks noGrp="1"/>
          </p:cNvSpPr>
          <p:nvPr>
            <p:ph type="ftr" sz="quarter" idx="11"/>
          </p:nvPr>
        </p:nvSpPr>
        <p:spPr/>
        <p:txBody>
          <a:bodyPr/>
          <a:lstStyle/>
          <a:p>
            <a:r>
              <a:rPr lang="en-US" dirty="0"/>
              <a:t>For Feedback Only - Not a Proposal</a:t>
            </a:r>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D3C6325-43FD-2448-B6C1-7E026965BD0F}" type="datetime1">
              <a:rPr lang="en-US" smtClean="0"/>
              <a:t>1/9/2020</a:t>
            </a:fld>
            <a:endParaRPr lang="en-US" dirty="0"/>
          </a:p>
        </p:txBody>
      </p:sp>
      <p:sp>
        <p:nvSpPr>
          <p:cNvPr id="5" name="Footer Placeholder 4"/>
          <p:cNvSpPr>
            <a:spLocks noGrp="1"/>
          </p:cNvSpPr>
          <p:nvPr>
            <p:ph type="ftr" sz="quarter" idx="11"/>
          </p:nvPr>
        </p:nvSpPr>
        <p:spPr/>
        <p:txBody>
          <a:bodyPr/>
          <a:lstStyle/>
          <a:p>
            <a:r>
              <a:rPr lang="en-US" dirty="0"/>
              <a:t>For Feedback Only - Not a Proposal</a:t>
            </a:r>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50B4986-1C8B-3944-BE2F-305DBF108352}" type="datetime1">
              <a:rPr lang="en-US" smtClean="0"/>
              <a:t>1/9/2020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r>
              <a:rPr lang="en-US" dirty="0"/>
              <a:t>For Feedback Only - Not a Proposal</a:t>
            </a: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FE32481A-4381-498B-8A4E-EB06C002DB7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A9C13C8-5FED-9742-B8E2-88FB35149130}" type="datetime1">
              <a:rPr lang="en-US" smtClean="0"/>
              <a:t>1/9/2020</a:t>
            </a:fld>
            <a:endParaRPr lang="en-US" dirty="0"/>
          </a:p>
        </p:txBody>
      </p:sp>
      <p:sp>
        <p:nvSpPr>
          <p:cNvPr id="6" name="Footer Placeholder 5"/>
          <p:cNvSpPr>
            <a:spLocks noGrp="1"/>
          </p:cNvSpPr>
          <p:nvPr>
            <p:ph type="ftr" sz="quarter" idx="11"/>
          </p:nvPr>
        </p:nvSpPr>
        <p:spPr/>
        <p:txBody>
          <a:bodyPr/>
          <a:lstStyle/>
          <a:p>
            <a:r>
              <a:rPr lang="en-US" dirty="0"/>
              <a:t>For Feedback Only - Not a Proposal</a:t>
            </a:r>
          </a:p>
        </p:txBody>
      </p:sp>
      <p:sp>
        <p:nvSpPr>
          <p:cNvPr id="7" name="Slide Number Placeholder 6"/>
          <p:cNvSpPr>
            <a:spLocks noGrp="1"/>
          </p:cNvSpPr>
          <p:nvPr>
            <p:ph type="sldNum" sz="quarter" idx="12"/>
          </p:nvPr>
        </p:nvSpPr>
        <p:spPr/>
        <p:txBody>
          <a:bodyPr/>
          <a:lstStyle/>
          <a:p>
            <a:fld id="{FE32481A-4381-498B-8A4E-EB06C002DB72}"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81AA17F6-73E9-D245-B4B5-909FCB55EC6B}" type="datetime1">
              <a:rPr lang="en-US" smtClean="0"/>
              <a:t>1/9/2020</a:t>
            </a:fld>
            <a:endParaRPr lang="en-US" dirty="0"/>
          </a:p>
        </p:txBody>
      </p:sp>
      <p:sp>
        <p:nvSpPr>
          <p:cNvPr id="8" name="Footer Placeholder 7"/>
          <p:cNvSpPr>
            <a:spLocks noGrp="1"/>
          </p:cNvSpPr>
          <p:nvPr>
            <p:ph type="ftr" sz="quarter" idx="11"/>
          </p:nvPr>
        </p:nvSpPr>
        <p:spPr/>
        <p:txBody>
          <a:bodyPr/>
          <a:lstStyle/>
          <a:p>
            <a:r>
              <a:rPr lang="en-US" dirty="0"/>
              <a:t>For Feedback Only - Not a Proposal</a:t>
            </a:r>
          </a:p>
        </p:txBody>
      </p:sp>
      <p:sp>
        <p:nvSpPr>
          <p:cNvPr id="9" name="Slide Number Placeholder 8"/>
          <p:cNvSpPr>
            <a:spLocks noGrp="1"/>
          </p:cNvSpPr>
          <p:nvPr>
            <p:ph type="sldNum" sz="quarter" idx="12"/>
          </p:nvPr>
        </p:nvSpPr>
        <p:spPr/>
        <p:txBody>
          <a:bodyPr/>
          <a:lstStyle/>
          <a:p>
            <a:fld id="{FE32481A-4381-498B-8A4E-EB06C002DB72}"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5D64506-BE44-994B-92ED-9B3195C480F3}" type="datetime1">
              <a:rPr lang="en-US" smtClean="0"/>
              <a:t>1/9/2020</a:t>
            </a:fld>
            <a:endParaRPr lang="en-US" dirty="0"/>
          </a:p>
        </p:txBody>
      </p:sp>
      <p:sp>
        <p:nvSpPr>
          <p:cNvPr id="4" name="Footer Placeholder 3"/>
          <p:cNvSpPr>
            <a:spLocks noGrp="1"/>
          </p:cNvSpPr>
          <p:nvPr>
            <p:ph type="ftr" sz="quarter" idx="11"/>
          </p:nvPr>
        </p:nvSpPr>
        <p:spPr/>
        <p:txBody>
          <a:bodyPr/>
          <a:lstStyle/>
          <a:p>
            <a:r>
              <a:rPr lang="en-US" dirty="0"/>
              <a:t>For Feedback Only - Not a Proposal</a:t>
            </a:r>
          </a:p>
        </p:txBody>
      </p:sp>
      <p:sp>
        <p:nvSpPr>
          <p:cNvPr id="5" name="Slide Number Placeholder 4"/>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75591-5D55-4C47-A36A-521C4C7B413A}" type="datetime1">
              <a:rPr lang="en-US" smtClean="0"/>
              <a:t>1/9/2020</a:t>
            </a:fld>
            <a:endParaRPr lang="en-US" dirty="0"/>
          </a:p>
        </p:txBody>
      </p:sp>
      <p:sp>
        <p:nvSpPr>
          <p:cNvPr id="3" name="Footer Placeholder 2"/>
          <p:cNvSpPr>
            <a:spLocks noGrp="1"/>
          </p:cNvSpPr>
          <p:nvPr>
            <p:ph type="ftr" sz="quarter" idx="11"/>
          </p:nvPr>
        </p:nvSpPr>
        <p:spPr/>
        <p:txBody>
          <a:bodyPr/>
          <a:lstStyle/>
          <a:p>
            <a:r>
              <a:rPr lang="en-US" dirty="0"/>
              <a:t>For Feedback Only - Not a Proposal</a:t>
            </a:r>
          </a:p>
        </p:txBody>
      </p:sp>
      <p:sp>
        <p:nvSpPr>
          <p:cNvPr id="4" name="Slide Number Placeholder 3"/>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A92B42C-8862-2048-BBC1-8C7A7FA3CE2A}" type="datetime1">
              <a:rPr lang="en-US" smtClean="0"/>
              <a:t>1/9/2020</a:t>
            </a:fld>
            <a:endParaRPr lang="en-US" dirty="0"/>
          </a:p>
        </p:txBody>
      </p:sp>
      <p:sp>
        <p:nvSpPr>
          <p:cNvPr id="6" name="Footer Placeholder 5"/>
          <p:cNvSpPr>
            <a:spLocks noGrp="1"/>
          </p:cNvSpPr>
          <p:nvPr>
            <p:ph type="ftr" sz="quarter" idx="11"/>
          </p:nvPr>
        </p:nvSpPr>
        <p:spPr/>
        <p:txBody>
          <a:bodyPr/>
          <a:lstStyle/>
          <a:p>
            <a:r>
              <a:rPr lang="en-US" dirty="0"/>
              <a:t>For Feedback Only - Not a Proposal</a:t>
            </a:r>
          </a:p>
        </p:txBody>
      </p:sp>
      <p:sp>
        <p:nvSpPr>
          <p:cNvPr id="7" name="Slide Number Placeholder 6"/>
          <p:cNvSpPr>
            <a:spLocks noGrp="1"/>
          </p:cNvSpPr>
          <p:nvPr>
            <p:ph type="sldNum" sz="quarter" idx="12"/>
          </p:nvPr>
        </p:nvSpPr>
        <p:spPr/>
        <p:txBody>
          <a:bodyPr/>
          <a:lstStyle/>
          <a:p>
            <a:fld id="{FE32481A-4381-498B-8A4E-EB06C002DB72}"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E622070-DCA3-F54B-8D0A-F8365294BFA4}" type="datetime1">
              <a:rPr lang="en-US" smtClean="0"/>
              <a:t>1/9/2020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r>
              <a:rPr lang="en-US" dirty="0"/>
              <a:t>For Feedback Only - Not a Proposal</a:t>
            </a:r>
          </a:p>
        </p:txBody>
      </p:sp>
      <p:sp>
        <p:nvSpPr>
          <p:cNvPr id="7" name="Slide Number Placeholder 6"/>
          <p:cNvSpPr>
            <a:spLocks noGrp="1"/>
          </p:cNvSpPr>
          <p:nvPr>
            <p:ph type="sldNum" sz="quarter" idx="12"/>
          </p:nvPr>
        </p:nvSpPr>
        <p:spPr>
          <a:xfrm>
            <a:off x="146304" y="6208776"/>
            <a:ext cx="457200" cy="457200"/>
          </a:xfrm>
        </p:spPr>
        <p:txBody>
          <a:bodyPr/>
          <a:lstStyle/>
          <a:p>
            <a:fld id="{FE32481A-4381-498B-8A4E-EB06C002DB72}"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76201" y="76200"/>
            <a:ext cx="8991600" cy="67056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AB018BF-49C6-EC43-8752-43E008013264}" type="datetime1">
              <a:rPr lang="en-US" smtClean="0"/>
              <a:t>1/9/2020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dirty="0"/>
              <a:t>For Feedback Only - Not a Proposal</a:t>
            </a:r>
          </a:p>
        </p:txBody>
      </p:sp>
      <p:sp>
        <p:nvSpPr>
          <p:cNvPr id="23" name="Slide Number Placeholder 22"/>
          <p:cNvSpPr>
            <a:spLocks noGrp="1"/>
          </p:cNvSpPr>
          <p:nvPr>
            <p:ph type="sldNum" sz="quarter" idx="4"/>
          </p:nvPr>
        </p:nvSpPr>
        <p:spPr>
          <a:xfrm>
            <a:off x="146304" y="6210300"/>
            <a:ext cx="457200" cy="457200"/>
          </a:xfrm>
          <a:prstGeom prst="ellipse">
            <a:avLst/>
          </a:prstGeom>
          <a:solidFill>
            <a:srgbClr val="FFFFFF"/>
          </a:solidFill>
          <a:ln>
            <a:noFill/>
          </a:ln>
        </p:spPr>
        <p:txBody>
          <a:bodyPr wrap="none" lIns="0" tIns="0" rIns="0" bIns="0" anchor="ctr" anchorCtr="1">
            <a:noAutofit/>
          </a:bodyPr>
          <a:lstStyle>
            <a:lvl1pPr algn="ctr" eaLnBrk="1" latinLnBrk="0" hangingPunct="1">
              <a:defRPr kumimoji="0" sz="1400">
                <a:solidFill>
                  <a:schemeClr val="tx1"/>
                </a:solidFill>
                <a:latin typeface="+mj-lt"/>
                <a:ea typeface="+mj-ea"/>
                <a:cs typeface="+mj-cs"/>
              </a:defRPr>
            </a:lvl1pPr>
          </a:lstStyle>
          <a:p>
            <a:fld id="{FE32481A-4381-498B-8A4E-EB06C002DB7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nescoe.com/" TargetMode="External"/><Relationship Id="rId2" Type="http://schemas.openxmlformats.org/officeDocument/2006/relationships/hyperlink" Target="http://WWW.NESCOE.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743200"/>
            <a:ext cx="8763000" cy="3581400"/>
          </a:xfrm>
        </p:spPr>
        <p:txBody>
          <a:bodyPr>
            <a:normAutofit/>
          </a:bodyPr>
          <a:lstStyle/>
          <a:p>
            <a:endParaRPr lang="en-US" sz="2200" cap="none" dirty="0">
              <a:solidFill>
                <a:srgbClr val="002060"/>
              </a:solidFill>
              <a:latin typeface="Arial" pitchFamily="34" charset="0"/>
              <a:cs typeface="Arial" pitchFamily="34" charset="0"/>
            </a:endParaRPr>
          </a:p>
          <a:p>
            <a:endParaRPr lang="en-US" sz="2900" cap="none" dirty="0">
              <a:solidFill>
                <a:srgbClr val="002060"/>
              </a:solidFill>
              <a:latin typeface="Arial" pitchFamily="34" charset="0"/>
              <a:cs typeface="Arial" pitchFamily="34" charset="0"/>
            </a:endParaRPr>
          </a:p>
          <a:p>
            <a:r>
              <a:rPr lang="en-US" sz="3200" dirty="0">
                <a:solidFill>
                  <a:srgbClr val="002060"/>
                </a:solidFill>
                <a:latin typeface="Arial Narrow"/>
                <a:cs typeface="Arial Narrow"/>
              </a:rPr>
              <a:t>New England States Committee on Electricity </a:t>
            </a:r>
          </a:p>
          <a:p>
            <a:r>
              <a:rPr lang="en-US" sz="1600" dirty="0">
                <a:solidFill>
                  <a:srgbClr val="002060"/>
                </a:solidFill>
                <a:latin typeface="Arial Narrow"/>
                <a:cs typeface="Arial Narrow"/>
              </a:rPr>
              <a:t>NEPOOL Markets Committee</a:t>
            </a:r>
          </a:p>
          <a:p>
            <a:r>
              <a:rPr lang="en-US" sz="1600" dirty="0">
                <a:solidFill>
                  <a:srgbClr val="002060"/>
                </a:solidFill>
                <a:latin typeface="Arial Narrow"/>
                <a:cs typeface="Arial Narrow"/>
              </a:rPr>
              <a:t>January 14, 2020</a:t>
            </a:r>
            <a:endParaRPr lang="en-US" strike="sngStrike" dirty="0"/>
          </a:p>
        </p:txBody>
      </p:sp>
      <p:sp>
        <p:nvSpPr>
          <p:cNvPr id="4" name="TextBox 3"/>
          <p:cNvSpPr txBox="1"/>
          <p:nvPr/>
        </p:nvSpPr>
        <p:spPr>
          <a:xfrm>
            <a:off x="4619098" y="1367762"/>
            <a:ext cx="184666" cy="369332"/>
          </a:xfrm>
          <a:prstGeom prst="rect">
            <a:avLst/>
          </a:prstGeom>
          <a:noFill/>
        </p:spPr>
        <p:txBody>
          <a:bodyPr wrap="none" rtlCol="0">
            <a:spAutoFit/>
          </a:bodyPr>
          <a:lstStyle/>
          <a:p>
            <a:endParaRPr lang="en-US" dirty="0"/>
          </a:p>
        </p:txBody>
      </p:sp>
      <p:sp>
        <p:nvSpPr>
          <p:cNvPr id="5" name="Title 4"/>
          <p:cNvSpPr>
            <a:spLocks noGrp="1"/>
          </p:cNvSpPr>
          <p:nvPr>
            <p:ph type="ctrTitle"/>
          </p:nvPr>
        </p:nvSpPr>
        <p:spPr/>
        <p:txBody>
          <a:bodyPr>
            <a:normAutofit fontScale="90000"/>
          </a:bodyPr>
          <a:lstStyle/>
          <a:p>
            <a:r>
              <a:rPr lang="en-US" sz="3200" dirty="0">
                <a:latin typeface="Arial Narrow"/>
                <a:cs typeface="Arial Narrow"/>
              </a:rPr>
              <a:t/>
            </a:r>
            <a:br>
              <a:rPr lang="en-US" sz="3200" dirty="0">
                <a:latin typeface="Arial Narrow"/>
                <a:cs typeface="Arial Narrow"/>
              </a:rPr>
            </a:br>
            <a:r>
              <a:rPr lang="en-US" sz="3200" dirty="0">
                <a:latin typeface="Arial Narrow"/>
                <a:cs typeface="Arial Narrow"/>
              </a:rPr>
              <a:t>ESI</a:t>
            </a:r>
            <a:br>
              <a:rPr lang="en-US" sz="3200" dirty="0">
                <a:latin typeface="Arial Narrow"/>
                <a:cs typeface="Arial Narrow"/>
              </a:rPr>
            </a:br>
            <a:r>
              <a:rPr lang="en-US" sz="3200" dirty="0">
                <a:latin typeface="Arial Narrow"/>
                <a:cs typeface="Arial Narrow"/>
              </a:rPr>
              <a:t> Strike Price Discussion  </a:t>
            </a:r>
          </a:p>
        </p:txBody>
      </p:sp>
      <p:sp>
        <p:nvSpPr>
          <p:cNvPr id="6" name="Rectangle 5"/>
          <p:cNvSpPr/>
          <p:nvPr/>
        </p:nvSpPr>
        <p:spPr>
          <a:xfrm>
            <a:off x="1371600" y="5181600"/>
            <a:ext cx="4572000" cy="369332"/>
          </a:xfrm>
          <a:prstGeom prst="rect">
            <a:avLst/>
          </a:prstGeom>
        </p:spPr>
        <p:txBody>
          <a:bodyPr>
            <a:spAutoFit/>
          </a:bodyPr>
          <a:lstStyle/>
          <a:p>
            <a:r>
              <a:rPr lang="en-US" dirty="0"/>
              <a:t> </a:t>
            </a:r>
          </a:p>
        </p:txBody>
      </p:sp>
    </p:spTree>
    <p:extLst>
      <p:ext uri="{BB962C8B-B14F-4D97-AF65-F5344CB8AC3E}">
        <p14:creationId xmlns:p14="http://schemas.microsoft.com/office/powerpoint/2010/main" val="652073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F6B68-244F-5841-A825-C124BE9C4431}"/>
              </a:ext>
            </a:extLst>
          </p:cNvPr>
          <p:cNvSpPr>
            <a:spLocks noGrp="1"/>
          </p:cNvSpPr>
          <p:nvPr>
            <p:ph type="title"/>
          </p:nvPr>
        </p:nvSpPr>
        <p:spPr/>
        <p:txBody>
          <a:bodyPr/>
          <a:lstStyle/>
          <a:p>
            <a:r>
              <a:rPr lang="en-US" dirty="0"/>
              <a:t>Fixed $ Adder Preferred to % Adder</a:t>
            </a:r>
          </a:p>
        </p:txBody>
      </p:sp>
      <p:sp>
        <p:nvSpPr>
          <p:cNvPr id="3" name="Footer Placeholder 2">
            <a:extLst>
              <a:ext uri="{FF2B5EF4-FFF2-40B4-BE49-F238E27FC236}">
                <a16:creationId xmlns:a16="http://schemas.microsoft.com/office/drawing/2014/main" id="{0ECCABC9-E3E4-F34B-9166-F405A1031C74}"/>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FC33E40B-3473-E64B-B0FB-6AA243F9D271}"/>
              </a:ext>
            </a:extLst>
          </p:cNvPr>
          <p:cNvSpPr>
            <a:spLocks noGrp="1"/>
          </p:cNvSpPr>
          <p:nvPr>
            <p:ph type="sldNum" sz="quarter" idx="12"/>
          </p:nvPr>
        </p:nvSpPr>
        <p:spPr/>
        <p:txBody>
          <a:bodyPr/>
          <a:lstStyle/>
          <a:p>
            <a:fld id="{FE32481A-4381-498B-8A4E-EB06C002DB72}" type="slidenum">
              <a:rPr lang="en-US" smtClean="0"/>
              <a:pPr/>
              <a:t>10</a:t>
            </a:fld>
            <a:endParaRPr lang="en-US" dirty="0"/>
          </a:p>
        </p:txBody>
      </p:sp>
      <p:sp>
        <p:nvSpPr>
          <p:cNvPr id="5" name="Content Placeholder 4">
            <a:extLst>
              <a:ext uri="{FF2B5EF4-FFF2-40B4-BE49-F238E27FC236}">
                <a16:creationId xmlns:a16="http://schemas.microsoft.com/office/drawing/2014/main" id="{C549CE46-D4E9-514D-8F60-5994DBCA862D}"/>
              </a:ext>
            </a:extLst>
          </p:cNvPr>
          <p:cNvSpPr>
            <a:spLocks noGrp="1"/>
          </p:cNvSpPr>
          <p:nvPr>
            <p:ph sz="quarter" idx="1"/>
          </p:nvPr>
        </p:nvSpPr>
        <p:spPr/>
        <p:txBody>
          <a:bodyPr/>
          <a:lstStyle/>
          <a:p>
            <a:r>
              <a:rPr lang="en-US" dirty="0"/>
              <a:t>A fixed dollar adder naturally becomes less material when the system is under stress and price expectations are high.</a:t>
            </a:r>
          </a:p>
          <a:p>
            <a:pPr lvl="1"/>
            <a:r>
              <a:rPr lang="en-US" dirty="0"/>
              <a:t>Maintains the strong incentive impact of the option design.</a:t>
            </a:r>
          </a:p>
        </p:txBody>
      </p:sp>
    </p:spTree>
    <p:extLst>
      <p:ext uri="{BB962C8B-B14F-4D97-AF65-F5344CB8AC3E}">
        <p14:creationId xmlns:p14="http://schemas.microsoft.com/office/powerpoint/2010/main" val="2550408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21218-1E10-9A44-A31D-E69C1C786FAE}"/>
              </a:ext>
            </a:extLst>
          </p:cNvPr>
          <p:cNvSpPr>
            <a:spLocks noGrp="1"/>
          </p:cNvSpPr>
          <p:nvPr>
            <p:ph type="title"/>
          </p:nvPr>
        </p:nvSpPr>
        <p:spPr/>
        <p:txBody>
          <a:bodyPr/>
          <a:lstStyle/>
          <a:p>
            <a:r>
              <a:rPr lang="en-US" dirty="0"/>
              <a:t>Questions</a:t>
            </a:r>
          </a:p>
        </p:txBody>
      </p:sp>
      <p:sp>
        <p:nvSpPr>
          <p:cNvPr id="3" name="Footer Placeholder 2">
            <a:extLst>
              <a:ext uri="{FF2B5EF4-FFF2-40B4-BE49-F238E27FC236}">
                <a16:creationId xmlns:a16="http://schemas.microsoft.com/office/drawing/2014/main" id="{7397749E-94F4-3645-92D5-06D4D33989D7}"/>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9AAB9ABD-535D-104A-B32F-E91CAAE41963}"/>
              </a:ext>
            </a:extLst>
          </p:cNvPr>
          <p:cNvSpPr>
            <a:spLocks noGrp="1"/>
          </p:cNvSpPr>
          <p:nvPr>
            <p:ph type="sldNum" sz="quarter" idx="12"/>
          </p:nvPr>
        </p:nvSpPr>
        <p:spPr/>
        <p:txBody>
          <a:bodyPr/>
          <a:lstStyle/>
          <a:p>
            <a:fld id="{FE32481A-4381-498B-8A4E-EB06C002DB72}" type="slidenum">
              <a:rPr lang="en-US" smtClean="0"/>
              <a:pPr/>
              <a:t>11</a:t>
            </a:fld>
            <a:endParaRPr lang="en-US" dirty="0"/>
          </a:p>
        </p:txBody>
      </p:sp>
      <p:sp>
        <p:nvSpPr>
          <p:cNvPr id="5" name="Content Placeholder 4">
            <a:extLst>
              <a:ext uri="{FF2B5EF4-FFF2-40B4-BE49-F238E27FC236}">
                <a16:creationId xmlns:a16="http://schemas.microsoft.com/office/drawing/2014/main" id="{B14AB0BA-DFC3-FF45-88A1-4E6112637D13}"/>
              </a:ext>
            </a:extLst>
          </p:cNvPr>
          <p:cNvSpPr>
            <a:spLocks noGrp="1"/>
          </p:cNvSpPr>
          <p:nvPr>
            <p:ph sz="quarter" idx="1"/>
          </p:nvPr>
        </p:nvSpPr>
        <p:spPr/>
        <p:txBody>
          <a:bodyPr/>
          <a:lstStyle/>
          <a:p>
            <a:r>
              <a:rPr lang="en-US" dirty="0"/>
              <a:t>How best to support a $10 adder? </a:t>
            </a:r>
          </a:p>
          <a:p>
            <a:r>
              <a:rPr lang="en-US" dirty="0"/>
              <a:t>What really is meant by “close enough”?</a:t>
            </a:r>
          </a:p>
          <a:p>
            <a:r>
              <a:rPr lang="en-US" dirty="0"/>
              <a:t>When does the incentive begin to erode materially?</a:t>
            </a:r>
          </a:p>
          <a:p>
            <a:r>
              <a:rPr lang="en-US" dirty="0"/>
              <a:t>Does this unjustly reduce the cost of providing operating reserves? </a:t>
            </a:r>
          </a:p>
          <a:p>
            <a:endParaRPr lang="en-US" dirty="0"/>
          </a:p>
        </p:txBody>
      </p:sp>
    </p:spTree>
    <p:extLst>
      <p:ext uri="{BB962C8B-B14F-4D97-AF65-F5344CB8AC3E}">
        <p14:creationId xmlns:p14="http://schemas.microsoft.com/office/powerpoint/2010/main" val="3830514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2F4B9-2F66-984E-A55A-45FBB50F958C}"/>
              </a:ext>
            </a:extLst>
          </p:cNvPr>
          <p:cNvSpPr>
            <a:spLocks noGrp="1"/>
          </p:cNvSpPr>
          <p:nvPr>
            <p:ph type="title"/>
          </p:nvPr>
        </p:nvSpPr>
        <p:spPr/>
        <p:txBody>
          <a:bodyPr/>
          <a:lstStyle/>
          <a:p>
            <a:r>
              <a:rPr lang="en-US" dirty="0"/>
              <a:t>Support for an Adder</a:t>
            </a:r>
          </a:p>
        </p:txBody>
      </p:sp>
      <p:sp>
        <p:nvSpPr>
          <p:cNvPr id="3" name="Footer Placeholder 2">
            <a:extLst>
              <a:ext uri="{FF2B5EF4-FFF2-40B4-BE49-F238E27FC236}">
                <a16:creationId xmlns:a16="http://schemas.microsoft.com/office/drawing/2014/main" id="{729E30AF-ACDB-134B-8D82-C850734150C1}"/>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D7F19D64-049E-2740-B6BE-5206A6C6C083}"/>
              </a:ext>
            </a:extLst>
          </p:cNvPr>
          <p:cNvSpPr>
            <a:spLocks noGrp="1"/>
          </p:cNvSpPr>
          <p:nvPr>
            <p:ph type="sldNum" sz="quarter" idx="12"/>
          </p:nvPr>
        </p:nvSpPr>
        <p:spPr/>
        <p:txBody>
          <a:bodyPr/>
          <a:lstStyle/>
          <a:p>
            <a:fld id="{FE32481A-4381-498B-8A4E-EB06C002DB72}" type="slidenum">
              <a:rPr lang="en-US" smtClean="0"/>
              <a:pPr/>
              <a:t>12</a:t>
            </a:fld>
            <a:endParaRPr lang="en-US" dirty="0"/>
          </a:p>
        </p:txBody>
      </p:sp>
      <p:sp>
        <p:nvSpPr>
          <p:cNvPr id="5" name="Content Placeholder 4">
            <a:extLst>
              <a:ext uri="{FF2B5EF4-FFF2-40B4-BE49-F238E27FC236}">
                <a16:creationId xmlns:a16="http://schemas.microsoft.com/office/drawing/2014/main" id="{0DA682E6-8BF4-F04E-B806-56C4C58FBC45}"/>
              </a:ext>
            </a:extLst>
          </p:cNvPr>
          <p:cNvSpPr>
            <a:spLocks noGrp="1"/>
          </p:cNvSpPr>
          <p:nvPr>
            <p:ph sz="quarter" idx="1"/>
          </p:nvPr>
        </p:nvSpPr>
        <p:spPr/>
        <p:txBody>
          <a:bodyPr/>
          <a:lstStyle/>
          <a:p>
            <a:r>
              <a:rPr lang="en-US" dirty="0"/>
              <a:t>We do not believe the ISO-NE’s proposed use of an on-peak/off-peak average for the option strike price is any more (or any less) supportable than one with a reasonable adder designed to mitigate impacts of small hourly deviations</a:t>
            </a:r>
          </a:p>
          <a:p>
            <a:pPr lvl="1"/>
            <a:r>
              <a:rPr lang="en-US" dirty="0"/>
              <a:t>Neither are “perfect” indications of the value of the underlying good (the actual Real Time price of energy).</a:t>
            </a:r>
          </a:p>
          <a:p>
            <a:r>
              <a:rPr lang="en-US" dirty="0"/>
              <a:t>Same as the ISO-NE proposal, the adder amount will be known before offers are due	</a:t>
            </a:r>
          </a:p>
        </p:txBody>
      </p:sp>
    </p:spTree>
    <p:extLst>
      <p:ext uri="{BB962C8B-B14F-4D97-AF65-F5344CB8AC3E}">
        <p14:creationId xmlns:p14="http://schemas.microsoft.com/office/powerpoint/2010/main" val="1389619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86E00-8402-1240-B104-A625F8DBD43D}"/>
              </a:ext>
            </a:extLst>
          </p:cNvPr>
          <p:cNvSpPr>
            <a:spLocks noGrp="1"/>
          </p:cNvSpPr>
          <p:nvPr>
            <p:ph type="title"/>
          </p:nvPr>
        </p:nvSpPr>
        <p:spPr/>
        <p:txBody>
          <a:bodyPr/>
          <a:lstStyle/>
          <a:p>
            <a:r>
              <a:rPr lang="en-US" dirty="0"/>
              <a:t>What is “Close Enough”</a:t>
            </a:r>
          </a:p>
        </p:txBody>
      </p:sp>
      <p:sp>
        <p:nvSpPr>
          <p:cNvPr id="3" name="Footer Placeholder 2">
            <a:extLst>
              <a:ext uri="{FF2B5EF4-FFF2-40B4-BE49-F238E27FC236}">
                <a16:creationId xmlns:a16="http://schemas.microsoft.com/office/drawing/2014/main" id="{577EBA9C-B967-214D-AE7E-5B5A93DF20FF}"/>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92EA0A80-AEE0-3746-8448-A492654868B5}"/>
              </a:ext>
            </a:extLst>
          </p:cNvPr>
          <p:cNvSpPr>
            <a:spLocks noGrp="1"/>
          </p:cNvSpPr>
          <p:nvPr>
            <p:ph type="sldNum" sz="quarter" idx="12"/>
          </p:nvPr>
        </p:nvSpPr>
        <p:spPr/>
        <p:txBody>
          <a:bodyPr/>
          <a:lstStyle/>
          <a:p>
            <a:fld id="{FE32481A-4381-498B-8A4E-EB06C002DB72}" type="slidenum">
              <a:rPr lang="en-US" smtClean="0"/>
              <a:pPr/>
              <a:t>13</a:t>
            </a:fld>
            <a:endParaRPr lang="en-US" dirty="0"/>
          </a:p>
        </p:txBody>
      </p:sp>
      <p:sp>
        <p:nvSpPr>
          <p:cNvPr id="5" name="Content Placeholder 4">
            <a:extLst>
              <a:ext uri="{FF2B5EF4-FFF2-40B4-BE49-F238E27FC236}">
                <a16:creationId xmlns:a16="http://schemas.microsoft.com/office/drawing/2014/main" id="{AA7B513C-FECC-D440-BEA6-5DC08B490221}"/>
              </a:ext>
            </a:extLst>
          </p:cNvPr>
          <p:cNvSpPr>
            <a:spLocks noGrp="1"/>
          </p:cNvSpPr>
          <p:nvPr>
            <p:ph sz="quarter" idx="1"/>
          </p:nvPr>
        </p:nvSpPr>
        <p:spPr/>
        <p:txBody>
          <a:bodyPr/>
          <a:lstStyle/>
          <a:p>
            <a:r>
              <a:rPr lang="en-US" dirty="0"/>
              <a:t>Agree with ISO-NE that a strike price that is set far above the expected real time price of energy (or ‘at the money’ level) can undermine incentives and the benefits of the design</a:t>
            </a:r>
          </a:p>
          <a:p>
            <a:r>
              <a:rPr lang="en-US" dirty="0"/>
              <a:t> Agree that a strike price that is set below the ‘at the money’ level creates inefficiencies and higher than needed day ahead reserve costs.</a:t>
            </a:r>
          </a:p>
          <a:p>
            <a:r>
              <a:rPr lang="en-US" dirty="0"/>
              <a:t>If we err, we would prefer to err on the high side </a:t>
            </a:r>
          </a:p>
          <a:p>
            <a:endParaRPr lang="en-US" dirty="0"/>
          </a:p>
        </p:txBody>
      </p:sp>
    </p:spTree>
    <p:extLst>
      <p:ext uri="{BB962C8B-B14F-4D97-AF65-F5344CB8AC3E}">
        <p14:creationId xmlns:p14="http://schemas.microsoft.com/office/powerpoint/2010/main" val="2814731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D7906-5BDF-4664-9EB2-A8294CCA0BBB}"/>
              </a:ext>
            </a:extLst>
          </p:cNvPr>
          <p:cNvSpPr>
            <a:spLocks noGrp="1"/>
          </p:cNvSpPr>
          <p:nvPr>
            <p:ph type="title"/>
          </p:nvPr>
        </p:nvSpPr>
        <p:spPr/>
        <p:txBody>
          <a:bodyPr>
            <a:normAutofit fontScale="90000"/>
          </a:bodyPr>
          <a:lstStyle/>
          <a:p>
            <a:r>
              <a:rPr lang="en-US" dirty="0"/>
              <a:t>Strike Price Adder Reduces Cost, Risk</a:t>
            </a:r>
          </a:p>
        </p:txBody>
      </p:sp>
      <p:sp>
        <p:nvSpPr>
          <p:cNvPr id="3" name="Footer Placeholder 2">
            <a:extLst>
              <a:ext uri="{FF2B5EF4-FFF2-40B4-BE49-F238E27FC236}">
                <a16:creationId xmlns:a16="http://schemas.microsoft.com/office/drawing/2014/main" id="{5461334B-4207-4E6D-957C-5A48EC796BCB}"/>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811E1D4F-8865-4EAF-ADF4-1094CCA3E0FC}"/>
              </a:ext>
            </a:extLst>
          </p:cNvPr>
          <p:cNvSpPr>
            <a:spLocks noGrp="1"/>
          </p:cNvSpPr>
          <p:nvPr>
            <p:ph type="sldNum" sz="quarter" idx="12"/>
          </p:nvPr>
        </p:nvSpPr>
        <p:spPr/>
        <p:txBody>
          <a:bodyPr/>
          <a:lstStyle/>
          <a:p>
            <a:fld id="{FE32481A-4381-498B-8A4E-EB06C002DB72}" type="slidenum">
              <a:rPr lang="en-US" smtClean="0"/>
              <a:pPr/>
              <a:t>14</a:t>
            </a:fld>
            <a:endParaRPr lang="en-US" dirty="0"/>
          </a:p>
        </p:txBody>
      </p:sp>
      <p:sp>
        <p:nvSpPr>
          <p:cNvPr id="5" name="Content Placeholder 4">
            <a:extLst>
              <a:ext uri="{FF2B5EF4-FFF2-40B4-BE49-F238E27FC236}">
                <a16:creationId xmlns:a16="http://schemas.microsoft.com/office/drawing/2014/main" id="{526DF4EF-9F05-4ECB-B38B-36404D8C29D5}"/>
              </a:ext>
            </a:extLst>
          </p:cNvPr>
          <p:cNvSpPr>
            <a:spLocks noGrp="1"/>
          </p:cNvSpPr>
          <p:nvPr>
            <p:ph sz="quarter" idx="1"/>
          </p:nvPr>
        </p:nvSpPr>
        <p:spPr/>
        <p:txBody>
          <a:bodyPr/>
          <a:lstStyle/>
          <a:p>
            <a:r>
              <a:rPr lang="en-US" dirty="0"/>
              <a:t>The energy option imposes new costs and risks on ancillary services providers.  These costs and risks, plus risk premiums, will pass through to consumers.</a:t>
            </a:r>
          </a:p>
          <a:p>
            <a:r>
              <a:rPr lang="en-US" dirty="0"/>
              <a:t>A strike price adder reduces the cost, risk and risk premium for service providers, which should reduce consumer costs.</a:t>
            </a:r>
          </a:p>
          <a:p>
            <a:r>
              <a:rPr lang="en-US" dirty="0"/>
              <a:t>Keep in mind that through co-optimization and arbitrage, ancillary services and energy prices are related, as are Day Ahead and Real Time prices.</a:t>
            </a:r>
          </a:p>
        </p:txBody>
      </p:sp>
    </p:spTree>
    <p:extLst>
      <p:ext uri="{BB962C8B-B14F-4D97-AF65-F5344CB8AC3E}">
        <p14:creationId xmlns:p14="http://schemas.microsoft.com/office/powerpoint/2010/main" val="3919508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8F683-DB26-6A4F-BF98-1D70F9BFF87C}"/>
              </a:ext>
            </a:extLst>
          </p:cNvPr>
          <p:cNvSpPr>
            <a:spLocks noGrp="1"/>
          </p:cNvSpPr>
          <p:nvPr>
            <p:ph type="title"/>
          </p:nvPr>
        </p:nvSpPr>
        <p:spPr/>
        <p:txBody>
          <a:bodyPr>
            <a:normAutofit fontScale="90000"/>
          </a:bodyPr>
          <a:lstStyle/>
          <a:p>
            <a:r>
              <a:rPr lang="en-US" dirty="0"/>
              <a:t>Impact of Adder on Option Exercise Frequency</a:t>
            </a:r>
          </a:p>
        </p:txBody>
      </p:sp>
      <p:sp>
        <p:nvSpPr>
          <p:cNvPr id="3" name="Footer Placeholder 2">
            <a:extLst>
              <a:ext uri="{FF2B5EF4-FFF2-40B4-BE49-F238E27FC236}">
                <a16:creationId xmlns:a16="http://schemas.microsoft.com/office/drawing/2014/main" id="{93E7DA5B-FCA1-7E48-91B7-BAAA9A1D2668}"/>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E8DB6872-30E3-C94C-8F2C-6D8E3493B884}"/>
              </a:ext>
            </a:extLst>
          </p:cNvPr>
          <p:cNvSpPr>
            <a:spLocks noGrp="1"/>
          </p:cNvSpPr>
          <p:nvPr>
            <p:ph type="sldNum" sz="quarter" idx="12"/>
          </p:nvPr>
        </p:nvSpPr>
        <p:spPr/>
        <p:txBody>
          <a:bodyPr/>
          <a:lstStyle/>
          <a:p>
            <a:fld id="{FE32481A-4381-498B-8A4E-EB06C002DB72}" type="slidenum">
              <a:rPr lang="en-US" smtClean="0"/>
              <a:pPr/>
              <a:t>15</a:t>
            </a:fld>
            <a:endParaRPr lang="en-US" dirty="0"/>
          </a:p>
        </p:txBody>
      </p:sp>
      <p:sp>
        <p:nvSpPr>
          <p:cNvPr id="5" name="Content Placeholder 4">
            <a:extLst>
              <a:ext uri="{FF2B5EF4-FFF2-40B4-BE49-F238E27FC236}">
                <a16:creationId xmlns:a16="http://schemas.microsoft.com/office/drawing/2014/main" id="{557ADCF9-9395-0147-A3AE-9286B8DF2306}"/>
              </a:ext>
            </a:extLst>
          </p:cNvPr>
          <p:cNvSpPr>
            <a:spLocks noGrp="1"/>
          </p:cNvSpPr>
          <p:nvPr>
            <p:ph sz="quarter" idx="1"/>
          </p:nvPr>
        </p:nvSpPr>
        <p:spPr/>
        <p:txBody>
          <a:bodyPr>
            <a:normAutofit/>
          </a:bodyPr>
          <a:lstStyle/>
          <a:p>
            <a:r>
              <a:rPr lang="en-US" sz="3100" dirty="0"/>
              <a:t>A Strike Price Adder eliminates many intervals where the option is exercised (RT LMP &gt; K) in low price hours when energy security is not a concern; it has much less impact on the frequency with which options are exercised in higher price hours (next slide)</a:t>
            </a:r>
          </a:p>
          <a:p>
            <a:endParaRPr lang="en-US" dirty="0"/>
          </a:p>
          <a:p>
            <a:pPr marL="0" indent="0" algn="ctr">
              <a:buNone/>
            </a:pPr>
            <a:r>
              <a:rPr lang="en-US" i="1" dirty="0"/>
              <a:t>Analysis based on data from 1/1/2017 through 5/31 2019 (21,143 hours); assumes K = actual DA LMP plus Adder</a:t>
            </a:r>
          </a:p>
        </p:txBody>
      </p:sp>
    </p:spTree>
    <p:extLst>
      <p:ext uri="{BB962C8B-B14F-4D97-AF65-F5344CB8AC3E}">
        <p14:creationId xmlns:p14="http://schemas.microsoft.com/office/powerpoint/2010/main" val="1791415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2497D-D9D6-404A-965C-FA0AF67E416D}"/>
              </a:ext>
            </a:extLst>
          </p:cNvPr>
          <p:cNvSpPr>
            <a:spLocks noGrp="1"/>
          </p:cNvSpPr>
          <p:nvPr>
            <p:ph type="title"/>
          </p:nvPr>
        </p:nvSpPr>
        <p:spPr/>
        <p:txBody>
          <a:bodyPr/>
          <a:lstStyle/>
          <a:p>
            <a:endParaRPr lang="en-US"/>
          </a:p>
        </p:txBody>
      </p:sp>
      <p:sp>
        <p:nvSpPr>
          <p:cNvPr id="3" name="Footer Placeholder 2">
            <a:extLst>
              <a:ext uri="{FF2B5EF4-FFF2-40B4-BE49-F238E27FC236}">
                <a16:creationId xmlns:a16="http://schemas.microsoft.com/office/drawing/2014/main" id="{72985857-52FC-4986-BA7C-6000E52C7212}"/>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64D345F7-367E-47BB-8999-7720D1C1DDB6}"/>
              </a:ext>
            </a:extLst>
          </p:cNvPr>
          <p:cNvSpPr>
            <a:spLocks noGrp="1"/>
          </p:cNvSpPr>
          <p:nvPr>
            <p:ph type="sldNum" sz="quarter" idx="12"/>
          </p:nvPr>
        </p:nvSpPr>
        <p:spPr/>
        <p:txBody>
          <a:bodyPr/>
          <a:lstStyle/>
          <a:p>
            <a:fld id="{FE32481A-4381-498B-8A4E-EB06C002DB72}" type="slidenum">
              <a:rPr lang="en-US" smtClean="0"/>
              <a:pPr/>
              <a:t>16</a:t>
            </a:fld>
            <a:endParaRPr lang="en-US" dirty="0"/>
          </a:p>
        </p:txBody>
      </p:sp>
      <p:sp>
        <p:nvSpPr>
          <p:cNvPr id="5" name="Content Placeholder 4">
            <a:extLst>
              <a:ext uri="{FF2B5EF4-FFF2-40B4-BE49-F238E27FC236}">
                <a16:creationId xmlns:a16="http://schemas.microsoft.com/office/drawing/2014/main" id="{598C5361-6A6C-4275-8E2B-EDE72BF1FAC0}"/>
              </a:ext>
            </a:extLst>
          </p:cNvPr>
          <p:cNvSpPr>
            <a:spLocks noGrp="1"/>
          </p:cNvSpPr>
          <p:nvPr>
            <p:ph sz="quarter" idx="1"/>
          </p:nvPr>
        </p:nvSpPr>
        <p:spPr/>
        <p:txBody>
          <a:bodyPr/>
          <a:lstStyle/>
          <a:p>
            <a:endParaRPr lang="en-US"/>
          </a:p>
        </p:txBody>
      </p:sp>
      <p:pic>
        <p:nvPicPr>
          <p:cNvPr id="6" name="Picture 5">
            <a:extLst>
              <a:ext uri="{FF2B5EF4-FFF2-40B4-BE49-F238E27FC236}">
                <a16:creationId xmlns:a16="http://schemas.microsoft.com/office/drawing/2014/main" id="{CDE82205-F103-413E-A2A0-26CEF68E3935}"/>
              </a:ext>
            </a:extLst>
          </p:cNvPr>
          <p:cNvPicPr>
            <a:picLocks noChangeAspect="1"/>
          </p:cNvPicPr>
          <p:nvPr/>
        </p:nvPicPr>
        <p:blipFill>
          <a:blip r:embed="rId2"/>
          <a:stretch>
            <a:fillRect/>
          </a:stretch>
        </p:blipFill>
        <p:spPr>
          <a:xfrm>
            <a:off x="152812" y="221399"/>
            <a:ext cx="8838376" cy="6415201"/>
          </a:xfrm>
          <a:prstGeom prst="rect">
            <a:avLst/>
          </a:prstGeom>
        </p:spPr>
      </p:pic>
    </p:spTree>
    <p:extLst>
      <p:ext uri="{BB962C8B-B14F-4D97-AF65-F5344CB8AC3E}">
        <p14:creationId xmlns:p14="http://schemas.microsoft.com/office/powerpoint/2010/main" val="2978323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B9796-4FB3-4E56-96C5-28117A94EE85}"/>
              </a:ext>
            </a:extLst>
          </p:cNvPr>
          <p:cNvSpPr>
            <a:spLocks noGrp="1"/>
          </p:cNvSpPr>
          <p:nvPr>
            <p:ph type="title"/>
          </p:nvPr>
        </p:nvSpPr>
        <p:spPr/>
        <p:txBody>
          <a:bodyPr/>
          <a:lstStyle/>
          <a:p>
            <a:endParaRPr lang="en-US"/>
          </a:p>
        </p:txBody>
      </p:sp>
      <p:sp>
        <p:nvSpPr>
          <p:cNvPr id="3" name="Footer Placeholder 2">
            <a:extLst>
              <a:ext uri="{FF2B5EF4-FFF2-40B4-BE49-F238E27FC236}">
                <a16:creationId xmlns:a16="http://schemas.microsoft.com/office/drawing/2014/main" id="{86069CC5-22B0-4868-8232-EDA3F4B50AAA}"/>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8AF66D33-1E9E-4888-83DE-BF053C671017}"/>
              </a:ext>
            </a:extLst>
          </p:cNvPr>
          <p:cNvSpPr>
            <a:spLocks noGrp="1"/>
          </p:cNvSpPr>
          <p:nvPr>
            <p:ph type="sldNum" sz="quarter" idx="12"/>
          </p:nvPr>
        </p:nvSpPr>
        <p:spPr/>
        <p:txBody>
          <a:bodyPr/>
          <a:lstStyle/>
          <a:p>
            <a:fld id="{FE32481A-4381-498B-8A4E-EB06C002DB72}" type="slidenum">
              <a:rPr lang="en-US" smtClean="0"/>
              <a:pPr/>
              <a:t>17</a:t>
            </a:fld>
            <a:endParaRPr lang="en-US" dirty="0"/>
          </a:p>
        </p:txBody>
      </p:sp>
      <p:sp>
        <p:nvSpPr>
          <p:cNvPr id="5" name="Content Placeholder 4">
            <a:extLst>
              <a:ext uri="{FF2B5EF4-FFF2-40B4-BE49-F238E27FC236}">
                <a16:creationId xmlns:a16="http://schemas.microsoft.com/office/drawing/2014/main" id="{64ABB68F-7880-4142-965A-6BADAF3292AF}"/>
              </a:ext>
            </a:extLst>
          </p:cNvPr>
          <p:cNvSpPr>
            <a:spLocks noGrp="1"/>
          </p:cNvSpPr>
          <p:nvPr>
            <p:ph sz="quarter" idx="1"/>
          </p:nvPr>
        </p:nvSpPr>
        <p:spPr/>
        <p:txBody>
          <a:bodyPr/>
          <a:lstStyle/>
          <a:p>
            <a:endParaRPr lang="en-US"/>
          </a:p>
        </p:txBody>
      </p:sp>
      <p:pic>
        <p:nvPicPr>
          <p:cNvPr id="6" name="Picture 5">
            <a:extLst>
              <a:ext uri="{FF2B5EF4-FFF2-40B4-BE49-F238E27FC236}">
                <a16:creationId xmlns:a16="http://schemas.microsoft.com/office/drawing/2014/main" id="{DB2E432C-A1C1-49CA-B282-6424C20E3DF6}"/>
              </a:ext>
            </a:extLst>
          </p:cNvPr>
          <p:cNvPicPr>
            <a:picLocks noChangeAspect="1"/>
          </p:cNvPicPr>
          <p:nvPr/>
        </p:nvPicPr>
        <p:blipFill>
          <a:blip r:embed="rId2"/>
          <a:stretch>
            <a:fillRect/>
          </a:stretch>
        </p:blipFill>
        <p:spPr>
          <a:xfrm>
            <a:off x="152812" y="221399"/>
            <a:ext cx="8838376" cy="6415201"/>
          </a:xfrm>
          <a:prstGeom prst="rect">
            <a:avLst/>
          </a:prstGeom>
        </p:spPr>
      </p:pic>
    </p:spTree>
    <p:extLst>
      <p:ext uri="{BB962C8B-B14F-4D97-AF65-F5344CB8AC3E}">
        <p14:creationId xmlns:p14="http://schemas.microsoft.com/office/powerpoint/2010/main" val="862772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64249-8FCC-46E3-8226-B814E4BAAEC6}"/>
              </a:ext>
            </a:extLst>
          </p:cNvPr>
          <p:cNvSpPr>
            <a:spLocks noGrp="1"/>
          </p:cNvSpPr>
          <p:nvPr>
            <p:ph type="title"/>
          </p:nvPr>
        </p:nvSpPr>
        <p:spPr/>
        <p:txBody>
          <a:bodyPr/>
          <a:lstStyle/>
          <a:p>
            <a:endParaRPr lang="en-US"/>
          </a:p>
        </p:txBody>
      </p:sp>
      <p:sp>
        <p:nvSpPr>
          <p:cNvPr id="3" name="Footer Placeholder 2">
            <a:extLst>
              <a:ext uri="{FF2B5EF4-FFF2-40B4-BE49-F238E27FC236}">
                <a16:creationId xmlns:a16="http://schemas.microsoft.com/office/drawing/2014/main" id="{94DD749A-A371-4392-8A55-00F9E2CF537B}"/>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8C5FF34D-C193-4EEF-A01D-0F73459F79CE}"/>
              </a:ext>
            </a:extLst>
          </p:cNvPr>
          <p:cNvSpPr>
            <a:spLocks noGrp="1"/>
          </p:cNvSpPr>
          <p:nvPr>
            <p:ph type="sldNum" sz="quarter" idx="12"/>
          </p:nvPr>
        </p:nvSpPr>
        <p:spPr/>
        <p:txBody>
          <a:bodyPr/>
          <a:lstStyle/>
          <a:p>
            <a:fld id="{FE32481A-4381-498B-8A4E-EB06C002DB72}" type="slidenum">
              <a:rPr lang="en-US" smtClean="0"/>
              <a:pPr/>
              <a:t>18</a:t>
            </a:fld>
            <a:endParaRPr lang="en-US" dirty="0"/>
          </a:p>
        </p:txBody>
      </p:sp>
      <p:sp>
        <p:nvSpPr>
          <p:cNvPr id="5" name="Content Placeholder 4">
            <a:extLst>
              <a:ext uri="{FF2B5EF4-FFF2-40B4-BE49-F238E27FC236}">
                <a16:creationId xmlns:a16="http://schemas.microsoft.com/office/drawing/2014/main" id="{82B187DD-95BA-4F74-9866-3FAFF01BE3C1}"/>
              </a:ext>
            </a:extLst>
          </p:cNvPr>
          <p:cNvSpPr>
            <a:spLocks noGrp="1"/>
          </p:cNvSpPr>
          <p:nvPr>
            <p:ph sz="quarter" idx="1"/>
          </p:nvPr>
        </p:nvSpPr>
        <p:spPr/>
        <p:txBody>
          <a:bodyPr/>
          <a:lstStyle/>
          <a:p>
            <a:endParaRPr lang="en-US"/>
          </a:p>
        </p:txBody>
      </p:sp>
      <p:pic>
        <p:nvPicPr>
          <p:cNvPr id="7" name="Picture 6">
            <a:extLst>
              <a:ext uri="{FF2B5EF4-FFF2-40B4-BE49-F238E27FC236}">
                <a16:creationId xmlns:a16="http://schemas.microsoft.com/office/drawing/2014/main" id="{B8C05CEC-CBF4-4888-A5AE-0F3B37C6A34A}"/>
              </a:ext>
            </a:extLst>
          </p:cNvPr>
          <p:cNvPicPr>
            <a:picLocks noChangeAspect="1"/>
          </p:cNvPicPr>
          <p:nvPr/>
        </p:nvPicPr>
        <p:blipFill>
          <a:blip r:embed="rId2"/>
          <a:stretch>
            <a:fillRect/>
          </a:stretch>
        </p:blipFill>
        <p:spPr>
          <a:xfrm>
            <a:off x="152812" y="221399"/>
            <a:ext cx="8838376" cy="6415201"/>
          </a:xfrm>
          <a:prstGeom prst="rect">
            <a:avLst/>
          </a:prstGeom>
        </p:spPr>
      </p:pic>
    </p:spTree>
    <p:extLst>
      <p:ext uri="{BB962C8B-B14F-4D97-AF65-F5344CB8AC3E}">
        <p14:creationId xmlns:p14="http://schemas.microsoft.com/office/powerpoint/2010/main" val="3991452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35801-ED60-4B41-9C7A-A3394A91F79E}"/>
              </a:ext>
            </a:extLst>
          </p:cNvPr>
          <p:cNvSpPr>
            <a:spLocks noGrp="1"/>
          </p:cNvSpPr>
          <p:nvPr>
            <p:ph type="title"/>
          </p:nvPr>
        </p:nvSpPr>
        <p:spPr/>
        <p:txBody>
          <a:bodyPr/>
          <a:lstStyle/>
          <a:p>
            <a:endParaRPr lang="en-US"/>
          </a:p>
        </p:txBody>
      </p:sp>
      <p:sp>
        <p:nvSpPr>
          <p:cNvPr id="3" name="Footer Placeholder 2">
            <a:extLst>
              <a:ext uri="{FF2B5EF4-FFF2-40B4-BE49-F238E27FC236}">
                <a16:creationId xmlns:a16="http://schemas.microsoft.com/office/drawing/2014/main" id="{0D2E795E-0F84-44E5-A69B-9DB9CEEA1287}"/>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CB11F95D-84C3-43E0-8B3F-D18569F328CB}"/>
              </a:ext>
            </a:extLst>
          </p:cNvPr>
          <p:cNvSpPr>
            <a:spLocks noGrp="1"/>
          </p:cNvSpPr>
          <p:nvPr>
            <p:ph type="sldNum" sz="quarter" idx="12"/>
          </p:nvPr>
        </p:nvSpPr>
        <p:spPr/>
        <p:txBody>
          <a:bodyPr/>
          <a:lstStyle/>
          <a:p>
            <a:fld id="{FE32481A-4381-498B-8A4E-EB06C002DB72}" type="slidenum">
              <a:rPr lang="en-US" smtClean="0"/>
              <a:pPr/>
              <a:t>19</a:t>
            </a:fld>
            <a:endParaRPr lang="en-US" dirty="0"/>
          </a:p>
        </p:txBody>
      </p:sp>
      <p:sp>
        <p:nvSpPr>
          <p:cNvPr id="5" name="Content Placeholder 4">
            <a:extLst>
              <a:ext uri="{FF2B5EF4-FFF2-40B4-BE49-F238E27FC236}">
                <a16:creationId xmlns:a16="http://schemas.microsoft.com/office/drawing/2014/main" id="{B9E8C7E1-19E8-478E-B870-B44A448BEF13}"/>
              </a:ext>
            </a:extLst>
          </p:cNvPr>
          <p:cNvSpPr>
            <a:spLocks noGrp="1"/>
          </p:cNvSpPr>
          <p:nvPr>
            <p:ph sz="quarter" idx="1"/>
          </p:nvPr>
        </p:nvSpPr>
        <p:spPr/>
        <p:txBody>
          <a:bodyPr/>
          <a:lstStyle/>
          <a:p>
            <a:endParaRPr lang="en-US"/>
          </a:p>
        </p:txBody>
      </p:sp>
      <p:pic>
        <p:nvPicPr>
          <p:cNvPr id="6" name="Picture 5">
            <a:extLst>
              <a:ext uri="{FF2B5EF4-FFF2-40B4-BE49-F238E27FC236}">
                <a16:creationId xmlns:a16="http://schemas.microsoft.com/office/drawing/2014/main" id="{C0B28D22-0779-4530-B5C3-ED8ECFDD4A8A}"/>
              </a:ext>
            </a:extLst>
          </p:cNvPr>
          <p:cNvPicPr>
            <a:picLocks noChangeAspect="1"/>
          </p:cNvPicPr>
          <p:nvPr/>
        </p:nvPicPr>
        <p:blipFill>
          <a:blip r:embed="rId2"/>
          <a:stretch>
            <a:fillRect/>
          </a:stretch>
        </p:blipFill>
        <p:spPr>
          <a:xfrm>
            <a:off x="152812" y="221399"/>
            <a:ext cx="8838376" cy="6415201"/>
          </a:xfrm>
          <a:prstGeom prst="rect">
            <a:avLst/>
          </a:prstGeom>
        </p:spPr>
      </p:pic>
    </p:spTree>
    <p:extLst>
      <p:ext uri="{BB962C8B-B14F-4D97-AF65-F5344CB8AC3E}">
        <p14:creationId xmlns:p14="http://schemas.microsoft.com/office/powerpoint/2010/main" val="1375074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D426D-C3B7-324D-897F-922A4BC94B5D}"/>
              </a:ext>
            </a:extLst>
          </p:cNvPr>
          <p:cNvSpPr>
            <a:spLocks noGrp="1"/>
          </p:cNvSpPr>
          <p:nvPr>
            <p:ph type="title"/>
          </p:nvPr>
        </p:nvSpPr>
        <p:spPr/>
        <p:txBody>
          <a:bodyPr/>
          <a:lstStyle/>
          <a:p>
            <a:pPr algn="ctr"/>
            <a:r>
              <a:rPr lang="en-US" dirty="0"/>
              <a:t>Disclaimers</a:t>
            </a:r>
          </a:p>
        </p:txBody>
      </p:sp>
      <p:sp>
        <p:nvSpPr>
          <p:cNvPr id="3" name="Footer Placeholder 2">
            <a:extLst>
              <a:ext uri="{FF2B5EF4-FFF2-40B4-BE49-F238E27FC236}">
                <a16:creationId xmlns:a16="http://schemas.microsoft.com/office/drawing/2014/main" id="{03F4F823-52D3-1F4F-BA32-56F412FD18CF}"/>
              </a:ext>
            </a:extLst>
          </p:cNvPr>
          <p:cNvSpPr>
            <a:spLocks noGrp="1"/>
          </p:cNvSpPr>
          <p:nvPr>
            <p:ph type="ftr" sz="quarter" idx="11"/>
          </p:nvPr>
        </p:nvSpPr>
        <p:spPr/>
        <p:txBody>
          <a:bodyPr/>
          <a:lstStyle/>
          <a:p>
            <a:r>
              <a:rPr lang="en-US" dirty="0"/>
              <a:t>For Feedback Only - Not a Proposal</a:t>
            </a:r>
          </a:p>
        </p:txBody>
      </p:sp>
      <p:sp>
        <p:nvSpPr>
          <p:cNvPr id="5" name="Content Placeholder 4">
            <a:extLst>
              <a:ext uri="{FF2B5EF4-FFF2-40B4-BE49-F238E27FC236}">
                <a16:creationId xmlns:a16="http://schemas.microsoft.com/office/drawing/2014/main" id="{0770C8BE-232D-C540-A2CD-A18EC8F0AB9B}"/>
              </a:ext>
            </a:extLst>
          </p:cNvPr>
          <p:cNvSpPr>
            <a:spLocks noGrp="1"/>
          </p:cNvSpPr>
          <p:nvPr>
            <p:ph sz="quarter" idx="1"/>
          </p:nvPr>
        </p:nvSpPr>
        <p:spPr>
          <a:xfrm>
            <a:off x="838200" y="2029774"/>
            <a:ext cx="7772400" cy="1219200"/>
          </a:xfrm>
        </p:spPr>
        <p:txBody>
          <a:bodyPr>
            <a:normAutofit fontScale="77500" lnSpcReduction="20000"/>
          </a:bodyPr>
          <a:lstStyle/>
          <a:p>
            <a:pPr marL="0" indent="0" algn="ctr">
              <a:buNone/>
            </a:pPr>
            <a:r>
              <a:rPr lang="en-US" b="1" dirty="0"/>
              <a:t>NESCOE continues to assess ISO-NE’s Energy Security Improvements “ESI” proposal</a:t>
            </a:r>
          </a:p>
          <a:p>
            <a:pPr marL="0" indent="0" algn="ctr">
              <a:buNone/>
            </a:pPr>
            <a:r>
              <a:rPr lang="en-US" dirty="0"/>
              <a:t>NESCOE does not have a position on ESI at this time and this presentation should not be interpreted as expressing one.</a:t>
            </a:r>
          </a:p>
          <a:p>
            <a:pPr marL="0" indent="0" algn="ctr">
              <a:buNone/>
            </a:pPr>
            <a:endParaRPr lang="en-US" b="1" dirty="0"/>
          </a:p>
        </p:txBody>
      </p:sp>
      <p:sp>
        <p:nvSpPr>
          <p:cNvPr id="6" name="TextBox 5">
            <a:extLst>
              <a:ext uri="{FF2B5EF4-FFF2-40B4-BE49-F238E27FC236}">
                <a16:creationId xmlns:a16="http://schemas.microsoft.com/office/drawing/2014/main" id="{5B93E14B-A831-D04B-AAD4-885A8443455B}"/>
              </a:ext>
            </a:extLst>
          </p:cNvPr>
          <p:cNvSpPr txBox="1"/>
          <p:nvPr/>
        </p:nvSpPr>
        <p:spPr>
          <a:xfrm>
            <a:off x="503584" y="3861110"/>
            <a:ext cx="8000999" cy="1569660"/>
          </a:xfrm>
          <a:prstGeom prst="rect">
            <a:avLst/>
          </a:prstGeom>
          <a:noFill/>
        </p:spPr>
        <p:txBody>
          <a:bodyPr wrap="square" rtlCol="0">
            <a:spAutoFit/>
          </a:bodyPr>
          <a:lstStyle/>
          <a:p>
            <a:pPr algn="ctr"/>
            <a:r>
              <a:rPr lang="en-US" sz="2400" b="1" i="1" dirty="0"/>
              <a:t>This presentation is not intended to suggest - and should not be construed as suggesting - whether ESI, or ESI with the amendments discussed herein, would be adequate or appropriate to advance key energy security objectives</a:t>
            </a:r>
          </a:p>
        </p:txBody>
      </p:sp>
      <p:sp>
        <p:nvSpPr>
          <p:cNvPr id="8" name="Slide Number Placeholder 7">
            <a:extLst>
              <a:ext uri="{FF2B5EF4-FFF2-40B4-BE49-F238E27FC236}">
                <a16:creationId xmlns:a16="http://schemas.microsoft.com/office/drawing/2014/main" id="{71C71811-7C5D-8C4F-806D-813AC67C36A1}"/>
              </a:ext>
            </a:extLst>
          </p:cNvPr>
          <p:cNvSpPr>
            <a:spLocks noGrp="1"/>
          </p:cNvSpPr>
          <p:nvPr>
            <p:ph type="sldNum" sz="quarter" idx="12"/>
          </p:nvPr>
        </p:nvSpPr>
        <p:spPr/>
        <p:txBody>
          <a:bodyPr/>
          <a:lstStyle/>
          <a:p>
            <a:fld id="{FE32481A-4381-498B-8A4E-EB06C002DB72}" type="slidenum">
              <a:rPr lang="en-US" smtClean="0"/>
              <a:pPr/>
              <a:t>2</a:t>
            </a:fld>
            <a:endParaRPr lang="en-US" dirty="0"/>
          </a:p>
        </p:txBody>
      </p:sp>
    </p:spTree>
    <p:extLst>
      <p:ext uri="{BB962C8B-B14F-4D97-AF65-F5344CB8AC3E}">
        <p14:creationId xmlns:p14="http://schemas.microsoft.com/office/powerpoint/2010/main" val="2979823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7F2A6-565B-814E-96A5-0AD343DB9C73}"/>
              </a:ext>
            </a:extLst>
          </p:cNvPr>
          <p:cNvSpPr>
            <a:spLocks noGrp="1"/>
          </p:cNvSpPr>
          <p:nvPr>
            <p:ph type="title"/>
          </p:nvPr>
        </p:nvSpPr>
        <p:spPr/>
        <p:txBody>
          <a:bodyPr>
            <a:normAutofit fontScale="90000"/>
          </a:bodyPr>
          <a:lstStyle/>
          <a:p>
            <a:r>
              <a:rPr lang="en-US" dirty="0"/>
              <a:t>Adder Reduced Intervals with Exercised Options Mainly in Non-Winter Periods</a:t>
            </a:r>
          </a:p>
        </p:txBody>
      </p:sp>
      <p:sp>
        <p:nvSpPr>
          <p:cNvPr id="3" name="Footer Placeholder 2">
            <a:extLst>
              <a:ext uri="{FF2B5EF4-FFF2-40B4-BE49-F238E27FC236}">
                <a16:creationId xmlns:a16="http://schemas.microsoft.com/office/drawing/2014/main" id="{77ECA101-33B7-2341-894D-3D7D2BAA635E}"/>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DBE421CB-24E3-074A-B8F6-255557469DB2}"/>
              </a:ext>
            </a:extLst>
          </p:cNvPr>
          <p:cNvSpPr>
            <a:spLocks noGrp="1"/>
          </p:cNvSpPr>
          <p:nvPr>
            <p:ph type="sldNum" sz="quarter" idx="12"/>
          </p:nvPr>
        </p:nvSpPr>
        <p:spPr/>
        <p:txBody>
          <a:bodyPr/>
          <a:lstStyle/>
          <a:p>
            <a:fld id="{FE32481A-4381-498B-8A4E-EB06C002DB72}" type="slidenum">
              <a:rPr lang="en-US" smtClean="0"/>
              <a:pPr/>
              <a:t>20</a:t>
            </a:fld>
            <a:endParaRPr lang="en-US" dirty="0"/>
          </a:p>
        </p:txBody>
      </p:sp>
      <p:sp>
        <p:nvSpPr>
          <p:cNvPr id="5" name="Content Placeholder 4">
            <a:extLst>
              <a:ext uri="{FF2B5EF4-FFF2-40B4-BE49-F238E27FC236}">
                <a16:creationId xmlns:a16="http://schemas.microsoft.com/office/drawing/2014/main" id="{CEF879EB-DAA1-294C-BDF7-BD194229D79B}"/>
              </a:ext>
            </a:extLst>
          </p:cNvPr>
          <p:cNvSpPr>
            <a:spLocks noGrp="1"/>
          </p:cNvSpPr>
          <p:nvPr>
            <p:ph sz="quarter" idx="1"/>
          </p:nvPr>
        </p:nvSpPr>
        <p:spPr/>
        <p:txBody>
          <a:bodyPr/>
          <a:lstStyle/>
          <a:p>
            <a:r>
              <a:rPr lang="en-US" dirty="0"/>
              <a:t>The analysis shown on the previous slides also finds that of the hours for which the $5 or $10 adder prevents the option from being exercised, 83% of these hours occurred in the non-winter months.</a:t>
            </a:r>
          </a:p>
          <a:p>
            <a:r>
              <a:rPr lang="en-US" dirty="0"/>
              <a:t>The ISO-NE analysis in Appendix B of the December2019 Markets Committee presentation shows a similar result.</a:t>
            </a:r>
          </a:p>
        </p:txBody>
      </p:sp>
    </p:spTree>
    <p:extLst>
      <p:ext uri="{BB962C8B-B14F-4D97-AF65-F5344CB8AC3E}">
        <p14:creationId xmlns:p14="http://schemas.microsoft.com/office/powerpoint/2010/main" val="1153590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F10DA-0D38-4C45-9CED-4DDB3201AC70}"/>
              </a:ext>
            </a:extLst>
          </p:cNvPr>
          <p:cNvSpPr>
            <a:spLocks noGrp="1"/>
          </p:cNvSpPr>
          <p:nvPr>
            <p:ph type="title"/>
          </p:nvPr>
        </p:nvSpPr>
        <p:spPr/>
        <p:txBody>
          <a:bodyPr>
            <a:normAutofit/>
          </a:bodyPr>
          <a:lstStyle/>
          <a:p>
            <a:r>
              <a:rPr lang="en-US" dirty="0"/>
              <a:t>Impact of Adder on Incentives</a:t>
            </a:r>
          </a:p>
        </p:txBody>
      </p:sp>
      <p:sp>
        <p:nvSpPr>
          <p:cNvPr id="3" name="Footer Placeholder 2">
            <a:extLst>
              <a:ext uri="{FF2B5EF4-FFF2-40B4-BE49-F238E27FC236}">
                <a16:creationId xmlns:a16="http://schemas.microsoft.com/office/drawing/2014/main" id="{197DEF10-B428-0D47-A877-B662F6A17907}"/>
              </a:ext>
            </a:extLst>
          </p:cNvPr>
          <p:cNvSpPr>
            <a:spLocks noGrp="1"/>
          </p:cNvSpPr>
          <p:nvPr>
            <p:ph type="ftr" sz="quarter" idx="11"/>
          </p:nvPr>
        </p:nvSpPr>
        <p:spPr/>
        <p:txBody>
          <a:bodyPr/>
          <a:lstStyle/>
          <a:p>
            <a:r>
              <a:rPr lang="en-US" dirty="0"/>
              <a:t>For Feedback Only - Not a Proposal</a:t>
            </a:r>
          </a:p>
        </p:txBody>
      </p:sp>
      <p:sp>
        <p:nvSpPr>
          <p:cNvPr id="5" name="Content Placeholder 4">
            <a:extLst>
              <a:ext uri="{FF2B5EF4-FFF2-40B4-BE49-F238E27FC236}">
                <a16:creationId xmlns:a16="http://schemas.microsoft.com/office/drawing/2014/main" id="{C7EC6C9B-3F4E-F749-A497-8E739B5657BB}"/>
              </a:ext>
            </a:extLst>
          </p:cNvPr>
          <p:cNvSpPr>
            <a:spLocks noGrp="1"/>
          </p:cNvSpPr>
          <p:nvPr>
            <p:ph sz="quarter" idx="1"/>
          </p:nvPr>
        </p:nvSpPr>
        <p:spPr>
          <a:xfrm>
            <a:off x="914400" y="1447800"/>
            <a:ext cx="7848600" cy="4572000"/>
          </a:xfrm>
        </p:spPr>
        <p:txBody>
          <a:bodyPr>
            <a:normAutofit fontScale="92500" lnSpcReduction="10000"/>
          </a:bodyPr>
          <a:lstStyle/>
          <a:p>
            <a:r>
              <a:rPr lang="en-US" dirty="0"/>
              <a:t>Keep in mind that the incentive to invest in energy security measures (e.g., fuel) created by the Energy Option depends on a market participant’s expectations regarding </a:t>
            </a:r>
            <a:r>
              <a:rPr lang="en-US" b="1" i="1" dirty="0"/>
              <a:t>how their output impacts Real Time prices.</a:t>
            </a:r>
          </a:p>
          <a:p>
            <a:r>
              <a:rPr lang="en-US" dirty="0"/>
              <a:t>Participant’s lack of output does not appreciably affect Real Time prices:  the Energy Option (with or without Adder) does not increase the incentive to invest in fuel.</a:t>
            </a:r>
          </a:p>
          <a:p>
            <a:r>
              <a:rPr lang="en-US" dirty="0"/>
              <a:t>An Adder weakens the incentive to invest in fuel only to the extent Real Time prices may fall in the range [</a:t>
            </a:r>
            <a:r>
              <a:rPr lang="en-US" dirty="0" err="1"/>
              <a:t>K</a:t>
            </a:r>
            <a:r>
              <a:rPr lang="en-US" baseline="-25000" dirty="0" err="1"/>
              <a:t>NoAdder</a:t>
            </a:r>
            <a:r>
              <a:rPr lang="en-US" dirty="0"/>
              <a:t> to </a:t>
            </a:r>
            <a:r>
              <a:rPr lang="en-US" dirty="0" err="1"/>
              <a:t>K</a:t>
            </a:r>
            <a:r>
              <a:rPr lang="en-US" baseline="-25000" dirty="0" err="1"/>
              <a:t>$Adder</a:t>
            </a:r>
            <a:r>
              <a:rPr lang="en-US" dirty="0"/>
              <a:t>] and the participant believes its output would appreciably affect Real Time price at such times </a:t>
            </a:r>
          </a:p>
          <a:p>
            <a:pPr lvl="1"/>
            <a:r>
              <a:rPr lang="en-US" dirty="0"/>
              <a:t>Impact is small for modest adders.</a:t>
            </a:r>
          </a:p>
          <a:p>
            <a:endParaRPr lang="en-US" dirty="0"/>
          </a:p>
          <a:p>
            <a:endParaRPr lang="en-US" dirty="0"/>
          </a:p>
        </p:txBody>
      </p:sp>
      <p:sp>
        <p:nvSpPr>
          <p:cNvPr id="4" name="Slide Number Placeholder 3">
            <a:extLst>
              <a:ext uri="{FF2B5EF4-FFF2-40B4-BE49-F238E27FC236}">
                <a16:creationId xmlns:a16="http://schemas.microsoft.com/office/drawing/2014/main" id="{7B823CCE-9F3B-3640-B337-077E4E575A00}"/>
              </a:ext>
            </a:extLst>
          </p:cNvPr>
          <p:cNvSpPr>
            <a:spLocks noGrp="1"/>
          </p:cNvSpPr>
          <p:nvPr>
            <p:ph type="sldNum" sz="quarter" idx="12"/>
          </p:nvPr>
        </p:nvSpPr>
        <p:spPr/>
        <p:txBody>
          <a:bodyPr/>
          <a:lstStyle/>
          <a:p>
            <a:fld id="{FE32481A-4381-498B-8A4E-EB06C002DB72}" type="slidenum">
              <a:rPr lang="en-US" smtClean="0"/>
              <a:pPr/>
              <a:t>21</a:t>
            </a:fld>
            <a:endParaRPr lang="en-US" dirty="0"/>
          </a:p>
        </p:txBody>
      </p:sp>
    </p:spTree>
    <p:extLst>
      <p:ext uri="{BB962C8B-B14F-4D97-AF65-F5344CB8AC3E}">
        <p14:creationId xmlns:p14="http://schemas.microsoft.com/office/powerpoint/2010/main" val="1238659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F10DA-0D38-4C45-9CED-4DDB3201AC70}"/>
              </a:ext>
            </a:extLst>
          </p:cNvPr>
          <p:cNvSpPr>
            <a:spLocks noGrp="1"/>
          </p:cNvSpPr>
          <p:nvPr>
            <p:ph type="title"/>
          </p:nvPr>
        </p:nvSpPr>
        <p:spPr/>
        <p:txBody>
          <a:bodyPr>
            <a:normAutofit/>
          </a:bodyPr>
          <a:lstStyle/>
          <a:p>
            <a:r>
              <a:rPr lang="en-US" dirty="0"/>
              <a:t>Tradeoff</a:t>
            </a:r>
          </a:p>
        </p:txBody>
      </p:sp>
      <p:sp>
        <p:nvSpPr>
          <p:cNvPr id="3" name="Footer Placeholder 2">
            <a:extLst>
              <a:ext uri="{FF2B5EF4-FFF2-40B4-BE49-F238E27FC236}">
                <a16:creationId xmlns:a16="http://schemas.microsoft.com/office/drawing/2014/main" id="{197DEF10-B428-0D47-A877-B662F6A17907}"/>
              </a:ext>
            </a:extLst>
          </p:cNvPr>
          <p:cNvSpPr>
            <a:spLocks noGrp="1"/>
          </p:cNvSpPr>
          <p:nvPr>
            <p:ph type="ftr" sz="quarter" idx="11"/>
          </p:nvPr>
        </p:nvSpPr>
        <p:spPr/>
        <p:txBody>
          <a:bodyPr/>
          <a:lstStyle/>
          <a:p>
            <a:r>
              <a:rPr lang="en-US" dirty="0"/>
              <a:t>For Feedback Only - Not a Proposal</a:t>
            </a:r>
          </a:p>
        </p:txBody>
      </p:sp>
      <p:sp>
        <p:nvSpPr>
          <p:cNvPr id="5" name="Content Placeholder 4">
            <a:extLst>
              <a:ext uri="{FF2B5EF4-FFF2-40B4-BE49-F238E27FC236}">
                <a16:creationId xmlns:a16="http://schemas.microsoft.com/office/drawing/2014/main" id="{C7EC6C9B-3F4E-F749-A497-8E739B5657BB}"/>
              </a:ext>
            </a:extLst>
          </p:cNvPr>
          <p:cNvSpPr>
            <a:spLocks noGrp="1"/>
          </p:cNvSpPr>
          <p:nvPr>
            <p:ph sz="quarter" idx="1"/>
          </p:nvPr>
        </p:nvSpPr>
        <p:spPr/>
        <p:txBody>
          <a:bodyPr>
            <a:normAutofit/>
          </a:bodyPr>
          <a:lstStyle/>
          <a:p>
            <a:r>
              <a:rPr lang="en-US" dirty="0"/>
              <a:t>Lastly </a:t>
            </a:r>
            <a:r>
              <a:rPr lang="en-US" b="1" i="1" dirty="0"/>
              <a:t>– greater participation and lower consumer cost </a:t>
            </a:r>
            <a:r>
              <a:rPr lang="en-US" dirty="0"/>
              <a:t>with a Strike Price Adder, in </a:t>
            </a:r>
            <a:r>
              <a:rPr lang="en-US" b="1" i="1" dirty="0"/>
              <a:t>exchange for somewhat weaker incentive impact</a:t>
            </a:r>
            <a:r>
              <a:rPr lang="en-US" dirty="0"/>
              <a:t> – may be especially attractive in the </a:t>
            </a:r>
            <a:r>
              <a:rPr lang="en-US" b="1" i="1" dirty="0"/>
              <a:t>early years </a:t>
            </a:r>
            <a:r>
              <a:rPr lang="en-US" dirty="0"/>
              <a:t>of ESI implementation, when there is little or no experience with how the proposal will work under various system conditions, and much uncertainty about its possible cost impacts and vulnerability to exercise of market power.  </a:t>
            </a:r>
          </a:p>
          <a:p>
            <a:endParaRPr lang="en-US" dirty="0"/>
          </a:p>
          <a:p>
            <a:endParaRPr lang="en-US" dirty="0"/>
          </a:p>
        </p:txBody>
      </p:sp>
      <p:sp>
        <p:nvSpPr>
          <p:cNvPr id="4" name="Slide Number Placeholder 3">
            <a:extLst>
              <a:ext uri="{FF2B5EF4-FFF2-40B4-BE49-F238E27FC236}">
                <a16:creationId xmlns:a16="http://schemas.microsoft.com/office/drawing/2014/main" id="{7B823CCE-9F3B-3640-B337-077E4E575A00}"/>
              </a:ext>
            </a:extLst>
          </p:cNvPr>
          <p:cNvSpPr>
            <a:spLocks noGrp="1"/>
          </p:cNvSpPr>
          <p:nvPr>
            <p:ph type="sldNum" sz="quarter" idx="12"/>
          </p:nvPr>
        </p:nvSpPr>
        <p:spPr/>
        <p:txBody>
          <a:bodyPr/>
          <a:lstStyle/>
          <a:p>
            <a:fld id="{FE32481A-4381-498B-8A4E-EB06C002DB72}" type="slidenum">
              <a:rPr lang="en-US" smtClean="0"/>
              <a:pPr/>
              <a:t>22</a:t>
            </a:fld>
            <a:endParaRPr lang="en-US" dirty="0"/>
          </a:p>
        </p:txBody>
      </p:sp>
    </p:spTree>
    <p:extLst>
      <p:ext uri="{BB962C8B-B14F-4D97-AF65-F5344CB8AC3E}">
        <p14:creationId xmlns:p14="http://schemas.microsoft.com/office/powerpoint/2010/main" val="460421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5F5F-B157-7443-9CE3-BF59597D17CA}"/>
              </a:ext>
            </a:extLst>
          </p:cNvPr>
          <p:cNvSpPr>
            <a:spLocks noGrp="1"/>
          </p:cNvSpPr>
          <p:nvPr>
            <p:ph type="title"/>
          </p:nvPr>
        </p:nvSpPr>
        <p:spPr>
          <a:xfrm>
            <a:off x="914400" y="274638"/>
            <a:ext cx="7772400" cy="639762"/>
          </a:xfrm>
        </p:spPr>
        <p:txBody>
          <a:bodyPr>
            <a:normAutofit fontScale="90000"/>
          </a:bodyPr>
          <a:lstStyle/>
          <a:p>
            <a:r>
              <a:rPr lang="en-US" dirty="0"/>
              <a:t>Strike Price – “Greater Of” Proposal</a:t>
            </a:r>
          </a:p>
        </p:txBody>
      </p:sp>
      <p:sp>
        <p:nvSpPr>
          <p:cNvPr id="3" name="Footer Placeholder 2">
            <a:extLst>
              <a:ext uri="{FF2B5EF4-FFF2-40B4-BE49-F238E27FC236}">
                <a16:creationId xmlns:a16="http://schemas.microsoft.com/office/drawing/2014/main" id="{964B4D21-45BE-E14F-8096-A68C51E08E69}"/>
              </a:ext>
            </a:extLst>
          </p:cNvPr>
          <p:cNvSpPr>
            <a:spLocks noGrp="1"/>
          </p:cNvSpPr>
          <p:nvPr>
            <p:ph type="ftr" sz="quarter" idx="11"/>
          </p:nvPr>
        </p:nvSpPr>
        <p:spPr/>
        <p:txBody>
          <a:bodyPr/>
          <a:lstStyle/>
          <a:p>
            <a:r>
              <a:rPr lang="en-US" dirty="0"/>
              <a:t>For Feedback Only - Not a Proposal</a:t>
            </a:r>
          </a:p>
        </p:txBody>
      </p:sp>
      <p:sp>
        <p:nvSpPr>
          <p:cNvPr id="4" name="Content Placeholder 3">
            <a:extLst>
              <a:ext uri="{FF2B5EF4-FFF2-40B4-BE49-F238E27FC236}">
                <a16:creationId xmlns:a16="http://schemas.microsoft.com/office/drawing/2014/main" id="{50558E29-35B2-0940-986D-EBC55CEABE4F}"/>
              </a:ext>
            </a:extLst>
          </p:cNvPr>
          <p:cNvSpPr>
            <a:spLocks noGrp="1"/>
          </p:cNvSpPr>
          <p:nvPr>
            <p:ph sz="quarter" idx="1"/>
          </p:nvPr>
        </p:nvSpPr>
        <p:spPr>
          <a:xfrm>
            <a:off x="914400" y="914400"/>
            <a:ext cx="7772400" cy="5410200"/>
          </a:xfrm>
        </p:spPr>
        <p:txBody>
          <a:bodyPr>
            <a:normAutofit fontScale="92500"/>
          </a:bodyPr>
          <a:lstStyle/>
          <a:p>
            <a:r>
              <a:rPr lang="en-US" dirty="0"/>
              <a:t>ISO-NE proposes to base the strike prices on two-day-ahead peak and off-peak forward prices or projections </a:t>
            </a:r>
          </a:p>
          <a:p>
            <a:pPr lvl="1"/>
            <a:r>
              <a:rPr lang="en-US" dirty="0"/>
              <a:t>Price expectations at time of the Day Ahead market may be very different</a:t>
            </a:r>
          </a:p>
          <a:p>
            <a:pPr lvl="1"/>
            <a:r>
              <a:rPr lang="en-US" dirty="0"/>
              <a:t>If Peak/Off-peak used, strike price not “shaped” to hourly patterns</a:t>
            </a:r>
          </a:p>
          <a:p>
            <a:pPr lvl="2"/>
            <a:r>
              <a:rPr lang="en-US" dirty="0"/>
              <a:t>Will result in many hours where “dumb” K is used, increases costs with no value. </a:t>
            </a:r>
          </a:p>
          <a:p>
            <a:r>
              <a:rPr lang="en-US" dirty="0"/>
              <a:t>A better match between strike prices and Day Ahead prices, reducing supplier risk and unnecessary cost, could be ensured as follows:</a:t>
            </a:r>
          </a:p>
          <a:p>
            <a:pPr lvl="1"/>
            <a:r>
              <a:rPr lang="en-US" dirty="0"/>
              <a:t>Strike price initial values are based on the forward prices, however:</a:t>
            </a:r>
          </a:p>
          <a:p>
            <a:pPr lvl="1"/>
            <a:r>
              <a:rPr lang="en-US" dirty="0"/>
              <a:t>If the actual Day Ahead energy price is </a:t>
            </a:r>
            <a:r>
              <a:rPr lang="en-US" b="1" i="1" dirty="0"/>
              <a:t>higher than </a:t>
            </a:r>
            <a:r>
              <a:rPr lang="en-US" dirty="0"/>
              <a:t>the forward price for any hour, the strike price settlement formula uses the actual Day Ahead price.</a:t>
            </a:r>
          </a:p>
        </p:txBody>
      </p:sp>
      <p:sp>
        <p:nvSpPr>
          <p:cNvPr id="5" name="Slide Number Placeholder 4">
            <a:extLst>
              <a:ext uri="{FF2B5EF4-FFF2-40B4-BE49-F238E27FC236}">
                <a16:creationId xmlns:a16="http://schemas.microsoft.com/office/drawing/2014/main" id="{C20A4042-C55E-794E-9050-F4051765498E}"/>
              </a:ext>
            </a:extLst>
          </p:cNvPr>
          <p:cNvSpPr>
            <a:spLocks noGrp="1"/>
          </p:cNvSpPr>
          <p:nvPr>
            <p:ph type="sldNum" sz="quarter" idx="12"/>
          </p:nvPr>
        </p:nvSpPr>
        <p:spPr/>
        <p:txBody>
          <a:bodyPr/>
          <a:lstStyle/>
          <a:p>
            <a:fld id="{FE32481A-4381-498B-8A4E-EB06C002DB72}" type="slidenum">
              <a:rPr lang="en-US" smtClean="0"/>
              <a:pPr/>
              <a:t>23</a:t>
            </a:fld>
            <a:endParaRPr lang="en-US" dirty="0"/>
          </a:p>
        </p:txBody>
      </p:sp>
    </p:spTree>
    <p:extLst>
      <p:ext uri="{BB962C8B-B14F-4D97-AF65-F5344CB8AC3E}">
        <p14:creationId xmlns:p14="http://schemas.microsoft.com/office/powerpoint/2010/main" val="3050350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5F5F-B157-7443-9CE3-BF59597D17CA}"/>
              </a:ext>
            </a:extLst>
          </p:cNvPr>
          <p:cNvSpPr>
            <a:spLocks noGrp="1"/>
          </p:cNvSpPr>
          <p:nvPr>
            <p:ph type="title"/>
          </p:nvPr>
        </p:nvSpPr>
        <p:spPr>
          <a:xfrm>
            <a:off x="914400" y="274638"/>
            <a:ext cx="7772400" cy="639762"/>
          </a:xfrm>
        </p:spPr>
        <p:txBody>
          <a:bodyPr>
            <a:normAutofit fontScale="90000"/>
          </a:bodyPr>
          <a:lstStyle/>
          <a:p>
            <a:r>
              <a:rPr lang="en-US" dirty="0"/>
              <a:t>“Greater Of” Proposal</a:t>
            </a:r>
          </a:p>
        </p:txBody>
      </p:sp>
      <p:sp>
        <p:nvSpPr>
          <p:cNvPr id="3" name="Footer Placeholder 2">
            <a:extLst>
              <a:ext uri="{FF2B5EF4-FFF2-40B4-BE49-F238E27FC236}">
                <a16:creationId xmlns:a16="http://schemas.microsoft.com/office/drawing/2014/main" id="{964B4D21-45BE-E14F-8096-A68C51E08E69}"/>
              </a:ext>
            </a:extLst>
          </p:cNvPr>
          <p:cNvSpPr>
            <a:spLocks noGrp="1"/>
          </p:cNvSpPr>
          <p:nvPr>
            <p:ph type="ftr" sz="quarter" idx="11"/>
          </p:nvPr>
        </p:nvSpPr>
        <p:spPr/>
        <p:txBody>
          <a:bodyPr/>
          <a:lstStyle/>
          <a:p>
            <a:r>
              <a:rPr lang="en-US" dirty="0"/>
              <a:t>For Feedback Only - Not a Proposal</a:t>
            </a:r>
          </a:p>
        </p:txBody>
      </p:sp>
      <p:sp>
        <p:nvSpPr>
          <p:cNvPr id="4" name="Content Placeholder 3">
            <a:extLst>
              <a:ext uri="{FF2B5EF4-FFF2-40B4-BE49-F238E27FC236}">
                <a16:creationId xmlns:a16="http://schemas.microsoft.com/office/drawing/2014/main" id="{50558E29-35B2-0940-986D-EBC55CEABE4F}"/>
              </a:ext>
            </a:extLst>
          </p:cNvPr>
          <p:cNvSpPr>
            <a:spLocks noGrp="1"/>
          </p:cNvSpPr>
          <p:nvPr>
            <p:ph sz="quarter" idx="1"/>
          </p:nvPr>
        </p:nvSpPr>
        <p:spPr>
          <a:xfrm>
            <a:off x="914400" y="914400"/>
            <a:ext cx="7772400" cy="5410200"/>
          </a:xfrm>
        </p:spPr>
        <p:txBody>
          <a:bodyPr>
            <a:normAutofit/>
          </a:bodyPr>
          <a:lstStyle/>
          <a:p>
            <a:r>
              <a:rPr lang="en-US" dirty="0"/>
              <a:t>This “Greater Of” approach guarantees market participants that the strike price K is based on a price that is </a:t>
            </a:r>
            <a:r>
              <a:rPr lang="en-US" b="1" i="1" dirty="0"/>
              <a:t>not less </a:t>
            </a:r>
            <a:r>
              <a:rPr lang="en-US" i="1" dirty="0"/>
              <a:t>than </a:t>
            </a:r>
            <a:r>
              <a:rPr lang="en-US" dirty="0"/>
              <a:t>the DA price for each hour.  </a:t>
            </a:r>
          </a:p>
          <a:p>
            <a:r>
              <a:rPr lang="en-US" dirty="0"/>
              <a:t>Arguments against “greater of” approach revolve around lack of certainty. </a:t>
            </a:r>
          </a:p>
          <a:p>
            <a:pPr lvl="1"/>
            <a:r>
              <a:rPr lang="en-US" dirty="0"/>
              <a:t>Agree, final strike price K not known at the time of Day Ahead market, but the rule would reduce perceived risk and uncertainty while not materially harming incentives.</a:t>
            </a:r>
          </a:p>
          <a:p>
            <a:pPr lvl="1"/>
            <a:r>
              <a:rPr lang="en-US" dirty="0"/>
              <a:t>We believe participants have a better ability to predict the price of the underlying good and competition will ensure resources won’t just bid on the known forward price and take the upside.</a:t>
            </a:r>
          </a:p>
        </p:txBody>
      </p:sp>
      <p:sp>
        <p:nvSpPr>
          <p:cNvPr id="5" name="Slide Number Placeholder 4">
            <a:extLst>
              <a:ext uri="{FF2B5EF4-FFF2-40B4-BE49-F238E27FC236}">
                <a16:creationId xmlns:a16="http://schemas.microsoft.com/office/drawing/2014/main" id="{C20A4042-C55E-794E-9050-F4051765498E}"/>
              </a:ext>
            </a:extLst>
          </p:cNvPr>
          <p:cNvSpPr>
            <a:spLocks noGrp="1"/>
          </p:cNvSpPr>
          <p:nvPr>
            <p:ph type="sldNum" sz="quarter" idx="12"/>
          </p:nvPr>
        </p:nvSpPr>
        <p:spPr/>
        <p:txBody>
          <a:bodyPr/>
          <a:lstStyle/>
          <a:p>
            <a:fld id="{FE32481A-4381-498B-8A4E-EB06C002DB72}" type="slidenum">
              <a:rPr lang="en-US" smtClean="0"/>
              <a:pPr/>
              <a:t>24</a:t>
            </a:fld>
            <a:endParaRPr lang="en-US" dirty="0"/>
          </a:p>
        </p:txBody>
      </p:sp>
    </p:spTree>
    <p:extLst>
      <p:ext uri="{BB962C8B-B14F-4D97-AF65-F5344CB8AC3E}">
        <p14:creationId xmlns:p14="http://schemas.microsoft.com/office/powerpoint/2010/main" val="42937420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5F5F-B157-7443-9CE3-BF59597D17CA}"/>
              </a:ext>
            </a:extLst>
          </p:cNvPr>
          <p:cNvSpPr>
            <a:spLocks noGrp="1"/>
          </p:cNvSpPr>
          <p:nvPr>
            <p:ph type="title"/>
          </p:nvPr>
        </p:nvSpPr>
        <p:spPr>
          <a:xfrm>
            <a:off x="914400" y="274638"/>
            <a:ext cx="7772400" cy="792162"/>
          </a:xfrm>
        </p:spPr>
        <p:txBody>
          <a:bodyPr>
            <a:normAutofit/>
          </a:bodyPr>
          <a:lstStyle/>
          <a:p>
            <a:r>
              <a:rPr lang="en-US" dirty="0"/>
              <a:t>Strike Price – Example</a:t>
            </a:r>
          </a:p>
        </p:txBody>
      </p:sp>
      <p:sp>
        <p:nvSpPr>
          <p:cNvPr id="3" name="Footer Placeholder 2">
            <a:extLst>
              <a:ext uri="{FF2B5EF4-FFF2-40B4-BE49-F238E27FC236}">
                <a16:creationId xmlns:a16="http://schemas.microsoft.com/office/drawing/2014/main" id="{964B4D21-45BE-E14F-8096-A68C51E08E69}"/>
              </a:ext>
            </a:extLst>
          </p:cNvPr>
          <p:cNvSpPr>
            <a:spLocks noGrp="1"/>
          </p:cNvSpPr>
          <p:nvPr>
            <p:ph type="ftr" sz="quarter" idx="11"/>
          </p:nvPr>
        </p:nvSpPr>
        <p:spPr/>
        <p:txBody>
          <a:bodyPr/>
          <a:lstStyle/>
          <a:p>
            <a:r>
              <a:rPr lang="en-US" dirty="0"/>
              <a:t>For Feedback Only - Not a Proposal</a:t>
            </a:r>
          </a:p>
        </p:txBody>
      </p:sp>
      <p:sp>
        <p:nvSpPr>
          <p:cNvPr id="4" name="Content Placeholder 3">
            <a:extLst>
              <a:ext uri="{FF2B5EF4-FFF2-40B4-BE49-F238E27FC236}">
                <a16:creationId xmlns:a16="http://schemas.microsoft.com/office/drawing/2014/main" id="{50558E29-35B2-0940-986D-EBC55CEABE4F}"/>
              </a:ext>
            </a:extLst>
          </p:cNvPr>
          <p:cNvSpPr>
            <a:spLocks noGrp="1"/>
          </p:cNvSpPr>
          <p:nvPr>
            <p:ph sz="quarter" idx="1"/>
          </p:nvPr>
        </p:nvSpPr>
        <p:spPr>
          <a:xfrm>
            <a:off x="914400" y="1066800"/>
            <a:ext cx="7772400" cy="5105400"/>
          </a:xfrm>
        </p:spPr>
        <p:txBody>
          <a:bodyPr>
            <a:normAutofit/>
          </a:bodyPr>
          <a:lstStyle/>
          <a:p>
            <a:r>
              <a:rPr lang="en-US" sz="2800" dirty="0"/>
              <a:t>We are suggesting the use of the </a:t>
            </a:r>
            <a:r>
              <a:rPr lang="en-US" sz="2800" b="1" i="1" dirty="0"/>
              <a:t>greater of </a:t>
            </a:r>
            <a:r>
              <a:rPr lang="en-US" sz="2800" dirty="0"/>
              <a:t>the forward price or the actual day ahead hourly price </a:t>
            </a:r>
          </a:p>
          <a:p>
            <a:r>
              <a:rPr lang="en-US" sz="2800" dirty="0"/>
              <a:t>Example (using $10 adder):  </a:t>
            </a:r>
          </a:p>
          <a:p>
            <a:pPr lvl="1"/>
            <a:r>
              <a:rPr lang="en-US" sz="2600" dirty="0"/>
              <a:t>Forward price = $40, so initial K is $50 ($40+$10 adder);</a:t>
            </a:r>
          </a:p>
          <a:p>
            <a:pPr lvl="1"/>
            <a:r>
              <a:rPr lang="en-US" sz="2600" dirty="0"/>
              <a:t>If the actual hourly DA price is </a:t>
            </a:r>
            <a:r>
              <a:rPr lang="en-US" sz="2600" dirty="0">
                <a:solidFill>
                  <a:srgbClr val="FF0000"/>
                </a:solidFill>
              </a:rPr>
              <a:t>$38</a:t>
            </a:r>
            <a:r>
              <a:rPr lang="en-US" sz="2600" dirty="0"/>
              <a:t>, </a:t>
            </a:r>
          </a:p>
          <a:p>
            <a:pPr lvl="2">
              <a:buFont typeface="Wingdings" panose="05000000000000000000" pitchFamily="2" charset="2"/>
              <a:buChar char="§"/>
            </a:pPr>
            <a:r>
              <a:rPr lang="en-US" sz="2400" dirty="0"/>
              <a:t>Final K for settlement is $50 ($40 + $10) for the hour.</a:t>
            </a:r>
          </a:p>
          <a:p>
            <a:pPr lvl="1"/>
            <a:r>
              <a:rPr lang="en-US" sz="2600" dirty="0"/>
              <a:t>If the actual hourly DA price is </a:t>
            </a:r>
            <a:r>
              <a:rPr lang="en-US" sz="2600" dirty="0">
                <a:solidFill>
                  <a:srgbClr val="FF0000"/>
                </a:solidFill>
              </a:rPr>
              <a:t>$44</a:t>
            </a:r>
            <a:r>
              <a:rPr lang="en-US" sz="2600" dirty="0"/>
              <a:t> (&gt; $40) </a:t>
            </a:r>
          </a:p>
          <a:p>
            <a:pPr lvl="2">
              <a:buFont typeface="Wingdings" panose="05000000000000000000" pitchFamily="2" charset="2"/>
              <a:buChar char="§"/>
            </a:pPr>
            <a:r>
              <a:rPr lang="en-US" sz="2400" dirty="0"/>
              <a:t>Final K for settlement is $54 (</a:t>
            </a:r>
            <a:r>
              <a:rPr lang="en-US" sz="2400" dirty="0">
                <a:solidFill>
                  <a:srgbClr val="FF0000"/>
                </a:solidFill>
              </a:rPr>
              <a:t>$44</a:t>
            </a:r>
            <a:r>
              <a:rPr lang="en-US" sz="2400" dirty="0"/>
              <a:t>+$10 adder)</a:t>
            </a:r>
          </a:p>
          <a:p>
            <a:pPr lvl="2"/>
            <a:endParaRPr lang="en-US" sz="2400" dirty="0"/>
          </a:p>
        </p:txBody>
      </p:sp>
      <p:sp>
        <p:nvSpPr>
          <p:cNvPr id="5" name="Slide Number Placeholder 4">
            <a:extLst>
              <a:ext uri="{FF2B5EF4-FFF2-40B4-BE49-F238E27FC236}">
                <a16:creationId xmlns:a16="http://schemas.microsoft.com/office/drawing/2014/main" id="{C20A4042-C55E-794E-9050-F4051765498E}"/>
              </a:ext>
            </a:extLst>
          </p:cNvPr>
          <p:cNvSpPr>
            <a:spLocks noGrp="1"/>
          </p:cNvSpPr>
          <p:nvPr>
            <p:ph type="sldNum" sz="quarter" idx="12"/>
          </p:nvPr>
        </p:nvSpPr>
        <p:spPr/>
        <p:txBody>
          <a:bodyPr/>
          <a:lstStyle/>
          <a:p>
            <a:fld id="{FE32481A-4381-498B-8A4E-EB06C002DB72}" type="slidenum">
              <a:rPr lang="en-US" smtClean="0"/>
              <a:pPr/>
              <a:t>25</a:t>
            </a:fld>
            <a:endParaRPr lang="en-US" dirty="0"/>
          </a:p>
        </p:txBody>
      </p:sp>
    </p:spTree>
    <p:extLst>
      <p:ext uri="{BB962C8B-B14F-4D97-AF65-F5344CB8AC3E}">
        <p14:creationId xmlns:p14="http://schemas.microsoft.com/office/powerpoint/2010/main" val="1703146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dirty="0"/>
              <a:t>Thank You We Look Forward to Your Feedback</a:t>
            </a:r>
          </a:p>
        </p:txBody>
      </p:sp>
      <p:sp>
        <p:nvSpPr>
          <p:cNvPr id="6" name="Text Placeholder 5"/>
          <p:cNvSpPr>
            <a:spLocks noGrp="1"/>
          </p:cNvSpPr>
          <p:nvPr>
            <p:ph type="body" idx="1"/>
          </p:nvPr>
        </p:nvSpPr>
        <p:spPr>
          <a:xfrm>
            <a:off x="722313" y="2547938"/>
            <a:ext cx="7772400" cy="1795462"/>
          </a:xfrm>
        </p:spPr>
        <p:txBody>
          <a:bodyPr>
            <a:normAutofit/>
          </a:bodyPr>
          <a:lstStyle/>
          <a:p>
            <a:pPr algn="ctr"/>
            <a:endParaRPr lang="en-US" dirty="0">
              <a:solidFill>
                <a:srgbClr val="0000FF"/>
              </a:solidFill>
              <a:hlinkClick r:id="rId2"/>
            </a:endParaRPr>
          </a:p>
          <a:p>
            <a:pPr algn="ctr"/>
            <a:r>
              <a:rPr lang="en-US" dirty="0">
                <a:solidFill>
                  <a:srgbClr val="0000FF"/>
                </a:solidFill>
                <a:hlinkClick r:id="rId3"/>
              </a:rPr>
              <a:t>NESCOE.com</a:t>
            </a:r>
            <a:endParaRPr lang="en-US" dirty="0">
              <a:solidFill>
                <a:srgbClr val="0000FF"/>
              </a:solidFill>
            </a:endParaRPr>
          </a:p>
          <a:p>
            <a:pPr algn="ctr"/>
            <a:endParaRPr lang="en-US" dirty="0">
              <a:solidFill>
                <a:srgbClr val="0000FF"/>
              </a:solidFill>
            </a:endParaRPr>
          </a:p>
          <a:p>
            <a:pPr algn="ctr"/>
            <a:r>
              <a:rPr lang="en-US" dirty="0">
                <a:solidFill>
                  <a:srgbClr val="0000FF"/>
                </a:solidFill>
              </a:rPr>
              <a:t>Jeffbentz@nescoe.com</a:t>
            </a:r>
          </a:p>
        </p:txBody>
      </p:sp>
      <p:sp>
        <p:nvSpPr>
          <p:cNvPr id="2" name="Footer Placeholder 1">
            <a:extLst>
              <a:ext uri="{FF2B5EF4-FFF2-40B4-BE49-F238E27FC236}">
                <a16:creationId xmlns:a16="http://schemas.microsoft.com/office/drawing/2014/main" id="{C583BCE0-2791-6541-8D6E-BC8A7437AC71}"/>
              </a:ext>
            </a:extLst>
          </p:cNvPr>
          <p:cNvSpPr>
            <a:spLocks noGrp="1"/>
          </p:cNvSpPr>
          <p:nvPr>
            <p:ph type="ftr" sz="quarter" idx="11"/>
          </p:nvPr>
        </p:nvSpPr>
        <p:spPr/>
        <p:txBody>
          <a:bodyPr/>
          <a:lstStyle/>
          <a:p>
            <a:r>
              <a:rPr lang="en-US" dirty="0"/>
              <a:t>For Feedback Only - Not a Proposal</a:t>
            </a:r>
          </a:p>
        </p:txBody>
      </p:sp>
      <p:sp>
        <p:nvSpPr>
          <p:cNvPr id="3" name="Slide Number Placeholder 2">
            <a:extLst>
              <a:ext uri="{FF2B5EF4-FFF2-40B4-BE49-F238E27FC236}">
                <a16:creationId xmlns:a16="http://schemas.microsoft.com/office/drawing/2014/main" id="{FEE1F1AD-766B-C047-8C33-F9B2141C0FB0}"/>
              </a:ext>
            </a:extLst>
          </p:cNvPr>
          <p:cNvSpPr>
            <a:spLocks noGrp="1"/>
          </p:cNvSpPr>
          <p:nvPr>
            <p:ph type="sldNum" sz="quarter" idx="12"/>
          </p:nvPr>
        </p:nvSpPr>
        <p:spPr/>
        <p:txBody>
          <a:bodyPr/>
          <a:lstStyle/>
          <a:p>
            <a:fld id="{FE32481A-4381-498B-8A4E-EB06C002DB72}" type="slidenum">
              <a:rPr lang="en-US" smtClean="0"/>
              <a:pPr/>
              <a:t>26</a:t>
            </a:fld>
            <a:endParaRPr lang="en-US" dirty="0"/>
          </a:p>
        </p:txBody>
      </p:sp>
    </p:spTree>
    <p:extLst>
      <p:ext uri="{BB962C8B-B14F-4D97-AF65-F5344CB8AC3E}">
        <p14:creationId xmlns:p14="http://schemas.microsoft.com/office/powerpoint/2010/main" val="814954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355C4-86B3-4C65-8EEA-376A17435B87}"/>
              </a:ext>
            </a:extLst>
          </p:cNvPr>
          <p:cNvSpPr>
            <a:spLocks noGrp="1"/>
          </p:cNvSpPr>
          <p:nvPr>
            <p:ph type="title"/>
          </p:nvPr>
        </p:nvSpPr>
        <p:spPr/>
        <p:txBody>
          <a:bodyPr>
            <a:normAutofit fontScale="90000"/>
          </a:bodyPr>
          <a:lstStyle/>
          <a:p>
            <a:r>
              <a:rPr lang="en-US" dirty="0"/>
              <a:t>Energy Security – The Complete Picture</a:t>
            </a:r>
          </a:p>
        </p:txBody>
      </p:sp>
      <p:sp>
        <p:nvSpPr>
          <p:cNvPr id="3" name="Footer Placeholder 2">
            <a:extLst>
              <a:ext uri="{FF2B5EF4-FFF2-40B4-BE49-F238E27FC236}">
                <a16:creationId xmlns:a16="http://schemas.microsoft.com/office/drawing/2014/main" id="{3396DEB6-B9ED-43A1-AAF8-ACBD935DFCFD}"/>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501C86FA-7F94-4272-9AE0-81A7C1CE156B}"/>
              </a:ext>
            </a:extLst>
          </p:cNvPr>
          <p:cNvSpPr>
            <a:spLocks noGrp="1"/>
          </p:cNvSpPr>
          <p:nvPr>
            <p:ph type="sldNum" sz="quarter" idx="12"/>
          </p:nvPr>
        </p:nvSpPr>
        <p:spPr/>
        <p:txBody>
          <a:bodyPr/>
          <a:lstStyle/>
          <a:p>
            <a:fld id="{FE32481A-4381-498B-8A4E-EB06C002DB72}" type="slidenum">
              <a:rPr lang="en-US" smtClean="0"/>
              <a:pPr/>
              <a:t>3</a:t>
            </a:fld>
            <a:endParaRPr lang="en-US" dirty="0"/>
          </a:p>
        </p:txBody>
      </p:sp>
      <p:sp>
        <p:nvSpPr>
          <p:cNvPr id="5" name="Content Placeholder 4">
            <a:extLst>
              <a:ext uri="{FF2B5EF4-FFF2-40B4-BE49-F238E27FC236}">
                <a16:creationId xmlns:a16="http://schemas.microsoft.com/office/drawing/2014/main" id="{E1A46BF7-9F80-4819-9F91-8B984758514A}"/>
              </a:ext>
            </a:extLst>
          </p:cNvPr>
          <p:cNvSpPr>
            <a:spLocks noGrp="1"/>
          </p:cNvSpPr>
          <p:nvPr>
            <p:ph sz="quarter" idx="1"/>
          </p:nvPr>
        </p:nvSpPr>
        <p:spPr/>
        <p:txBody>
          <a:bodyPr>
            <a:normAutofit lnSpcReduction="10000"/>
          </a:bodyPr>
          <a:lstStyle/>
          <a:p>
            <a:r>
              <a:rPr lang="en-US" sz="2400" dirty="0"/>
              <a:t>NESCOE is concerned about energy security, of course</a:t>
            </a:r>
          </a:p>
          <a:p>
            <a:r>
              <a:rPr lang="en-US" sz="2400" dirty="0"/>
              <a:t>ESI is a novel approach without precedent elsewhere; the potential impacts on energy security and costs to consumers are - and will remain - uncertain (not withstanding impact assessment efforts)</a:t>
            </a:r>
          </a:p>
          <a:p>
            <a:r>
              <a:rPr lang="en-US" sz="2400" dirty="0"/>
              <a:t>Also uncertain is whether ISO-NE, stakeholders, and/or FERC will agree that ESI improves energy security sufficiently, or whether future additional energy security-related market reforms will also be needed</a:t>
            </a:r>
          </a:p>
          <a:p>
            <a:r>
              <a:rPr lang="en-US" sz="2400" dirty="0"/>
              <a:t>If additional measures (such as a seasonal or multi-year forward market) are expected, perhaps a more conventional approach to Day-Ahead Ancillary Services (based on best practices of other RTOs) would be easier and less risky than ESI?</a:t>
            </a:r>
          </a:p>
        </p:txBody>
      </p:sp>
    </p:spTree>
    <p:extLst>
      <p:ext uri="{BB962C8B-B14F-4D97-AF65-F5344CB8AC3E}">
        <p14:creationId xmlns:p14="http://schemas.microsoft.com/office/powerpoint/2010/main" val="2296497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208D0-D737-6949-B3EB-AB859F0DC8A2}"/>
              </a:ext>
            </a:extLst>
          </p:cNvPr>
          <p:cNvSpPr>
            <a:spLocks noGrp="1"/>
          </p:cNvSpPr>
          <p:nvPr>
            <p:ph type="title"/>
          </p:nvPr>
        </p:nvSpPr>
        <p:spPr>
          <a:xfrm>
            <a:off x="914400" y="274638"/>
            <a:ext cx="7772400" cy="792162"/>
          </a:xfrm>
        </p:spPr>
        <p:txBody>
          <a:bodyPr/>
          <a:lstStyle/>
          <a:p>
            <a:r>
              <a:rPr lang="en-US" dirty="0"/>
              <a:t>Concerns</a:t>
            </a:r>
          </a:p>
        </p:txBody>
      </p:sp>
      <p:sp>
        <p:nvSpPr>
          <p:cNvPr id="3" name="Content Placeholder 2">
            <a:extLst>
              <a:ext uri="{FF2B5EF4-FFF2-40B4-BE49-F238E27FC236}">
                <a16:creationId xmlns:a16="http://schemas.microsoft.com/office/drawing/2014/main" id="{7ECF3CED-936F-C64B-B8C8-14C51B1C671B}"/>
              </a:ext>
            </a:extLst>
          </p:cNvPr>
          <p:cNvSpPr>
            <a:spLocks noGrp="1"/>
          </p:cNvSpPr>
          <p:nvPr>
            <p:ph idx="1"/>
          </p:nvPr>
        </p:nvSpPr>
        <p:spPr>
          <a:xfrm>
            <a:off x="914400" y="1143000"/>
            <a:ext cx="7772400" cy="4876800"/>
          </a:xfrm>
        </p:spPr>
        <p:txBody>
          <a:bodyPr>
            <a:normAutofit/>
          </a:bodyPr>
          <a:lstStyle/>
          <a:p>
            <a:r>
              <a:rPr lang="en-US" dirty="0"/>
              <a:t>NESCOE remains concerned that consumers will be on the hook if the design fails to create competitive outcomes, either through actual physical or economic withholding or lack of incentive to participate</a:t>
            </a:r>
          </a:p>
          <a:p>
            <a:pPr lvl="1"/>
            <a:r>
              <a:rPr lang="en-US" i="1" dirty="0"/>
              <a:t>Our proposed amendments are </a:t>
            </a:r>
            <a:r>
              <a:rPr lang="en-US" i="1" u="sng" dirty="0"/>
              <a:t>not</a:t>
            </a:r>
            <a:r>
              <a:rPr lang="en-US" i="1" dirty="0"/>
              <a:t> a complete market power mitigation proposal,  but could be a step in the right direction </a:t>
            </a:r>
          </a:p>
          <a:p>
            <a:r>
              <a:rPr lang="en-US" dirty="0"/>
              <a:t>We continue to have doubts as to whether the </a:t>
            </a:r>
            <a:r>
              <a:rPr lang="en-US" b="1" i="1" dirty="0"/>
              <a:t>increased fuel measures </a:t>
            </a:r>
            <a:r>
              <a:rPr lang="en-US" dirty="0"/>
              <a:t>assumed in the impact analysis </a:t>
            </a:r>
            <a:r>
              <a:rPr lang="en-US" b="1" i="1" dirty="0"/>
              <a:t>will actually occur </a:t>
            </a:r>
            <a:r>
              <a:rPr lang="en-US" dirty="0"/>
              <a:t>and </a:t>
            </a:r>
            <a:r>
              <a:rPr lang="en-US" b="1" i="1" dirty="0"/>
              <a:t>if the proposal will actually and appreciably change resource behavior</a:t>
            </a:r>
            <a:r>
              <a:rPr lang="en-US" dirty="0"/>
              <a:t>  </a:t>
            </a:r>
          </a:p>
          <a:p>
            <a:r>
              <a:rPr lang="en-US" dirty="0"/>
              <a:t>We are not convinced the </a:t>
            </a:r>
            <a:r>
              <a:rPr lang="en-US" b="1" i="1" dirty="0"/>
              <a:t>benefits</a:t>
            </a:r>
            <a:r>
              <a:rPr lang="en-US" dirty="0"/>
              <a:t> justify the </a:t>
            </a:r>
            <a:r>
              <a:rPr lang="en-US" b="1" i="1" dirty="0"/>
              <a:t>costs</a:t>
            </a:r>
            <a:r>
              <a:rPr lang="en-US" dirty="0"/>
              <a:t>. </a:t>
            </a:r>
          </a:p>
        </p:txBody>
      </p:sp>
      <p:sp>
        <p:nvSpPr>
          <p:cNvPr id="6" name="Footer Placeholder 5">
            <a:extLst>
              <a:ext uri="{FF2B5EF4-FFF2-40B4-BE49-F238E27FC236}">
                <a16:creationId xmlns:a16="http://schemas.microsoft.com/office/drawing/2014/main" id="{096B01CE-CD54-324D-8E3D-C51161174A30}"/>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E2658B8F-319B-174C-B2AC-9575A209DF46}"/>
              </a:ext>
            </a:extLst>
          </p:cNvPr>
          <p:cNvSpPr>
            <a:spLocks noGrp="1"/>
          </p:cNvSpPr>
          <p:nvPr>
            <p:ph type="sldNum" sz="quarter" idx="12"/>
          </p:nvPr>
        </p:nvSpPr>
        <p:spPr/>
        <p:txBody>
          <a:bodyPr/>
          <a:lstStyle/>
          <a:p>
            <a:fld id="{FE32481A-4381-498B-8A4E-EB06C002DB72}" type="slidenum">
              <a:rPr lang="en-US" smtClean="0"/>
              <a:pPr/>
              <a:t>4</a:t>
            </a:fld>
            <a:endParaRPr lang="en-US" dirty="0"/>
          </a:p>
        </p:txBody>
      </p:sp>
    </p:spTree>
    <p:extLst>
      <p:ext uri="{BB962C8B-B14F-4D97-AF65-F5344CB8AC3E}">
        <p14:creationId xmlns:p14="http://schemas.microsoft.com/office/powerpoint/2010/main" val="2486095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6319-4DA2-8E47-9C84-C9FEAF4E9556}"/>
              </a:ext>
            </a:extLst>
          </p:cNvPr>
          <p:cNvSpPr>
            <a:spLocks noGrp="1"/>
          </p:cNvSpPr>
          <p:nvPr>
            <p:ph type="title"/>
          </p:nvPr>
        </p:nvSpPr>
        <p:spPr>
          <a:xfrm>
            <a:off x="603504" y="274638"/>
            <a:ext cx="8388096" cy="715962"/>
          </a:xfrm>
        </p:spPr>
        <p:txBody>
          <a:bodyPr>
            <a:normAutofit/>
          </a:bodyPr>
          <a:lstStyle/>
          <a:p>
            <a:pPr algn="ctr"/>
            <a:r>
              <a:rPr lang="en-US" sz="3600" dirty="0"/>
              <a:t>Current Thinking on Possible Amendments</a:t>
            </a:r>
          </a:p>
        </p:txBody>
      </p:sp>
      <p:sp>
        <p:nvSpPr>
          <p:cNvPr id="3" name="Content Placeholder 2">
            <a:extLst>
              <a:ext uri="{FF2B5EF4-FFF2-40B4-BE49-F238E27FC236}">
                <a16:creationId xmlns:a16="http://schemas.microsoft.com/office/drawing/2014/main" id="{C501227D-1F42-4441-BA85-1C118E3E5E61}"/>
              </a:ext>
            </a:extLst>
          </p:cNvPr>
          <p:cNvSpPr>
            <a:spLocks noGrp="1"/>
          </p:cNvSpPr>
          <p:nvPr>
            <p:ph idx="1"/>
          </p:nvPr>
        </p:nvSpPr>
        <p:spPr>
          <a:xfrm>
            <a:off x="685800" y="1065265"/>
            <a:ext cx="7772400" cy="4572000"/>
          </a:xfrm>
        </p:spPr>
        <p:txBody>
          <a:bodyPr>
            <a:normAutofit/>
          </a:bodyPr>
          <a:lstStyle/>
          <a:p>
            <a:pPr marL="514350" indent="-514350">
              <a:buFont typeface="+mj-lt"/>
              <a:buAutoNum type="arabicPeriod"/>
            </a:pPr>
            <a:r>
              <a:rPr lang="en-US" b="1" i="1" dirty="0">
                <a:solidFill>
                  <a:srgbClr val="C00000"/>
                </a:solidFill>
              </a:rPr>
              <a:t>Strike Price $10 Adder </a:t>
            </a:r>
            <a:r>
              <a:rPr lang="en-US" dirty="0"/>
              <a:t>with a shaping option, to reduce the cost and risk of the option for sellers </a:t>
            </a:r>
          </a:p>
          <a:p>
            <a:pPr marL="514350" indent="-514350">
              <a:buFont typeface="+mj-lt"/>
              <a:buAutoNum type="arabicPeriod"/>
            </a:pPr>
            <a:r>
              <a:rPr lang="en-US" b="1" i="1" dirty="0">
                <a:solidFill>
                  <a:srgbClr val="C00000"/>
                </a:solidFill>
              </a:rPr>
              <a:t>Must Offer Requirement </a:t>
            </a:r>
            <a:r>
              <a:rPr lang="en-US" dirty="0"/>
              <a:t>for resources with a Capacity Supply Obligation, as part of a broader market power mitigation package</a:t>
            </a:r>
          </a:p>
          <a:p>
            <a:pPr marL="514350" indent="-514350">
              <a:buFont typeface="+mj-lt"/>
              <a:buAutoNum type="arabicPeriod"/>
            </a:pPr>
            <a:r>
              <a:rPr lang="en-US" b="1" i="1" dirty="0">
                <a:solidFill>
                  <a:srgbClr val="C00000"/>
                </a:solidFill>
              </a:rPr>
              <a:t>RER Quantity = 0 Non-Winter</a:t>
            </a:r>
            <a:r>
              <a:rPr lang="en-US" dirty="0"/>
              <a:t> as part of the specification of DA AS quantities and maximum willingness to pay/RCPFs consistent with marginal reliability value</a:t>
            </a:r>
          </a:p>
          <a:p>
            <a:pPr marL="514350" indent="-514350">
              <a:buFont typeface="+mj-lt"/>
              <a:buAutoNum type="arabicPeriod"/>
            </a:pPr>
            <a:r>
              <a:rPr lang="en-US" b="1" i="1" dirty="0">
                <a:solidFill>
                  <a:srgbClr val="C00000"/>
                </a:solidFill>
              </a:rPr>
              <a:t>Regular Assessments </a:t>
            </a:r>
            <a:r>
              <a:rPr lang="en-US" dirty="0"/>
              <a:t>of the competitiveness of ESI and the call option offers (former CT PURA amendment) </a:t>
            </a:r>
          </a:p>
        </p:txBody>
      </p:sp>
      <p:sp>
        <p:nvSpPr>
          <p:cNvPr id="6" name="Footer Placeholder 5">
            <a:extLst>
              <a:ext uri="{FF2B5EF4-FFF2-40B4-BE49-F238E27FC236}">
                <a16:creationId xmlns:a16="http://schemas.microsoft.com/office/drawing/2014/main" id="{CACABF50-EE12-E947-BC5A-F685816FF7EA}"/>
              </a:ext>
            </a:extLst>
          </p:cNvPr>
          <p:cNvSpPr>
            <a:spLocks noGrp="1"/>
          </p:cNvSpPr>
          <p:nvPr>
            <p:ph type="ftr" sz="quarter" idx="11"/>
          </p:nvPr>
        </p:nvSpPr>
        <p:spPr/>
        <p:txBody>
          <a:bodyPr/>
          <a:lstStyle/>
          <a:p>
            <a:r>
              <a:rPr lang="en-US" dirty="0"/>
              <a:t>For Feedback Only - Not a Proposal</a:t>
            </a:r>
          </a:p>
        </p:txBody>
      </p:sp>
      <p:sp>
        <p:nvSpPr>
          <p:cNvPr id="4" name="Slide Number Placeholder 3">
            <a:extLst>
              <a:ext uri="{FF2B5EF4-FFF2-40B4-BE49-F238E27FC236}">
                <a16:creationId xmlns:a16="http://schemas.microsoft.com/office/drawing/2014/main" id="{CD420E12-33A3-BA4D-A480-5A8344C9A65F}"/>
              </a:ext>
            </a:extLst>
          </p:cNvPr>
          <p:cNvSpPr>
            <a:spLocks noGrp="1"/>
          </p:cNvSpPr>
          <p:nvPr>
            <p:ph type="sldNum" sz="quarter" idx="12"/>
          </p:nvPr>
        </p:nvSpPr>
        <p:spPr/>
        <p:txBody>
          <a:bodyPr/>
          <a:lstStyle/>
          <a:p>
            <a:fld id="{FE32481A-4381-498B-8A4E-EB06C002DB72}" type="slidenum">
              <a:rPr lang="en-US" smtClean="0"/>
              <a:pPr/>
              <a:t>5</a:t>
            </a:fld>
            <a:endParaRPr lang="en-US" dirty="0"/>
          </a:p>
        </p:txBody>
      </p:sp>
    </p:spTree>
    <p:extLst>
      <p:ext uri="{BB962C8B-B14F-4D97-AF65-F5344CB8AC3E}">
        <p14:creationId xmlns:p14="http://schemas.microsoft.com/office/powerpoint/2010/main" val="2232839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DBECDF-96D2-B640-BFBD-5F735986A8F4}"/>
              </a:ext>
            </a:extLst>
          </p:cNvPr>
          <p:cNvSpPr>
            <a:spLocks noGrp="1"/>
          </p:cNvSpPr>
          <p:nvPr>
            <p:ph type="title"/>
          </p:nvPr>
        </p:nvSpPr>
        <p:spPr/>
        <p:txBody>
          <a:bodyPr/>
          <a:lstStyle/>
          <a:p>
            <a:r>
              <a:rPr lang="en-US" dirty="0"/>
              <a:t>Today’s Focus for Feedback</a:t>
            </a:r>
          </a:p>
        </p:txBody>
      </p:sp>
      <p:sp>
        <p:nvSpPr>
          <p:cNvPr id="9" name="Text Placeholder 8">
            <a:extLst>
              <a:ext uri="{FF2B5EF4-FFF2-40B4-BE49-F238E27FC236}">
                <a16:creationId xmlns:a16="http://schemas.microsoft.com/office/drawing/2014/main" id="{125436CC-BD24-9743-9EF7-6A73A8991C1C}"/>
              </a:ext>
            </a:extLst>
          </p:cNvPr>
          <p:cNvSpPr>
            <a:spLocks noGrp="1"/>
          </p:cNvSpPr>
          <p:nvPr>
            <p:ph type="body" idx="1"/>
          </p:nvPr>
        </p:nvSpPr>
        <p:spPr/>
        <p:txBody>
          <a:bodyPr/>
          <a:lstStyle/>
          <a:p>
            <a:r>
              <a:rPr lang="en-US" dirty="0"/>
              <a:t>Strike Price Adder</a:t>
            </a:r>
          </a:p>
        </p:txBody>
      </p:sp>
      <p:sp>
        <p:nvSpPr>
          <p:cNvPr id="4" name="Footer Placeholder 3">
            <a:extLst>
              <a:ext uri="{FF2B5EF4-FFF2-40B4-BE49-F238E27FC236}">
                <a16:creationId xmlns:a16="http://schemas.microsoft.com/office/drawing/2014/main" id="{63A52B45-6448-9849-8E32-AECF0D6A04EA}"/>
              </a:ext>
            </a:extLst>
          </p:cNvPr>
          <p:cNvSpPr>
            <a:spLocks noGrp="1"/>
          </p:cNvSpPr>
          <p:nvPr>
            <p:ph type="ftr" sz="quarter" idx="11"/>
          </p:nvPr>
        </p:nvSpPr>
        <p:spPr/>
        <p:txBody>
          <a:bodyPr/>
          <a:lstStyle/>
          <a:p>
            <a:r>
              <a:rPr lang="en-US" dirty="0"/>
              <a:t>For Feedback Only - Not a Proposal</a:t>
            </a:r>
          </a:p>
        </p:txBody>
      </p:sp>
      <p:sp>
        <p:nvSpPr>
          <p:cNvPr id="5" name="Slide Number Placeholder 4">
            <a:extLst>
              <a:ext uri="{FF2B5EF4-FFF2-40B4-BE49-F238E27FC236}">
                <a16:creationId xmlns:a16="http://schemas.microsoft.com/office/drawing/2014/main" id="{7C158E48-ACF3-4443-86F1-3C20BB53C0E0}"/>
              </a:ext>
            </a:extLst>
          </p:cNvPr>
          <p:cNvSpPr>
            <a:spLocks noGrp="1"/>
          </p:cNvSpPr>
          <p:nvPr>
            <p:ph type="sldNum" sz="quarter" idx="12"/>
          </p:nvPr>
        </p:nvSpPr>
        <p:spPr/>
        <p:txBody>
          <a:bodyPr/>
          <a:lstStyle/>
          <a:p>
            <a:fld id="{FE32481A-4381-498B-8A4E-EB06C002DB72}" type="slidenum">
              <a:rPr lang="en-US" smtClean="0"/>
              <a:pPr/>
              <a:t>6</a:t>
            </a:fld>
            <a:endParaRPr lang="en-US" dirty="0"/>
          </a:p>
        </p:txBody>
      </p:sp>
    </p:spTree>
    <p:extLst>
      <p:ext uri="{BB962C8B-B14F-4D97-AF65-F5344CB8AC3E}">
        <p14:creationId xmlns:p14="http://schemas.microsoft.com/office/powerpoint/2010/main" val="852607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72907-7DA1-42ED-98B9-1648B411151F}"/>
              </a:ext>
            </a:extLst>
          </p:cNvPr>
          <p:cNvSpPr>
            <a:spLocks noGrp="1"/>
          </p:cNvSpPr>
          <p:nvPr>
            <p:ph type="title"/>
          </p:nvPr>
        </p:nvSpPr>
        <p:spPr/>
        <p:txBody>
          <a:bodyPr>
            <a:normAutofit fontScale="90000"/>
          </a:bodyPr>
          <a:lstStyle/>
          <a:p>
            <a:r>
              <a:rPr lang="en-US" dirty="0"/>
              <a:t>Strike Price Amendment: Motivation</a:t>
            </a:r>
          </a:p>
        </p:txBody>
      </p:sp>
      <p:sp>
        <p:nvSpPr>
          <p:cNvPr id="3" name="Footer Placeholder 2">
            <a:extLst>
              <a:ext uri="{FF2B5EF4-FFF2-40B4-BE49-F238E27FC236}">
                <a16:creationId xmlns:a16="http://schemas.microsoft.com/office/drawing/2014/main" id="{5AE40B85-FCD0-422F-BF62-23456580D264}"/>
              </a:ext>
            </a:extLst>
          </p:cNvPr>
          <p:cNvSpPr>
            <a:spLocks noGrp="1"/>
          </p:cNvSpPr>
          <p:nvPr>
            <p:ph type="ftr" sz="quarter" idx="11"/>
          </p:nvPr>
        </p:nvSpPr>
        <p:spPr/>
        <p:txBody>
          <a:bodyPr/>
          <a:lstStyle/>
          <a:p>
            <a:r>
              <a:rPr lang="en-US"/>
              <a:t>For Feedback Only - Not a Proposal</a:t>
            </a:r>
            <a:endParaRPr lang="en-US" dirty="0"/>
          </a:p>
        </p:txBody>
      </p:sp>
      <p:sp>
        <p:nvSpPr>
          <p:cNvPr id="4" name="Slide Number Placeholder 3">
            <a:extLst>
              <a:ext uri="{FF2B5EF4-FFF2-40B4-BE49-F238E27FC236}">
                <a16:creationId xmlns:a16="http://schemas.microsoft.com/office/drawing/2014/main" id="{50C31848-0BD5-4D89-81F6-A1E73B8B3D4D}"/>
              </a:ext>
            </a:extLst>
          </p:cNvPr>
          <p:cNvSpPr>
            <a:spLocks noGrp="1"/>
          </p:cNvSpPr>
          <p:nvPr>
            <p:ph type="sldNum" sz="quarter" idx="12"/>
          </p:nvPr>
        </p:nvSpPr>
        <p:spPr/>
        <p:txBody>
          <a:bodyPr/>
          <a:lstStyle/>
          <a:p>
            <a:fld id="{FE32481A-4381-498B-8A4E-EB06C002DB72}" type="slidenum">
              <a:rPr lang="en-US" smtClean="0"/>
              <a:pPr/>
              <a:t>7</a:t>
            </a:fld>
            <a:endParaRPr lang="en-US" dirty="0"/>
          </a:p>
        </p:txBody>
      </p:sp>
      <p:sp>
        <p:nvSpPr>
          <p:cNvPr id="5" name="Content Placeholder 4">
            <a:extLst>
              <a:ext uri="{FF2B5EF4-FFF2-40B4-BE49-F238E27FC236}">
                <a16:creationId xmlns:a16="http://schemas.microsoft.com/office/drawing/2014/main" id="{87BDE549-970D-4954-A1B4-EC9D95839D3C}"/>
              </a:ext>
            </a:extLst>
          </p:cNvPr>
          <p:cNvSpPr>
            <a:spLocks noGrp="1"/>
          </p:cNvSpPr>
          <p:nvPr>
            <p:ph sz="quarter" idx="1"/>
          </p:nvPr>
        </p:nvSpPr>
        <p:spPr>
          <a:xfrm>
            <a:off x="914400" y="1447800"/>
            <a:ext cx="7924800" cy="4572000"/>
          </a:xfrm>
        </p:spPr>
        <p:txBody>
          <a:bodyPr/>
          <a:lstStyle/>
          <a:p>
            <a:r>
              <a:rPr lang="en-US" dirty="0"/>
              <a:t>ISO-NE proposes to base the strike prices on two-day-ahead peak and off-peak forward prices (or perhaps price projections); at the time of the Day Ahead market, expectations may be very different</a:t>
            </a:r>
          </a:p>
          <a:p>
            <a:r>
              <a:rPr lang="en-US" dirty="0"/>
              <a:t>The goal of the amendment is to reduce the cost and risk of the energy option for providers (which should reduce clearing prices and cost to consumers), while maintaining strong incentive properties, especially when they are needed</a:t>
            </a:r>
          </a:p>
        </p:txBody>
      </p:sp>
    </p:spTree>
    <p:extLst>
      <p:ext uri="{BB962C8B-B14F-4D97-AF65-F5344CB8AC3E}">
        <p14:creationId xmlns:p14="http://schemas.microsoft.com/office/powerpoint/2010/main" val="1340319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FE51C-82B6-E646-ACC8-106B71953D57}"/>
              </a:ext>
            </a:extLst>
          </p:cNvPr>
          <p:cNvSpPr>
            <a:spLocks noGrp="1"/>
          </p:cNvSpPr>
          <p:nvPr>
            <p:ph type="title"/>
          </p:nvPr>
        </p:nvSpPr>
        <p:spPr/>
        <p:txBody>
          <a:bodyPr>
            <a:normAutofit fontScale="90000"/>
          </a:bodyPr>
          <a:lstStyle/>
          <a:p>
            <a:r>
              <a:rPr lang="en-US" dirty="0"/>
              <a:t>Concern about Cost with Little Benefit</a:t>
            </a:r>
          </a:p>
        </p:txBody>
      </p:sp>
      <p:sp>
        <p:nvSpPr>
          <p:cNvPr id="3" name="Content Placeholder 2">
            <a:extLst>
              <a:ext uri="{FF2B5EF4-FFF2-40B4-BE49-F238E27FC236}">
                <a16:creationId xmlns:a16="http://schemas.microsoft.com/office/drawing/2014/main" id="{0AB01547-14D8-5747-AE7E-720D45EA11EF}"/>
              </a:ext>
            </a:extLst>
          </p:cNvPr>
          <p:cNvSpPr>
            <a:spLocks noGrp="1"/>
          </p:cNvSpPr>
          <p:nvPr>
            <p:ph idx="1"/>
          </p:nvPr>
        </p:nvSpPr>
        <p:spPr/>
        <p:txBody>
          <a:bodyPr>
            <a:normAutofit fontScale="92500" lnSpcReduction="20000"/>
          </a:bodyPr>
          <a:lstStyle/>
          <a:p>
            <a:r>
              <a:rPr lang="en-US" b="1" i="1" dirty="0"/>
              <a:t>Issue:  </a:t>
            </a:r>
            <a:r>
              <a:rPr lang="en-US" dirty="0"/>
              <a:t>The option settles in-the-money at times when energy security is not an issue - both in the winter and non-winter months - and, especially if the strike price is not shaped, during many hours of each day</a:t>
            </a:r>
          </a:p>
          <a:p>
            <a:pPr lvl="1"/>
            <a:r>
              <a:rPr lang="en-US" dirty="0"/>
              <a:t>Creates option cost and risk for providers</a:t>
            </a:r>
          </a:p>
          <a:p>
            <a:r>
              <a:rPr lang="en-US" b="1" i="1" dirty="0"/>
              <a:t>Potential Solution for Discussion:  </a:t>
            </a:r>
            <a:r>
              <a:rPr lang="en-US" b="1" i="1" dirty="0">
                <a:solidFill>
                  <a:srgbClr val="C00000"/>
                </a:solidFill>
              </a:rPr>
              <a:t>Strike Price Adder = </a:t>
            </a:r>
            <a:r>
              <a:rPr lang="en-US" b="1" dirty="0">
                <a:solidFill>
                  <a:srgbClr val="C00000"/>
                </a:solidFill>
              </a:rPr>
              <a:t>$10</a:t>
            </a:r>
          </a:p>
          <a:p>
            <a:pPr lvl="1"/>
            <a:r>
              <a:rPr lang="en-US" dirty="0"/>
              <a:t>Strike price (as ISO-NE proposes) increased by $10/MWh in all hours</a:t>
            </a:r>
          </a:p>
          <a:p>
            <a:pPr lvl="1"/>
            <a:r>
              <a:rPr lang="en-US" dirty="0"/>
              <a:t>Reduces the frequency of option striking; should lower costs</a:t>
            </a:r>
          </a:p>
          <a:p>
            <a:pPr lvl="1"/>
            <a:r>
              <a:rPr lang="en-US" dirty="0"/>
              <a:t>Has minor effect on incentives to cover the call and deliver energy</a:t>
            </a:r>
          </a:p>
          <a:p>
            <a:pPr lvl="2"/>
            <a:r>
              <a:rPr lang="en-US" b="1" i="1" dirty="0">
                <a:solidFill>
                  <a:srgbClr val="FF0000"/>
                </a:solidFill>
              </a:rPr>
              <a:t>Minor effect on incentives = minor effect on energy security</a:t>
            </a:r>
          </a:p>
          <a:p>
            <a:r>
              <a:rPr lang="en-US" dirty="0"/>
              <a:t>This could also increase participation under the ESI proposal</a:t>
            </a:r>
          </a:p>
          <a:p>
            <a:pPr lvl="1"/>
            <a:r>
              <a:rPr lang="en-US" dirty="0"/>
              <a:t>Increases likelihood of design being successful</a:t>
            </a:r>
          </a:p>
        </p:txBody>
      </p:sp>
      <p:sp>
        <p:nvSpPr>
          <p:cNvPr id="5" name="Footer Placeholder 4">
            <a:extLst>
              <a:ext uri="{FF2B5EF4-FFF2-40B4-BE49-F238E27FC236}">
                <a16:creationId xmlns:a16="http://schemas.microsoft.com/office/drawing/2014/main" id="{DEBC629C-A9A2-9E4A-A4E8-0E17473C2D5F}"/>
              </a:ext>
            </a:extLst>
          </p:cNvPr>
          <p:cNvSpPr>
            <a:spLocks noGrp="1"/>
          </p:cNvSpPr>
          <p:nvPr>
            <p:ph type="ftr" sz="quarter" idx="11"/>
          </p:nvPr>
        </p:nvSpPr>
        <p:spPr/>
        <p:txBody>
          <a:bodyPr/>
          <a:lstStyle/>
          <a:p>
            <a:r>
              <a:rPr lang="en-US" dirty="0"/>
              <a:t>For Feedback Only - Not a Proposal</a:t>
            </a:r>
          </a:p>
        </p:txBody>
      </p:sp>
      <p:sp>
        <p:nvSpPr>
          <p:cNvPr id="6" name="Slide Number Placeholder 5">
            <a:extLst>
              <a:ext uri="{FF2B5EF4-FFF2-40B4-BE49-F238E27FC236}">
                <a16:creationId xmlns:a16="http://schemas.microsoft.com/office/drawing/2014/main" id="{2E7D84DA-9A00-E04C-9664-1E862C086B12}"/>
              </a:ext>
            </a:extLst>
          </p:cNvPr>
          <p:cNvSpPr>
            <a:spLocks noGrp="1"/>
          </p:cNvSpPr>
          <p:nvPr>
            <p:ph type="sldNum" sz="quarter" idx="12"/>
          </p:nvPr>
        </p:nvSpPr>
        <p:spPr/>
        <p:txBody>
          <a:bodyPr/>
          <a:lstStyle/>
          <a:p>
            <a:fld id="{FE32481A-4381-498B-8A4E-EB06C002DB72}" type="slidenum">
              <a:rPr lang="en-US" smtClean="0"/>
              <a:pPr/>
              <a:t>8</a:t>
            </a:fld>
            <a:endParaRPr lang="en-US" dirty="0"/>
          </a:p>
        </p:txBody>
      </p:sp>
    </p:spTree>
    <p:extLst>
      <p:ext uri="{BB962C8B-B14F-4D97-AF65-F5344CB8AC3E}">
        <p14:creationId xmlns:p14="http://schemas.microsoft.com/office/powerpoint/2010/main" val="2108262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F5461-1208-F946-A7C0-09D927D63F30}"/>
              </a:ext>
            </a:extLst>
          </p:cNvPr>
          <p:cNvSpPr>
            <a:spLocks noGrp="1"/>
          </p:cNvSpPr>
          <p:nvPr>
            <p:ph type="title"/>
          </p:nvPr>
        </p:nvSpPr>
        <p:spPr/>
        <p:txBody>
          <a:bodyPr/>
          <a:lstStyle/>
          <a:p>
            <a:r>
              <a:rPr lang="en-US" dirty="0"/>
              <a:t>Strike Price Adder</a:t>
            </a:r>
          </a:p>
        </p:txBody>
      </p:sp>
      <p:sp>
        <p:nvSpPr>
          <p:cNvPr id="3" name="Footer Placeholder 2">
            <a:extLst>
              <a:ext uri="{FF2B5EF4-FFF2-40B4-BE49-F238E27FC236}">
                <a16:creationId xmlns:a16="http://schemas.microsoft.com/office/drawing/2014/main" id="{3D831632-2981-7D41-9786-3C19AB3C3DC8}"/>
              </a:ext>
            </a:extLst>
          </p:cNvPr>
          <p:cNvSpPr>
            <a:spLocks noGrp="1"/>
          </p:cNvSpPr>
          <p:nvPr>
            <p:ph type="ftr" sz="quarter" idx="11"/>
          </p:nvPr>
        </p:nvSpPr>
        <p:spPr/>
        <p:txBody>
          <a:bodyPr/>
          <a:lstStyle/>
          <a:p>
            <a:r>
              <a:rPr lang="en-US" dirty="0"/>
              <a:t>For Feedback Only - Not a Proposal</a:t>
            </a:r>
          </a:p>
        </p:txBody>
      </p:sp>
      <p:sp>
        <p:nvSpPr>
          <p:cNvPr id="5" name="Content Placeholder 4">
            <a:extLst>
              <a:ext uri="{FF2B5EF4-FFF2-40B4-BE49-F238E27FC236}">
                <a16:creationId xmlns:a16="http://schemas.microsoft.com/office/drawing/2014/main" id="{777F044F-BAC1-D942-B598-CF45F7D878C5}"/>
              </a:ext>
            </a:extLst>
          </p:cNvPr>
          <p:cNvSpPr>
            <a:spLocks noGrp="1"/>
          </p:cNvSpPr>
          <p:nvPr>
            <p:ph sz="quarter" idx="1"/>
          </p:nvPr>
        </p:nvSpPr>
        <p:spPr/>
        <p:txBody>
          <a:bodyPr>
            <a:normAutofit lnSpcReduction="10000"/>
          </a:bodyPr>
          <a:lstStyle/>
          <a:p>
            <a:r>
              <a:rPr lang="en-US" dirty="0"/>
              <a:t>All other things being the same, a higher strike price would shrink an option’s close out value (RT price – K).</a:t>
            </a:r>
          </a:p>
          <a:p>
            <a:pPr lvl="1"/>
            <a:r>
              <a:rPr lang="en-US" dirty="0"/>
              <a:t>Because offers reflect this settlement, a higher strike price would reduce option offer prices and resulting clearing prices.</a:t>
            </a:r>
          </a:p>
          <a:p>
            <a:r>
              <a:rPr lang="en-US" dirty="0"/>
              <a:t>A higher strike price reduces the number of market participants with marginal cost &gt; strike price </a:t>
            </a:r>
          </a:p>
          <a:p>
            <a:pPr lvl="1"/>
            <a:r>
              <a:rPr lang="en-US" dirty="0"/>
              <a:t>Makes participation somewhat more attractive to these participants.</a:t>
            </a:r>
          </a:p>
          <a:p>
            <a:r>
              <a:rPr lang="en-US" dirty="0"/>
              <a:t>For sellers whose settlement is not fully hedged by Real Time operation and are likely to add a risk premium to their offers, a higher strike price would reduce such risk premiums</a:t>
            </a:r>
            <a:r>
              <a:rPr lang="en-US" strike="sngStrike" dirty="0"/>
              <a:t>,</a:t>
            </a:r>
            <a:r>
              <a:rPr lang="en-US" dirty="0"/>
              <a:t> by shrinking the exposure.  </a:t>
            </a:r>
          </a:p>
          <a:p>
            <a:endParaRPr lang="en-US" dirty="0"/>
          </a:p>
          <a:p>
            <a:endParaRPr lang="en-US" dirty="0"/>
          </a:p>
        </p:txBody>
      </p:sp>
      <p:sp>
        <p:nvSpPr>
          <p:cNvPr id="4" name="Slide Number Placeholder 3">
            <a:extLst>
              <a:ext uri="{FF2B5EF4-FFF2-40B4-BE49-F238E27FC236}">
                <a16:creationId xmlns:a16="http://schemas.microsoft.com/office/drawing/2014/main" id="{42A806D4-F4FB-614D-8054-1FA52730A642}"/>
              </a:ext>
            </a:extLst>
          </p:cNvPr>
          <p:cNvSpPr>
            <a:spLocks noGrp="1"/>
          </p:cNvSpPr>
          <p:nvPr>
            <p:ph type="sldNum" sz="quarter" idx="12"/>
          </p:nvPr>
        </p:nvSpPr>
        <p:spPr/>
        <p:txBody>
          <a:bodyPr/>
          <a:lstStyle/>
          <a:p>
            <a:fld id="{FE32481A-4381-498B-8A4E-EB06C002DB72}" type="slidenum">
              <a:rPr lang="en-US" smtClean="0"/>
              <a:pPr/>
              <a:t>9</a:t>
            </a:fld>
            <a:endParaRPr lang="en-US" dirty="0"/>
          </a:p>
        </p:txBody>
      </p:sp>
    </p:spTree>
    <p:extLst>
      <p:ext uri="{BB962C8B-B14F-4D97-AF65-F5344CB8AC3E}">
        <p14:creationId xmlns:p14="http://schemas.microsoft.com/office/powerpoint/2010/main" val="37738614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5">
      <a:dk1>
        <a:srgbClr val="000000"/>
      </a:dk1>
      <a:lt1>
        <a:sysClr val="window" lastClr="FFFFFF"/>
      </a:lt1>
      <a:dk2>
        <a:srgbClr val="6A0D0E"/>
      </a:dk2>
      <a:lt2>
        <a:srgbClr val="C5D1D7"/>
      </a:lt2>
      <a:accent1>
        <a:srgbClr val="7E0C12"/>
      </a:accent1>
      <a:accent2>
        <a:srgbClr val="CC8D60"/>
      </a:accent2>
      <a:accent3>
        <a:srgbClr val="4C5387"/>
      </a:accent3>
      <a:accent4>
        <a:srgbClr val="8C7B70"/>
      </a:accent4>
      <a:accent5>
        <a:srgbClr val="343A70"/>
      </a:accent5>
      <a:accent6>
        <a:srgbClr val="D19049"/>
      </a:accent6>
      <a:hlink>
        <a:srgbClr val="6477D6"/>
      </a:hlink>
      <a:folHlink>
        <a:srgbClr val="694F07"/>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0</TotalTime>
  <Words>1935</Words>
  <Application>Microsoft Office PowerPoint</Application>
  <PresentationFormat>On-screen Show (4:3)</PresentationFormat>
  <Paragraphs>158</Paragraphs>
  <Slides>26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Arial Narrow</vt:lpstr>
      <vt:lpstr>Calibri</vt:lpstr>
      <vt:lpstr>Franklin Gothic Book</vt:lpstr>
      <vt:lpstr>Perpetua</vt:lpstr>
      <vt:lpstr>Wingdings</vt:lpstr>
      <vt:lpstr>Wingdings 2</vt:lpstr>
      <vt:lpstr>Equity</vt:lpstr>
      <vt:lpstr> ESI  Strike Price Discussion  </vt:lpstr>
      <vt:lpstr>Disclaimers</vt:lpstr>
      <vt:lpstr>Energy Security – The Complete Picture</vt:lpstr>
      <vt:lpstr>Concerns</vt:lpstr>
      <vt:lpstr>Current Thinking on Possible Amendments</vt:lpstr>
      <vt:lpstr>Today’s Focus for Feedback</vt:lpstr>
      <vt:lpstr>Strike Price Amendment: Motivation</vt:lpstr>
      <vt:lpstr>Concern about Cost with Little Benefit</vt:lpstr>
      <vt:lpstr>Strike Price Adder</vt:lpstr>
      <vt:lpstr>Fixed $ Adder Preferred to % Adder</vt:lpstr>
      <vt:lpstr>Questions</vt:lpstr>
      <vt:lpstr>Support for an Adder</vt:lpstr>
      <vt:lpstr>What is “Close Enough”</vt:lpstr>
      <vt:lpstr>Strike Price Adder Reduces Cost, Risk</vt:lpstr>
      <vt:lpstr>Impact of Adder on Option Exercise Frequency</vt:lpstr>
      <vt:lpstr>PowerPoint Presentation</vt:lpstr>
      <vt:lpstr>PowerPoint Presentation</vt:lpstr>
      <vt:lpstr>PowerPoint Presentation</vt:lpstr>
      <vt:lpstr>PowerPoint Presentation</vt:lpstr>
      <vt:lpstr>Adder Reduced Intervals with Exercised Options Mainly in Non-Winter Periods</vt:lpstr>
      <vt:lpstr>Impact of Adder on Incentives</vt:lpstr>
      <vt:lpstr>Tradeoff</vt:lpstr>
      <vt:lpstr>Strike Price – “Greater Of” Proposal</vt:lpstr>
      <vt:lpstr>“Greater Of” Proposal</vt:lpstr>
      <vt:lpstr>Strike Price – Example</vt:lpstr>
      <vt:lpstr>Thank You We Look Forward to Your 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2020-01-09T15:52:25Z</dcterms:created>
  <dcterms:modified xsi:type="dcterms:W3CDTF">2020-01-09T15:52:37Z</dcterms:modified>
</cp:coreProperties>
</file>