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741" r:id="rId1"/>
    <p:sldMasterId id="2147483753" r:id="rId2"/>
  </p:sldMasterIdLst>
  <p:notesMasterIdLst>
    <p:notesMasterId r:id="rId79"/>
  </p:notesMasterIdLst>
  <p:handoutMasterIdLst>
    <p:handoutMasterId r:id="rId80"/>
  </p:handoutMasterIdLst>
  <p:sldIdLst>
    <p:sldId id="328" r:id="rId3"/>
    <p:sldId id="331" r:id="rId4"/>
    <p:sldId id="1069" r:id="rId5"/>
    <p:sldId id="599" r:id="rId6"/>
    <p:sldId id="903" r:id="rId7"/>
    <p:sldId id="921" r:id="rId8"/>
    <p:sldId id="1002" r:id="rId9"/>
    <p:sldId id="1010" r:id="rId10"/>
    <p:sldId id="1095" r:id="rId11"/>
    <p:sldId id="940" r:id="rId12"/>
    <p:sldId id="1063" r:id="rId13"/>
    <p:sldId id="1022" r:id="rId14"/>
    <p:sldId id="1023" r:id="rId15"/>
    <p:sldId id="1024" r:id="rId16"/>
    <p:sldId id="1059" r:id="rId17"/>
    <p:sldId id="1096" r:id="rId18"/>
    <p:sldId id="941" r:id="rId19"/>
    <p:sldId id="1026" r:id="rId20"/>
    <p:sldId id="1091" r:id="rId21"/>
    <p:sldId id="942" r:id="rId22"/>
    <p:sldId id="1005" r:id="rId23"/>
    <p:sldId id="1030" r:id="rId24"/>
    <p:sldId id="1075" r:id="rId25"/>
    <p:sldId id="1076" r:id="rId26"/>
    <p:sldId id="1077" r:id="rId27"/>
    <p:sldId id="943" r:id="rId28"/>
    <p:sldId id="885" r:id="rId29"/>
    <p:sldId id="1078" r:id="rId30"/>
    <p:sldId id="1079" r:id="rId31"/>
    <p:sldId id="1011" r:id="rId32"/>
    <p:sldId id="944" r:id="rId33"/>
    <p:sldId id="962" r:id="rId34"/>
    <p:sldId id="945" r:id="rId35"/>
    <p:sldId id="1012" r:id="rId36"/>
    <p:sldId id="1013" r:id="rId37"/>
    <p:sldId id="1097" r:id="rId38"/>
    <p:sldId id="1086" r:id="rId39"/>
    <p:sldId id="1087" r:id="rId40"/>
    <p:sldId id="997" r:id="rId41"/>
    <p:sldId id="1088" r:id="rId42"/>
    <p:sldId id="1089" r:id="rId43"/>
    <p:sldId id="1090" r:id="rId44"/>
    <p:sldId id="971" r:id="rId45"/>
    <p:sldId id="972" r:id="rId46"/>
    <p:sldId id="1016" r:id="rId47"/>
    <p:sldId id="973" r:id="rId48"/>
    <p:sldId id="989" r:id="rId49"/>
    <p:sldId id="1072" r:id="rId50"/>
    <p:sldId id="1044" r:id="rId51"/>
    <p:sldId id="1045" r:id="rId52"/>
    <p:sldId id="1046" r:id="rId53"/>
    <p:sldId id="1047" r:id="rId54"/>
    <p:sldId id="990" r:id="rId55"/>
    <p:sldId id="1073" r:id="rId56"/>
    <p:sldId id="1048" r:id="rId57"/>
    <p:sldId id="1050" r:id="rId58"/>
    <p:sldId id="991" r:id="rId59"/>
    <p:sldId id="1074" r:id="rId60"/>
    <p:sldId id="1052" r:id="rId61"/>
    <p:sldId id="1053" r:id="rId62"/>
    <p:sldId id="855" r:id="rId63"/>
    <p:sldId id="939" r:id="rId64"/>
    <p:sldId id="1014" r:id="rId65"/>
    <p:sldId id="1094" r:id="rId66"/>
    <p:sldId id="1093" r:id="rId67"/>
    <p:sldId id="1081" r:id="rId68"/>
    <p:sldId id="1060" r:id="rId69"/>
    <p:sldId id="1061" r:id="rId70"/>
    <p:sldId id="1062" r:id="rId71"/>
    <p:sldId id="1082" r:id="rId72"/>
    <p:sldId id="1083" r:id="rId73"/>
    <p:sldId id="1084" r:id="rId74"/>
    <p:sldId id="1054" r:id="rId75"/>
    <p:sldId id="1055" r:id="rId76"/>
    <p:sldId id="1056" r:id="rId77"/>
    <p:sldId id="856" r:id="rId78"/>
  </p:sldIdLst>
  <p:sldSz cx="9144000" cy="6858000" type="screen4x3"/>
  <p:notesSz cx="7010400" cy="9236075"/>
  <p:custDataLst>
    <p:tags r:id="rId8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624" userDrawn="1">
          <p15:clr>
            <a:srgbClr val="A4A3A4"/>
          </p15:clr>
        </p15:guide>
        <p15:guide id="3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2" name="Author" initials="A" lastIdx="482" clrIdx="1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BD8"/>
    <a:srgbClr val="F0FF2F"/>
    <a:srgbClr val="FF9225"/>
    <a:srgbClr val="AEDDD8"/>
    <a:srgbClr val="008F9E"/>
    <a:srgbClr val="00ACB4"/>
    <a:srgbClr val="DB5648"/>
    <a:srgbClr val="505050"/>
    <a:srgbClr val="363636"/>
    <a:srgbClr val="F15D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86" autoAdjust="0"/>
    <p:restoredTop sz="95688" autoAdjust="0"/>
  </p:normalViewPr>
  <p:slideViewPr>
    <p:cSldViewPr snapToGrid="0">
      <p:cViewPr varScale="1">
        <p:scale>
          <a:sx n="165" d="100"/>
          <a:sy n="165" d="100"/>
        </p:scale>
        <p:origin x="2202" y="138"/>
      </p:cViewPr>
      <p:guideLst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2670" y="78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84" Type="http://schemas.openxmlformats.org/officeDocument/2006/relationships/viewProps" Target="viewProps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commentAuthors" Target="commentAuthors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handoutMaster" Target="handoutMasters/handoutMaster1.xml"/><Relationship Id="rId85" Type="http://schemas.openxmlformats.org/officeDocument/2006/relationships/theme" Target="theme/theme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tags" Target="tags/tag1.xml"/><Relationship Id="rId86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28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3255"/>
            <a:ext cx="3037840" cy="4628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3255"/>
            <a:ext cx="3037840" cy="4628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B883E-C9E9-4949-AB5D-9E44392E1D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308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B768EE1B-603F-4DA5-9E5A-E962D9AAF069}" type="datetimeFigureOut">
              <a:rPr lang="en-US" smtClean="0"/>
              <a:pPr/>
              <a:t>1/10/2020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007EAE37-8389-4B79-AEDE-92E0D025AD3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577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5902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8278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1019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9836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639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1333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8772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8202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1388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9882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2734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0771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7914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9050" y="687388"/>
            <a:ext cx="4587875" cy="34417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917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991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632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1745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1794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75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1264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EAE37-8389-4B79-AEDE-92E0D025AD33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930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AG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6"/>
            <a:ext cx="9142518" cy="6856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8368" y="2043049"/>
            <a:ext cx="7914132" cy="1470025"/>
          </a:xfrm>
        </p:spPr>
        <p:txBody>
          <a:bodyPr lIns="0" tIns="0" rIns="0" bIns="0" anchor="b" anchorCtr="0">
            <a:noAutofit/>
          </a:bodyPr>
          <a:lstStyle>
            <a:lvl1pPr>
              <a:defRPr sz="3200" b="1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Add Presentation Title</a:t>
            </a: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658368" y="3605712"/>
            <a:ext cx="7914132" cy="62411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05000"/>
              </a:lnSpc>
              <a:buNone/>
              <a:defRPr sz="1800" b="0">
                <a:solidFill>
                  <a:schemeClr val="accent1"/>
                </a:solidFill>
                <a:latin typeface="Arial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</a:t>
            </a:r>
            <a:r>
              <a:rPr lang="en-US" dirty="0" smtClean="0"/>
              <a:t>subheading</a:t>
            </a:r>
            <a:endParaRPr lang="en-US" dirty="0"/>
          </a:p>
        </p:txBody>
      </p:sp>
      <p:sp>
        <p:nvSpPr>
          <p:cNvPr id="7" name="Text Placeholder 6" descr="Presenter Name&#10;Presenter Title&#10;Month, Day, Year&#10;" title="Presenter Name"/>
          <p:cNvSpPr>
            <a:spLocks noGrp="1"/>
          </p:cNvSpPr>
          <p:nvPr>
            <p:ph type="body" sz="quarter" idx="10" hasCustomPrompt="1"/>
          </p:nvPr>
        </p:nvSpPr>
        <p:spPr>
          <a:xfrm>
            <a:off x="658368" y="4847053"/>
            <a:ext cx="7431088" cy="264523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14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8368" y="5120640"/>
            <a:ext cx="7431088" cy="248456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800"/>
              </a:spcAft>
              <a:defRPr sz="12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58368" y="5577840"/>
            <a:ext cx="7431088" cy="230188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Month </a:t>
            </a:r>
            <a:r>
              <a:rPr lang="en-US" dirty="0"/>
              <a:t>Day, Year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58368" y="6443928"/>
            <a:ext cx="8172449" cy="1015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" dirty="0">
                <a:solidFill>
                  <a:srgbClr val="008F9E"/>
                </a:solidFill>
                <a:latin typeface="Arial" pitchFamily="34" charset="0"/>
                <a:cs typeface="Arial" pitchFamily="34" charset="0"/>
              </a:rPr>
              <a:t>BOSTON</a:t>
            </a:r>
            <a:r>
              <a:rPr lang="en-US" sz="660" baseline="0" dirty="0">
                <a:solidFill>
                  <a:srgbClr val="008F9E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660" dirty="0">
                <a:solidFill>
                  <a:srgbClr val="008F9E"/>
                </a:solidFill>
                <a:latin typeface="Arial" pitchFamily="34" charset="0"/>
                <a:cs typeface="Arial" pitchFamily="34" charset="0"/>
              </a:rPr>
              <a:t>CHICAGO    DALLAS    DENVER    LOS</a:t>
            </a:r>
            <a:r>
              <a:rPr lang="en-US" sz="660" baseline="0" dirty="0">
                <a:solidFill>
                  <a:srgbClr val="008F9E"/>
                </a:solidFill>
                <a:latin typeface="Arial" pitchFamily="34" charset="0"/>
                <a:cs typeface="Arial" pitchFamily="34" charset="0"/>
              </a:rPr>
              <a:t> ANGELES    MENLO PARK    NEW YORK    SAN FRANCISCO    WASHINGTON, DC </a:t>
            </a:r>
            <a:r>
              <a:rPr lang="en-US" sz="660" baseline="0" dirty="0" smtClean="0">
                <a:solidFill>
                  <a:srgbClr val="008F9E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660" baseline="0" dirty="0">
                <a:solidFill>
                  <a:srgbClr val="008F9E"/>
                </a:solidFill>
                <a:latin typeface="Arial" pitchFamily="34" charset="0"/>
                <a:cs typeface="Arial" pitchFamily="34" charset="0"/>
              </a:rPr>
              <a:t>•   </a:t>
            </a:r>
            <a:r>
              <a:rPr lang="en-US" sz="660" baseline="0" dirty="0" smtClean="0">
                <a:solidFill>
                  <a:srgbClr val="008F9E"/>
                </a:solidFill>
                <a:latin typeface="Arial" pitchFamily="34" charset="0"/>
                <a:cs typeface="Arial" pitchFamily="34" charset="0"/>
              </a:rPr>
              <a:t>BEIJING   </a:t>
            </a:r>
            <a:r>
              <a:rPr lang="en-US" sz="660" baseline="0" dirty="0">
                <a:solidFill>
                  <a:srgbClr val="008F9E"/>
                </a:solidFill>
                <a:latin typeface="Arial" pitchFamily="34" charset="0"/>
                <a:cs typeface="Arial" pitchFamily="34" charset="0"/>
              </a:rPr>
              <a:t>•   BRUSSELS  • </a:t>
            </a:r>
            <a:r>
              <a:rPr lang="en-US" sz="660" baseline="0" dirty="0" smtClean="0">
                <a:solidFill>
                  <a:srgbClr val="008F9E"/>
                </a:solidFill>
                <a:latin typeface="Arial" pitchFamily="34" charset="0"/>
                <a:cs typeface="Arial" pitchFamily="34" charset="0"/>
              </a:rPr>
              <a:t>  LONDON   </a:t>
            </a:r>
            <a:r>
              <a:rPr lang="en-US" sz="660" baseline="0" dirty="0">
                <a:solidFill>
                  <a:srgbClr val="008F9E"/>
                </a:solidFill>
                <a:latin typeface="Arial" pitchFamily="34" charset="0"/>
                <a:cs typeface="Arial" pitchFamily="34" charset="0"/>
              </a:rPr>
              <a:t>•   MONTREAL   •   </a:t>
            </a:r>
            <a:r>
              <a:rPr lang="en-US" sz="660" baseline="0" dirty="0" smtClean="0">
                <a:solidFill>
                  <a:srgbClr val="008F9E"/>
                </a:solidFill>
                <a:latin typeface="Arial" pitchFamily="34" charset="0"/>
                <a:cs typeface="Arial" pitchFamily="34" charset="0"/>
              </a:rPr>
              <a:t> PARIS</a:t>
            </a:r>
            <a:endParaRPr lang="en-US" sz="660" dirty="0">
              <a:solidFill>
                <a:srgbClr val="008F9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09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 Three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6"/>
          <p:cNvSpPr>
            <a:spLocks noGrp="1"/>
          </p:cNvSpPr>
          <p:nvPr>
            <p:ph type="title" hasCustomPrompt="1"/>
          </p:nvPr>
        </p:nvSpPr>
        <p:spPr>
          <a:xfrm>
            <a:off x="658368" y="996696"/>
            <a:ext cx="7914132" cy="7315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58368" y="1783080"/>
            <a:ext cx="7914132" cy="3200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lnSpc>
                <a:spcPct val="105000"/>
              </a:lnSpc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12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377440" y="422152"/>
            <a:ext cx="4997423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6BFE7-F2FA-41EC-BEFF-4BAABB13261B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58368" y="2285277"/>
            <a:ext cx="2468880" cy="374904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5000"/>
              </a:lnSpc>
              <a:defRPr/>
            </a:lvl1pPr>
            <a:lvl2pPr>
              <a:lnSpc>
                <a:spcPct val="105000"/>
              </a:lnSpc>
              <a:defRPr/>
            </a:lvl2pPr>
            <a:lvl3pPr>
              <a:lnSpc>
                <a:spcPct val="105000"/>
              </a:lnSpc>
              <a:defRPr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r>
              <a:rPr lang="en-US" dirty="0"/>
              <a:t>Click icon to add table, </a:t>
            </a:r>
            <a:r>
              <a:rPr lang="en-US" dirty="0" smtClean="0"/>
              <a:t>chart, </a:t>
            </a:r>
            <a:r>
              <a:rPr lang="en-US" dirty="0"/>
              <a:t>or other graphic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077C5E-B64E-4373-A440-61BB024F38D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383852" y="2285277"/>
            <a:ext cx="2468880" cy="374904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5000"/>
              </a:lnSpc>
              <a:defRPr/>
            </a:lvl1pPr>
            <a:lvl2pPr>
              <a:lnSpc>
                <a:spcPct val="105000"/>
              </a:lnSpc>
              <a:defRPr/>
            </a:lvl2pPr>
            <a:lvl3pPr>
              <a:lnSpc>
                <a:spcPct val="105000"/>
              </a:lnSpc>
              <a:defRPr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r>
              <a:rPr lang="en-US" dirty="0"/>
              <a:t>Click icon to add table, </a:t>
            </a:r>
            <a:r>
              <a:rPr lang="en-US" dirty="0" smtClean="0"/>
              <a:t>chart, </a:t>
            </a:r>
            <a:r>
              <a:rPr lang="en-US" dirty="0"/>
              <a:t>or other graphic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12C8EDBD-52C8-4FC1-9FFA-54CBB31CEF5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09335" y="2285277"/>
            <a:ext cx="2468880" cy="374904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5000"/>
              </a:lnSpc>
              <a:defRPr/>
            </a:lvl1pPr>
            <a:lvl2pPr>
              <a:lnSpc>
                <a:spcPct val="105000"/>
              </a:lnSpc>
              <a:defRPr/>
            </a:lvl2pPr>
            <a:lvl3pPr>
              <a:lnSpc>
                <a:spcPct val="105000"/>
              </a:lnSpc>
              <a:defRPr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r>
              <a:rPr lang="en-US" dirty="0"/>
              <a:t>Click icon to add table, </a:t>
            </a:r>
            <a:r>
              <a:rPr lang="en-US" dirty="0" smtClean="0"/>
              <a:t>chart, </a:t>
            </a:r>
            <a:r>
              <a:rPr lang="en-US" dirty="0"/>
              <a:t>or other graphic</a:t>
            </a:r>
          </a:p>
        </p:txBody>
      </p:sp>
    </p:spTree>
    <p:extLst>
      <p:ext uri="{BB962C8B-B14F-4D97-AF65-F5344CB8AC3E}">
        <p14:creationId xmlns:p14="http://schemas.microsoft.com/office/powerpoint/2010/main" val="2679182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3291840"/>
            <a:ext cx="7914132" cy="73152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2400" b="1" i="0" cap="none" baseline="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377440" y="422152"/>
            <a:ext cx="4997423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9BB30C8-C73E-4339-B609-842673A5198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58368" y="4297680"/>
            <a:ext cx="7914132" cy="9144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5000"/>
              </a:lnSpc>
              <a:defRPr sz="1100"/>
            </a:lvl1pPr>
            <a:lvl2pPr>
              <a:lnSpc>
                <a:spcPct val="105000"/>
              </a:lnSpc>
              <a:defRPr/>
            </a:lvl2pPr>
            <a:lvl3pPr>
              <a:lnSpc>
                <a:spcPct val="105000"/>
              </a:lnSpc>
              <a:defRPr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9911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 Contact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996696"/>
            <a:ext cx="7914132" cy="73152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2400" b="1" i="0" cap="none" baseline="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377440" y="422152"/>
            <a:ext cx="4997423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1BE90BFF-D0EE-492B-8C97-8C6362375D6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58368" y="2569757"/>
            <a:ext cx="1097280" cy="10972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D7BE187F-536C-4121-B585-53FAA785098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21111" y="2569757"/>
            <a:ext cx="2483394" cy="9144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 sz="1100"/>
            </a:lvl1pPr>
            <a:lvl2pPr>
              <a:lnSpc>
                <a:spcPct val="105000"/>
              </a:lnSpc>
              <a:defRPr sz="1050"/>
            </a:lvl2pPr>
            <a:lvl3pPr>
              <a:lnSpc>
                <a:spcPct val="105000"/>
              </a:lnSpc>
              <a:defRPr sz="1000"/>
            </a:lvl3pPr>
            <a:lvl4pPr>
              <a:lnSpc>
                <a:spcPct val="105000"/>
              </a:lnSpc>
              <a:defRPr sz="900"/>
            </a:lvl4pPr>
            <a:lvl5pPr>
              <a:lnSpc>
                <a:spcPct val="105000"/>
              </a:lnSpc>
              <a:defRPr sz="600"/>
            </a:lvl5pPr>
          </a:lstStyle>
          <a:p>
            <a:pPr marL="0" marR="0" lvl="0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1BE90BFF-D0EE-492B-8C97-8C6362375D6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23968" y="2569757"/>
            <a:ext cx="1097280" cy="10972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D7BE187F-536C-4121-B585-53FAA785098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86711" y="2569757"/>
            <a:ext cx="2483394" cy="9144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 sz="1100"/>
            </a:lvl1pPr>
            <a:lvl2pPr>
              <a:lnSpc>
                <a:spcPct val="105000"/>
              </a:lnSpc>
              <a:defRPr sz="1050"/>
            </a:lvl2pPr>
            <a:lvl3pPr>
              <a:lnSpc>
                <a:spcPct val="105000"/>
              </a:lnSpc>
              <a:defRPr sz="1000"/>
            </a:lvl3pPr>
            <a:lvl4pPr>
              <a:lnSpc>
                <a:spcPct val="105000"/>
              </a:lnSpc>
              <a:defRPr sz="900"/>
            </a:lvl4pPr>
            <a:lvl5pPr>
              <a:lnSpc>
                <a:spcPct val="105000"/>
              </a:lnSpc>
              <a:defRPr sz="600"/>
            </a:lvl5pPr>
          </a:lstStyle>
          <a:p>
            <a:pPr marL="0" marR="0" lvl="0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1BE90BFF-D0EE-492B-8C97-8C6362375D6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58368" y="4151814"/>
            <a:ext cx="1097280" cy="10972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D7BE187F-536C-4121-B585-53FAA785098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921111" y="4151814"/>
            <a:ext cx="2483394" cy="9144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 sz="1100"/>
            </a:lvl1pPr>
            <a:lvl2pPr>
              <a:lnSpc>
                <a:spcPct val="105000"/>
              </a:lnSpc>
              <a:defRPr sz="1050"/>
            </a:lvl2pPr>
            <a:lvl3pPr>
              <a:lnSpc>
                <a:spcPct val="105000"/>
              </a:lnSpc>
              <a:defRPr sz="1000"/>
            </a:lvl3pPr>
            <a:lvl4pPr>
              <a:lnSpc>
                <a:spcPct val="105000"/>
              </a:lnSpc>
              <a:defRPr sz="900"/>
            </a:lvl4pPr>
            <a:lvl5pPr>
              <a:lnSpc>
                <a:spcPct val="105000"/>
              </a:lnSpc>
              <a:defRPr sz="600"/>
            </a:lvl5pPr>
          </a:lstStyle>
          <a:p>
            <a:pPr marL="0" marR="0" lvl="0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mtClean="0"/>
              <a:t>Edit Master text styles</a:t>
            </a:r>
          </a:p>
          <a:p>
            <a:pPr marL="0" marR="0" lvl="1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mtClean="0"/>
              <a:t>Second level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1BE90BFF-D0EE-492B-8C97-8C6362375D6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823968" y="4151814"/>
            <a:ext cx="1097280" cy="10972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D7BE187F-536C-4121-B585-53FAA785098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086711" y="4151814"/>
            <a:ext cx="2483394" cy="9144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 sz="1100"/>
            </a:lvl1pPr>
            <a:lvl2pPr>
              <a:lnSpc>
                <a:spcPct val="105000"/>
              </a:lnSpc>
              <a:defRPr sz="1050"/>
            </a:lvl2pPr>
            <a:lvl3pPr>
              <a:lnSpc>
                <a:spcPct val="105000"/>
              </a:lnSpc>
              <a:defRPr sz="1000"/>
            </a:lvl3pPr>
            <a:lvl4pPr>
              <a:lnSpc>
                <a:spcPct val="105000"/>
              </a:lnSpc>
              <a:defRPr sz="900"/>
            </a:lvl4pPr>
            <a:lvl5pPr>
              <a:lnSpc>
                <a:spcPct val="105000"/>
              </a:lnSpc>
              <a:defRPr sz="600"/>
            </a:lvl5pPr>
          </a:lstStyle>
          <a:p>
            <a:pPr marL="0" marR="0" lvl="0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mtClean="0"/>
              <a:t>Edit Master text styles</a:t>
            </a:r>
          </a:p>
          <a:p>
            <a:pPr marL="0" marR="0" lvl="1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26750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AG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" y="8051"/>
            <a:ext cx="9142518" cy="6856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8368" y="2043049"/>
            <a:ext cx="7914132" cy="1470025"/>
          </a:xfrm>
        </p:spPr>
        <p:txBody>
          <a:bodyPr lIns="0" tIns="0" rIns="0" bIns="0" anchor="b" anchorCtr="0">
            <a:noAutofit/>
          </a:bodyPr>
          <a:lstStyle>
            <a:lvl1pPr>
              <a:defRPr sz="3200" b="1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Add Presentation Title</a:t>
            </a: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658368" y="3605712"/>
            <a:ext cx="7914132" cy="62411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="0">
                <a:solidFill>
                  <a:schemeClr val="accent1"/>
                </a:solidFill>
                <a:latin typeface="Arial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</a:t>
            </a:r>
            <a:r>
              <a:rPr lang="en-US" dirty="0" smtClean="0"/>
              <a:t>subheading</a:t>
            </a:r>
            <a:endParaRPr lang="en-US" dirty="0"/>
          </a:p>
        </p:txBody>
      </p:sp>
      <p:sp>
        <p:nvSpPr>
          <p:cNvPr id="7" name="Text Placeholder 6" descr="Presenter Name&#10;Presenter Title&#10;Month, Day, Year&#10;" title="Presenter Name"/>
          <p:cNvSpPr>
            <a:spLocks noGrp="1"/>
          </p:cNvSpPr>
          <p:nvPr>
            <p:ph type="body" sz="quarter" idx="10" hasCustomPrompt="1"/>
          </p:nvPr>
        </p:nvSpPr>
        <p:spPr>
          <a:xfrm>
            <a:off x="658368" y="4847053"/>
            <a:ext cx="7431088" cy="264523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14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8368" y="5120640"/>
            <a:ext cx="7431088" cy="248456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800"/>
              </a:spcAft>
              <a:defRPr sz="12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58368" y="5577840"/>
            <a:ext cx="7431088" cy="230188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Month </a:t>
            </a:r>
            <a:r>
              <a:rPr lang="en-US" dirty="0"/>
              <a:t>Day, Year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58368" y="6443928"/>
            <a:ext cx="8172449" cy="1015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" dirty="0">
                <a:solidFill>
                  <a:srgbClr val="008F9E"/>
                </a:solidFill>
                <a:latin typeface="Arial" pitchFamily="34" charset="0"/>
                <a:cs typeface="Arial" pitchFamily="34" charset="0"/>
              </a:rPr>
              <a:t>BOSTON</a:t>
            </a:r>
            <a:r>
              <a:rPr lang="en-US" sz="660" baseline="0" dirty="0">
                <a:solidFill>
                  <a:srgbClr val="008F9E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660" dirty="0">
                <a:solidFill>
                  <a:srgbClr val="008F9E"/>
                </a:solidFill>
                <a:latin typeface="Arial" pitchFamily="34" charset="0"/>
                <a:cs typeface="Arial" pitchFamily="34" charset="0"/>
              </a:rPr>
              <a:t>CHICAGO    DALLAS    DENVER    LOS</a:t>
            </a:r>
            <a:r>
              <a:rPr lang="en-US" sz="660" baseline="0" dirty="0">
                <a:solidFill>
                  <a:srgbClr val="008F9E"/>
                </a:solidFill>
                <a:latin typeface="Arial" pitchFamily="34" charset="0"/>
                <a:cs typeface="Arial" pitchFamily="34" charset="0"/>
              </a:rPr>
              <a:t> ANGELES    MENLO PARK    NEW YORK    SAN FRANCISCO    WASHINGTON, DC  •   BEIJING  •   BRUSSELS  •  LONDON  •   MONTREAL   •   PARIS</a:t>
            </a:r>
            <a:endParaRPr lang="en-US" sz="660" dirty="0">
              <a:solidFill>
                <a:srgbClr val="008F9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B0A3F1-D8D8-42F9-9534-68BFC474B8CA}"/>
              </a:ext>
            </a:extLst>
          </p:cNvPr>
          <p:cNvSpPr txBox="1"/>
          <p:nvPr userDrawn="1"/>
        </p:nvSpPr>
        <p:spPr bwMode="white">
          <a:xfrm>
            <a:off x="3056637" y="399866"/>
            <a:ext cx="155448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900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Place proportionate</a:t>
            </a:r>
            <a:r>
              <a:rPr lang="en-US" sz="900" baseline="0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US" sz="900" baseline="0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</a:br>
            <a:r>
              <a:rPr lang="en-US" sz="900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co-brand here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BDB29B1-5259-442A-ABB1-250F3DB14A19}"/>
              </a:ext>
            </a:extLst>
          </p:cNvPr>
          <p:cNvCxnSpPr/>
          <p:nvPr userDrawn="1"/>
        </p:nvCxnSpPr>
        <p:spPr>
          <a:xfrm>
            <a:off x="2917371" y="399689"/>
            <a:ext cx="0" cy="2697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242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152144" y="1973225"/>
            <a:ext cx="7420356" cy="4114799"/>
          </a:xfrm>
          <a:prstGeom prst="rect">
            <a:avLst/>
          </a:prstGeom>
        </p:spPr>
        <p:txBody>
          <a:bodyPr/>
          <a:lstStyle>
            <a:lvl1pPr marL="285750" marR="0" indent="-285750" algn="l" defTabSz="914400" rtl="0" eaLnBrk="1" fontAlgn="auto" latinLnBrk="0" hangingPunct="1">
              <a:lnSpc>
                <a:spcPct val="95000"/>
              </a:lnSpc>
              <a:spcBef>
                <a:spcPts val="200"/>
              </a:spcBef>
              <a:spcAft>
                <a:spcPts val="30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§"/>
              <a:tabLst/>
              <a:defRPr sz="1800" b="0">
                <a:solidFill>
                  <a:schemeClr val="tx1"/>
                </a:solidFill>
              </a:defRPr>
            </a:lvl1pPr>
            <a:lvl2pPr>
              <a:lnSpc>
                <a:spcPct val="95000"/>
              </a:lnSpc>
              <a:spcBef>
                <a:spcPts val="200"/>
              </a:spcBef>
              <a:spcAft>
                <a:spcPts val="200"/>
              </a:spcAft>
              <a:defRPr/>
            </a:lvl2pPr>
            <a:lvl3pPr>
              <a:lnSpc>
                <a:spcPct val="95000"/>
              </a:lnSpc>
              <a:spcBef>
                <a:spcPts val="200"/>
              </a:spcBef>
              <a:spcAft>
                <a:spcPts val="200"/>
              </a:spcAft>
              <a:defRPr sz="1400"/>
            </a:lvl3pPr>
            <a:lvl4pPr>
              <a:lnSpc>
                <a:spcPct val="95000"/>
              </a:lnSpc>
              <a:spcBef>
                <a:spcPts val="200"/>
              </a:spcBef>
              <a:spcAft>
                <a:spcPts val="200"/>
              </a:spcAft>
              <a:defRPr/>
            </a:lvl4pPr>
            <a:lvl5pPr>
              <a:lnSpc>
                <a:spcPct val="95000"/>
              </a:lnSpc>
              <a:spcBef>
                <a:spcPts val="200"/>
              </a:spcBef>
              <a:spcAft>
                <a:spcPts val="200"/>
              </a:spcAft>
              <a:defRPr/>
            </a:lvl5pPr>
          </a:lstStyle>
          <a:p>
            <a:pPr lvl="0"/>
            <a:r>
              <a:rPr lang="en-US" dirty="0" smtClean="0"/>
              <a:t>Agenda topic 1</a:t>
            </a:r>
          </a:p>
          <a:p>
            <a:pPr lvl="2"/>
            <a:r>
              <a:rPr lang="en-US" dirty="0" smtClean="0"/>
              <a:t>Topic 1 Subtopic</a:t>
            </a:r>
          </a:p>
          <a:p>
            <a:pPr lvl="2"/>
            <a:endParaRPr lang="en-US" dirty="0" smtClean="0"/>
          </a:p>
          <a:p>
            <a:pPr marL="285750" marR="0" lvl="0" indent="-285750" algn="l" defTabSz="914400" rtl="0" eaLnBrk="1" fontAlgn="auto" latinLnBrk="0" hangingPunct="1">
              <a:lnSpc>
                <a:spcPct val="95000"/>
              </a:lnSpc>
              <a:spcBef>
                <a:spcPts val="200"/>
              </a:spcBef>
              <a:spcAft>
                <a:spcPts val="240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smtClean="0"/>
              <a:t>Agenda topic 2</a:t>
            </a:r>
          </a:p>
          <a:p>
            <a:pPr marL="285750" marR="0" lvl="0" indent="-285750" algn="l" defTabSz="914400" rtl="0" eaLnBrk="1" fontAlgn="auto" latinLnBrk="0" hangingPunct="1">
              <a:lnSpc>
                <a:spcPct val="95000"/>
              </a:lnSpc>
              <a:spcBef>
                <a:spcPts val="200"/>
              </a:spcBef>
              <a:spcAft>
                <a:spcPts val="240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smtClean="0"/>
              <a:t>Agenda topic 3</a:t>
            </a:r>
          </a:p>
          <a:p>
            <a:pPr marL="285750" marR="0" lvl="0" indent="-285750" algn="l" defTabSz="914400" rtl="0" eaLnBrk="1" fontAlgn="auto" latinLnBrk="0" hangingPunct="1">
              <a:lnSpc>
                <a:spcPct val="95000"/>
              </a:lnSpc>
              <a:spcBef>
                <a:spcPts val="200"/>
              </a:spcBef>
              <a:spcAft>
                <a:spcPts val="240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smtClean="0"/>
              <a:t>Agenda topic 4</a:t>
            </a:r>
            <a:endParaRPr lang="en-US" dirty="0"/>
          </a:p>
        </p:txBody>
      </p:sp>
      <p:sp>
        <p:nvSpPr>
          <p:cNvPr id="6" name="Title 6"/>
          <p:cNvSpPr>
            <a:spLocks noGrp="1"/>
          </p:cNvSpPr>
          <p:nvPr>
            <p:ph type="title" hasCustomPrompt="1"/>
          </p:nvPr>
        </p:nvSpPr>
        <p:spPr>
          <a:xfrm>
            <a:off x="658368" y="996696"/>
            <a:ext cx="7914132" cy="7315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10" name="Text Placeholder 9"/>
          <p:cNvSpPr txBox="1">
            <a:spLocks/>
          </p:cNvSpPr>
          <p:nvPr userDrawn="1"/>
        </p:nvSpPr>
        <p:spPr bwMode="gray">
          <a:xfrm>
            <a:off x="7936009" y="6448051"/>
            <a:ext cx="722217" cy="365760"/>
          </a:xfrm>
          <a:prstGeom prst="rect">
            <a:avLst/>
          </a:prstGeom>
          <a:noFill/>
          <a:ln w="6350">
            <a:noFill/>
          </a:ln>
        </p:spPr>
        <p:txBody>
          <a:bodyPr lIns="0" tIns="54864" rIns="0" bIns="27432" anchor="t" anchorCtr="0">
            <a:noAutofit/>
          </a:bodyPr>
          <a:lstStyle>
            <a:lvl1pPr algn="l">
              <a:defRPr sz="800" b="0" spc="20" baseline="0">
                <a:solidFill>
                  <a:srgbClr val="A6A6A6"/>
                </a:solidFill>
                <a:latin typeface="Frutiger Linotype"/>
                <a:sym typeface="Wingdings"/>
              </a:defRPr>
            </a:lvl1pPr>
          </a:lstStyle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/>
            </a:pPr>
            <a:fld id="{4C0A01DB-95A0-4963-A805-1507492C4AD5}" type="slidenum">
              <a:rPr kumimoji="0" lang="en-US" sz="700" b="1" i="0" u="none" strike="noStrike" kern="1200" cap="none" spc="-20" normalizeH="0" baseline="0" noProof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  <a:sym typeface="Wingding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3E7E"/>
                </a:buClr>
                <a:buSzTx/>
                <a:buFont typeface="Wingdings" pitchFamily="2" charset="2"/>
                <a:buNone/>
                <a:tabLst/>
                <a:defRPr/>
              </a:pPr>
              <a:t>‹#›</a:t>
            </a:fld>
            <a:endParaRPr kumimoji="0" lang="en-US" sz="700" b="1" i="0" u="none" strike="noStrike" kern="1200" cap="none" spc="-2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+mn-cs"/>
              <a:sym typeface="Wingdings"/>
            </a:endParaRP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206240" y="422152"/>
            <a:ext cx="4480560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</p:spTree>
    <p:extLst>
      <p:ext uri="{BB962C8B-B14F-4D97-AF65-F5344CB8AC3E}">
        <p14:creationId xmlns:p14="http://schemas.microsoft.com/office/powerpoint/2010/main" val="1459626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1440" y="2218414"/>
            <a:ext cx="8961120" cy="1916264"/>
          </a:xfrm>
          <a:prstGeom prst="rect">
            <a:avLst/>
          </a:prstGeom>
          <a:solidFill>
            <a:srgbClr val="00ACB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594" indent="-228594" algn="ctr">
              <a:buClr>
                <a:schemeClr val="tx2"/>
              </a:buClr>
              <a:buSzPct val="120000"/>
              <a:buFont typeface="Wingdings" pitchFamily="2" charset="2"/>
              <a:buChar char="§"/>
            </a:pPr>
            <a:endParaRPr lang="en-US" sz="1200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2607236"/>
            <a:ext cx="7914132" cy="1371600"/>
          </a:xfrm>
        </p:spPr>
        <p:txBody>
          <a:bodyPr anchor="b" anchorCtr="0">
            <a:noAutofit/>
          </a:bodyPr>
          <a:lstStyle>
            <a:lvl1pPr algn="l">
              <a:defRPr sz="2800" b="1" i="0" cap="none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58368" y="4206754"/>
            <a:ext cx="7914132" cy="640080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0">
                <a:solidFill>
                  <a:srgbClr val="00ACB4"/>
                </a:solidFill>
              </a:defRPr>
            </a:lvl1pPr>
          </a:lstStyle>
          <a:p>
            <a:pPr lvl="0"/>
            <a:r>
              <a:rPr lang="en-US" dirty="0" smtClean="0"/>
              <a:t>Subheading</a:t>
            </a:r>
            <a:endParaRPr lang="en-US" dirty="0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206240" y="422152"/>
            <a:ext cx="4480560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</p:spTree>
    <p:extLst>
      <p:ext uri="{BB962C8B-B14F-4D97-AF65-F5344CB8AC3E}">
        <p14:creationId xmlns:p14="http://schemas.microsoft.com/office/powerpoint/2010/main" val="9066692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 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658368" y="2286001"/>
            <a:ext cx="7914132" cy="393337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5000"/>
              </a:lnSpc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  <a:lvl2pPr>
              <a:lnSpc>
                <a:spcPct val="105000"/>
              </a:lnSpc>
              <a:defRPr sz="1600">
                <a:solidFill>
                  <a:schemeClr val="tx1"/>
                </a:solidFill>
              </a:defRPr>
            </a:lvl2pPr>
            <a:lvl3pPr>
              <a:lnSpc>
                <a:spcPct val="105000"/>
              </a:lnSpc>
              <a:defRPr>
                <a:solidFill>
                  <a:schemeClr val="tx1"/>
                </a:solidFill>
              </a:defRPr>
            </a:lvl3pPr>
            <a:lvl4pPr>
              <a:lnSpc>
                <a:spcPct val="105000"/>
              </a:lnSpc>
              <a:defRPr>
                <a:solidFill>
                  <a:schemeClr val="tx1"/>
                </a:solidFill>
              </a:defRPr>
            </a:lvl4pPr>
            <a:lvl5pPr>
              <a:lnSpc>
                <a:spcPct val="105000"/>
              </a:lnSpc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58368" y="1780069"/>
            <a:ext cx="7914132" cy="3200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800">
                <a:solidFill>
                  <a:srgbClr val="00ACB4"/>
                </a:solidFill>
              </a:defRPr>
            </a:lvl1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58368" y="996696"/>
            <a:ext cx="7914132" cy="73152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206240" y="422152"/>
            <a:ext cx="4480560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</p:spTree>
    <p:extLst>
      <p:ext uri="{BB962C8B-B14F-4D97-AF65-F5344CB8AC3E}">
        <p14:creationId xmlns:p14="http://schemas.microsoft.com/office/powerpoint/2010/main" val="227178122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 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58368" y="2285277"/>
            <a:ext cx="3749040" cy="374904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defRPr sz="1600" b="0">
                <a:solidFill>
                  <a:schemeClr val="tx1"/>
                </a:solidFill>
              </a:defRPr>
            </a:lvl1pPr>
            <a:lvl2pPr>
              <a:lnSpc>
                <a:spcPct val="105000"/>
              </a:lnSpc>
              <a:spcBef>
                <a:spcPts val="400"/>
              </a:spcBef>
              <a:spcAft>
                <a:spcPts val="5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defRPr>
                <a:solidFill>
                  <a:schemeClr val="tx1"/>
                </a:solidFill>
              </a:defRPr>
            </a:lvl3pPr>
            <a:lvl4pPr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defRPr>
                <a:solidFill>
                  <a:schemeClr val="tx1"/>
                </a:solidFill>
              </a:defRPr>
            </a:lvl4pPr>
            <a:lvl5pPr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6"/>
          <p:cNvSpPr>
            <a:spLocks noGrp="1"/>
          </p:cNvSpPr>
          <p:nvPr>
            <p:ph type="title" hasCustomPrompt="1"/>
          </p:nvPr>
        </p:nvSpPr>
        <p:spPr>
          <a:xfrm>
            <a:off x="658368" y="996696"/>
            <a:ext cx="7914132" cy="7315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58368" y="1783080"/>
            <a:ext cx="7914132" cy="3200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12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4754880" y="2286000"/>
            <a:ext cx="3817620" cy="374904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defRPr sz="1600" b="0">
                <a:solidFill>
                  <a:schemeClr val="tx1"/>
                </a:solidFill>
              </a:defRPr>
            </a:lvl1pPr>
            <a:lvl2pPr>
              <a:lnSpc>
                <a:spcPct val="105000"/>
              </a:lnSpc>
              <a:spcBef>
                <a:spcPts val="400"/>
              </a:spcBef>
              <a:spcAft>
                <a:spcPts val="5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defRPr>
                <a:solidFill>
                  <a:schemeClr val="tx1"/>
                </a:solidFill>
              </a:defRPr>
            </a:lvl3pPr>
            <a:lvl4pPr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defRPr>
                <a:solidFill>
                  <a:schemeClr val="tx1"/>
                </a:solidFill>
              </a:defRPr>
            </a:lvl4pPr>
            <a:lvl5pPr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206240" y="422152"/>
            <a:ext cx="4480560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</p:spTree>
    <p:extLst>
      <p:ext uri="{BB962C8B-B14F-4D97-AF65-F5344CB8AC3E}">
        <p14:creationId xmlns:p14="http://schemas.microsoft.com/office/powerpoint/2010/main" val="75633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1"/>
          </p:nvPr>
        </p:nvSpPr>
        <p:spPr>
          <a:xfrm>
            <a:off x="4732020" y="2284214"/>
            <a:ext cx="3840480" cy="374904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9" name="Title 6"/>
          <p:cNvSpPr>
            <a:spLocks noGrp="1"/>
          </p:cNvSpPr>
          <p:nvPr>
            <p:ph type="title" hasCustomPrompt="1"/>
          </p:nvPr>
        </p:nvSpPr>
        <p:spPr>
          <a:xfrm>
            <a:off x="658368" y="996696"/>
            <a:ext cx="7914132" cy="7315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658368" y="6126480"/>
            <a:ext cx="8172450" cy="21544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800" i="1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/>
              <a:t>Source information here</a:t>
            </a:r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206240" y="422152"/>
            <a:ext cx="4480560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9A36E4-14F8-421D-BC6B-57912960D0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58368" y="2285277"/>
            <a:ext cx="3749040" cy="374904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5000"/>
              </a:lnSpc>
              <a:defRPr/>
            </a:lvl1pPr>
            <a:lvl2pPr>
              <a:lnSpc>
                <a:spcPct val="105000"/>
              </a:lnSpc>
              <a:defRPr/>
            </a:lvl2pPr>
            <a:lvl3pPr>
              <a:lnSpc>
                <a:spcPct val="105000"/>
              </a:lnSpc>
              <a:defRPr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58368" y="1783080"/>
            <a:ext cx="7914132" cy="3200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Subheading</a:t>
            </a:r>
          </a:p>
        </p:txBody>
      </p:sp>
    </p:spTree>
    <p:extLst>
      <p:ext uri="{BB962C8B-B14F-4D97-AF65-F5344CB8AC3E}">
        <p14:creationId xmlns:p14="http://schemas.microsoft.com/office/powerpoint/2010/main" val="18121997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6"/>
          <p:cNvSpPr>
            <a:spLocks noGrp="1"/>
          </p:cNvSpPr>
          <p:nvPr>
            <p:ph type="title" hasCustomPrompt="1"/>
          </p:nvPr>
        </p:nvSpPr>
        <p:spPr>
          <a:xfrm>
            <a:off x="658368" y="996696"/>
            <a:ext cx="7914132" cy="7315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58368" y="1783080"/>
            <a:ext cx="7914132" cy="3200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800">
                <a:solidFill>
                  <a:srgbClr val="00ACB4"/>
                </a:solidFill>
              </a:defRPr>
            </a:lvl1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658368" y="6126480"/>
            <a:ext cx="7955280" cy="21544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800" i="1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/>
              <a:t>Source information here</a:t>
            </a:r>
          </a:p>
        </p:txBody>
      </p:sp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206240" y="422152"/>
            <a:ext cx="4480560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B0CAA-7CCC-4CC7-8B01-E358D2F55789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58368" y="2286000"/>
            <a:ext cx="7918704" cy="374904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US" dirty="0"/>
              <a:t>Click icon to add table, </a:t>
            </a:r>
            <a:r>
              <a:rPr lang="en-US" dirty="0" smtClean="0"/>
              <a:t>chart, </a:t>
            </a:r>
            <a:r>
              <a:rPr lang="en-US" dirty="0"/>
              <a:t>or other graphic</a:t>
            </a:r>
          </a:p>
        </p:txBody>
      </p:sp>
    </p:spTree>
    <p:extLst>
      <p:ext uri="{BB962C8B-B14F-4D97-AF65-F5344CB8AC3E}">
        <p14:creationId xmlns:p14="http://schemas.microsoft.com/office/powerpoint/2010/main" val="221837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155365" y="1973225"/>
            <a:ext cx="7417135" cy="4114799"/>
          </a:xfrm>
          <a:prstGeom prst="rect">
            <a:avLst/>
          </a:prstGeom>
        </p:spPr>
        <p:txBody>
          <a:bodyPr/>
          <a:lstStyle>
            <a:lvl1pPr marL="285750" marR="0" indent="-285750" algn="l" defTabSz="914400" rtl="0" eaLnBrk="1" fontAlgn="auto" latinLnBrk="0" hangingPunct="1">
              <a:lnSpc>
                <a:spcPct val="95000"/>
              </a:lnSpc>
              <a:spcBef>
                <a:spcPts val="200"/>
              </a:spcBef>
              <a:spcAft>
                <a:spcPts val="30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§"/>
              <a:tabLst/>
              <a:defRPr sz="1800" b="0">
                <a:solidFill>
                  <a:schemeClr val="tx1"/>
                </a:solidFill>
              </a:defRPr>
            </a:lvl1pPr>
            <a:lvl2pPr>
              <a:lnSpc>
                <a:spcPct val="95000"/>
              </a:lnSpc>
              <a:spcBef>
                <a:spcPts val="200"/>
              </a:spcBef>
              <a:spcAft>
                <a:spcPts val="200"/>
              </a:spcAft>
              <a:defRPr/>
            </a:lvl2pPr>
            <a:lvl3pPr>
              <a:lnSpc>
                <a:spcPct val="95000"/>
              </a:lnSpc>
              <a:spcBef>
                <a:spcPts val="200"/>
              </a:spcBef>
              <a:spcAft>
                <a:spcPts val="200"/>
              </a:spcAft>
              <a:defRPr sz="1400"/>
            </a:lvl3pPr>
            <a:lvl4pPr>
              <a:lnSpc>
                <a:spcPct val="95000"/>
              </a:lnSpc>
              <a:spcBef>
                <a:spcPts val="200"/>
              </a:spcBef>
              <a:spcAft>
                <a:spcPts val="200"/>
              </a:spcAft>
              <a:defRPr/>
            </a:lvl4pPr>
            <a:lvl5pPr>
              <a:lnSpc>
                <a:spcPct val="95000"/>
              </a:lnSpc>
              <a:spcBef>
                <a:spcPts val="200"/>
              </a:spcBef>
              <a:spcAft>
                <a:spcPts val="200"/>
              </a:spcAft>
              <a:defRPr/>
            </a:lvl5pPr>
          </a:lstStyle>
          <a:p>
            <a:pPr lvl="0"/>
            <a:r>
              <a:rPr lang="en-US" dirty="0" smtClean="0"/>
              <a:t>Agenda topic 1</a:t>
            </a:r>
          </a:p>
          <a:p>
            <a:pPr lvl="2"/>
            <a:r>
              <a:rPr lang="en-US" dirty="0" smtClean="0"/>
              <a:t>Topic 1 Subtopic</a:t>
            </a:r>
          </a:p>
          <a:p>
            <a:pPr lvl="2"/>
            <a:endParaRPr lang="en-US" dirty="0" smtClean="0"/>
          </a:p>
          <a:p>
            <a:pPr marL="285750" marR="0" lvl="0" indent="-285750" algn="l" defTabSz="914400" rtl="0" eaLnBrk="1" fontAlgn="auto" latinLnBrk="0" hangingPunct="1">
              <a:lnSpc>
                <a:spcPct val="95000"/>
              </a:lnSpc>
              <a:spcBef>
                <a:spcPts val="200"/>
              </a:spcBef>
              <a:spcAft>
                <a:spcPts val="240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smtClean="0"/>
              <a:t>Agenda topic 2</a:t>
            </a:r>
          </a:p>
          <a:p>
            <a:pPr marL="285750" marR="0" lvl="0" indent="-285750" algn="l" defTabSz="914400" rtl="0" eaLnBrk="1" fontAlgn="auto" latinLnBrk="0" hangingPunct="1">
              <a:lnSpc>
                <a:spcPct val="95000"/>
              </a:lnSpc>
              <a:spcBef>
                <a:spcPts val="200"/>
              </a:spcBef>
              <a:spcAft>
                <a:spcPts val="240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smtClean="0"/>
              <a:t>Agenda topic 3</a:t>
            </a:r>
          </a:p>
          <a:p>
            <a:pPr marL="285750" marR="0" lvl="0" indent="-285750" algn="l" defTabSz="914400" rtl="0" eaLnBrk="1" fontAlgn="auto" latinLnBrk="0" hangingPunct="1">
              <a:lnSpc>
                <a:spcPct val="95000"/>
              </a:lnSpc>
              <a:spcBef>
                <a:spcPts val="200"/>
              </a:spcBef>
              <a:spcAft>
                <a:spcPts val="240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smtClean="0"/>
              <a:t>Agenda topic 4</a:t>
            </a:r>
            <a:endParaRPr lang="en-US" dirty="0"/>
          </a:p>
        </p:txBody>
      </p:sp>
      <p:sp>
        <p:nvSpPr>
          <p:cNvPr id="6" name="Title 6"/>
          <p:cNvSpPr>
            <a:spLocks noGrp="1"/>
          </p:cNvSpPr>
          <p:nvPr>
            <p:ph type="title" hasCustomPrompt="1"/>
          </p:nvPr>
        </p:nvSpPr>
        <p:spPr>
          <a:xfrm>
            <a:off x="657225" y="996696"/>
            <a:ext cx="7915275" cy="7315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377440" y="422152"/>
            <a:ext cx="4997423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</p:spTree>
    <p:extLst>
      <p:ext uri="{BB962C8B-B14F-4D97-AF65-F5344CB8AC3E}">
        <p14:creationId xmlns:p14="http://schemas.microsoft.com/office/powerpoint/2010/main" val="22675461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 Three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6"/>
          <p:cNvSpPr>
            <a:spLocks noGrp="1"/>
          </p:cNvSpPr>
          <p:nvPr>
            <p:ph type="title" hasCustomPrompt="1"/>
          </p:nvPr>
        </p:nvSpPr>
        <p:spPr>
          <a:xfrm>
            <a:off x="658368" y="996696"/>
            <a:ext cx="7919847" cy="7315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58368" y="1783080"/>
            <a:ext cx="7919847" cy="3200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12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206240" y="422152"/>
            <a:ext cx="4480560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6BFE7-F2FA-41EC-BEFF-4BAABB13261B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58368" y="2285277"/>
            <a:ext cx="2468880" cy="374904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5000"/>
              </a:lnSpc>
              <a:defRPr/>
            </a:lvl1pPr>
            <a:lvl2pPr>
              <a:lnSpc>
                <a:spcPct val="105000"/>
              </a:lnSpc>
              <a:defRPr/>
            </a:lvl2pPr>
            <a:lvl3pPr>
              <a:lnSpc>
                <a:spcPct val="105000"/>
              </a:lnSpc>
              <a:defRPr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r>
              <a:rPr lang="en-US" dirty="0"/>
              <a:t>Click icon to add table, </a:t>
            </a:r>
            <a:r>
              <a:rPr lang="en-US" dirty="0" smtClean="0"/>
              <a:t>chart, </a:t>
            </a:r>
            <a:r>
              <a:rPr lang="en-US" dirty="0"/>
              <a:t>or other graphic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077C5E-B64E-4373-A440-61BB024F38D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383852" y="2285277"/>
            <a:ext cx="2468880" cy="374904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5000"/>
              </a:lnSpc>
              <a:defRPr/>
            </a:lvl1pPr>
            <a:lvl2pPr>
              <a:lnSpc>
                <a:spcPct val="105000"/>
              </a:lnSpc>
              <a:defRPr/>
            </a:lvl2pPr>
            <a:lvl3pPr>
              <a:lnSpc>
                <a:spcPct val="105000"/>
              </a:lnSpc>
              <a:defRPr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r>
              <a:rPr lang="en-US" dirty="0"/>
              <a:t>Click icon to add table, </a:t>
            </a:r>
            <a:r>
              <a:rPr lang="en-US" dirty="0" smtClean="0"/>
              <a:t>chart, </a:t>
            </a:r>
            <a:r>
              <a:rPr lang="en-US" dirty="0"/>
              <a:t>or other graphic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12C8EDBD-52C8-4FC1-9FFA-54CBB31CEF5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09335" y="2285277"/>
            <a:ext cx="2468880" cy="374904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5000"/>
              </a:lnSpc>
              <a:defRPr/>
            </a:lvl1pPr>
            <a:lvl2pPr>
              <a:lnSpc>
                <a:spcPct val="105000"/>
              </a:lnSpc>
              <a:defRPr/>
            </a:lvl2pPr>
            <a:lvl3pPr>
              <a:lnSpc>
                <a:spcPct val="105000"/>
              </a:lnSpc>
              <a:defRPr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r>
              <a:rPr lang="en-US" dirty="0"/>
              <a:t>Click icon to add table, </a:t>
            </a:r>
            <a:r>
              <a:rPr lang="en-US" dirty="0" smtClean="0"/>
              <a:t>chart, </a:t>
            </a:r>
            <a:r>
              <a:rPr lang="en-US" dirty="0"/>
              <a:t>or other graphic</a:t>
            </a:r>
          </a:p>
        </p:txBody>
      </p:sp>
    </p:spTree>
    <p:extLst>
      <p:ext uri="{BB962C8B-B14F-4D97-AF65-F5344CB8AC3E}">
        <p14:creationId xmlns:p14="http://schemas.microsoft.com/office/powerpoint/2010/main" val="27707862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3291840"/>
            <a:ext cx="7914132" cy="73152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2400" b="1" i="0" cap="none" baseline="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206240" y="422152"/>
            <a:ext cx="4480560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9BB30C8-C73E-4339-B609-842673A5198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58368" y="4297680"/>
            <a:ext cx="7914132" cy="9144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5000"/>
              </a:lnSpc>
              <a:defRPr sz="1100"/>
            </a:lvl1pPr>
            <a:lvl2pPr>
              <a:lnSpc>
                <a:spcPct val="105000"/>
              </a:lnSpc>
              <a:defRPr/>
            </a:lvl2pPr>
            <a:lvl3pPr>
              <a:lnSpc>
                <a:spcPct val="105000"/>
              </a:lnSpc>
              <a:defRPr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pPr lvl="0"/>
            <a:r>
              <a:rPr lang="en-US" dirty="0"/>
              <a:t>Edit Master text </a:t>
            </a:r>
            <a:r>
              <a:rPr lang="en-US" dirty="0" smtClean="0"/>
              <a:t>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2327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 Contact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996696"/>
            <a:ext cx="7914132" cy="73152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2400" b="1" i="0" cap="none" baseline="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206240" y="422152"/>
            <a:ext cx="4480560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1BE90BFF-D0EE-492B-8C97-8C6362375D6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58368" y="2569757"/>
            <a:ext cx="1097280" cy="10972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D7BE187F-536C-4121-B585-53FAA785098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21111" y="2569757"/>
            <a:ext cx="2483394" cy="9144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 sz="1100"/>
            </a:lvl1pPr>
            <a:lvl2pPr>
              <a:lnSpc>
                <a:spcPct val="105000"/>
              </a:lnSpc>
              <a:defRPr sz="1050"/>
            </a:lvl2pPr>
            <a:lvl3pPr>
              <a:lnSpc>
                <a:spcPct val="105000"/>
              </a:lnSpc>
              <a:defRPr sz="1000"/>
            </a:lvl3pPr>
            <a:lvl4pPr>
              <a:lnSpc>
                <a:spcPct val="105000"/>
              </a:lnSpc>
              <a:defRPr sz="900"/>
            </a:lvl4pPr>
            <a:lvl5pPr>
              <a:lnSpc>
                <a:spcPct val="105000"/>
              </a:lnSpc>
              <a:defRPr sz="600"/>
            </a:lvl5pPr>
          </a:lstStyle>
          <a:p>
            <a:pPr marL="0" marR="0" lvl="0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dirty="0" smtClean="0"/>
              <a:t>Edit Master text styles</a:t>
            </a:r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1BE90BFF-D0EE-492B-8C97-8C6362375D6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23968" y="2569757"/>
            <a:ext cx="1097280" cy="10972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D7BE187F-536C-4121-B585-53FAA785098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86711" y="2569757"/>
            <a:ext cx="2483394" cy="9144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 sz="1100"/>
            </a:lvl1pPr>
            <a:lvl2pPr>
              <a:lnSpc>
                <a:spcPct val="105000"/>
              </a:lnSpc>
              <a:defRPr sz="1050"/>
            </a:lvl2pPr>
            <a:lvl3pPr>
              <a:lnSpc>
                <a:spcPct val="105000"/>
              </a:lnSpc>
              <a:defRPr sz="1000"/>
            </a:lvl3pPr>
            <a:lvl4pPr>
              <a:lnSpc>
                <a:spcPct val="105000"/>
              </a:lnSpc>
              <a:defRPr sz="900"/>
            </a:lvl4pPr>
            <a:lvl5pPr>
              <a:lnSpc>
                <a:spcPct val="105000"/>
              </a:lnSpc>
              <a:defRPr sz="600"/>
            </a:lvl5pPr>
          </a:lstStyle>
          <a:p>
            <a:pPr marL="0" marR="0" lvl="0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dirty="0" smtClean="0"/>
              <a:t>Edit Master text styles</a:t>
            </a: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1BE90BFF-D0EE-492B-8C97-8C6362375D6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58368" y="4151814"/>
            <a:ext cx="1097280" cy="10972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D7BE187F-536C-4121-B585-53FAA785098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921111" y="4151814"/>
            <a:ext cx="2483394" cy="9144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 sz="1100"/>
            </a:lvl1pPr>
            <a:lvl2pPr>
              <a:lnSpc>
                <a:spcPct val="105000"/>
              </a:lnSpc>
              <a:defRPr sz="1050"/>
            </a:lvl2pPr>
            <a:lvl3pPr>
              <a:lnSpc>
                <a:spcPct val="105000"/>
              </a:lnSpc>
              <a:defRPr sz="1000"/>
            </a:lvl3pPr>
            <a:lvl4pPr>
              <a:lnSpc>
                <a:spcPct val="105000"/>
              </a:lnSpc>
              <a:defRPr sz="900"/>
            </a:lvl4pPr>
            <a:lvl5pPr>
              <a:lnSpc>
                <a:spcPct val="105000"/>
              </a:lnSpc>
              <a:defRPr sz="600"/>
            </a:lvl5pPr>
          </a:lstStyle>
          <a:p>
            <a:pPr marL="0" marR="0" lvl="0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dirty="0" smtClean="0"/>
              <a:t>Edit Master text styles</a:t>
            </a:r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1BE90BFF-D0EE-492B-8C97-8C6362375D6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823968" y="4151814"/>
            <a:ext cx="1097280" cy="10972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D7BE187F-536C-4121-B585-53FAA785098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086711" y="4151814"/>
            <a:ext cx="2483394" cy="9144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 sz="1100"/>
            </a:lvl1pPr>
            <a:lvl2pPr>
              <a:lnSpc>
                <a:spcPct val="105000"/>
              </a:lnSpc>
              <a:defRPr sz="1050"/>
            </a:lvl2pPr>
            <a:lvl3pPr>
              <a:lnSpc>
                <a:spcPct val="105000"/>
              </a:lnSpc>
              <a:defRPr sz="1000"/>
            </a:lvl3pPr>
            <a:lvl4pPr>
              <a:lnSpc>
                <a:spcPct val="105000"/>
              </a:lnSpc>
              <a:defRPr sz="900"/>
            </a:lvl4pPr>
            <a:lvl5pPr>
              <a:lnSpc>
                <a:spcPct val="105000"/>
              </a:lnSpc>
              <a:defRPr sz="600"/>
            </a:lvl5pPr>
          </a:lstStyle>
          <a:p>
            <a:pPr marL="0" marR="0" lvl="0" indent="0" algn="l" defTabSz="914377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9676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3424" y="2218414"/>
            <a:ext cx="8961120" cy="1916264"/>
          </a:xfrm>
          <a:prstGeom prst="rect">
            <a:avLst/>
          </a:prstGeom>
          <a:solidFill>
            <a:srgbClr val="00ACB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594" indent="-228594" algn="ctr">
              <a:buClr>
                <a:schemeClr val="tx2"/>
              </a:buClr>
              <a:buSzPct val="120000"/>
              <a:buFont typeface="Wingdings" pitchFamily="2" charset="2"/>
              <a:buChar char="§"/>
            </a:pPr>
            <a:endParaRPr lang="en-US" sz="1200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2607236"/>
            <a:ext cx="7914132" cy="1371600"/>
          </a:xfrm>
        </p:spPr>
        <p:txBody>
          <a:bodyPr anchor="b" anchorCtr="0">
            <a:noAutofit/>
          </a:bodyPr>
          <a:lstStyle>
            <a:lvl1pPr algn="l">
              <a:defRPr sz="2800" b="1" i="0" cap="none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58368" y="4206754"/>
            <a:ext cx="7914132" cy="64008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5000"/>
              </a:lnSpc>
              <a:defRPr sz="1800" b="0">
                <a:solidFill>
                  <a:srgbClr val="00ACB4"/>
                </a:solidFill>
              </a:defRPr>
            </a:lvl1pPr>
          </a:lstStyle>
          <a:p>
            <a:pPr lvl="0"/>
            <a:r>
              <a:rPr lang="en-US" dirty="0" smtClean="0"/>
              <a:t>Subheading</a:t>
            </a:r>
            <a:endParaRPr lang="en-US" dirty="0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377440" y="422152"/>
            <a:ext cx="4997423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</p:spTree>
    <p:extLst>
      <p:ext uri="{BB962C8B-B14F-4D97-AF65-F5344CB8AC3E}">
        <p14:creationId xmlns:p14="http://schemas.microsoft.com/office/powerpoint/2010/main" val="323992934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 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658368" y="2286001"/>
            <a:ext cx="7914132" cy="393337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5000"/>
              </a:lnSpc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  <a:lvl2pPr marL="228600" indent="-220663">
              <a:lnSpc>
                <a:spcPct val="105000"/>
              </a:lnSpc>
              <a:defRPr sz="1600">
                <a:solidFill>
                  <a:schemeClr val="tx1"/>
                </a:solidFill>
              </a:defRPr>
            </a:lvl2pPr>
            <a:lvl3pPr marL="457200" indent="-230188">
              <a:lnSpc>
                <a:spcPct val="105000"/>
              </a:lnSpc>
              <a:defRPr sz="1500">
                <a:solidFill>
                  <a:schemeClr val="tx1"/>
                </a:solidFill>
              </a:defRPr>
            </a:lvl3pPr>
            <a:lvl4pPr marL="633413" indent="-176213">
              <a:lnSpc>
                <a:spcPct val="105000"/>
              </a:lnSpc>
              <a:defRPr sz="1400">
                <a:solidFill>
                  <a:schemeClr val="tx1"/>
                </a:solidFill>
              </a:defRPr>
            </a:lvl4pPr>
            <a:lvl5pPr marL="800100" indent="-166688">
              <a:lnSpc>
                <a:spcPct val="105000"/>
              </a:lnSpc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58368" y="1780069"/>
            <a:ext cx="7914132" cy="3200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lnSpc>
                <a:spcPct val="105000"/>
              </a:lnSpc>
              <a:defRPr sz="1800">
                <a:solidFill>
                  <a:srgbClr val="00ACB4"/>
                </a:solidFill>
              </a:defRPr>
            </a:lvl1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58368" y="996696"/>
            <a:ext cx="7914132" cy="73152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377440" y="422152"/>
            <a:ext cx="4997423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</p:spTree>
    <p:extLst>
      <p:ext uri="{BB962C8B-B14F-4D97-AF65-F5344CB8AC3E}">
        <p14:creationId xmlns:p14="http://schemas.microsoft.com/office/powerpoint/2010/main" val="390676493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 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3030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5000"/>
              </a:lnSpc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  <a:lvl2pPr marL="228600" indent="-220663">
              <a:lnSpc>
                <a:spcPct val="105000"/>
              </a:lnSpc>
              <a:defRPr sz="1600">
                <a:solidFill>
                  <a:schemeClr val="tx1"/>
                </a:solidFill>
              </a:defRPr>
            </a:lvl2pPr>
            <a:lvl3pPr marL="457200" indent="-230188">
              <a:lnSpc>
                <a:spcPct val="105000"/>
              </a:lnSpc>
              <a:defRPr sz="1500">
                <a:solidFill>
                  <a:schemeClr val="tx1"/>
                </a:solidFill>
              </a:defRPr>
            </a:lvl3pPr>
            <a:lvl4pPr marL="633413" indent="-176213">
              <a:lnSpc>
                <a:spcPct val="105000"/>
              </a:lnSpc>
              <a:defRPr sz="1400">
                <a:solidFill>
                  <a:schemeClr val="tx1"/>
                </a:solidFill>
              </a:defRPr>
            </a:lvl4pPr>
            <a:lvl5pPr marL="800100" indent="-166688">
              <a:lnSpc>
                <a:spcPct val="105000"/>
              </a:lnSpc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58368" y="1499512"/>
            <a:ext cx="7914132" cy="3200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lnSpc>
                <a:spcPct val="105000"/>
              </a:lnSpc>
              <a:defRPr sz="1800">
                <a:solidFill>
                  <a:srgbClr val="00ACB4"/>
                </a:solidFill>
              </a:defRPr>
            </a:lvl1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58368" y="996696"/>
            <a:ext cx="7914132" cy="406077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377440" y="422152"/>
            <a:ext cx="4997423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</p:spTree>
    <p:extLst>
      <p:ext uri="{BB962C8B-B14F-4D97-AF65-F5344CB8AC3E}">
        <p14:creationId xmlns:p14="http://schemas.microsoft.com/office/powerpoint/2010/main" val="406111982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 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658368" y="1818409"/>
            <a:ext cx="7914132" cy="44009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5000"/>
              </a:lnSpc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228600" indent="-220663">
              <a:lnSpc>
                <a:spcPct val="105000"/>
              </a:lnSpc>
              <a:defRPr sz="1700">
                <a:solidFill>
                  <a:schemeClr val="tx1"/>
                </a:solidFill>
              </a:defRPr>
            </a:lvl2pPr>
            <a:lvl3pPr marL="457200" indent="-230188">
              <a:lnSpc>
                <a:spcPct val="105000"/>
              </a:lnSpc>
              <a:defRPr sz="1600">
                <a:solidFill>
                  <a:schemeClr val="tx1"/>
                </a:solidFill>
              </a:defRPr>
            </a:lvl3pPr>
            <a:lvl4pPr marL="633413" indent="-176213">
              <a:lnSpc>
                <a:spcPct val="105000"/>
              </a:lnSpc>
              <a:defRPr sz="1500">
                <a:solidFill>
                  <a:schemeClr val="tx1"/>
                </a:solidFill>
              </a:defRPr>
            </a:lvl4pPr>
            <a:lvl5pPr marL="800100" indent="-166688">
              <a:lnSpc>
                <a:spcPct val="105000"/>
              </a:lnSpc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58368" y="996696"/>
            <a:ext cx="7914132" cy="73152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377440" y="422152"/>
            <a:ext cx="4997423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</p:spTree>
    <p:extLst>
      <p:ext uri="{BB962C8B-B14F-4D97-AF65-F5344CB8AC3E}">
        <p14:creationId xmlns:p14="http://schemas.microsoft.com/office/powerpoint/2010/main" val="380200946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 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58368" y="2285277"/>
            <a:ext cx="3749040" cy="374904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defRPr sz="1600" b="0">
                <a:solidFill>
                  <a:schemeClr val="tx1"/>
                </a:solidFill>
              </a:defRPr>
            </a:lvl1pPr>
            <a:lvl2pPr>
              <a:lnSpc>
                <a:spcPct val="105000"/>
              </a:lnSpc>
              <a:spcBef>
                <a:spcPts val="400"/>
              </a:spcBef>
              <a:spcAft>
                <a:spcPts val="5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defRPr>
                <a:solidFill>
                  <a:schemeClr val="tx1"/>
                </a:solidFill>
              </a:defRPr>
            </a:lvl3pPr>
            <a:lvl4pPr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defRPr>
                <a:solidFill>
                  <a:schemeClr val="tx1"/>
                </a:solidFill>
              </a:defRPr>
            </a:lvl4pPr>
            <a:lvl5pPr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6"/>
          <p:cNvSpPr>
            <a:spLocks noGrp="1"/>
          </p:cNvSpPr>
          <p:nvPr>
            <p:ph type="title" hasCustomPrompt="1"/>
          </p:nvPr>
        </p:nvSpPr>
        <p:spPr>
          <a:xfrm>
            <a:off x="658368" y="996696"/>
            <a:ext cx="7914132" cy="7315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58368" y="1783080"/>
            <a:ext cx="7914132" cy="3200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lnSpc>
                <a:spcPct val="105000"/>
              </a:lnSpc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12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4754880" y="2286000"/>
            <a:ext cx="3817620" cy="374904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defRPr sz="1600" b="0">
                <a:solidFill>
                  <a:schemeClr val="tx1"/>
                </a:solidFill>
              </a:defRPr>
            </a:lvl1pPr>
            <a:lvl2pPr>
              <a:lnSpc>
                <a:spcPct val="105000"/>
              </a:lnSpc>
              <a:spcBef>
                <a:spcPts val="400"/>
              </a:spcBef>
              <a:spcAft>
                <a:spcPts val="5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defRPr>
                <a:solidFill>
                  <a:schemeClr val="tx1"/>
                </a:solidFill>
              </a:defRPr>
            </a:lvl3pPr>
            <a:lvl4pPr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defRPr>
                <a:solidFill>
                  <a:schemeClr val="tx1"/>
                </a:solidFill>
              </a:defRPr>
            </a:lvl4pPr>
            <a:lvl5pPr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377440" y="422152"/>
            <a:ext cx="4997423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</p:spTree>
    <p:extLst>
      <p:ext uri="{BB962C8B-B14F-4D97-AF65-F5344CB8AC3E}">
        <p14:creationId xmlns:p14="http://schemas.microsoft.com/office/powerpoint/2010/main" val="1828919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1"/>
          </p:nvPr>
        </p:nvSpPr>
        <p:spPr>
          <a:xfrm>
            <a:off x="4732020" y="2285277"/>
            <a:ext cx="3840480" cy="374904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9" name="Title 6"/>
          <p:cNvSpPr>
            <a:spLocks noGrp="1"/>
          </p:cNvSpPr>
          <p:nvPr>
            <p:ph type="title" hasCustomPrompt="1"/>
          </p:nvPr>
        </p:nvSpPr>
        <p:spPr>
          <a:xfrm>
            <a:off x="658368" y="996696"/>
            <a:ext cx="7914132" cy="7315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658368" y="6126480"/>
            <a:ext cx="7955280" cy="21544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800" i="1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/>
              <a:t>Source information here</a:t>
            </a:r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377440" y="422152"/>
            <a:ext cx="4997423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9A36E4-14F8-421D-BC6B-57912960D0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58368" y="2286340"/>
            <a:ext cx="3749040" cy="374904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5000"/>
              </a:lnSpc>
              <a:defRPr/>
            </a:lvl1pPr>
            <a:lvl2pPr>
              <a:lnSpc>
                <a:spcPct val="105000"/>
              </a:lnSpc>
              <a:defRPr/>
            </a:lvl2pPr>
            <a:lvl3pPr>
              <a:lnSpc>
                <a:spcPct val="105000"/>
              </a:lnSpc>
              <a:defRPr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58368" y="1783080"/>
            <a:ext cx="7914132" cy="3200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Subheading</a:t>
            </a:r>
          </a:p>
        </p:txBody>
      </p:sp>
    </p:spTree>
    <p:extLst>
      <p:ext uri="{BB962C8B-B14F-4D97-AF65-F5344CB8AC3E}">
        <p14:creationId xmlns:p14="http://schemas.microsoft.com/office/powerpoint/2010/main" val="3087438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6"/>
          <p:cNvSpPr>
            <a:spLocks noGrp="1"/>
          </p:cNvSpPr>
          <p:nvPr>
            <p:ph type="title" hasCustomPrompt="1"/>
          </p:nvPr>
        </p:nvSpPr>
        <p:spPr>
          <a:xfrm>
            <a:off x="658368" y="996696"/>
            <a:ext cx="7914132" cy="7315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58368" y="1783080"/>
            <a:ext cx="7914132" cy="3200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lnSpc>
                <a:spcPct val="105000"/>
              </a:lnSpc>
              <a:defRPr sz="1800">
                <a:solidFill>
                  <a:srgbClr val="00ACB4"/>
                </a:solidFill>
              </a:defRPr>
            </a:lvl1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658368" y="6126480"/>
            <a:ext cx="7955280" cy="21544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800" i="1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/>
              <a:t>Source information here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377440" y="422152"/>
            <a:ext cx="4997423" cy="2371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71446" indent="-171446">
              <a:buClr>
                <a:schemeClr val="bg1">
                  <a:lumMod val="65000"/>
                </a:schemeClr>
              </a:buClr>
              <a:buSzPct val="200000"/>
              <a:buFont typeface="Arial" panose="020B0604020202020204" pitchFamily="34" charset="0"/>
              <a:buChar char="|"/>
              <a:defRPr sz="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</a:t>
            </a:r>
            <a:r>
              <a:rPr lang="en-US" dirty="0"/>
              <a:t>&gt; Section &gt;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013AE6-3F5A-45DF-9298-A60EECD734B7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58368" y="2286000"/>
            <a:ext cx="7915275" cy="374904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US" dirty="0"/>
              <a:t>Click icon to add table, </a:t>
            </a:r>
            <a:r>
              <a:rPr lang="en-US" dirty="0" smtClean="0"/>
              <a:t>chart, </a:t>
            </a:r>
            <a:r>
              <a:rPr lang="en-US" dirty="0"/>
              <a:t>or other graphic</a:t>
            </a:r>
          </a:p>
        </p:txBody>
      </p:sp>
    </p:spTree>
    <p:extLst>
      <p:ext uri="{BB962C8B-B14F-4D97-AF65-F5344CB8AC3E}">
        <p14:creationId xmlns:p14="http://schemas.microsoft.com/office/powerpoint/2010/main" val="41143593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C3FDF0D-B2DF-4F23-A9D3-3EB9685C1F97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153" cy="6857999"/>
          </a:xfrm>
          <a:prstGeom prst="rect">
            <a:avLst/>
          </a:prstGeom>
        </p:spPr>
      </p:pic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2020 </a:t>
            </a:r>
            <a:endParaRPr lang="en-US" dirty="0"/>
          </a:p>
        </p:txBody>
      </p:sp>
      <p:sp>
        <p:nvSpPr>
          <p:cNvPr id="10" name="Text Placeholder 9"/>
          <p:cNvSpPr txBox="1">
            <a:spLocks/>
          </p:cNvSpPr>
          <p:nvPr userDrawn="1"/>
        </p:nvSpPr>
        <p:spPr bwMode="gray">
          <a:xfrm>
            <a:off x="7845552" y="6448051"/>
            <a:ext cx="722217" cy="365760"/>
          </a:xfrm>
          <a:prstGeom prst="rect">
            <a:avLst/>
          </a:prstGeom>
          <a:noFill/>
          <a:ln w="6350">
            <a:noFill/>
          </a:ln>
        </p:spPr>
        <p:txBody>
          <a:bodyPr lIns="0" tIns="54864" rIns="0" bIns="27432" anchor="t" anchorCtr="0">
            <a:noAutofit/>
          </a:bodyPr>
          <a:lstStyle>
            <a:lvl1pPr algn="l">
              <a:defRPr sz="800" b="0" spc="20" baseline="0">
                <a:solidFill>
                  <a:srgbClr val="A6A6A6"/>
                </a:solidFill>
                <a:latin typeface="Frutiger Linotype"/>
                <a:sym typeface="Wingdings"/>
              </a:defRPr>
            </a:lvl1pPr>
          </a:lstStyle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/>
            </a:pPr>
            <a:fld id="{4C0A01DB-95A0-4963-A805-1507492C4AD5}" type="slidenum">
              <a:rPr kumimoji="0" lang="en-US" sz="700" b="1" i="0" u="none" strike="noStrike" kern="1200" cap="none" spc="-20" normalizeH="0" baseline="0" noProof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  <a:sym typeface="Wingding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3E7E"/>
                </a:buClr>
                <a:buSzTx/>
                <a:buFont typeface="Wingdings" pitchFamily="2" charset="2"/>
                <a:buNone/>
                <a:tabLst/>
                <a:defRPr/>
              </a:pPr>
              <a:t>‹#›</a:t>
            </a:fld>
            <a:endParaRPr kumimoji="0" lang="en-US" sz="700" b="1" i="0" u="none" strike="noStrike" kern="1200" cap="none" spc="-2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+mn-cs"/>
              <a:sym typeface="Wingdings"/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58368" y="6448051"/>
            <a:ext cx="790956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658368" y="996696"/>
            <a:ext cx="7909401" cy="73152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433593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44" r:id="rId2"/>
    <p:sldLayoutId id="2147483738" r:id="rId3"/>
    <p:sldLayoutId id="2147483743" r:id="rId4"/>
    <p:sldLayoutId id="2147483767" r:id="rId5"/>
    <p:sldLayoutId id="2147483766" r:id="rId6"/>
    <p:sldLayoutId id="2147483747" r:id="rId7"/>
    <p:sldLayoutId id="2147483750" r:id="rId8"/>
    <p:sldLayoutId id="2147483765" r:id="rId9"/>
    <p:sldLayoutId id="2147483752" r:id="rId10"/>
    <p:sldLayoutId id="2147483751" r:id="rId11"/>
    <p:sldLayoutId id="2147483749" r:id="rId12"/>
  </p:sldLayoutIdLst>
  <p:hf sldNum="0" hdr="0" dt="0"/>
  <p:txStyles>
    <p:titleStyle>
      <a:lvl1pPr algn="l" defTabSz="914377" rtl="0" eaLnBrk="1" latinLnBrk="0" hangingPunct="1">
        <a:spcBef>
          <a:spcPct val="0"/>
        </a:spcBef>
        <a:buNone/>
        <a:defRPr sz="2400" b="1" kern="0" baseline="0">
          <a:solidFill>
            <a:schemeClr val="bg2"/>
          </a:solidFill>
          <a:latin typeface="Arial" pitchFamily="34" charset="0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5000"/>
        </a:lnSpc>
        <a:spcBef>
          <a:spcPts val="0"/>
        </a:spcBef>
        <a:spcAft>
          <a:spcPts val="400"/>
        </a:spcAft>
        <a:buClr>
          <a:srgbClr val="003E7E"/>
        </a:buClr>
        <a:buFont typeface="Wingdings" pitchFamily="2" charset="2"/>
        <a:buNone/>
        <a:defRPr sz="1600" b="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169858" indent="-169858" algn="l" defTabSz="914377" rtl="0" eaLnBrk="1" latinLnBrk="0" hangingPunct="1">
        <a:lnSpc>
          <a:spcPct val="95000"/>
        </a:lnSpc>
        <a:spcBef>
          <a:spcPts val="400"/>
        </a:spcBef>
        <a:spcAft>
          <a:spcPts val="500"/>
        </a:spcAft>
        <a:buClr>
          <a:schemeClr val="accent2"/>
        </a:buClr>
        <a:buSzPct val="100000"/>
        <a:buFont typeface="Wingdings" pitchFamily="2" charset="2"/>
        <a:buChar char="§"/>
        <a:defRPr sz="1400" kern="1200" baseline="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342891" indent="-115885" algn="l" defTabSz="914377" rtl="0" eaLnBrk="1" latinLnBrk="0" hangingPunct="1">
        <a:lnSpc>
          <a:spcPct val="95000"/>
        </a:lnSpc>
        <a:spcBef>
          <a:spcPts val="0"/>
        </a:spcBef>
        <a:spcAft>
          <a:spcPts val="500"/>
        </a:spcAft>
        <a:buClr>
          <a:schemeClr val="tx1">
            <a:lumMod val="65000"/>
            <a:lumOff val="35000"/>
          </a:schemeClr>
        </a:buClr>
        <a:buSzPct val="100000"/>
        <a:buFont typeface="Arial" pitchFamily="34" charset="0"/>
        <a:buChar char="̵"/>
        <a:defRPr sz="12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512750" indent="-111123" algn="l" defTabSz="914377" rtl="0" eaLnBrk="1" latinLnBrk="0" hangingPunct="1">
        <a:lnSpc>
          <a:spcPct val="95000"/>
        </a:lnSpc>
        <a:spcBef>
          <a:spcPts val="0"/>
        </a:spcBef>
        <a:spcAft>
          <a:spcPts val="500"/>
        </a:spcAft>
        <a:buClr>
          <a:srgbClr val="666666"/>
        </a:buClr>
        <a:buSzPct val="100000"/>
        <a:buFont typeface="Arial" panose="020B0604020202020204" pitchFamily="34" charset="0"/>
        <a:buChar char="•"/>
        <a:defRPr sz="1051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628635" indent="-57149" algn="l" defTabSz="914377" rtl="0" eaLnBrk="1" latinLnBrk="0" hangingPunct="1">
        <a:lnSpc>
          <a:spcPct val="95000"/>
        </a:lnSpc>
        <a:spcBef>
          <a:spcPts val="0"/>
        </a:spcBef>
        <a:spcAft>
          <a:spcPts val="500"/>
        </a:spcAft>
        <a:buClr>
          <a:srgbClr val="666666"/>
        </a:buClr>
        <a:buSzPct val="100000"/>
        <a:buFont typeface="Arial" panose="020B0604020202020204" pitchFamily="34" charset="0"/>
        <a:buChar char="̵"/>
        <a:defRPr sz="9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408" userDrawn="1">
          <p15:clr>
            <a:srgbClr val="F26B43"/>
          </p15:clr>
        </p15:guide>
        <p15:guide id="4" pos="540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" y="560"/>
            <a:ext cx="9142517" cy="6856887"/>
          </a:xfrm>
          <a:prstGeom prst="rect">
            <a:avLst/>
          </a:prstGeom>
        </p:spPr>
      </p:pic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  <a:prstGeom prst="rect">
            <a:avLst/>
          </a:prstGeom>
        </p:spPr>
        <p:txBody>
          <a:bodyPr vert="horz" lIns="0" tIns="54864" rIns="0" bIns="27432" rtlCol="0" anchor="t" anchorCtr="0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Energy Security Improvement Impact Analysis |  January 15, 2019 </a:t>
            </a:r>
            <a:endParaRPr lang="en-US" dirty="0"/>
          </a:p>
        </p:txBody>
      </p:sp>
      <p:sp>
        <p:nvSpPr>
          <p:cNvPr id="10" name="Text Placeholder 9"/>
          <p:cNvSpPr txBox="1">
            <a:spLocks/>
          </p:cNvSpPr>
          <p:nvPr userDrawn="1"/>
        </p:nvSpPr>
        <p:spPr bwMode="gray">
          <a:xfrm>
            <a:off x="7845552" y="6448051"/>
            <a:ext cx="722217" cy="365760"/>
          </a:xfrm>
          <a:prstGeom prst="rect">
            <a:avLst/>
          </a:prstGeom>
          <a:noFill/>
          <a:ln w="6350">
            <a:noFill/>
          </a:ln>
        </p:spPr>
        <p:txBody>
          <a:bodyPr lIns="0" tIns="54864" rIns="0" bIns="27432" anchor="t" anchorCtr="0">
            <a:noAutofit/>
          </a:bodyPr>
          <a:lstStyle>
            <a:lvl1pPr algn="l">
              <a:defRPr sz="800" b="0" spc="20" baseline="0">
                <a:solidFill>
                  <a:srgbClr val="A6A6A6"/>
                </a:solidFill>
                <a:latin typeface="Frutiger Linotype"/>
                <a:sym typeface="Wingdings"/>
              </a:defRPr>
            </a:lvl1pPr>
          </a:lstStyle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E7E"/>
              </a:buClr>
              <a:buSzTx/>
              <a:buFont typeface="Wingdings" pitchFamily="2" charset="2"/>
              <a:buNone/>
              <a:tabLst/>
              <a:defRPr/>
            </a:pPr>
            <a:fld id="{4C0A01DB-95A0-4963-A805-1507492C4AD5}" type="slidenum">
              <a:rPr kumimoji="0" lang="en-US" sz="700" b="1" i="0" u="none" strike="noStrike" kern="1200" cap="none" spc="-20" normalizeH="0" baseline="0" noProof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  <a:sym typeface="Wingding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3E7E"/>
                </a:buClr>
                <a:buSzTx/>
                <a:buFont typeface="Wingdings" pitchFamily="2" charset="2"/>
                <a:buNone/>
                <a:tabLst/>
                <a:defRPr/>
              </a:pPr>
              <a:t>‹#›</a:t>
            </a:fld>
            <a:endParaRPr kumimoji="0" lang="en-US" sz="700" b="1" i="0" u="none" strike="noStrike" kern="1200" cap="none" spc="-2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+mn-cs"/>
              <a:sym typeface="Wingdings"/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58368" y="6448051"/>
            <a:ext cx="790956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658368" y="996696"/>
            <a:ext cx="7914132" cy="73152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E27480-944D-45AA-987E-D5D8F0B3AEC8}"/>
              </a:ext>
            </a:extLst>
          </p:cNvPr>
          <p:cNvSpPr txBox="1"/>
          <p:nvPr userDrawn="1"/>
        </p:nvSpPr>
        <p:spPr bwMode="white">
          <a:xfrm>
            <a:off x="2606885" y="399866"/>
            <a:ext cx="155448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900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Place proportionate</a:t>
            </a:r>
            <a:r>
              <a:rPr lang="en-US" sz="900" baseline="0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US" sz="900" baseline="0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</a:br>
            <a:r>
              <a:rPr lang="en-US" sz="900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co-brand here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A54CC61-4C2E-4C15-B5AA-FAFEC6A6D61D}"/>
              </a:ext>
            </a:extLst>
          </p:cNvPr>
          <p:cNvCxnSpPr/>
          <p:nvPr userDrawn="1"/>
        </p:nvCxnSpPr>
        <p:spPr>
          <a:xfrm>
            <a:off x="2467619" y="399689"/>
            <a:ext cx="0" cy="2697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5155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7" r:id="rId2"/>
    <p:sldLayoutId id="2147483755" r:id="rId3"/>
    <p:sldLayoutId id="2147483756" r:id="rId4"/>
    <p:sldLayoutId id="2147483760" r:id="rId5"/>
    <p:sldLayoutId id="2147483762" r:id="rId6"/>
    <p:sldLayoutId id="2147483759" r:id="rId7"/>
    <p:sldLayoutId id="2147483761" r:id="rId8"/>
    <p:sldLayoutId id="2147483763" r:id="rId9"/>
    <p:sldLayoutId id="2147483764" r:id="rId10"/>
  </p:sldLayoutIdLst>
  <p:hf sldNum="0" hdr="0" dt="0"/>
  <p:txStyles>
    <p:titleStyle>
      <a:lvl1pPr algn="l" defTabSz="914377" rtl="0" eaLnBrk="1" latinLnBrk="0" hangingPunct="1">
        <a:spcBef>
          <a:spcPct val="0"/>
        </a:spcBef>
        <a:buNone/>
        <a:defRPr sz="2400" b="1" kern="0" baseline="0">
          <a:solidFill>
            <a:schemeClr val="bg2"/>
          </a:solidFill>
          <a:latin typeface="Arial" pitchFamily="34" charset="0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5000"/>
        </a:lnSpc>
        <a:spcBef>
          <a:spcPts val="0"/>
        </a:spcBef>
        <a:spcAft>
          <a:spcPts val="400"/>
        </a:spcAft>
        <a:buClr>
          <a:srgbClr val="003E7E"/>
        </a:buClr>
        <a:buFont typeface="Wingdings" pitchFamily="2" charset="2"/>
        <a:buNone/>
        <a:defRPr sz="1600" b="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169858" indent="-169858" algn="l" defTabSz="914377" rtl="0" eaLnBrk="1" latinLnBrk="0" hangingPunct="1">
        <a:lnSpc>
          <a:spcPct val="95000"/>
        </a:lnSpc>
        <a:spcBef>
          <a:spcPts val="400"/>
        </a:spcBef>
        <a:spcAft>
          <a:spcPts val="500"/>
        </a:spcAft>
        <a:buClr>
          <a:schemeClr val="accent2"/>
        </a:buClr>
        <a:buSzPct val="100000"/>
        <a:buFont typeface="Wingdings" pitchFamily="2" charset="2"/>
        <a:buChar char="§"/>
        <a:defRPr sz="1400" kern="1200" baseline="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342891" indent="-115885" algn="l" defTabSz="914377" rtl="0" eaLnBrk="1" latinLnBrk="0" hangingPunct="1">
        <a:lnSpc>
          <a:spcPct val="95000"/>
        </a:lnSpc>
        <a:spcBef>
          <a:spcPts val="0"/>
        </a:spcBef>
        <a:spcAft>
          <a:spcPts val="500"/>
        </a:spcAft>
        <a:buClr>
          <a:schemeClr val="tx1">
            <a:lumMod val="65000"/>
            <a:lumOff val="35000"/>
          </a:schemeClr>
        </a:buClr>
        <a:buSzPct val="100000"/>
        <a:buFont typeface="Arial" pitchFamily="34" charset="0"/>
        <a:buChar char="̵"/>
        <a:defRPr sz="12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512750" indent="-111123" algn="l" defTabSz="914377" rtl="0" eaLnBrk="1" latinLnBrk="0" hangingPunct="1">
        <a:lnSpc>
          <a:spcPct val="95000"/>
        </a:lnSpc>
        <a:spcBef>
          <a:spcPts val="0"/>
        </a:spcBef>
        <a:spcAft>
          <a:spcPts val="500"/>
        </a:spcAft>
        <a:buClr>
          <a:srgbClr val="666666"/>
        </a:buClr>
        <a:buSzPct val="100000"/>
        <a:buFont typeface="Arial" panose="020B0604020202020204" pitchFamily="34" charset="0"/>
        <a:buChar char="•"/>
        <a:defRPr sz="1051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628635" indent="-57149" algn="l" defTabSz="914377" rtl="0" eaLnBrk="1" latinLnBrk="0" hangingPunct="1">
        <a:lnSpc>
          <a:spcPct val="95000"/>
        </a:lnSpc>
        <a:spcBef>
          <a:spcPts val="0"/>
        </a:spcBef>
        <a:spcAft>
          <a:spcPts val="500"/>
        </a:spcAft>
        <a:buClr>
          <a:srgbClr val="666666"/>
        </a:buClr>
        <a:buSzPct val="100000"/>
        <a:buFont typeface="Arial" panose="020B0604020202020204" pitchFamily="34" charset="0"/>
        <a:buChar char="̵"/>
        <a:defRPr sz="9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408" userDrawn="1">
          <p15:clr>
            <a:srgbClr val="F26B43"/>
          </p15:clr>
        </p15:guide>
        <p15:guide id="4" pos="54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5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5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5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5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slideLayout" Target="../slideLayouts/slideLayout5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3532A4C-8F05-4FE1-AD95-10F48D77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Energy Security Improvements Impact Analysis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0B03E8C-F341-46C3-954E-F59839131E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600" dirty="0" smtClean="0"/>
              <a:t>Todd Schatzki</a:t>
            </a:r>
            <a:endParaRPr lang="en-US" sz="16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E62D11B-D951-41B3-B119-1C04522DCF8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600" dirty="0" smtClean="0"/>
              <a:t>Principal</a:t>
            </a:r>
            <a:endParaRPr lang="en-US" sz="1600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6828716-EA33-4918-B434-8FF026638E3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1400" dirty="0" smtClean="0"/>
              <a:t>January 15, </a:t>
            </a:r>
            <a:r>
              <a:rPr lang="en-US" sz="1400" dirty="0" smtClean="0"/>
              <a:t>2020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0166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8690D-C10F-4332-A8EF-E753EC7EF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to Central Case Results: </a:t>
            </a:r>
            <a:br>
              <a:rPr lang="en-US" dirty="0" smtClean="0"/>
            </a:br>
            <a:r>
              <a:rPr lang="en-US" dirty="0" smtClean="0"/>
              <a:t>Payments and Prices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49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 smtClean="0"/>
              <a:t>ESI’s impact </a:t>
            </a:r>
            <a:r>
              <a:rPr lang="en-US" sz="1800" dirty="0"/>
              <a:t>on total customer payments is ambiguous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Increased payments in 2 of 3 Cases 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Depends on level additional energy inventory incented by ESI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Level of some impacts have changed, relative to previously reported preliminary results ‒ for example: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Total customer payments lower across Cases</a:t>
            </a:r>
            <a:endParaRPr lang="en-US" sz="1600" dirty="0" smtClean="0"/>
          </a:p>
          <a:p>
            <a:pPr lvl="1">
              <a:lnSpc>
                <a:spcPct val="110000"/>
              </a:lnSpc>
            </a:pP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Key Takeaways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Payments and Prices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7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Central Cases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Customer Payments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786378" y="1692085"/>
            <a:ext cx="55712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 Payments by Case ($ Million)</a:t>
            </a:r>
          </a:p>
        </p:txBody>
      </p:sp>
      <p:sp>
        <p:nvSpPr>
          <p:cNvPr id="10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4585469"/>
            <a:ext cx="7914132" cy="1835290"/>
          </a:xfrm>
        </p:spPr>
        <p:txBody>
          <a:bodyPr>
            <a:normAutofit fontScale="92500"/>
          </a:bodyPr>
          <a:lstStyle/>
          <a:p>
            <a:pPr lvl="1">
              <a:lnSpc>
                <a:spcPct val="110000"/>
              </a:lnSpc>
            </a:pPr>
            <a:r>
              <a:rPr lang="en-US" sz="1800" dirty="0"/>
              <a:t>Total </a:t>
            </a:r>
            <a:r>
              <a:rPr lang="en-US" sz="1800" dirty="0" smtClean="0"/>
              <a:t>customer payments increases in some Cases (Frequent, Infrequent) and decreases in others (Extended)</a:t>
            </a:r>
            <a:endParaRPr lang="en-US" sz="1800" dirty="0"/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Payments increase </a:t>
            </a:r>
            <a:r>
              <a:rPr lang="en-US" sz="1700" dirty="0"/>
              <a:t>due to FER </a:t>
            </a:r>
            <a:r>
              <a:rPr lang="en-US" sz="1700" dirty="0" smtClean="0"/>
              <a:t>payments </a:t>
            </a:r>
            <a:r>
              <a:rPr lang="en-US" sz="1700" dirty="0"/>
              <a:t>plus net cost of new DA</a:t>
            </a:r>
            <a:r>
              <a:rPr lang="en-US" sz="1700" dirty="0" smtClean="0"/>
              <a:t> energy options</a:t>
            </a:r>
            <a:endParaRPr lang="en-US" sz="1700" strike="sngStrike" dirty="0" smtClean="0">
              <a:solidFill>
                <a:srgbClr val="FF0000"/>
              </a:solidFill>
            </a:endParaRPr>
          </a:p>
          <a:p>
            <a:pPr lvl="2">
              <a:lnSpc>
                <a:spcPct val="110000"/>
              </a:lnSpc>
            </a:pPr>
            <a:r>
              <a:rPr lang="en-US" sz="1700" dirty="0"/>
              <a:t>These </a:t>
            </a:r>
            <a:r>
              <a:rPr lang="en-US" sz="1700" dirty="0" smtClean="0"/>
              <a:t>higher payments </a:t>
            </a:r>
            <a:r>
              <a:rPr lang="en-US" sz="1700" dirty="0"/>
              <a:t>are partially </a:t>
            </a:r>
            <a:r>
              <a:rPr lang="en-US" sz="1700" dirty="0" smtClean="0"/>
              <a:t>or more than fully offset </a:t>
            </a:r>
            <a:r>
              <a:rPr lang="en-US" sz="1700" dirty="0"/>
              <a:t>by </a:t>
            </a:r>
            <a:r>
              <a:rPr lang="en-US" sz="1700" dirty="0" smtClean="0"/>
              <a:t>reduced energy </a:t>
            </a:r>
            <a:r>
              <a:rPr lang="en-US" sz="1700" dirty="0"/>
              <a:t>(LMP) </a:t>
            </a:r>
            <a:r>
              <a:rPr lang="en-US" sz="1700" dirty="0" smtClean="0"/>
              <a:t>costs </a:t>
            </a:r>
            <a:r>
              <a:rPr lang="en-US" sz="1700" dirty="0"/>
              <a:t>caused, </a:t>
            </a:r>
            <a:r>
              <a:rPr lang="en-US" sz="1700" dirty="0" smtClean="0"/>
              <a:t>partly</a:t>
            </a:r>
            <a:r>
              <a:rPr lang="en-US" sz="1700" dirty="0"/>
              <a:t>, by the incremental energy inventory under </a:t>
            </a:r>
            <a:r>
              <a:rPr lang="en-US" sz="1700" dirty="0" smtClean="0"/>
              <a:t>ESI</a:t>
            </a:r>
            <a:endParaRPr lang="en-US" sz="17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160" y="2056765"/>
            <a:ext cx="8255680" cy="2368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43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Central Cases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LMPs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3918104"/>
            <a:ext cx="7914132" cy="2524520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</a:pPr>
            <a:r>
              <a:rPr lang="en-US" dirty="0" smtClean="0"/>
              <a:t>With </a:t>
            </a:r>
            <a:r>
              <a:rPr lang="en-US" dirty="0"/>
              <a:t>ESI, LMPs generally decline compared to current market </a:t>
            </a:r>
            <a:r>
              <a:rPr lang="en-US" dirty="0" smtClean="0"/>
              <a:t>rules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Reductions range from $0.21 to $6.09 per </a:t>
            </a:r>
            <a:r>
              <a:rPr lang="en-US" dirty="0" smtClean="0"/>
              <a:t>MWh, driven </a:t>
            </a:r>
            <a:r>
              <a:rPr lang="en-US" dirty="0"/>
              <a:t>by incremental energy supplies and other factors 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DA and RT prices are generally aligned, consistent with arbitrage </a:t>
            </a:r>
            <a:r>
              <a:rPr lang="en-US" dirty="0" smtClean="0"/>
              <a:t>between </a:t>
            </a:r>
            <a:r>
              <a:rPr lang="en-US" dirty="0"/>
              <a:t>DA and RT markets, which will continue to </a:t>
            </a:r>
            <a:r>
              <a:rPr lang="en-US" dirty="0" smtClean="0"/>
              <a:t>promote efficient pricing in DA markets under ESI</a:t>
            </a:r>
            <a:endParaRPr lang="en-US" dirty="0"/>
          </a:p>
          <a:p>
            <a:pPr lvl="1">
              <a:lnSpc>
                <a:spcPct val="110000"/>
              </a:lnSpc>
            </a:pPr>
            <a:endParaRPr lang="en-US" sz="15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1803618" y="1782799"/>
            <a:ext cx="62613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Average Day-Ahead and Real-Time LMPs by Case ($ per MWh)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5992" y="3511139"/>
            <a:ext cx="60659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[1] Prices are the unweighted average across hours.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571" y="2151364"/>
            <a:ext cx="8596859" cy="135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04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Payments to Day-Ahead Energy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4234691"/>
            <a:ext cx="7914132" cy="2193401"/>
          </a:xfrm>
        </p:spPr>
        <p:txBody>
          <a:bodyPr>
            <a:normAutofit lnSpcReduction="10000"/>
          </a:bodyPr>
          <a:lstStyle/>
          <a:p>
            <a:pPr lvl="1">
              <a:lnSpc>
                <a:spcPct val="110000"/>
              </a:lnSpc>
            </a:pPr>
            <a:r>
              <a:rPr lang="en-US" sz="1700" dirty="0" smtClean="0"/>
              <a:t>DA energy is compensated with both LMPs and FER payments</a:t>
            </a:r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Average FER payment (column [C]) is the weighted average across all DA energy</a:t>
            </a:r>
          </a:p>
          <a:p>
            <a:pPr lvl="1">
              <a:lnSpc>
                <a:spcPct val="110000"/>
              </a:lnSpc>
            </a:pPr>
            <a:r>
              <a:rPr lang="en-US" sz="1700" dirty="0" smtClean="0"/>
              <a:t>Average compensation (per MWh) to </a:t>
            </a:r>
            <a:r>
              <a:rPr lang="en-US" sz="1700" dirty="0"/>
              <a:t>DA energy increases under ESI (compared to CMR</a:t>
            </a:r>
            <a:r>
              <a:rPr lang="en-US" sz="1700" dirty="0" smtClean="0"/>
              <a:t>) in two of three Cases (Frequent and Infrequent)</a:t>
            </a:r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In Extended Case, LMPs reductions exceed FER payments, on average </a:t>
            </a:r>
          </a:p>
          <a:p>
            <a:pPr lvl="1">
              <a:lnSpc>
                <a:spcPct val="110000"/>
              </a:lnSpc>
            </a:pPr>
            <a:r>
              <a:rPr lang="en-US" sz="1700" dirty="0" smtClean="0"/>
              <a:t>FER payments for DA energy increases the return to holding energy inventory, all else equal</a:t>
            </a:r>
            <a:endParaRPr lang="en-US" sz="1700" dirty="0"/>
          </a:p>
        </p:txBody>
      </p:sp>
      <p:sp>
        <p:nvSpPr>
          <p:cNvPr id="10" name="TextBox 9"/>
          <p:cNvSpPr txBox="1"/>
          <p:nvPr/>
        </p:nvSpPr>
        <p:spPr>
          <a:xfrm>
            <a:off x="683872" y="1843418"/>
            <a:ext cx="77895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Weighted Average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Energy Payments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Generators, CMR vs ESI ($ per MWh)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58368" y="1499512"/>
            <a:ext cx="7914132" cy="320040"/>
          </a:xfrm>
        </p:spPr>
        <p:txBody>
          <a:bodyPr/>
          <a:lstStyle/>
          <a:p>
            <a:r>
              <a:rPr lang="en-US" dirty="0" smtClean="0"/>
              <a:t>Central Case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00052" y="3800748"/>
            <a:ext cx="60659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[1] Prices are weighted by hourly quantity of generation.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186" y="2321861"/>
            <a:ext cx="8669628" cy="1391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72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/>
              <a:t>Compared to CMR, net incentives to maintain energy inventory increase for all types of oil-fired </a:t>
            </a:r>
            <a:r>
              <a:rPr lang="en-US" sz="1800" dirty="0" smtClean="0"/>
              <a:t>resources</a:t>
            </a:r>
            <a:endParaRPr lang="en-US" sz="1800" dirty="0"/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Updated results ‒ with revised categories ‒ are included in the appendix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As in prior analyses: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In </a:t>
            </a:r>
            <a:r>
              <a:rPr lang="en-US" sz="1700" dirty="0"/>
              <a:t>the Frequent </a:t>
            </a:r>
            <a:r>
              <a:rPr lang="en-US" sz="1700" dirty="0" smtClean="0"/>
              <a:t>and Extended Cases, </a:t>
            </a:r>
            <a:r>
              <a:rPr lang="en-US" sz="1700" dirty="0"/>
              <a:t>new FER payments and DA energy options (for ESI AS products) exceed incremental holding costs </a:t>
            </a:r>
            <a:endParaRPr lang="en-US" sz="1700" dirty="0" smtClean="0"/>
          </a:p>
          <a:p>
            <a:pPr lvl="2">
              <a:lnSpc>
                <a:spcPct val="110000"/>
              </a:lnSpc>
            </a:pPr>
            <a:r>
              <a:rPr lang="en-US" sz="1700" dirty="0"/>
              <a:t>In the Infrequent Case, </a:t>
            </a:r>
            <a:r>
              <a:rPr lang="en-US" sz="1700" dirty="0" smtClean="0"/>
              <a:t>plants </a:t>
            </a:r>
            <a:r>
              <a:rPr lang="en-US" sz="1700" dirty="0"/>
              <a:t>with dual fuel capabilities </a:t>
            </a:r>
            <a:r>
              <a:rPr lang="en-US" sz="1700" dirty="0" smtClean="0"/>
              <a:t>continue to receive </a:t>
            </a:r>
            <a:r>
              <a:rPr lang="en-US" sz="1700" dirty="0"/>
              <a:t>positive returns for holding incremental energy </a:t>
            </a:r>
            <a:r>
              <a:rPr lang="en-US" sz="1700" dirty="0" smtClean="0"/>
              <a:t>inventory, while oil-only, incur negative returns, as these </a:t>
            </a:r>
            <a:r>
              <a:rPr lang="en-US" sz="1700" dirty="0"/>
              <a:t>units infrequently supply energy and DA energy options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Incremental energy inventory may not be beneficial under all market conditions, particularly when market conditions (including weather conditions) provide sufficient supplies of energy inventory</a:t>
            </a:r>
          </a:p>
          <a:p>
            <a:pPr lvl="2">
              <a:lnSpc>
                <a:spcPct val="110000"/>
              </a:lnSpc>
            </a:pPr>
            <a:endParaRPr lang="en-US" sz="1700" dirty="0" smtClean="0"/>
          </a:p>
          <a:p>
            <a:pPr lvl="1">
              <a:lnSpc>
                <a:spcPct val="110000"/>
              </a:lnSpc>
            </a:pPr>
            <a:endParaRPr lang="en-US" sz="1800" dirty="0"/>
          </a:p>
          <a:p>
            <a:pPr lvl="1">
              <a:lnSpc>
                <a:spcPct val="110000"/>
              </a:lnSpc>
            </a:pPr>
            <a:endParaRPr lang="en-US" sz="1800" dirty="0"/>
          </a:p>
          <a:p>
            <a:pPr lvl="1">
              <a:lnSpc>
                <a:spcPct val="110000"/>
              </a:lnSpc>
            </a:pP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Summary of Changes in Results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58367" y="996696"/>
            <a:ext cx="8171734" cy="406077"/>
          </a:xfrm>
        </p:spPr>
        <p:txBody>
          <a:bodyPr/>
          <a:lstStyle/>
          <a:p>
            <a:r>
              <a:rPr lang="en-US" sz="2100" dirty="0"/>
              <a:t>Incremental </a:t>
            </a:r>
            <a:r>
              <a:rPr lang="en-US" sz="2100" dirty="0" smtClean="0"/>
              <a:t>Fuel Oil Incentives </a:t>
            </a:r>
            <a:r>
              <a:rPr lang="en-US" sz="2100" dirty="0"/>
              <a:t>Relative to Current Market </a:t>
            </a:r>
            <a:r>
              <a:rPr lang="en-US" sz="2100" dirty="0" smtClean="0"/>
              <a:t>Rules</a:t>
            </a:r>
            <a:endParaRPr lang="en-US" sz="2100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56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/>
              <a:t>Compared to CMR, net incentives to </a:t>
            </a:r>
            <a:r>
              <a:rPr lang="en-US" sz="1800" dirty="0" smtClean="0"/>
              <a:t>enter into a forward LNG contracts are increased under ESI</a:t>
            </a:r>
            <a:endParaRPr lang="en-US" sz="1800" dirty="0"/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Incremental revenues associated with signing an LNG contract are greater under ESI because of additional revenues from FER payments and award of DA energy options</a:t>
            </a:r>
          </a:p>
          <a:p>
            <a:pPr lvl="1">
              <a:lnSpc>
                <a:spcPct val="110000"/>
              </a:lnSpc>
            </a:pPr>
            <a:endParaRPr lang="en-US" sz="1800" dirty="0" smtClean="0"/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Results are similar to those presented in December 2019</a:t>
            </a:r>
            <a:endParaRPr lang="en-US" sz="1800" dirty="0"/>
          </a:p>
          <a:p>
            <a:pPr lvl="1">
              <a:lnSpc>
                <a:spcPct val="110000"/>
              </a:lnSpc>
            </a:pPr>
            <a:endParaRPr lang="en-US" sz="1800" dirty="0"/>
          </a:p>
          <a:p>
            <a:pPr lvl="1">
              <a:lnSpc>
                <a:spcPct val="110000"/>
              </a:lnSpc>
            </a:pP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Summary of Changes in Results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58367" y="996696"/>
            <a:ext cx="8171734" cy="406077"/>
          </a:xfrm>
        </p:spPr>
        <p:txBody>
          <a:bodyPr/>
          <a:lstStyle/>
          <a:p>
            <a:r>
              <a:rPr lang="en-US" sz="1900" dirty="0"/>
              <a:t>Incremental </a:t>
            </a:r>
            <a:r>
              <a:rPr lang="en-US" sz="1900" dirty="0" smtClean="0"/>
              <a:t>LNG Contract Incentives </a:t>
            </a:r>
            <a:r>
              <a:rPr lang="en-US" sz="1900" dirty="0"/>
              <a:t>Relative to Current Market </a:t>
            </a:r>
            <a:r>
              <a:rPr lang="en-US" sz="1900" dirty="0" smtClean="0"/>
              <a:t>Rules</a:t>
            </a:r>
            <a:endParaRPr lang="en-US" sz="1900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76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8690D-C10F-4332-A8EF-E753EC7EF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to Central Case Results: </a:t>
            </a:r>
            <a:br>
              <a:rPr lang="en-US" dirty="0" smtClean="0"/>
            </a:br>
            <a:r>
              <a:rPr lang="en-US" dirty="0" smtClean="0"/>
              <a:t>Energy Supply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06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DA Energy With ESI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35429" y="1517809"/>
            <a:ext cx="847314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in Cleared DA Energy by Resource Type, CMR vs ESI, Central Cases</a:t>
            </a:r>
          </a:p>
        </p:txBody>
      </p:sp>
      <p:sp>
        <p:nvSpPr>
          <p:cNvPr id="14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3840004"/>
            <a:ext cx="7914132" cy="2193401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700" dirty="0" smtClean="0"/>
              <a:t>With </a:t>
            </a:r>
            <a:r>
              <a:rPr lang="en-US" sz="1700" dirty="0"/>
              <a:t>ESI, total cleared DA energy increases (compared to CMR</a:t>
            </a:r>
            <a:r>
              <a:rPr lang="en-US" sz="1700" dirty="0" smtClean="0"/>
              <a:t>)</a:t>
            </a:r>
          </a:p>
          <a:p>
            <a:pPr lvl="2">
              <a:lnSpc>
                <a:spcPct val="110000"/>
              </a:lnSpc>
            </a:pPr>
            <a:r>
              <a:rPr lang="en-US" sz="1600" dirty="0" smtClean="0">
                <a:cs typeface="Arial" pitchFamily="34" charset="0"/>
              </a:rPr>
              <a:t>Adjustment due </a:t>
            </a:r>
            <a:r>
              <a:rPr lang="en-US" sz="1600" dirty="0">
                <a:cs typeface="Arial" pitchFamily="34" charset="0"/>
              </a:rPr>
              <a:t>to cost savings of </a:t>
            </a:r>
            <a:r>
              <a:rPr lang="en-US" sz="1600" dirty="0" smtClean="0">
                <a:cs typeface="Arial" pitchFamily="34" charset="0"/>
              </a:rPr>
              <a:t>substituting DA </a:t>
            </a:r>
            <a:r>
              <a:rPr lang="en-US" sz="1600" dirty="0">
                <a:cs typeface="Arial" pitchFamily="34" charset="0"/>
              </a:rPr>
              <a:t>energy for EIR, which does not incur a cost under CMR</a:t>
            </a:r>
          </a:p>
          <a:p>
            <a:pPr lvl="2">
              <a:lnSpc>
                <a:spcPct val="110000"/>
              </a:lnSpc>
            </a:pPr>
            <a:r>
              <a:rPr lang="en-US" sz="1600" dirty="0"/>
              <a:t>This substitution leads EIR to be relatively </a:t>
            </a:r>
            <a:r>
              <a:rPr lang="en-US" sz="1600" dirty="0" smtClean="0"/>
              <a:t>small in most cases</a:t>
            </a:r>
            <a:endParaRPr lang="en-US" sz="1600" strike="sngStrike" dirty="0" smtClean="0">
              <a:solidFill>
                <a:srgbClr val="FF0000"/>
              </a:solidFill>
            </a:endParaRPr>
          </a:p>
          <a:p>
            <a:pPr lvl="1">
              <a:lnSpc>
                <a:spcPct val="110000"/>
              </a:lnSpc>
            </a:pPr>
            <a:r>
              <a:rPr lang="en-US" sz="1700" dirty="0" smtClean="0"/>
              <a:t>With ESI, cleared DA </a:t>
            </a:r>
            <a:r>
              <a:rPr lang="en-US" sz="1700" dirty="0"/>
              <a:t>energy quantities are more </a:t>
            </a:r>
            <a:r>
              <a:rPr lang="en-US" sz="1700" dirty="0" smtClean="0"/>
              <a:t>similar to system real-time demand than under current market rules</a:t>
            </a:r>
            <a:endParaRPr lang="en-US" sz="17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617" y="2078187"/>
            <a:ext cx="8598767" cy="1469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69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 smtClean="0"/>
              <a:t>With ESI, the mix of energy supply shifts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Under ESI, DA energy supply generally increases for all resource types, with certain exceptions</a:t>
            </a:r>
          </a:p>
          <a:p>
            <a:pPr lvl="3">
              <a:lnSpc>
                <a:spcPct val="110000"/>
              </a:lnSpc>
            </a:pPr>
            <a:r>
              <a:rPr lang="en-US" sz="1600" dirty="0" smtClean="0"/>
              <a:t>Increase in DA energy greatest for dual-fuel and gas-only </a:t>
            </a:r>
          </a:p>
          <a:p>
            <a:pPr lvl="3">
              <a:lnSpc>
                <a:spcPct val="110000"/>
              </a:lnSpc>
            </a:pPr>
            <a:r>
              <a:rPr lang="en-US" sz="1600" dirty="0" smtClean="0"/>
              <a:t>Oil-fired steam supply increases across Cases, as well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DA energy options supplied largely by pumped storage, GT’s (dual fuel, oil-only and gas-only), hydro and CC’s (dual fuel and gas-only)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Some </a:t>
            </a:r>
            <a:r>
              <a:rPr lang="en-US" sz="1700" dirty="0"/>
              <a:t>substitution from DA energy to DA energy options </a:t>
            </a:r>
            <a:r>
              <a:rPr lang="en-US" sz="1700" dirty="0" smtClean="0"/>
              <a:t>(particularly, o</a:t>
            </a:r>
            <a:r>
              <a:rPr lang="en-US" sz="1800" dirty="0" smtClean="0"/>
              <a:t>il-fired GT’s)</a:t>
            </a:r>
            <a:endParaRPr lang="en-US" sz="1800" dirty="0"/>
          </a:p>
          <a:p>
            <a:pPr lvl="2">
              <a:lnSpc>
                <a:spcPct val="110000"/>
              </a:lnSpc>
            </a:pPr>
            <a:endParaRPr lang="en-US" sz="1700" dirty="0" smtClean="0"/>
          </a:p>
          <a:p>
            <a:pPr lvl="2">
              <a:lnSpc>
                <a:spcPct val="110000"/>
              </a:lnSpc>
            </a:pPr>
            <a:endParaRPr lang="en-US" sz="1700" dirty="0"/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Detailed results in Appendix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DA Energy and Energy Option Mix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Supply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38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1155365" y="1980720"/>
            <a:ext cx="7417135" cy="4114799"/>
          </a:xfrm>
        </p:spPr>
        <p:txBody>
          <a:bodyPr/>
          <a:lstStyle/>
          <a:p>
            <a:pPr lvl="1"/>
            <a:r>
              <a:rPr lang="en-US" sz="1800" dirty="0" smtClean="0"/>
              <a:t>Update to Central Case Results</a:t>
            </a:r>
          </a:p>
          <a:p>
            <a:pPr lvl="1"/>
            <a:r>
              <a:rPr lang="en-US" sz="1800" dirty="0" smtClean="0"/>
              <a:t>Winter Case Scenario Analysis</a:t>
            </a:r>
          </a:p>
          <a:p>
            <a:pPr lvl="1"/>
            <a:r>
              <a:rPr lang="en-US" sz="1800" dirty="0" smtClean="0"/>
              <a:t>Non-winter Month Analysis</a:t>
            </a:r>
          </a:p>
          <a:p>
            <a:pPr lvl="1"/>
            <a:r>
              <a:rPr lang="en-US" sz="1800" dirty="0" smtClean="0"/>
              <a:t>Appendices</a:t>
            </a:r>
          </a:p>
          <a:p>
            <a:pPr lvl="2"/>
            <a:r>
              <a:rPr lang="en-US" sz="1800" dirty="0" smtClean="0"/>
              <a:t>Incentives for energy inventory</a:t>
            </a:r>
          </a:p>
          <a:p>
            <a:pPr lvl="2"/>
            <a:r>
              <a:rPr lang="en-US" sz="1800" dirty="0" smtClean="0"/>
              <a:t>Detailed Scenario Analysis Results</a:t>
            </a:r>
          </a:p>
          <a:p>
            <a:pPr lvl="1"/>
            <a:endParaRPr lang="en-US" dirty="0" smtClean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55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8690D-C10F-4332-A8EF-E753EC7EF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to Central Case Results: </a:t>
            </a:r>
            <a:br>
              <a:rPr lang="en-US" dirty="0" smtClean="0"/>
            </a:br>
            <a:r>
              <a:rPr lang="en-US" dirty="0" smtClean="0"/>
              <a:t>Net Revenues and Production Costs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93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 smtClean="0"/>
              <a:t>Total production </a:t>
            </a:r>
            <a:r>
              <a:rPr lang="en-US" sz="1800" dirty="0"/>
              <a:t>costs are reduced in Cases where the incremental fuel ESI incents is used to displace generation from higher cost, less efficient units </a:t>
            </a:r>
            <a:endParaRPr lang="en-US" sz="1800" dirty="0" smtClean="0"/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Change in production costs may be understated, as distribution of incremental energy inventory across resources may not reflect optimal allocation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Changes in net revenues vary across Cases and resource types, on average 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Net revenues reflect multiple factors, including changes to LMPs, new FER payments and ESI awards for DA energy options 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Changes sensitive to amount of incremental energy inventory incented by ESI across all resources</a:t>
            </a:r>
          </a:p>
          <a:p>
            <a:pPr lvl="2">
              <a:lnSpc>
                <a:spcPct val="110000"/>
              </a:lnSpc>
            </a:pPr>
            <a:endParaRPr lang="en-US" sz="170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Key Takeaways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Revenues and Production Costs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99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 Costs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8368" y="1654878"/>
            <a:ext cx="77366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Costs, with and without ESI, Central Cases</a:t>
            </a:r>
          </a:p>
        </p:txBody>
      </p:sp>
      <p:sp>
        <p:nvSpPr>
          <p:cNvPr id="11" name="Text Placeholder 1"/>
          <p:cNvSpPr txBox="1">
            <a:spLocks/>
          </p:cNvSpPr>
          <p:nvPr/>
        </p:nvSpPr>
        <p:spPr>
          <a:xfrm>
            <a:off x="658368" y="4816601"/>
            <a:ext cx="7914132" cy="1853147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377" rtl="0" eaLnBrk="1" latinLnBrk="0" hangingPunct="1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  <a:buClr>
                <a:srgbClr val="003E7E"/>
              </a:buClr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228600" indent="-220663" algn="l" defTabSz="914377" rtl="0" eaLnBrk="1" latinLnBrk="0" hangingPunct="1">
              <a:lnSpc>
                <a:spcPct val="105000"/>
              </a:lnSpc>
              <a:spcBef>
                <a:spcPts val="400"/>
              </a:spcBef>
              <a:spcAft>
                <a:spcPts val="500"/>
              </a:spcAft>
              <a:buClr>
                <a:schemeClr val="accent2"/>
              </a:buClr>
              <a:buSzPct val="100000"/>
              <a:buFont typeface="Wingdings" pitchFamily="2" charset="2"/>
              <a:buChar char="§"/>
              <a:defRPr sz="16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457200" indent="-230188" algn="l" defTabSz="914377" rtl="0" eaLnBrk="1" latinLnBrk="0" hangingPunct="1"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Arial" pitchFamily="34" charset="0"/>
              <a:buChar char="̵"/>
              <a:defRPr sz="15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633413" indent="-176213" algn="l" defTabSz="914377" rtl="0" eaLnBrk="1" latinLnBrk="0" hangingPunct="1"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buClr>
                <a:srgbClr val="666666"/>
              </a:buClr>
              <a:buSzPct val="10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800100" indent="-166688" algn="l" defTabSz="914377" rtl="0" eaLnBrk="1" latinLnBrk="0" hangingPunct="1">
              <a:lnSpc>
                <a:spcPct val="105000"/>
              </a:lnSpc>
              <a:spcBef>
                <a:spcPts val="0"/>
              </a:spcBef>
              <a:spcAft>
                <a:spcPts val="500"/>
              </a:spcAft>
              <a:buClr>
                <a:srgbClr val="666666"/>
              </a:buClr>
              <a:buSzPct val="100000"/>
              <a:buFont typeface="Arial" panose="020B0604020202020204" pitchFamily="34" charset="0"/>
              <a:buChar char="̵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10000"/>
              </a:lnSpc>
            </a:pPr>
            <a:r>
              <a:rPr lang="en-US" dirty="0" smtClean="0"/>
              <a:t>Production costs lower in 2 of 3 cases despite increased DA energy market requirements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596" y="2042992"/>
            <a:ext cx="8288809" cy="2570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25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Revenues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27704" y="1730550"/>
            <a:ext cx="842132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Average Net Revenues by Resource Type, Winter Season, Frequent Stressed Conditions ($ per MW)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2388" y="2169350"/>
            <a:ext cx="5699225" cy="37925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2473" y="2169350"/>
            <a:ext cx="6025922" cy="3792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36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Revenues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27703" y="1730550"/>
            <a:ext cx="831809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Average Net Revenues by Resource Type, Winter Season, Extended Stressed Conditions ($ per MW)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2473" y="2169349"/>
            <a:ext cx="6025922" cy="3792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28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Revenues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3961" y="1730550"/>
            <a:ext cx="846557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Average Net Revenues by Resource Type, Winter Season, Infrequent Stressed Conditions ($ per MW)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2473" y="2169348"/>
            <a:ext cx="6025922" cy="3792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89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8690D-C10F-4332-A8EF-E753EC7EF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to Central Case Results: </a:t>
            </a:r>
            <a:br>
              <a:rPr lang="en-US" dirty="0" smtClean="0"/>
            </a:br>
            <a:r>
              <a:rPr lang="en-US" dirty="0" smtClean="0"/>
              <a:t>Operational and Reliability Outcomes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64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0"/>
            <a:ext cx="7914132" cy="4634411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550" b="1" i="1" dirty="0" smtClean="0"/>
              <a:t>Operating reserve shortages</a:t>
            </a:r>
            <a:r>
              <a:rPr lang="en-US" sz="1550" dirty="0" smtClean="0"/>
              <a:t>.  Hours </a:t>
            </a:r>
            <a:r>
              <a:rPr lang="en-US" sz="1550" dirty="0"/>
              <a:t>of </a:t>
            </a:r>
            <a:r>
              <a:rPr lang="en-US" sz="1550" dirty="0" smtClean="0"/>
              <a:t>10- </a:t>
            </a:r>
            <a:r>
              <a:rPr lang="en-US" sz="1550" dirty="0"/>
              <a:t>or 30-minute </a:t>
            </a:r>
            <a:r>
              <a:rPr lang="en-US" sz="1550" dirty="0" smtClean="0"/>
              <a:t>operating reserve shortage</a:t>
            </a:r>
          </a:p>
          <a:p>
            <a:pPr lvl="1">
              <a:lnSpc>
                <a:spcPct val="110000"/>
              </a:lnSpc>
            </a:pPr>
            <a:r>
              <a:rPr lang="en-US" sz="1550" b="1" i="1" dirty="0" smtClean="0"/>
              <a:t>Natural </a:t>
            </a:r>
            <a:r>
              <a:rPr lang="en-US" sz="1550" b="1" i="1" dirty="0"/>
              <a:t>gas consumption </a:t>
            </a:r>
            <a:r>
              <a:rPr lang="en-US" sz="1550" b="1" i="1" dirty="0" smtClean="0"/>
              <a:t>when natural </a:t>
            </a:r>
            <a:r>
              <a:rPr lang="en-US" sz="1550" b="1" i="1" dirty="0"/>
              <a:t>gas </a:t>
            </a:r>
            <a:r>
              <a:rPr lang="en-US" sz="1550" b="1" i="1" dirty="0" smtClean="0"/>
              <a:t>supply is tight</a:t>
            </a:r>
            <a:r>
              <a:rPr lang="en-US" sz="1550" dirty="0" smtClean="0"/>
              <a:t>. </a:t>
            </a:r>
            <a:r>
              <a:rPr lang="en-US" sz="1550" dirty="0"/>
              <a:t>Change in natural gas consumption during </a:t>
            </a:r>
            <a:r>
              <a:rPr lang="en-US" sz="1550" dirty="0" smtClean="0"/>
              <a:t>periods when NG supply is tight, as reflected by high prices (&gt; </a:t>
            </a:r>
            <a:r>
              <a:rPr lang="en-US" sz="1550" dirty="0"/>
              <a:t>$16 </a:t>
            </a:r>
            <a:r>
              <a:rPr lang="en-US" sz="1550" dirty="0" smtClean="0"/>
              <a:t>/ MMBtu), net of NG from forward LNG contracts </a:t>
            </a:r>
            <a:endParaRPr lang="en-US" sz="1550" dirty="0"/>
          </a:p>
          <a:p>
            <a:pPr lvl="1">
              <a:lnSpc>
                <a:spcPct val="110000"/>
              </a:lnSpc>
            </a:pPr>
            <a:r>
              <a:rPr lang="en-US" sz="1550" b="1" i="1" dirty="0"/>
              <a:t>Minimum daily deliverable energy from oil-fired units.</a:t>
            </a:r>
            <a:r>
              <a:rPr lang="en-US" sz="1550" dirty="0"/>
              <a:t> Minimum daily quantity of energy (MWh) available from oil-only and dual-fuel resources given actual fuel inventory</a:t>
            </a:r>
          </a:p>
          <a:p>
            <a:pPr lvl="1">
              <a:lnSpc>
                <a:spcPct val="110000"/>
              </a:lnSpc>
            </a:pPr>
            <a:r>
              <a:rPr lang="en-US" sz="1550" b="1" i="1" dirty="0" smtClean="0"/>
              <a:t>Average </a:t>
            </a:r>
            <a:r>
              <a:rPr lang="en-US" sz="1550" b="1" i="1" dirty="0"/>
              <a:t>daily deliverable energy from oil-fired units.</a:t>
            </a:r>
            <a:r>
              <a:rPr lang="en-US" sz="1550" dirty="0"/>
              <a:t> </a:t>
            </a:r>
            <a:r>
              <a:rPr lang="en-US" sz="1550" dirty="0" smtClean="0"/>
              <a:t>Average daily </a:t>
            </a:r>
            <a:r>
              <a:rPr lang="en-US" sz="1550" dirty="0"/>
              <a:t>quantity of energy (MWh) available from oil-only and dual-fuel resources given actual fuel inventory</a:t>
            </a:r>
          </a:p>
          <a:p>
            <a:pPr lvl="1">
              <a:lnSpc>
                <a:spcPct val="110000"/>
              </a:lnSpc>
            </a:pPr>
            <a:r>
              <a:rPr lang="en-US" sz="1550" b="1" dirty="0" smtClean="0"/>
              <a:t>Maximum 4-day drop in energy inventory.  </a:t>
            </a:r>
            <a:r>
              <a:rPr lang="en-US" sz="1550" dirty="0" smtClean="0"/>
              <a:t>Largest drop in energy inventory over a 4-day period.   </a:t>
            </a:r>
          </a:p>
          <a:p>
            <a:pPr lvl="1">
              <a:lnSpc>
                <a:spcPct val="110000"/>
              </a:lnSpc>
            </a:pPr>
            <a:endParaRPr lang="en-US" sz="155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Multiple Metrics to Capture Different Aspects of Energy Security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/ Reliability Metrics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92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Multiple Metrics to Capture Different Aspects of Energy Security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/ Reliability Metrics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87972" y="1991835"/>
            <a:ext cx="7189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 in Reliability Metric with ESI compared to CMR</a:t>
            </a:r>
          </a:p>
          <a:p>
            <a:pPr algn="ctr"/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 Cases</a:t>
            </a:r>
          </a:p>
        </p:txBody>
      </p:sp>
      <p:sp>
        <p:nvSpPr>
          <p:cNvPr id="10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4385406"/>
            <a:ext cx="7914132" cy="2066564"/>
          </a:xfrm>
        </p:spPr>
        <p:txBody>
          <a:bodyPr>
            <a:normAutofit/>
          </a:bodyPr>
          <a:lstStyle/>
          <a:p>
            <a:pPr lvl="1">
              <a:lnSpc>
                <a:spcPct val="110000"/>
              </a:lnSpc>
            </a:pPr>
            <a:r>
              <a:rPr lang="en-US" sz="1700" dirty="0" smtClean="0"/>
              <a:t>Consistent with prior results, ESI generally relaxes energy physical and economic constraints</a:t>
            </a:r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Reduced reliance on NG supply </a:t>
            </a:r>
            <a:r>
              <a:rPr lang="en-US" sz="1600" dirty="0"/>
              <a:t>when </a:t>
            </a:r>
            <a:r>
              <a:rPr lang="en-US" sz="1600" dirty="0" smtClean="0"/>
              <a:t>supplies are constrained (prices </a:t>
            </a:r>
            <a:r>
              <a:rPr lang="en-US" sz="1600" dirty="0"/>
              <a:t>are </a:t>
            </a:r>
            <a:r>
              <a:rPr lang="en-US" sz="1600" dirty="0" smtClean="0"/>
              <a:t>high)</a:t>
            </a:r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Increased energy inventory</a:t>
            </a:r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Reduced draw-down on energy inventory during periods of need</a:t>
            </a:r>
          </a:p>
          <a:p>
            <a:pPr marL="227012" lvl="2" indent="0">
              <a:lnSpc>
                <a:spcPct val="110000"/>
              </a:lnSpc>
              <a:buNone/>
            </a:pPr>
            <a:endParaRPr lang="en-US" sz="17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071" y="2429602"/>
            <a:ext cx="8488726" cy="175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03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Daily Oil Available for Real Time Generation, </a:t>
            </a:r>
            <a:r>
              <a:rPr lang="en-US" dirty="0" smtClean="0"/>
              <a:t>Frequent Stressed Case </a:t>
            </a:r>
            <a:r>
              <a:rPr lang="en-US" dirty="0"/>
              <a:t>(MWh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 - Reliability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5429" y="1910992"/>
            <a:ext cx="847314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Maximum Daily Potential Generation from Oil-fired Resources, CMR vs ESI,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Frequent </a:t>
            </a:r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Stressed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1" y="2431863"/>
            <a:ext cx="7406640" cy="3703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91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/>
              <a:t>We appreciate </a:t>
            </a:r>
            <a:r>
              <a:rPr lang="en-US" sz="1800" dirty="0" smtClean="0"/>
              <a:t>the </a:t>
            </a:r>
            <a:r>
              <a:rPr lang="en-US" sz="1800" dirty="0"/>
              <a:t>feedback </a:t>
            </a:r>
            <a:r>
              <a:rPr lang="en-US" sz="1800" dirty="0" smtClean="0"/>
              <a:t>provided by stakeholders</a:t>
            </a:r>
            <a:r>
              <a:rPr lang="en-US" sz="1800" dirty="0"/>
              <a:t>, as it has helped inform many of the model's assumptions </a:t>
            </a:r>
            <a:endParaRPr lang="en-US" sz="1800" dirty="0" smtClean="0"/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We </a:t>
            </a:r>
            <a:r>
              <a:rPr lang="en-US" sz="1800" dirty="0"/>
              <a:t>have </a:t>
            </a:r>
            <a:r>
              <a:rPr lang="en-US" sz="1800" dirty="0" smtClean="0"/>
              <a:t>received many requests </a:t>
            </a:r>
            <a:r>
              <a:rPr lang="en-US" sz="1800" dirty="0"/>
              <a:t>for additional </a:t>
            </a:r>
            <a:r>
              <a:rPr lang="en-US" sz="1800" dirty="0" smtClean="0"/>
              <a:t>results, analysis, and scenarios; we </a:t>
            </a:r>
            <a:r>
              <a:rPr lang="en-US" sz="1800" dirty="0"/>
              <a:t>have worked </a:t>
            </a:r>
            <a:r>
              <a:rPr lang="en-US" sz="1800" dirty="0" smtClean="0"/>
              <a:t>diligently to be as responsive as possible</a:t>
            </a:r>
            <a:r>
              <a:rPr lang="en-US" sz="1800" dirty="0"/>
              <a:t>, </a:t>
            </a:r>
            <a:r>
              <a:rPr lang="en-US" sz="1800" dirty="0" smtClean="0"/>
              <a:t>although </a:t>
            </a:r>
            <a:r>
              <a:rPr lang="en-US" sz="1800" dirty="0"/>
              <a:t>time constraints </a:t>
            </a:r>
            <a:r>
              <a:rPr lang="en-US" sz="1800" dirty="0" smtClean="0"/>
              <a:t>have affected our ability to respond to all requests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Our work continues, and we hope to respond to requests not addressed in </a:t>
            </a:r>
            <a:r>
              <a:rPr lang="en-US" sz="1800" dirty="0"/>
              <a:t>upcoming presentations and in the report </a:t>
            </a:r>
            <a:endParaRPr lang="en-US" sz="1800" dirty="0" smtClean="0"/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Today we present results for: 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Winter Month Central Case ‒ updated results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Winter Scenarios ‒ selected scenarios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Non-Winter Months ‒ one Case</a:t>
            </a:r>
          </a:p>
          <a:p>
            <a:pPr lvl="1">
              <a:lnSpc>
                <a:spcPct val="110000"/>
              </a:lnSpc>
            </a:pP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Several changes in assumptions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and Progress to Date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60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 smtClean="0"/>
              <a:t>ESI generally expected to improve system operations and reliability 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Increased energy inventory reduces risk of operational events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Reduced reliance and stress on fixed fuel (natural gas) delivery </a:t>
            </a:r>
            <a:r>
              <a:rPr lang="en-US" sz="1700" dirty="0"/>
              <a:t>systems 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Compensation for DA energy </a:t>
            </a:r>
            <a:r>
              <a:rPr lang="en-US" sz="1700" dirty="0"/>
              <a:t>option helps to preserve </a:t>
            </a:r>
            <a:r>
              <a:rPr lang="en-US" sz="1700" dirty="0" smtClean="0"/>
              <a:t>energy inventory, while shifting energy supply to resources with just-in-time fuel supplies (i.e., natural gas)</a:t>
            </a:r>
          </a:p>
          <a:p>
            <a:pPr lvl="3">
              <a:lnSpc>
                <a:spcPct val="110000"/>
              </a:lnSpc>
            </a:pPr>
            <a:r>
              <a:rPr lang="en-US" sz="1600" dirty="0" smtClean="0"/>
              <a:t>Magnitude of this effect will tend to increase as system conditions become more stressed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Key Takeaways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Operations and Reliability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91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8690D-C10F-4332-A8EF-E753EC7EF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</a:t>
            </a:r>
            <a:r>
              <a:rPr lang="en-US" dirty="0"/>
              <a:t>Scenario Analysis </a:t>
            </a:r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18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 smtClean="0"/>
              <a:t>The Scenarios evaluated seek </a:t>
            </a:r>
            <a:r>
              <a:rPr lang="en-US" sz="1800" dirty="0"/>
              <a:t>to be responsive to the set of stakeholder requests we have received to date </a:t>
            </a:r>
            <a:endParaRPr lang="en-US" sz="1800" dirty="0" smtClean="0"/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Particular Scenarios being analyzed are described on the following page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These descriptions list all of the changes in assumptions for each Scenario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One Scenario ‒ “</a:t>
            </a:r>
            <a:r>
              <a:rPr lang="en-US" sz="1700" dirty="0"/>
              <a:t>Strike Hourly</a:t>
            </a:r>
            <a:r>
              <a:rPr lang="en-US" sz="1700" dirty="0" smtClean="0"/>
              <a:t>” ‒ assumes an hourly-varying strike price that is consistent with ISO-NE’s current design thinking</a:t>
            </a:r>
          </a:p>
          <a:p>
            <a:pPr lvl="1">
              <a:lnSpc>
                <a:spcPct val="110000"/>
              </a:lnSpc>
            </a:pPr>
            <a:r>
              <a:rPr lang="en-US" sz="1800" dirty="0"/>
              <a:t>Scenarios are organized into two groups:</a:t>
            </a:r>
          </a:p>
          <a:p>
            <a:pPr lvl="2">
              <a:lnSpc>
                <a:spcPct val="110000"/>
              </a:lnSpc>
            </a:pPr>
            <a:r>
              <a:rPr lang="en-US" sz="1700" dirty="0"/>
              <a:t>Changes to ESI Design </a:t>
            </a:r>
          </a:p>
          <a:p>
            <a:pPr lvl="2">
              <a:lnSpc>
                <a:spcPct val="110000"/>
              </a:lnSpc>
            </a:pPr>
            <a:r>
              <a:rPr lang="en-US" sz="1700" dirty="0"/>
              <a:t>Changes to Resource or Demand Assumptions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Results are preliminary, and we continue to evaluate results to develop more insight into expected ESI impacts</a:t>
            </a:r>
            <a:endParaRPr lang="en-US" sz="1800" dirty="0"/>
          </a:p>
          <a:p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Set of Scenarios Presented Today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 Presented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43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173" y="1614532"/>
            <a:ext cx="8612171" cy="4606407"/>
          </a:xfrm>
          <a:prstGeom prst="rect">
            <a:avLst/>
          </a:prstGeom>
        </p:spPr>
      </p:pic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 Presented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70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0"/>
            <a:ext cx="7914132" cy="4634411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 smtClean="0"/>
              <a:t>ESI’s impact on consumer costs varies across scenarios and Cases</a:t>
            </a:r>
            <a:endParaRPr lang="en-US" sz="1800" strike="sngStrike" dirty="0" smtClean="0"/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Range from reduction of $316 million to increase of $407 million 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Impact is complex, reflecting multiple factors, including: </a:t>
            </a:r>
          </a:p>
          <a:p>
            <a:pPr lvl="3">
              <a:lnSpc>
                <a:spcPct val="110000"/>
              </a:lnSpc>
            </a:pPr>
            <a:r>
              <a:rPr lang="en-US" sz="1600" dirty="0" smtClean="0"/>
              <a:t>Changes in and nature of change in market tightness (e.g., High Load, </a:t>
            </a:r>
            <a:r>
              <a:rPr lang="en-US" sz="1600" dirty="0"/>
              <a:t>1- and 5-day Supply </a:t>
            </a:r>
            <a:r>
              <a:rPr lang="en-US" sz="1600" dirty="0" smtClean="0"/>
              <a:t>Shocks, More/Less LNG supply)</a:t>
            </a:r>
          </a:p>
          <a:p>
            <a:pPr lvl="3">
              <a:lnSpc>
                <a:spcPct val="110000"/>
              </a:lnSpc>
            </a:pPr>
            <a:r>
              <a:rPr lang="en-US" sz="1600" dirty="0" smtClean="0"/>
              <a:t>Changes in costs (e.g., higher risk premiums)</a:t>
            </a:r>
          </a:p>
          <a:p>
            <a:pPr lvl="3">
              <a:lnSpc>
                <a:spcPct val="110000"/>
              </a:lnSpc>
            </a:pPr>
            <a:r>
              <a:rPr lang="en-US" sz="1600" dirty="0" smtClean="0"/>
              <a:t>ESI design (e.g., higher RER quantity)</a:t>
            </a:r>
          </a:p>
          <a:p>
            <a:pPr lvl="3">
              <a:lnSpc>
                <a:spcPct val="110000"/>
              </a:lnSpc>
            </a:pPr>
            <a:endParaRPr lang="en-US" sz="1500" dirty="0" smtClean="0"/>
          </a:p>
          <a:p>
            <a:pPr lvl="2">
              <a:lnSpc>
                <a:spcPct val="110000"/>
              </a:lnSpc>
            </a:pPr>
            <a:endParaRPr lang="en-US" sz="1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Impacts Vary Across Cases and Scenarios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 - Customer Payment Impacts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7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0"/>
            <a:ext cx="7914132" cy="4634411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 smtClean="0"/>
              <a:t>Across cases: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LMPs decrease due to increased energy inventory incented by ESI and increased DA energy supply (at lower LMPs)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FER prices range from $1.47 to $20.40 per MWh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DA energy option prices vary across Cases, but relatively similar across Scenarios within Cases</a:t>
            </a:r>
          </a:p>
          <a:p>
            <a:pPr lvl="3">
              <a:lnSpc>
                <a:spcPct val="110000"/>
              </a:lnSpc>
            </a:pPr>
            <a:endParaRPr lang="en-US" sz="1600" dirty="0" smtClean="0"/>
          </a:p>
          <a:p>
            <a:pPr lvl="1">
              <a:lnSpc>
                <a:spcPct val="110000"/>
              </a:lnSpc>
            </a:pPr>
            <a:endParaRPr lang="en-US" dirty="0" smtClean="0"/>
          </a:p>
          <a:p>
            <a:pPr>
              <a:lnSpc>
                <a:spcPct val="110000"/>
              </a:lnSpc>
            </a:pP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Impacts Vary Across Cases and Scenarios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 - Prices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57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Frequent Stressed Case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 - Summary Results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287" y="2305003"/>
            <a:ext cx="7917213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83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Extended Stressed Case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 - Summary Results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2305003"/>
            <a:ext cx="7917212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65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Infrequent Stressed Case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 - Summary Results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288" y="2305003"/>
            <a:ext cx="7917212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2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0"/>
            <a:ext cx="7914132" cy="4634411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dirty="0" smtClean="0"/>
              <a:t>Across scenarios, ESI causes positive operational improvements through incremental fuel supply and substitution of resources with just-in-time energy supply for inventoried energy</a:t>
            </a:r>
          </a:p>
          <a:p>
            <a:pPr lvl="2">
              <a:lnSpc>
                <a:spcPct val="110000"/>
              </a:lnSpc>
            </a:pPr>
            <a:r>
              <a:rPr lang="en-US" dirty="0" smtClean="0"/>
              <a:t>Fewer operating reserve shortages during 5-day supply contingency (“Shock HQ 5 Days”) in Frequent Case</a:t>
            </a:r>
          </a:p>
          <a:p>
            <a:pPr lvl="2">
              <a:lnSpc>
                <a:spcPct val="110000"/>
              </a:lnSpc>
            </a:pPr>
            <a:r>
              <a:rPr lang="en-US" dirty="0" smtClean="0"/>
              <a:t>Use of natural gas when prices are high (i.e., NG supply is tight) decreases under all scenarios, illustrating how ESI reduces stress on fuel systems</a:t>
            </a:r>
          </a:p>
          <a:p>
            <a:pPr lvl="2">
              <a:lnSpc>
                <a:spcPct val="110000"/>
              </a:lnSpc>
            </a:pPr>
            <a:r>
              <a:rPr lang="en-US" dirty="0" smtClean="0"/>
              <a:t>System-wide quantity of fuel oil inventory generally higher under ESI</a:t>
            </a:r>
          </a:p>
          <a:p>
            <a:pPr lvl="2">
              <a:lnSpc>
                <a:spcPct val="110000"/>
              </a:lnSpc>
            </a:pPr>
            <a:r>
              <a:rPr lang="en-US" dirty="0" smtClean="0"/>
              <a:t>Depletion of oil inventory during periods of high demand (i.e., “cold snaps”) reduced under ESI</a:t>
            </a:r>
          </a:p>
          <a:p>
            <a:pPr lvl="2">
              <a:lnSpc>
                <a:spcPct val="110000"/>
              </a:lnSpc>
            </a:pP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Impacts Vary Across Cases and Scenarios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 – Operational and Reliability Outcomes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13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8690D-C10F-4332-A8EF-E753EC7EF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to Central Case Results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25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Multiple Metrics to Capture Different Aspects of Energy Security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/ Reliability Metrics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87972" y="1841578"/>
            <a:ext cx="71890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 in Reliability Metric with ESI compared to CMR, Frequent Stressed Conditions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794" y="2305003"/>
            <a:ext cx="759743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90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Multiple Metrics to Capture Different Aspects of Energy Security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/ Reliability Metrics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87972" y="1841578"/>
            <a:ext cx="71890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 in Reliability Metric with ESI compared to CMR, Extended Stressed Conditions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794" y="2305003"/>
            <a:ext cx="759743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03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Multiple Metrics to Capture Different Aspects of Energy Security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/ Reliability Metrics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87972" y="1841578"/>
            <a:ext cx="71890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 in Reliability Metric with ESI compared to CMR, Infrequent Stressed Conditions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794" y="2305003"/>
            <a:ext cx="759743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49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8690D-C10F-4332-A8EF-E753EC7EF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Non-Winter Month Analysis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48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dirty="0" smtClean="0"/>
              <a:t>Framework for analysis of ESI during non-winter months is largely the same as the analysis for winter months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Analysis considers different levels of stressed conditions in a </a:t>
            </a:r>
            <a:r>
              <a:rPr lang="en-US" dirty="0"/>
              <a:t>future non-winter</a:t>
            </a:r>
            <a:r>
              <a:rPr lang="en-US" dirty="0" smtClean="0"/>
              <a:t>, 2026:</a:t>
            </a:r>
          </a:p>
          <a:p>
            <a:pPr lvl="2">
              <a:lnSpc>
                <a:spcPct val="110000"/>
              </a:lnSpc>
            </a:pPr>
            <a:r>
              <a:rPr lang="en-US" sz="1600" b="1" i="1" dirty="0" smtClean="0"/>
              <a:t>Moderate Conditions</a:t>
            </a:r>
            <a:r>
              <a:rPr lang="en-US" sz="1600" b="1" i="1" dirty="0"/>
              <a:t>	</a:t>
            </a:r>
            <a:r>
              <a:rPr lang="en-US" sz="1600" dirty="0" smtClean="0"/>
              <a:t>based </a:t>
            </a:r>
            <a:r>
              <a:rPr lang="en-US" sz="1600" dirty="0"/>
              <a:t>on </a:t>
            </a:r>
            <a:r>
              <a:rPr lang="en-US" sz="1600" dirty="0" smtClean="0"/>
              <a:t>2017 </a:t>
            </a:r>
            <a:r>
              <a:rPr lang="en-US" sz="1600" dirty="0"/>
              <a:t>(March through November)</a:t>
            </a:r>
          </a:p>
          <a:p>
            <a:pPr lvl="3">
              <a:lnSpc>
                <a:spcPct val="110000"/>
              </a:lnSpc>
            </a:pPr>
            <a:r>
              <a:rPr lang="en-US" sz="1500" dirty="0" smtClean="0"/>
              <a:t>Moderate or typical non-winter market conditions</a:t>
            </a:r>
            <a:endParaRPr lang="en-US" sz="1500" dirty="0"/>
          </a:p>
          <a:p>
            <a:pPr lvl="1">
              <a:lnSpc>
                <a:spcPct val="110000"/>
              </a:lnSpc>
            </a:pPr>
            <a:r>
              <a:rPr lang="en-US" dirty="0" smtClean="0"/>
              <a:t>Results </a:t>
            </a:r>
            <a:r>
              <a:rPr lang="en-US" dirty="0"/>
              <a:t>are preliminary, but provide reasonable estimates of impacts for the cases evaluated</a:t>
            </a:r>
          </a:p>
          <a:p>
            <a:pPr lvl="1">
              <a:lnSpc>
                <a:spcPct val="110000"/>
              </a:lnSpc>
            </a:pPr>
            <a:endParaRPr lang="en-US" sz="1800" dirty="0"/>
          </a:p>
          <a:p>
            <a:pPr lvl="1">
              <a:lnSpc>
                <a:spcPct val="110000"/>
              </a:lnSpc>
            </a:pPr>
            <a:endParaRPr lang="en-US" sz="1800" dirty="0" smtClean="0"/>
          </a:p>
          <a:p>
            <a:pPr lvl="1">
              <a:lnSpc>
                <a:spcPct val="110000"/>
              </a:lnSpc>
            </a:pPr>
            <a:endParaRPr lang="en-US" sz="1800" dirty="0"/>
          </a:p>
          <a:p>
            <a:pPr marL="7937" lvl="1" indent="0">
              <a:lnSpc>
                <a:spcPct val="110000"/>
              </a:lnSpc>
              <a:buNone/>
            </a:pPr>
            <a:endParaRPr lang="en-US" sz="180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Fundamentals of Impact Approach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ESI Impacts in Non-Winter Months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1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700" dirty="0" smtClean="0"/>
              <a:t>Key assumptions (discussed in November MC, as well):</a:t>
            </a:r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Demand escalated in manner consistent with winter approach (reflecting ISO forecasts for </a:t>
            </a:r>
            <a:r>
              <a:rPr lang="en-US" sz="1600" dirty="0"/>
              <a:t>2026) </a:t>
            </a:r>
            <a:endParaRPr lang="en-US" sz="1600" dirty="0" smtClean="0"/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Supply </a:t>
            </a:r>
          </a:p>
          <a:p>
            <a:pPr lvl="3">
              <a:lnSpc>
                <a:spcPct val="110000"/>
              </a:lnSpc>
            </a:pPr>
            <a:r>
              <a:rPr lang="en-US" sz="1500" dirty="0" smtClean="0"/>
              <a:t>Variable renewable profiles consistent with historical output, grown to anticipated future renewable supplies </a:t>
            </a:r>
          </a:p>
          <a:p>
            <a:pPr lvl="3">
              <a:lnSpc>
                <a:spcPct val="110000"/>
              </a:lnSpc>
            </a:pPr>
            <a:r>
              <a:rPr lang="en-US" sz="1500" dirty="0" smtClean="0"/>
              <a:t>Available supplies reflect scheduled </a:t>
            </a:r>
            <a:r>
              <a:rPr lang="en-US" sz="1500" dirty="0"/>
              <a:t>“shoulder” </a:t>
            </a:r>
            <a:r>
              <a:rPr lang="en-US" sz="1500" dirty="0" smtClean="0"/>
              <a:t>month maintenance outages</a:t>
            </a:r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Fuel supply (natural gas and fuel oil) not materially binding on market </a:t>
            </a:r>
            <a:r>
              <a:rPr lang="en-US" sz="1600" dirty="0"/>
              <a:t>outcomes in these Cases</a:t>
            </a:r>
          </a:p>
          <a:p>
            <a:pPr lvl="2">
              <a:lnSpc>
                <a:spcPct val="110000"/>
              </a:lnSpc>
            </a:pPr>
            <a:r>
              <a:rPr lang="en-US" sz="1600" dirty="0"/>
              <a:t>No market responses to ESI incentives </a:t>
            </a:r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DA energy option offer prices adjusted for non-winter market conditions (with limited intra-day fuel price risk)</a:t>
            </a:r>
          </a:p>
          <a:p>
            <a:pPr lvl="3">
              <a:lnSpc>
                <a:spcPct val="110000"/>
              </a:lnSpc>
            </a:pPr>
            <a:endParaRPr lang="en-US" sz="1500" dirty="0"/>
          </a:p>
          <a:p>
            <a:pPr lvl="2">
              <a:lnSpc>
                <a:spcPct val="110000"/>
              </a:lnSpc>
            </a:pPr>
            <a:endParaRPr lang="en-US" dirty="0" smtClean="0"/>
          </a:p>
          <a:p>
            <a:pPr lvl="2">
              <a:lnSpc>
                <a:spcPct val="110000"/>
              </a:lnSpc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 </a:t>
            </a:r>
            <a:r>
              <a:rPr lang="en-US" dirty="0" smtClean="0"/>
              <a:t>Non-Winter Central Case – Assumptions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58368" y="1499512"/>
            <a:ext cx="7914132" cy="320040"/>
          </a:xfrm>
        </p:spPr>
        <p:txBody>
          <a:bodyPr/>
          <a:lstStyle/>
          <a:p>
            <a:r>
              <a:rPr lang="en-US" dirty="0" smtClean="0"/>
              <a:t>Data and assumptions generally consistent with winter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42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700" dirty="0" smtClean="0"/>
              <a:t>Results today will cover the key impacts evaluated in our preliminary analysis, including:</a:t>
            </a:r>
          </a:p>
          <a:p>
            <a:pPr lvl="2">
              <a:lnSpc>
                <a:spcPct val="110000"/>
              </a:lnSpc>
            </a:pPr>
            <a:r>
              <a:rPr lang="en-US" sz="1600" dirty="0"/>
              <a:t>Changes in total customer payments under ESI</a:t>
            </a:r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Price signals, including LMPs and DA AS prices</a:t>
            </a:r>
            <a:endParaRPr lang="en-US" sz="1600" dirty="0"/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Quantities of DA energy and AS procured, and the shifts in DA cleared energy compared to current market rules</a:t>
            </a:r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Changes in net revenues to resource owners</a:t>
            </a:r>
          </a:p>
          <a:p>
            <a:pPr lvl="2"/>
            <a:r>
              <a:rPr lang="en-US" sz="1600" dirty="0" smtClean="0"/>
              <a:t>Operational </a:t>
            </a:r>
            <a:r>
              <a:rPr lang="en-US" sz="1600" dirty="0"/>
              <a:t>and </a:t>
            </a:r>
            <a:r>
              <a:rPr lang="en-US" sz="1600" dirty="0" smtClean="0"/>
              <a:t>reliability outcomes</a:t>
            </a:r>
            <a:endParaRPr lang="en-US" sz="1600" dirty="0"/>
          </a:p>
          <a:p>
            <a:pPr lvl="2">
              <a:lnSpc>
                <a:spcPct val="110000"/>
              </a:lnSpc>
            </a:pPr>
            <a:endParaRPr lang="en-US" dirty="0" smtClean="0"/>
          </a:p>
          <a:p>
            <a:pPr lvl="2">
              <a:lnSpc>
                <a:spcPct val="110000"/>
              </a:lnSpc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 Central Case Results </a:t>
            </a:r>
            <a:r>
              <a:rPr lang="en-US" dirty="0" smtClean="0"/>
              <a:t>– Overview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58368" y="1499512"/>
            <a:ext cx="7914132" cy="320040"/>
          </a:xfrm>
        </p:spPr>
        <p:txBody>
          <a:bodyPr/>
          <a:lstStyle/>
          <a:p>
            <a:r>
              <a:rPr lang="en-US" dirty="0" smtClean="0"/>
              <a:t>Scope of results to be discussed today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66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8690D-C10F-4332-A8EF-E753EC7EF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Non-Winter Results: Payments and Prices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12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 smtClean="0"/>
              <a:t>ESI increases total customer payments in non-winter </a:t>
            </a:r>
            <a:r>
              <a:rPr lang="en-US" sz="1800" dirty="0"/>
              <a:t>months for the Case considered</a:t>
            </a:r>
          </a:p>
          <a:p>
            <a:pPr lvl="2">
              <a:lnSpc>
                <a:spcPct val="110000"/>
              </a:lnSpc>
            </a:pPr>
            <a:r>
              <a:rPr lang="en-US" sz="1700" dirty="0"/>
              <a:t>Consistent with procurement of additional reliability services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Reflects assumption of no market responses to ESI incentives</a:t>
            </a:r>
          </a:p>
          <a:p>
            <a:pPr lvl="2">
              <a:lnSpc>
                <a:spcPct val="110000"/>
              </a:lnSpc>
            </a:pPr>
            <a:endParaRPr lang="en-US" sz="1700" dirty="0" smtClean="0"/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Change in LMPs and total payments to energy is relatively small 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In Moderate Case, total change in payments ‒ accounting for change in LMP and new FER payments ‒ is approximately ~ $0.25 per MWh</a:t>
            </a:r>
          </a:p>
          <a:p>
            <a:pPr lvl="2">
              <a:lnSpc>
                <a:spcPct val="110000"/>
              </a:lnSpc>
            </a:pPr>
            <a:endParaRPr lang="en-US" sz="1700" dirty="0"/>
          </a:p>
          <a:p>
            <a:pPr lvl="2">
              <a:lnSpc>
                <a:spcPct val="110000"/>
              </a:lnSpc>
            </a:pPr>
            <a:endParaRPr lang="en-US" sz="1700" dirty="0" smtClean="0"/>
          </a:p>
          <a:p>
            <a:pPr lvl="1">
              <a:lnSpc>
                <a:spcPct val="110000"/>
              </a:lnSpc>
            </a:pPr>
            <a:endParaRPr lang="en-US" sz="1800" dirty="0" smtClean="0"/>
          </a:p>
          <a:p>
            <a:pPr lvl="1">
              <a:lnSpc>
                <a:spcPct val="110000"/>
              </a:lnSpc>
            </a:pP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Key Takeaways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Payments and Prices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68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Central Case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Customer Payments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786378" y="1692085"/>
            <a:ext cx="55712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 Payments by Case ($ Million)</a:t>
            </a:r>
          </a:p>
        </p:txBody>
      </p:sp>
      <p:sp>
        <p:nvSpPr>
          <p:cNvPr id="10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4721164"/>
            <a:ext cx="7914132" cy="1642159"/>
          </a:xfrm>
        </p:spPr>
        <p:txBody>
          <a:bodyPr>
            <a:normAutofit/>
          </a:bodyPr>
          <a:lstStyle/>
          <a:p>
            <a:pPr lvl="1">
              <a:lnSpc>
                <a:spcPct val="110000"/>
              </a:lnSpc>
            </a:pPr>
            <a:r>
              <a:rPr lang="en-US" sz="1700" dirty="0" smtClean="0"/>
              <a:t>Customers payments under ESI increase by $69 million (2.4%) in the Moderate Case</a:t>
            </a:r>
          </a:p>
          <a:p>
            <a:pPr lvl="1">
              <a:lnSpc>
                <a:spcPct val="110000"/>
              </a:lnSpc>
            </a:pPr>
            <a:r>
              <a:rPr lang="en-US" sz="1700" dirty="0" smtClean="0"/>
              <a:t>Increases due to new FER payments and net cost of ESI AS products</a:t>
            </a:r>
          </a:p>
          <a:p>
            <a:pPr lvl="1">
              <a:lnSpc>
                <a:spcPct val="110000"/>
              </a:lnSpc>
            </a:pPr>
            <a:endParaRPr lang="en-US" sz="1700" dirty="0" smtClean="0">
              <a:solidFill>
                <a:srgbClr val="FF0000"/>
              </a:solidFill>
            </a:endParaRPr>
          </a:p>
          <a:p>
            <a:pPr lvl="1">
              <a:lnSpc>
                <a:spcPct val="110000"/>
              </a:lnSpc>
            </a:pPr>
            <a:endParaRPr lang="en-US" sz="16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9896" y="2012125"/>
            <a:ext cx="5031076" cy="254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22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 smtClean="0"/>
              <a:t>Results </a:t>
            </a:r>
            <a:r>
              <a:rPr lang="en-US" sz="1800" dirty="0"/>
              <a:t>reflect several changes in assumptions relative to those presented at the December MC</a:t>
            </a:r>
            <a:endParaRPr lang="en-US" sz="1800" dirty="0" smtClean="0"/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ESI shortage prices</a:t>
            </a:r>
          </a:p>
          <a:p>
            <a:pPr lvl="3">
              <a:lnSpc>
                <a:spcPct val="110000"/>
              </a:lnSpc>
            </a:pPr>
            <a:r>
              <a:rPr lang="en-US" sz="1600" dirty="0" smtClean="0"/>
              <a:t>ESI shortages prices were set at levels above the levels currently proposed by ISO-NE</a:t>
            </a:r>
          </a:p>
          <a:p>
            <a:pPr lvl="3">
              <a:lnSpc>
                <a:spcPct val="110000"/>
              </a:lnSpc>
            </a:pPr>
            <a:r>
              <a:rPr lang="en-US" sz="1600" dirty="0" smtClean="0"/>
              <a:t>Updated results reflect values consistent with ISO-NE proposal 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Adjustment to treatment of variable renewable (solar, wind) participation in the DA market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Other adjustments to model parameters, including day-ahead demand and fuel oil inventory assumptions</a:t>
            </a:r>
          </a:p>
          <a:p>
            <a:pPr lvl="1">
              <a:lnSpc>
                <a:spcPct val="110000"/>
              </a:lnSpc>
            </a:pP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Several changes in assumptions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to Central Case Results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49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Central Case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LMPs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3764569"/>
            <a:ext cx="7914132" cy="2524520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500" dirty="0" smtClean="0"/>
              <a:t>With ESI, DA LMPs lower than under current market rules</a:t>
            </a:r>
          </a:p>
          <a:p>
            <a:pPr lvl="2">
              <a:lnSpc>
                <a:spcPct val="110000"/>
              </a:lnSpc>
            </a:pPr>
            <a:r>
              <a:rPr lang="en-US" sz="1400" dirty="0" smtClean="0"/>
              <a:t>Market clears more DA energy </a:t>
            </a:r>
          </a:p>
          <a:p>
            <a:pPr lvl="2">
              <a:lnSpc>
                <a:spcPct val="110000"/>
              </a:lnSpc>
            </a:pPr>
            <a:r>
              <a:rPr lang="en-US" sz="1400" dirty="0" smtClean="0"/>
              <a:t>LMPs “set” at demand offers, which are lower when clearing a greater quantity of supply</a:t>
            </a:r>
          </a:p>
          <a:p>
            <a:pPr lvl="1">
              <a:lnSpc>
                <a:spcPct val="110000"/>
              </a:lnSpc>
            </a:pPr>
            <a:r>
              <a:rPr lang="en-US" sz="1500" dirty="0" smtClean="0"/>
              <a:t>No change in RT LMPs, as energy inventories and fuel use decisions unchanged by ESI given lack of tightness in energy supplies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03618" y="1782799"/>
            <a:ext cx="62613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Average Day-Ahead and Real-Time LMPs by Case ($ per MWh)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0149" y="3328604"/>
            <a:ext cx="60659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[1] Prices are the unweighted average across hours.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149" y="2276743"/>
            <a:ext cx="8586216" cy="90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76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Payments to Day-Ahead Energy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4558" y="3898697"/>
            <a:ext cx="7914132" cy="2193401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700" dirty="0" smtClean="0"/>
              <a:t>DA energy is compensated with both LMPs and FER payments</a:t>
            </a:r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Average FER payment (column [C]) is the weighted average across all DA energy</a:t>
            </a:r>
          </a:p>
          <a:p>
            <a:pPr lvl="1">
              <a:lnSpc>
                <a:spcPct val="110000"/>
              </a:lnSpc>
            </a:pPr>
            <a:r>
              <a:rPr lang="en-US" sz="1700" dirty="0" smtClean="0"/>
              <a:t>Total compensation to DA energy increases under ESI (compared to CMR) reflecting combined impact to LMPs and new FER payments</a:t>
            </a:r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FER payments (more than) offset decrease in LMPs</a:t>
            </a:r>
            <a:endParaRPr lang="en-US" sz="1600" strike="sngStrike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872" y="1911658"/>
            <a:ext cx="77895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Weighted Average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Energy Payments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Generators, CMR vs ESI ($ per MWh)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58368" y="1499512"/>
            <a:ext cx="7914132" cy="320040"/>
          </a:xfrm>
        </p:spPr>
        <p:txBody>
          <a:bodyPr/>
          <a:lstStyle/>
          <a:p>
            <a:r>
              <a:rPr lang="en-US" dirty="0" smtClean="0"/>
              <a:t>Central Case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00052" y="3556259"/>
            <a:ext cx="60659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[1] Prices are weighted by hourly quantity of generation.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555" y="2401924"/>
            <a:ext cx="820223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34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Day-Ahead Option Prices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9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99846" y="3684687"/>
            <a:ext cx="8092342" cy="2686191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500" dirty="0" smtClean="0"/>
              <a:t>Weighted average hourly prices for EIR, </a:t>
            </a:r>
            <a:r>
              <a:rPr lang="en-US" sz="1500" dirty="0"/>
              <a:t>GCR10, GCR30, and </a:t>
            </a:r>
            <a:r>
              <a:rPr lang="en-US" sz="1500" dirty="0" smtClean="0"/>
              <a:t>RER are:</a:t>
            </a:r>
          </a:p>
          <a:p>
            <a:pPr lvl="2">
              <a:lnSpc>
                <a:spcPct val="110000"/>
              </a:lnSpc>
            </a:pPr>
            <a:r>
              <a:rPr lang="en-US" sz="1400" dirty="0" smtClean="0"/>
              <a:t>As with winter Cases, RER </a:t>
            </a:r>
            <a:r>
              <a:rPr lang="en-US" sz="1400" dirty="0"/>
              <a:t>and GCR </a:t>
            </a:r>
            <a:r>
              <a:rPr lang="en-US" sz="1400" dirty="0" smtClean="0"/>
              <a:t>average prices are relatively similar, although this masks significant hour-to-hour variation in each</a:t>
            </a:r>
            <a:endParaRPr lang="en-US" sz="1400" dirty="0"/>
          </a:p>
          <a:p>
            <a:pPr lvl="2">
              <a:lnSpc>
                <a:spcPct val="110000"/>
              </a:lnSpc>
            </a:pPr>
            <a:r>
              <a:rPr lang="en-US" sz="1400" dirty="0"/>
              <a:t>EIR price is </a:t>
            </a:r>
            <a:r>
              <a:rPr lang="en-US" sz="1400" dirty="0" smtClean="0"/>
              <a:t>higher because </a:t>
            </a:r>
            <a:r>
              <a:rPr lang="en-US" sz="1400" dirty="0"/>
              <a:t>prices are typically highest in hours when EIR quantity is </a:t>
            </a:r>
            <a:r>
              <a:rPr lang="en-US" sz="1400" dirty="0" smtClean="0"/>
              <a:t>large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8680" y="1819552"/>
            <a:ext cx="77895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Weighted Average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Energy Option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Clearing Prices ($ per MWh)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8905" y="3341771"/>
            <a:ext cx="60659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[1] Prices are weighted by hourly quantity of each ESI product.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58368" y="1499512"/>
            <a:ext cx="7914132" cy="320040"/>
          </a:xfrm>
        </p:spPr>
        <p:txBody>
          <a:bodyPr/>
          <a:lstStyle/>
          <a:p>
            <a:r>
              <a:rPr lang="en-US" dirty="0" smtClean="0"/>
              <a:t>Central Case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905" y="2270370"/>
            <a:ext cx="8071399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01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8690D-C10F-4332-A8EF-E753EC7EF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Non-Winter Results: Energy Supply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42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 smtClean="0"/>
              <a:t>ESI increases cleared DA energy, with cleared amount closer to the ISO forecast</a:t>
            </a:r>
          </a:p>
          <a:p>
            <a:pPr lvl="1">
              <a:lnSpc>
                <a:spcPct val="110000"/>
              </a:lnSpc>
            </a:pPr>
            <a:endParaRPr lang="en-US" sz="1800" dirty="0" smtClean="0"/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Under </a:t>
            </a:r>
            <a:r>
              <a:rPr lang="en-US" sz="1800" dirty="0"/>
              <a:t>ESI, DA energy supply generally increases for all resource types, with certain exceptions </a:t>
            </a:r>
            <a:endParaRPr lang="en-US" sz="1800" dirty="0" smtClean="0"/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Largest increases for CC units (dual fuel and gas-only) </a:t>
            </a:r>
          </a:p>
          <a:p>
            <a:pPr lvl="2">
              <a:lnSpc>
                <a:spcPct val="110000"/>
              </a:lnSpc>
            </a:pPr>
            <a:r>
              <a:rPr lang="en-US" sz="1700" dirty="0"/>
              <a:t>DA energy options supplied largely by pumped storage, GT’s (dual fuel, oil-only and gas-only), hydro and CC’s (dual fuel and gas-only)</a:t>
            </a:r>
          </a:p>
          <a:p>
            <a:pPr lvl="2">
              <a:lnSpc>
                <a:spcPct val="110000"/>
              </a:lnSpc>
            </a:pPr>
            <a:endParaRPr lang="en-US" sz="1700" dirty="0"/>
          </a:p>
          <a:p>
            <a:pPr lvl="2">
              <a:lnSpc>
                <a:spcPct val="110000"/>
              </a:lnSpc>
            </a:pPr>
            <a:endParaRPr lang="en-US" sz="1700" dirty="0" smtClean="0"/>
          </a:p>
          <a:p>
            <a:pPr lvl="1">
              <a:lnSpc>
                <a:spcPct val="110000"/>
              </a:lnSpc>
            </a:pPr>
            <a:endParaRPr lang="en-US" sz="1800" dirty="0" smtClean="0"/>
          </a:p>
          <a:p>
            <a:pPr lvl="1">
              <a:lnSpc>
                <a:spcPct val="110000"/>
              </a:lnSpc>
            </a:pP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Key Takeaways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Supply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03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DA Energy With ESI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35429" y="1517809"/>
            <a:ext cx="847314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in Cleared DA Energy by Resource Type, CMR vs ESI, Central Cases</a:t>
            </a:r>
          </a:p>
        </p:txBody>
      </p:sp>
      <p:sp>
        <p:nvSpPr>
          <p:cNvPr id="14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3855891"/>
            <a:ext cx="7914132" cy="2193401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700" dirty="0"/>
              <a:t>With ESI, total cleared DA energy increases (compared to CMR) </a:t>
            </a:r>
            <a:r>
              <a:rPr lang="en-US" sz="1800" dirty="0">
                <a:cs typeface="Arial" pitchFamily="34" charset="0"/>
              </a:rPr>
              <a:t>due to cost savings of substituting </a:t>
            </a:r>
            <a:r>
              <a:rPr lang="en-US" sz="1800" dirty="0" smtClean="0">
                <a:cs typeface="Arial" pitchFamily="34" charset="0"/>
              </a:rPr>
              <a:t>DA energy </a:t>
            </a:r>
            <a:r>
              <a:rPr lang="en-US" sz="1800" dirty="0">
                <a:cs typeface="Arial" pitchFamily="34" charset="0"/>
              </a:rPr>
              <a:t>for </a:t>
            </a:r>
            <a:r>
              <a:rPr lang="en-US" sz="1800" dirty="0" smtClean="0">
                <a:cs typeface="Arial" pitchFamily="34" charset="0"/>
              </a:rPr>
              <a:t>EIR</a:t>
            </a:r>
            <a:endParaRPr lang="en-US" sz="1700" dirty="0" smtClean="0"/>
          </a:p>
          <a:p>
            <a:pPr lvl="2">
              <a:lnSpc>
                <a:spcPct val="110000"/>
              </a:lnSpc>
            </a:pPr>
            <a:r>
              <a:rPr lang="en-US" sz="1600" dirty="0" smtClean="0"/>
              <a:t>EIR is small, as energy is substituted for EIR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29" y="2239737"/>
            <a:ext cx="8560273" cy="109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43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Non-Winter Generation Mix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3693" y="1689657"/>
            <a:ext cx="77366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Energy and DA Options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Resource Type, </a:t>
            </a:r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CMR vs ESI, Moderate Summer Conditions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5980" y="2073931"/>
            <a:ext cx="6012038" cy="421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02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8690D-C10F-4332-A8EF-E753EC7EF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Non-Winter Results: Net Revenues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1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 smtClean="0"/>
              <a:t>Given assumption that there is no change in fuel availability or other response to ESI, total production </a:t>
            </a:r>
            <a:r>
              <a:rPr lang="en-US" sz="1800" dirty="0"/>
              <a:t>costs are </a:t>
            </a:r>
            <a:r>
              <a:rPr lang="en-US" sz="1800" dirty="0" smtClean="0"/>
              <a:t>unchanged between CMR and ESI cases 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Net </a:t>
            </a:r>
            <a:r>
              <a:rPr lang="en-US" sz="1800" dirty="0"/>
              <a:t>revenues generally increase by resource </a:t>
            </a:r>
            <a:r>
              <a:rPr lang="en-US" sz="1800" dirty="0" smtClean="0"/>
              <a:t>type, on average</a:t>
            </a:r>
            <a:endParaRPr lang="en-US" sz="1800" strike="sngStrike" dirty="0" smtClean="0">
              <a:solidFill>
                <a:srgbClr val="FF0000"/>
              </a:solidFill>
            </a:endParaRP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Net revenues reflect multiple factors, including changes to LMPs, new FER payments and ESI awards for DA energy options </a:t>
            </a:r>
          </a:p>
          <a:p>
            <a:pPr lvl="2">
              <a:lnSpc>
                <a:spcPct val="110000"/>
              </a:lnSpc>
            </a:pPr>
            <a:endParaRPr lang="en-US" sz="170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Key Takeaways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Revenues and Production Costs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87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029" y="2284547"/>
            <a:ext cx="6106810" cy="3843445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Revenues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27703" y="1730550"/>
            <a:ext cx="83180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Average Net Revenues by Resource Type, Non-Winter Season, Moderate Summer Conditions </a:t>
            </a:r>
          </a:p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($ per MW)</a:t>
            </a:r>
          </a:p>
        </p:txBody>
      </p:sp>
    </p:spTree>
    <p:extLst>
      <p:ext uri="{BB962C8B-B14F-4D97-AF65-F5344CB8AC3E}">
        <p14:creationId xmlns:p14="http://schemas.microsoft.com/office/powerpoint/2010/main" val="417068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>
            <a:normAutofit/>
          </a:bodyPr>
          <a:lstStyle/>
          <a:p>
            <a:pPr lvl="1">
              <a:lnSpc>
                <a:spcPct val="110000"/>
              </a:lnSpc>
            </a:pPr>
            <a:r>
              <a:rPr lang="en-US" sz="1800" dirty="0" smtClean="0"/>
              <a:t>Qualitative findings remain consistent with results presented previously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ESI </a:t>
            </a:r>
            <a:r>
              <a:rPr lang="en-US" sz="1700" dirty="0"/>
              <a:t>procures new ancillary services day-ahead to improve system reliability, increasing the supply of energy inventory and reducing stress of fuel supply systems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ESI </a:t>
            </a:r>
            <a:r>
              <a:rPr lang="en-US" sz="1700" dirty="0"/>
              <a:t>would cause DA markets to clear energy </a:t>
            </a:r>
            <a:r>
              <a:rPr lang="en-US" sz="1700" dirty="0" smtClean="0"/>
              <a:t>supply levels closer </a:t>
            </a:r>
            <a:r>
              <a:rPr lang="en-US" sz="1700" dirty="0"/>
              <a:t>to </a:t>
            </a:r>
            <a:r>
              <a:rPr lang="en-US" sz="1700" dirty="0" smtClean="0"/>
              <a:t>the ISO </a:t>
            </a:r>
            <a:r>
              <a:rPr lang="en-US" sz="1700" dirty="0"/>
              <a:t>forecast load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ESI may cause shifts in energy use through more </a:t>
            </a:r>
            <a:r>
              <a:rPr lang="en-US" sz="1700" dirty="0"/>
              <a:t>efficient use of energy inventory that can lower production costs </a:t>
            </a:r>
            <a:endParaRPr lang="en-US" sz="1700" dirty="0" smtClean="0"/>
          </a:p>
          <a:p>
            <a:pPr lvl="3">
              <a:lnSpc>
                <a:spcPct val="110000"/>
              </a:lnSpc>
            </a:pPr>
            <a:r>
              <a:rPr lang="en-US" sz="1600" dirty="0" smtClean="0"/>
              <a:t>For example, shifts in energy supply from resources with stored energy inventories to those with just-in-time fuel supply </a:t>
            </a:r>
            <a:endParaRPr lang="en-US" sz="1600" dirty="0"/>
          </a:p>
          <a:p>
            <a:pPr lvl="2">
              <a:lnSpc>
                <a:spcPct val="110000"/>
              </a:lnSpc>
            </a:pPr>
            <a:endParaRPr lang="en-US" sz="1700" dirty="0" smtClean="0"/>
          </a:p>
          <a:p>
            <a:pPr lvl="1">
              <a:lnSpc>
                <a:spcPct val="110000"/>
              </a:lnSpc>
            </a:pP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Summary of Changes in Results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to Central Case Results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41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2369175"/>
            <a:ext cx="8405990" cy="3423566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Revenues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7764" y="1932781"/>
            <a:ext cx="796847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Average Net Revenues, Selected Resources, Non-Winter Season, Moderate Summer Conditions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6015623"/>
            <a:ext cx="68580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63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 smtClean="0"/>
              <a:t>January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Additional Winter Scenarios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Additional Non-Winter Central Case</a:t>
            </a:r>
          </a:p>
          <a:p>
            <a:pPr lvl="2">
              <a:lnSpc>
                <a:spcPct val="110000"/>
              </a:lnSpc>
            </a:pPr>
            <a:endParaRPr lang="en-US" sz="1700" dirty="0"/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February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Draft Report</a:t>
            </a:r>
          </a:p>
          <a:p>
            <a:pPr lvl="2">
              <a:lnSpc>
                <a:spcPct val="110000"/>
              </a:lnSpc>
            </a:pPr>
            <a:endParaRPr lang="en-US" sz="17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Current plan for providing stakeholders with findings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11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8690D-C10F-4332-A8EF-E753EC7EF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8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8690D-C10F-4332-A8EF-E753EC7EF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 Case Detailed Results and Fuel Oil Assumptions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25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688766" y="1963711"/>
            <a:ext cx="3050497" cy="4304375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500" dirty="0" smtClean="0"/>
              <a:t>Under CMR, initial inventory set to December 2017 storage</a:t>
            </a:r>
          </a:p>
          <a:p>
            <a:pPr lvl="1">
              <a:lnSpc>
                <a:spcPct val="110000"/>
              </a:lnSpc>
            </a:pPr>
            <a:r>
              <a:rPr lang="en-US" sz="1500" dirty="0" smtClean="0"/>
              <a:t>Under ESI, initial inventory set relative to storage in December 2014-17</a:t>
            </a:r>
          </a:p>
          <a:p>
            <a:pPr lvl="2">
              <a:lnSpc>
                <a:spcPct val="110000"/>
              </a:lnSpc>
            </a:pPr>
            <a:r>
              <a:rPr lang="en-US" sz="1400" dirty="0" smtClean="0"/>
              <a:t>Assumed values adjusted from historical values based on analysis of the benefits of additional fuel storage, relative to CMR levels</a:t>
            </a:r>
          </a:p>
          <a:p>
            <a:pPr lvl="2">
              <a:lnSpc>
                <a:spcPct val="110000"/>
              </a:lnSpc>
            </a:pPr>
            <a:r>
              <a:rPr lang="en-US" sz="1400" dirty="0" smtClean="0"/>
              <a:t>Analysis reflects multiple factors, including unit’s marginal cost, volume stored under CMR (large for some units), and relative size of historical storage in 2017/18 compared to 2014-17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58367" y="996696"/>
            <a:ext cx="8161168" cy="406077"/>
          </a:xfrm>
        </p:spPr>
        <p:txBody>
          <a:bodyPr/>
          <a:lstStyle/>
          <a:p>
            <a:r>
              <a:rPr lang="en-US" sz="2000" dirty="0" smtClean="0"/>
              <a:t>Assumptions Regarding Fuel Oil Inventory and Replenishment</a:t>
            </a:r>
            <a:endParaRPr lang="en-US" sz="2000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t="8012"/>
          <a:stretch/>
        </p:blipFill>
        <p:spPr>
          <a:xfrm>
            <a:off x="322438" y="2256028"/>
            <a:ext cx="5205752" cy="34747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34992" y="1612375"/>
            <a:ext cx="53638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Initial Inventory Under ESI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Initial ESI Inventory Relative to 2014-17 Average December Storage</a:t>
            </a:r>
          </a:p>
        </p:txBody>
      </p:sp>
    </p:spTree>
    <p:extLst>
      <p:ext uri="{BB962C8B-B14F-4D97-AF65-F5344CB8AC3E}">
        <p14:creationId xmlns:p14="http://schemas.microsoft.com/office/powerpoint/2010/main" val="228947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4167267"/>
            <a:ext cx="7914132" cy="2040885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400" dirty="0" smtClean="0"/>
              <a:t>The Table above provides assumptions for fuel oil inventories and replenishment at oil-only and dual fuel plants</a:t>
            </a:r>
          </a:p>
          <a:p>
            <a:pPr lvl="2">
              <a:lnSpc>
                <a:spcPct val="110000"/>
              </a:lnSpc>
            </a:pPr>
            <a:r>
              <a:rPr lang="en-US" sz="1300" dirty="0" smtClean="0"/>
              <a:t>Assumptions vary based on tank size (days of fuel) and means for delivery (truck of barge)</a:t>
            </a:r>
          </a:p>
          <a:p>
            <a:pPr lvl="2">
              <a:lnSpc>
                <a:spcPct val="110000"/>
              </a:lnSpc>
            </a:pPr>
            <a:r>
              <a:rPr lang="en-US" sz="1300" dirty="0" smtClean="0"/>
              <a:t>Refill threshold determines the trigger for replenishing fuel, (measured as a percent of maximum storage); for example, a plant with a tank with 4 days of fuel would replenish when the unit has 1.2 days of fuel remaining (4 days x 30%)</a:t>
            </a:r>
          </a:p>
          <a:p>
            <a:pPr lvl="2">
              <a:lnSpc>
                <a:spcPct val="110000"/>
              </a:lnSpc>
            </a:pPr>
            <a:r>
              <a:rPr lang="en-US" sz="1300" dirty="0" smtClean="0"/>
              <a:t>When the trigger is hit, the plant receives a shipment, of quantity equal to the Rate of Fuel Delivery, after waiting the Order Lead Time</a:t>
            </a:r>
          </a:p>
          <a:p>
            <a:pPr lvl="2">
              <a:lnSpc>
                <a:spcPct val="110000"/>
              </a:lnSpc>
            </a:pPr>
            <a:endParaRPr lang="en-US" sz="1300" dirty="0" smtClean="0"/>
          </a:p>
          <a:p>
            <a:pPr lvl="2">
              <a:lnSpc>
                <a:spcPct val="110000"/>
              </a:lnSpc>
            </a:pPr>
            <a:endParaRPr lang="en-US" sz="1300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58367" y="996696"/>
            <a:ext cx="8161168" cy="406077"/>
          </a:xfrm>
        </p:spPr>
        <p:txBody>
          <a:bodyPr/>
          <a:lstStyle/>
          <a:p>
            <a:r>
              <a:rPr lang="en-US" sz="2000" dirty="0" smtClean="0"/>
              <a:t>Assumptions Regarding Fuel Oil Inventory and Replenishment</a:t>
            </a:r>
            <a:endParaRPr lang="en-US" sz="2000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598" y="2022222"/>
            <a:ext cx="7098230" cy="192024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77202" y="1648417"/>
            <a:ext cx="77895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Fuel Oil Replenishment Assumptions</a:t>
            </a:r>
          </a:p>
        </p:txBody>
      </p:sp>
    </p:spTree>
    <p:extLst>
      <p:ext uri="{BB962C8B-B14F-4D97-AF65-F5344CB8AC3E}">
        <p14:creationId xmlns:p14="http://schemas.microsoft.com/office/powerpoint/2010/main" val="188046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Day-Ahead Option Prices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9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3912433"/>
            <a:ext cx="8092342" cy="2484397"/>
          </a:xfrm>
        </p:spPr>
        <p:txBody>
          <a:bodyPr>
            <a:normAutofit/>
          </a:bodyPr>
          <a:lstStyle/>
          <a:p>
            <a:pPr lvl="1">
              <a:lnSpc>
                <a:spcPct val="110000"/>
              </a:lnSpc>
            </a:pPr>
            <a:r>
              <a:rPr lang="en-US" sz="1500" dirty="0" smtClean="0"/>
              <a:t>Weighted average hourly prices for EIR, </a:t>
            </a:r>
            <a:r>
              <a:rPr lang="en-US" sz="1500" dirty="0"/>
              <a:t>GCR10, GCR30, and RER vary across cases, but relatively within Cases, similar to prior results</a:t>
            </a:r>
          </a:p>
          <a:p>
            <a:pPr lvl="2">
              <a:lnSpc>
                <a:spcPct val="110000"/>
              </a:lnSpc>
            </a:pPr>
            <a:r>
              <a:rPr lang="en-US" sz="1400" dirty="0" smtClean="0"/>
              <a:t>The weighted average price paid for EIR is </a:t>
            </a:r>
            <a:r>
              <a:rPr lang="en-US" sz="1400" dirty="0"/>
              <a:t>generally higher because prices are typically highest in hours when EIR quantity is large</a:t>
            </a:r>
          </a:p>
          <a:p>
            <a:pPr lvl="1">
              <a:lnSpc>
                <a:spcPct val="110000"/>
              </a:lnSpc>
            </a:pPr>
            <a:r>
              <a:rPr lang="en-US" sz="1500" dirty="0" smtClean="0"/>
              <a:t>EIR quantity zero in large fraction of hours, as market clearing substitutes energy for EIR to lower costs </a:t>
            </a:r>
          </a:p>
          <a:p>
            <a:pPr lvl="1">
              <a:lnSpc>
                <a:spcPct val="110000"/>
              </a:lnSpc>
            </a:pPr>
            <a:endParaRPr lang="en-US" sz="1500" dirty="0"/>
          </a:p>
        </p:txBody>
      </p:sp>
      <p:sp>
        <p:nvSpPr>
          <p:cNvPr id="8" name="TextBox 7"/>
          <p:cNvSpPr txBox="1"/>
          <p:nvPr/>
        </p:nvSpPr>
        <p:spPr>
          <a:xfrm>
            <a:off x="677202" y="1595952"/>
            <a:ext cx="77895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Weighted Average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Energy Option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Clearing Prices ($ per MWh)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3887" y="3290546"/>
            <a:ext cx="60659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[1] Prices are weighted by hourly quantity of each ESI product.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97" y="1965977"/>
            <a:ext cx="7657283" cy="1293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77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58367" y="996696"/>
            <a:ext cx="8131671" cy="406077"/>
          </a:xfrm>
        </p:spPr>
        <p:txBody>
          <a:bodyPr/>
          <a:lstStyle/>
          <a:p>
            <a:r>
              <a:rPr lang="en-US" sz="2100" dirty="0"/>
              <a:t>Incremental Fuel Oil Incentives Relative to Current Market Rules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52450" y="1651695"/>
            <a:ext cx="77366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Cost Effectiveness of Additional Fuel –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Central Case, </a:t>
            </a:r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Frequent Stressed Conditions</a:t>
            </a:r>
            <a:endParaRPr lang="en-US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3951460"/>
            <a:ext cx="7914132" cy="2375598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dirty="0" smtClean="0"/>
              <a:t>Compared to CMR, net incentives to maintain energy inventory increase for all types of oil-fired resources 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In the Frequent Case, new FER payments and DA energy options (for ESI AS products) exceed incremental holding costs </a:t>
            </a:r>
          </a:p>
          <a:p>
            <a:pPr lvl="1">
              <a:lnSpc>
                <a:spcPct val="110000"/>
              </a:lnSpc>
            </a:pPr>
            <a:endParaRPr lang="en-US" dirty="0" smtClean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646" y="2223782"/>
            <a:ext cx="8527576" cy="141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47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52450" y="1651695"/>
            <a:ext cx="77366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 Effectiveness of Additional Fuel</a:t>
            </a:r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Central Case, </a:t>
            </a:r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Extended Stressed Conditions</a:t>
            </a:r>
            <a:endParaRPr lang="en-US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4070555"/>
            <a:ext cx="7914132" cy="2377500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dirty="0" smtClean="0"/>
              <a:t>Results are similar for the Extended Case as the Frequent Case</a:t>
            </a:r>
          </a:p>
        </p:txBody>
      </p:sp>
      <p:sp>
        <p:nvSpPr>
          <p:cNvPr id="10" name="Title 4"/>
          <p:cNvSpPr>
            <a:spLocks noGrp="1"/>
          </p:cNvSpPr>
          <p:nvPr>
            <p:ph type="title"/>
          </p:nvPr>
        </p:nvSpPr>
        <p:spPr>
          <a:xfrm>
            <a:off x="658367" y="996696"/>
            <a:ext cx="8131671" cy="406077"/>
          </a:xfrm>
        </p:spPr>
        <p:txBody>
          <a:bodyPr/>
          <a:lstStyle/>
          <a:p>
            <a:r>
              <a:rPr lang="en-US" sz="2100" dirty="0"/>
              <a:t>Incremental Fuel Oil Incentives Relative to Current Market Rules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646" y="2223202"/>
            <a:ext cx="8527576" cy="141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19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52450" y="1651695"/>
            <a:ext cx="77366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 Effectiveness of Additional Fuel – Central Case, </a:t>
            </a:r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Infrequent Stressed Conditions</a:t>
            </a:r>
            <a:endParaRPr lang="en-US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4114800"/>
            <a:ext cx="7914132" cy="233325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dirty="0" smtClean="0"/>
              <a:t>In the Infrequent Case, plants with dual fuel capabilities continue to receive positive returns for holding incremental energy inventory</a:t>
            </a:r>
          </a:p>
          <a:p>
            <a:pPr lvl="2">
              <a:lnSpc>
                <a:spcPct val="110000"/>
              </a:lnSpc>
            </a:pPr>
            <a:r>
              <a:rPr lang="en-US" dirty="0" smtClean="0"/>
              <a:t>For oil-only plants, additional </a:t>
            </a:r>
            <a:r>
              <a:rPr lang="en-US" dirty="0"/>
              <a:t>holding costs </a:t>
            </a:r>
            <a:r>
              <a:rPr lang="en-US" dirty="0" smtClean="0"/>
              <a:t>of the </a:t>
            </a:r>
            <a:r>
              <a:rPr lang="en-US" dirty="0"/>
              <a:t>assumed level of </a:t>
            </a:r>
            <a:r>
              <a:rPr lang="en-US" dirty="0" smtClean="0"/>
              <a:t>incremental </a:t>
            </a:r>
            <a:r>
              <a:rPr lang="en-US" dirty="0"/>
              <a:t>fuel inventory </a:t>
            </a:r>
            <a:r>
              <a:rPr lang="en-US" dirty="0" smtClean="0"/>
              <a:t>exceeds </a:t>
            </a:r>
            <a:r>
              <a:rPr lang="en-US" dirty="0"/>
              <a:t>the total </a:t>
            </a:r>
            <a:r>
              <a:rPr lang="en-US" dirty="0" smtClean="0"/>
              <a:t>FER and ESI DA AS payments; under infrequent stressed conditions, these units infrequently supply energy and DA energy options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Incremental energy inventory </a:t>
            </a:r>
            <a:r>
              <a:rPr lang="en-US" dirty="0"/>
              <a:t>may not always be </a:t>
            </a:r>
            <a:r>
              <a:rPr lang="en-US" dirty="0" smtClean="0"/>
              <a:t>beneficial, particularly when market conditions provide sufficient supplies of energy inventory</a:t>
            </a:r>
            <a:endParaRPr lang="en-US" dirty="0"/>
          </a:p>
          <a:p>
            <a:pPr lvl="1">
              <a:lnSpc>
                <a:spcPct val="110000"/>
              </a:lnSpc>
            </a:pPr>
            <a:endParaRPr lang="en-US" dirty="0" smtClean="0"/>
          </a:p>
        </p:txBody>
      </p:sp>
      <p:sp>
        <p:nvSpPr>
          <p:cNvPr id="10" name="Title 4"/>
          <p:cNvSpPr>
            <a:spLocks noGrp="1"/>
          </p:cNvSpPr>
          <p:nvPr>
            <p:ph type="title"/>
          </p:nvPr>
        </p:nvSpPr>
        <p:spPr>
          <a:xfrm>
            <a:off x="658367" y="996696"/>
            <a:ext cx="8131671" cy="406077"/>
          </a:xfrm>
        </p:spPr>
        <p:txBody>
          <a:bodyPr/>
          <a:lstStyle/>
          <a:p>
            <a:r>
              <a:rPr lang="en-US" sz="2100" dirty="0"/>
              <a:t>Incremental Fuel Oil Incentives Relative to Current Market Rules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646" y="2223782"/>
            <a:ext cx="8527576" cy="141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63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 smtClean="0"/>
              <a:t>Modeling updates have led to some changes in estimated ESI’s </a:t>
            </a:r>
            <a:r>
              <a:rPr lang="en-US" sz="1800" dirty="0"/>
              <a:t>impacts </a:t>
            </a:r>
            <a:r>
              <a:rPr lang="en-US" sz="1800" dirty="0" smtClean="0"/>
              <a:t>relative to previously reported preliminary results ‒ for example: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Impact on total customer payments reduced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Impact on net </a:t>
            </a:r>
            <a:r>
              <a:rPr lang="en-US" sz="1700" dirty="0"/>
              <a:t>revenues </a:t>
            </a:r>
            <a:r>
              <a:rPr lang="en-US" sz="1700" dirty="0" smtClean="0"/>
              <a:t>reduced (</a:t>
            </a:r>
            <a:r>
              <a:rPr lang="en-US" sz="1700" dirty="0"/>
              <a:t>less positive), with some categories of resources facing reductions in net revenues, on </a:t>
            </a:r>
            <a:r>
              <a:rPr lang="en-US" sz="1700" dirty="0" smtClean="0"/>
              <a:t>average</a:t>
            </a:r>
          </a:p>
          <a:p>
            <a:pPr lvl="2">
              <a:lnSpc>
                <a:spcPct val="110000"/>
              </a:lnSpc>
            </a:pPr>
            <a:endParaRPr lang="en-US" sz="1700" dirty="0"/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Below, key result updates are highlighted, with more detailed results provided in the appendix</a:t>
            </a:r>
          </a:p>
          <a:p>
            <a:pPr lvl="2">
              <a:lnSpc>
                <a:spcPct val="110000"/>
              </a:lnSpc>
            </a:pPr>
            <a:endParaRPr lang="en-US" sz="1700" dirty="0"/>
          </a:p>
          <a:p>
            <a:pPr lvl="1">
              <a:lnSpc>
                <a:spcPct val="110000"/>
              </a:lnSpc>
            </a:pP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Summary of Changes in Results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to Central Case Results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1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Winter Generation Mix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3693" y="1689657"/>
            <a:ext cx="77366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Energy and DA Options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Resource Type, </a:t>
            </a:r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CMR vs ESI,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Frequent Stressed </a:t>
            </a:r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816" y="2037431"/>
            <a:ext cx="6114368" cy="4290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68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Winter Generation Mix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3693" y="1689657"/>
            <a:ext cx="77366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Energy and DA Options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Resource Type, </a:t>
            </a:r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CMR vs ESI, Extended Stressed Conditions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816" y="2037431"/>
            <a:ext cx="6114368" cy="4290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02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Winter Generation Mix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3693" y="1689657"/>
            <a:ext cx="77366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Energy and DA Options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Resource Type, </a:t>
            </a:r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CMR vs ESI, Infrequent Stressed Conditions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816" y="2037431"/>
            <a:ext cx="6114368" cy="4290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85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Frequent Stressed Conditions Case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Revenues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8368" y="1932781"/>
            <a:ext cx="77366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Average Net Revenues, Selected Resources, Winter Season, Frequent Stressed Conditions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19" y="2438826"/>
            <a:ext cx="8811363" cy="310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20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19" y="2438826"/>
            <a:ext cx="8811362" cy="3101819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Extended Stressed Conditions Case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Revenues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8368" y="1932781"/>
            <a:ext cx="77366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Average Net Revenues, Selected Resources, Winter Season, Extended Stressed Conditions</a:t>
            </a:r>
          </a:p>
        </p:txBody>
      </p:sp>
    </p:spTree>
    <p:extLst>
      <p:ext uri="{BB962C8B-B14F-4D97-AF65-F5344CB8AC3E}">
        <p14:creationId xmlns:p14="http://schemas.microsoft.com/office/powerpoint/2010/main" val="161441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20" y="2438826"/>
            <a:ext cx="8811362" cy="3101819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Infrequent Stressed Conditions Case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Revenues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8368" y="1932781"/>
            <a:ext cx="77366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Average Net Revenues, Selected Resources, Winter Season, Infrequent Stressed Conditions</a:t>
            </a:r>
          </a:p>
        </p:txBody>
      </p:sp>
    </p:spTree>
    <p:extLst>
      <p:ext uri="{BB962C8B-B14F-4D97-AF65-F5344CB8AC3E}">
        <p14:creationId xmlns:p14="http://schemas.microsoft.com/office/powerpoint/2010/main" val="169571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43E0D14-9435-41F2-830E-0D8A08C7F62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58368" y="4297679"/>
            <a:ext cx="7914132" cy="1083789"/>
          </a:xfrm>
        </p:spPr>
        <p:txBody>
          <a:bodyPr/>
          <a:lstStyle/>
          <a:p>
            <a:r>
              <a:rPr lang="en-US" sz="1600" dirty="0" smtClean="0"/>
              <a:t>Todd Schatzki</a:t>
            </a:r>
            <a:br>
              <a:rPr lang="en-US" sz="1600" dirty="0" smtClean="0"/>
            </a:br>
            <a:r>
              <a:rPr lang="en-US" sz="1600" dirty="0" smtClean="0"/>
              <a:t>Principal</a:t>
            </a:r>
            <a:br>
              <a:rPr lang="en-US" sz="1600" dirty="0" smtClean="0"/>
            </a:br>
            <a:r>
              <a:rPr lang="en-US" sz="1600" dirty="0" smtClean="0"/>
              <a:t>617-425-8250</a:t>
            </a:r>
            <a:br>
              <a:rPr lang="en-US" sz="1600" dirty="0" smtClean="0"/>
            </a:br>
            <a:r>
              <a:rPr lang="en-US" sz="1600" dirty="0" smtClean="0"/>
              <a:t>Todd.Schatzki@analysisgroup.com</a:t>
            </a:r>
          </a:p>
          <a:p>
            <a:endParaRPr lang="en-US" sz="1600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18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16291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 smtClean="0"/>
              <a:t>Model makes simplifying assumptions to estimate ESI’s impact in a timely manner</a:t>
            </a:r>
            <a:endParaRPr lang="en-US" sz="1700" dirty="0" smtClean="0"/>
          </a:p>
          <a:p>
            <a:pPr lvl="1">
              <a:lnSpc>
                <a:spcPct val="110000"/>
              </a:lnSpc>
            </a:pPr>
            <a:endParaRPr lang="en-US" sz="1800" dirty="0" smtClean="0"/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Analysis assumes a call-option contract </a:t>
            </a:r>
            <a:r>
              <a:rPr lang="en-US" sz="1800" dirty="0"/>
              <a:t>structure ‒ as previously stated:</a:t>
            </a:r>
            <a:endParaRPr lang="en-US" sz="1800" dirty="0" smtClean="0"/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Estimated impacts do not meaningfully depend on choice of contract structure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Model assumes LNG is used during stressed periods, when it is lower cost than pipeline gas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58368" y="1069848"/>
            <a:ext cx="7914132" cy="406077"/>
          </a:xfrm>
        </p:spPr>
        <p:txBody>
          <a:bodyPr/>
          <a:lstStyle/>
          <a:p>
            <a:r>
              <a:rPr lang="en-US" dirty="0" smtClean="0"/>
              <a:t>LNG Contract Structure is Not a Key Determinant in Model’s Estimates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58368" y="1517800"/>
            <a:ext cx="7914132" cy="320040"/>
          </a:xfrm>
        </p:spPr>
        <p:txBody>
          <a:bodyPr/>
          <a:lstStyle/>
          <a:p>
            <a:r>
              <a:rPr lang="en-US" dirty="0" smtClean="0"/>
              <a:t>Observations Regarding </a:t>
            </a:r>
            <a:r>
              <a:rPr lang="en-US" dirty="0" err="1" smtClean="0"/>
              <a:t>Repsol’s</a:t>
            </a:r>
            <a:r>
              <a:rPr lang="en-US" dirty="0" smtClean="0"/>
              <a:t> Letter and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76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8368" y="1945226"/>
            <a:ext cx="7914132" cy="4531764"/>
          </a:xfrm>
        </p:spPr>
        <p:txBody>
          <a:bodyPr/>
          <a:lstStyle/>
          <a:p>
            <a:pPr lvl="1">
              <a:lnSpc>
                <a:spcPct val="110000"/>
              </a:lnSpc>
            </a:pPr>
            <a:r>
              <a:rPr lang="en-US" sz="1800" dirty="0" smtClean="0"/>
              <a:t>Model’s ‘full supply’ assumption may overstate available LNG in some cases</a:t>
            </a:r>
          </a:p>
          <a:p>
            <a:pPr lvl="2">
              <a:lnSpc>
                <a:spcPct val="110000"/>
              </a:lnSpc>
            </a:pPr>
            <a:r>
              <a:rPr lang="en-US" sz="1700" dirty="0" smtClean="0"/>
              <a:t>However, incentive to hold LNG increases as system conditions become more stressed</a:t>
            </a:r>
          </a:p>
          <a:p>
            <a:pPr lvl="1">
              <a:lnSpc>
                <a:spcPct val="110000"/>
              </a:lnSpc>
            </a:pPr>
            <a:endParaRPr lang="en-US" sz="1800" dirty="0" smtClean="0">
              <a:solidFill>
                <a:srgbClr val="FF0000"/>
              </a:solidFill>
            </a:endParaRPr>
          </a:p>
          <a:p>
            <a:pPr lvl="1">
              <a:lnSpc>
                <a:spcPct val="110000"/>
              </a:lnSpc>
            </a:pPr>
            <a:r>
              <a:rPr lang="en-US" sz="1800" dirty="0"/>
              <a:t>We include a scenario </a:t>
            </a:r>
            <a:r>
              <a:rPr lang="en-US" sz="1800" dirty="0" smtClean="0"/>
              <a:t>with less available LNG, and ESI’s impact appears similar to Central Cases</a:t>
            </a:r>
            <a:endParaRPr lang="en-US" sz="1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58368" y="1069848"/>
            <a:ext cx="7914132" cy="406077"/>
          </a:xfrm>
        </p:spPr>
        <p:txBody>
          <a:bodyPr/>
          <a:lstStyle/>
          <a:p>
            <a:r>
              <a:rPr lang="en-US" dirty="0"/>
              <a:t>Changes in Model’s </a:t>
            </a:r>
            <a:r>
              <a:rPr lang="en-US" dirty="0" smtClean="0"/>
              <a:t>Available LNG are </a:t>
            </a:r>
            <a:r>
              <a:rPr lang="en-US" dirty="0"/>
              <a:t>Unlikely to Significantly Affect Model’s Estimated ESI Impact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58368" y="6448055"/>
            <a:ext cx="7406640" cy="230065"/>
          </a:xfrm>
        </p:spPr>
        <p:txBody>
          <a:bodyPr/>
          <a:lstStyle/>
          <a:p>
            <a:r>
              <a:rPr lang="en-US" dirty="0" smtClean="0"/>
              <a:t>Energy Security Improvement Impact Analysis |  January 15, </a:t>
            </a:r>
            <a:r>
              <a:rPr lang="en-US" dirty="0" smtClean="0"/>
              <a:t>2020 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58368" y="1526944"/>
            <a:ext cx="7914132" cy="320040"/>
          </a:xfrm>
        </p:spPr>
        <p:txBody>
          <a:bodyPr/>
          <a:lstStyle/>
          <a:p>
            <a:r>
              <a:rPr lang="en-US" dirty="0" smtClean="0"/>
              <a:t>Observations Regarding </a:t>
            </a:r>
            <a:r>
              <a:rPr lang="en-US" dirty="0" err="1" smtClean="0"/>
              <a:t>Repsol’s</a:t>
            </a:r>
            <a:r>
              <a:rPr lang="en-US" dirty="0" smtClean="0"/>
              <a:t> Letter and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14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6"/>
</p:tagLst>
</file>

<file path=ppt/theme/theme1.xml><?xml version="1.0" encoding="utf-8"?>
<a:theme xmlns:a="http://schemas.openxmlformats.org/drawingml/2006/main" name="1_AG Template 4x3">
  <a:themeElements>
    <a:clrScheme name="Custom 3">
      <a:dk1>
        <a:srgbClr val="000000"/>
      </a:dk1>
      <a:lt1>
        <a:srgbClr val="FFFFFF"/>
      </a:lt1>
      <a:dk2>
        <a:srgbClr val="8CA0AF"/>
      </a:dk2>
      <a:lt2>
        <a:srgbClr val="324B5A"/>
      </a:lt2>
      <a:accent1>
        <a:srgbClr val="00ACB4"/>
      </a:accent1>
      <a:accent2>
        <a:srgbClr val="A39161"/>
      </a:accent2>
      <a:accent3>
        <a:srgbClr val="306A74"/>
      </a:accent3>
      <a:accent4>
        <a:srgbClr val="FDB714"/>
      </a:accent4>
      <a:accent5>
        <a:srgbClr val="DB5648"/>
      </a:accent5>
      <a:accent6>
        <a:srgbClr val="A1CA64"/>
      </a:accent6>
      <a:hlink>
        <a:srgbClr val="000000"/>
      </a:hlink>
      <a:folHlink>
        <a:srgbClr val="7F7F7F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/>
        </a:solidFill>
        <a:ln w="6350">
          <a:noFill/>
        </a:ln>
      </a:spPr>
      <a:bodyPr rtlCol="0" anchor="ctr"/>
      <a:lstStyle>
        <a:defPPr marL="228600" indent="-228600">
          <a:buClr>
            <a:schemeClr val="tx2"/>
          </a:buClr>
          <a:buSzPct val="120000"/>
          <a:buFont typeface="Wingdings" pitchFamily="2" charset="2"/>
          <a:buChar char="§"/>
          <a:defRPr sz="1200" dirty="0" smtClean="0">
            <a:solidFill>
              <a:schemeClr val="bg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400" dirty="0" err="1" smtClean="0"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4x3_Analysis Group_Template.pptx" id="{8FF189EF-688A-4217-AF3A-D7D93FCF551D}" vid="{501A2A06-A8E6-483B-BF07-DE8582D1EA92}"/>
    </a:ext>
  </a:extLst>
</a:theme>
</file>

<file path=ppt/theme/theme2.xml><?xml version="1.0" encoding="utf-8"?>
<a:theme xmlns:a="http://schemas.openxmlformats.org/drawingml/2006/main" name="2_AG Co-brand Template 4x3">
  <a:themeElements>
    <a:clrScheme name="AG template">
      <a:dk1>
        <a:srgbClr val="000000"/>
      </a:dk1>
      <a:lt1>
        <a:srgbClr val="FFFFFF"/>
      </a:lt1>
      <a:dk2>
        <a:srgbClr val="8CA0AF"/>
      </a:dk2>
      <a:lt2>
        <a:srgbClr val="324B5A"/>
      </a:lt2>
      <a:accent1>
        <a:srgbClr val="00ACB4"/>
      </a:accent1>
      <a:accent2>
        <a:srgbClr val="A39161"/>
      </a:accent2>
      <a:accent3>
        <a:srgbClr val="306A74"/>
      </a:accent3>
      <a:accent4>
        <a:srgbClr val="FDB714"/>
      </a:accent4>
      <a:accent5>
        <a:srgbClr val="DB5648"/>
      </a:accent5>
      <a:accent6>
        <a:srgbClr val="A1CA64"/>
      </a:accent6>
      <a:hlink>
        <a:srgbClr val="206978"/>
      </a:hlink>
      <a:folHlink>
        <a:srgbClr val="D0D4D7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/>
        </a:solidFill>
        <a:ln w="6350">
          <a:noFill/>
        </a:ln>
      </a:spPr>
      <a:bodyPr rtlCol="0" anchor="ctr"/>
      <a:lstStyle>
        <a:defPPr marL="228600" indent="-228600">
          <a:buClr>
            <a:schemeClr val="tx2"/>
          </a:buClr>
          <a:buSzPct val="120000"/>
          <a:buFont typeface="Wingdings" pitchFamily="2" charset="2"/>
          <a:buChar char="§"/>
          <a:defRPr sz="1200" dirty="0" smtClean="0">
            <a:solidFill>
              <a:schemeClr val="bg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400" dirty="0" err="1" smtClean="0"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4x3_Analysis Group_Template.pptx" id="{8FF189EF-688A-4217-AF3A-D7D93FCF551D}" vid="{5F502F1C-2603-48BD-92F2-2A84751B75A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4x3_Analysis Group_Template</Template>
  <TotalTime>0</TotalTime>
  <Words>4498</Words>
  <Application>Microsoft Office PowerPoint</Application>
  <PresentationFormat>On-screen Show (4:3)</PresentationFormat>
  <Paragraphs>461</Paragraphs>
  <Slides>76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76</vt:i4>
      </vt:variant>
    </vt:vector>
  </HeadingPairs>
  <TitlesOfParts>
    <vt:vector size="82" baseType="lpstr">
      <vt:lpstr>Arial</vt:lpstr>
      <vt:lpstr>Calibri</vt:lpstr>
      <vt:lpstr>Times New Roman</vt:lpstr>
      <vt:lpstr>Wingdings</vt:lpstr>
      <vt:lpstr>1_AG Template 4x3</vt:lpstr>
      <vt:lpstr>2_AG Co-brand Template 4x3</vt:lpstr>
      <vt:lpstr>Energy Security Improvements Impact Analysis</vt:lpstr>
      <vt:lpstr>Agenda</vt:lpstr>
      <vt:lpstr>Status and Progress to Date</vt:lpstr>
      <vt:lpstr>Update to Central Case Results</vt:lpstr>
      <vt:lpstr>Update to Central Case Results</vt:lpstr>
      <vt:lpstr>Update to Central Case Results</vt:lpstr>
      <vt:lpstr>Update to Central Case Results</vt:lpstr>
      <vt:lpstr>LNG Contract Structure is Not a Key Determinant in Model’s Estimates</vt:lpstr>
      <vt:lpstr>Changes in Model’s Available LNG are Unlikely to Significantly Affect Model’s Estimated ESI Impact</vt:lpstr>
      <vt:lpstr>Update to Central Case Results:  Payments and Prices</vt:lpstr>
      <vt:lpstr>Payments and Prices</vt:lpstr>
      <vt:lpstr>Total Customer Payments</vt:lpstr>
      <vt:lpstr>LMPs</vt:lpstr>
      <vt:lpstr>Payments to Day-Ahead Energy</vt:lpstr>
      <vt:lpstr>Incremental Fuel Oil Incentives Relative to Current Market Rules</vt:lpstr>
      <vt:lpstr>Incremental LNG Contract Incentives Relative to Current Market Rules</vt:lpstr>
      <vt:lpstr>Update to Central Case Results:  Energy Supply</vt:lpstr>
      <vt:lpstr>Changes in DA Energy With ESI</vt:lpstr>
      <vt:lpstr>Energy Supply</vt:lpstr>
      <vt:lpstr>Update to Central Case Results:  Net Revenues and Production Costs</vt:lpstr>
      <vt:lpstr>Net Revenues and Production Costs</vt:lpstr>
      <vt:lpstr>Production Costs</vt:lpstr>
      <vt:lpstr>Net Revenues</vt:lpstr>
      <vt:lpstr>Net Revenues</vt:lpstr>
      <vt:lpstr>Net Revenues</vt:lpstr>
      <vt:lpstr>Update to Central Case Results:  Operational and Reliability Outcomes</vt:lpstr>
      <vt:lpstr>Operational / Reliability Metrics</vt:lpstr>
      <vt:lpstr>Operational / Reliability Metrics</vt:lpstr>
      <vt:lpstr>Scenarios - Reliability</vt:lpstr>
      <vt:lpstr>System Operations and Reliability</vt:lpstr>
      <vt:lpstr>Preliminary Scenario Analysis Results</vt:lpstr>
      <vt:lpstr>Scenarios Presented</vt:lpstr>
      <vt:lpstr>Scenarios Presented</vt:lpstr>
      <vt:lpstr>Scenarios - Customer Payment Impacts</vt:lpstr>
      <vt:lpstr>Scenarios - Prices</vt:lpstr>
      <vt:lpstr>Scenarios - Summary Results</vt:lpstr>
      <vt:lpstr>Scenarios - Summary Results</vt:lpstr>
      <vt:lpstr>Scenarios - Summary Results</vt:lpstr>
      <vt:lpstr>Scenarios – Operational and Reliability Outcomes</vt:lpstr>
      <vt:lpstr>Operational / Reliability Metrics</vt:lpstr>
      <vt:lpstr>Operational / Reliability Metrics</vt:lpstr>
      <vt:lpstr>Operational / Reliability Metrics</vt:lpstr>
      <vt:lpstr>Preliminary Non-Winter Month Analysis</vt:lpstr>
      <vt:lpstr>ESI Impacts in Non-Winter Months</vt:lpstr>
      <vt:lpstr>Preliminary Non-Winter Central Case – Assumptions</vt:lpstr>
      <vt:lpstr>Preliminary Central Case Results – Overview</vt:lpstr>
      <vt:lpstr>Non-Winter Results: Payments and Prices</vt:lpstr>
      <vt:lpstr>Payments and Prices</vt:lpstr>
      <vt:lpstr>Total Customer Payments</vt:lpstr>
      <vt:lpstr>LMPs</vt:lpstr>
      <vt:lpstr>Payments to Day-Ahead Energy</vt:lpstr>
      <vt:lpstr>Day-Ahead Option Prices</vt:lpstr>
      <vt:lpstr>Non-Winter Results: Energy Supply</vt:lpstr>
      <vt:lpstr>Energy Supply</vt:lpstr>
      <vt:lpstr>Changes in DA Energy With ESI</vt:lpstr>
      <vt:lpstr>Total Non-Winter Generation Mix</vt:lpstr>
      <vt:lpstr>Non-Winter Results: Net Revenues</vt:lpstr>
      <vt:lpstr>Net Revenues and Production Costs</vt:lpstr>
      <vt:lpstr>Net Revenues</vt:lpstr>
      <vt:lpstr>Net Revenues</vt:lpstr>
      <vt:lpstr>Next Steps</vt:lpstr>
      <vt:lpstr>Appendix</vt:lpstr>
      <vt:lpstr>Central Case Detailed Results and Fuel Oil Assumptions</vt:lpstr>
      <vt:lpstr>Assumptions Regarding Fuel Oil Inventory and Replenishment</vt:lpstr>
      <vt:lpstr>Assumptions Regarding Fuel Oil Inventory and Replenishment</vt:lpstr>
      <vt:lpstr>Day-Ahead Option Prices</vt:lpstr>
      <vt:lpstr>Incremental Fuel Oil Incentives Relative to Current Market Rules</vt:lpstr>
      <vt:lpstr>Incremental Fuel Oil Incentives Relative to Current Market Rules</vt:lpstr>
      <vt:lpstr>Incremental Fuel Oil Incentives Relative to Current Market Rules</vt:lpstr>
      <vt:lpstr>Total Winter Generation Mix</vt:lpstr>
      <vt:lpstr>Total Winter Generation Mix</vt:lpstr>
      <vt:lpstr>Total Winter Generation Mix</vt:lpstr>
      <vt:lpstr>Net Revenues</vt:lpstr>
      <vt:lpstr>Net Revenues</vt:lpstr>
      <vt:lpstr>Net Revenues</vt:lpstr>
      <vt:lpstr>Contact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2019-12-06T23:31:40Z</dcterms:created>
  <dcterms:modified xsi:type="dcterms:W3CDTF">2020-01-10T23:40:17Z</dcterms:modified>
</cp:coreProperties>
</file>