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5" r:id="rId5"/>
    <p:sldId id="973" r:id="rId6"/>
    <p:sldId id="1277" r:id="rId7"/>
    <p:sldId id="1278" r:id="rId8"/>
    <p:sldId id="1273" r:id="rId9"/>
    <p:sldId id="1274" r:id="rId10"/>
    <p:sldId id="1275" r:id="rId11"/>
    <p:sldId id="1276" r:id="rId12"/>
    <p:sldId id="1280" r:id="rId13"/>
    <p:sldId id="395" r:id="rId14"/>
  </p:sldIdLst>
  <p:sldSz cx="9144000" cy="6858000" type="screen4x3"/>
  <p:notesSz cx="70104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5">
          <p15:clr>
            <a:srgbClr val="A4A3A4"/>
          </p15:clr>
        </p15:guide>
        <p15:guide id="2" orient="horz" pos="829">
          <p15:clr>
            <a:srgbClr val="A4A3A4"/>
          </p15:clr>
        </p15:guide>
        <p15:guide id="3" orient="horz" pos="389">
          <p15:clr>
            <a:srgbClr val="A4A3A4"/>
          </p15:clr>
        </p15:guide>
        <p15:guide id="4" orient="horz" pos="1159">
          <p15:clr>
            <a:srgbClr val="A4A3A4"/>
          </p15:clr>
        </p15:guide>
        <p15:guide id="5" orient="horz" pos="3549">
          <p15:clr>
            <a:srgbClr val="A4A3A4"/>
          </p15:clr>
        </p15:guide>
        <p15:guide id="6" pos="5472">
          <p15:clr>
            <a:srgbClr val="A4A3A4"/>
          </p15:clr>
        </p15:guide>
        <p15:guide id="7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8" initials="CB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8BB8E8"/>
    <a:srgbClr val="C8102E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0309" autoAdjust="0"/>
  </p:normalViewPr>
  <p:slideViewPr>
    <p:cSldViewPr snapToGrid="0" snapToObjects="1">
      <p:cViewPr varScale="1">
        <p:scale>
          <a:sx n="63" d="100"/>
          <a:sy n="63" d="100"/>
        </p:scale>
        <p:origin x="1392" y="48"/>
      </p:cViewPr>
      <p:guideLst>
        <p:guide orient="horz" pos="3935"/>
        <p:guide orient="horz" pos="829"/>
        <p:guide orient="horz" pos="389"/>
        <p:guide orient="horz" pos="1159"/>
        <p:guide orient="horz" pos="3549"/>
        <p:guide pos="547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797630-E671-A448-99D6-E42D3F8184BF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37840" cy="46863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5E815D-CEC8-BE49-97D0-7E1E448E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3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45981F-0B4C-4741-8A6C-E6C1C42C231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37840" cy="46863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F3F08F-E65D-A344-96EE-4C0E52FD3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2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6384-9521-4008-8167-A84B598341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34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6384-9521-4008-8167-A84B598341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6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6384-9521-4008-8167-A84B598341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1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9634-0EAC-40A9-A52C-0B428949FD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3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Feedwater flow is the most significant contributor to core power measurement uncertainty.  For the purposes of ECCS LOCA analyses, it is assumed the reactor is operating at 102% of licensed reactor power OR applying a reduced margin based on an accounting of uncertainties due to instrumentation error.  Implementing new feedwater flow monitors provides a more accurate measurement of feedwater flow and reduces the uncertainty in feedwater flow measurement.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9634-0EAC-40A9-A52C-0B428949FD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8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6384-9521-4008-8167-A84B598341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1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6384-9521-4008-8167-A84B598341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6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6384-9521-4008-8167-A84B598341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2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6384-9521-4008-8167-A84B598341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25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66384-9521-4008-8167-A84B598341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587122"/>
            <a:ext cx="8228024" cy="745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1912" y="1780759"/>
            <a:ext cx="8234889" cy="3896613"/>
          </a:xfr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buSzPct val="100000"/>
              <a:buFont typeface="Arial"/>
              <a:buChar char="•"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</a:t>
            </a:r>
          </a:p>
          <a:p>
            <a:pPr lvl="0"/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4554" y="62128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7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_stripe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64132" cy="6879208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101" y="553437"/>
            <a:ext cx="8241754" cy="5248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ante, </a:t>
            </a:r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”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2057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9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101" y="560571"/>
            <a:ext cx="8241754" cy="5248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ante, </a:t>
            </a:r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”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2057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6477000" cy="13716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52400"/>
            <a:ext cx="6019800" cy="114300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5080"/>
            <a:ext cx="2895600" cy="27432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9512" y="6172517"/>
            <a:ext cx="234575" cy="365125"/>
          </a:xfrm>
        </p:spPr>
        <p:txBody>
          <a:bodyPr/>
          <a:lstStyle>
            <a:lvl1pPr>
              <a:defRPr sz="1200"/>
            </a:lvl1pPr>
          </a:lstStyle>
          <a:p>
            <a:fld id="{3771E3EC-06E9-4FCC-BF2D-EAFBC2186E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600" y="533400"/>
            <a:ext cx="175564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7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4419600"/>
            <a:ext cx="9144000" cy="2438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5080"/>
            <a:ext cx="28956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7436" y="6099079"/>
            <a:ext cx="234575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0B304FC-54DB-441E-8476-E4AD2E863F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762000"/>
            <a:ext cx="285292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1912" y="1778739"/>
            <a:ext cx="8234889" cy="39057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ante, </a:t>
            </a:r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587122"/>
            <a:ext cx="8228024" cy="745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4554" y="62128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3954" y="5430014"/>
            <a:ext cx="8232846" cy="16132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7200" y="1839384"/>
            <a:ext cx="8229600" cy="3511296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579988"/>
            <a:ext cx="8228024" cy="745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4554" y="62128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587122"/>
            <a:ext cx="8228024" cy="745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3955" y="5430014"/>
            <a:ext cx="4037145" cy="16132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7201" y="1839384"/>
            <a:ext cx="4047483" cy="3511296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25734" y="5430014"/>
            <a:ext cx="4047483" cy="16132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639318" y="1839384"/>
            <a:ext cx="4047483" cy="3511296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4554" y="62128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2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587122"/>
            <a:ext cx="8228024" cy="745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53955" y="5430014"/>
            <a:ext cx="2638851" cy="16132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57201" y="1839384"/>
            <a:ext cx="2635605" cy="3511296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252576" y="5430014"/>
            <a:ext cx="2638893" cy="16132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252576" y="1839384"/>
            <a:ext cx="2635605" cy="3511296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047951" y="5430014"/>
            <a:ext cx="2652795" cy="16132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047951" y="1839384"/>
            <a:ext cx="2635605" cy="3511296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1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4554" y="62128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640650" y="1839385"/>
            <a:ext cx="4046151" cy="379518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8776" y="587122"/>
            <a:ext cx="8228024" cy="7452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2400"/>
              </a:lnSpc>
              <a:defRPr sz="2400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1912" y="1728801"/>
            <a:ext cx="4065169" cy="39057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ante, </a:t>
            </a:r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4554" y="62128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9966" y="516949"/>
            <a:ext cx="8241754" cy="71558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ts val="54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554" y="62128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-ppt-bg-blu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101" y="560571"/>
            <a:ext cx="8241754" cy="5248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ante, </a:t>
            </a:r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”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2057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101" y="553437"/>
            <a:ext cx="8241754" cy="5248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ante, </a:t>
            </a:r>
            <a:r>
              <a:rPr lang="en-US" dirty="0" err="1"/>
              <a:t>pharetra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”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2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57201" y="6004024"/>
            <a:ext cx="824175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554" y="6212885"/>
            <a:ext cx="91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1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7068"/>
            <a:ext cx="8229600" cy="39118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10515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05B165B3-CA9F-4247-9B86-9F339461A9DC}" type="datetime4">
              <a:rPr lang="en-US" smtClean="0"/>
              <a:pPr/>
              <a:t>February 12, 2020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8" y="6101088"/>
            <a:ext cx="2345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9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65" r:id="rId4"/>
    <p:sldLayoutId id="2147483664" r:id="rId5"/>
    <p:sldLayoutId id="2147483667" r:id="rId6"/>
    <p:sldLayoutId id="2147483653" r:id="rId7"/>
    <p:sldLayoutId id="2147483658" r:id="rId8"/>
    <p:sldLayoutId id="2147483659" r:id="rId9"/>
    <p:sldLayoutId id="2147483660" r:id="rId10"/>
    <p:sldLayoutId id="2147483661" r:id="rId11"/>
    <p:sldLayoutId id="2147483668" r:id="rId12"/>
    <p:sldLayoutId id="2147483669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Rockwel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g.davis@dominionenergy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rc.gov/reading-rm/basic-ref/students/animated-pw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rc.gov/reactors/pwr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57664" cy="1362075"/>
          </a:xfrm>
        </p:spPr>
        <p:txBody>
          <a:bodyPr/>
          <a:lstStyle/>
          <a:p>
            <a:pPr algn="ctr"/>
            <a:r>
              <a:rPr lang="en-US" sz="2800" cap="none" dirty="0"/>
              <a:t>Planning Procedure 5-6 Revision</a:t>
            </a:r>
            <a:r>
              <a:rPr lang="en-US" sz="2400" cap="none" dirty="0"/>
              <a:t/>
            </a:r>
            <a:br>
              <a:rPr lang="en-US" sz="2400" cap="none" dirty="0"/>
            </a:br>
            <a:r>
              <a:rPr lang="en-US" sz="2000" cap="none" dirty="0"/>
              <a:t>February 2020 Reliability Committee – Mike Purdie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4FC-54DB-441E-8476-E4AD2E863F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6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48" y="1524000"/>
            <a:ext cx="7772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Michael Purdie</a:t>
            </a:r>
          </a:p>
          <a:p>
            <a:pPr marL="0" indent="0">
              <a:buNone/>
            </a:pPr>
            <a:r>
              <a:rPr lang="en-US" sz="1800" dirty="0"/>
              <a:t>Electric Market Policy 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Michael.D.Durdie@dominionenergy.com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3EC-06E9-4FCC-BF2D-EAFBC2186E9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4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3EC-06E9-4FCC-BF2D-EAFBC2186E9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500" y="1556985"/>
            <a:ext cx="8483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Dominion is replacing the Millstone Unit 3 (MPS U3) Generator and Feedwater measurement equipment.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MPS U3 has 1225 MW Summer and 1245 MW Winter of Interconnection.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new equipment would allow MPS U3 to increase MW output to 1262 MW in Summer and Winter.</a:t>
            </a:r>
          </a:p>
        </p:txBody>
      </p:sp>
    </p:spTree>
    <p:extLst>
      <p:ext uri="{BB962C8B-B14F-4D97-AF65-F5344CB8AC3E}">
        <p14:creationId xmlns:p14="http://schemas.microsoft.com/office/powerpoint/2010/main" val="382257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81E1A-7AF1-47C9-8F13-612DBF952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E217A-39EB-41D6-9A6E-4A6AA328F8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October 28,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EF1AE4-92C5-42DB-87EE-7DC07F552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8" y="598941"/>
            <a:ext cx="8418015" cy="43504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041B7D-C25D-49AA-96AE-EDD1634A03E6}"/>
              </a:ext>
            </a:extLst>
          </p:cNvPr>
          <p:cNvSpPr txBox="1"/>
          <p:nvPr/>
        </p:nvSpPr>
        <p:spPr>
          <a:xfrm>
            <a:off x="679623" y="5196114"/>
            <a:ext cx="756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https://www.nrc.gov/reading-rm/basic-ref/students/animated-pwr.html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375293-DA04-4892-A6B2-3F0B528244B9}"/>
              </a:ext>
            </a:extLst>
          </p:cNvPr>
          <p:cNvCxnSpPr>
            <a:cxnSpLocks/>
          </p:cNvCxnSpPr>
          <p:nvPr/>
        </p:nvCxnSpPr>
        <p:spPr>
          <a:xfrm flipH="1">
            <a:off x="3304032" y="3312886"/>
            <a:ext cx="368082" cy="96882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C1EE13-1890-4872-BBF8-85B85C648851}"/>
              </a:ext>
            </a:extLst>
          </p:cNvPr>
          <p:cNvCxnSpPr>
            <a:cxnSpLocks/>
          </p:cNvCxnSpPr>
          <p:nvPr/>
        </p:nvCxnSpPr>
        <p:spPr>
          <a:xfrm flipH="1">
            <a:off x="6110179" y="1437703"/>
            <a:ext cx="368082" cy="96882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5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81E1A-7AF1-47C9-8F13-612DBF952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DA1C9F-493B-1949-8986-469B5A47FF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E217A-39EB-41D6-9A6E-4A6AA328F8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October 28,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CAEA2-470C-40F6-8CCE-4500A68BC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9" t="1686" r="16139"/>
          <a:stretch/>
        </p:blipFill>
        <p:spPr>
          <a:xfrm>
            <a:off x="1059544" y="0"/>
            <a:ext cx="6850742" cy="5925134"/>
          </a:xfrm>
          <a:prstGeom prst="rect">
            <a:avLst/>
          </a:prstGeom>
        </p:spPr>
      </p:pic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0F86CEC-D243-4941-B562-26F21CB45F3B}"/>
              </a:ext>
            </a:extLst>
          </p:cNvPr>
          <p:cNvSpPr txBox="1">
            <a:spLocks/>
          </p:cNvSpPr>
          <p:nvPr/>
        </p:nvSpPr>
        <p:spPr>
          <a:xfrm>
            <a:off x="3304032" y="6040213"/>
            <a:ext cx="2133600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Reference:  </a:t>
            </a:r>
            <a:r>
              <a:rPr lang="en-US" dirty="0">
                <a:hlinkClick r:id="rId4"/>
              </a:rPr>
              <a:t>https://www.nrc.gov/reactors/pwrs.html</a:t>
            </a:r>
            <a:r>
              <a:rPr lang="en-US" dirty="0"/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4D069E-53F5-4D2F-85EB-D194CFADDE28}"/>
              </a:ext>
            </a:extLst>
          </p:cNvPr>
          <p:cNvCxnSpPr>
            <a:cxnSpLocks/>
          </p:cNvCxnSpPr>
          <p:nvPr/>
        </p:nvCxnSpPr>
        <p:spPr>
          <a:xfrm flipH="1" flipV="1">
            <a:off x="3875315" y="4746171"/>
            <a:ext cx="696685" cy="10160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55DEFF-064D-4C41-831E-88B3D9F9EB82}"/>
              </a:ext>
            </a:extLst>
          </p:cNvPr>
          <p:cNvCxnSpPr>
            <a:cxnSpLocks/>
          </p:cNvCxnSpPr>
          <p:nvPr/>
        </p:nvCxnSpPr>
        <p:spPr>
          <a:xfrm flipH="1">
            <a:off x="2737502" y="2852530"/>
            <a:ext cx="566530" cy="32594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40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3EC-06E9-4FCC-BF2D-EAFBC2186E9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500" y="1556985"/>
            <a:ext cx="8483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Planning Procedure 5-6 (PP 5-6) “Appendix A – General Transmission System Design Requirements for the Interconnection of New Generating Facilities and ETUs to the Administered Transmission System” limits interconnection to 1200 MWs for new resources and ETUs.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Screenshot of Page 19 of PP 5-6 next slide</a:t>
            </a:r>
          </a:p>
        </p:txBody>
      </p:sp>
    </p:spTree>
    <p:extLst>
      <p:ext uri="{BB962C8B-B14F-4D97-AF65-F5344CB8AC3E}">
        <p14:creationId xmlns:p14="http://schemas.microsoft.com/office/powerpoint/2010/main" val="267655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3EC-06E9-4FCC-BF2D-EAFBC2186E9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6E857-465A-4E3E-BBE2-74BBA6515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79" r="42381" b="9201"/>
          <a:stretch/>
        </p:blipFill>
        <p:spPr>
          <a:xfrm>
            <a:off x="528598" y="1944913"/>
            <a:ext cx="8040914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3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3EC-06E9-4FCC-BF2D-EAFBC2186E9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500" y="1556985"/>
            <a:ext cx="848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Regardless of the results of the System Impact Study ISO-NE indicated they likely could not approve the increase in interconnection rights due to this language.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Revising PP 5-6 would allow ISO-NE to approve the uprate if no issues were found on their review of the System Impact Study.</a:t>
            </a:r>
          </a:p>
        </p:txBody>
      </p:sp>
    </p:spTree>
    <p:extLst>
      <p:ext uri="{BB962C8B-B14F-4D97-AF65-F5344CB8AC3E}">
        <p14:creationId xmlns:p14="http://schemas.microsoft.com/office/powerpoint/2010/main" val="385204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3EC-06E9-4FCC-BF2D-EAFBC2186E9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500" y="1556985"/>
            <a:ext cx="8483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Dominion’s proposed solution is to craft language such that existing capacity resources above 1200 MWs that are increasing output as a result of good stewardship of their resources could increase their interconnection rights accordingly.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equipment Dominion is installing not only  improves the operation of Millstone but also provides benefits to the grid.</a:t>
            </a:r>
          </a:p>
        </p:txBody>
      </p:sp>
    </p:spTree>
    <p:extLst>
      <p:ext uri="{BB962C8B-B14F-4D97-AF65-F5344CB8AC3E}">
        <p14:creationId xmlns:p14="http://schemas.microsoft.com/office/powerpoint/2010/main" val="369323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3EC-06E9-4FCC-BF2D-EAFBC2186E9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07B2E-ABC4-44CB-B037-F09EEAD32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4" t="17794" r="50000" b="6200"/>
          <a:stretch/>
        </p:blipFill>
        <p:spPr>
          <a:xfrm>
            <a:off x="228600" y="1490868"/>
            <a:ext cx="7891670" cy="47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49017"/>
      </p:ext>
    </p:extLst>
  </p:cSld>
  <p:clrMapOvr>
    <a:masterClrMapping/>
  </p:clrMapOvr>
</p:sld>
</file>

<file path=ppt/theme/theme1.xml><?xml version="1.0" encoding="utf-8"?>
<a:theme xmlns:a="http://schemas.openxmlformats.org/drawingml/2006/main" name="DominionEnergy_PowerPoint_Template">
  <a:themeElements>
    <a:clrScheme name="Dominion">
      <a:dk1>
        <a:sysClr val="windowText" lastClr="000000"/>
      </a:dk1>
      <a:lt1>
        <a:sysClr val="window" lastClr="FFFFFF"/>
      </a:lt1>
      <a:dk2>
        <a:srgbClr val="0072CE"/>
      </a:dk2>
      <a:lt2>
        <a:srgbClr val="FFFFFF"/>
      </a:lt2>
      <a:accent1>
        <a:srgbClr val="0072CE"/>
      </a:accent1>
      <a:accent2>
        <a:srgbClr val="1D4F91"/>
      </a:accent2>
      <a:accent3>
        <a:srgbClr val="009639"/>
      </a:accent3>
      <a:accent4>
        <a:srgbClr val="A15A95"/>
      </a:accent4>
      <a:accent5>
        <a:srgbClr val="C8102E"/>
      </a:accent5>
      <a:accent6>
        <a:srgbClr val="FF8700"/>
      </a:accent6>
      <a:hlink>
        <a:srgbClr val="768692"/>
      </a:hlink>
      <a:folHlink>
        <a:srgbClr val="E0A5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C71224EB6624E9DC6A4146758F383" ma:contentTypeVersion="2" ma:contentTypeDescription="Create a new document." ma:contentTypeScope="" ma:versionID="3159eb925dbcf9b769cfc3e84582e00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97C0371-09ED-4503-88E9-F3B6DBE7CE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E82165-DC9C-4630-9F5F-78630E8F0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8A0BA3-329E-44E1-826F-D145705563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DominionEnergy_PowerPoint_Template.potx</Template>
  <TotalTime>21677</TotalTime>
  <Words>345</Words>
  <Application>Microsoft Office PowerPoint</Application>
  <PresentationFormat>On-screen Show (4:3)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Rockwell</vt:lpstr>
      <vt:lpstr>ヒラギノ角ゴ Pro W3</vt:lpstr>
      <vt:lpstr>DominionEnergy_PowerPoint_Template</vt:lpstr>
      <vt:lpstr>Planning Procedure 5-6 Revision February 2020 Reliability Committee – Mike Purdie</vt:lpstr>
      <vt:lpstr>Background</vt:lpstr>
      <vt:lpstr>PowerPoint Presentation</vt:lpstr>
      <vt:lpstr>PowerPoint Presentation</vt:lpstr>
      <vt:lpstr>Problem</vt:lpstr>
      <vt:lpstr>Problem</vt:lpstr>
      <vt:lpstr>Problem</vt:lpstr>
      <vt:lpstr>Solution</vt:lpstr>
      <vt:lpstr>Solution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Engert</dc:creator>
  <cp:lastModifiedBy>Emily Laine</cp:lastModifiedBy>
  <cp:revision>440</cp:revision>
  <cp:lastPrinted>2019-10-07T15:26:27Z</cp:lastPrinted>
  <dcterms:created xsi:type="dcterms:W3CDTF">2017-02-07T14:17:27Z</dcterms:created>
  <dcterms:modified xsi:type="dcterms:W3CDTF">2020-02-12T23:53:44Z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0x0101004E3C71224EB6624E9DC6A4146758F383</vt:lpwstr>
  </property>
</Properties>
</file>