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5" r:id="rId2"/>
    <p:sldId id="681" r:id="rId3"/>
    <p:sldId id="680" r:id="rId4"/>
    <p:sldId id="765" r:id="rId5"/>
    <p:sldId id="759" r:id="rId6"/>
    <p:sldId id="682" r:id="rId7"/>
    <p:sldId id="7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7" name="Author" initials="A" lastIdx="0" clrIdx="1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/>
    <p:restoredTop sz="94608"/>
  </p:normalViewPr>
  <p:slideViewPr>
    <p:cSldViewPr snapToGrid="0" snapToObjects="1">
      <p:cViewPr varScale="1">
        <p:scale>
          <a:sx n="165" d="100"/>
          <a:sy n="165" d="100"/>
        </p:scale>
        <p:origin x="159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4DE7A-F262-5E44-9166-7FCA8BFEC424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A939F-4F71-2A4A-B5FD-84D261B077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802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49840-6BFF-1E44-A514-4783B4A77E7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7FAFD-403B-D54F-9335-2F9520CE9B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19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>
            <a:lvl1pPr>
              <a:defRPr i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0A7-BA60-C44B-9C10-EF05F3EB4CCC}" type="datetime1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2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2D8C-7D96-8D40-80D5-378A5280E266}" type="datetime1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396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BBD9-AC7A-3748-BCC6-7FABF66F278A}" type="datetime1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30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ln w="57150" cmpd="thinThick">
            <a:solidFill>
              <a:srgbClr val="000090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b="1" dirty="0">
                <a:solidFill>
                  <a:srgbClr val="000090"/>
                </a:solidFill>
                <a:latin typeface="Cambria"/>
                <a:cs typeface="Cambria"/>
              </a:rPr>
              <a:t>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DC8-E9C5-DF46-A74D-FAD1CC90BB21}" type="datetime1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1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DF3A-C31E-214F-8F96-4E4308C28AC4}" type="datetime1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92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0EE9-09F3-DB48-AC32-DD395913BCA1}" type="datetime1">
              <a:rPr lang="en-US" smtClean="0"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2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94746-FB67-C64B-B9F1-F336E26AA609}" type="datetime1">
              <a:rPr lang="en-US" smtClean="0"/>
              <a:t>2/6/2020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6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2DA-5D9D-F34D-8655-605329182B2B}" type="datetime1">
              <a:rPr lang="en-US" smtClean="0"/>
              <a:t>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99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5581-D172-B14E-813A-FAF56C668D6B}" type="datetime1">
              <a:rPr lang="en-US" smtClean="0"/>
              <a:t>2/6/2020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69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734E-AF30-F542-9ADB-81FEDD221CAE}" type="datetime1">
              <a:rPr lang="en-US" smtClean="0"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39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8481-A3EF-6849-AE33-8D5DF51AFEE0}" type="datetime1">
              <a:rPr lang="en-US" smtClean="0"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13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37A86-78E3-D142-AE08-9106C13CA92A}" type="datetime1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Draft - For Discussion Only - Do Not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6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 baseline="0">
          <a:solidFill>
            <a:schemeClr val="tx2"/>
          </a:solidFill>
          <a:latin typeface="Cambria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SCOE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57200" y="546100"/>
            <a:ext cx="8305800" cy="3041138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endParaRPr lang="en-US" sz="4000" dirty="0">
              <a:solidFill>
                <a:srgbClr val="000090"/>
              </a:solidFill>
              <a:latin typeface="Goudy Old Style"/>
              <a:cs typeface="Goudy Old Style"/>
            </a:endParaRPr>
          </a:p>
          <a:p>
            <a:pPr>
              <a:spcBef>
                <a:spcPts val="0"/>
              </a:spcBef>
            </a:pPr>
            <a:r>
              <a:rPr lang="en-US" sz="4000" i="1" dirty="0">
                <a:solidFill>
                  <a:srgbClr val="000090"/>
                </a:solidFill>
                <a:latin typeface="Goudy Old Style"/>
                <a:cs typeface="Goudy Old Style"/>
              </a:rPr>
              <a:t>Energy Efficiency Resources </a:t>
            </a:r>
          </a:p>
          <a:p>
            <a:pPr>
              <a:spcBef>
                <a:spcPts val="0"/>
              </a:spcBef>
            </a:pPr>
            <a:r>
              <a:rPr lang="en-US" sz="4000" i="1" dirty="0">
                <a:solidFill>
                  <a:srgbClr val="000090"/>
                </a:solidFill>
                <a:latin typeface="Goudy Old Style"/>
                <a:cs typeface="Goudy Old Style"/>
              </a:rPr>
              <a:t>and Capacity Obligations </a:t>
            </a:r>
            <a:br>
              <a:rPr lang="en-US" sz="4000" i="1" dirty="0">
                <a:solidFill>
                  <a:srgbClr val="000090"/>
                </a:solidFill>
                <a:latin typeface="Goudy Old Style"/>
                <a:cs typeface="Goudy Old Style"/>
              </a:rPr>
            </a:br>
            <a:r>
              <a:rPr lang="en-US" sz="4000" i="1" dirty="0">
                <a:solidFill>
                  <a:srgbClr val="000090"/>
                </a:solidFill>
                <a:latin typeface="Goudy Old Style"/>
                <a:cs typeface="Goudy Old Style"/>
              </a:rPr>
              <a:t>During Scarcity Conditions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300" y="3940079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90"/>
                </a:solidFill>
                <a:latin typeface="Goudy Old Style"/>
                <a:cs typeface="Goudy Old Style"/>
              </a:rPr>
              <a:t>New England States Committee on Electricity</a:t>
            </a:r>
          </a:p>
          <a:p>
            <a:pPr algn="ctr"/>
            <a:r>
              <a:rPr lang="en-US" sz="2800" b="1" dirty="0">
                <a:solidFill>
                  <a:srgbClr val="000090"/>
                </a:solidFill>
                <a:latin typeface="Goudy Old Style"/>
                <a:cs typeface="Goudy Old Style"/>
              </a:rPr>
              <a:t>February 11, 2020</a:t>
            </a: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5308583"/>
            <a:ext cx="2362200" cy="685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86200" y="4114800"/>
            <a:ext cx="2057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1120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28BDB-60E7-C746-9F72-280FF49DC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82178-82BC-0E48-B018-6F8733A3B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NESCOE’s revised proposal</a:t>
            </a:r>
          </a:p>
          <a:p>
            <a:r>
              <a:rPr lang="en-US" dirty="0"/>
              <a:t>Seek additional feedback from the committee on the proposed changes to better inform NESCOE’s understanding</a:t>
            </a:r>
          </a:p>
          <a:p>
            <a:r>
              <a:rPr lang="en-US" dirty="0"/>
              <a:t>Review proposed tariff and manual language changes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320330-5EC6-FE4B-8BB3-18969FE0E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14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8BAF2A1-7B0F-3A42-8ADE-FF9390145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NESCOE Considerations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7928C0-81A4-5448-8860-6C638248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would like to put forward a proposal that can achieve broader support from NEPOOL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Based on the committee feedback it became clear “Shaping Option A” would not meet that objective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 quo cost allocation treatment of EE resources (EERs) is inconsistent with FERC’s directive to ISO-NE.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Want to bring forward a limited proposal targeted solely at that cost allocation issue and not an overall design change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1C17DC-F2B9-2740-B184-02CDE2FCB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59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0AEF9-F471-984B-B344-498A99A68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Adjusted Balancing Ratio (“ABR”)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3B44C-4140-CB4B-98D0-43CA7ABEF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No change to On-peak treatment of EE under Pay-for-Performance (same as before)</a:t>
            </a:r>
          </a:p>
          <a:p>
            <a:r>
              <a:rPr lang="en-US" dirty="0"/>
              <a:t>The ABR proposal does two things for all intervals outside of EE’s On-Peak or Seasonal-Peak hours : </a:t>
            </a:r>
          </a:p>
          <a:p>
            <a:pPr lvl="1"/>
            <a:r>
              <a:rPr lang="en-US" dirty="0"/>
              <a:t>Explicitly sets the Actual Capacity Provided for EE to zero</a:t>
            </a:r>
          </a:p>
          <a:p>
            <a:pPr lvl="1"/>
            <a:r>
              <a:rPr lang="en-US" dirty="0"/>
              <a:t>Changes “Total CSO” to “(Total CSO – EE CSO)” in the denominator</a:t>
            </a:r>
          </a:p>
          <a:p>
            <a:r>
              <a:rPr lang="en-US" dirty="0"/>
              <a:t>Make no changes to the mutual insurance pool </a:t>
            </a:r>
          </a:p>
          <a:p>
            <a:pPr lvl="1"/>
            <a:r>
              <a:rPr lang="en-US" dirty="0"/>
              <a:t>Maintains EERs’ responsibility for any stop loss obligations</a:t>
            </a:r>
          </a:p>
          <a:p>
            <a:pPr lvl="1"/>
            <a:r>
              <a:rPr lang="en-US" dirty="0"/>
              <a:t>Continues to allow for possible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allocation of overcollection amounts in the mutual insurance pool to EERs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We believe this is effectively a “net neutral” position for EERs in off-peak hours (~96% of all hours)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DEFDD-1C6A-0649-8391-B2C28EA93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2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737D2-5D60-6242-8789-E9805DB8C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/>
              <a:t>Tariff Changes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FBD1E-A40F-6248-99A2-D66DDD1D7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Various changes in Section III.13.7.2.3 similar to: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One minor change in III.13.7.2.4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134778-CEAF-C843-B207-2F59F12E6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00250"/>
            <a:ext cx="8472488" cy="371475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6A3F9B-010F-B940-9092-944A5841D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31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B0DF6-915A-2247-88FD-27184B94B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D4B59-BC83-C940-8476-C713B2B24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Continue to seek stakeholder feedback.</a:t>
            </a:r>
          </a:p>
          <a:p>
            <a:r>
              <a:rPr lang="en-US" dirty="0"/>
              <a:t>Seek a March 2020 NEPOOL Markets Committee Vote.</a:t>
            </a:r>
          </a:p>
          <a:p>
            <a:r>
              <a:rPr lang="en-US" dirty="0"/>
              <a:t>Seek an April 2020 NEPOOL Participants Committee.</a:t>
            </a:r>
          </a:p>
          <a:p>
            <a:r>
              <a:rPr lang="en-US" dirty="0"/>
              <a:t>Expect late April 2020 FERC filing.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F3A7A8-84CF-9C40-9F35-F94B6A1D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65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B0DF6-915A-2247-88FD-27184B94B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D4B59-BC83-C940-8476-C713B2B24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solidFill>
                <a:srgbClr val="0000FF"/>
              </a:solidFill>
              <a:hlinkClick r:id="rId2"/>
            </a:endParaRPr>
          </a:p>
          <a:p>
            <a:pPr marL="0" indent="0" algn="ctr">
              <a:buNone/>
            </a:pPr>
            <a:endParaRPr lang="en-US" dirty="0">
              <a:solidFill>
                <a:srgbClr val="0000FF"/>
              </a:solidFill>
              <a:hlinkClick r:id="rId2"/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00FF"/>
                </a:solidFill>
                <a:hlinkClick r:id="rId2"/>
              </a:rPr>
              <a:t>www.nescoe.com</a:t>
            </a:r>
            <a:endParaRPr lang="en-US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00FF"/>
                </a:solidFill>
              </a:rPr>
              <a:t>Jeffbentz@nescoe.com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33F25-C191-594A-92F9-9BE678C2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12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ESCOE_PowerPointTemplate_Sep2017" id="{5534E06A-EAC4-0C48-A4E6-715791CC4740}" vid="{81F44AD5-CBA4-9047-B544-0D1FCF8E16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299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</vt:lpstr>
      <vt:lpstr>Goudy Old Style</vt:lpstr>
      <vt:lpstr>Office Theme</vt:lpstr>
      <vt:lpstr>PowerPoint Presentation</vt:lpstr>
      <vt:lpstr>Today’s Objectives</vt:lpstr>
      <vt:lpstr>NESCOE Considerations</vt:lpstr>
      <vt:lpstr>Adjusted Balancing Ratio (“ABR”)</vt:lpstr>
      <vt:lpstr>Tariff Changes</vt:lpstr>
      <vt:lpstr>Next Steps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2020-02-06T20:16:38Z</dcterms:created>
  <dcterms:modified xsi:type="dcterms:W3CDTF">2020-02-06T20:16:48Z</dcterms:modified>
</cp:coreProperties>
</file>