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4"/>
  </p:notesMasterIdLst>
  <p:sldIdLst>
    <p:sldId id="299" r:id="rId2"/>
    <p:sldId id="300" r:id="rId3"/>
    <p:sldId id="301" r:id="rId4"/>
    <p:sldId id="292" r:id="rId5"/>
    <p:sldId id="293" r:id="rId6"/>
    <p:sldId id="295" r:id="rId7"/>
    <p:sldId id="294" r:id="rId8"/>
    <p:sldId id="257" r:id="rId9"/>
    <p:sldId id="260" r:id="rId10"/>
    <p:sldId id="262" r:id="rId11"/>
    <p:sldId id="266" r:id="rId12"/>
    <p:sldId id="280" r:id="rId13"/>
    <p:sldId id="290" r:id="rId14"/>
    <p:sldId id="291" r:id="rId15"/>
    <p:sldId id="298" r:id="rId16"/>
    <p:sldId id="282" r:id="rId17"/>
    <p:sldId id="283" r:id="rId18"/>
    <p:sldId id="284" r:id="rId19"/>
    <p:sldId id="285" r:id="rId20"/>
    <p:sldId id="271" r:id="rId21"/>
    <p:sldId id="302" r:id="rId22"/>
    <p:sldId id="30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D8DCBD-8C8B-4A57-9C87-AEAB3D41D569}">
          <p14:sldIdLst>
            <p14:sldId id="299"/>
            <p14:sldId id="300"/>
            <p14:sldId id="301"/>
            <p14:sldId id="292"/>
            <p14:sldId id="293"/>
            <p14:sldId id="295"/>
            <p14:sldId id="294"/>
          </p14:sldIdLst>
        </p14:section>
        <p14:section name="Untitled Section" id="{6B1758E5-2F88-4227-AC69-379161AAA0F5}">
          <p14:sldIdLst>
            <p14:sldId id="257"/>
            <p14:sldId id="260"/>
            <p14:sldId id="262"/>
            <p14:sldId id="266"/>
            <p14:sldId id="280"/>
            <p14:sldId id="290"/>
            <p14:sldId id="291"/>
          </p14:sldIdLst>
        </p14:section>
        <p14:section name="Untitled Section" id="{77A2968B-14F6-410B-9776-CF451CB29EE7}">
          <p14:sldIdLst>
            <p14:sldId id="298"/>
            <p14:sldId id="282"/>
            <p14:sldId id="283"/>
            <p14:sldId id="284"/>
            <p14:sldId id="285"/>
            <p14:sldId id="271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73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165" d="100"/>
          <a:sy n="165" d="100"/>
        </p:scale>
        <p:origin x="15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E9FDD-150E-4978-AC68-11A74502E457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038AD-F398-4D31-9495-C51BB4D2B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5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8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9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382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9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2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44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92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7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3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5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0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2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0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</a:t>
            </a:r>
            <a:r>
              <a:rPr lang="en-US" sz="700" b="1" dirty="0" smtClean="0">
                <a:solidFill>
                  <a:schemeClr val="accent1"/>
                </a:solidFill>
              </a:rPr>
              <a:t>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2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30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54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0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9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8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0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06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9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209801"/>
            <a:ext cx="77724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3581401"/>
            <a:ext cx="77724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5943600"/>
            <a:ext cx="736092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40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Title WMPP 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 userDrawn="1"/>
        </p:nvSpPr>
        <p:spPr>
          <a:xfrm>
            <a:off x="485899" y="1828800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457200" y="533400"/>
          <a:ext cx="8077200" cy="115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1852">
                <a:tc>
                  <a:txBody>
                    <a:bodyPr/>
                    <a:lstStyle/>
                    <a:p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8">
                <a:tc gridSpan="2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13608" y="609600"/>
            <a:ext cx="6096000" cy="381000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Project Title: Summary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0400" y="533400"/>
            <a:ext cx="1524000" cy="685800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WMPP ID: XX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5899" y="1371600"/>
            <a:ext cx="7896101" cy="304800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Proposed Effective Date: [Color When Recently Changed]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85775" y="1981200"/>
            <a:ext cx="8229600" cy="42672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70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1"/>
                </a:solidFill>
              </a:rPr>
              <a:t>ISO-NE Public</a:t>
            </a:r>
            <a:endParaRPr lang="en-US" sz="700" b="1" dirty="0">
              <a:solidFill>
                <a:schemeClr val="accent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0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533400"/>
          </a:xfrm>
        </p:spPr>
        <p:txBody>
          <a:bodyPr/>
          <a:lstStyle>
            <a:lvl1pPr>
              <a:defRPr i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14400"/>
            <a:ext cx="8229600" cy="457200"/>
          </a:xfrm>
        </p:spPr>
        <p:txBody>
          <a:bodyPr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smtClean="0"/>
              <a:t>Click to add sub-title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1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45241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4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2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accent3">
                    <a:lumMod val="75000"/>
                  </a:schemeClr>
                </a:solidFill>
              </a:rPr>
              <a:t>ISO-NE PUBLIC</a:t>
            </a:r>
            <a:endParaRPr lang="en-US" sz="7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30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2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9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049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0650"/>
            <a:ext cx="9143992" cy="56735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96017" y="6278716"/>
            <a:ext cx="1342288" cy="245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baseline="0" dirty="0" smtClean="0">
                <a:solidFill>
                  <a:schemeClr val="bg1">
                    <a:lumMod val="50000"/>
                  </a:schemeClr>
                </a:solidFill>
              </a:rPr>
              <a:t>ISO-NE PUBLIC</a:t>
            </a:r>
            <a:endParaRPr lang="en-US" sz="7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4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5/a2a_iso_presentation_energy_security_improvements.pptx" TargetMode="External"/><Relationship Id="rId2" Type="http://schemas.openxmlformats.org/officeDocument/2006/relationships/hyperlink" Target="https://www.iso-ne.com/static-assets/documents/2019/04/a00_iso_discussion_paper_energy_security_improvements.pdf" TargetMode="Externa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FEBRUARY 11-13, </a:t>
            </a:r>
            <a:r>
              <a:rPr lang="en-US" dirty="0" smtClean="0"/>
              <a:t>2020 | </a:t>
            </a:r>
            <a:r>
              <a:rPr lang="en-US" dirty="0" smtClean="0"/>
              <a:t>Markets committee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181600" y="5187286"/>
            <a:ext cx="3578352" cy="381000"/>
          </a:xfrm>
        </p:spPr>
        <p:txBody>
          <a:bodyPr/>
          <a:lstStyle/>
          <a:p>
            <a:r>
              <a:rPr lang="en-US" dirty="0" smtClean="0"/>
              <a:t>Andrew Gillespie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029200" y="5655119"/>
            <a:ext cx="3730752" cy="381000"/>
          </a:xfrm>
        </p:spPr>
        <p:txBody>
          <a:bodyPr/>
          <a:lstStyle/>
          <a:p>
            <a:r>
              <a:rPr lang="en-US" dirty="0" smtClean="0"/>
              <a:t>413.535.4088 | agillespie@iso-ne.com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89002" y="3475680"/>
            <a:ext cx="5559552" cy="14773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High-Level Summary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ENERGY SECURITY IMPROVEMENTS: </a:t>
            </a:r>
            <a:br>
              <a:rPr lang="en-US" dirty="0" smtClean="0"/>
            </a:br>
            <a:r>
              <a:rPr lang="en-US" dirty="0" smtClean="0"/>
              <a:t>MARKET-BASED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1. Incentives </a:t>
            </a:r>
            <a:r>
              <a:rPr lang="en-US" dirty="0"/>
              <a:t>and </a:t>
            </a:r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Resources that do </a:t>
            </a:r>
            <a:r>
              <a:rPr lang="en-US" dirty="0"/>
              <a:t>not regularly clear in the day-ahead market, </a:t>
            </a:r>
            <a:r>
              <a:rPr lang="en-US" dirty="0" smtClean="0"/>
              <a:t>resources that </a:t>
            </a:r>
            <a:r>
              <a:rPr lang="en-US" i="1" dirty="0" smtClean="0"/>
              <a:t>may</a:t>
            </a:r>
            <a:r>
              <a:rPr lang="en-US" dirty="0" smtClean="0"/>
              <a:t> be called </a:t>
            </a:r>
            <a:r>
              <a:rPr lang="en-US" dirty="0"/>
              <a:t>upon </a:t>
            </a:r>
            <a:r>
              <a:rPr lang="en-US" dirty="0" smtClean="0"/>
              <a:t>by the ISO to </a:t>
            </a:r>
            <a:r>
              <a:rPr lang="en-US" dirty="0"/>
              <a:t>operate </a:t>
            </a:r>
            <a:r>
              <a:rPr lang="en-US" dirty="0" smtClean="0"/>
              <a:t>in real-time, face </a:t>
            </a:r>
            <a:r>
              <a:rPr lang="en-US" dirty="0"/>
              <a:t>production </a:t>
            </a:r>
            <a:r>
              <a:rPr lang="en-US" dirty="0" smtClean="0"/>
              <a:t>uncertainty </a:t>
            </a:r>
            <a:endParaRPr lang="en-US" dirty="0"/>
          </a:p>
          <a:p>
            <a:r>
              <a:rPr lang="en-US" dirty="0" smtClean="0"/>
              <a:t>These resources may </a:t>
            </a:r>
            <a:r>
              <a:rPr lang="en-US" dirty="0"/>
              <a:t>not be able to operate unless they have made costly </a:t>
            </a:r>
            <a:r>
              <a:rPr lang="en-US" dirty="0" smtClean="0"/>
              <a:t>supplemental </a:t>
            </a:r>
            <a:r>
              <a:rPr lang="en-US" i="1" dirty="0" smtClean="0"/>
              <a:t>input</a:t>
            </a:r>
            <a:r>
              <a:rPr lang="en-US" dirty="0" smtClean="0"/>
              <a:t> supply arrangements (</a:t>
            </a:r>
            <a:r>
              <a:rPr lang="en-US" i="1" dirty="0" smtClean="0"/>
              <a:t>e.g., </a:t>
            </a:r>
            <a:r>
              <a:rPr lang="en-US" dirty="0" smtClean="0"/>
              <a:t>fuel</a:t>
            </a:r>
            <a:r>
              <a:rPr lang="en-US" dirty="0"/>
              <a:t>, potential energy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value that </a:t>
            </a:r>
            <a:r>
              <a:rPr lang="en-US" i="1" u="sng" dirty="0"/>
              <a:t>society</a:t>
            </a:r>
            <a:r>
              <a:rPr lang="en-US" dirty="0"/>
              <a:t> places on </a:t>
            </a:r>
            <a:r>
              <a:rPr lang="en-US" dirty="0" smtClean="0"/>
              <a:t>these supplemental arrangements </a:t>
            </a:r>
            <a:r>
              <a:rPr lang="en-US" dirty="0"/>
              <a:t>is based on the high price it </a:t>
            </a:r>
            <a:r>
              <a:rPr lang="en-US" i="1" u="sng" dirty="0"/>
              <a:t>avoids</a:t>
            </a:r>
            <a:r>
              <a:rPr lang="en-US" i="1" dirty="0"/>
              <a:t> </a:t>
            </a:r>
            <a:r>
              <a:rPr lang="en-US" dirty="0" smtClean="0"/>
              <a:t>when the costs are incurred</a:t>
            </a:r>
            <a:endParaRPr lang="en-US" dirty="0"/>
          </a:p>
          <a:p>
            <a:pPr lvl="1"/>
            <a:r>
              <a:rPr lang="en-US" dirty="0"/>
              <a:t>The value the </a:t>
            </a:r>
            <a:r>
              <a:rPr lang="en-US" i="1" u="sng" dirty="0"/>
              <a:t>generator</a:t>
            </a:r>
            <a:r>
              <a:rPr lang="en-US" dirty="0"/>
              <a:t> places on the same arrangement is based on the lower price it </a:t>
            </a:r>
            <a:r>
              <a:rPr lang="en-US" i="1" u="sng" dirty="0"/>
              <a:t>receives</a:t>
            </a:r>
            <a:r>
              <a:rPr lang="en-US" dirty="0"/>
              <a:t> </a:t>
            </a:r>
            <a:r>
              <a:rPr lang="en-US" dirty="0" smtClean="0"/>
              <a:t>after incurring the costs</a:t>
            </a:r>
            <a:endParaRPr lang="en-US" dirty="0"/>
          </a:p>
          <a:p>
            <a:r>
              <a:rPr lang="en-US" b="1" i="1" dirty="0"/>
              <a:t>Misaligned incentives</a:t>
            </a:r>
            <a:r>
              <a:rPr lang="en-US" i="1" dirty="0"/>
              <a:t>: </a:t>
            </a:r>
            <a:r>
              <a:rPr lang="en-US" dirty="0"/>
              <a:t>This value difference results in a divergence between the social and private benefit of the investment in supplemental </a:t>
            </a:r>
            <a:r>
              <a:rPr lang="en-US" dirty="0" smtClean="0"/>
              <a:t>resource </a:t>
            </a:r>
            <a:r>
              <a:rPr lang="en-US" i="1" dirty="0" smtClean="0"/>
              <a:t>input</a:t>
            </a:r>
            <a:r>
              <a:rPr lang="en-US" dirty="0" smtClean="0"/>
              <a:t> arrangements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</a:t>
            </a:r>
            <a:r>
              <a:rPr lang="en-US" dirty="0" smtClean="0"/>
              <a:t>1. Root </a:t>
            </a:r>
            <a:r>
              <a:rPr lang="en-US" dirty="0"/>
              <a:t>Causes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Uncertainty </a:t>
            </a:r>
            <a:r>
              <a:rPr lang="en-US" dirty="0"/>
              <a:t>over whether </a:t>
            </a:r>
            <a:r>
              <a:rPr lang="en-US" dirty="0" smtClean="0"/>
              <a:t>the resource will be used to provide energy</a:t>
            </a:r>
            <a:endParaRPr lang="en-US" dirty="0"/>
          </a:p>
          <a:p>
            <a:pPr lvl="0"/>
            <a:r>
              <a:rPr lang="en-US" b="1" dirty="0" smtClean="0"/>
              <a:t>Recovering the cost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supplemental </a:t>
            </a:r>
            <a:r>
              <a:rPr lang="en-US" dirty="0"/>
              <a:t>input supply arrangements</a:t>
            </a:r>
            <a:r>
              <a:rPr lang="en-US" dirty="0" smtClean="0"/>
              <a:t>, if the resource is not used to provide energy </a:t>
            </a:r>
            <a:endParaRPr lang="en-US" dirty="0"/>
          </a:p>
          <a:p>
            <a:pPr lvl="0"/>
            <a:r>
              <a:rPr lang="en-US" b="1" dirty="0" smtClean="0"/>
              <a:t>Supplemental arrangements </a:t>
            </a:r>
            <a:r>
              <a:rPr lang="en-US" b="1" dirty="0"/>
              <a:t>that matter,</a:t>
            </a:r>
            <a:r>
              <a:rPr lang="en-US" dirty="0"/>
              <a:t> in the </a:t>
            </a:r>
            <a:r>
              <a:rPr lang="en-US" dirty="0" smtClean="0"/>
              <a:t>sense </a:t>
            </a:r>
            <a:r>
              <a:rPr lang="en-US" dirty="0"/>
              <a:t>that if the </a:t>
            </a:r>
            <a:r>
              <a:rPr lang="en-US" dirty="0" smtClean="0"/>
              <a:t>supplemental arrangements aren’t made, </a:t>
            </a:r>
            <a:r>
              <a:rPr lang="en-US" dirty="0"/>
              <a:t>then with some probability </a:t>
            </a:r>
            <a:r>
              <a:rPr lang="en-US" dirty="0" smtClean="0"/>
              <a:t>the </a:t>
            </a:r>
            <a:r>
              <a:rPr lang="en-US" dirty="0"/>
              <a:t>real-time price for energy will be higher, or reliability will be worse, than if </a:t>
            </a:r>
            <a:r>
              <a:rPr lang="en-US" dirty="0" smtClean="0"/>
              <a:t>the arrangements were made</a:t>
            </a:r>
          </a:p>
        </p:txBody>
      </p:sp>
    </p:spTree>
    <p:extLst>
      <p:ext uri="{BB962C8B-B14F-4D97-AF65-F5344CB8AC3E}">
        <p14:creationId xmlns:p14="http://schemas.microsoft.com/office/powerpoint/2010/main" val="3543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2. Operational Uncertainty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Imagine </a:t>
            </a:r>
            <a:r>
              <a:rPr lang="en-US" dirty="0" smtClean="0"/>
              <a:t>a situation when, after </a:t>
            </a:r>
            <a:r>
              <a:rPr lang="en-US" dirty="0"/>
              <a:t>the day-ahead </a:t>
            </a:r>
            <a:r>
              <a:rPr lang="en-US" dirty="0" smtClean="0"/>
              <a:t>(DA) market clears, we unexpectedly lose a large supply resource that had a DA energy schedule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There is now an ‘energy gap’ – the energy needed that was to come from the lost DA supply resource must now come from a resource that does not have a DA energy schedule</a:t>
            </a:r>
          </a:p>
          <a:p>
            <a:pPr>
              <a:spcBef>
                <a:spcPts val="600"/>
              </a:spcBef>
            </a:pPr>
            <a:r>
              <a:rPr lang="en-US" b="1" dirty="0"/>
              <a:t>Problem 1 precipitates Problem 2</a:t>
            </a:r>
            <a:r>
              <a:rPr lang="en-US" dirty="0"/>
              <a:t>: There may not be sufficient (stand-by) energy supply available to withstand an unexpected large supply loss, particularly when the system is already stressed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As </a:t>
            </a:r>
            <a:r>
              <a:rPr lang="en-US" dirty="0"/>
              <a:t>a consequence of Problem 1, it is not certain that the resource without a DA energy schedule, now called upon to provide energy, can actually operate (or operate for very long) unless supplemental input supply arrangements have been made</a:t>
            </a:r>
          </a:p>
          <a:p>
            <a:pPr>
              <a:spcBef>
                <a:spcPts val="6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7912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2. </a:t>
            </a:r>
            <a:r>
              <a:rPr lang="en-US" dirty="0" smtClean="0"/>
              <a:t>Root Causes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the past there was </a:t>
            </a:r>
            <a:r>
              <a:rPr lang="en-US" dirty="0"/>
              <a:t>an implicit assumption that there </a:t>
            </a:r>
            <a:r>
              <a:rPr lang="en-US" dirty="0" smtClean="0"/>
              <a:t>was sufficient </a:t>
            </a:r>
            <a:r>
              <a:rPr lang="en-US" dirty="0"/>
              <a:t>additional </a:t>
            </a:r>
            <a:r>
              <a:rPr lang="en-US" dirty="0" smtClean="0"/>
              <a:t>energy, available from resources without a DA energy schedule, to </a:t>
            </a:r>
            <a:r>
              <a:rPr lang="en-US" dirty="0"/>
              <a:t>cover </a:t>
            </a:r>
            <a:r>
              <a:rPr lang="en-US" dirty="0" smtClean="0"/>
              <a:t>any ‘energy gap’</a:t>
            </a:r>
          </a:p>
          <a:p>
            <a:r>
              <a:rPr lang="en-US" dirty="0" smtClean="0"/>
              <a:t>However, given </a:t>
            </a:r>
            <a:r>
              <a:rPr lang="en-US" dirty="0"/>
              <a:t>the region’s increasingly constrained fuel infrastructure and evolving resource </a:t>
            </a:r>
            <a:r>
              <a:rPr lang="en-US" dirty="0" smtClean="0"/>
              <a:t>mix, it </a:t>
            </a:r>
            <a:r>
              <a:rPr lang="en-US" dirty="0"/>
              <a:t>is not certain that </a:t>
            </a:r>
            <a:r>
              <a:rPr lang="en-US" dirty="0" smtClean="0"/>
              <a:t>resources </a:t>
            </a:r>
            <a:r>
              <a:rPr lang="en-US" dirty="0"/>
              <a:t>without a DA energy schedule, </a:t>
            </a:r>
            <a:r>
              <a:rPr lang="en-US" dirty="0" smtClean="0"/>
              <a:t>which may be called </a:t>
            </a:r>
            <a:r>
              <a:rPr lang="en-US" dirty="0"/>
              <a:t>upon to provide energy, can actually operate (or operate for very long) unless supplemental </a:t>
            </a:r>
            <a:r>
              <a:rPr lang="en-US" dirty="0" smtClean="0"/>
              <a:t>input </a:t>
            </a:r>
            <a:r>
              <a:rPr lang="en-US" dirty="0"/>
              <a:t>supply arrangements have been made</a:t>
            </a:r>
          </a:p>
          <a:p>
            <a:r>
              <a:rPr lang="en-US" dirty="0" smtClean="0"/>
              <a:t>Consequently, there </a:t>
            </a:r>
            <a:r>
              <a:rPr lang="en-US" dirty="0"/>
              <a:t>may not be sufficient (stand-by) energy supply </a:t>
            </a:r>
            <a:r>
              <a:rPr lang="en-US" dirty="0" smtClean="0"/>
              <a:t>available (Problem 2) because the </a:t>
            </a:r>
            <a:r>
              <a:rPr lang="en-US" dirty="0"/>
              <a:t>current market construct provides inefficiently low incentives </a:t>
            </a:r>
            <a:r>
              <a:rPr lang="en-US" dirty="0" smtClean="0"/>
              <a:t>for resources to incur the </a:t>
            </a:r>
            <a:r>
              <a:rPr lang="en-US" dirty="0"/>
              <a:t>cost </a:t>
            </a:r>
            <a:r>
              <a:rPr lang="en-US" dirty="0" smtClean="0"/>
              <a:t>of supplemental input </a:t>
            </a:r>
            <a:r>
              <a:rPr lang="en-US" dirty="0"/>
              <a:t>supply arrangements </a:t>
            </a:r>
            <a:r>
              <a:rPr lang="en-US" dirty="0" smtClean="0"/>
              <a:t>(Problem 1)</a:t>
            </a:r>
          </a:p>
        </p:txBody>
      </p:sp>
    </p:spTree>
    <p:extLst>
      <p:ext uri="{BB962C8B-B14F-4D97-AF65-F5344CB8AC3E}">
        <p14:creationId xmlns:p14="http://schemas.microsoft.com/office/powerpoint/2010/main" val="1702428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consequences of these problems are the energy-security concern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New England’s power system is evolving into </a:t>
            </a:r>
            <a:r>
              <a:rPr lang="en-US" b="1" dirty="0" smtClean="0"/>
              <a:t>an ever-more energy-limited </a:t>
            </a:r>
            <a:r>
              <a:rPr lang="en-US" b="1" dirty="0"/>
              <a:t>system</a:t>
            </a:r>
          </a:p>
          <a:p>
            <a:pPr lvl="1"/>
            <a:r>
              <a:rPr lang="en-US" dirty="0"/>
              <a:t>Pipeline constraints, </a:t>
            </a:r>
            <a:r>
              <a:rPr lang="en-US" dirty="0" smtClean="0"/>
              <a:t>retiring </a:t>
            </a:r>
            <a:r>
              <a:rPr lang="en-US" dirty="0"/>
              <a:t>generators with ample fuel storage, and </a:t>
            </a:r>
            <a:r>
              <a:rPr lang="en-US" dirty="0" smtClean="0"/>
              <a:t>growing </a:t>
            </a:r>
            <a:r>
              <a:rPr lang="en-US" dirty="0"/>
              <a:t>‘just-in-time’ generation from renewable </a:t>
            </a:r>
            <a:r>
              <a:rPr lang="en-US" dirty="0" smtClean="0"/>
              <a:t>technologies</a:t>
            </a:r>
            <a:endParaRPr lang="en-US" dirty="0"/>
          </a:p>
          <a:p>
            <a:pPr lvl="0">
              <a:spcBef>
                <a:spcPts val="600"/>
              </a:spcBef>
            </a:pPr>
            <a:r>
              <a:rPr lang="en-US" b="1" dirty="0" smtClean="0"/>
              <a:t>The </a:t>
            </a:r>
            <a:r>
              <a:rPr lang="en-US" b="1" dirty="0"/>
              <a:t>decision to make (or not make) </a:t>
            </a:r>
            <a:r>
              <a:rPr lang="en-US" b="1" dirty="0" smtClean="0"/>
              <a:t>supplemental input supply arrangements </a:t>
            </a:r>
            <a:r>
              <a:rPr lang="en-US" b="1" i="1" u="sng" dirty="0" smtClean="0"/>
              <a:t>matters</a:t>
            </a:r>
            <a:r>
              <a:rPr lang="en-US" i="1" dirty="0" smtClean="0"/>
              <a:t> </a:t>
            </a:r>
            <a:r>
              <a:rPr lang="en-US" b="1" dirty="0" smtClean="0"/>
              <a:t>more in an increasingly energy-limited power system</a:t>
            </a:r>
            <a:endParaRPr lang="en-US" dirty="0" smtClean="0"/>
          </a:p>
          <a:p>
            <a:pPr lvl="1"/>
            <a:r>
              <a:rPr lang="en-US" dirty="0" smtClean="0"/>
              <a:t>In the past, if a unit wasn’t able to operate (for fuel or any other reason), there was </a:t>
            </a:r>
            <a:r>
              <a:rPr lang="en-US" i="1" dirty="0" smtClean="0"/>
              <a:t>presumably</a:t>
            </a:r>
            <a:r>
              <a:rPr lang="en-US" dirty="0" smtClean="0"/>
              <a:t> sufficient energy from another resources to cover the resulting energy gap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This may not be a safe presumption going forward in an increasingly energy-limited system</a:t>
            </a:r>
          </a:p>
        </p:txBody>
      </p:sp>
    </p:spTree>
    <p:extLst>
      <p:ext uri="{BB962C8B-B14F-4D97-AF65-F5344CB8AC3E}">
        <p14:creationId xmlns:p14="http://schemas.microsoft.com/office/powerpoint/2010/main" val="16246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needs and solution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size of the problem, and a high-level summary of the solution</a:t>
            </a:r>
            <a:endParaRPr lang="en-US" dirty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75"/>
            <a:ext cx="381000" cy="263525"/>
          </a:xfrm>
        </p:spPr>
        <p:txBody>
          <a:bodyPr/>
          <a:lstStyle/>
          <a:p>
            <a:fld id="{10C7F894-2A36-495D-AB7C-1055F7AC0F9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2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255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</a:t>
            </a:r>
            <a:r>
              <a:rPr lang="en-US" sz="3000" dirty="0"/>
              <a:t>ISO relies upon </a:t>
            </a:r>
            <a:r>
              <a:rPr lang="en-US" sz="3000" dirty="0" smtClean="0"/>
              <a:t>capabilities beyond resources’ day-ahead </a:t>
            </a:r>
            <a:r>
              <a:rPr lang="en-US" sz="3000" dirty="0"/>
              <a:t>energy schedules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practice, the ISO relies upon much of the fleet’s capabilities, above and beyond resources’ day-ahead energy schedules</a:t>
            </a:r>
          </a:p>
          <a:p>
            <a:r>
              <a:rPr lang="en-US" dirty="0" smtClean="0"/>
              <a:t>The </a:t>
            </a:r>
            <a:r>
              <a:rPr lang="en-US" dirty="0"/>
              <a:t>ISO’s core energy security concerns lie with </a:t>
            </a:r>
            <a:r>
              <a:rPr lang="en-US" dirty="0" smtClean="0"/>
              <a:t>these capabilities; capabilities the </a:t>
            </a:r>
            <a:r>
              <a:rPr lang="en-US" dirty="0"/>
              <a:t>system relies upon, but doesn’t always use</a:t>
            </a:r>
            <a:endParaRPr lang="en-US" dirty="0" smtClean="0"/>
          </a:p>
          <a:p>
            <a:pPr marL="280988" indent="0">
              <a:buNone/>
            </a:pPr>
            <a:r>
              <a:rPr lang="en-US" u="sng" dirty="0"/>
              <a:t>Three operational capability categories</a:t>
            </a:r>
            <a:r>
              <a:rPr lang="en-US" dirty="0"/>
              <a:t>:</a:t>
            </a:r>
          </a:p>
          <a:p>
            <a:pPr marL="914400" indent="-398463">
              <a:buFont typeface="+mj-lt"/>
              <a:buAutoNum type="alphaUcPeriod"/>
            </a:pPr>
            <a:r>
              <a:rPr lang="en-US" dirty="0"/>
              <a:t>Operating Reserves for Fast-Start/Fast-Ramping Generation Contingency </a:t>
            </a:r>
            <a:r>
              <a:rPr lang="en-US" dirty="0" smtClean="0"/>
              <a:t>Reserve </a:t>
            </a:r>
            <a:r>
              <a:rPr lang="en-US" dirty="0"/>
              <a:t>(GCR)</a:t>
            </a:r>
          </a:p>
          <a:p>
            <a:pPr marL="914400" lvl="0" indent="-398463">
              <a:buFont typeface="+mj-lt"/>
              <a:buAutoNum type="alphaUcPeriod"/>
            </a:pPr>
            <a:r>
              <a:rPr lang="en-US" dirty="0"/>
              <a:t>Replacement Energy </a:t>
            </a:r>
            <a:r>
              <a:rPr lang="en-US" dirty="0" smtClean="0"/>
              <a:t>Reserve </a:t>
            </a:r>
            <a:r>
              <a:rPr lang="en-US" dirty="0"/>
              <a:t>(RER)</a:t>
            </a:r>
          </a:p>
          <a:p>
            <a:pPr marL="914400" lvl="0" indent="-398463">
              <a:buFont typeface="+mj-lt"/>
              <a:buAutoNum type="alphaUcPeriod"/>
            </a:pPr>
            <a:r>
              <a:rPr lang="en-US" dirty="0"/>
              <a:t>Energy Imbalance </a:t>
            </a:r>
            <a:r>
              <a:rPr lang="en-US" dirty="0" smtClean="0"/>
              <a:t>Reserve </a:t>
            </a:r>
            <a:r>
              <a:rPr lang="en-US" dirty="0"/>
              <a:t>(EIR)</a:t>
            </a:r>
          </a:p>
          <a:p>
            <a:r>
              <a:rPr lang="en-US" dirty="0" smtClean="0"/>
              <a:t>These capabilities are not </a:t>
            </a:r>
            <a:r>
              <a:rPr lang="en-US" dirty="0"/>
              <a:t>fully compensated because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Problem </a:t>
            </a:r>
            <a:r>
              <a:rPr lang="en-US" dirty="0"/>
              <a:t>1 </a:t>
            </a:r>
            <a:r>
              <a:rPr lang="en-US" dirty="0" smtClean="0"/>
              <a:t>(</a:t>
            </a:r>
            <a:r>
              <a:rPr lang="en-US" i="1" dirty="0" smtClean="0"/>
              <a:t>misaligned incentives</a:t>
            </a:r>
            <a:r>
              <a:rPr lang="en-US" dirty="0" smtClean="0"/>
              <a:t>), and as a consequence create Problem 2 (</a:t>
            </a:r>
            <a:r>
              <a:rPr lang="en-US" i="1" dirty="0" smtClean="0"/>
              <a:t>operational uncertainty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50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Operating Reserves (GCR)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/>
              <a:t>from resources that </a:t>
            </a:r>
            <a:r>
              <a:rPr lang="en-US" dirty="0" smtClean="0"/>
              <a:t>infrequently </a:t>
            </a:r>
            <a:r>
              <a:rPr lang="en-US" dirty="0"/>
              <a:t>receive day-ahead energy market </a:t>
            </a:r>
            <a:r>
              <a:rPr lang="en-US" dirty="0" smtClean="0"/>
              <a:t>schedules, </a:t>
            </a:r>
            <a:r>
              <a:rPr lang="en-US" dirty="0" smtClean="0"/>
              <a:t>but </a:t>
            </a:r>
            <a:r>
              <a:rPr lang="en-US" dirty="0" smtClean="0"/>
              <a:t>on which the </a:t>
            </a:r>
            <a:r>
              <a:rPr lang="en-US" dirty="0"/>
              <a:t>ISO relies </a:t>
            </a:r>
            <a:r>
              <a:rPr lang="en-US" dirty="0" smtClean="0"/>
              <a:t>for </a:t>
            </a:r>
            <a:r>
              <a:rPr lang="en-US" dirty="0"/>
              <a:t>real-time operating </a:t>
            </a:r>
            <a:r>
              <a:rPr lang="en-US" dirty="0" smtClean="0"/>
              <a:t>reserves, </a:t>
            </a:r>
            <a:r>
              <a:rPr lang="en-US" dirty="0"/>
              <a:t>including both off-line generation and ‘upper blocks’ of on-line (spinning) </a:t>
            </a:r>
            <a:r>
              <a:rPr lang="en-US" dirty="0" smtClean="0"/>
              <a:t>generation</a:t>
            </a:r>
            <a:endParaRPr lang="en-US" b="1" dirty="0" smtClean="0"/>
          </a:p>
          <a:p>
            <a:r>
              <a:rPr lang="en-US" dirty="0" smtClean="0"/>
              <a:t>However, the </a:t>
            </a:r>
            <a:r>
              <a:rPr lang="en-US" dirty="0"/>
              <a:t>ISO does not plan for </a:t>
            </a:r>
            <a:r>
              <a:rPr lang="en-US" dirty="0" smtClean="0"/>
              <a:t>these </a:t>
            </a:r>
            <a:r>
              <a:rPr lang="en-US" dirty="0"/>
              <a:t>resources </a:t>
            </a:r>
            <a:r>
              <a:rPr lang="en-US" dirty="0" smtClean="0"/>
              <a:t>to </a:t>
            </a:r>
            <a:r>
              <a:rPr lang="en-US" dirty="0"/>
              <a:t>sustain their energy production </a:t>
            </a:r>
            <a:r>
              <a:rPr lang="en-US" dirty="0" smtClean="0"/>
              <a:t>indefinitely </a:t>
            </a:r>
            <a:r>
              <a:rPr lang="en-US" dirty="0"/>
              <a:t>after a </a:t>
            </a:r>
            <a:r>
              <a:rPr lang="en-US" dirty="0" smtClean="0"/>
              <a:t>contingency – the ISO can rely on many of these resources for only a limited amount of time (</a:t>
            </a:r>
            <a:r>
              <a:rPr lang="en-US" i="1" dirty="0" smtClean="0"/>
              <a:t>e.g.,</a:t>
            </a:r>
            <a:r>
              <a:rPr lang="en-US" dirty="0" smtClean="0"/>
              <a:t> a few hours or less)</a:t>
            </a:r>
          </a:p>
          <a:p>
            <a:r>
              <a:rPr lang="en-US" dirty="0" smtClean="0"/>
              <a:t>After </a:t>
            </a:r>
            <a:r>
              <a:rPr lang="en-US" dirty="0"/>
              <a:t>that point, the replacement energy to cover </a:t>
            </a:r>
            <a:r>
              <a:rPr lang="en-US" dirty="0" smtClean="0"/>
              <a:t>the ‘energy gap’ </a:t>
            </a:r>
            <a:r>
              <a:rPr lang="en-US" dirty="0"/>
              <a:t>must come from </a:t>
            </a:r>
            <a:r>
              <a:rPr lang="en-US" dirty="0" smtClean="0"/>
              <a:t>other </a:t>
            </a:r>
            <a:r>
              <a:rPr lang="en-US" dirty="0"/>
              <a:t>resources </a:t>
            </a:r>
            <a:r>
              <a:rPr lang="en-US" dirty="0" smtClean="0"/>
              <a:t>that likewise did not </a:t>
            </a:r>
            <a:r>
              <a:rPr lang="en-US" dirty="0"/>
              <a:t>receive </a:t>
            </a:r>
            <a:r>
              <a:rPr lang="en-US" dirty="0" smtClean="0"/>
              <a:t>a day-ahead </a:t>
            </a:r>
            <a:r>
              <a:rPr lang="en-US" dirty="0"/>
              <a:t>energy market </a:t>
            </a:r>
            <a:r>
              <a:rPr lang="en-US" dirty="0" smtClean="0"/>
              <a:t>schedule (or a day-ahead schedule </a:t>
            </a:r>
            <a:r>
              <a:rPr lang="en-US" dirty="0"/>
              <a:t>below </a:t>
            </a:r>
            <a:r>
              <a:rPr lang="en-US" dirty="0" smtClean="0"/>
              <a:t>the resource’s </a:t>
            </a:r>
            <a:r>
              <a:rPr lang="en-US" dirty="0"/>
              <a:t>maximum </a:t>
            </a:r>
            <a:r>
              <a:rPr lang="en-US" dirty="0" smtClean="0"/>
              <a:t>output) </a:t>
            </a:r>
          </a:p>
        </p:txBody>
      </p:sp>
    </p:spTree>
    <p:extLst>
      <p:ext uri="{BB962C8B-B14F-4D97-AF65-F5344CB8AC3E}">
        <p14:creationId xmlns:p14="http://schemas.microsoft.com/office/powerpoint/2010/main" val="32999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Replacement Energy (RER)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</a:t>
            </a:r>
            <a:r>
              <a:rPr lang="en-US" dirty="0"/>
              <a:t>needed if a day-ahead cleared resource is unable to perform for an extended </a:t>
            </a:r>
            <a:r>
              <a:rPr lang="en-US" dirty="0" smtClean="0"/>
              <a:t>duration</a:t>
            </a:r>
          </a:p>
          <a:p>
            <a:r>
              <a:rPr lang="en-US" dirty="0"/>
              <a:t>As noted in the prior slide, at some point the energy to cover the energy gap must come from </a:t>
            </a:r>
            <a:r>
              <a:rPr lang="en-US" dirty="0" smtClean="0"/>
              <a:t>other </a:t>
            </a:r>
            <a:r>
              <a:rPr lang="en-US" dirty="0"/>
              <a:t>resources </a:t>
            </a:r>
            <a:r>
              <a:rPr lang="en-US" dirty="0" smtClean="0"/>
              <a:t>(</a:t>
            </a:r>
            <a:r>
              <a:rPr lang="en-US" i="1" dirty="0" smtClean="0"/>
              <a:t>i.e</a:t>
            </a:r>
            <a:r>
              <a:rPr lang="en-US" dirty="0" smtClean="0"/>
              <a:t>., </a:t>
            </a:r>
            <a:r>
              <a:rPr lang="en-US" u="sng" dirty="0" smtClean="0"/>
              <a:t>not</a:t>
            </a:r>
            <a:r>
              <a:rPr lang="en-US" dirty="0" smtClean="0"/>
              <a:t> the </a:t>
            </a:r>
            <a:r>
              <a:rPr lang="en-US" dirty="0"/>
              <a:t>operating </a:t>
            </a:r>
            <a:r>
              <a:rPr lang="en-US" dirty="0" smtClean="0"/>
              <a:t>reserve energy resources) that also </a:t>
            </a:r>
            <a:r>
              <a:rPr lang="en-US" dirty="0"/>
              <a:t>did not receive a day-ahead energy market </a:t>
            </a:r>
            <a:r>
              <a:rPr lang="en-US" dirty="0" smtClean="0"/>
              <a:t>schedule </a:t>
            </a:r>
          </a:p>
          <a:p>
            <a:r>
              <a:rPr lang="en-US" dirty="0" smtClean="0"/>
              <a:t>When this occurs, the ISO must dispatch online resources above their day-ahead schedules, or supplementally commit offline resources without day-ahead schedules, to supply sufficient energy to cover the energy gap through the balance of the day</a:t>
            </a:r>
            <a:endParaRPr lang="en-US" strike="sngStrike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pPr marL="457200" lvl="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Energy Imbalance Reserves (EIR)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Energy </a:t>
            </a:r>
            <a:r>
              <a:rPr lang="en-US" dirty="0"/>
              <a:t>to supply the load-balance ‘gap’ when the total day-ahead </a:t>
            </a:r>
            <a:r>
              <a:rPr lang="en-US" dirty="0" smtClean="0"/>
              <a:t>cleared physical generation is </a:t>
            </a:r>
            <a:r>
              <a:rPr lang="en-US" dirty="0"/>
              <a:t>less than the ISO’s load forecast, in one or more hours, during the next (operating) </a:t>
            </a:r>
            <a:r>
              <a:rPr lang="en-US" dirty="0" smtClean="0"/>
              <a:t>day</a:t>
            </a:r>
          </a:p>
          <a:p>
            <a:pPr lvl="0"/>
            <a:r>
              <a:rPr lang="en-US" dirty="0" smtClean="0"/>
              <a:t>This </a:t>
            </a:r>
            <a:r>
              <a:rPr lang="en-US" dirty="0"/>
              <a:t>is in addition to, and distinct from, ensuring that the system is prepared to handle </a:t>
            </a:r>
            <a:r>
              <a:rPr lang="en-US" dirty="0" smtClean="0"/>
              <a:t>uncertainty (</a:t>
            </a:r>
            <a:r>
              <a:rPr lang="en-US" i="1" dirty="0" smtClean="0"/>
              <a:t>e.g., </a:t>
            </a:r>
            <a:r>
              <a:rPr lang="en-US" dirty="0" smtClean="0"/>
              <a:t>supply </a:t>
            </a:r>
            <a:r>
              <a:rPr lang="en-US" dirty="0"/>
              <a:t>loss </a:t>
            </a:r>
            <a:r>
              <a:rPr lang="en-US" dirty="0" smtClean="0"/>
              <a:t>contingencies) addressed </a:t>
            </a:r>
            <a:r>
              <a:rPr lang="en-US" dirty="0"/>
              <a:t>with operating </a:t>
            </a:r>
            <a:r>
              <a:rPr lang="en-US" dirty="0" smtClean="0"/>
              <a:t>reserve energy and </a:t>
            </a:r>
            <a:r>
              <a:rPr lang="en-US" dirty="0"/>
              <a:t>replacement energy </a:t>
            </a:r>
            <a:r>
              <a:rPr lang="en-US" dirty="0" smtClean="0"/>
              <a:t>resources</a:t>
            </a:r>
          </a:p>
          <a:p>
            <a:pPr lvl="0"/>
            <a:r>
              <a:rPr lang="en-US" dirty="0" smtClean="0"/>
              <a:t>Today, the </a:t>
            </a:r>
            <a:r>
              <a:rPr lang="en-US" dirty="0"/>
              <a:t>energy to cover </a:t>
            </a:r>
            <a:r>
              <a:rPr lang="en-US" dirty="0" smtClean="0"/>
              <a:t>the </a:t>
            </a:r>
            <a:r>
              <a:rPr lang="en-US" dirty="0"/>
              <a:t>load-balance gap is supplied through the dispatch and post-market commitment of other resources operating above, or that did not receive, a day-ahead market </a:t>
            </a:r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smtClean="0"/>
              <a:t>Winter Energy Security Improvements</a:t>
            </a:r>
            <a:endParaRPr lang="en-US" sz="28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WMPP ID: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125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Effective Date: June 1, 2024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accordance with FERC’s July 2, 2018 order in EL18-182-000, the ISO must develop and file improvements to its market design to better address regional fuel security, and file by April 15, 2020</a:t>
            </a:r>
          </a:p>
          <a:p>
            <a:r>
              <a:rPr lang="en-US" dirty="0" smtClean="0"/>
              <a:t>Key Projects – Energy-Security Improvements</a:t>
            </a:r>
          </a:p>
          <a:p>
            <a:pPr lvl="1"/>
            <a:r>
              <a:rPr lang="en-US" dirty="0" smtClean="0"/>
              <a:t>Discussion paper </a:t>
            </a:r>
            <a:r>
              <a:rPr lang="en-US" dirty="0">
                <a:hlinkClick r:id="rId2"/>
              </a:rPr>
              <a:t>2019-04-09 and 2019-04-10 MC A00 ISO Discussion Paper on Energy Security </a:t>
            </a:r>
            <a:r>
              <a:rPr lang="en-US" dirty="0" smtClean="0">
                <a:hlinkClick r:id="rId2"/>
              </a:rPr>
              <a:t>Improvements</a:t>
            </a:r>
            <a:r>
              <a:rPr lang="en-US" dirty="0" smtClean="0"/>
              <a:t> – Version 1 </a:t>
            </a:r>
          </a:p>
          <a:p>
            <a:r>
              <a:rPr lang="en-US" dirty="0"/>
              <a:t>For a summary of the entire Energy Security Improvement (ESI) design please see the </a:t>
            </a:r>
            <a:r>
              <a:rPr lang="en-US" dirty="0" smtClean="0"/>
              <a:t>February </a:t>
            </a:r>
            <a:r>
              <a:rPr lang="en-US" dirty="0"/>
              <a:t>Design Elements Update </a:t>
            </a:r>
            <a:r>
              <a:rPr lang="en-US" dirty="0" smtClean="0"/>
              <a:t>presentation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242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day-ahead ancillary services solve these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market for day-ahead ancillary services, sized to capture the type and amount of capabilities the system depends upon (as described on the prior slides) can solve </a:t>
            </a:r>
            <a:r>
              <a:rPr lang="en-US" dirty="0"/>
              <a:t>the misalignment </a:t>
            </a:r>
            <a:r>
              <a:rPr lang="en-US" dirty="0" smtClean="0"/>
              <a:t>problem, which in turn addresses the operational uncertainty problem</a:t>
            </a:r>
            <a:endParaRPr lang="en-US" dirty="0"/>
          </a:p>
          <a:p>
            <a:pPr lvl="0"/>
            <a:r>
              <a:rPr lang="en-US" dirty="0" smtClean="0"/>
              <a:t>These </a:t>
            </a:r>
            <a:r>
              <a:rPr lang="en-US" dirty="0"/>
              <a:t>new day-ahead ancillary services will </a:t>
            </a:r>
            <a:r>
              <a:rPr lang="en-US" dirty="0" smtClean="0"/>
              <a:t>compensate suppliers such </a:t>
            </a:r>
            <a:r>
              <a:rPr lang="en-US" dirty="0"/>
              <a:t>that </a:t>
            </a:r>
            <a:r>
              <a:rPr lang="en-US" dirty="0" smtClean="0"/>
              <a:t>they will </a:t>
            </a:r>
            <a:r>
              <a:rPr lang="en-US" dirty="0"/>
              <a:t>be willing to incur </a:t>
            </a:r>
            <a:r>
              <a:rPr lang="en-US" dirty="0" smtClean="0"/>
              <a:t>the costs of supplemental </a:t>
            </a:r>
            <a:r>
              <a:rPr lang="en-US" dirty="0"/>
              <a:t>resource </a:t>
            </a:r>
            <a:r>
              <a:rPr lang="en-US" i="1" dirty="0"/>
              <a:t>input</a:t>
            </a:r>
            <a:r>
              <a:rPr lang="en-US" dirty="0"/>
              <a:t> supply </a:t>
            </a:r>
            <a:r>
              <a:rPr lang="en-US" dirty="0" smtClean="0"/>
              <a:t>arrangements, when and to the degree that it is cost-effective </a:t>
            </a:r>
            <a:r>
              <a:rPr lang="en-US" dirty="0"/>
              <a:t>from the system’s </a:t>
            </a:r>
            <a:r>
              <a:rPr lang="en-US" dirty="0" smtClean="0"/>
              <a:t>standpoint (solving the misaligned incentives problem)</a:t>
            </a:r>
            <a:endParaRPr lang="en-US" dirty="0"/>
          </a:p>
          <a:p>
            <a:pPr lvl="0"/>
            <a:r>
              <a:rPr lang="en-US" dirty="0" smtClean="0"/>
              <a:t>And because this compensation is tied to proportional consequences, suppliers </a:t>
            </a:r>
            <a:r>
              <a:rPr lang="en-US" dirty="0"/>
              <a:t>will be induced to </a:t>
            </a:r>
            <a:r>
              <a:rPr lang="en-US" dirty="0" smtClean="0"/>
              <a:t>actually incur those costs whenever efficient for the system (helping to further address the operational uncertainty problem)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01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2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Stakeholder Schedule for ISO Proposal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18D59-7AC8-45AE-9F52-DBA89AEC6EE0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4"/>
            <p:extLst/>
          </p:nvPr>
        </p:nvGraphicFramePr>
        <p:xfrm>
          <a:off x="381000" y="762000"/>
          <a:ext cx="85344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87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Stakeholder</a:t>
                      </a:r>
                      <a:r>
                        <a:rPr lang="en-US" sz="1800" baseline="0" dirty="0" smtClean="0"/>
                        <a:t> Committee and Date</a:t>
                      </a:r>
                      <a:endParaRPr lang="en-US" sz="1800" dirty="0"/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Scheduled Project Milestone</a:t>
                      </a:r>
                      <a:endParaRPr lang="en-US" dirty="0"/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January 14-15,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Draft ISO Tariff language;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 of impact analysis modeling results;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Update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on initial forward market construct assessment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99675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January 28, 2020</a:t>
                      </a: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conceptual mitigation design;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Progress update on the market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power assessment and modelling analysis;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Continued discussion of impact analysis modeling results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643367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February 11-13,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Draft ISO Tariff language;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draft impact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analysis report;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Discussion of the forward market construct including future plans</a:t>
                      </a:r>
                      <a:endParaRPr lang="en-US" sz="1200" spc="-25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3000157067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10-11,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Discussion of ISO proposal, refinements as needed;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Draft ISO </a:t>
                      </a:r>
                      <a:r>
                        <a:rPr lang="en-US" sz="1200" smtClean="0">
                          <a:solidFill>
                            <a:srgbClr val="000000"/>
                          </a:solidFill>
                          <a:latin typeface="+mn-lt"/>
                        </a:rPr>
                        <a:t>Tariff language;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 discussion of </a:t>
                      </a:r>
                      <a:r>
                        <a:rPr lang="en-US" sz="1200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draft impact</a:t>
                      </a:r>
                      <a:r>
                        <a:rPr lang="en-US" sz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analysis report;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Continued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iscussion of conceptual mitigation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design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2175234189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Markets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March 24, 2020</a:t>
                      </a: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-25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Vote on ISO</a:t>
                      </a:r>
                      <a:r>
                        <a:rPr lang="en-US" sz="1200" b="1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proposed Tariff language and submitted stakeholder amendments</a:t>
                      </a:r>
                      <a:endParaRPr lang="en-US" sz="120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41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Participants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Committee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April 2, 2020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89777" marR="89777" anchor="ctr"/>
                </a:tc>
                <a:tc>
                  <a:txBody>
                    <a:bodyPr/>
                    <a:lstStyle/>
                    <a:p>
                      <a:r>
                        <a:rPr lang="en-US" sz="1200" b="1" kern="1200" spc="-25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Vote on ISO proposed Tariff language and submitted stakeholder amendments</a:t>
                      </a:r>
                    </a:p>
                  </a:txBody>
                  <a:tcPr marL="89777" marR="8977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presentation is organized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sections to this </a:t>
            </a:r>
            <a:r>
              <a:rPr lang="en-US" dirty="0" smtClean="0"/>
              <a:t>presentation:</a:t>
            </a:r>
            <a:endParaRPr lang="en-US" dirty="0" smtClean="0"/>
          </a:p>
          <a:p>
            <a:r>
              <a:rPr lang="en-US" b="1" dirty="0" smtClean="0"/>
              <a:t>Energy Security Improvements </a:t>
            </a:r>
            <a:r>
              <a:rPr lang="en-US" dirty="0" smtClean="0"/>
              <a:t>– A</a:t>
            </a:r>
            <a:r>
              <a:rPr lang="en-US" i="1" dirty="0" smtClean="0"/>
              <a:t> high-level summary</a:t>
            </a:r>
          </a:p>
          <a:p>
            <a:r>
              <a:rPr lang="en-US" b="1" dirty="0" smtClean="0"/>
              <a:t>Energy Security Problems </a:t>
            </a:r>
            <a:r>
              <a:rPr lang="en-US" dirty="0"/>
              <a:t>- </a:t>
            </a:r>
            <a:r>
              <a:rPr lang="en-US" i="1" dirty="0"/>
              <a:t>Exposing the underlying problems to identify the core energy security concern</a:t>
            </a:r>
          </a:p>
          <a:p>
            <a:r>
              <a:rPr lang="en-US" b="1" dirty="0" smtClean="0"/>
              <a:t>Energy Security Needs </a:t>
            </a:r>
            <a:r>
              <a:rPr lang="en-US" b="1" dirty="0"/>
              <a:t>and </a:t>
            </a:r>
            <a:r>
              <a:rPr lang="en-US" b="1" dirty="0" smtClean="0"/>
              <a:t>Solution </a:t>
            </a:r>
            <a:r>
              <a:rPr lang="en-US" dirty="0" smtClean="0"/>
              <a:t>- </a:t>
            </a:r>
            <a:r>
              <a:rPr lang="en-US" i="1" dirty="0" smtClean="0"/>
              <a:t>The </a:t>
            </a:r>
            <a:r>
              <a:rPr lang="en-US" i="1" dirty="0"/>
              <a:t>size of the problem, and a high-level summary of the solution</a:t>
            </a:r>
          </a:p>
          <a:p>
            <a:pPr lvl="1"/>
            <a:endParaRPr lang="en-US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4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Security Improvements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high-level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Energy Security Improvements (ESI) proposal addresses the ISO’s </a:t>
            </a:r>
            <a:r>
              <a:rPr lang="en-US" dirty="0" smtClean="0"/>
              <a:t>energy </a:t>
            </a:r>
            <a:r>
              <a:rPr lang="en-US" dirty="0"/>
              <a:t>security </a:t>
            </a:r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ESI </a:t>
            </a:r>
            <a:r>
              <a:rPr lang="en-US" dirty="0"/>
              <a:t>addresses </a:t>
            </a:r>
            <a:r>
              <a:rPr lang="en-US" dirty="0" smtClean="0"/>
              <a:t>energy </a:t>
            </a:r>
            <a:r>
              <a:rPr lang="en-US" dirty="0"/>
              <a:t>security concerns by procuring – </a:t>
            </a:r>
            <a:r>
              <a:rPr lang="en-US" i="1" dirty="0"/>
              <a:t>through the markets</a:t>
            </a:r>
            <a:r>
              <a:rPr lang="en-US" dirty="0"/>
              <a:t> – an expanded suite of energy and reserve products that are closely aligned with established reliability </a:t>
            </a:r>
            <a:r>
              <a:rPr lang="en-US" dirty="0" smtClean="0"/>
              <a:t>criteria</a:t>
            </a:r>
          </a:p>
          <a:p>
            <a:r>
              <a:rPr lang="en-US" dirty="0" smtClean="0"/>
              <a:t>By </a:t>
            </a:r>
            <a:r>
              <a:rPr lang="en-US" dirty="0"/>
              <a:t>providing greater </a:t>
            </a:r>
            <a:r>
              <a:rPr lang="en-US" i="1" dirty="0"/>
              <a:t>market-based</a:t>
            </a:r>
            <a:r>
              <a:rPr lang="en-US" dirty="0"/>
              <a:t> compensation for energy and reserves, resource owners will have greater financial incentives to </a:t>
            </a:r>
            <a:r>
              <a:rPr lang="en-US" dirty="0" smtClean="0"/>
              <a:t>ensure their resources </a:t>
            </a:r>
            <a:r>
              <a:rPr lang="en-US" dirty="0"/>
              <a:t>can perform whenever they are needed </a:t>
            </a:r>
            <a:endParaRPr lang="en-US" dirty="0" smtClean="0"/>
          </a:p>
          <a:p>
            <a:r>
              <a:rPr lang="en-US" dirty="0" smtClean="0"/>
              <a:t>ESI </a:t>
            </a:r>
            <a:r>
              <a:rPr lang="en-US" dirty="0"/>
              <a:t>is focused on promoting reliable </a:t>
            </a:r>
            <a:r>
              <a:rPr lang="en-US" i="1" dirty="0"/>
              <a:t>energy output </a:t>
            </a:r>
            <a:r>
              <a:rPr lang="en-US" dirty="0" smtClean="0"/>
              <a:t>and by </a:t>
            </a:r>
            <a:r>
              <a:rPr lang="en-US" dirty="0"/>
              <a:t>design, </a:t>
            </a:r>
            <a:r>
              <a:rPr lang="en-US" dirty="0" smtClean="0"/>
              <a:t>rewards </a:t>
            </a:r>
            <a:r>
              <a:rPr lang="en-US" i="1" dirty="0"/>
              <a:t>any</a:t>
            </a:r>
            <a:r>
              <a:rPr lang="en-US" dirty="0"/>
              <a:t> technology that acquires a day-ahead commitment to supply energy or ancillary </a:t>
            </a:r>
            <a:r>
              <a:rPr lang="en-US" dirty="0" smtClean="0"/>
              <a:t>services</a:t>
            </a:r>
            <a:endParaRPr lang="en-US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3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ESI improves </a:t>
            </a:r>
            <a:r>
              <a:rPr lang="en-US" dirty="0" smtClean="0"/>
              <a:t>energy </a:t>
            </a:r>
            <a:r>
              <a:rPr lang="en-US" dirty="0"/>
              <a:t>security </a:t>
            </a:r>
            <a:r>
              <a:rPr lang="en-US" dirty="0" smtClean="0"/>
              <a:t>in </a:t>
            </a:r>
            <a:r>
              <a:rPr lang="en-US" dirty="0"/>
              <a:t>three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important 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ESI </a:t>
            </a:r>
            <a:r>
              <a:rPr lang="en-US" dirty="0"/>
              <a:t>procures new ancillary services in the day-ahead market that </a:t>
            </a:r>
            <a:r>
              <a:rPr lang="en-US" i="1" dirty="0" smtClean="0"/>
              <a:t>now</a:t>
            </a:r>
            <a:r>
              <a:rPr lang="en-US" dirty="0" smtClean="0"/>
              <a:t> more </a:t>
            </a:r>
            <a:r>
              <a:rPr lang="en-US" dirty="0"/>
              <a:t>completely reflect the operational </a:t>
            </a:r>
            <a:r>
              <a:rPr lang="en-US" dirty="0" smtClean="0"/>
              <a:t>capabilities </a:t>
            </a:r>
            <a:r>
              <a:rPr lang="en-US" dirty="0"/>
              <a:t>the ISO </a:t>
            </a:r>
            <a:r>
              <a:rPr lang="en-US" dirty="0" smtClean="0"/>
              <a:t>relies upon in preparing the next-day’s </a:t>
            </a:r>
            <a:r>
              <a:rPr lang="en-US" dirty="0"/>
              <a:t>O</a:t>
            </a:r>
            <a:r>
              <a:rPr lang="en-US" dirty="0" smtClean="0"/>
              <a:t>perating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pPr lvl="1" indent="-342900"/>
            <a:r>
              <a:rPr lang="en-US" dirty="0" smtClean="0"/>
              <a:t>More specifically, operational capabilities that help ensure </a:t>
            </a:r>
            <a:r>
              <a:rPr lang="en-US" dirty="0"/>
              <a:t>the system is prepared in advance to respond when the region faces </a:t>
            </a:r>
            <a:r>
              <a:rPr lang="en-US" dirty="0" smtClean="0"/>
              <a:t>stressed </a:t>
            </a:r>
            <a:r>
              <a:rPr lang="en-US" dirty="0"/>
              <a:t>system conditions </a:t>
            </a:r>
            <a:r>
              <a:rPr lang="en-US" dirty="0" smtClean="0"/>
              <a:t>in real-time</a:t>
            </a:r>
          </a:p>
          <a:p>
            <a:r>
              <a:rPr lang="en-US" dirty="0" smtClean="0"/>
              <a:t>ESI </a:t>
            </a:r>
            <a:r>
              <a:rPr lang="en-US" dirty="0"/>
              <a:t>sends </a:t>
            </a:r>
            <a:r>
              <a:rPr lang="en-US" dirty="0" smtClean="0"/>
              <a:t>strong </a:t>
            </a:r>
            <a:r>
              <a:rPr lang="en-US" i="1" dirty="0" smtClean="0"/>
              <a:t>market-based</a:t>
            </a:r>
            <a:r>
              <a:rPr lang="en-US" dirty="0" smtClean="0"/>
              <a:t> price </a:t>
            </a:r>
            <a:r>
              <a:rPr lang="en-US" dirty="0"/>
              <a:t>signals </a:t>
            </a:r>
            <a:r>
              <a:rPr lang="en-US" dirty="0" smtClean="0"/>
              <a:t>to suppliers </a:t>
            </a:r>
            <a:r>
              <a:rPr lang="en-US" dirty="0"/>
              <a:t>for these operational </a:t>
            </a:r>
            <a:r>
              <a:rPr lang="en-US" dirty="0" smtClean="0"/>
              <a:t>capabilities, especially during </a:t>
            </a:r>
            <a:r>
              <a:rPr lang="en-US" dirty="0"/>
              <a:t>tightening market </a:t>
            </a:r>
            <a:r>
              <a:rPr lang="en-US" dirty="0" smtClean="0"/>
              <a:t>conditions, and compensates resources </a:t>
            </a:r>
            <a:r>
              <a:rPr lang="en-US" dirty="0"/>
              <a:t>that </a:t>
            </a:r>
            <a:r>
              <a:rPr lang="en-US" dirty="0" smtClean="0"/>
              <a:t>can deliver on these capabilities</a:t>
            </a:r>
            <a:endParaRPr lang="en-US" i="1" dirty="0" smtClean="0"/>
          </a:p>
          <a:p>
            <a:r>
              <a:rPr lang="en-US" dirty="0" smtClean="0"/>
              <a:t>ESI </a:t>
            </a:r>
            <a:r>
              <a:rPr lang="en-US" dirty="0"/>
              <a:t>imposes proportional consequences for non-performance; </a:t>
            </a:r>
            <a:r>
              <a:rPr lang="en-US" dirty="0" smtClean="0"/>
              <a:t>if a resource does not deliver on these essential capabilities (</a:t>
            </a:r>
            <a:r>
              <a:rPr lang="en-US" i="1" dirty="0" smtClean="0"/>
              <a:t>i.e</a:t>
            </a:r>
            <a:r>
              <a:rPr lang="en-US" dirty="0" smtClean="0"/>
              <a:t>., provide energy) it is financially responsible for the incremental replacement cost of that energy</a:t>
            </a:r>
          </a:p>
        </p:txBody>
      </p:sp>
    </p:spTree>
    <p:extLst>
      <p:ext uri="{BB962C8B-B14F-4D97-AF65-F5344CB8AC3E}">
        <p14:creationId xmlns:p14="http://schemas.microsoft.com/office/powerpoint/2010/main" val="376120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ESI </a:t>
            </a:r>
            <a:r>
              <a:rPr lang="en-US" dirty="0" smtClean="0"/>
              <a:t>addresses current day-ahead market shortcomings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Currently, resources are not </a:t>
            </a:r>
            <a:r>
              <a:rPr lang="en-US" dirty="0"/>
              <a:t>fully </a:t>
            </a:r>
            <a:r>
              <a:rPr lang="en-US" dirty="0" smtClean="0"/>
              <a:t>compensated for </a:t>
            </a:r>
            <a:r>
              <a:rPr lang="en-US" dirty="0"/>
              <a:t>the </a:t>
            </a:r>
            <a:r>
              <a:rPr lang="en-US" i="1" dirty="0"/>
              <a:t>entire</a:t>
            </a:r>
            <a:r>
              <a:rPr lang="en-US" dirty="0"/>
              <a:t> suite of capabilities </a:t>
            </a:r>
            <a:r>
              <a:rPr lang="en-US" dirty="0" smtClean="0"/>
              <a:t>they can provide, capabilities that </a:t>
            </a:r>
            <a:r>
              <a:rPr lang="en-US" dirty="0"/>
              <a:t>the ISO depends upon to ensure a reliable </a:t>
            </a:r>
            <a:r>
              <a:rPr lang="en-US" dirty="0" smtClean="0"/>
              <a:t>next-day Operating </a:t>
            </a:r>
            <a:r>
              <a:rPr lang="en-US" dirty="0"/>
              <a:t>P</a:t>
            </a:r>
            <a:r>
              <a:rPr lang="en-US" dirty="0" smtClean="0"/>
              <a:t>lan</a:t>
            </a:r>
          </a:p>
          <a:p>
            <a:r>
              <a:rPr lang="en-US" dirty="0" smtClean="0"/>
              <a:t>The current day-ahead energy market’s </a:t>
            </a:r>
            <a:r>
              <a:rPr lang="en-US" i="1" dirty="0" smtClean="0"/>
              <a:t>misaligned-incentives </a:t>
            </a:r>
            <a:r>
              <a:rPr lang="en-US" i="1" dirty="0"/>
              <a:t>problem </a:t>
            </a:r>
            <a:r>
              <a:rPr lang="en-US" dirty="0" smtClean="0"/>
              <a:t>undermines a resource’s incentive </a:t>
            </a:r>
            <a:r>
              <a:rPr lang="en-US" dirty="0"/>
              <a:t>to make </a:t>
            </a:r>
            <a:r>
              <a:rPr lang="en-US" dirty="0" smtClean="0"/>
              <a:t>supplemental </a:t>
            </a:r>
            <a:r>
              <a:rPr lang="en-US" i="1" dirty="0" smtClean="0"/>
              <a:t>input</a:t>
            </a:r>
            <a:r>
              <a:rPr lang="en-US" dirty="0" smtClean="0"/>
              <a:t> energy supply arrangements so that it can deliver on the suite of capabilities the ISO depends upon</a:t>
            </a:r>
          </a:p>
          <a:p>
            <a:r>
              <a:rPr lang="en-US" dirty="0" smtClean="0"/>
              <a:t>ESI strengthens resources’ incentives, and provides </a:t>
            </a:r>
            <a:r>
              <a:rPr lang="en-US" dirty="0"/>
              <a:t>commensurate </a:t>
            </a:r>
            <a:r>
              <a:rPr lang="en-US" dirty="0" smtClean="0"/>
              <a:t>compensation to solve these shortcomings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3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Security </a:t>
            </a:r>
            <a:r>
              <a:rPr lang="en-US" dirty="0"/>
              <a:t>Problems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Exposing the underlying problems to identify the core energy security concern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2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Interrelated </a:t>
            </a:r>
            <a:r>
              <a:rPr lang="en-US" dirty="0"/>
              <a:t>Energy-Security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Incentives and </a:t>
            </a:r>
            <a:r>
              <a:rPr lang="en-US" b="1" dirty="0" smtClean="0"/>
              <a:t>Compensation</a:t>
            </a:r>
            <a:r>
              <a:rPr lang="en-US" dirty="0" smtClean="0"/>
              <a:t>. </a:t>
            </a:r>
            <a:r>
              <a:rPr lang="en-US" dirty="0" smtClean="0"/>
              <a:t>Market </a:t>
            </a:r>
            <a:r>
              <a:rPr lang="en-US" dirty="0" smtClean="0"/>
              <a:t>Participants </a:t>
            </a:r>
            <a:r>
              <a:rPr lang="en-US" dirty="0"/>
              <a:t>whose resources face production uncertainty may have inefficiently low incentives to invest in </a:t>
            </a:r>
            <a:r>
              <a:rPr lang="en-US" dirty="0" smtClean="0"/>
              <a:t>supplemental input energy </a:t>
            </a:r>
            <a:r>
              <a:rPr lang="en-US" dirty="0"/>
              <a:t>supply arrangements, even though such arrangements would be cost-effective from society’s standpoint as a means to reduce reliability </a:t>
            </a:r>
            <a:r>
              <a:rPr lang="en-US" dirty="0" smtClean="0"/>
              <a:t>risks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Operational Uncertainty. </a:t>
            </a:r>
            <a:r>
              <a:rPr lang="en-US" dirty="0" smtClean="0"/>
              <a:t>There </a:t>
            </a:r>
            <a:r>
              <a:rPr lang="en-US" dirty="0"/>
              <a:t>may </a:t>
            </a:r>
            <a:r>
              <a:rPr lang="en-US" dirty="0" smtClean="0"/>
              <a:t>not be sufficient (stand-by) energy supply available to </a:t>
            </a:r>
            <a:r>
              <a:rPr lang="en-US" dirty="0"/>
              <a:t>withstand an </a:t>
            </a:r>
            <a:r>
              <a:rPr lang="en-US" dirty="0" smtClean="0"/>
              <a:t>unexpected </a:t>
            </a:r>
            <a:r>
              <a:rPr lang="en-US" dirty="0"/>
              <a:t>large </a:t>
            </a:r>
            <a:r>
              <a:rPr lang="en-US" dirty="0" smtClean="0"/>
              <a:t>supply </a:t>
            </a:r>
            <a:r>
              <a:rPr lang="en-US" dirty="0"/>
              <a:t>loss, particularly </a:t>
            </a:r>
            <a:r>
              <a:rPr lang="en-US" dirty="0" smtClean="0"/>
              <a:t>when the system is already stressed (</a:t>
            </a:r>
            <a:r>
              <a:rPr lang="en-US" i="1" dirty="0" smtClean="0"/>
              <a:t>e.g., </a:t>
            </a:r>
            <a:r>
              <a:rPr lang="en-US" dirty="0" smtClean="0"/>
              <a:t>during </a:t>
            </a:r>
            <a:r>
              <a:rPr lang="en-US" dirty="0"/>
              <a:t>cold weather </a:t>
            </a:r>
            <a:r>
              <a:rPr lang="en-US" dirty="0" smtClean="0"/>
              <a:t>conditions)</a:t>
            </a:r>
          </a:p>
        </p:txBody>
      </p:sp>
    </p:spTree>
    <p:extLst>
      <p:ext uri="{BB962C8B-B14F-4D97-AF65-F5344CB8AC3E}">
        <p14:creationId xmlns:p14="http://schemas.microsoft.com/office/powerpoint/2010/main" val="37932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Confidential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1964</Words>
  <Application>Microsoft Office PowerPoint</Application>
  <PresentationFormat>On-screen Show (4:3)</PresentationFormat>
  <Paragraphs>146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ISO-PPT-Template-Confidential</vt:lpstr>
      <vt:lpstr>PowerPoint Presentation</vt:lpstr>
      <vt:lpstr>PowerPoint Presentation</vt:lpstr>
      <vt:lpstr>How this presentation is organized</vt:lpstr>
      <vt:lpstr>Energy Security Improvements</vt:lpstr>
      <vt:lpstr>The Energy Security Improvements (ESI) proposal addresses the ISO’s energy security concerns</vt:lpstr>
      <vt:lpstr>ESI improves energy security in three  important ways</vt:lpstr>
      <vt:lpstr>ESI addresses current day-ahead market shortcomings </vt:lpstr>
      <vt:lpstr>Energy Security Problems</vt:lpstr>
      <vt:lpstr>Interrelated Energy-Security Problems</vt:lpstr>
      <vt:lpstr>Problem 1. Incentives and Compensation</vt:lpstr>
      <vt:lpstr>Problem 1. Root Causes</vt:lpstr>
      <vt:lpstr>Problem 2. Operational Uncertainty</vt:lpstr>
      <vt:lpstr>Problem 2. Root Causes</vt:lpstr>
      <vt:lpstr>The consequences of these problems are the energy-security concern</vt:lpstr>
      <vt:lpstr>energy security needs and solution</vt:lpstr>
      <vt:lpstr>The ISO relies upon capabilities beyond resources’ day-ahead energy schedules</vt:lpstr>
      <vt:lpstr>A. Operating Reserves (GCR)</vt:lpstr>
      <vt:lpstr>B. Replacement Energy (RER)</vt:lpstr>
      <vt:lpstr>C. Energy Imbalance Reserves (EIR)</vt:lpstr>
      <vt:lpstr>New day-ahead ancillary services solve these problems</vt:lpstr>
      <vt:lpstr>stakeholder schedule</vt:lpstr>
      <vt:lpstr>Stakeholder Schedule for ISO Proposal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2020-02-06T20:02:45Z</dcterms:created>
  <dcterms:modified xsi:type="dcterms:W3CDTF">2020-02-06T20:02:58Z</dcterms:modified>
</cp:coreProperties>
</file>