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ags/tag2.xml" ContentType="application/vnd.openxmlformats-officedocument.presentationml.tags+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08" r:id="rId2"/>
  </p:sldMasterIdLst>
  <p:notesMasterIdLst>
    <p:notesMasterId r:id="rId25"/>
  </p:notesMasterIdLst>
  <p:handoutMasterIdLst>
    <p:handoutMasterId r:id="rId26"/>
  </p:handoutMasterIdLst>
  <p:sldIdLst>
    <p:sldId id="322" r:id="rId3"/>
    <p:sldId id="310" r:id="rId4"/>
    <p:sldId id="323" r:id="rId5"/>
    <p:sldId id="309" r:id="rId6"/>
    <p:sldId id="311" r:id="rId7"/>
    <p:sldId id="320" r:id="rId8"/>
    <p:sldId id="321" r:id="rId9"/>
    <p:sldId id="315" r:id="rId10"/>
    <p:sldId id="324" r:id="rId11"/>
    <p:sldId id="317" r:id="rId12"/>
    <p:sldId id="325" r:id="rId13"/>
    <p:sldId id="318" r:id="rId14"/>
    <p:sldId id="313" r:id="rId15"/>
    <p:sldId id="326" r:id="rId16"/>
    <p:sldId id="327" r:id="rId17"/>
    <p:sldId id="328" r:id="rId18"/>
    <p:sldId id="332" r:id="rId19"/>
    <p:sldId id="329" r:id="rId20"/>
    <p:sldId id="330" r:id="rId21"/>
    <p:sldId id="331" r:id="rId22"/>
    <p:sldId id="314" r:id="rId23"/>
    <p:sldId id="333" r:id="rId24"/>
  </p:sldIdLst>
  <p:sldSz cx="9144000" cy="6858000" type="screen4x3"/>
  <p:notesSz cx="7010400" cy="92964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6A9A"/>
    <a:srgbClr val="EC1F25"/>
    <a:srgbClr val="FBB92F"/>
    <a:srgbClr val="77BD2A"/>
    <a:srgbClr val="62777F"/>
    <a:srgbClr val="6FA943"/>
    <a:srgbClr val="B9D257"/>
    <a:srgbClr val="F68920"/>
    <a:srgbClr val="855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8" autoAdjust="0"/>
    <p:restoredTop sz="89965" autoAdjust="0"/>
  </p:normalViewPr>
  <p:slideViewPr>
    <p:cSldViewPr>
      <p:cViewPr varScale="1">
        <p:scale>
          <a:sx n="67" d="100"/>
          <a:sy n="67" d="100"/>
        </p:scale>
        <p:origin x="133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3062" y="-10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627" cy="464980"/>
          </a:xfrm>
          <a:prstGeom prst="rect">
            <a:avLst/>
          </a:prstGeom>
        </p:spPr>
        <p:txBody>
          <a:bodyPr vert="horz" lIns="92113" tIns="46056" rIns="92113" bIns="46056" rtlCol="0"/>
          <a:lstStyle>
            <a:lvl1pPr algn="l">
              <a:defRPr sz="1200"/>
            </a:lvl1pPr>
          </a:lstStyle>
          <a:p>
            <a:endParaRPr lang="en-US" dirty="0"/>
          </a:p>
        </p:txBody>
      </p:sp>
      <p:sp>
        <p:nvSpPr>
          <p:cNvPr id="3" name="Date Placeholder 2"/>
          <p:cNvSpPr>
            <a:spLocks noGrp="1"/>
          </p:cNvSpPr>
          <p:nvPr>
            <p:ph type="dt" sz="quarter" idx="1"/>
          </p:nvPr>
        </p:nvSpPr>
        <p:spPr>
          <a:xfrm>
            <a:off x="3971172" y="1"/>
            <a:ext cx="3037627" cy="464980"/>
          </a:xfrm>
          <a:prstGeom prst="rect">
            <a:avLst/>
          </a:prstGeom>
        </p:spPr>
        <p:txBody>
          <a:bodyPr vert="horz" lIns="92113" tIns="46056" rIns="92113" bIns="46056" rtlCol="0"/>
          <a:lstStyle>
            <a:lvl1pPr algn="r">
              <a:defRPr sz="1200"/>
            </a:lvl1pPr>
          </a:lstStyle>
          <a:p>
            <a:fld id="{F87AAE7F-D37E-4830-9F5E-F36A5F180179}" type="datetimeFigureOut">
              <a:rPr lang="en-US" smtClean="0"/>
              <a:t>2/7/2020</a:t>
            </a:fld>
            <a:endParaRPr lang="en-US" dirty="0"/>
          </a:p>
        </p:txBody>
      </p:sp>
      <p:sp>
        <p:nvSpPr>
          <p:cNvPr id="4" name="Footer Placeholder 3"/>
          <p:cNvSpPr>
            <a:spLocks noGrp="1"/>
          </p:cNvSpPr>
          <p:nvPr>
            <p:ph type="ftr" sz="quarter" idx="2"/>
          </p:nvPr>
        </p:nvSpPr>
        <p:spPr>
          <a:xfrm>
            <a:off x="0" y="8829823"/>
            <a:ext cx="3037627" cy="464980"/>
          </a:xfrm>
          <a:prstGeom prst="rect">
            <a:avLst/>
          </a:prstGeom>
        </p:spPr>
        <p:txBody>
          <a:bodyPr vert="horz" lIns="92113" tIns="46056" rIns="92113" bIns="4605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1172" y="8829823"/>
            <a:ext cx="3037627" cy="464980"/>
          </a:xfrm>
          <a:prstGeom prst="rect">
            <a:avLst/>
          </a:prstGeom>
        </p:spPr>
        <p:txBody>
          <a:bodyPr vert="horz" lIns="92113" tIns="46056" rIns="92113" bIns="46056" rtlCol="0" anchor="b"/>
          <a:lstStyle>
            <a:lvl1pPr algn="r">
              <a:defRPr sz="1200"/>
            </a:lvl1pPr>
          </a:lstStyle>
          <a:p>
            <a:fld id="{8FE02180-CD27-4473-AA37-00085480B5FA}" type="slidenum">
              <a:rPr lang="en-US" smtClean="0"/>
              <a:t>‹#›</a:t>
            </a:fld>
            <a:endParaRPr lang="en-US" dirty="0"/>
          </a:p>
        </p:txBody>
      </p:sp>
    </p:spTree>
    <p:extLst>
      <p:ext uri="{BB962C8B-B14F-4D97-AF65-F5344CB8AC3E}">
        <p14:creationId xmlns:p14="http://schemas.microsoft.com/office/powerpoint/2010/main" val="1506111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1" tIns="46586" rIns="93171" bIns="4658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1" tIns="46586" rIns="93171" bIns="46586" rtlCol="0"/>
          <a:lstStyle>
            <a:lvl1pPr algn="r">
              <a:defRPr sz="1200"/>
            </a:lvl1pPr>
          </a:lstStyle>
          <a:p>
            <a:fld id="{9EDDEDB6-CD57-44C2-AB19-AC7D3BB8FF8E}" type="datetimeFigureOut">
              <a:rPr lang="en-US" smtClean="0"/>
              <a:pPr/>
              <a:t>2/7/2020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1" tIns="46586" rIns="93171" bIns="4658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3171" tIns="46586" rIns="93171"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3171" tIns="46586" rIns="93171" bIns="465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1" tIns="46586" rIns="93171" bIns="46586" rtlCol="0" anchor="b"/>
          <a:lstStyle>
            <a:lvl1pPr algn="r">
              <a:defRPr sz="1200"/>
            </a:lvl1pPr>
          </a:lstStyle>
          <a:p>
            <a:fld id="{530677A1-BB48-42A6-9D40-5F3F87EA9D2F}" type="slidenum">
              <a:rPr lang="en-US" smtClean="0"/>
              <a:pPr/>
              <a:t>‹#›</a:t>
            </a:fld>
            <a:endParaRPr lang="en-US" dirty="0"/>
          </a:p>
        </p:txBody>
      </p:sp>
    </p:spTree>
    <p:extLst>
      <p:ext uri="{BB962C8B-B14F-4D97-AF65-F5344CB8AC3E}">
        <p14:creationId xmlns:p14="http://schemas.microsoft.com/office/powerpoint/2010/main" val="2874805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677A1-BB48-42A6-9D40-5F3F87EA9D2F}" type="slidenum">
              <a:rPr lang="en-US" smtClean="0"/>
              <a:pPr/>
              <a:t>1</a:t>
            </a:fld>
            <a:endParaRPr lang="en-US" dirty="0"/>
          </a:p>
        </p:txBody>
      </p:sp>
    </p:spTree>
    <p:extLst>
      <p:ext uri="{BB962C8B-B14F-4D97-AF65-F5344CB8AC3E}">
        <p14:creationId xmlns:p14="http://schemas.microsoft.com/office/powerpoint/2010/main" val="36860393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hyperlink" Target="http://www.iso-ne.com/about/news-media/newswire" TargetMode="External"/><Relationship Id="rId3" Type="http://schemas.openxmlformats.org/officeDocument/2006/relationships/image" Target="../media/image7.png"/><Relationship Id="rId7" Type="http://schemas.openxmlformats.org/officeDocument/2006/relationships/image" Target="../media/image9.jpeg"/><Relationship Id="rId12" Type="http://schemas.openxmlformats.org/officeDocument/2006/relationships/image" Target="../media/image12.png"/><Relationship Id="rId2" Type="http://schemas.openxmlformats.org/officeDocument/2006/relationships/hyperlink" Target="http://www.iso-ne.com/about/news-media/tweets" TargetMode="External"/><Relationship Id="rId1" Type="http://schemas.openxmlformats.org/officeDocument/2006/relationships/slideMaster" Target="../slideMasters/slideMaster1.xml"/><Relationship Id="rId6" Type="http://schemas.openxmlformats.org/officeDocument/2006/relationships/hyperlink" Target="http://www.iso-ne.com/about/news-media/iso-to-go" TargetMode="External"/><Relationship Id="rId11" Type="http://schemas.openxmlformats.org/officeDocument/2006/relationships/hyperlink" Target="https://itunes.apple.com/us/app/iso-to-go/id555114876" TargetMode="External"/><Relationship Id="rId5" Type="http://schemas.openxmlformats.org/officeDocument/2006/relationships/image" Target="../media/image8.jpeg"/><Relationship Id="rId15" Type="http://schemas.openxmlformats.org/officeDocument/2006/relationships/hyperlink" Target="https://twitter.com/isonewengland" TargetMode="External"/><Relationship Id="rId10" Type="http://schemas.openxmlformats.org/officeDocument/2006/relationships/image" Target="../media/image11.png"/><Relationship Id="rId4" Type="http://schemas.openxmlformats.org/officeDocument/2006/relationships/hyperlink" Target="http://www.isonewswire.com/" TargetMode="External"/><Relationship Id="rId9" Type="http://schemas.openxmlformats.org/officeDocument/2006/relationships/hyperlink" Target="https://play.google.com/store/apps/details?id=com.isone.iso.to.go&amp;feature=search_result" TargetMode="External"/><Relationship Id="rId14" Type="http://schemas.openxmlformats.org/officeDocument/2006/relationships/hyperlink" Target="http://www.iso-ne.com/isoexpres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so title">
    <p:spTree>
      <p:nvGrpSpPr>
        <p:cNvPr id="1" name=""/>
        <p:cNvGrpSpPr/>
        <p:nvPr/>
      </p:nvGrpSpPr>
      <p:grpSpPr>
        <a:xfrm>
          <a:off x="0" y="0"/>
          <a:ext cx="0" cy="0"/>
          <a:chOff x="0" y="0"/>
          <a:chExt cx="0" cy="0"/>
        </a:xfrm>
      </p:grpSpPr>
      <p:sp>
        <p:nvSpPr>
          <p:cNvPr id="12" name="date and location"/>
          <p:cNvSpPr>
            <a:spLocks noGrp="1"/>
          </p:cNvSpPr>
          <p:nvPr>
            <p:ph type="body" sz="quarter" idx="13" hasCustomPrompt="1"/>
          </p:nvPr>
        </p:nvSpPr>
        <p:spPr>
          <a:xfrm>
            <a:off x="3289002" y="262268"/>
            <a:ext cx="5559552" cy="304800"/>
          </a:xfrm>
        </p:spPr>
        <p:txBody>
          <a:bodyPr anchor="ctr">
            <a:noAutofit/>
          </a:bodyPr>
          <a:lstStyle>
            <a:lvl1pPr algn="r">
              <a:buNone/>
              <a:defRPr sz="1100" kern="0" cap="all" spc="300" baseline="0">
                <a:solidFill>
                  <a:srgbClr val="000000"/>
                </a:solidFill>
              </a:defRPr>
            </a:lvl1pPr>
            <a:lvl2pPr>
              <a:buNone/>
              <a:defRPr sz="1800">
                <a:solidFill>
                  <a:schemeClr val="bg1"/>
                </a:solidFill>
              </a:defRPr>
            </a:lvl2pPr>
            <a:lvl3pPr>
              <a:buNone/>
              <a:defRPr sz="1800">
                <a:solidFill>
                  <a:schemeClr val="bg1"/>
                </a:solidFill>
              </a:defRPr>
            </a:lvl3pPr>
            <a:lvl4pPr>
              <a:buNone/>
              <a:defRPr sz="1800">
                <a:solidFill>
                  <a:schemeClr val="bg1"/>
                </a:solidFill>
              </a:defRPr>
            </a:lvl4pPr>
            <a:lvl5pPr>
              <a:buNone/>
              <a:defRPr sz="1800">
                <a:solidFill>
                  <a:schemeClr val="bg1"/>
                </a:solidFill>
              </a:defRPr>
            </a:lvl5pPr>
          </a:lstStyle>
          <a:p>
            <a:pPr lvl="0"/>
            <a:r>
              <a:rPr lang="en-US" dirty="0" smtClean="0"/>
              <a:t>DATE ALL CAPS  |   LOCATION ALL CAPS</a:t>
            </a:r>
          </a:p>
        </p:txBody>
      </p:sp>
      <p:cxnSp>
        <p:nvCxnSpPr>
          <p:cNvPr id="13" name="Straight Connector 12"/>
          <p:cNvCxnSpPr/>
          <p:nvPr userDrawn="1"/>
        </p:nvCxnSpPr>
        <p:spPr>
          <a:xfrm>
            <a:off x="3303533" y="3247660"/>
            <a:ext cx="5559552" cy="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Text Placeholder 27"/>
          <p:cNvSpPr>
            <a:spLocks noGrp="1"/>
          </p:cNvSpPr>
          <p:nvPr>
            <p:ph type="body" sz="quarter" idx="17" hasCustomPrompt="1"/>
          </p:nvPr>
        </p:nvSpPr>
        <p:spPr>
          <a:xfrm>
            <a:off x="3289002" y="5114264"/>
            <a:ext cx="5559552" cy="381000"/>
          </a:xfrm>
        </p:spPr>
        <p:txBody>
          <a:bodyPr wrap="none" lIns="0" tIns="0" rIns="0" bIns="0">
            <a:normAutofit/>
          </a:bodyPr>
          <a:lstStyle>
            <a:lvl1pPr algn="r">
              <a:buNone/>
              <a:defRPr sz="2400" i="0" baseline="0">
                <a:solidFill>
                  <a:schemeClr val="accent1"/>
                </a:solidFill>
              </a:defRPr>
            </a:lvl1pPr>
            <a:lvl2pPr algn="l">
              <a:buNone/>
              <a:defRPr/>
            </a:lvl2pPr>
            <a:lvl3pPr algn="l">
              <a:buNone/>
              <a:defRPr/>
            </a:lvl3pPr>
            <a:lvl4pPr algn="l">
              <a:buNone/>
              <a:defRPr/>
            </a:lvl4pPr>
            <a:lvl5pPr algn="l">
              <a:buNone/>
              <a:defRPr/>
            </a:lvl5pPr>
          </a:lstStyle>
          <a:p>
            <a:pPr lvl="0"/>
            <a:r>
              <a:rPr lang="en-US" dirty="0" smtClean="0"/>
              <a:t>Presenter Name</a:t>
            </a:r>
          </a:p>
        </p:txBody>
      </p:sp>
      <p:sp>
        <p:nvSpPr>
          <p:cNvPr id="20" name="Text Placeholder 27"/>
          <p:cNvSpPr>
            <a:spLocks noGrp="1"/>
          </p:cNvSpPr>
          <p:nvPr>
            <p:ph type="body" sz="quarter" idx="18" hasCustomPrompt="1"/>
          </p:nvPr>
        </p:nvSpPr>
        <p:spPr>
          <a:xfrm>
            <a:off x="3289002" y="5582097"/>
            <a:ext cx="5559552" cy="381000"/>
          </a:xfrm>
        </p:spPr>
        <p:txBody>
          <a:bodyPr wrap="none" lIns="0" tIns="0" rIns="0" bIns="0">
            <a:normAutofit/>
          </a:bodyPr>
          <a:lstStyle>
            <a:lvl1pPr algn="r">
              <a:buNone/>
              <a:defRPr sz="1050" i="0" kern="0" cap="all" spc="300" baseline="0">
                <a:solidFill>
                  <a:srgbClr val="000000"/>
                </a:solidFill>
              </a:defRPr>
            </a:lvl1pPr>
            <a:lvl2pPr algn="l">
              <a:buNone/>
              <a:defRPr/>
            </a:lvl2pPr>
            <a:lvl3pPr algn="l">
              <a:buNone/>
              <a:defRPr/>
            </a:lvl3pPr>
            <a:lvl4pPr algn="l">
              <a:buNone/>
              <a:defRPr/>
            </a:lvl4pPr>
            <a:lvl5pPr algn="l">
              <a:buNone/>
              <a:defRPr/>
            </a:lvl5pPr>
          </a:lstStyle>
          <a:p>
            <a:pPr lvl="0"/>
            <a:r>
              <a:rPr lang="en-US" dirty="0" smtClean="0"/>
              <a:t>PRESENTER TITLE ALL CAPS</a:t>
            </a:r>
          </a:p>
        </p:txBody>
      </p:sp>
      <p:pic>
        <p:nvPicPr>
          <p:cNvPr id="16" name="Picture 15"/>
          <p:cNvPicPr>
            <a:picLocks noChangeAspect="1"/>
          </p:cNvPicPr>
          <p:nvPr userDrawn="1"/>
        </p:nvPicPr>
        <p:blipFill>
          <a:blip r:embed="rId2" cstate="print"/>
          <a:stretch>
            <a:fillRect/>
          </a:stretch>
        </p:blipFill>
        <p:spPr>
          <a:xfrm>
            <a:off x="378979" y="2523277"/>
            <a:ext cx="2586158" cy="1220048"/>
          </a:xfrm>
          <a:prstGeom prst="rect">
            <a:avLst/>
          </a:prstGeom>
        </p:spPr>
      </p:pic>
      <p:sp>
        <p:nvSpPr>
          <p:cNvPr id="17" name="Text Placeholder 27"/>
          <p:cNvSpPr>
            <a:spLocks noGrp="1"/>
          </p:cNvSpPr>
          <p:nvPr>
            <p:ph type="body" sz="quarter" idx="16" hasCustomPrompt="1"/>
          </p:nvPr>
        </p:nvSpPr>
        <p:spPr>
          <a:xfrm>
            <a:off x="3289002" y="3475680"/>
            <a:ext cx="5559552" cy="867720"/>
          </a:xfrm>
        </p:spPr>
        <p:txBody>
          <a:bodyPr wrap="square" lIns="0" tIns="0" rIns="0" bIns="0">
            <a:normAutofit/>
          </a:bodyPr>
          <a:lstStyle>
            <a:lvl1pPr marL="0" indent="0" algn="l">
              <a:buNone/>
              <a:defRPr sz="2400" i="1" baseline="0">
                <a:solidFill>
                  <a:srgbClr val="000000"/>
                </a:solidFill>
                <a:latin typeface="+mj-lt"/>
              </a:defRPr>
            </a:lvl1pPr>
            <a:lvl2pPr algn="l">
              <a:buNone/>
              <a:defRPr/>
            </a:lvl2pPr>
            <a:lvl3pPr algn="l">
              <a:buNone/>
              <a:defRPr/>
            </a:lvl3pPr>
            <a:lvl4pPr algn="l">
              <a:buNone/>
              <a:defRPr/>
            </a:lvl4pPr>
            <a:lvl5pPr algn="l">
              <a:buNone/>
              <a:defRPr/>
            </a:lvl5pPr>
          </a:lstStyle>
          <a:p>
            <a:pPr lvl="0"/>
            <a:r>
              <a:rPr lang="en-US" dirty="0" smtClean="0"/>
              <a:t>Subtitle of Presentation</a:t>
            </a:r>
          </a:p>
        </p:txBody>
      </p:sp>
      <p:sp>
        <p:nvSpPr>
          <p:cNvPr id="22" name="Text Placeholder 21"/>
          <p:cNvSpPr>
            <a:spLocks noGrp="1"/>
          </p:cNvSpPr>
          <p:nvPr>
            <p:ph type="body" sz="quarter" idx="19" hasCustomPrompt="1"/>
          </p:nvPr>
        </p:nvSpPr>
        <p:spPr>
          <a:xfrm>
            <a:off x="3276600" y="1419439"/>
            <a:ext cx="5562600" cy="1600200"/>
          </a:xfrm>
        </p:spPr>
        <p:txBody>
          <a:bodyPr lIns="0" tIns="0" rIns="0" bIns="0" anchor="b">
            <a:noAutofit/>
          </a:bodyPr>
          <a:lstStyle>
            <a:lvl1pPr marL="0" indent="0">
              <a:lnSpc>
                <a:spcPct val="100000"/>
              </a:lnSpc>
              <a:spcBef>
                <a:spcPts val="0"/>
              </a:spcBef>
              <a:spcAft>
                <a:spcPts val="0"/>
              </a:spcAft>
              <a:buFontTx/>
              <a:buNone/>
              <a:defRPr sz="3400" baseline="0">
                <a:solidFill>
                  <a:schemeClr val="accent1"/>
                </a:solidFill>
                <a:latin typeface="+mj-lt"/>
              </a:defRPr>
            </a:lvl1pPr>
            <a:lvl2pPr marL="0" indent="0">
              <a:buFontTx/>
              <a:buNone/>
              <a:defRPr/>
            </a:lvl2pPr>
            <a:lvl3pPr marL="0" indent="0">
              <a:buFontTx/>
              <a:buNone/>
              <a:defRPr/>
            </a:lvl3pPr>
          </a:lstStyle>
          <a:p>
            <a:pPr lvl="0"/>
            <a:r>
              <a:rPr lang="en-US" dirty="0" smtClean="0"/>
              <a:t>Title of Presentation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ques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14800" y="775855"/>
            <a:ext cx="5334000" cy="5334000"/>
          </a:xfrm>
          <a:prstGeom prst="rect">
            <a:avLst/>
          </a:prstGeom>
        </p:spPr>
      </p:pic>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3299" y="3200400"/>
            <a:ext cx="3880514" cy="847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so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05128"/>
            <a:ext cx="4038600" cy="4767072"/>
          </a:xfrm>
        </p:spPr>
        <p:txBody>
          <a:bodyPr>
            <a:normAutofit/>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iso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408176"/>
            <a:ext cx="404018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73274"/>
            <a:ext cx="4040188" cy="4098925"/>
          </a:xfrm>
        </p:spPr>
        <p:txBody>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408176"/>
            <a:ext cx="4041775"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73274"/>
            <a:ext cx="4041775" cy="4098925"/>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so title and chart">
    <p:spTree>
      <p:nvGrpSpPr>
        <p:cNvPr id="1" name=""/>
        <p:cNvGrpSpPr/>
        <p:nvPr/>
      </p:nvGrpSpPr>
      <p:grpSpPr>
        <a:xfrm>
          <a:off x="0" y="0"/>
          <a:ext cx="0" cy="0"/>
          <a:chOff x="0" y="0"/>
          <a:chExt cx="0" cy="0"/>
        </a:xfrm>
      </p:grpSpPr>
      <p:sp>
        <p:nvSpPr>
          <p:cNvPr id="7" name="Chart Placeholder 6"/>
          <p:cNvSpPr>
            <a:spLocks noGrp="1"/>
          </p:cNvSpPr>
          <p:nvPr>
            <p:ph type="chart" sz="quarter" idx="11"/>
          </p:nvPr>
        </p:nvSpPr>
        <p:spPr>
          <a:xfrm>
            <a:off x="457200" y="1408176"/>
            <a:ext cx="8229600" cy="4762500"/>
          </a:xfrm>
        </p:spPr>
        <p:txBody>
          <a:bodyPr/>
          <a:lstStyle>
            <a:lvl1pPr>
              <a:defRPr>
                <a:solidFill>
                  <a:srgbClr val="000000"/>
                </a:solidFill>
              </a:defRPr>
            </a:lvl1pPr>
          </a:lstStyle>
          <a:p>
            <a:r>
              <a:rPr lang="en-US" dirty="0" smtClean="0"/>
              <a:t>Click icon to add chart</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so title and smart art graphic">
    <p:spTree>
      <p:nvGrpSpPr>
        <p:cNvPr id="1" name=""/>
        <p:cNvGrpSpPr/>
        <p:nvPr/>
      </p:nvGrpSpPr>
      <p:grpSpPr>
        <a:xfrm>
          <a:off x="0" y="0"/>
          <a:ext cx="0" cy="0"/>
          <a:chOff x="0" y="0"/>
          <a:chExt cx="0" cy="0"/>
        </a:xfrm>
      </p:grpSpPr>
      <p:sp>
        <p:nvSpPr>
          <p:cNvPr id="8" name="SmartArt Placeholder 7"/>
          <p:cNvSpPr>
            <a:spLocks noGrp="1"/>
          </p:cNvSpPr>
          <p:nvPr>
            <p:ph type="dgm" sz="quarter" idx="11"/>
          </p:nvPr>
        </p:nvSpPr>
        <p:spPr>
          <a:xfrm>
            <a:off x="457200" y="1405128"/>
            <a:ext cx="8229600" cy="4767072"/>
          </a:xfrm>
        </p:spPr>
        <p:txBody>
          <a:bodyPr/>
          <a:lstStyle>
            <a:lvl1pPr>
              <a:defRPr>
                <a:solidFill>
                  <a:srgbClr val="000000"/>
                </a:solidFill>
              </a:defRPr>
            </a:lvl1pPr>
          </a:lstStyle>
          <a:p>
            <a:r>
              <a:rPr lang="en-US" dirty="0" smtClean="0"/>
              <a:t>Click icon to add SmartArt graphic</a:t>
            </a:r>
            <a:endParaRPr lang="en-US" dirty="0"/>
          </a:p>
        </p:txBody>
      </p:sp>
      <p:sp>
        <p:nvSpPr>
          <p:cNvPr id="2" name="Slide Number Placeholder 1"/>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9"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so title and table">
    <p:spTree>
      <p:nvGrpSpPr>
        <p:cNvPr id="1" name=""/>
        <p:cNvGrpSpPr/>
        <p:nvPr/>
      </p:nvGrpSpPr>
      <p:grpSpPr>
        <a:xfrm>
          <a:off x="0" y="0"/>
          <a:ext cx="0" cy="0"/>
          <a:chOff x="0" y="0"/>
          <a:chExt cx="0" cy="0"/>
        </a:xfrm>
      </p:grpSpPr>
      <p:sp>
        <p:nvSpPr>
          <p:cNvPr id="6" name="Table Placeholder 5"/>
          <p:cNvSpPr>
            <a:spLocks noGrp="1"/>
          </p:cNvSpPr>
          <p:nvPr>
            <p:ph type="tbl" sz="quarter" idx="10"/>
          </p:nvPr>
        </p:nvSpPr>
        <p:spPr>
          <a:xfrm>
            <a:off x="457200" y="1405128"/>
            <a:ext cx="8229600" cy="4767072"/>
          </a:xfrm>
        </p:spPr>
        <p:txBody>
          <a:bodyPr/>
          <a:lstStyle>
            <a:lvl1pPr>
              <a:defRPr>
                <a:solidFill>
                  <a:srgbClr val="000000"/>
                </a:solidFill>
              </a:defRPr>
            </a:lvl1pPr>
          </a:lstStyle>
          <a:p>
            <a:r>
              <a:rPr lang="en-US" dirty="0" smtClean="0"/>
              <a:t>Click icon to add table</a:t>
            </a:r>
            <a:endParaRPr lang="en-US" dirty="0"/>
          </a:p>
        </p:txBody>
      </p:sp>
      <p:sp>
        <p:nvSpPr>
          <p:cNvPr id="2" name="Slide Number Placeholder 1"/>
          <p:cNvSpPr>
            <a:spLocks noGrp="1"/>
          </p:cNvSpPr>
          <p:nvPr>
            <p:ph type="sldNum" sz="quarter" idx="11"/>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7"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so content (L) &amp; pictur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645152" y="1408176"/>
            <a:ext cx="4041648" cy="4767072"/>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so picture (L) &amp;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48200" y="140512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3"/>
          </p:nvPr>
        </p:nvSpPr>
        <p:spPr>
          <a:xfrm>
            <a:off x="457200" y="1405128"/>
            <a:ext cx="4041648" cy="4767406"/>
          </a:xfrm>
        </p:spPr>
        <p:txBody>
          <a:bodyPr/>
          <a:lstStyle>
            <a:lvl1pPr>
              <a:defRPr>
                <a:solidFill>
                  <a:srgbClr val="000000"/>
                </a:solidFill>
              </a:defRPr>
            </a:lvl1pPr>
          </a:lstStyle>
          <a:p>
            <a:r>
              <a:rPr lang="en-US" dirty="0" smtClean="0"/>
              <a:t>Click icon to add picture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1"/>
          <p:cNvSpPr>
            <a:spLocks noGrp="1"/>
          </p:cNvSpPr>
          <p:nvPr>
            <p:ph type="title"/>
          </p:nvPr>
        </p:nvSpPr>
        <p:spPr>
          <a:xfrm>
            <a:off x="457200" y="76200"/>
            <a:ext cx="8229600" cy="1143000"/>
          </a:xfrm>
        </p:spPr>
        <p:txBody>
          <a:bodyPr>
            <a:normAutofit/>
          </a:bodyPr>
          <a:lstStyle>
            <a:lvl1pPr algn="l">
              <a:defRPr sz="3200">
                <a:solidFill>
                  <a:srgbClr val="000000"/>
                </a:solidFill>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so content (L) &amp; ch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645152" y="1408176"/>
            <a:ext cx="4041648" cy="4764024"/>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so ch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35608"/>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hart Placeholder 8"/>
          <p:cNvSpPr>
            <a:spLocks noGrp="1"/>
          </p:cNvSpPr>
          <p:nvPr>
            <p:ph type="chart" sz="quarter" idx="13"/>
          </p:nvPr>
        </p:nvSpPr>
        <p:spPr>
          <a:xfrm>
            <a:off x="457200" y="1435608"/>
            <a:ext cx="4041648" cy="4765399"/>
          </a:xfrm>
        </p:spPr>
        <p:txBody>
          <a:bodyPr/>
          <a:lstStyle>
            <a:lvl1pPr>
              <a:defRPr>
                <a:solidFill>
                  <a:srgbClr val="000000"/>
                </a:solidFill>
              </a:defRPr>
            </a:lvl1pPr>
          </a:lstStyle>
          <a:p>
            <a:r>
              <a:rPr lang="en-US" dirty="0" smtClean="0"/>
              <a:t>Click icon to add chart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so transitional slide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12"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7" name="Rectangle 16"/>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8"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so content (L) &amp; table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673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645152" y="1408176"/>
            <a:ext cx="4041648" cy="4767072"/>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 table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7072"/>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able Placeholder 6"/>
          <p:cNvSpPr>
            <a:spLocks noGrp="1"/>
          </p:cNvSpPr>
          <p:nvPr>
            <p:ph type="tbl" sz="quarter" idx="13"/>
          </p:nvPr>
        </p:nvSpPr>
        <p:spPr>
          <a:xfrm>
            <a:off x="457200" y="1408176"/>
            <a:ext cx="4041648" cy="4767406"/>
          </a:xfrm>
        </p:spPr>
        <p:txBody>
          <a:bodyPr/>
          <a:lstStyle>
            <a:lvl1pPr>
              <a:defRPr>
                <a:solidFill>
                  <a:srgbClr val="000000"/>
                </a:solidFill>
              </a:defRPr>
            </a:lvl1pPr>
          </a:lstStyle>
          <a:p>
            <a:r>
              <a:rPr lang="en-US" dirty="0" smtClean="0"/>
              <a:t>Click icon to add table</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 content (L) &amp; smart art graphic (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645152" y="1408176"/>
            <a:ext cx="4041648" cy="4764024"/>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smart art graphic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martArt Placeholder 8"/>
          <p:cNvSpPr>
            <a:spLocks noGrp="1"/>
          </p:cNvSpPr>
          <p:nvPr>
            <p:ph type="dgm" sz="quarter" idx="13"/>
          </p:nvPr>
        </p:nvSpPr>
        <p:spPr>
          <a:xfrm>
            <a:off x="457200" y="1408176"/>
            <a:ext cx="4041648" cy="4764358"/>
          </a:xfrm>
        </p:spPr>
        <p:txBody>
          <a:bodyPr/>
          <a:lstStyle>
            <a:lvl1pPr>
              <a:defRPr>
                <a:solidFill>
                  <a:srgbClr val="000000"/>
                </a:solidFill>
              </a:defRPr>
            </a:lvl1pPr>
          </a:lstStyle>
          <a:p>
            <a:r>
              <a:rPr lang="en-US" dirty="0" smtClean="0"/>
              <a:t>Click icon to add SmartArt graphic</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so content (L) &amp; media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3690"/>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645152" y="1408176"/>
            <a:ext cx="4041648" cy="4764024"/>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so media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Media Placeholder 6"/>
          <p:cNvSpPr>
            <a:spLocks noGrp="1"/>
          </p:cNvSpPr>
          <p:nvPr>
            <p:ph type="media" sz="quarter" idx="13"/>
          </p:nvPr>
        </p:nvSpPr>
        <p:spPr>
          <a:xfrm>
            <a:off x="457200" y="1408176"/>
            <a:ext cx="4041648" cy="4764358"/>
          </a:xfrm>
        </p:spPr>
        <p:txBody>
          <a:bodyPr/>
          <a:lstStyle>
            <a:lvl1pPr>
              <a:defRPr>
                <a:solidFill>
                  <a:srgbClr val="000000"/>
                </a:solidFill>
              </a:defRPr>
            </a:lvl1pPr>
          </a:lstStyle>
          <a:p>
            <a:r>
              <a:rPr lang="en-US" dirty="0" smtClean="0"/>
              <a:t>Click icon to add media</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 content (L) &amp; clip ar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408176"/>
            <a:ext cx="4038600" cy="4765696"/>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645152" y="1408176"/>
            <a:ext cx="4041648" cy="4764024"/>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so clip art (L) &amp; content (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648200" y="1408176"/>
            <a:ext cx="4038600" cy="4764024"/>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lipArt Placeholder 8"/>
          <p:cNvSpPr>
            <a:spLocks noGrp="1"/>
          </p:cNvSpPr>
          <p:nvPr>
            <p:ph type="clipArt" sz="quarter" idx="13"/>
          </p:nvPr>
        </p:nvSpPr>
        <p:spPr>
          <a:xfrm>
            <a:off x="457200" y="1408176"/>
            <a:ext cx="4041648" cy="4762352"/>
          </a:xfrm>
        </p:spPr>
        <p:txBody>
          <a:bodyPr/>
          <a:lstStyle>
            <a:lvl1pPr>
              <a:defRPr>
                <a:solidFill>
                  <a:srgbClr val="000000"/>
                </a:solidFill>
              </a:defRPr>
            </a:lvl1pPr>
          </a:lstStyle>
          <a:p>
            <a:r>
              <a:rPr lang="en-US" dirty="0" smtClean="0"/>
              <a:t>Click icon to add clip art</a:t>
            </a:r>
            <a:endParaRPr lang="en-US" dirty="0"/>
          </a:p>
        </p:txBody>
      </p:sp>
      <p:sp>
        <p:nvSpPr>
          <p:cNvPr id="4"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Topic">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2209801"/>
            <a:ext cx="7772400" cy="1362075"/>
          </a:xfrm>
          <a:prstGeom prst="rect">
            <a:avLst/>
          </a:prstGeom>
        </p:spPr>
        <p:txBody>
          <a:bodyPr anchor="b">
            <a:normAutofit/>
          </a:bodyPr>
          <a:lstStyle>
            <a:lvl1pPr algn="l">
              <a:defRPr sz="3600" b="1" cap="none" baseline="0">
                <a:solidFill>
                  <a:srgbClr val="000000"/>
                </a:solidFill>
              </a:defRPr>
            </a:lvl1pPr>
          </a:lstStyle>
          <a:p>
            <a:r>
              <a:rPr lang="en-US" dirty="0" smtClean="0"/>
              <a:t>Topic Title (36pt)</a:t>
            </a:r>
            <a:endParaRPr lang="en-US" dirty="0"/>
          </a:p>
        </p:txBody>
      </p:sp>
      <p:sp>
        <p:nvSpPr>
          <p:cNvPr id="5" name="Subtitle 1.5"/>
          <p:cNvSpPr>
            <a:spLocks noGrp="1"/>
          </p:cNvSpPr>
          <p:nvPr>
            <p:ph type="body" idx="1" hasCustomPrompt="1"/>
          </p:nvPr>
        </p:nvSpPr>
        <p:spPr>
          <a:xfrm>
            <a:off x="685800" y="3581401"/>
            <a:ext cx="7772400" cy="1500187"/>
          </a:xfrm>
          <a:prstGeom prst="rect">
            <a:avLst/>
          </a:prstGeom>
        </p:spPr>
        <p:txBody>
          <a:bodyPr anchor="t"/>
          <a:lstStyle>
            <a:lvl1pPr marL="0" indent="0">
              <a:buNone/>
              <a:defRPr sz="2400" i="1" baseline="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Subtitle of Topic (optional)</a:t>
            </a:r>
          </a:p>
        </p:txBody>
      </p:sp>
      <p:sp>
        <p:nvSpPr>
          <p:cNvPr id="12" name="Footer Placeholder 11"/>
          <p:cNvSpPr>
            <a:spLocks noGrp="1"/>
          </p:cNvSpPr>
          <p:nvPr>
            <p:ph type="ftr" sz="quarter" idx="11"/>
          </p:nvPr>
        </p:nvSpPr>
        <p:spPr>
          <a:xfrm>
            <a:off x="1706880" y="5943600"/>
            <a:ext cx="7360920" cy="387191"/>
          </a:xfrm>
          <a:prstGeom prst="roundRect">
            <a:avLst>
              <a:gd name="adj" fmla="val 8861"/>
            </a:avLst>
          </a:prstGeom>
        </p:spPr>
        <p:txBody>
          <a:bodyPr/>
          <a:lstStyle>
            <a:lvl1pPr algn="r">
              <a:defRPr i="1">
                <a:solidFill>
                  <a:srgbClr val="000000"/>
                </a:solidFill>
              </a:defRPr>
            </a:lvl1pPr>
          </a:lstStyle>
          <a:p>
            <a:r>
              <a:rPr lang="en-US" dirty="0" smtClean="0"/>
              <a:t>Optional: use this for references or other footnotes (18pt )</a:t>
            </a:r>
            <a:endParaRPr lang="en-US" dirty="0"/>
          </a:p>
        </p:txBody>
      </p:sp>
      <p:sp>
        <p:nvSpPr>
          <p:cNvPr id="6" name="Slide Number Placeholder 3"/>
          <p:cNvSpPr>
            <a:spLocks noGrp="1"/>
          </p:cNvSpPr>
          <p:nvPr>
            <p:ph type="sldNum" sz="quarter" idx="14"/>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ustDataLst>
      <p:tags r:id="rId1"/>
    </p:custDataLst>
    <p:extLst>
      <p:ext uri="{BB962C8B-B14F-4D97-AF65-F5344CB8AC3E}">
        <p14:creationId xmlns:p14="http://schemas.microsoft.com/office/powerpoint/2010/main" val="382457549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4"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2530948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so transitional slide 2">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5"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descr="ISO049-PowerPoint-d1-revised-0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00216"/>
            <a:ext cx="9144000"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99496596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84602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so transitional slide 3">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50"/>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426048843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so transitional slide 4">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09600" y="2057400"/>
            <a:ext cx="7772400" cy="1362075"/>
          </a:xfrm>
        </p:spPr>
        <p:txBody>
          <a:bodyPr anchor="b"/>
          <a:lstStyle>
            <a:lvl1pPr algn="l">
              <a:defRPr sz="3200" b="1" cap="all" baseline="0">
                <a:solidFill>
                  <a:schemeClr val="accent1"/>
                </a:solidFill>
                <a:latin typeface="+mj-lt"/>
              </a:defRPr>
            </a:lvl1pPr>
          </a:lstStyle>
          <a:p>
            <a:r>
              <a:rPr lang="en-US" dirty="0" smtClean="0"/>
              <a:t>transitional slide Title</a:t>
            </a:r>
            <a:endParaRPr lang="en-US" dirty="0"/>
          </a:p>
        </p:txBody>
      </p:sp>
      <p:sp>
        <p:nvSpPr>
          <p:cNvPr id="9" name="Text Placeholder 2"/>
          <p:cNvSpPr>
            <a:spLocks noGrp="1"/>
          </p:cNvSpPr>
          <p:nvPr>
            <p:ph type="body" idx="1" hasCustomPrompt="1"/>
          </p:nvPr>
        </p:nvSpPr>
        <p:spPr>
          <a:xfrm>
            <a:off x="609600" y="3429000"/>
            <a:ext cx="7772400" cy="1500187"/>
          </a:xfrm>
        </p:spPr>
        <p:txBody>
          <a:bodyPr anchor="t"/>
          <a:lstStyle>
            <a:lvl1pPr marL="0" indent="0">
              <a:buNone/>
              <a:defRPr sz="2400" i="1" baseline="0">
                <a:solidFill>
                  <a:srgbClr val="000000"/>
                </a:solidFill>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Transitional Slide Subtitle</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6300216"/>
            <a:ext cx="9143992" cy="567349"/>
          </a:xfrm>
          <a:prstGeom prst="rect">
            <a:avLst/>
          </a:prstGeom>
        </p:spPr>
      </p:pic>
      <p:sp>
        <p:nvSpPr>
          <p:cNvPr id="12" name="Rectangle 11"/>
          <p:cNvSpPr/>
          <p:nvPr userDrawn="1"/>
        </p:nvSpPr>
        <p:spPr>
          <a:xfrm>
            <a:off x="3900856" y="6327648"/>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
        <p:nvSpPr>
          <p:cNvPr id="13"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Tree>
    <p:extLst>
      <p:ext uri="{BB962C8B-B14F-4D97-AF65-F5344CB8AC3E}">
        <p14:creationId xmlns:p14="http://schemas.microsoft.com/office/powerpoint/2010/main" val="13065225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so title and content">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
        <p:nvSpPr>
          <p:cNvPr id="6"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lvl1pPr>
              <a:defRPr>
                <a:solidFill>
                  <a:srgbClr val="000000"/>
                </a:solidFill>
              </a:defRPr>
            </a:lvl1pPr>
          </a:lstStyle>
          <a:p>
            <a:r>
              <a:rPr lang="en-US" smtClean="0"/>
              <a:t>Click to edit Master title style</a:t>
            </a:r>
            <a:endParaRPr lang="en-US" dirty="0"/>
          </a:p>
        </p:txBody>
      </p:sp>
      <p:sp>
        <p:nvSpPr>
          <p:cNvPr id="7" name="Text Placeholder 2"/>
          <p:cNvSpPr>
            <a:spLocks noGrp="1"/>
          </p:cNvSpPr>
          <p:nvPr>
            <p:ph idx="1"/>
          </p:nvPr>
        </p:nvSpPr>
        <p:spPr>
          <a:xfrm>
            <a:off x="457200" y="1401762"/>
            <a:ext cx="8229600" cy="4812688"/>
          </a:xfrm>
          <a:prstGeom prst="rect">
            <a:avLst/>
          </a:prstGeom>
        </p:spPr>
        <p:txBody>
          <a:bodyPr vert="horz" lIns="91440" tIns="45720" rIns="91440" bIns="45720" rtlCol="0">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so 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200">
                <a:solidFill>
                  <a:srgbClr val="000000"/>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  blank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8534400" y="6365882"/>
            <a:ext cx="381000" cy="263518"/>
          </a:xfrm>
          <a:prstGeom prst="rect">
            <a:avLst/>
          </a:prstGeom>
        </p:spPr>
        <p:txBody>
          <a:bodyPr/>
          <a:lstStyle>
            <a:lvl1pPr>
              <a:defRPr>
                <a:solidFill>
                  <a:schemeClr val="tx1"/>
                </a:solidFill>
              </a:defRPr>
            </a:lvl1pPr>
          </a:lstStyle>
          <a:p>
            <a:fld id="{10C7F894-2A36-495D-AB7C-1055F7AC0F9D}"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 for more inf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8534400" y="6365882"/>
            <a:ext cx="381000" cy="263518"/>
          </a:xfrm>
          <a:prstGeom prst="rect">
            <a:avLst/>
          </a:prstGeom>
        </p:spPr>
        <p:txBody>
          <a:bodyPr/>
          <a:lstStyle/>
          <a:p>
            <a:fld id="{10C7F894-2A36-495D-AB7C-1055F7AC0F9D}" type="slidenum">
              <a:rPr lang="en-US" smtClean="0"/>
              <a:pPr/>
              <a:t>‹#›</a:t>
            </a:fld>
            <a:endParaRPr lang="en-US" dirty="0"/>
          </a:p>
        </p:txBody>
      </p:sp>
      <p:pic>
        <p:nvPicPr>
          <p:cNvPr id="5" name="Picture 4" descr="twitter-icon.png">
            <a:hlinkClick r:id="rId2"/>
          </p:cNvPr>
          <p:cNvPicPr>
            <a:picLocks noChangeAspect="1"/>
          </p:cNvPicPr>
          <p:nvPr userDrawn="1"/>
        </p:nvPicPr>
        <p:blipFill>
          <a:blip r:embed="rId3" cstate="print"/>
          <a:stretch>
            <a:fillRect/>
          </a:stretch>
        </p:blipFill>
        <p:spPr>
          <a:xfrm>
            <a:off x="6934200" y="381000"/>
            <a:ext cx="1752600" cy="1752600"/>
          </a:xfrm>
          <a:prstGeom prst="rect">
            <a:avLst/>
          </a:prstGeom>
        </p:spPr>
      </p:pic>
      <p:pic>
        <p:nvPicPr>
          <p:cNvPr id="6" name="Picture 4" descr="ISO Newswire">
            <a:hlinkClick r:id="rId4"/>
          </p:cNvPr>
          <p:cNvPicPr>
            <a:picLocks noChangeAspect="1" noChangeArrowheads="1"/>
          </p:cNvPicPr>
          <p:nvPr userDrawn="1"/>
        </p:nvPicPr>
        <p:blipFill>
          <a:blip r:embed="rId5" cstate="print"/>
          <a:srcRect/>
          <a:stretch>
            <a:fillRect/>
          </a:stretch>
        </p:blipFill>
        <p:spPr bwMode="auto">
          <a:xfrm>
            <a:off x="4953000" y="381000"/>
            <a:ext cx="1752599" cy="1752600"/>
          </a:xfrm>
          <a:prstGeom prst="rect">
            <a:avLst/>
          </a:prstGeom>
          <a:noFill/>
        </p:spPr>
      </p:pic>
      <p:pic>
        <p:nvPicPr>
          <p:cNvPr id="7" name="Picture 6" descr="iso-to-go-screenshot-1.jpg">
            <a:hlinkClick r:id="rId6"/>
          </p:cNvPr>
          <p:cNvPicPr>
            <a:picLocks noChangeAspect="1"/>
          </p:cNvPicPr>
          <p:nvPr userDrawn="1"/>
        </p:nvPicPr>
        <p:blipFill>
          <a:blip r:embed="rId7" cstate="print"/>
          <a:stretch>
            <a:fillRect/>
          </a:stretch>
        </p:blipFill>
        <p:spPr>
          <a:xfrm>
            <a:off x="5105400" y="2362200"/>
            <a:ext cx="2228850" cy="3205205"/>
          </a:xfrm>
          <a:prstGeom prst="rect">
            <a:avLst/>
          </a:prstGeom>
        </p:spPr>
      </p:pic>
      <p:pic>
        <p:nvPicPr>
          <p:cNvPr id="8" name="Picture 7" descr="iso-to-go-screenshot-6.jpg">
            <a:hlinkClick r:id="rId6"/>
          </p:cNvPr>
          <p:cNvPicPr>
            <a:picLocks noChangeAspect="1"/>
          </p:cNvPicPr>
          <p:nvPr userDrawn="1"/>
        </p:nvPicPr>
        <p:blipFill>
          <a:blip r:embed="rId8" cstate="print"/>
          <a:stretch>
            <a:fillRect/>
          </a:stretch>
        </p:blipFill>
        <p:spPr>
          <a:xfrm>
            <a:off x="6324600" y="2971800"/>
            <a:ext cx="2228850" cy="3205205"/>
          </a:xfrm>
          <a:prstGeom prst="rect">
            <a:avLst/>
          </a:prstGeom>
        </p:spPr>
      </p:pic>
      <p:pic>
        <p:nvPicPr>
          <p:cNvPr id="9" name="Picture 8" descr="google-play-badge.png">
            <a:hlinkClick r:id="rId9"/>
          </p:cNvPr>
          <p:cNvPicPr>
            <a:picLocks noChangeAspect="1"/>
          </p:cNvPicPr>
          <p:nvPr userDrawn="1"/>
        </p:nvPicPr>
        <p:blipFill>
          <a:blip r:embed="rId10" cstate="print"/>
          <a:stretch>
            <a:fillRect/>
          </a:stretch>
        </p:blipFill>
        <p:spPr>
          <a:xfrm>
            <a:off x="1066800" y="5619750"/>
            <a:ext cx="1238250" cy="409575"/>
          </a:xfrm>
          <a:prstGeom prst="rect">
            <a:avLst/>
          </a:prstGeom>
        </p:spPr>
      </p:pic>
      <p:pic>
        <p:nvPicPr>
          <p:cNvPr id="10" name="Picture 9" descr="app-store-badge.png">
            <a:hlinkClick r:id="rId11"/>
          </p:cNvPr>
          <p:cNvPicPr>
            <a:picLocks noChangeAspect="1"/>
          </p:cNvPicPr>
          <p:nvPr userDrawn="1"/>
        </p:nvPicPr>
        <p:blipFill>
          <a:blip r:embed="rId12" cstate="print"/>
          <a:stretch>
            <a:fillRect/>
          </a:stretch>
        </p:blipFill>
        <p:spPr>
          <a:xfrm>
            <a:off x="2667000" y="5619750"/>
            <a:ext cx="1276350" cy="409575"/>
          </a:xfrm>
          <a:prstGeom prst="rect">
            <a:avLst/>
          </a:prstGeom>
        </p:spPr>
      </p:pic>
      <p:sp>
        <p:nvSpPr>
          <p:cNvPr id="11" name="TextBox 10"/>
          <p:cNvSpPr txBox="1"/>
          <p:nvPr userDrawn="1"/>
        </p:nvSpPr>
        <p:spPr>
          <a:xfrm>
            <a:off x="457200" y="1457325"/>
            <a:ext cx="4495800" cy="4216539"/>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solidFill>
                  <a:srgbClr val="000000"/>
                </a:solidFill>
              </a:rPr>
              <a:t>Subscribe to the </a:t>
            </a:r>
            <a:r>
              <a:rPr lang="en-US" sz="2000" b="1" i="1" dirty="0" smtClean="0">
                <a:solidFill>
                  <a:srgbClr val="000000"/>
                </a:solidFill>
              </a:rPr>
              <a:t>ISO Newswire</a:t>
            </a:r>
            <a:endParaRPr lang="en-US" sz="1400" b="1" i="0" dirty="0" smtClean="0">
              <a:solidFill>
                <a:srgbClr val="000000"/>
              </a:solidFill>
            </a:endParaRP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3"/>
              </a:rPr>
              <a:t>ISO Newswire</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your source for regular news about ISO New England and the wholesale electricity industry within the six-state region </a:t>
            </a:r>
          </a:p>
          <a:p>
            <a:pPr marL="342900" indent="-342900">
              <a:spcBef>
                <a:spcPts val="1200"/>
              </a:spcBef>
              <a:buFont typeface="Arial" panose="020B0604020202020204" pitchFamily="34" charset="0"/>
              <a:buChar char="•"/>
            </a:pPr>
            <a:r>
              <a:rPr lang="en-US" sz="2000" dirty="0" smtClean="0">
                <a:solidFill>
                  <a:srgbClr val="000000"/>
                </a:solidFill>
              </a:rPr>
              <a:t>Log on to </a:t>
            </a:r>
            <a:r>
              <a:rPr lang="en-US" sz="2000" b="1" dirty="0" smtClean="0">
                <a:solidFill>
                  <a:srgbClr val="000000"/>
                </a:solidFill>
              </a:rPr>
              <a:t>ISO Express </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4"/>
              </a:rPr>
              <a:t>ISO Express</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provides real-time data on New England’s wholesale electricity markets and power system operations</a:t>
            </a:r>
          </a:p>
          <a:p>
            <a:pPr marL="342900" indent="-342900">
              <a:spcBef>
                <a:spcPts val="1200"/>
              </a:spcBef>
              <a:buFont typeface="Arial" panose="020B0604020202020204" pitchFamily="34" charset="0"/>
              <a:buChar char="•"/>
            </a:pPr>
            <a:r>
              <a:rPr lang="en-US" sz="2000" dirty="0" smtClean="0">
                <a:solidFill>
                  <a:srgbClr val="000000"/>
                </a:solidFill>
              </a:rPr>
              <a:t>Follow the ISO on </a:t>
            </a:r>
            <a:r>
              <a:rPr lang="en-US" sz="2000" b="1" dirty="0" smtClean="0">
                <a:solidFill>
                  <a:srgbClr val="000000"/>
                </a:solidFill>
              </a:rPr>
              <a:t>Twitter</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15"/>
              </a:rPr>
              <a:t>@isonewengland</a:t>
            </a:r>
            <a:endParaRPr lang="en-US" sz="1400" i="1" kern="1200" baseline="0" dirty="0" smtClean="0">
              <a:solidFill>
                <a:srgbClr val="000000"/>
              </a:solidFill>
              <a:latin typeface="+mn-lt"/>
              <a:ea typeface="+mn-ea"/>
              <a:cs typeface="+mn-cs"/>
            </a:endParaRPr>
          </a:p>
          <a:p>
            <a:pPr marL="342900" indent="-342900">
              <a:spcBef>
                <a:spcPts val="1200"/>
              </a:spcBef>
              <a:buFont typeface="Arial" panose="020B0604020202020204" pitchFamily="34" charset="0"/>
              <a:buChar char="•"/>
            </a:pPr>
            <a:r>
              <a:rPr lang="en-US" sz="2000" dirty="0" smtClean="0">
                <a:solidFill>
                  <a:srgbClr val="000000"/>
                </a:solidFill>
              </a:rPr>
              <a:t>Download the </a:t>
            </a:r>
            <a:r>
              <a:rPr lang="en-US" sz="2000" b="1" dirty="0" smtClean="0">
                <a:solidFill>
                  <a:srgbClr val="000000"/>
                </a:solidFill>
              </a:rPr>
              <a:t>ISO to Go App</a:t>
            </a:r>
          </a:p>
          <a:p>
            <a:pPr marL="742950" lvl="1" indent="-285750" algn="l" defTabSz="914400" rtl="0" eaLnBrk="1" latinLnBrk="0" hangingPunct="1">
              <a:spcBef>
                <a:spcPts val="0"/>
              </a:spcBef>
              <a:buFont typeface="Arial" pitchFamily="34" charset="0"/>
              <a:buChar char="–"/>
            </a:pPr>
            <a:r>
              <a:rPr lang="en-US" sz="1400" i="1" kern="1200" baseline="0" dirty="0" smtClean="0">
                <a:solidFill>
                  <a:srgbClr val="000000"/>
                </a:solidFill>
                <a:latin typeface="+mn-lt"/>
                <a:ea typeface="+mn-ea"/>
                <a:cs typeface="+mn-cs"/>
                <a:hlinkClick r:id="rId6"/>
              </a:rPr>
              <a:t>ISO to Go</a:t>
            </a:r>
            <a:r>
              <a:rPr lang="en-US" sz="1400" i="1" kern="1200" baseline="0" dirty="0" smtClean="0">
                <a:solidFill>
                  <a:srgbClr val="000000"/>
                </a:solidFill>
                <a:latin typeface="+mn-lt"/>
                <a:ea typeface="+mn-ea"/>
                <a:cs typeface="+mn-cs"/>
              </a:rPr>
              <a:t> </a:t>
            </a:r>
            <a:r>
              <a:rPr lang="en-US" sz="1400" i="0" kern="1200" baseline="0" dirty="0" smtClean="0">
                <a:solidFill>
                  <a:srgbClr val="000000"/>
                </a:solidFill>
                <a:latin typeface="+mn-lt"/>
                <a:ea typeface="+mn-ea"/>
                <a:cs typeface="+mn-cs"/>
              </a:rPr>
              <a:t>is a free mobile application that puts real-time wholesale electricity pricing and power grid information in the palm of your hand </a:t>
            </a:r>
          </a:p>
          <a:p>
            <a:pPr lvl="1"/>
            <a:endParaRPr lang="en-US" dirty="0" smtClean="0"/>
          </a:p>
        </p:txBody>
      </p:sp>
      <p:sp>
        <p:nvSpPr>
          <p:cNvPr id="12" name="TextBox 11"/>
          <p:cNvSpPr txBox="1"/>
          <p:nvPr userDrawn="1"/>
        </p:nvSpPr>
        <p:spPr>
          <a:xfrm>
            <a:off x="457200" y="358200"/>
            <a:ext cx="8229600" cy="584775"/>
          </a:xfrm>
          <a:prstGeom prst="rect">
            <a:avLst/>
          </a:prstGeom>
          <a:noFill/>
        </p:spPr>
        <p:txBody>
          <a:bodyPr wrap="square" rtlCol="0">
            <a:spAutoFit/>
          </a:bodyPr>
          <a:lstStyle/>
          <a:p>
            <a:r>
              <a:rPr lang="en-US" sz="3200" b="1" dirty="0" smtClean="0">
                <a:solidFill>
                  <a:srgbClr val="000000"/>
                </a:solidFill>
                <a:latin typeface="+mj-lt"/>
              </a:rPr>
              <a:t>For More Information…</a:t>
            </a:r>
            <a:endParaRPr lang="en-US" sz="3200" b="1" dirty="0">
              <a:solidFill>
                <a:srgbClr val="000000"/>
              </a:solidFill>
              <a:latin typeface="+mj-lt"/>
            </a:endParaRPr>
          </a:p>
        </p:txBody>
      </p:sp>
    </p:spTree>
    <p:extLst>
      <p:ext uri="{BB962C8B-B14F-4D97-AF65-F5344CB8AC3E}">
        <p14:creationId xmlns:p14="http://schemas.microsoft.com/office/powerpoint/2010/main" val="2298613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62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8126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8" name="Picture 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 y="6290650"/>
            <a:ext cx="9143992" cy="567350"/>
          </a:xfrm>
          <a:prstGeom prst="rect">
            <a:avLst/>
          </a:prstGeom>
        </p:spPr>
      </p:pic>
      <p:sp>
        <p:nvSpPr>
          <p:cNvPr id="9" name="Slide Number Placeholder 5"/>
          <p:cNvSpPr>
            <a:spLocks noGrp="1"/>
          </p:cNvSpPr>
          <p:nvPr>
            <p:ph type="sldNum" sz="quarter" idx="4"/>
          </p:nvPr>
        </p:nvSpPr>
        <p:spPr>
          <a:xfrm>
            <a:off x="8534400" y="6365882"/>
            <a:ext cx="381000" cy="263518"/>
          </a:xfrm>
          <a:prstGeom prst="rect">
            <a:avLst/>
          </a:prstGeom>
        </p:spPr>
        <p:txBody>
          <a:bodyPr lIns="0" tIns="0" rIns="0" bIns="0" anchor="ctr"/>
          <a:lstStyle>
            <a:lvl1pPr algn="ctr">
              <a:defRPr sz="1400">
                <a:solidFill>
                  <a:schemeClr val="tx1"/>
                </a:solidFill>
              </a:defRPr>
            </a:lvl1pPr>
          </a:lstStyle>
          <a:p>
            <a:fld id="{10C7F894-2A36-495D-AB7C-1055F7AC0F9D}" type="slidenum">
              <a:rPr lang="en-US" smtClean="0"/>
              <a:pPr/>
              <a:t>‹#›</a:t>
            </a:fld>
            <a:endParaRPr lang="en-US" dirty="0"/>
          </a:p>
        </p:txBody>
      </p:sp>
      <p:sp>
        <p:nvSpPr>
          <p:cNvPr id="10" name="Rectangle 9"/>
          <p:cNvSpPr/>
          <p:nvPr/>
        </p:nvSpPr>
        <p:spPr>
          <a:xfrm>
            <a:off x="3900856" y="6329046"/>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smtClean="0">
              <a:solidFill>
                <a:srgbClr val="FF0000"/>
              </a:solidFill>
            </a:endParaRPr>
          </a:p>
        </p:txBody>
      </p:sp>
    </p:spTree>
  </p:cSld>
  <p:clrMap bg1="lt1" tx1="dk1" bg2="lt2" tx2="dk2" accent1="accent1" accent2="accent2" accent3="accent3" accent4="accent4" accent5="accent5" accent6="accent6" hlink="hlink" folHlink="folHlink"/>
  <p:sldLayoutIdLst>
    <p:sldLayoutId id="2147483707" r:id="rId1"/>
    <p:sldLayoutId id="2147483683" r:id="rId2"/>
    <p:sldLayoutId id="2147483714" r:id="rId3"/>
    <p:sldLayoutId id="2147483715" r:id="rId4"/>
    <p:sldLayoutId id="2147483716" r:id="rId5"/>
    <p:sldLayoutId id="2147483675" r:id="rId6"/>
    <p:sldLayoutId id="2147483650" r:id="rId7"/>
    <p:sldLayoutId id="2147483664" r:id="rId8"/>
    <p:sldLayoutId id="2147483720" r:id="rId9"/>
    <p:sldLayoutId id="2147483684"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17" r:id="rId28"/>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08176"/>
            <a:ext cx="8229600" cy="46942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63000" y="6594482"/>
            <a:ext cx="381000" cy="263518"/>
          </a:xfrm>
          <a:prstGeom prst="rect">
            <a:avLst/>
          </a:prstGeom>
        </p:spPr>
        <p:txBody>
          <a:bodyPr lIns="0" tIns="0" rIns="0" bIns="0" anchor="ctr"/>
          <a:lstStyle>
            <a:lvl1pPr algn="ctr">
              <a:defRPr sz="1400">
                <a:solidFill>
                  <a:srgbClr val="637E8E"/>
                </a:solidFill>
              </a:defRPr>
            </a:lvl1pPr>
          </a:lstStyle>
          <a:p>
            <a:fld id="{10C7F894-2A36-495D-AB7C-1055F7AC0F9D}" type="slidenum">
              <a:rPr lang="en-US" smtClean="0"/>
              <a:pPr/>
              <a:t>‹#›</a:t>
            </a:fld>
            <a:endParaRPr lang="en-US" dirty="0"/>
          </a:p>
        </p:txBody>
      </p:sp>
      <p:sp>
        <p:nvSpPr>
          <p:cNvPr id="7" name="Rectangle 6"/>
          <p:cNvSpPr/>
          <p:nvPr/>
        </p:nvSpPr>
        <p:spPr>
          <a:xfrm>
            <a:off x="3900856" y="6705600"/>
            <a:ext cx="1342288" cy="15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b="1" dirty="0" smtClean="0">
                <a:solidFill>
                  <a:schemeClr val="tx1"/>
                </a:solidFill>
              </a:rPr>
              <a:t>ISO-NE PUBLIC</a:t>
            </a:r>
            <a:endParaRPr lang="en-US" sz="700" b="1" dirty="0">
              <a:solidFill>
                <a:schemeClr val="tx1"/>
              </a:solidFill>
            </a:endParaRPr>
          </a:p>
        </p:txBody>
      </p:sp>
    </p:spTree>
    <p:extLst>
      <p:ext uri="{BB962C8B-B14F-4D97-AF65-F5344CB8AC3E}">
        <p14:creationId xmlns:p14="http://schemas.microsoft.com/office/powerpoint/2010/main" val="3189846755"/>
      </p:ext>
    </p:extLst>
  </p:cSld>
  <p:clrMap bg1="lt1" tx1="dk1" bg2="lt2" tx2="dk2" accent1="accent1" accent2="accent2" accent3="accent3" accent4="accent4" accent5="accent5" accent6="accent6" hlink="hlink" folHlink="folHlink"/>
  <p:sldLayoutIdLst>
    <p:sldLayoutId id="2147483712" r:id="rId1"/>
    <p:sldLayoutId id="2147483713" r:id="rId2"/>
  </p:sldLayoutIdLst>
  <p:timing>
    <p:tnLst>
      <p:par>
        <p:cTn id="1" dur="indefinite" restart="never" nodeType="tmRoot"/>
      </p:par>
    </p:tnLst>
  </p:timing>
  <p:hf hdr="0" ftr="0" dt="0"/>
  <p:txStyles>
    <p:titleStyle>
      <a:lvl1pPr algn="l" defTabSz="914400" rtl="0" eaLnBrk="1" latinLnBrk="0" hangingPunct="1">
        <a:spcBef>
          <a:spcPct val="0"/>
        </a:spcBef>
        <a:buNone/>
        <a:defRPr sz="3200" b="1" kern="1200" baseline="0">
          <a:solidFill>
            <a:srgbClr val="000000"/>
          </a:solidFill>
          <a:latin typeface="+mj-lt"/>
          <a:ea typeface="+mj-ea"/>
          <a:cs typeface="+mj-cs"/>
        </a:defRPr>
      </a:lvl1pPr>
    </p:titleStyle>
    <p:bodyStyle>
      <a:lvl1pPr marL="342900" indent="-342900" algn="l" defTabSz="914400" rtl="0" eaLnBrk="1" latinLnBrk="0" hangingPunct="1">
        <a:spcBef>
          <a:spcPts val="1200"/>
        </a:spcBef>
        <a:buFont typeface="Arial" pitchFamily="34" charset="0"/>
        <a:buChar char="•"/>
        <a:defRPr sz="2400" kern="1200" baseline="0">
          <a:solidFill>
            <a:srgbClr val="000000"/>
          </a:solidFill>
          <a:latin typeface="+mn-lt"/>
          <a:ea typeface="+mn-ea"/>
          <a:cs typeface="+mn-cs"/>
        </a:defRPr>
      </a:lvl1pPr>
      <a:lvl2pPr marL="742950" indent="-285750" algn="l" defTabSz="914400" rtl="0" eaLnBrk="1" latinLnBrk="0" hangingPunct="1">
        <a:spcBef>
          <a:spcPts val="0"/>
        </a:spcBef>
        <a:buFont typeface="Arial" pitchFamily="34" charset="0"/>
        <a:buChar char="–"/>
        <a:defRPr sz="2000" kern="1200" baseline="0">
          <a:solidFill>
            <a:srgbClr val="000000"/>
          </a:solidFill>
          <a:latin typeface="+mn-lt"/>
          <a:ea typeface="+mn-ea"/>
          <a:cs typeface="+mn-cs"/>
        </a:defRPr>
      </a:lvl2pPr>
      <a:lvl3pPr marL="1143000" indent="-228600" algn="l" defTabSz="914400" rtl="0" eaLnBrk="1" latinLnBrk="0" hangingPunct="1">
        <a:spcBef>
          <a:spcPts val="0"/>
        </a:spcBef>
        <a:buFont typeface="Arial" pitchFamily="34" charset="0"/>
        <a:buChar char="•"/>
        <a:defRPr sz="1800" kern="1200" baseline="0">
          <a:solidFill>
            <a:srgbClr val="000000"/>
          </a:solidFill>
          <a:latin typeface="+mn-lt"/>
          <a:ea typeface="+mn-ea"/>
          <a:cs typeface="+mn-cs"/>
        </a:defRPr>
      </a:lvl3pPr>
      <a:lvl4pPr marL="16002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4pPr>
      <a:lvl5pPr marL="2057400" indent="-228600" algn="l" defTabSz="914400" rtl="0" eaLnBrk="1" latinLnBrk="0" hangingPunct="1">
        <a:spcBef>
          <a:spcPts val="0"/>
        </a:spcBef>
        <a:buFont typeface="Arial" pitchFamily="34" charset="0"/>
        <a:buChar char="»"/>
        <a:defRPr sz="1600" kern="1200" baseline="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Geissler@iso-ne.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iso-ne.com/static-assets/documents/2019/12/a6_c_ii_presentation_strike_price.pptx"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US" dirty="0" smtClean="0"/>
              <a:t>February 11-13, 2020 | MARKETS COMMITTEE</a:t>
            </a:r>
            <a:endParaRPr lang="en-US" dirty="0"/>
          </a:p>
        </p:txBody>
      </p:sp>
      <p:sp>
        <p:nvSpPr>
          <p:cNvPr id="5" name="Text Placeholder 4"/>
          <p:cNvSpPr>
            <a:spLocks noGrp="1"/>
          </p:cNvSpPr>
          <p:nvPr>
            <p:ph type="body" sz="quarter" idx="16"/>
          </p:nvPr>
        </p:nvSpPr>
        <p:spPr/>
        <p:txBody>
          <a:bodyPr>
            <a:normAutofit/>
          </a:bodyPr>
          <a:lstStyle/>
          <a:p>
            <a:r>
              <a:rPr lang="en-US" dirty="0" smtClean="0"/>
              <a:t>How adding a ‘bias’ to the strike price may impact resource incentives</a:t>
            </a:r>
            <a:endParaRPr lang="en-US" dirty="0">
              <a:latin typeface="+mj-lt"/>
            </a:endParaRPr>
          </a:p>
        </p:txBody>
      </p:sp>
      <p:sp>
        <p:nvSpPr>
          <p:cNvPr id="8" name="Text Placeholder 7"/>
          <p:cNvSpPr>
            <a:spLocks noGrp="1"/>
          </p:cNvSpPr>
          <p:nvPr>
            <p:ph type="body" sz="quarter" idx="19"/>
          </p:nvPr>
        </p:nvSpPr>
        <p:spPr/>
        <p:txBody>
          <a:bodyPr/>
          <a:lstStyle/>
          <a:p>
            <a:r>
              <a:rPr lang="en-US" sz="2950" dirty="0" smtClean="0"/>
              <a:t>Energy Security Improvements (ESI):</a:t>
            </a:r>
          </a:p>
          <a:p>
            <a:r>
              <a:rPr lang="en-US" sz="2950" dirty="0" smtClean="0"/>
              <a:t>Assessing a Strike Price ‘Bias’</a:t>
            </a:r>
            <a:endParaRPr lang="en-US" sz="2950" dirty="0"/>
          </a:p>
        </p:txBody>
      </p:sp>
      <p:sp>
        <p:nvSpPr>
          <p:cNvPr id="6" name="Text Placeholder 6"/>
          <p:cNvSpPr>
            <a:spLocks noGrp="1"/>
          </p:cNvSpPr>
          <p:nvPr>
            <p:ph type="body" sz="quarter" idx="18"/>
          </p:nvPr>
        </p:nvSpPr>
        <p:spPr>
          <a:xfrm>
            <a:off x="5029200" y="5791200"/>
            <a:ext cx="3730752" cy="381000"/>
          </a:xfrm>
        </p:spPr>
        <p:txBody>
          <a:bodyPr/>
          <a:lstStyle/>
          <a:p>
            <a:r>
              <a:rPr lang="en-US" dirty="0" smtClean="0"/>
              <a:t>413.535.4367 | </a:t>
            </a:r>
            <a:r>
              <a:rPr lang="en-US" dirty="0" smtClean="0">
                <a:hlinkClick r:id="rId3"/>
              </a:rPr>
              <a:t>CGeissler@iso-ne.com</a:t>
            </a:r>
            <a:endParaRPr lang="en-US" dirty="0"/>
          </a:p>
        </p:txBody>
      </p:sp>
      <p:sp>
        <p:nvSpPr>
          <p:cNvPr id="7" name="TextBox 6"/>
          <p:cNvSpPr txBox="1"/>
          <p:nvPr/>
        </p:nvSpPr>
        <p:spPr>
          <a:xfrm>
            <a:off x="6971381" y="5177135"/>
            <a:ext cx="1867819" cy="461665"/>
          </a:xfrm>
          <a:prstGeom prst="rect">
            <a:avLst/>
          </a:prstGeom>
          <a:noFill/>
        </p:spPr>
        <p:txBody>
          <a:bodyPr wrap="none" rtlCol="0">
            <a:spAutoFit/>
          </a:bodyPr>
          <a:lstStyle/>
          <a:p>
            <a:pPr algn="r"/>
            <a:r>
              <a:rPr lang="en-US" sz="2400" dirty="0" smtClean="0">
                <a:solidFill>
                  <a:schemeClr val="accent1"/>
                </a:solidFill>
              </a:rPr>
              <a:t>Chris Geissler</a:t>
            </a:r>
            <a:endParaRPr lang="en-US" sz="1050" kern="0" cap="all" spc="300" dirty="0">
              <a:solidFill>
                <a:srgbClr val="000000"/>
              </a:solidFill>
            </a:endParaRPr>
          </a:p>
        </p:txBody>
      </p:sp>
    </p:spTree>
    <p:extLst>
      <p:ext uri="{BB962C8B-B14F-4D97-AF65-F5344CB8AC3E}">
        <p14:creationId xmlns:p14="http://schemas.microsoft.com/office/powerpoint/2010/main" val="2873873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10</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Use production cost model to empirically estimate the impact of a strike price bias</a:t>
            </a:r>
            <a:endParaRPr lang="en-US" dirty="0"/>
          </a:p>
        </p:txBody>
      </p:sp>
      <p:sp>
        <p:nvSpPr>
          <p:cNvPr id="4" name="Content Placeholder 3"/>
          <p:cNvSpPr>
            <a:spLocks noGrp="1"/>
          </p:cNvSpPr>
          <p:nvPr>
            <p:ph idx="1"/>
          </p:nvPr>
        </p:nvSpPr>
        <p:spPr>
          <a:xfrm>
            <a:off x="495300" y="1371600"/>
            <a:ext cx="8229600" cy="4812688"/>
          </a:xfrm>
        </p:spPr>
        <p:txBody>
          <a:bodyPr>
            <a:normAutofit/>
          </a:bodyPr>
          <a:lstStyle/>
          <a:p>
            <a:r>
              <a:rPr lang="en-US" dirty="0" smtClean="0"/>
              <a:t>Assess impact of adding a ‘bias’ to the strike price using data from the Analysis Group’s three winter Central Cases</a:t>
            </a:r>
          </a:p>
          <a:p>
            <a:r>
              <a:rPr lang="en-US" dirty="0" smtClean="0"/>
              <a:t>For each option MWh sold, calculate the difference between the resource’s marginal costs and the unbiased strike price</a:t>
            </a:r>
          </a:p>
          <a:p>
            <a:r>
              <a:rPr lang="en-US" dirty="0" smtClean="0"/>
              <a:t>Put these option MWh into buckets, showing the fraction of cleared option offers for which the incentive would be reduced</a:t>
            </a:r>
          </a:p>
          <a:p>
            <a:r>
              <a:rPr lang="en-US" dirty="0" smtClean="0"/>
              <a:t>Each bucket represents the fraction of MWh for which the incentive begins to decrease in that price range</a:t>
            </a:r>
          </a:p>
          <a:p>
            <a:endParaRPr lang="en-US" dirty="0" smtClean="0"/>
          </a:p>
        </p:txBody>
      </p:sp>
    </p:spTree>
    <p:extLst>
      <p:ext uri="{BB962C8B-B14F-4D97-AF65-F5344CB8AC3E}">
        <p14:creationId xmlns:p14="http://schemas.microsoft.com/office/powerpoint/2010/main" val="3949466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11</a:t>
            </a:fld>
            <a:endParaRPr lang="en-US" dirty="0"/>
          </a:p>
        </p:txBody>
      </p:sp>
      <p:sp>
        <p:nvSpPr>
          <p:cNvPr id="3" name="Title 2"/>
          <p:cNvSpPr>
            <a:spLocks noGrp="1"/>
          </p:cNvSpPr>
          <p:nvPr>
            <p:ph type="title"/>
          </p:nvPr>
        </p:nvSpPr>
        <p:spPr>
          <a:xfrm>
            <a:off x="457200" y="152400"/>
            <a:ext cx="8229600" cy="826112"/>
          </a:xfrm>
        </p:spPr>
        <p:txBody>
          <a:bodyPr>
            <a:normAutofit/>
          </a:bodyPr>
          <a:lstStyle/>
          <a:p>
            <a:r>
              <a:rPr lang="en-US" dirty="0" smtClean="0"/>
              <a:t>Caveats and limitations to this analysis</a:t>
            </a:r>
            <a:endParaRPr lang="en-US" dirty="0"/>
          </a:p>
        </p:txBody>
      </p:sp>
      <p:sp>
        <p:nvSpPr>
          <p:cNvPr id="4" name="Content Placeholder 3"/>
          <p:cNvSpPr>
            <a:spLocks noGrp="1"/>
          </p:cNvSpPr>
          <p:nvPr>
            <p:ph idx="1"/>
          </p:nvPr>
        </p:nvSpPr>
        <p:spPr>
          <a:xfrm>
            <a:off x="495300" y="990600"/>
            <a:ext cx="8229600" cy="5346088"/>
          </a:xfrm>
        </p:spPr>
        <p:txBody>
          <a:bodyPr>
            <a:normAutofit lnSpcReduction="10000"/>
          </a:bodyPr>
          <a:lstStyle/>
          <a:p>
            <a:r>
              <a:rPr lang="en-US" dirty="0" smtClean="0"/>
              <a:t>Magnitude of incentive reduction is dictated by numerous factors including:</a:t>
            </a:r>
          </a:p>
          <a:p>
            <a:pPr lvl="1"/>
            <a:r>
              <a:rPr lang="en-US" dirty="0" smtClean="0"/>
              <a:t>Delta between RT LMPs with and without procurement</a:t>
            </a:r>
          </a:p>
          <a:p>
            <a:pPr lvl="1"/>
            <a:r>
              <a:rPr lang="en-US" dirty="0" smtClean="0"/>
              <a:t>Resource costs of procuring inventoried energy</a:t>
            </a:r>
          </a:p>
          <a:p>
            <a:r>
              <a:rPr lang="en-US" dirty="0" smtClean="0"/>
              <a:t>Analysis does not estimate the magnitude of this reduction for each option MWh sold </a:t>
            </a:r>
          </a:p>
          <a:p>
            <a:pPr lvl="1"/>
            <a:r>
              <a:rPr lang="en-US" dirty="0" smtClean="0"/>
              <a:t>Graphically represented as the change in height associated with rightward shift in earlier figure</a:t>
            </a:r>
          </a:p>
          <a:p>
            <a:r>
              <a:rPr lang="en-US" dirty="0" smtClean="0"/>
              <a:t>Analysis excludes MWh of options for which model does not estimate marginal costs</a:t>
            </a:r>
          </a:p>
          <a:p>
            <a:pPr lvl="1"/>
            <a:r>
              <a:rPr lang="en-US" dirty="0" smtClean="0"/>
              <a:t>E.g., pump storage and hydro resources that are assumed to sell energy and options commensurate with historic performance</a:t>
            </a:r>
          </a:p>
          <a:p>
            <a:pPr lvl="1"/>
            <a:r>
              <a:rPr lang="en-US" dirty="0" smtClean="0"/>
              <a:t>This exclusion limits quantity of options analyzed to roughly 40% to 50% of those sold in the simulations</a:t>
            </a:r>
          </a:p>
          <a:p>
            <a:r>
              <a:rPr lang="en-US" dirty="0" smtClean="0"/>
              <a:t>These results are based on the three winter Central Cases</a:t>
            </a:r>
          </a:p>
          <a:p>
            <a:endParaRPr lang="en-US" dirty="0" smtClean="0"/>
          </a:p>
        </p:txBody>
      </p:sp>
    </p:spTree>
    <p:extLst>
      <p:ext uri="{BB962C8B-B14F-4D97-AF65-F5344CB8AC3E}">
        <p14:creationId xmlns:p14="http://schemas.microsoft.com/office/powerpoint/2010/main" val="1766700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12</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Preliminary results for a range of biases and Cases</a:t>
            </a:r>
            <a:endParaRPr lang="en-US" dirty="0"/>
          </a:p>
        </p:txBody>
      </p:sp>
      <p:sp>
        <p:nvSpPr>
          <p:cNvPr id="4" name="Content Placeholder 3"/>
          <p:cNvSpPr>
            <a:spLocks noGrp="1"/>
          </p:cNvSpPr>
          <p:nvPr>
            <p:ph idx="1"/>
          </p:nvPr>
        </p:nvSpPr>
        <p:spPr>
          <a:xfrm>
            <a:off x="495300" y="1447800"/>
            <a:ext cx="8229600" cy="4812688"/>
          </a:xfrm>
        </p:spPr>
        <p:txBody>
          <a:bodyPr>
            <a:normAutofit/>
          </a:bodyPr>
          <a:lstStyle/>
          <a:p>
            <a:r>
              <a:rPr lang="en-US" i="1" dirty="0" smtClean="0"/>
              <a:t>Next</a:t>
            </a:r>
            <a:r>
              <a:rPr lang="en-US" dirty="0" smtClean="0"/>
              <a:t>: Present fraction of option MWh sold in central Winter Cases for which the incentives to be able to deliver RT energy would be reduced with a strike price bias</a:t>
            </a:r>
          </a:p>
          <a:p>
            <a:r>
              <a:rPr lang="en-US" dirty="0" smtClean="0"/>
              <a:t>Present results averaged across all hours for each winter Central Case</a:t>
            </a:r>
          </a:p>
          <a:p>
            <a:r>
              <a:rPr lang="en-US" dirty="0" smtClean="0"/>
              <a:t>Results vary across cases, but generally show impact of bias is sensitive to its size</a:t>
            </a:r>
          </a:p>
          <a:p>
            <a:pPr lvl="1"/>
            <a:r>
              <a:rPr lang="en-US" dirty="0" smtClean="0"/>
              <a:t>E.g., a $5 bias has a more modest impact on incentives than a $20 bias</a:t>
            </a:r>
          </a:p>
          <a:p>
            <a:endParaRPr lang="en-US" dirty="0"/>
          </a:p>
          <a:p>
            <a:endParaRPr lang="en-US" dirty="0" smtClean="0"/>
          </a:p>
        </p:txBody>
      </p:sp>
    </p:spTree>
    <p:extLst>
      <p:ext uri="{BB962C8B-B14F-4D97-AF65-F5344CB8AC3E}">
        <p14:creationId xmlns:p14="http://schemas.microsoft.com/office/powerpoint/2010/main" val="2798140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13</a:t>
            </a:fld>
            <a:endParaRPr lang="en-US" dirty="0"/>
          </a:p>
        </p:txBody>
      </p:sp>
      <p:sp>
        <p:nvSpPr>
          <p:cNvPr id="3" name="Title 2"/>
          <p:cNvSpPr>
            <a:spLocks noGrp="1"/>
          </p:cNvSpPr>
          <p:nvPr>
            <p:ph type="title"/>
          </p:nvPr>
        </p:nvSpPr>
        <p:spPr>
          <a:xfrm>
            <a:off x="457200" y="152400"/>
            <a:ext cx="8229600" cy="1143000"/>
          </a:xfrm>
        </p:spPr>
        <p:txBody>
          <a:bodyPr>
            <a:normAutofit/>
          </a:bodyPr>
          <a:lstStyle/>
          <a:p>
            <a:pPr algn="ctr"/>
            <a:r>
              <a:rPr lang="en-US" dirty="0" smtClean="0"/>
              <a:t>Distribution of MC – K for Sold Option MWh: Extended Stressed Conditions: All Hours</a:t>
            </a:r>
            <a:endParaRPr lang="en-US" dirty="0">
              <a:solidFill>
                <a:srgbClr val="FF0000"/>
              </a:solidFill>
            </a:endParaRPr>
          </a:p>
        </p:txBody>
      </p:sp>
      <p:sp>
        <p:nvSpPr>
          <p:cNvPr id="4" name="Content Placeholder 3"/>
          <p:cNvSpPr>
            <a:spLocks noGrp="1"/>
          </p:cNvSpPr>
          <p:nvPr>
            <p:ph idx="1"/>
          </p:nvPr>
        </p:nvSpPr>
        <p:spPr>
          <a:xfrm>
            <a:off x="457200" y="5029200"/>
            <a:ext cx="8382000" cy="1295400"/>
          </a:xfrm>
        </p:spPr>
        <p:txBody>
          <a:bodyPr>
            <a:normAutofit lnSpcReduction="10000"/>
          </a:bodyPr>
          <a:lstStyle/>
          <a:p>
            <a:r>
              <a:rPr lang="en-US" dirty="0" smtClean="0"/>
              <a:t>A bias of $10 reduces the incentive for 5 percent of all DA options sold, among those evaluated (</a:t>
            </a:r>
            <a:r>
              <a:rPr lang="en-US" i="1" dirty="0" smtClean="0"/>
              <a:t>see</a:t>
            </a:r>
            <a:r>
              <a:rPr lang="en-US" dirty="0" smtClean="0"/>
              <a:t> three left-most bars)</a:t>
            </a:r>
          </a:p>
          <a:p>
            <a:r>
              <a:rPr lang="en-US" dirty="0" smtClean="0"/>
              <a:t>Represents ~183 MWh across entire quantity of options sold</a:t>
            </a:r>
          </a:p>
        </p:txBody>
      </p:sp>
      <p:pic>
        <p:nvPicPr>
          <p:cNvPr id="9" name="Picture 8"/>
          <p:cNvPicPr>
            <a:picLocks noChangeAspect="1"/>
          </p:cNvPicPr>
          <p:nvPr/>
        </p:nvPicPr>
        <p:blipFill>
          <a:blip r:embed="rId2"/>
          <a:stretch>
            <a:fillRect/>
          </a:stretch>
        </p:blipFill>
        <p:spPr>
          <a:xfrm>
            <a:off x="838200" y="1295400"/>
            <a:ext cx="7311419" cy="3663815"/>
          </a:xfrm>
          <a:prstGeom prst="rect">
            <a:avLst/>
          </a:prstGeom>
        </p:spPr>
      </p:pic>
      <p:sp>
        <p:nvSpPr>
          <p:cNvPr id="6" name="Right Brace 5"/>
          <p:cNvSpPr/>
          <p:nvPr/>
        </p:nvSpPr>
        <p:spPr>
          <a:xfrm rot="16200000">
            <a:off x="2019300" y="2686227"/>
            <a:ext cx="457200" cy="1295400"/>
          </a:xfrm>
          <a:prstGeom prst="rightBrace">
            <a:avLst/>
          </a:prstGeom>
          <a:ln w="28575">
            <a:solidFill>
              <a:srgbClr val="00000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7" name="TextBox 6"/>
          <p:cNvSpPr txBox="1"/>
          <p:nvPr/>
        </p:nvSpPr>
        <p:spPr>
          <a:xfrm>
            <a:off x="1448931" y="1828799"/>
            <a:ext cx="1597937" cy="1200329"/>
          </a:xfrm>
          <a:prstGeom prst="rect">
            <a:avLst/>
          </a:prstGeom>
          <a:noFill/>
        </p:spPr>
        <p:txBody>
          <a:bodyPr wrap="none" rtlCol="0">
            <a:spAutoFit/>
          </a:bodyPr>
          <a:lstStyle/>
          <a:p>
            <a:pPr algn="ctr"/>
            <a:r>
              <a:rPr lang="en-US" dirty="0" smtClean="0">
                <a:solidFill>
                  <a:srgbClr val="000000"/>
                </a:solidFill>
              </a:rPr>
              <a:t>The three bars </a:t>
            </a:r>
            <a:br>
              <a:rPr lang="en-US" dirty="0" smtClean="0">
                <a:solidFill>
                  <a:srgbClr val="000000"/>
                </a:solidFill>
              </a:rPr>
            </a:br>
            <a:r>
              <a:rPr lang="en-US" dirty="0" smtClean="0">
                <a:solidFill>
                  <a:srgbClr val="000000"/>
                </a:solidFill>
              </a:rPr>
              <a:t>below $10</a:t>
            </a:r>
            <a:br>
              <a:rPr lang="en-US" dirty="0" smtClean="0">
                <a:solidFill>
                  <a:srgbClr val="000000"/>
                </a:solidFill>
              </a:rPr>
            </a:br>
            <a:r>
              <a:rPr lang="en-US" dirty="0" smtClean="0">
                <a:solidFill>
                  <a:srgbClr val="000000"/>
                </a:solidFill>
              </a:rPr>
              <a:t>are 5% of</a:t>
            </a:r>
            <a:br>
              <a:rPr lang="en-US" dirty="0" smtClean="0">
                <a:solidFill>
                  <a:srgbClr val="000000"/>
                </a:solidFill>
              </a:rPr>
            </a:br>
            <a:r>
              <a:rPr lang="en-US" dirty="0" smtClean="0">
                <a:solidFill>
                  <a:srgbClr val="000000"/>
                </a:solidFill>
              </a:rPr>
              <a:t>these data</a:t>
            </a:r>
            <a:endParaRPr lang="en-US" dirty="0">
              <a:solidFill>
                <a:srgbClr val="000000"/>
              </a:solidFill>
            </a:endParaRPr>
          </a:p>
        </p:txBody>
      </p:sp>
    </p:spTree>
    <p:extLst>
      <p:ext uri="{BB962C8B-B14F-4D97-AF65-F5344CB8AC3E}">
        <p14:creationId xmlns:p14="http://schemas.microsoft.com/office/powerpoint/2010/main" val="2952921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14</a:t>
            </a:fld>
            <a:endParaRPr lang="en-US" dirty="0"/>
          </a:p>
        </p:txBody>
      </p:sp>
      <p:sp>
        <p:nvSpPr>
          <p:cNvPr id="3" name="Title 2"/>
          <p:cNvSpPr>
            <a:spLocks noGrp="1"/>
          </p:cNvSpPr>
          <p:nvPr>
            <p:ph type="title"/>
          </p:nvPr>
        </p:nvSpPr>
        <p:spPr>
          <a:xfrm>
            <a:off x="457200" y="152400"/>
            <a:ext cx="8229600" cy="1143000"/>
          </a:xfrm>
        </p:spPr>
        <p:txBody>
          <a:bodyPr>
            <a:normAutofit/>
          </a:bodyPr>
          <a:lstStyle/>
          <a:p>
            <a:pPr algn="ctr"/>
            <a:r>
              <a:rPr lang="en-US" dirty="0"/>
              <a:t>Distribution of MC – K for Sold Option MWh: </a:t>
            </a:r>
            <a:r>
              <a:rPr lang="en-US" dirty="0" smtClean="0"/>
              <a:t>Frequent </a:t>
            </a:r>
            <a:r>
              <a:rPr lang="en-US" dirty="0"/>
              <a:t>Stressed Conditions: All Hours</a:t>
            </a:r>
            <a:endParaRPr lang="en-US" dirty="0">
              <a:solidFill>
                <a:srgbClr val="FF0000"/>
              </a:solidFill>
            </a:endParaRPr>
          </a:p>
        </p:txBody>
      </p:sp>
      <p:sp>
        <p:nvSpPr>
          <p:cNvPr id="4" name="Content Placeholder 3"/>
          <p:cNvSpPr>
            <a:spLocks noGrp="1"/>
          </p:cNvSpPr>
          <p:nvPr>
            <p:ph idx="1"/>
          </p:nvPr>
        </p:nvSpPr>
        <p:spPr>
          <a:xfrm>
            <a:off x="457200" y="5029200"/>
            <a:ext cx="8305800" cy="1295400"/>
          </a:xfrm>
        </p:spPr>
        <p:txBody>
          <a:bodyPr>
            <a:normAutofit lnSpcReduction="10000"/>
          </a:bodyPr>
          <a:lstStyle/>
          <a:p>
            <a:r>
              <a:rPr lang="en-US" dirty="0" smtClean="0"/>
              <a:t>A bias of $10 reduces the incentive for 9 percent of all DA options sold, among those evaluated</a:t>
            </a:r>
          </a:p>
          <a:p>
            <a:r>
              <a:rPr lang="en-US" dirty="0" smtClean="0"/>
              <a:t>Represents ~341 </a:t>
            </a:r>
            <a:r>
              <a:rPr lang="en-US" dirty="0"/>
              <a:t>MWh across entire quantity of </a:t>
            </a:r>
            <a:r>
              <a:rPr lang="en-US" dirty="0" smtClean="0"/>
              <a:t>options sold</a:t>
            </a:r>
            <a:endParaRPr lang="en-US" dirty="0"/>
          </a:p>
          <a:p>
            <a:endParaRPr lang="en-US" dirty="0" smtClean="0"/>
          </a:p>
          <a:p>
            <a:endParaRPr lang="en-US" dirty="0" smtClean="0"/>
          </a:p>
        </p:txBody>
      </p:sp>
      <p:pic>
        <p:nvPicPr>
          <p:cNvPr id="8" name="Picture 7"/>
          <p:cNvPicPr>
            <a:picLocks noChangeAspect="1"/>
          </p:cNvPicPr>
          <p:nvPr/>
        </p:nvPicPr>
        <p:blipFill>
          <a:blip r:embed="rId2"/>
          <a:stretch>
            <a:fillRect/>
          </a:stretch>
        </p:blipFill>
        <p:spPr>
          <a:xfrm>
            <a:off x="994381" y="1289185"/>
            <a:ext cx="7311419" cy="3663815"/>
          </a:xfrm>
          <a:prstGeom prst="rect">
            <a:avLst/>
          </a:prstGeom>
        </p:spPr>
      </p:pic>
    </p:spTree>
    <p:extLst>
      <p:ext uri="{BB962C8B-B14F-4D97-AF65-F5344CB8AC3E}">
        <p14:creationId xmlns:p14="http://schemas.microsoft.com/office/powerpoint/2010/main" val="1789954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15</a:t>
            </a:fld>
            <a:endParaRPr lang="en-US" dirty="0"/>
          </a:p>
        </p:txBody>
      </p:sp>
      <p:sp>
        <p:nvSpPr>
          <p:cNvPr id="3" name="Title 2"/>
          <p:cNvSpPr>
            <a:spLocks noGrp="1"/>
          </p:cNvSpPr>
          <p:nvPr>
            <p:ph type="title"/>
          </p:nvPr>
        </p:nvSpPr>
        <p:spPr>
          <a:xfrm>
            <a:off x="457200" y="152400"/>
            <a:ext cx="8229600" cy="1143000"/>
          </a:xfrm>
        </p:spPr>
        <p:txBody>
          <a:bodyPr>
            <a:normAutofit/>
          </a:bodyPr>
          <a:lstStyle/>
          <a:p>
            <a:pPr algn="ctr"/>
            <a:r>
              <a:rPr lang="en-US" dirty="0"/>
              <a:t>Distribution of MC – K for Sold Option MWh: </a:t>
            </a:r>
            <a:r>
              <a:rPr lang="en-US" dirty="0" smtClean="0"/>
              <a:t>Infrequent </a:t>
            </a:r>
            <a:r>
              <a:rPr lang="en-US" dirty="0"/>
              <a:t>Stressed Conditions: All Hours</a:t>
            </a:r>
            <a:endParaRPr lang="en-US" dirty="0">
              <a:solidFill>
                <a:srgbClr val="FF0000"/>
              </a:solidFill>
            </a:endParaRPr>
          </a:p>
        </p:txBody>
      </p:sp>
      <p:sp>
        <p:nvSpPr>
          <p:cNvPr id="4" name="Content Placeholder 3"/>
          <p:cNvSpPr>
            <a:spLocks noGrp="1"/>
          </p:cNvSpPr>
          <p:nvPr>
            <p:ph idx="1"/>
          </p:nvPr>
        </p:nvSpPr>
        <p:spPr>
          <a:xfrm>
            <a:off x="457200" y="5029200"/>
            <a:ext cx="8420100" cy="1295400"/>
          </a:xfrm>
        </p:spPr>
        <p:txBody>
          <a:bodyPr>
            <a:normAutofit lnSpcReduction="10000"/>
          </a:bodyPr>
          <a:lstStyle/>
          <a:p>
            <a:r>
              <a:rPr lang="en-US" dirty="0" smtClean="0"/>
              <a:t>A bias of $10 reduces the incentive for 2 percent of all DA options sold, among those evaluated</a:t>
            </a:r>
          </a:p>
          <a:p>
            <a:r>
              <a:rPr lang="en-US" dirty="0" smtClean="0"/>
              <a:t>Represents ~85 </a:t>
            </a:r>
            <a:r>
              <a:rPr lang="en-US" dirty="0"/>
              <a:t>MWh across entire quantity of </a:t>
            </a:r>
            <a:r>
              <a:rPr lang="en-US" dirty="0" smtClean="0"/>
              <a:t>options sold</a:t>
            </a:r>
            <a:endParaRPr lang="en-US" dirty="0"/>
          </a:p>
          <a:p>
            <a:endParaRPr lang="en-US" dirty="0" smtClean="0"/>
          </a:p>
        </p:txBody>
      </p:sp>
      <p:pic>
        <p:nvPicPr>
          <p:cNvPr id="8" name="Picture 7"/>
          <p:cNvPicPr>
            <a:picLocks noChangeAspect="1"/>
          </p:cNvPicPr>
          <p:nvPr/>
        </p:nvPicPr>
        <p:blipFill>
          <a:blip r:embed="rId2"/>
          <a:stretch>
            <a:fillRect/>
          </a:stretch>
        </p:blipFill>
        <p:spPr>
          <a:xfrm>
            <a:off x="994044" y="1365385"/>
            <a:ext cx="7159356" cy="3587615"/>
          </a:xfrm>
          <a:prstGeom prst="rect">
            <a:avLst/>
          </a:prstGeom>
        </p:spPr>
      </p:pic>
    </p:spTree>
    <p:extLst>
      <p:ext uri="{BB962C8B-B14F-4D97-AF65-F5344CB8AC3E}">
        <p14:creationId xmlns:p14="http://schemas.microsoft.com/office/powerpoint/2010/main" val="3634635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16</a:t>
            </a:fld>
            <a:endParaRPr lang="en-US" dirty="0"/>
          </a:p>
        </p:txBody>
      </p:sp>
      <p:sp>
        <p:nvSpPr>
          <p:cNvPr id="3" name="Title 2"/>
          <p:cNvSpPr>
            <a:spLocks noGrp="1"/>
          </p:cNvSpPr>
          <p:nvPr>
            <p:ph type="title"/>
          </p:nvPr>
        </p:nvSpPr>
        <p:spPr>
          <a:xfrm>
            <a:off x="457200" y="152400"/>
            <a:ext cx="8382000" cy="1143000"/>
          </a:xfrm>
        </p:spPr>
        <p:txBody>
          <a:bodyPr>
            <a:normAutofit/>
          </a:bodyPr>
          <a:lstStyle/>
          <a:p>
            <a:r>
              <a:rPr lang="en-US" dirty="0" smtClean="0"/>
              <a:t>All-hour results suggest a $10 bias has a modest, but not overwhelming impact on incentives</a:t>
            </a:r>
            <a:endParaRPr lang="en-US" dirty="0"/>
          </a:p>
        </p:txBody>
      </p:sp>
      <p:sp>
        <p:nvSpPr>
          <p:cNvPr id="4" name="Content Placeholder 3"/>
          <p:cNvSpPr>
            <a:spLocks noGrp="1"/>
          </p:cNvSpPr>
          <p:nvPr>
            <p:ph idx="1"/>
          </p:nvPr>
        </p:nvSpPr>
        <p:spPr>
          <a:xfrm>
            <a:off x="495300" y="1447800"/>
            <a:ext cx="8229600" cy="4812688"/>
          </a:xfrm>
        </p:spPr>
        <p:txBody>
          <a:bodyPr>
            <a:normAutofit/>
          </a:bodyPr>
          <a:lstStyle/>
          <a:p>
            <a:r>
              <a:rPr lang="en-US" dirty="0" smtClean="0"/>
              <a:t>For example, a $10 bias would impact the incentive to be available in RT for between 2 and 9 percent of option MWh</a:t>
            </a:r>
          </a:p>
          <a:p>
            <a:r>
              <a:rPr lang="en-US" dirty="0" smtClean="0"/>
              <a:t>As the bias increases, the percent of option MWh with a reduced incentive increases</a:t>
            </a:r>
          </a:p>
          <a:p>
            <a:pPr lvl="1"/>
            <a:r>
              <a:rPr lang="en-US" dirty="0" smtClean="0"/>
              <a:t>E.g., a $20 bias appears to impact approximately 15 to 20 percent of all option MWh</a:t>
            </a:r>
          </a:p>
          <a:p>
            <a:pPr lvl="1"/>
            <a:r>
              <a:rPr lang="en-US" dirty="0" smtClean="0"/>
              <a:t>The magnitude of this incentive reduction also increases</a:t>
            </a:r>
            <a:endParaRPr lang="en-US" dirty="0"/>
          </a:p>
          <a:p>
            <a:r>
              <a:rPr lang="en-US" dirty="0" smtClean="0"/>
              <a:t>These results are based on model assumptions about option offer prices and marginal costs, and do not consider all MWh of options sold, and should be interpreted accordingly</a:t>
            </a:r>
          </a:p>
        </p:txBody>
      </p:sp>
    </p:spTree>
    <p:extLst>
      <p:ext uri="{BB962C8B-B14F-4D97-AF65-F5344CB8AC3E}">
        <p14:creationId xmlns:p14="http://schemas.microsoft.com/office/powerpoint/2010/main" val="3263922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17</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Preliminary results for varying market conditions</a:t>
            </a:r>
            <a:endParaRPr lang="en-US" dirty="0"/>
          </a:p>
        </p:txBody>
      </p:sp>
      <p:sp>
        <p:nvSpPr>
          <p:cNvPr id="4" name="Content Placeholder 3"/>
          <p:cNvSpPr>
            <a:spLocks noGrp="1"/>
          </p:cNvSpPr>
          <p:nvPr>
            <p:ph idx="1"/>
          </p:nvPr>
        </p:nvSpPr>
        <p:spPr>
          <a:xfrm>
            <a:off x="495300" y="1447800"/>
            <a:ext cx="8229600" cy="4812688"/>
          </a:xfrm>
        </p:spPr>
        <p:txBody>
          <a:bodyPr>
            <a:normAutofit/>
          </a:bodyPr>
          <a:lstStyle/>
          <a:p>
            <a:r>
              <a:rPr lang="en-US" dirty="0" smtClean="0"/>
              <a:t>Previous results were averaged across all winter hours</a:t>
            </a:r>
          </a:p>
          <a:p>
            <a:r>
              <a:rPr lang="en-US" i="1" dirty="0" smtClean="0"/>
              <a:t>Next</a:t>
            </a:r>
            <a:r>
              <a:rPr lang="en-US" dirty="0" smtClean="0"/>
              <a:t>: Present results that break out these averages based on RT LMPs</a:t>
            </a:r>
          </a:p>
          <a:p>
            <a:r>
              <a:rPr lang="en-US" dirty="0" smtClean="0"/>
              <a:t>Illustrates how the impact of a strike price bias varies (if at all) with RT LMPs</a:t>
            </a:r>
          </a:p>
          <a:p>
            <a:r>
              <a:rPr lang="en-US" dirty="0" smtClean="0"/>
              <a:t>More specifically, these results will help to address the question of if a bias more/less likely to reduce the incentive to be available in RT when LMPs are high and system conditions are most stressed</a:t>
            </a:r>
            <a:endParaRPr lang="en-US" dirty="0"/>
          </a:p>
          <a:p>
            <a:endParaRPr lang="en-US" dirty="0" smtClean="0"/>
          </a:p>
        </p:txBody>
      </p:sp>
    </p:spTree>
    <p:extLst>
      <p:ext uri="{BB962C8B-B14F-4D97-AF65-F5344CB8AC3E}">
        <p14:creationId xmlns:p14="http://schemas.microsoft.com/office/powerpoint/2010/main" val="95874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18</a:t>
            </a:fld>
            <a:endParaRPr lang="en-US" dirty="0"/>
          </a:p>
        </p:txBody>
      </p:sp>
      <p:sp>
        <p:nvSpPr>
          <p:cNvPr id="3" name="Title 2"/>
          <p:cNvSpPr>
            <a:spLocks noGrp="1"/>
          </p:cNvSpPr>
          <p:nvPr>
            <p:ph type="title"/>
          </p:nvPr>
        </p:nvSpPr>
        <p:spPr>
          <a:xfrm>
            <a:off x="457200" y="152400"/>
            <a:ext cx="8229600" cy="1143000"/>
          </a:xfrm>
        </p:spPr>
        <p:txBody>
          <a:bodyPr>
            <a:normAutofit fontScale="90000"/>
          </a:bodyPr>
          <a:lstStyle/>
          <a:p>
            <a:pPr algn="ctr"/>
            <a:r>
              <a:rPr lang="en-US" dirty="0" smtClean="0"/>
              <a:t>Distribution of MC – K for Sold Option MWh: Extended Stressed Conditions</a:t>
            </a:r>
            <a:r>
              <a:rPr lang="en-US" dirty="0"/>
              <a:t>: Breakout by RT LMP</a:t>
            </a:r>
            <a:endParaRPr lang="en-US" dirty="0">
              <a:solidFill>
                <a:srgbClr val="FF0000"/>
              </a:solidFill>
            </a:endParaRPr>
          </a:p>
        </p:txBody>
      </p:sp>
      <p:sp>
        <p:nvSpPr>
          <p:cNvPr id="4" name="Content Placeholder 3"/>
          <p:cNvSpPr>
            <a:spLocks noGrp="1"/>
          </p:cNvSpPr>
          <p:nvPr>
            <p:ph idx="1"/>
          </p:nvPr>
        </p:nvSpPr>
        <p:spPr>
          <a:xfrm>
            <a:off x="495300" y="4953000"/>
            <a:ext cx="8229600" cy="1295400"/>
          </a:xfrm>
        </p:spPr>
        <p:txBody>
          <a:bodyPr>
            <a:normAutofit lnSpcReduction="10000"/>
          </a:bodyPr>
          <a:lstStyle/>
          <a:p>
            <a:r>
              <a:rPr lang="en-US" dirty="0" smtClean="0"/>
              <a:t>A bias of $10 has a more significant impact on incentives when RT LMPs exceed $150/MWh</a:t>
            </a:r>
          </a:p>
          <a:p>
            <a:r>
              <a:rPr lang="en-US" dirty="0" smtClean="0"/>
              <a:t>Reduces incentives for 19 percent of option MWh</a:t>
            </a:r>
          </a:p>
        </p:txBody>
      </p:sp>
      <p:pic>
        <p:nvPicPr>
          <p:cNvPr id="5" name="Picture 4"/>
          <p:cNvPicPr>
            <a:picLocks noChangeAspect="1"/>
          </p:cNvPicPr>
          <p:nvPr/>
        </p:nvPicPr>
        <p:blipFill>
          <a:blip r:embed="rId2"/>
          <a:stretch>
            <a:fillRect/>
          </a:stretch>
        </p:blipFill>
        <p:spPr>
          <a:xfrm>
            <a:off x="627546" y="1371600"/>
            <a:ext cx="7888908" cy="3548180"/>
          </a:xfrm>
          <a:prstGeom prst="rect">
            <a:avLst/>
          </a:prstGeom>
        </p:spPr>
      </p:pic>
    </p:spTree>
    <p:extLst>
      <p:ext uri="{BB962C8B-B14F-4D97-AF65-F5344CB8AC3E}">
        <p14:creationId xmlns:p14="http://schemas.microsoft.com/office/powerpoint/2010/main" val="33592021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19</a:t>
            </a:fld>
            <a:endParaRPr lang="en-US" dirty="0"/>
          </a:p>
        </p:txBody>
      </p:sp>
      <p:sp>
        <p:nvSpPr>
          <p:cNvPr id="3" name="Title 2"/>
          <p:cNvSpPr>
            <a:spLocks noGrp="1"/>
          </p:cNvSpPr>
          <p:nvPr>
            <p:ph type="title"/>
          </p:nvPr>
        </p:nvSpPr>
        <p:spPr>
          <a:xfrm>
            <a:off x="457200" y="152400"/>
            <a:ext cx="8153400" cy="1143000"/>
          </a:xfrm>
        </p:spPr>
        <p:txBody>
          <a:bodyPr>
            <a:normAutofit fontScale="90000"/>
          </a:bodyPr>
          <a:lstStyle/>
          <a:p>
            <a:pPr algn="ctr"/>
            <a:r>
              <a:rPr lang="en-US" dirty="0"/>
              <a:t>Distribution of MC – K for Sold Option MWh: </a:t>
            </a:r>
            <a:r>
              <a:rPr lang="en-US" dirty="0" smtClean="0"/>
              <a:t>Frequent </a:t>
            </a:r>
            <a:r>
              <a:rPr lang="en-US" dirty="0"/>
              <a:t>Stressed Conditions: Breakout by RT LMP</a:t>
            </a:r>
            <a:endParaRPr lang="en-US" dirty="0">
              <a:solidFill>
                <a:srgbClr val="FF0000"/>
              </a:solidFill>
            </a:endParaRPr>
          </a:p>
        </p:txBody>
      </p:sp>
      <p:sp>
        <p:nvSpPr>
          <p:cNvPr id="4" name="Content Placeholder 3"/>
          <p:cNvSpPr>
            <a:spLocks noGrp="1"/>
          </p:cNvSpPr>
          <p:nvPr>
            <p:ph idx="1"/>
          </p:nvPr>
        </p:nvSpPr>
        <p:spPr>
          <a:xfrm>
            <a:off x="495300" y="5029200"/>
            <a:ext cx="8229600" cy="1295400"/>
          </a:xfrm>
        </p:spPr>
        <p:txBody>
          <a:bodyPr>
            <a:normAutofit/>
          </a:bodyPr>
          <a:lstStyle/>
          <a:p>
            <a:r>
              <a:rPr lang="en-US" dirty="0"/>
              <a:t>A bias of $10 </a:t>
            </a:r>
            <a:r>
              <a:rPr lang="en-US" dirty="0" smtClean="0"/>
              <a:t>reduces </a:t>
            </a:r>
            <a:r>
              <a:rPr lang="en-US" dirty="0"/>
              <a:t>the incentive for </a:t>
            </a:r>
            <a:r>
              <a:rPr lang="en-US" dirty="0" smtClean="0"/>
              <a:t>21 </a:t>
            </a:r>
            <a:r>
              <a:rPr lang="en-US" dirty="0"/>
              <a:t>percent of all DA options sold during periods where the RT LMP exceeds $150/MWh</a:t>
            </a:r>
            <a:endParaRPr lang="en-US" dirty="0" smtClean="0"/>
          </a:p>
        </p:txBody>
      </p:sp>
      <p:pic>
        <p:nvPicPr>
          <p:cNvPr id="5" name="Picture 4"/>
          <p:cNvPicPr>
            <a:picLocks noChangeAspect="1"/>
          </p:cNvPicPr>
          <p:nvPr/>
        </p:nvPicPr>
        <p:blipFill>
          <a:blip r:embed="rId2"/>
          <a:stretch>
            <a:fillRect/>
          </a:stretch>
        </p:blipFill>
        <p:spPr>
          <a:xfrm>
            <a:off x="740332" y="1371600"/>
            <a:ext cx="7663336" cy="3548180"/>
          </a:xfrm>
          <a:prstGeom prst="rect">
            <a:avLst/>
          </a:prstGeom>
        </p:spPr>
      </p:pic>
    </p:spTree>
    <p:extLst>
      <p:ext uri="{BB962C8B-B14F-4D97-AF65-F5344CB8AC3E}">
        <p14:creationId xmlns:p14="http://schemas.microsoft.com/office/powerpoint/2010/main" val="3518638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smtClean="0"/>
              <a:t>Stakeholder question: To what extent would ‘biasing’ the strike price upward reduce incentives to procure fuel?</a:t>
            </a:r>
            <a:endParaRPr lang="en-US" dirty="0"/>
          </a:p>
        </p:txBody>
      </p:sp>
      <p:sp>
        <p:nvSpPr>
          <p:cNvPr id="4" name="Content Placeholder 3"/>
          <p:cNvSpPr>
            <a:spLocks noGrp="1"/>
          </p:cNvSpPr>
          <p:nvPr>
            <p:ph idx="1"/>
          </p:nvPr>
        </p:nvSpPr>
        <p:spPr>
          <a:xfrm>
            <a:off x="495300" y="1588112"/>
            <a:ext cx="8229600" cy="4812688"/>
          </a:xfrm>
        </p:spPr>
        <p:txBody>
          <a:bodyPr>
            <a:normAutofit/>
          </a:bodyPr>
          <a:lstStyle/>
          <a:p>
            <a:r>
              <a:rPr lang="en-US" b="1" dirty="0" smtClean="0"/>
              <a:t>Recall</a:t>
            </a:r>
            <a:r>
              <a:rPr lang="en-US" dirty="0" smtClean="0"/>
              <a:t>: Biasing the strike price upward may reduce the incentive for resources that sell DA options to procure fuel</a:t>
            </a:r>
          </a:p>
          <a:p>
            <a:pPr lvl="1"/>
            <a:r>
              <a:rPr lang="en-US" dirty="0" smtClean="0"/>
              <a:t>Therefore reduces ESI’s efficacy in addressing the misaligned incentive problem</a:t>
            </a:r>
          </a:p>
          <a:p>
            <a:pPr lvl="1"/>
            <a:r>
              <a:rPr lang="en-US" dirty="0" smtClean="0"/>
              <a:t>This was covered</a:t>
            </a:r>
            <a:r>
              <a:rPr lang="en-US" dirty="0"/>
              <a:t> </a:t>
            </a:r>
            <a:r>
              <a:rPr lang="en-US" dirty="0" smtClean="0"/>
              <a:t>on </a:t>
            </a:r>
            <a:r>
              <a:rPr lang="en-US" dirty="0" smtClean="0">
                <a:hlinkClick r:id="rId2"/>
              </a:rPr>
              <a:t>slides 7-15 of the ISO’s December MC presentation</a:t>
            </a:r>
            <a:endParaRPr lang="en-US" dirty="0" smtClean="0"/>
          </a:p>
          <a:p>
            <a:r>
              <a:rPr lang="en-US" dirty="0" smtClean="0"/>
              <a:t>Stakeholders asked whether the incentive impact is material for modest increases to the strike price</a:t>
            </a:r>
          </a:p>
          <a:p>
            <a:r>
              <a:rPr lang="en-US" b="1" dirty="0" smtClean="0"/>
              <a:t>Today</a:t>
            </a:r>
            <a:r>
              <a:rPr lang="en-US" dirty="0" smtClean="0"/>
              <a:t>: Further discussion of how these incentives are impacted and preliminary quantitative analysis</a:t>
            </a:r>
          </a:p>
        </p:txBody>
      </p:sp>
    </p:spTree>
    <p:extLst>
      <p:ext uri="{BB962C8B-B14F-4D97-AF65-F5344CB8AC3E}">
        <p14:creationId xmlns:p14="http://schemas.microsoft.com/office/powerpoint/2010/main" val="2895426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20</a:t>
            </a:fld>
            <a:endParaRPr lang="en-US" dirty="0"/>
          </a:p>
        </p:txBody>
      </p:sp>
      <p:sp>
        <p:nvSpPr>
          <p:cNvPr id="3" name="Title 2"/>
          <p:cNvSpPr>
            <a:spLocks noGrp="1"/>
          </p:cNvSpPr>
          <p:nvPr>
            <p:ph type="title"/>
          </p:nvPr>
        </p:nvSpPr>
        <p:spPr>
          <a:xfrm>
            <a:off x="304800" y="152400"/>
            <a:ext cx="8534400" cy="1143000"/>
          </a:xfrm>
        </p:spPr>
        <p:txBody>
          <a:bodyPr>
            <a:normAutofit fontScale="90000"/>
          </a:bodyPr>
          <a:lstStyle/>
          <a:p>
            <a:pPr algn="ctr"/>
            <a:r>
              <a:rPr lang="en-US" dirty="0"/>
              <a:t>Distribution of MC – K for Sold Option MWh: </a:t>
            </a:r>
            <a:r>
              <a:rPr lang="en-US" dirty="0" smtClean="0"/>
              <a:t>Infrequent </a:t>
            </a:r>
            <a:r>
              <a:rPr lang="en-US" dirty="0"/>
              <a:t>Stressed Conditions: </a:t>
            </a:r>
            <a:r>
              <a:rPr lang="en-US" dirty="0" smtClean="0"/>
              <a:t>Breakout by RT LMP</a:t>
            </a:r>
            <a:endParaRPr lang="en-US" dirty="0">
              <a:solidFill>
                <a:srgbClr val="FF0000"/>
              </a:solidFill>
            </a:endParaRPr>
          </a:p>
        </p:txBody>
      </p:sp>
      <p:sp>
        <p:nvSpPr>
          <p:cNvPr id="4" name="Content Placeholder 3"/>
          <p:cNvSpPr>
            <a:spLocks noGrp="1"/>
          </p:cNvSpPr>
          <p:nvPr>
            <p:ph idx="1"/>
          </p:nvPr>
        </p:nvSpPr>
        <p:spPr>
          <a:xfrm>
            <a:off x="495300" y="5029200"/>
            <a:ext cx="8229600" cy="1295400"/>
          </a:xfrm>
        </p:spPr>
        <p:txBody>
          <a:bodyPr>
            <a:normAutofit/>
          </a:bodyPr>
          <a:lstStyle/>
          <a:p>
            <a:r>
              <a:rPr lang="en-US" dirty="0"/>
              <a:t>A bias of $10 </a:t>
            </a:r>
            <a:r>
              <a:rPr lang="en-US" dirty="0" smtClean="0"/>
              <a:t>reduces </a:t>
            </a:r>
            <a:r>
              <a:rPr lang="en-US" dirty="0"/>
              <a:t>the incentive for approximately </a:t>
            </a:r>
            <a:r>
              <a:rPr lang="en-US" dirty="0" smtClean="0"/>
              <a:t>20 </a:t>
            </a:r>
            <a:r>
              <a:rPr lang="en-US" dirty="0"/>
              <a:t>percent of all DA options sold during periods where the RT LMP exceeds $150/MWh</a:t>
            </a:r>
            <a:endParaRPr lang="en-US" dirty="0" smtClean="0"/>
          </a:p>
        </p:txBody>
      </p:sp>
      <p:pic>
        <p:nvPicPr>
          <p:cNvPr id="5" name="Picture 4"/>
          <p:cNvPicPr>
            <a:picLocks noChangeAspect="1"/>
          </p:cNvPicPr>
          <p:nvPr/>
        </p:nvPicPr>
        <p:blipFill>
          <a:blip r:embed="rId2"/>
          <a:stretch>
            <a:fillRect/>
          </a:stretch>
        </p:blipFill>
        <p:spPr>
          <a:xfrm>
            <a:off x="737283" y="1371600"/>
            <a:ext cx="7669433" cy="3548180"/>
          </a:xfrm>
          <a:prstGeom prst="rect">
            <a:avLst/>
          </a:prstGeom>
        </p:spPr>
      </p:pic>
    </p:spTree>
    <p:extLst>
      <p:ext uri="{BB962C8B-B14F-4D97-AF65-F5344CB8AC3E}">
        <p14:creationId xmlns:p14="http://schemas.microsoft.com/office/powerpoint/2010/main" val="3130572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21</a:t>
            </a:fld>
            <a:endParaRPr lang="en-US" dirty="0"/>
          </a:p>
        </p:txBody>
      </p:sp>
      <p:sp>
        <p:nvSpPr>
          <p:cNvPr id="3" name="Title 2"/>
          <p:cNvSpPr>
            <a:spLocks noGrp="1"/>
          </p:cNvSpPr>
          <p:nvPr>
            <p:ph type="title"/>
          </p:nvPr>
        </p:nvSpPr>
        <p:spPr>
          <a:xfrm>
            <a:off x="457200" y="304800"/>
            <a:ext cx="8229600" cy="1143000"/>
          </a:xfrm>
        </p:spPr>
        <p:txBody>
          <a:bodyPr>
            <a:normAutofit fontScale="90000"/>
          </a:bodyPr>
          <a:lstStyle/>
          <a:p>
            <a:r>
              <a:rPr lang="en-US" dirty="0" smtClean="0"/>
              <a:t>Analysis suggests a strike bias appears to impact incentives more significantly during stressed conditions </a:t>
            </a:r>
            <a:endParaRPr lang="en-US" dirty="0">
              <a:solidFill>
                <a:srgbClr val="FF0000"/>
              </a:solidFill>
            </a:endParaRPr>
          </a:p>
        </p:txBody>
      </p:sp>
      <p:sp>
        <p:nvSpPr>
          <p:cNvPr id="4" name="Content Placeholder 3"/>
          <p:cNvSpPr>
            <a:spLocks noGrp="1"/>
          </p:cNvSpPr>
          <p:nvPr>
            <p:ph idx="1"/>
          </p:nvPr>
        </p:nvSpPr>
        <p:spPr>
          <a:xfrm>
            <a:off x="495300" y="1676400"/>
            <a:ext cx="8115300" cy="4572000"/>
          </a:xfrm>
        </p:spPr>
        <p:txBody>
          <a:bodyPr>
            <a:normAutofit/>
          </a:bodyPr>
          <a:lstStyle/>
          <a:p>
            <a:r>
              <a:rPr lang="en-US" dirty="0" smtClean="0"/>
              <a:t>A modest strike price bias would only affect incentives to be available in RT for a limited percentage of option MWh</a:t>
            </a:r>
          </a:p>
          <a:p>
            <a:r>
              <a:rPr lang="en-US" dirty="0" smtClean="0"/>
              <a:t>However, its impact is more significant during stressed conditions, as ~20 percent of option MWh have a reduced incentive to be available in RT when RT LMPs exceed $150</a:t>
            </a:r>
          </a:p>
          <a:p>
            <a:pPr lvl="1"/>
            <a:r>
              <a:rPr lang="en-US" dirty="0" smtClean="0"/>
              <a:t>Corresponds with ~720 MWh across entire quantity of options sold</a:t>
            </a:r>
          </a:p>
          <a:p>
            <a:pPr lvl="1"/>
            <a:r>
              <a:rPr lang="en-US" dirty="0" smtClean="0"/>
              <a:t>During such conditions, optimization may be more likely to buy higher priced DA energy so that it can access (lower cost) options from more efficient resources</a:t>
            </a:r>
          </a:p>
          <a:p>
            <a:r>
              <a:rPr lang="en-US" dirty="0" smtClean="0"/>
              <a:t>It is under such system conditions that concerns about system reliability and RT availability are most pronounced </a:t>
            </a:r>
          </a:p>
          <a:p>
            <a:endParaRPr lang="en-US" dirty="0" smtClean="0"/>
          </a:p>
          <a:p>
            <a:endParaRPr lang="en-US" dirty="0" smtClean="0"/>
          </a:p>
        </p:txBody>
      </p:sp>
    </p:spTree>
    <p:extLst>
      <p:ext uri="{BB962C8B-B14F-4D97-AF65-F5344CB8AC3E}">
        <p14:creationId xmlns:p14="http://schemas.microsoft.com/office/powerpoint/2010/main" val="1597263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22</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Key takeaways</a:t>
            </a:r>
            <a:endParaRPr lang="en-US" dirty="0">
              <a:solidFill>
                <a:srgbClr val="FF0000"/>
              </a:solidFill>
            </a:endParaRPr>
          </a:p>
        </p:txBody>
      </p:sp>
      <p:sp>
        <p:nvSpPr>
          <p:cNvPr id="4" name="Content Placeholder 3"/>
          <p:cNvSpPr>
            <a:spLocks noGrp="1"/>
          </p:cNvSpPr>
          <p:nvPr>
            <p:ph idx="1"/>
          </p:nvPr>
        </p:nvSpPr>
        <p:spPr>
          <a:xfrm>
            <a:off x="495300" y="1207112"/>
            <a:ext cx="8115300" cy="4812688"/>
          </a:xfrm>
        </p:spPr>
        <p:txBody>
          <a:bodyPr>
            <a:normAutofit/>
          </a:bodyPr>
          <a:lstStyle/>
          <a:p>
            <a:r>
              <a:rPr lang="en-US" dirty="0" smtClean="0"/>
              <a:t>Preliminary analysis suggests adding a modest bias would reduce the incentive to procure fuel for a portion of the MWh that sell DA options in the winter Central Cases</a:t>
            </a:r>
          </a:p>
          <a:p>
            <a:r>
              <a:rPr lang="en-US" dirty="0" smtClean="0"/>
              <a:t>For example, a $10 bias would reduce the incentive between 2 and 9 percent across all hours in the winter Central Cases</a:t>
            </a:r>
          </a:p>
          <a:p>
            <a:r>
              <a:rPr lang="en-US" dirty="0" smtClean="0"/>
              <a:t>However, the impact is more significant during periods of system stress, as a bias impacts the incentives of ~20 percent of all option MWh sold</a:t>
            </a:r>
          </a:p>
          <a:p>
            <a:r>
              <a:rPr lang="en-US" dirty="0" smtClean="0"/>
              <a:t>ISO has proposed a strike price that is set at the expected RT LMP, but we are open to stakeholder feedback on the pros/cons of a strike price bias </a:t>
            </a:r>
          </a:p>
          <a:p>
            <a:endParaRPr lang="en-US" dirty="0" smtClean="0"/>
          </a:p>
          <a:p>
            <a:endParaRPr lang="en-US" dirty="0" smtClean="0"/>
          </a:p>
        </p:txBody>
      </p:sp>
    </p:spTree>
    <p:extLst>
      <p:ext uri="{BB962C8B-B14F-4D97-AF65-F5344CB8AC3E}">
        <p14:creationId xmlns:p14="http://schemas.microsoft.com/office/powerpoint/2010/main" val="182044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3</a:t>
            </a:fld>
            <a:endParaRPr lang="en-US" dirty="0"/>
          </a:p>
        </p:txBody>
      </p:sp>
      <p:sp>
        <p:nvSpPr>
          <p:cNvPr id="3" name="Title 2"/>
          <p:cNvSpPr>
            <a:spLocks noGrp="1"/>
          </p:cNvSpPr>
          <p:nvPr>
            <p:ph type="title"/>
          </p:nvPr>
        </p:nvSpPr>
        <p:spPr>
          <a:xfrm>
            <a:off x="457200" y="304800"/>
            <a:ext cx="8229600" cy="1143000"/>
          </a:xfrm>
        </p:spPr>
        <p:txBody>
          <a:bodyPr>
            <a:normAutofit/>
          </a:bodyPr>
          <a:lstStyle/>
          <a:p>
            <a:r>
              <a:rPr lang="en-US" dirty="0" smtClean="0"/>
              <a:t>Today’s discussion</a:t>
            </a:r>
            <a:endParaRPr lang="en-US" dirty="0"/>
          </a:p>
        </p:txBody>
      </p:sp>
      <p:sp>
        <p:nvSpPr>
          <p:cNvPr id="4" name="Content Placeholder 3"/>
          <p:cNvSpPr>
            <a:spLocks noGrp="1"/>
          </p:cNvSpPr>
          <p:nvPr>
            <p:ph idx="1"/>
          </p:nvPr>
        </p:nvSpPr>
        <p:spPr>
          <a:xfrm>
            <a:off x="495300" y="1588112"/>
            <a:ext cx="8229600" cy="4812688"/>
          </a:xfrm>
        </p:spPr>
        <p:txBody>
          <a:bodyPr>
            <a:normAutofit/>
          </a:bodyPr>
          <a:lstStyle/>
          <a:p>
            <a:r>
              <a:rPr lang="en-US" dirty="0" smtClean="0"/>
              <a:t>Continued discussion of the conceptual impact of a strike price bias on resource incentives</a:t>
            </a:r>
          </a:p>
          <a:p>
            <a:r>
              <a:rPr lang="en-US" dirty="0" smtClean="0"/>
              <a:t>Preliminary assessment of how significant this impact may be empirically, based on output data from the Analysis Group’s production cost model</a:t>
            </a:r>
          </a:p>
        </p:txBody>
      </p:sp>
    </p:spTree>
    <p:extLst>
      <p:ext uri="{BB962C8B-B14F-4D97-AF65-F5344CB8AC3E}">
        <p14:creationId xmlns:p14="http://schemas.microsoft.com/office/powerpoint/2010/main" val="3288608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Conceptual impact of strike price bias on resource incentives </a:t>
            </a:r>
            <a:endParaRPr lang="en-US" dirty="0"/>
          </a:p>
        </p:txBody>
      </p:sp>
      <p:sp>
        <p:nvSpPr>
          <p:cNvPr id="6" name="Text Placeholder 5"/>
          <p:cNvSpPr>
            <a:spLocks noGrp="1"/>
          </p:cNvSpPr>
          <p:nvPr>
            <p:ph type="body" idx="1"/>
          </p:nvPr>
        </p:nvSpPr>
        <p:spPr/>
        <p:txBody>
          <a:bodyPr>
            <a:normAutofit/>
          </a:bodyPr>
          <a:lstStyle/>
          <a:p>
            <a:r>
              <a:rPr lang="en-US" dirty="0" smtClean="0"/>
              <a:t> </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4</a:t>
            </a:fld>
            <a:endParaRPr lang="en-US" dirty="0"/>
          </a:p>
        </p:txBody>
      </p:sp>
    </p:spTree>
    <p:extLst>
      <p:ext uri="{BB962C8B-B14F-4D97-AF65-F5344CB8AC3E}">
        <p14:creationId xmlns:p14="http://schemas.microsoft.com/office/powerpoint/2010/main" val="3691063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5</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Background: Relationship between strike prices, marginal costs, and incentives</a:t>
            </a:r>
            <a:endParaRPr lang="en-US" dirty="0"/>
          </a:p>
        </p:txBody>
      </p:sp>
      <p:sp>
        <p:nvSpPr>
          <p:cNvPr id="4" name="Content Placeholder 3"/>
          <p:cNvSpPr>
            <a:spLocks noGrp="1"/>
          </p:cNvSpPr>
          <p:nvPr>
            <p:ph idx="1"/>
          </p:nvPr>
        </p:nvSpPr>
        <p:spPr>
          <a:xfrm>
            <a:off x="495300" y="1371600"/>
            <a:ext cx="7886700" cy="4800600"/>
          </a:xfrm>
        </p:spPr>
        <p:txBody>
          <a:bodyPr>
            <a:normAutofit/>
          </a:bodyPr>
          <a:lstStyle/>
          <a:p>
            <a:r>
              <a:rPr lang="en-US" dirty="0" smtClean="0"/>
              <a:t>A resource that sells the DA ancillary services will generally see its financial incentive to procure fuel decrease when the strike price exceeds its marginal costs of producing energy (when it procures the fuel)</a:t>
            </a:r>
          </a:p>
          <a:p>
            <a:r>
              <a:rPr lang="en-US" dirty="0" smtClean="0"/>
              <a:t>Adding a ‘bias’ to the strike price will reduce the financial consequence (i.e., the settlement charge) for a resource with a DA ancillary service award that does not procure fuel</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100773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6</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What does this relationship mean for a biased strike price?</a:t>
            </a:r>
            <a:endParaRPr lang="en-US" dirty="0"/>
          </a:p>
        </p:txBody>
      </p:sp>
      <p:sp>
        <p:nvSpPr>
          <p:cNvPr id="4" name="Content Placeholder 3"/>
          <p:cNvSpPr>
            <a:spLocks noGrp="1"/>
          </p:cNvSpPr>
          <p:nvPr>
            <p:ph idx="1"/>
          </p:nvPr>
        </p:nvSpPr>
        <p:spPr>
          <a:xfrm>
            <a:off x="495300" y="1371600"/>
            <a:ext cx="7886700" cy="4800600"/>
          </a:xfrm>
        </p:spPr>
        <p:txBody>
          <a:bodyPr>
            <a:normAutofit fontScale="92500" lnSpcReduction="10000"/>
          </a:bodyPr>
          <a:lstStyle/>
          <a:p>
            <a:r>
              <a:rPr lang="en-US" dirty="0" smtClean="0"/>
              <a:t>A strike price bias impacts resource incentives to procure fuel through two mechanisms:</a:t>
            </a:r>
          </a:p>
          <a:p>
            <a:pPr marL="457200" indent="-457200">
              <a:buFont typeface="+mj-lt"/>
              <a:buAutoNum type="arabicPeriod"/>
            </a:pPr>
            <a:r>
              <a:rPr lang="en-US" b="1" dirty="0" smtClean="0"/>
              <a:t>Likelihood of closeout</a:t>
            </a:r>
            <a:r>
              <a:rPr lang="en-US" dirty="0" smtClean="0"/>
              <a:t>: A biased strike price (K</a:t>
            </a:r>
            <a:r>
              <a:rPr lang="en-US" baseline="30000" dirty="0" smtClean="0"/>
              <a:t>b</a:t>
            </a:r>
            <a:r>
              <a:rPr lang="en-US" dirty="0" smtClean="0"/>
              <a:t>) reduces the probability of an option closeout</a:t>
            </a:r>
          </a:p>
          <a:p>
            <a:pPr lvl="1"/>
            <a:r>
              <a:rPr lang="en-US" dirty="0" smtClean="0"/>
              <a:t>E.g., increasing the strike from $50/MWh to $60/MWh eliminates a $5/MWh closeout when the RT LMP is $55/MWh</a:t>
            </a:r>
          </a:p>
          <a:p>
            <a:pPr marL="457200" indent="-457200">
              <a:buFont typeface="+mj-lt"/>
              <a:buAutoNum type="arabicPeriod"/>
            </a:pPr>
            <a:r>
              <a:rPr lang="en-US" b="1" dirty="0" smtClean="0"/>
              <a:t>Magnitude of closeout</a:t>
            </a:r>
            <a:r>
              <a:rPr lang="en-US" dirty="0" smtClean="0"/>
              <a:t>: A biased strike price reduces the closeout cost when the RT LMP exceeds the strike</a:t>
            </a:r>
            <a:endParaRPr lang="en-US" dirty="0"/>
          </a:p>
          <a:p>
            <a:pPr lvl="1"/>
            <a:r>
              <a:rPr lang="en-US" dirty="0" smtClean="0"/>
              <a:t>E.g., increasing the strike from $50/MWh to $60/MWh reduces the closeout by $10 when the RT LMP is $70/MWh (or any value above $60/MWh)</a:t>
            </a:r>
          </a:p>
          <a:p>
            <a:r>
              <a:rPr lang="en-US" b="1" dirty="0" smtClean="0"/>
              <a:t>Observation</a:t>
            </a:r>
            <a:r>
              <a:rPr lang="en-US" dirty="0" smtClean="0"/>
              <a:t>: Bias reduces option closeout costs more significantly in the second mechanism, where costs are reduced by the entire strike price bias</a:t>
            </a:r>
          </a:p>
          <a:p>
            <a:pPr marL="0" indent="0">
              <a:buNone/>
            </a:pPr>
            <a:endParaRPr lang="en-US" dirty="0" smtClean="0"/>
          </a:p>
        </p:txBody>
      </p:sp>
    </p:spTree>
    <p:extLst>
      <p:ext uri="{BB962C8B-B14F-4D97-AF65-F5344CB8AC3E}">
        <p14:creationId xmlns:p14="http://schemas.microsoft.com/office/powerpoint/2010/main" val="861318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7</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Assessment of a biased strike price’s impact on incentives must consider both mechanisms</a:t>
            </a:r>
            <a:endParaRPr lang="en-US" dirty="0"/>
          </a:p>
        </p:txBody>
      </p:sp>
      <p:sp>
        <p:nvSpPr>
          <p:cNvPr id="4" name="Content Placeholder 3"/>
          <p:cNvSpPr>
            <a:spLocks noGrp="1"/>
          </p:cNvSpPr>
          <p:nvPr>
            <p:ph idx="1"/>
          </p:nvPr>
        </p:nvSpPr>
        <p:spPr>
          <a:xfrm>
            <a:off x="495300" y="1371600"/>
            <a:ext cx="7886700" cy="4800600"/>
          </a:xfrm>
        </p:spPr>
        <p:txBody>
          <a:bodyPr>
            <a:normAutofit/>
          </a:bodyPr>
          <a:lstStyle/>
          <a:p>
            <a:r>
              <a:rPr lang="en-US" dirty="0" smtClean="0"/>
              <a:t>Earlier stakeholder discussions have focused on how a biased strike price may reduce likelihood of closeout (mechanism 1)</a:t>
            </a:r>
          </a:p>
          <a:p>
            <a:pPr lvl="1"/>
            <a:r>
              <a:rPr lang="en-US" dirty="0" smtClean="0"/>
              <a:t>E.g., what is likelihood K</a:t>
            </a:r>
            <a:r>
              <a:rPr lang="en-US" baseline="30000" dirty="0" smtClean="0"/>
              <a:t>*</a:t>
            </a:r>
            <a:r>
              <a:rPr lang="en-US" dirty="0" smtClean="0"/>
              <a:t> &lt; RT LMP &lt; K</a:t>
            </a:r>
            <a:r>
              <a:rPr lang="en-US" baseline="30000" dirty="0" smtClean="0"/>
              <a:t>b</a:t>
            </a:r>
            <a:r>
              <a:rPr lang="en-US" dirty="0" smtClean="0"/>
              <a:t>?</a:t>
            </a:r>
          </a:p>
          <a:p>
            <a:r>
              <a:rPr lang="en-US" dirty="0" smtClean="0"/>
              <a:t>This discussion has not carefully considered the fact that biasing the strike upwards also reduces the magnitude of the closeout (mechanism 2)</a:t>
            </a:r>
          </a:p>
          <a:p>
            <a:pPr lvl="1"/>
            <a:r>
              <a:rPr lang="en-US" dirty="0" smtClean="0"/>
              <a:t>This magnitude of the closeout was accounted for in earlier ISO conceptual materials, including the example from its December MC presentation (</a:t>
            </a:r>
            <a:r>
              <a:rPr lang="en-US" i="1" dirty="0" smtClean="0"/>
              <a:t>next</a:t>
            </a:r>
            <a:r>
              <a:rPr lang="en-US" dirty="0" smtClean="0"/>
              <a:t>)</a:t>
            </a:r>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3756416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0C7F894-2A36-495D-AB7C-1055F7AC0F9D}" type="slidenum">
              <a:rPr lang="en-US" smtClean="0"/>
              <a:pPr/>
              <a:t>8</a:t>
            </a:fld>
            <a:endParaRPr lang="en-US" dirty="0"/>
          </a:p>
        </p:txBody>
      </p:sp>
      <p:sp>
        <p:nvSpPr>
          <p:cNvPr id="3" name="Title 2"/>
          <p:cNvSpPr>
            <a:spLocks noGrp="1"/>
          </p:cNvSpPr>
          <p:nvPr>
            <p:ph type="title"/>
          </p:nvPr>
        </p:nvSpPr>
        <p:spPr>
          <a:xfrm>
            <a:off x="457200" y="152400"/>
            <a:ext cx="8229600" cy="1143000"/>
          </a:xfrm>
        </p:spPr>
        <p:txBody>
          <a:bodyPr>
            <a:normAutofit/>
          </a:bodyPr>
          <a:lstStyle/>
          <a:p>
            <a:r>
              <a:rPr lang="en-US" dirty="0" smtClean="0"/>
              <a:t>Graphical illustration (from December MC)</a:t>
            </a:r>
            <a:endParaRPr lang="en-US" dirty="0"/>
          </a:p>
        </p:txBody>
      </p:sp>
      <p:sp>
        <p:nvSpPr>
          <p:cNvPr id="4" name="Content Placeholder 3"/>
          <p:cNvSpPr>
            <a:spLocks noGrp="1"/>
          </p:cNvSpPr>
          <p:nvPr>
            <p:ph idx="1"/>
          </p:nvPr>
        </p:nvSpPr>
        <p:spPr>
          <a:xfrm>
            <a:off x="495300" y="1143000"/>
            <a:ext cx="8229600" cy="4812688"/>
          </a:xfrm>
        </p:spPr>
        <p:txBody>
          <a:bodyPr>
            <a:normAutofit/>
          </a:bodyPr>
          <a:lstStyle/>
          <a:p>
            <a:r>
              <a:rPr lang="en-US" dirty="0" smtClean="0"/>
              <a:t>In the example presented in December, any increase in the strike price above the resource’s marginal cost of $40/MWh reduces its incentive to make fuel arrangements</a:t>
            </a:r>
          </a:p>
          <a:p>
            <a:r>
              <a:rPr lang="en-US" dirty="0" smtClean="0"/>
              <a:t>Higher strike price reduces the closeout cost during ‘high demand’ states if resource does not make the arrangement</a:t>
            </a:r>
          </a:p>
          <a:p>
            <a:pPr marL="0" indent="0">
              <a:buNone/>
            </a:pPr>
            <a:endParaRPr lang="en-US" dirty="0" smtClean="0"/>
          </a:p>
        </p:txBody>
      </p:sp>
      <p:pic>
        <p:nvPicPr>
          <p:cNvPr id="5" name="Picture 4"/>
          <p:cNvPicPr>
            <a:picLocks noChangeAspect="1"/>
          </p:cNvPicPr>
          <p:nvPr/>
        </p:nvPicPr>
        <p:blipFill>
          <a:blip r:embed="rId2"/>
          <a:stretch>
            <a:fillRect/>
          </a:stretch>
        </p:blipFill>
        <p:spPr>
          <a:xfrm>
            <a:off x="2133600" y="3356305"/>
            <a:ext cx="4814452" cy="3044495"/>
          </a:xfrm>
          <a:prstGeom prst="rect">
            <a:avLst/>
          </a:prstGeom>
        </p:spPr>
      </p:pic>
    </p:spTree>
    <p:extLst>
      <p:ext uri="{BB962C8B-B14F-4D97-AF65-F5344CB8AC3E}">
        <p14:creationId xmlns:p14="http://schemas.microsoft.com/office/powerpoint/2010/main" val="149739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Empirical assessment how a strike price bias impacts resource incentives</a:t>
            </a:r>
            <a:endParaRPr lang="en-US" dirty="0"/>
          </a:p>
        </p:txBody>
      </p:sp>
      <p:sp>
        <p:nvSpPr>
          <p:cNvPr id="6" name="Text Placeholder 5"/>
          <p:cNvSpPr>
            <a:spLocks noGrp="1"/>
          </p:cNvSpPr>
          <p:nvPr>
            <p:ph type="body" idx="1"/>
          </p:nvPr>
        </p:nvSpPr>
        <p:spPr/>
        <p:txBody>
          <a:bodyPr>
            <a:normAutofit/>
          </a:bodyPr>
          <a:lstStyle/>
          <a:p>
            <a:r>
              <a:rPr lang="en-US" dirty="0" smtClean="0"/>
              <a:t> </a:t>
            </a:r>
            <a:endParaRPr lang="en-US" dirty="0"/>
          </a:p>
        </p:txBody>
      </p:sp>
      <p:sp>
        <p:nvSpPr>
          <p:cNvPr id="2" name="Slide Number Placeholder 1"/>
          <p:cNvSpPr>
            <a:spLocks noGrp="1"/>
          </p:cNvSpPr>
          <p:nvPr>
            <p:ph type="sldNum" sz="quarter" idx="4294967295"/>
          </p:nvPr>
        </p:nvSpPr>
        <p:spPr>
          <a:xfrm>
            <a:off x="8534400" y="6365875"/>
            <a:ext cx="381000" cy="263525"/>
          </a:xfrm>
        </p:spPr>
        <p:txBody>
          <a:bodyPr/>
          <a:lstStyle/>
          <a:p>
            <a:fld id="{10C7F894-2A36-495D-AB7C-1055F7AC0F9D}" type="slidenum">
              <a:rPr lang="en-US" smtClean="0"/>
              <a:pPr/>
              <a:t>9</a:t>
            </a:fld>
            <a:endParaRPr lang="en-US" dirty="0"/>
          </a:p>
        </p:txBody>
      </p:sp>
    </p:spTree>
    <p:extLst>
      <p:ext uri="{BB962C8B-B14F-4D97-AF65-F5344CB8AC3E}">
        <p14:creationId xmlns:p14="http://schemas.microsoft.com/office/powerpoint/2010/main" val="271993045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ISO-PPT-Template-Public">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00412B19-6AFF-4176-BA1A-E834734CA4A8}"/>
    </a:ext>
  </a:extLst>
</a:theme>
</file>

<file path=ppt/theme/theme2.xml><?xml version="1.0" encoding="utf-8"?>
<a:theme xmlns:a="http://schemas.openxmlformats.org/drawingml/2006/main" name="blank">
  <a:themeElements>
    <a:clrScheme name="ISO-NE">
      <a:dk1>
        <a:srgbClr val="62777F"/>
      </a:dk1>
      <a:lt1>
        <a:srgbClr val="FFFFFF"/>
      </a:lt1>
      <a:dk2>
        <a:srgbClr val="1E6A9A"/>
      </a:dk2>
      <a:lt2>
        <a:srgbClr val="6DCFF6"/>
      </a:lt2>
      <a:accent1>
        <a:srgbClr val="1795D2"/>
      </a:accent1>
      <a:accent2>
        <a:srgbClr val="8555A1"/>
      </a:accent2>
      <a:accent3>
        <a:srgbClr val="77BD2A"/>
      </a:accent3>
      <a:accent4>
        <a:srgbClr val="FBB92F"/>
      </a:accent4>
      <a:accent5>
        <a:srgbClr val="F68920"/>
      </a:accent5>
      <a:accent6>
        <a:srgbClr val="EC1F25"/>
      </a:accent6>
      <a:hlink>
        <a:srgbClr val="1795D2"/>
      </a:hlink>
      <a:folHlink>
        <a:srgbClr val="8555A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SO-PPT-Template-Public" id="{8DBCAB41-FB7A-4911-80A0-590D746DBD6A}" vid="{24A483BD-60D6-4245-8F7E-538FDF5E01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ISO-PPT-Template-Public</Template>
  <TotalTime>0</TotalTime>
  <Words>1607</Words>
  <Application>Microsoft Office PowerPoint</Application>
  <PresentationFormat>On-screen Show (4:3)</PresentationFormat>
  <Paragraphs>118</Paragraphs>
  <Slides>22</Slides>
  <Notes>1</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22</vt:i4>
      </vt:variant>
    </vt:vector>
  </HeadingPairs>
  <TitlesOfParts>
    <vt:vector size="26" baseType="lpstr">
      <vt:lpstr>Arial</vt:lpstr>
      <vt:lpstr>Calibri</vt:lpstr>
      <vt:lpstr>ISO-PPT-Template-Public</vt:lpstr>
      <vt:lpstr>blank</vt:lpstr>
      <vt:lpstr>PowerPoint Presentation</vt:lpstr>
      <vt:lpstr>Stakeholder question: To what extent would ‘biasing’ the strike price upward reduce incentives to procure fuel?</vt:lpstr>
      <vt:lpstr>Today’s discussion</vt:lpstr>
      <vt:lpstr>Conceptual impact of strike price bias on resource incentives </vt:lpstr>
      <vt:lpstr>Background: Relationship between strike prices, marginal costs, and incentives</vt:lpstr>
      <vt:lpstr>What does this relationship mean for a biased strike price?</vt:lpstr>
      <vt:lpstr>Assessment of a biased strike price’s impact on incentives must consider both mechanisms</vt:lpstr>
      <vt:lpstr>Graphical illustration (from December MC)</vt:lpstr>
      <vt:lpstr>Empirical assessment how a strike price bias impacts resource incentives</vt:lpstr>
      <vt:lpstr>Use production cost model to empirically estimate the impact of a strike price bias</vt:lpstr>
      <vt:lpstr>Caveats and limitations to this analysis</vt:lpstr>
      <vt:lpstr>Preliminary results for a range of biases and Cases</vt:lpstr>
      <vt:lpstr>Distribution of MC – K for Sold Option MWh: Extended Stressed Conditions: All Hours</vt:lpstr>
      <vt:lpstr>Distribution of MC – K for Sold Option MWh: Frequent Stressed Conditions: All Hours</vt:lpstr>
      <vt:lpstr>Distribution of MC – K for Sold Option MWh: Infrequent Stressed Conditions: All Hours</vt:lpstr>
      <vt:lpstr>All-hour results suggest a $10 bias has a modest, but not overwhelming impact on incentives</vt:lpstr>
      <vt:lpstr>Preliminary results for varying market conditions</vt:lpstr>
      <vt:lpstr>Distribution of MC – K for Sold Option MWh: Extended Stressed Conditions: Breakout by RT LMP</vt:lpstr>
      <vt:lpstr>Distribution of MC – K for Sold Option MWh: Frequent Stressed Conditions: Breakout by RT LMP</vt:lpstr>
      <vt:lpstr>Distribution of MC – K for Sold Option MWh: Infrequent Stressed Conditions: Breakout by RT LMP</vt:lpstr>
      <vt:lpstr>Analysis suggests a strike bias appears to impact incentives more significantly during stressed conditions </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2020-02-07T23:39:18Z</dcterms:created>
  <dcterms:modified xsi:type="dcterms:W3CDTF">2020-02-07T23:39:28Z</dcterms:modified>
</cp:coreProperties>
</file>