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8"/>
  </p:notesMasterIdLst>
  <p:handoutMasterIdLst>
    <p:handoutMasterId r:id="rId19"/>
  </p:handoutMasterIdLst>
  <p:sldIdLst>
    <p:sldId id="263" r:id="rId3"/>
    <p:sldId id="286" r:id="rId4"/>
    <p:sldId id="313" r:id="rId5"/>
    <p:sldId id="303" r:id="rId6"/>
    <p:sldId id="309" r:id="rId7"/>
    <p:sldId id="305" r:id="rId8"/>
    <p:sldId id="306" r:id="rId9"/>
    <p:sldId id="312" r:id="rId10"/>
    <p:sldId id="311" r:id="rId11"/>
    <p:sldId id="291" r:id="rId12"/>
    <p:sldId id="316" r:id="rId13"/>
    <p:sldId id="307" r:id="rId14"/>
    <p:sldId id="315" r:id="rId15"/>
    <p:sldId id="292" r:id="rId16"/>
    <p:sldId id="294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6A9A"/>
    <a:srgbClr val="EC1F25"/>
    <a:srgbClr val="FBB92F"/>
    <a:srgbClr val="77BD2A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89965" autoAdjust="0"/>
  </p:normalViewPr>
  <p:slideViewPr>
    <p:cSldViewPr>
      <p:cViewPr varScale="1">
        <p:scale>
          <a:sx n="67" d="100"/>
          <a:sy n="67" d="100"/>
        </p:scale>
        <p:origin x="13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eissler@iso-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otto@isO-n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12/a6_c_iv_presentation_incents_fuel_arrangements.pptx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February 11-13, 2020 | MARKETS COMMITTEE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Consideration of a seasonal forward market to complement the ESI design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950" dirty="0" smtClean="0"/>
              <a:t>Energy Security Improvements (ESI):</a:t>
            </a:r>
          </a:p>
          <a:p>
            <a:r>
              <a:rPr lang="en-US" sz="2950" dirty="0" smtClean="0"/>
              <a:t>Forward Market Design Update</a:t>
            </a:r>
            <a:endParaRPr lang="en-US" sz="295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791200"/>
            <a:ext cx="3730752" cy="381000"/>
          </a:xfrm>
        </p:spPr>
        <p:txBody>
          <a:bodyPr/>
          <a:lstStyle/>
          <a:p>
            <a:r>
              <a:rPr lang="en-US" dirty="0" smtClean="0"/>
              <a:t>413.535.4367 | </a:t>
            </a:r>
            <a:r>
              <a:rPr lang="en-US" dirty="0" smtClean="0">
                <a:hlinkClick r:id="rId3"/>
              </a:rPr>
              <a:t>CGeissler@iso-ne.com</a:t>
            </a:r>
            <a:r>
              <a:rPr lang="en-US" dirty="0" smtClean="0"/>
              <a:t>; 413.540.4738 | </a:t>
            </a:r>
            <a:r>
              <a:rPr lang="en-US" dirty="0" smtClean="0">
                <a:hlinkClick r:id="rId4"/>
              </a:rPr>
              <a:t>Sotto@isO-ne.com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85040" y="5177135"/>
            <a:ext cx="395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Chris </a:t>
            </a:r>
            <a:r>
              <a:rPr lang="en-US" sz="2400" dirty="0" smtClean="0">
                <a:solidFill>
                  <a:schemeClr val="accent1"/>
                </a:solidFill>
              </a:rPr>
              <a:t>Geissler and </a:t>
            </a:r>
            <a:r>
              <a:rPr lang="en-US" sz="2400" dirty="0" smtClean="0">
                <a:solidFill>
                  <a:schemeClr val="accent1"/>
                </a:solidFill>
              </a:rPr>
              <a:t>Steven Otto</a:t>
            </a:r>
            <a:endParaRPr lang="en-US" sz="1050" kern="0" cap="all" spc="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Conceptual design: forward sale of DA ancillary services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466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forward market </a:t>
            </a:r>
            <a:r>
              <a:rPr lang="en-US" dirty="0"/>
              <a:t>would buy the day-ahead ancillary services introduced under ESI on a forward </a:t>
            </a:r>
            <a:r>
              <a:rPr lang="en-US" dirty="0" smtClean="0"/>
              <a:t>basis, and be run a season ahead of the delivery period</a:t>
            </a:r>
          </a:p>
          <a:p>
            <a:r>
              <a:rPr lang="en-US" dirty="0" smtClean="0"/>
              <a:t>These forward positions would settle against the day-ahead ancillary service clearing price in the delivery period</a:t>
            </a:r>
          </a:p>
          <a:p>
            <a:pPr lvl="1"/>
            <a:r>
              <a:rPr lang="en-US" dirty="0" smtClean="0"/>
              <a:t>Follows a standard two-settlement framework</a:t>
            </a:r>
          </a:p>
          <a:p>
            <a:pPr lvl="1"/>
            <a:r>
              <a:rPr lang="en-US" dirty="0" smtClean="0"/>
              <a:t>Deviations between forward and DA positions are settled at the DA ancillary service price</a:t>
            </a:r>
          </a:p>
          <a:p>
            <a:r>
              <a:rPr lang="en-US" dirty="0"/>
              <a:t>Sellers can ‘lock in’ a forward price for DA ancillary services before making energy inventory </a:t>
            </a:r>
            <a:r>
              <a:rPr lang="en-US" dirty="0" smtClean="0"/>
              <a:t>arrangements</a:t>
            </a:r>
          </a:p>
          <a:p>
            <a:r>
              <a:rPr lang="en-US" dirty="0" smtClean="0"/>
              <a:t>This is a risk-reducing design, on both sides:</a:t>
            </a:r>
          </a:p>
          <a:p>
            <a:pPr lvl="1"/>
            <a:r>
              <a:rPr lang="en-US" dirty="0" smtClean="0"/>
              <a:t>Can increase revenue certainty for suppliers who expect to sell day-ahead ancillary services</a:t>
            </a:r>
          </a:p>
          <a:p>
            <a:pPr lvl="1"/>
            <a:r>
              <a:rPr lang="en-US" dirty="0" smtClean="0"/>
              <a:t>Can reduce uncertainties over DA ancillary service costs for consumers</a:t>
            </a:r>
          </a:p>
        </p:txBody>
      </p:sp>
    </p:spTree>
    <p:extLst>
      <p:ext uri="{BB962C8B-B14F-4D97-AF65-F5344CB8AC3E}">
        <p14:creationId xmlns:p14="http://schemas.microsoft.com/office/powerpoint/2010/main" val="226611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Forward market will not adversely impact energy market outcomes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0772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DA market would determine DA energy and ancillary service awards based on bids/offers in that market</a:t>
            </a:r>
          </a:p>
          <a:p>
            <a:pPr lvl="1"/>
            <a:r>
              <a:rPr lang="en-US" dirty="0" smtClean="0"/>
              <a:t>Such awards would not clear based on forward positions</a:t>
            </a:r>
          </a:p>
          <a:p>
            <a:r>
              <a:rPr lang="en-US" dirty="0" smtClean="0"/>
              <a:t>Will generally produce awards consistent with market efficiency and supplier preferences</a:t>
            </a:r>
          </a:p>
          <a:p>
            <a:pPr lvl="1"/>
            <a:r>
              <a:rPr lang="en-US" b="1" dirty="0" smtClean="0"/>
              <a:t>Efficiency</a:t>
            </a:r>
            <a:r>
              <a:rPr lang="en-US" dirty="0" smtClean="0"/>
              <a:t>: The DA optimization will award DA energy and options to the set of suppliers that provide them at lowest cost (as determined by their DA offer prices)</a:t>
            </a:r>
          </a:p>
          <a:p>
            <a:pPr lvl="1"/>
            <a:r>
              <a:rPr lang="en-US" b="1" dirty="0" smtClean="0"/>
              <a:t>Supplier preferences</a:t>
            </a:r>
            <a:r>
              <a:rPr lang="en-US" dirty="0" smtClean="0"/>
              <a:t>: The DA clearing prices will incorporate opportunity costs, as necessary, to prevent instances where participants would prefer different DA awards (based on their DA offer prices)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5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design principles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908" y="1143000"/>
            <a:ext cx="8229600" cy="48126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Improve </a:t>
            </a:r>
            <a:r>
              <a:rPr lang="en-US" b="1" dirty="0"/>
              <a:t>market </a:t>
            </a:r>
            <a:r>
              <a:rPr lang="en-US" b="1" dirty="0" smtClean="0"/>
              <a:t>efficiency</a:t>
            </a:r>
            <a:endParaRPr lang="en-US" b="1" dirty="0"/>
          </a:p>
          <a:p>
            <a:pPr lvl="1" indent="-342900"/>
            <a:r>
              <a:rPr lang="en-US" dirty="0" smtClean="0"/>
              <a:t>Suppliers can lock-in an ancillary service price before making advance arrangements, which may help to reduce risk and incent efficient arrangements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Sound forward markets require sound spot markets</a:t>
            </a:r>
          </a:p>
          <a:p>
            <a:pPr lvl="1" indent="-342900"/>
            <a:r>
              <a:rPr lang="en-US" dirty="0" smtClean="0"/>
              <a:t>The </a:t>
            </a:r>
            <a:r>
              <a:rPr lang="en-US" dirty="0"/>
              <a:t>day-ahead ancillary </a:t>
            </a:r>
            <a:r>
              <a:rPr lang="en-US" dirty="0" smtClean="0"/>
              <a:t>services proposed under ESI </a:t>
            </a:r>
            <a:r>
              <a:rPr lang="en-US" dirty="0"/>
              <a:t>would </a:t>
            </a:r>
            <a:r>
              <a:rPr lang="en-US" dirty="0" smtClean="0"/>
              <a:t>provide the spot price against which the forward market settles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Reward outputs, not inputs</a:t>
            </a:r>
            <a:endParaRPr lang="en-US" b="1" dirty="0"/>
          </a:p>
          <a:p>
            <a:pPr lvl="1" indent="-342900"/>
            <a:r>
              <a:rPr lang="en-US" dirty="0" smtClean="0"/>
              <a:t>Compensates </a:t>
            </a:r>
            <a:r>
              <a:rPr lang="en-US" dirty="0"/>
              <a:t>participants </a:t>
            </a:r>
            <a:r>
              <a:rPr lang="en-US" dirty="0" smtClean="0"/>
              <a:t>based on their ability to sell options in the DA market, and ultimately deliver energy when dispatched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Compensate all resources that provide the desired service similarly</a:t>
            </a:r>
          </a:p>
          <a:p>
            <a:pPr lvl="1" indent="-342900"/>
            <a:r>
              <a:rPr lang="en-US" dirty="0" smtClean="0"/>
              <a:t>Any participant that takes </a:t>
            </a:r>
            <a:r>
              <a:rPr lang="en-US" dirty="0"/>
              <a:t>on a forward position will be compensated </a:t>
            </a:r>
            <a:r>
              <a:rPr lang="en-US" dirty="0" smtClean="0"/>
              <a:t>at the same rate</a:t>
            </a:r>
            <a:endParaRPr lang="en-US" dirty="0"/>
          </a:p>
          <a:p>
            <a:pPr marL="40005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There remain many important design elements that require further work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 definitions</a:t>
            </a:r>
            <a:r>
              <a:rPr lang="en-US" dirty="0" smtClean="0"/>
              <a:t>: Which DA product(s) are being procured forward? </a:t>
            </a:r>
            <a:r>
              <a:rPr lang="en-US" dirty="0" smtClean="0"/>
              <a:t>How </a:t>
            </a:r>
            <a:r>
              <a:rPr lang="en-US" dirty="0" smtClean="0"/>
              <a:t>long is the delivery period associated with a forward sale?</a:t>
            </a:r>
          </a:p>
          <a:p>
            <a:r>
              <a:rPr lang="en-US" b="1" dirty="0" smtClean="0"/>
              <a:t>Demand</a:t>
            </a:r>
            <a:r>
              <a:rPr lang="en-US" dirty="0" smtClean="0"/>
              <a:t>: How many MWh are bought forward? </a:t>
            </a:r>
            <a:r>
              <a:rPr lang="en-US" dirty="0" smtClean="0"/>
              <a:t>Is </a:t>
            </a:r>
            <a:r>
              <a:rPr lang="en-US" dirty="0" smtClean="0"/>
              <a:t>this value administratively determined? </a:t>
            </a:r>
            <a:r>
              <a:rPr lang="en-US" dirty="0" smtClean="0"/>
              <a:t>Can </a:t>
            </a:r>
            <a:r>
              <a:rPr lang="en-US" dirty="0" smtClean="0"/>
              <a:t>curves be derived?</a:t>
            </a:r>
          </a:p>
          <a:p>
            <a:r>
              <a:rPr lang="en-US" b="1" dirty="0" smtClean="0"/>
              <a:t>Auction mechanics</a:t>
            </a:r>
            <a:r>
              <a:rPr lang="en-US" dirty="0" smtClean="0"/>
              <a:t>: Portfolio or resource-specific offers?  What eligibility criteria is most likely to incent efficient advance arrangements?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are areas of detail the ISO needs to assess and develop</a:t>
            </a:r>
          </a:p>
        </p:txBody>
      </p:sp>
    </p:spTree>
    <p:extLst>
      <p:ext uri="{BB962C8B-B14F-4D97-AF65-F5344CB8AC3E}">
        <p14:creationId xmlns:p14="http://schemas.microsoft.com/office/powerpoint/2010/main" val="315831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Alternate concept: Forward procurement of fuel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421" y="1283312"/>
            <a:ext cx="8229600" cy="4812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ISO also considered a forward “market” construct based around forward procurement of fuel</a:t>
            </a:r>
          </a:p>
          <a:p>
            <a:r>
              <a:rPr lang="en-US" dirty="0" smtClean="0"/>
              <a:t>Such a concept would not satisfy sound design principles </a:t>
            </a:r>
          </a:p>
          <a:p>
            <a:r>
              <a:rPr lang="en-US" dirty="0"/>
              <a:t>Without a well-defined spot market to settle against, a </a:t>
            </a:r>
            <a:r>
              <a:rPr lang="en-US" dirty="0" smtClean="0"/>
              <a:t>payments-for-fuel </a:t>
            </a:r>
            <a:r>
              <a:rPr lang="en-US" dirty="0"/>
              <a:t>approach </a:t>
            </a:r>
            <a:r>
              <a:rPr lang="en-US" dirty="0" smtClean="0"/>
              <a:t>may require numerous administrative parameters, including: </a:t>
            </a:r>
            <a:endParaRPr lang="en-US" dirty="0"/>
          </a:p>
          <a:p>
            <a:pPr lvl="1"/>
            <a:r>
              <a:rPr lang="en-US" dirty="0" smtClean="0"/>
              <a:t>out-of-market </a:t>
            </a:r>
            <a:r>
              <a:rPr lang="en-US" dirty="0"/>
              <a:t>decisions about how/when to use the fuel, </a:t>
            </a:r>
          </a:p>
          <a:p>
            <a:pPr lvl="1"/>
            <a:r>
              <a:rPr lang="en-US" dirty="0"/>
              <a:t>ad hoc </a:t>
            </a:r>
            <a:r>
              <a:rPr lang="en-US" dirty="0" smtClean="0"/>
              <a:t>penalties for ‘failure to maintain fuel’ </a:t>
            </a:r>
            <a:r>
              <a:rPr lang="en-US" dirty="0"/>
              <a:t>that are not consistent with a product’s market </a:t>
            </a:r>
            <a:r>
              <a:rPr lang="en-US" dirty="0" smtClean="0"/>
              <a:t>value, and</a:t>
            </a:r>
          </a:p>
          <a:p>
            <a:pPr lvl="1"/>
            <a:r>
              <a:rPr lang="en-US" dirty="0" smtClean="0"/>
              <a:t>settlement rules for diverse technologies (gas contracts, oil in tanks, hydro in rivers, charges in batteries, etc.)</a:t>
            </a:r>
          </a:p>
          <a:p>
            <a:r>
              <a:rPr lang="en-US" dirty="0" smtClean="0"/>
              <a:t>The forward procurement of fuel would reward inputs (fuel) and not outputs (electrical services)</a:t>
            </a:r>
          </a:p>
        </p:txBody>
      </p:sp>
    </p:spTree>
    <p:extLst>
      <p:ext uri="{BB962C8B-B14F-4D97-AF65-F5344CB8AC3E}">
        <p14:creationId xmlns:p14="http://schemas.microsoft.com/office/powerpoint/2010/main" val="425720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from today’s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ISO intends to pursue a forward ancillary service market to complement the day-ahead ancillary services proposed under the core ESI design</a:t>
            </a:r>
          </a:p>
          <a:p>
            <a:r>
              <a:rPr lang="en-US" dirty="0" smtClean="0"/>
              <a:t>This intention will be communicated to FERC as part of the ISO’s filing in April</a:t>
            </a:r>
          </a:p>
          <a:p>
            <a:r>
              <a:rPr lang="en-US" dirty="0" smtClean="0"/>
              <a:t>Work is ongoing, and it will require substantial time and resources to develop a complete proposal and detailed design</a:t>
            </a:r>
          </a:p>
          <a:p>
            <a:r>
              <a:rPr lang="en-US" dirty="0" smtClean="0"/>
              <a:t>Welcome stakeholder feedback on this direction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plans to develop a forward market for ancillary services to complement ESI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3312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The ISO has been exploring the potential benefits of a forward market</a:t>
            </a:r>
          </a:p>
          <a:p>
            <a:r>
              <a:rPr lang="en-US" dirty="0" smtClean="0"/>
              <a:t>Based on its analysis to date, the ISO expects that the forward sale of the ancillary services could support efficient energy inventory arrangements and improve energy security</a:t>
            </a:r>
          </a:p>
          <a:p>
            <a:r>
              <a:rPr lang="en-US" dirty="0" smtClean="0"/>
              <a:t>The ISO therefore plans to pursue a forward market for ancillary services</a:t>
            </a:r>
          </a:p>
          <a:p>
            <a:pPr lvl="1"/>
            <a:r>
              <a:rPr lang="en-US" dirty="0" smtClean="0"/>
              <a:t>Forward market would build upon newly developed ancillary services introduced with ESI</a:t>
            </a:r>
          </a:p>
          <a:p>
            <a:pPr lvl="1"/>
            <a:r>
              <a:rPr lang="en-US" dirty="0" smtClean="0"/>
              <a:t>This market would replace, or substantially re-design, the existing Forward Reserve Market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 is intended to be high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Inform stakeholders of ISO’s intentions ahead of ESI committee votes and filing</a:t>
            </a:r>
          </a:p>
          <a:p>
            <a:pPr lvl="1"/>
            <a:r>
              <a:rPr lang="en-US" dirty="0" smtClean="0"/>
              <a:t>April filing to FERC will convey ISO’s intent to develop such a market, but will not include Tariff language or design details</a:t>
            </a:r>
          </a:p>
          <a:p>
            <a:r>
              <a:rPr lang="en-US" dirty="0" smtClean="0"/>
              <a:t>While the ISO is working steadily to assess how a forward market might work, many key design elements and details will require substantial design efforts </a:t>
            </a:r>
          </a:p>
          <a:p>
            <a:pPr lvl="1"/>
            <a:r>
              <a:rPr lang="en-US" dirty="0" smtClean="0"/>
              <a:t>E.g., product definition, demand parameters</a:t>
            </a:r>
          </a:p>
          <a:p>
            <a:pPr lvl="1"/>
            <a:r>
              <a:rPr lang="en-US" dirty="0"/>
              <a:t>Anticipate that this work will extend beyond 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Once we have a more detailed design, the ISO looks forward to productive stakeholder discussions on </a:t>
            </a:r>
            <a:r>
              <a:rPr lang="en-US" dirty="0" smtClean="0"/>
              <a:t>the </a:t>
            </a:r>
            <a:r>
              <a:rPr lang="en-US" dirty="0" smtClean="0"/>
              <a:t>seasonal forward market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35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discussion is organized into three topics: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Benefit of a seasonal forward market for the day-ahead ancillary services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Forward market design principles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Forward ancillary service market conceptual design – </a:t>
            </a:r>
            <a:r>
              <a:rPr lang="en-US" i="1" dirty="0" smtClean="0"/>
              <a:t>current thinking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4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a seasonal forward market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6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Forward ancillary services market could increase efficient forward arrangements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283312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The ISO expects that a forward ancillary services market could compliment the core ESI day-ahead design and further enhance market efficiency</a:t>
            </a:r>
          </a:p>
          <a:p>
            <a:r>
              <a:rPr lang="en-US" dirty="0" smtClean="0"/>
              <a:t>Our current thinking:</a:t>
            </a:r>
          </a:p>
          <a:p>
            <a:pPr lvl="1"/>
            <a:r>
              <a:rPr lang="en-US" dirty="0" smtClean="0"/>
              <a:t>ESI will generally increase the likelihood of efficient advance energy inventory arrangements that improve the region’s energy security (see the </a:t>
            </a:r>
            <a:r>
              <a:rPr lang="en-US" dirty="0" smtClean="0">
                <a:hlinkClick r:id="rId2"/>
              </a:rPr>
              <a:t>ISO’s December 2019 presentation</a:t>
            </a:r>
            <a:r>
              <a:rPr lang="en-US" dirty="0" smtClean="0"/>
              <a:t> on this topic)</a:t>
            </a:r>
          </a:p>
          <a:p>
            <a:pPr lvl="1"/>
            <a:r>
              <a:rPr lang="en-US" dirty="0" smtClean="0"/>
              <a:t>A forward market that allows resources to ‘lock in’ a forward price before making advance energy inventory arrangements will further incent such arrangements, under plausible conditions (</a:t>
            </a:r>
            <a:r>
              <a:rPr lang="en-US" i="1" dirty="0" smtClean="0"/>
              <a:t>next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388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When is a forward market most important?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forward market is most likely to incent an efficient energy inventory arrangement in the following conditions: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Arrangement requires advanced planning</a:t>
            </a:r>
            <a:r>
              <a:rPr lang="en-US" dirty="0" smtClean="0"/>
              <a:t>: Includes up-front costs incurred before the day ahead (DA) market </a:t>
            </a:r>
          </a:p>
          <a:p>
            <a:pPr lvl="1"/>
            <a:r>
              <a:rPr lang="en-US" dirty="0" smtClean="0"/>
              <a:t>Some arrangements may need to be made before winter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Arrangement is lumpy</a:t>
            </a:r>
            <a:r>
              <a:rPr lang="en-US" dirty="0" smtClean="0"/>
              <a:t>: Large, discrete procurement of inventoried energy impacts future market outcomes</a:t>
            </a:r>
          </a:p>
          <a:p>
            <a:pPr lvl="1"/>
            <a:r>
              <a:rPr lang="en-US" dirty="0" smtClean="0"/>
              <a:t>Acquiring an LNG cargo may ‘clip’ spot winter power prices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Arrangement is publicly known</a:t>
            </a:r>
            <a:r>
              <a:rPr lang="en-US" dirty="0" smtClean="0"/>
              <a:t>: The impacts of the arrangement are evident to the markets before winter </a:t>
            </a:r>
          </a:p>
          <a:p>
            <a:pPr lvl="1"/>
            <a:r>
              <a:rPr lang="en-US" dirty="0" smtClean="0"/>
              <a:t>When a generator contracts for an LNG cargo, it may impact the forward curves for winter gas and power in New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1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design principles for a forward market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Improve market efficiency</a:t>
            </a:r>
            <a:r>
              <a:rPr lang="en-US" dirty="0" smtClean="0"/>
              <a:t>: Increase incentives for socially efficient investments and energy inventory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Sound forward markets require sound spot markets</a:t>
            </a:r>
            <a:r>
              <a:rPr lang="en-US" dirty="0" smtClean="0"/>
              <a:t>: Forward-market procurements work well when they settle against a transparent, spot price for the underlying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Reward </a:t>
            </a:r>
            <a:r>
              <a:rPr lang="en-US" b="1" dirty="0"/>
              <a:t>outputs, not </a:t>
            </a:r>
            <a:r>
              <a:rPr lang="en-US" b="1" dirty="0" smtClean="0"/>
              <a:t>inputs</a:t>
            </a:r>
            <a:r>
              <a:rPr lang="en-US" dirty="0" smtClean="0"/>
              <a:t>: Reward suppliers that deliver the output that a reliable system requires, thus incenting cost-effective and innovative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Similar compensation for similar service</a:t>
            </a:r>
            <a:r>
              <a:rPr lang="en-US" dirty="0" smtClean="0"/>
              <a:t>: Technology neutral approach that sends the broadest market signal for the desired service</a:t>
            </a:r>
          </a:p>
        </p:txBody>
      </p:sp>
    </p:spTree>
    <p:extLst>
      <p:ext uri="{BB962C8B-B14F-4D97-AF65-F5344CB8AC3E}">
        <p14:creationId xmlns:p14="http://schemas.microsoft.com/office/powerpoint/2010/main" val="188183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ancillary service market Conceptual 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7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24A483BD-60D6-4245-8F7E-538FDF5E0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1212</Words>
  <Application>Microsoft Office PowerPoint</Application>
  <PresentationFormat>On-screen Show (4:3)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ISO-PPT-Template-Public</vt:lpstr>
      <vt:lpstr>blank</vt:lpstr>
      <vt:lpstr>PowerPoint Presentation</vt:lpstr>
      <vt:lpstr>ISO plans to develop a forward market for ancillary services to complement ESI</vt:lpstr>
      <vt:lpstr>Today’s discussion is intended to be high level</vt:lpstr>
      <vt:lpstr>Key topics</vt:lpstr>
      <vt:lpstr>Benefit of a seasonal forward market</vt:lpstr>
      <vt:lpstr>Forward ancillary services market could increase efficient forward arrangements</vt:lpstr>
      <vt:lpstr>When is a forward market most important?</vt:lpstr>
      <vt:lpstr>Sound design principles for a forward market</vt:lpstr>
      <vt:lpstr>Forward ancillary service market Conceptual Design</vt:lpstr>
      <vt:lpstr>Conceptual design: forward sale of DA ancillary services</vt:lpstr>
      <vt:lpstr>Forward market will not adversely impact energy market outcomes</vt:lpstr>
      <vt:lpstr>Revisiting design principles </vt:lpstr>
      <vt:lpstr>There remain many important design elements that require further work</vt:lpstr>
      <vt:lpstr>Alternate concept: Forward procurement of fuel</vt:lpstr>
      <vt:lpstr>Key takeaways from today’s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2020-02-05T22:09:13Z</dcterms:created>
  <dcterms:modified xsi:type="dcterms:W3CDTF">2020-02-05T22:09:38Z</dcterms:modified>
</cp:coreProperties>
</file>