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63" r:id="rId3"/>
    <p:sldId id="405" r:id="rId4"/>
    <p:sldId id="407" r:id="rId5"/>
    <p:sldId id="398" r:id="rId6"/>
    <p:sldId id="399" r:id="rId7"/>
    <p:sldId id="402" r:id="rId8"/>
    <p:sldId id="404" r:id="rId9"/>
    <p:sldId id="369" r:id="rId10"/>
    <p:sldId id="409" r:id="rId11"/>
    <p:sldId id="371" r:id="rId12"/>
    <p:sldId id="391" r:id="rId13"/>
    <p:sldId id="408" r:id="rId14"/>
    <p:sldId id="392" r:id="rId15"/>
    <p:sldId id="393" r:id="rId16"/>
    <p:sldId id="394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8920"/>
    <a:srgbClr val="0326BD"/>
    <a:srgbClr val="E7251A"/>
    <a:srgbClr val="6FA943"/>
    <a:srgbClr val="62777F"/>
    <a:srgbClr val="6DCFF6"/>
    <a:srgbClr val="77BD2A"/>
    <a:srgbClr val="80AFDA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1" autoAdjust="0"/>
    <p:restoredTop sz="98196" autoAdjust="0"/>
  </p:normalViewPr>
  <p:slideViewPr>
    <p:cSldViewPr>
      <p:cViewPr varScale="1">
        <p:scale>
          <a:sx n="70" d="100"/>
          <a:sy n="70" d="100"/>
        </p:scale>
        <p:origin x="11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88" y="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[AllDynamicDelistBids_fuel_type.xlsx]Chart!PivotTable4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111942257217847"/>
          <c:y val="0.17139680229112478"/>
          <c:w val="0.63387226596675417"/>
          <c:h val="0.73087202859669109"/>
        </c:manualLayout>
      </c:layout>
      <c:pieChart>
        <c:varyColors val="1"/>
        <c:ser>
          <c:idx val="0"/>
          <c:order val="0"/>
          <c:tx>
            <c:strRef>
              <c:f>Chart!$B$3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10-43E5-86C8-B27C0980802B}"/>
              </c:ext>
            </c:extLst>
          </c:dPt>
          <c:dPt>
            <c:idx val="1"/>
            <c:bubble3D val="0"/>
            <c:spPr>
              <a:solidFill>
                <a:srgbClr val="6FA94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10-43E5-86C8-B27C0980802B}"/>
              </c:ext>
            </c:extLst>
          </c:dPt>
          <c:dPt>
            <c:idx val="2"/>
            <c:bubble3D val="0"/>
            <c:spPr>
              <a:solidFill>
                <a:srgbClr val="62777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10-43E5-86C8-B27C0980802B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10-43E5-86C8-B27C098080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10-43E5-86C8-B27C098080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10-43E5-86C8-B27C098080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210-43E5-86C8-B27C098080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210-43E5-86C8-B27C098080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210-43E5-86C8-B27C0980802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210-43E5-86C8-B27C0980802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210-43E5-86C8-B27C0980802B}"/>
              </c:ext>
            </c:extLst>
          </c:dPt>
          <c:dLbls>
            <c:dLbl>
              <c:idx val="0"/>
              <c:layout>
                <c:manualLayout>
                  <c:x val="-0.13313495188101487"/>
                  <c:y val="-4.0242594725026198E-2"/>
                </c:manualLayout>
              </c:layout>
              <c:tx>
                <c:rich>
                  <a:bodyPr/>
                  <a:lstStyle/>
                  <a:p>
                    <a:fld id="{6089F010-F26D-448C-8945-3051DE9BB371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(</a:t>
                    </a:r>
                    <a:fld id="{4B9EBA79-0E40-4D9E-BA1C-094C690B2FB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 smtClean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572027454792"/>
                      <c:h val="0.114876728105332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0-43E5-86C8-B27C0980802B}"/>
                </c:ext>
              </c:extLst>
            </c:dLbl>
            <c:dLbl>
              <c:idx val="1"/>
              <c:layout>
                <c:manualLayout>
                  <c:x val="0.21679768153980758"/>
                  <c:y val="2.69329725961828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9C6F6D-C2CE-40BD-99A1-B2796D265F7B}" type="CATEGORYNAME">
                      <a:rPr lang="en-US" smtClean="0">
                        <a:solidFill>
                          <a:srgbClr val="6FA943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 smtClean="0">
                        <a:solidFill>
                          <a:srgbClr val="6FA943"/>
                        </a:solidFill>
                      </a:rPr>
                      <a:t> (</a:t>
                    </a:r>
                    <a:fld id="{568F36CB-CF81-49E9-8AD6-D0B4C70CD7DB}" type="PERCENTAGE">
                      <a:rPr lang="en-US" baseline="0" smtClean="0">
                        <a:solidFill>
                          <a:srgbClr val="6FA943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r>
                      <a:rPr lang="en-US" baseline="0" dirty="0" smtClean="0">
                        <a:solidFill>
                          <a:srgbClr val="6FA943"/>
                        </a:solidFill>
                      </a:rPr>
                      <a:t>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730599300087496"/>
                      <c:h val="0.17351699050795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0-43E5-86C8-B27C0980802B}"/>
                </c:ext>
              </c:extLst>
            </c:dLbl>
            <c:dLbl>
              <c:idx val="2"/>
              <c:layout>
                <c:manualLayout>
                  <c:x val="-0.26666666666666666"/>
                  <c:y val="-2.3382816989641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10-43E5-86C8-B27C098080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10-43E5-86C8-B27C09808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54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Chart!$A$4:$A$8</c:f>
              <c:strCache>
                <c:ptCount val="4"/>
                <c:pt idx="0">
                  <c:v>Hydro</c:v>
                </c:pt>
                <c:pt idx="1">
                  <c:v>Other Renewables</c:v>
                </c:pt>
                <c:pt idx="2">
                  <c:v>Oil</c:v>
                </c:pt>
                <c:pt idx="3">
                  <c:v>Gas</c:v>
                </c:pt>
              </c:strCache>
            </c:strRef>
          </c:cat>
          <c:val>
            <c:numRef>
              <c:f>Chart!$B$4:$B$8</c:f>
              <c:numCache>
                <c:formatCode>0.000</c:formatCode>
                <c:ptCount val="4"/>
                <c:pt idx="0">
                  <c:v>34.153999999999996</c:v>
                </c:pt>
                <c:pt idx="1">
                  <c:v>117.10599999999998</c:v>
                </c:pt>
                <c:pt idx="2">
                  <c:v>2272.85</c:v>
                </c:pt>
                <c:pt idx="3">
                  <c:v>1447.9930000000002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10-43E5-86C8-B27C098080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72901-9682-4CB7-9004-D68A48E65429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AE1BA66-42FB-4DE2-88FE-7A769A8F1981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755 MW </a:t>
          </a:r>
          <a:r>
            <a:rPr lang="en-US" dirty="0" smtClean="0">
              <a:solidFill>
                <a:srgbClr val="000000"/>
              </a:solidFill>
            </a:rPr>
            <a:t>of new generation &amp; demand resources elected RTR exemption</a:t>
          </a:r>
          <a:endParaRPr lang="en-US" dirty="0">
            <a:solidFill>
              <a:srgbClr val="000000"/>
            </a:solidFill>
          </a:endParaRPr>
        </a:p>
      </dgm:t>
    </dgm:pt>
    <dgm:pt modelId="{CF60D295-0C76-4921-99F4-67B93678E6BB}" type="parTrans" cxnId="{D52C617E-CC9B-4C93-B974-479D0E8DC62A}">
      <dgm:prSet/>
      <dgm:spPr/>
      <dgm:t>
        <a:bodyPr/>
        <a:lstStyle/>
        <a:p>
          <a:endParaRPr lang="en-US"/>
        </a:p>
      </dgm:t>
    </dgm:pt>
    <dgm:pt modelId="{0F684752-4E67-4A05-9635-7ABEA4EB9B16}" type="sibTrans" cxnId="{D52C617E-CC9B-4C93-B974-479D0E8DC62A}">
      <dgm:prSet/>
      <dgm:spPr/>
      <dgm:t>
        <a:bodyPr/>
        <a:lstStyle/>
        <a:p>
          <a:endParaRPr lang="en-US" dirty="0"/>
        </a:p>
      </dgm:t>
    </dgm:pt>
    <dgm:pt modelId="{6BB3F4AF-7A0E-4B8A-A9BB-A914D6CD4A74}">
      <dgm:prSet phldrT="[Text]" custT="1"/>
      <dgm:spPr/>
      <dgm:t>
        <a:bodyPr/>
        <a:lstStyle/>
        <a:p>
          <a:r>
            <a:rPr lang="en-US" sz="2100" b="0" dirty="0" smtClean="0">
              <a:solidFill>
                <a:srgbClr val="000000"/>
              </a:solidFill>
            </a:rPr>
            <a:t>Of that, </a:t>
          </a:r>
          <a:r>
            <a:rPr lang="en-US" sz="2100" b="1" dirty="0" smtClean="0">
              <a:solidFill>
                <a:srgbClr val="000000"/>
              </a:solidFill>
            </a:rPr>
            <a:t>317 MW </a:t>
          </a:r>
          <a:r>
            <a:rPr lang="en-US" sz="2100" dirty="0" smtClean="0">
              <a:solidFill>
                <a:srgbClr val="000000"/>
              </a:solidFill>
            </a:rPr>
            <a:t>cleared in primary auction </a:t>
          </a:r>
          <a:endParaRPr lang="en-US" sz="2100" dirty="0">
            <a:solidFill>
              <a:srgbClr val="000000"/>
            </a:solidFill>
          </a:endParaRPr>
        </a:p>
      </dgm:t>
    </dgm:pt>
    <dgm:pt modelId="{40BAA344-EBB1-4C6E-8DA6-5C204495E9C5}" type="parTrans" cxnId="{01379283-1209-4B7C-847B-F3A0796E7E42}">
      <dgm:prSet/>
      <dgm:spPr/>
      <dgm:t>
        <a:bodyPr/>
        <a:lstStyle/>
        <a:p>
          <a:endParaRPr lang="en-US"/>
        </a:p>
      </dgm:t>
    </dgm:pt>
    <dgm:pt modelId="{252DC5D9-9063-489E-8E16-2525CAF4009C}" type="sibTrans" cxnId="{01379283-1209-4B7C-847B-F3A0796E7E42}">
      <dgm:prSet/>
      <dgm:spPr/>
      <dgm:t>
        <a:bodyPr/>
        <a:lstStyle/>
        <a:p>
          <a:endParaRPr lang="en-US"/>
        </a:p>
      </dgm:t>
    </dgm:pt>
    <dgm:pt modelId="{86222613-34E3-468D-9794-EA15D333D79D}" type="pres">
      <dgm:prSet presAssocID="{B0672901-9682-4CB7-9004-D68A48E65429}" presName="Name0" presStyleCnt="0">
        <dgm:presLayoutVars>
          <dgm:dir/>
          <dgm:resizeHandles val="exact"/>
        </dgm:presLayoutVars>
      </dgm:prSet>
      <dgm:spPr/>
    </dgm:pt>
    <dgm:pt modelId="{FA23AD9B-1F5E-4628-8CAA-ECC1697564FD}" type="pres">
      <dgm:prSet presAssocID="{BAE1BA66-42FB-4DE2-88FE-7A769A8F1981}" presName="node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C316BA-3A4B-4545-82A1-D9779E0392D1}" type="pres">
      <dgm:prSet presAssocID="{0F684752-4E67-4A05-9635-7ABEA4EB9B16}" presName="sibTrans" presStyleLbl="sibTrans2D1" presStyleIdx="0" presStyleCnt="1" custScaleX="140012" custScaleY="94026" custLinFactNeighborX="713" custLinFactNeighborY="1257"/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4606A007-2075-4A53-B7C7-18D012C45AF1}" type="pres">
      <dgm:prSet presAssocID="{0F684752-4E67-4A05-9635-7ABEA4EB9B1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07AEF02-359E-4EBB-9739-CD976D6BCE41}" type="pres">
      <dgm:prSet presAssocID="{6BB3F4AF-7A0E-4B8A-A9BB-A914D6CD4A74}" presName="node" presStyleLbl="node1" presStyleIdx="1" presStyleCnt="2" custLinFactNeighborX="-1264" custLinFactNeighborY="6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99DF85B-96D3-490B-B37B-BA59777F3F5A}" type="presOf" srcId="{0F684752-4E67-4A05-9635-7ABEA4EB9B16}" destId="{4606A007-2075-4A53-B7C7-18D012C45AF1}" srcOrd="1" destOrd="0" presId="urn:microsoft.com/office/officeart/2005/8/layout/process1"/>
    <dgm:cxn modelId="{9C1EE164-14F1-42F9-898D-8A3B325DCB41}" type="presOf" srcId="{B0672901-9682-4CB7-9004-D68A48E65429}" destId="{86222613-34E3-468D-9794-EA15D333D79D}" srcOrd="0" destOrd="0" presId="urn:microsoft.com/office/officeart/2005/8/layout/process1"/>
    <dgm:cxn modelId="{DDEDCF25-4762-4B91-B0EA-2B61E7FE0ABF}" type="presOf" srcId="{6BB3F4AF-7A0E-4B8A-A9BB-A914D6CD4A74}" destId="{307AEF02-359E-4EBB-9739-CD976D6BCE41}" srcOrd="0" destOrd="0" presId="urn:microsoft.com/office/officeart/2005/8/layout/process1"/>
    <dgm:cxn modelId="{01379283-1209-4B7C-847B-F3A0796E7E42}" srcId="{B0672901-9682-4CB7-9004-D68A48E65429}" destId="{6BB3F4AF-7A0E-4B8A-A9BB-A914D6CD4A74}" srcOrd="1" destOrd="0" parTransId="{40BAA344-EBB1-4C6E-8DA6-5C204495E9C5}" sibTransId="{252DC5D9-9063-489E-8E16-2525CAF4009C}"/>
    <dgm:cxn modelId="{D52C617E-CC9B-4C93-B974-479D0E8DC62A}" srcId="{B0672901-9682-4CB7-9004-D68A48E65429}" destId="{BAE1BA66-42FB-4DE2-88FE-7A769A8F1981}" srcOrd="0" destOrd="0" parTransId="{CF60D295-0C76-4921-99F4-67B93678E6BB}" sibTransId="{0F684752-4E67-4A05-9635-7ABEA4EB9B16}"/>
    <dgm:cxn modelId="{3A19B1F4-6B41-4357-BFCD-AD6A2BB2AB77}" type="presOf" srcId="{BAE1BA66-42FB-4DE2-88FE-7A769A8F1981}" destId="{FA23AD9B-1F5E-4628-8CAA-ECC1697564FD}" srcOrd="0" destOrd="0" presId="urn:microsoft.com/office/officeart/2005/8/layout/process1"/>
    <dgm:cxn modelId="{FC0009DC-62A4-447F-A3D9-B92E4424EBEA}" type="presOf" srcId="{0F684752-4E67-4A05-9635-7ABEA4EB9B16}" destId="{28C316BA-3A4B-4545-82A1-D9779E0392D1}" srcOrd="0" destOrd="0" presId="urn:microsoft.com/office/officeart/2005/8/layout/process1"/>
    <dgm:cxn modelId="{F4B7F2B0-9860-400C-80EE-483B85470C33}" type="presParOf" srcId="{86222613-34E3-468D-9794-EA15D333D79D}" destId="{FA23AD9B-1F5E-4628-8CAA-ECC1697564FD}" srcOrd="0" destOrd="0" presId="urn:microsoft.com/office/officeart/2005/8/layout/process1"/>
    <dgm:cxn modelId="{B7BFF747-CCD3-4E3E-96A5-A19289A683E4}" type="presParOf" srcId="{86222613-34E3-468D-9794-EA15D333D79D}" destId="{28C316BA-3A4B-4545-82A1-D9779E0392D1}" srcOrd="1" destOrd="0" presId="urn:microsoft.com/office/officeart/2005/8/layout/process1"/>
    <dgm:cxn modelId="{4B01C1F7-EC0E-4C1C-8F3F-6E316D97457B}" type="presParOf" srcId="{28C316BA-3A4B-4545-82A1-D9779E0392D1}" destId="{4606A007-2075-4A53-B7C7-18D012C45AF1}" srcOrd="0" destOrd="0" presId="urn:microsoft.com/office/officeart/2005/8/layout/process1"/>
    <dgm:cxn modelId="{430257F3-6DB6-4187-8316-4B7C05118D39}" type="presParOf" srcId="{86222613-34E3-468D-9794-EA15D333D79D}" destId="{307AEF02-359E-4EBB-9739-CD976D6BCE4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AE0A5-E2A8-4CD0-8750-CD561FECA7FF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59FFE8-64DA-435B-AC0D-2E1AFDC6E377}">
      <dgm:prSet phldrT="[Text]" custT="1"/>
      <dgm:spPr/>
      <dgm:t>
        <a:bodyPr/>
        <a:lstStyle/>
        <a:p>
          <a:r>
            <a:rPr lang="en-US" sz="1800" dirty="0" smtClean="0"/>
            <a:t>Dynamic </a:t>
          </a:r>
          <a:r>
            <a:rPr lang="en-US" sz="1800" dirty="0" smtClean="0">
              <a:solidFill>
                <a:schemeClr val="bg1"/>
              </a:solidFill>
            </a:rPr>
            <a:t>De-List Bids </a:t>
          </a:r>
          <a:r>
            <a:rPr lang="en-US" sz="1800" dirty="0" smtClean="0"/>
            <a:t>were submitted at prices below $4.300/KW-month</a:t>
          </a:r>
          <a:endParaRPr lang="en-US" sz="1800" dirty="0"/>
        </a:p>
      </dgm:t>
    </dgm:pt>
    <dgm:pt modelId="{A6B6D705-F85C-423D-82E9-89B621E3B614}" type="parTrans" cxnId="{62779338-EF56-43E4-9D7A-C75579A4D8B5}">
      <dgm:prSet/>
      <dgm:spPr/>
      <dgm:t>
        <a:bodyPr/>
        <a:lstStyle/>
        <a:p>
          <a:endParaRPr lang="en-US"/>
        </a:p>
      </dgm:t>
    </dgm:pt>
    <dgm:pt modelId="{A6A7323D-EE27-46D8-BC6D-999969AF941D}" type="sibTrans" cxnId="{62779338-EF56-43E4-9D7A-C75579A4D8B5}">
      <dgm:prSet custT="1"/>
      <dgm:spPr/>
      <dgm:t>
        <a:bodyPr/>
        <a:lstStyle/>
        <a:p>
          <a:endParaRPr lang="en-US" sz="800" dirty="0"/>
        </a:p>
      </dgm:t>
    </dgm:pt>
    <dgm:pt modelId="{E6E01C73-9892-4E37-B70C-E5A8DFA174D9}">
      <dgm:prSet phldrT="[Text]" custT="1"/>
      <dgm:spPr/>
      <dgm:t>
        <a:bodyPr/>
        <a:lstStyle/>
        <a:p>
          <a:r>
            <a:rPr lang="en-US" sz="1600" dirty="0" smtClean="0"/>
            <a:t>Approximately 4,108 MW of Dynamic </a:t>
          </a:r>
          <a:r>
            <a:rPr lang="en-US" sz="1600" dirty="0" smtClean="0">
              <a:solidFill>
                <a:schemeClr val="bg1"/>
              </a:solidFill>
            </a:rPr>
            <a:t>De-List Bids </a:t>
          </a:r>
          <a:r>
            <a:rPr lang="en-US" sz="1600" dirty="0" smtClean="0"/>
            <a:t>from 129 resources were submitted during Rounds 4 and 5 of FCA 14</a:t>
          </a:r>
          <a:endParaRPr lang="en-US" sz="1600" dirty="0"/>
        </a:p>
      </dgm:t>
    </dgm:pt>
    <dgm:pt modelId="{EF5C9C9D-1928-4E26-B966-A191E17D47ED}" type="parTrans" cxnId="{4D71A771-A408-4685-911E-13AC9C9E0F2D}">
      <dgm:prSet/>
      <dgm:spPr/>
      <dgm:t>
        <a:bodyPr/>
        <a:lstStyle/>
        <a:p>
          <a:endParaRPr lang="en-US"/>
        </a:p>
      </dgm:t>
    </dgm:pt>
    <dgm:pt modelId="{D71AB4D6-8B4D-4A48-B77F-31946B381AD2}" type="sibTrans" cxnId="{4D71A771-A408-4685-911E-13AC9C9E0F2D}">
      <dgm:prSet custT="1"/>
      <dgm:spPr/>
      <dgm:t>
        <a:bodyPr/>
        <a:lstStyle/>
        <a:p>
          <a:endParaRPr lang="en-US" sz="800" dirty="0"/>
        </a:p>
      </dgm:t>
    </dgm:pt>
    <dgm:pt modelId="{9DEDAD49-1281-4968-8E1D-8EE909243DB5}">
      <dgm:prSet phldrT="[Text]" custT="1"/>
      <dgm:spPr/>
      <dgm:t>
        <a:bodyPr/>
        <a:lstStyle/>
        <a:p>
          <a:r>
            <a:rPr lang="en-US" sz="1600" dirty="0" smtClean="0"/>
            <a:t>Of those, 2,418 MW above the anticipated closing price were reviewed for reliability </a:t>
          </a:r>
          <a:endParaRPr lang="en-US" sz="1600" dirty="0"/>
        </a:p>
      </dgm:t>
    </dgm:pt>
    <dgm:pt modelId="{FF067301-B724-44D3-80C4-724DCE2C3AE1}" type="parTrans" cxnId="{ED9BDB8E-4B66-4EC1-B361-B57142C949D3}">
      <dgm:prSet/>
      <dgm:spPr/>
      <dgm:t>
        <a:bodyPr/>
        <a:lstStyle/>
        <a:p>
          <a:endParaRPr lang="en-US"/>
        </a:p>
      </dgm:t>
    </dgm:pt>
    <dgm:pt modelId="{801B469E-D55C-4778-B6E7-9CB069756960}" type="sibTrans" cxnId="{ED9BDB8E-4B66-4EC1-B361-B57142C949D3}">
      <dgm:prSet custT="1"/>
      <dgm:spPr/>
      <dgm:t>
        <a:bodyPr/>
        <a:lstStyle/>
        <a:p>
          <a:endParaRPr lang="en-US" sz="800" dirty="0"/>
        </a:p>
      </dgm:t>
    </dgm:pt>
    <dgm:pt modelId="{92464C45-603B-41D3-8245-EAAAF4C30E4C}">
      <dgm:prSet phldrT="[Text]" custT="1"/>
      <dgm:spPr/>
      <dgm:t>
        <a:bodyPr/>
        <a:lstStyle/>
        <a:p>
          <a:r>
            <a:rPr lang="en-US" sz="1800" dirty="0" smtClean="0"/>
            <a:t>None of the </a:t>
          </a:r>
          <a:r>
            <a:rPr lang="en-US" sz="1800" dirty="0" smtClean="0">
              <a:solidFill>
                <a:schemeClr val="bg1"/>
              </a:solidFill>
            </a:rPr>
            <a:t>Dynamic  De-List Bids </a:t>
          </a:r>
          <a:r>
            <a:rPr lang="en-US" sz="1800" dirty="0" smtClean="0"/>
            <a:t>were rejected for reliability </a:t>
          </a:r>
          <a:endParaRPr lang="en-US" sz="1800" dirty="0"/>
        </a:p>
      </dgm:t>
    </dgm:pt>
    <dgm:pt modelId="{CC0F113A-2D86-4B3D-9E58-ECFFDEBAF78F}" type="parTrans" cxnId="{920F4F91-411F-462C-B488-AA5E33294763}">
      <dgm:prSet/>
      <dgm:spPr/>
      <dgm:t>
        <a:bodyPr/>
        <a:lstStyle/>
        <a:p>
          <a:endParaRPr lang="en-US"/>
        </a:p>
      </dgm:t>
    </dgm:pt>
    <dgm:pt modelId="{50A80BB6-1805-46DF-888D-672AE723867D}" type="sibTrans" cxnId="{920F4F91-411F-462C-B488-AA5E33294763}">
      <dgm:prSet custT="1"/>
      <dgm:spPr/>
      <dgm:t>
        <a:bodyPr/>
        <a:lstStyle/>
        <a:p>
          <a:endParaRPr lang="en-US" sz="800" dirty="0"/>
        </a:p>
      </dgm:t>
    </dgm:pt>
    <dgm:pt modelId="{BB6FBC0F-E7F6-4EB4-B660-0305D1F51B28}">
      <dgm:prSet phldrT="[Text]" custT="1"/>
      <dgm:spPr/>
      <dgm:t>
        <a:bodyPr/>
        <a:lstStyle/>
        <a:p>
          <a:r>
            <a:rPr lang="en-US" sz="1800" dirty="0" smtClean="0"/>
            <a:t>Six Dynamic </a:t>
          </a:r>
          <a:r>
            <a:rPr lang="en-US" sz="1800" dirty="0" smtClean="0">
              <a:solidFill>
                <a:schemeClr val="bg1"/>
              </a:solidFill>
            </a:rPr>
            <a:t>De-List Bids were ra</a:t>
          </a:r>
          <a:r>
            <a:rPr lang="en-US" sz="1800" dirty="0" smtClean="0"/>
            <a:t>tioned</a:t>
          </a:r>
          <a:endParaRPr lang="en-US" sz="1800" dirty="0"/>
        </a:p>
      </dgm:t>
    </dgm:pt>
    <dgm:pt modelId="{97629B0D-BDC9-40F3-860A-121A3CB5229E}" type="parTrans" cxnId="{3823E885-5CCE-4A00-97D5-B5B4E9F39AED}">
      <dgm:prSet/>
      <dgm:spPr/>
      <dgm:t>
        <a:bodyPr/>
        <a:lstStyle/>
        <a:p>
          <a:endParaRPr lang="en-US"/>
        </a:p>
      </dgm:t>
    </dgm:pt>
    <dgm:pt modelId="{920E11A8-A073-4BA4-B7C4-1298F5F0FDED}" type="sibTrans" cxnId="{3823E885-5CCE-4A00-97D5-B5B4E9F39AED}">
      <dgm:prSet custT="1"/>
      <dgm:spPr/>
      <dgm:t>
        <a:bodyPr/>
        <a:lstStyle/>
        <a:p>
          <a:endParaRPr lang="en-US" sz="800" dirty="0"/>
        </a:p>
      </dgm:t>
    </dgm:pt>
    <dgm:pt modelId="{1E0C86FC-9133-4214-AF13-DCE762199CB5}">
      <dgm:prSet phldrT="[Text]" custT="1"/>
      <dgm:spPr/>
      <dgm:t>
        <a:bodyPr/>
        <a:lstStyle/>
        <a:p>
          <a:r>
            <a:rPr lang="en-US" sz="1800" dirty="0" smtClean="0"/>
            <a:t>Those six closed FCA 14 at $2.001/kW-month</a:t>
          </a:r>
          <a:endParaRPr lang="en-US" sz="1800" dirty="0"/>
        </a:p>
      </dgm:t>
    </dgm:pt>
    <dgm:pt modelId="{0969EAC1-EF29-4947-8F99-E81A41032745}" type="parTrans" cxnId="{2F06D9E6-C9F7-4EB0-BCAA-F38866662ED3}">
      <dgm:prSet/>
      <dgm:spPr/>
      <dgm:t>
        <a:bodyPr/>
        <a:lstStyle/>
        <a:p>
          <a:endParaRPr lang="en-US"/>
        </a:p>
      </dgm:t>
    </dgm:pt>
    <dgm:pt modelId="{4A3BBE8B-3E27-45BE-9F65-62833983970B}" type="sibTrans" cxnId="{2F06D9E6-C9F7-4EB0-BCAA-F38866662ED3}">
      <dgm:prSet/>
      <dgm:spPr/>
      <dgm:t>
        <a:bodyPr/>
        <a:lstStyle/>
        <a:p>
          <a:endParaRPr lang="en-US"/>
        </a:p>
      </dgm:t>
    </dgm:pt>
    <dgm:pt modelId="{5E3B91FF-25EA-43D7-9D40-86B3F1AF4124}" type="pres">
      <dgm:prSet presAssocID="{6B7AE0A5-E2A8-4CD0-8750-CD561FECA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6E872-9281-4D90-A62C-05D7D6DECB33}" type="pres">
      <dgm:prSet presAssocID="{7159FFE8-64DA-435B-AC0D-2E1AFDC6E3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77F12-8CBF-48EB-A2E7-A6DD81DAD917}" type="pres">
      <dgm:prSet presAssocID="{A6A7323D-EE27-46D8-BC6D-999969AF941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BED9B83-1759-4FA8-832E-AE1D7A393570}" type="pres">
      <dgm:prSet presAssocID="{A6A7323D-EE27-46D8-BC6D-999969AF941D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6A526DB5-E4A0-4872-B708-5145BF91E64B}" type="pres">
      <dgm:prSet presAssocID="{E6E01C73-9892-4E37-B70C-E5A8DFA174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99DDC-0D4D-4528-813E-5F267095AE74}" type="pres">
      <dgm:prSet presAssocID="{D71AB4D6-8B4D-4A48-B77F-31946B381AD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7521A0E-3736-46AE-A502-C0155BEEDB6C}" type="pres">
      <dgm:prSet presAssocID="{D71AB4D6-8B4D-4A48-B77F-31946B381AD2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55B1694-A3C9-4DE1-99E4-54662B33C748}" type="pres">
      <dgm:prSet presAssocID="{9DEDAD49-1281-4968-8E1D-8EE909243D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4FB9D-5BB4-4970-9FF4-2592845E78A0}" type="pres">
      <dgm:prSet presAssocID="{801B469E-D55C-4778-B6E7-9CB06975696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2DB667B-FC3C-4884-A2E3-ECECC1A6DAC0}" type="pres">
      <dgm:prSet presAssocID="{801B469E-D55C-4778-B6E7-9CB06975696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54283D44-DF46-4629-B2ED-D9345FDC02F1}" type="pres">
      <dgm:prSet presAssocID="{92464C45-603B-41D3-8245-EAAAF4C30E4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AAF0-8FF5-490D-96AA-68EB56E251C5}" type="pres">
      <dgm:prSet presAssocID="{50A80BB6-1805-46DF-888D-672AE72386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82E18B2-23FB-45F2-B145-6CE6CEDB1C28}" type="pres">
      <dgm:prSet presAssocID="{50A80BB6-1805-46DF-888D-672AE723867D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72FB56DB-CFD8-4AF7-8E7C-945B53B294BD}" type="pres">
      <dgm:prSet presAssocID="{BB6FBC0F-E7F6-4EB4-B660-0305D1F51B2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46C90-AE5D-4081-BBC0-7D25BE334C66}" type="pres">
      <dgm:prSet presAssocID="{920E11A8-A073-4BA4-B7C4-1298F5F0FDED}" presName="sibTrans" presStyleLbl="sibTrans1D1" presStyleIdx="4" presStyleCnt="5"/>
      <dgm:spPr/>
      <dgm:t>
        <a:bodyPr/>
        <a:lstStyle/>
        <a:p>
          <a:endParaRPr lang="en-US"/>
        </a:p>
      </dgm:t>
    </dgm:pt>
    <dgm:pt modelId="{D18ACE4B-4534-48B1-86AC-942D0C3FDC0E}" type="pres">
      <dgm:prSet presAssocID="{920E11A8-A073-4BA4-B7C4-1298F5F0FDED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62EC75B-7F5D-4578-9BF8-232D89714D9C}" type="pres">
      <dgm:prSet presAssocID="{1E0C86FC-9133-4214-AF13-DCE762199C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73CF8-BE5A-44FF-87A4-6211631FD751}" type="presOf" srcId="{E6E01C73-9892-4E37-B70C-E5A8DFA174D9}" destId="{6A526DB5-E4A0-4872-B708-5145BF91E64B}" srcOrd="0" destOrd="0" presId="urn:microsoft.com/office/officeart/2005/8/layout/bProcess3"/>
    <dgm:cxn modelId="{9717B4E6-4179-4CFE-8402-4C8DD1025069}" type="presOf" srcId="{A6A7323D-EE27-46D8-BC6D-999969AF941D}" destId="{62677F12-8CBF-48EB-A2E7-A6DD81DAD917}" srcOrd="0" destOrd="0" presId="urn:microsoft.com/office/officeart/2005/8/layout/bProcess3"/>
    <dgm:cxn modelId="{4D71A771-A408-4685-911E-13AC9C9E0F2D}" srcId="{6B7AE0A5-E2A8-4CD0-8750-CD561FECA7FF}" destId="{E6E01C73-9892-4E37-B70C-E5A8DFA174D9}" srcOrd="1" destOrd="0" parTransId="{EF5C9C9D-1928-4E26-B966-A191E17D47ED}" sibTransId="{D71AB4D6-8B4D-4A48-B77F-31946B381AD2}"/>
    <dgm:cxn modelId="{2F06D9E6-C9F7-4EB0-BCAA-F38866662ED3}" srcId="{6B7AE0A5-E2A8-4CD0-8750-CD561FECA7FF}" destId="{1E0C86FC-9133-4214-AF13-DCE762199CB5}" srcOrd="5" destOrd="0" parTransId="{0969EAC1-EF29-4947-8F99-E81A41032745}" sibTransId="{4A3BBE8B-3E27-45BE-9F65-62833983970B}"/>
    <dgm:cxn modelId="{9DD45210-BD57-4AF3-8EDC-8EA31B165E79}" type="presOf" srcId="{92464C45-603B-41D3-8245-EAAAF4C30E4C}" destId="{54283D44-DF46-4629-B2ED-D9345FDC02F1}" srcOrd="0" destOrd="0" presId="urn:microsoft.com/office/officeart/2005/8/layout/bProcess3"/>
    <dgm:cxn modelId="{57A5972A-35C8-42DE-9AE0-1AEE34D20DBF}" type="presOf" srcId="{920E11A8-A073-4BA4-B7C4-1298F5F0FDED}" destId="{D18ACE4B-4534-48B1-86AC-942D0C3FDC0E}" srcOrd="1" destOrd="0" presId="urn:microsoft.com/office/officeart/2005/8/layout/bProcess3"/>
    <dgm:cxn modelId="{E88471E3-F530-4667-B7B5-AB9726F9C582}" type="presOf" srcId="{801B469E-D55C-4778-B6E7-9CB069756960}" destId="{22DB667B-FC3C-4884-A2E3-ECECC1A6DAC0}" srcOrd="1" destOrd="0" presId="urn:microsoft.com/office/officeart/2005/8/layout/bProcess3"/>
    <dgm:cxn modelId="{3823E885-5CCE-4A00-97D5-B5B4E9F39AED}" srcId="{6B7AE0A5-E2A8-4CD0-8750-CD561FECA7FF}" destId="{BB6FBC0F-E7F6-4EB4-B660-0305D1F51B28}" srcOrd="4" destOrd="0" parTransId="{97629B0D-BDC9-40F3-860A-121A3CB5229E}" sibTransId="{920E11A8-A073-4BA4-B7C4-1298F5F0FDED}"/>
    <dgm:cxn modelId="{6AC92883-A817-42E5-A549-D6569CF1C08B}" type="presOf" srcId="{BB6FBC0F-E7F6-4EB4-B660-0305D1F51B28}" destId="{72FB56DB-CFD8-4AF7-8E7C-945B53B294BD}" srcOrd="0" destOrd="0" presId="urn:microsoft.com/office/officeart/2005/8/layout/bProcess3"/>
    <dgm:cxn modelId="{DDAC7A84-80AF-4E4F-87F6-41E0DAFD9EF8}" type="presOf" srcId="{1E0C86FC-9133-4214-AF13-DCE762199CB5}" destId="{D62EC75B-7F5D-4578-9BF8-232D89714D9C}" srcOrd="0" destOrd="0" presId="urn:microsoft.com/office/officeart/2005/8/layout/bProcess3"/>
    <dgm:cxn modelId="{62779338-EF56-43E4-9D7A-C75579A4D8B5}" srcId="{6B7AE0A5-E2A8-4CD0-8750-CD561FECA7FF}" destId="{7159FFE8-64DA-435B-AC0D-2E1AFDC6E377}" srcOrd="0" destOrd="0" parTransId="{A6B6D705-F85C-423D-82E9-89B621E3B614}" sibTransId="{A6A7323D-EE27-46D8-BC6D-999969AF941D}"/>
    <dgm:cxn modelId="{ECB0C5D7-FA6F-4BC4-8E91-F107D79D08A9}" type="presOf" srcId="{920E11A8-A073-4BA4-B7C4-1298F5F0FDED}" destId="{6AD46C90-AE5D-4081-BBC0-7D25BE334C66}" srcOrd="0" destOrd="0" presId="urn:microsoft.com/office/officeart/2005/8/layout/bProcess3"/>
    <dgm:cxn modelId="{468C5335-6F37-4E27-A9E0-5AEB5F4661A2}" type="presOf" srcId="{50A80BB6-1805-46DF-888D-672AE723867D}" destId="{A6C7AAF0-8FF5-490D-96AA-68EB56E251C5}" srcOrd="0" destOrd="0" presId="urn:microsoft.com/office/officeart/2005/8/layout/bProcess3"/>
    <dgm:cxn modelId="{ED9BDB8E-4B66-4EC1-B361-B57142C949D3}" srcId="{6B7AE0A5-E2A8-4CD0-8750-CD561FECA7FF}" destId="{9DEDAD49-1281-4968-8E1D-8EE909243DB5}" srcOrd="2" destOrd="0" parTransId="{FF067301-B724-44D3-80C4-724DCE2C3AE1}" sibTransId="{801B469E-D55C-4778-B6E7-9CB069756960}"/>
    <dgm:cxn modelId="{76A3CA9C-8343-4E82-A8D6-05BE5CD9E8E0}" type="presOf" srcId="{6B7AE0A5-E2A8-4CD0-8750-CD561FECA7FF}" destId="{5E3B91FF-25EA-43D7-9D40-86B3F1AF4124}" srcOrd="0" destOrd="0" presId="urn:microsoft.com/office/officeart/2005/8/layout/bProcess3"/>
    <dgm:cxn modelId="{E7AC273C-4CF0-4701-B8C2-9432856A824D}" type="presOf" srcId="{D71AB4D6-8B4D-4A48-B77F-31946B381AD2}" destId="{E9399DDC-0D4D-4528-813E-5F267095AE74}" srcOrd="0" destOrd="0" presId="urn:microsoft.com/office/officeart/2005/8/layout/bProcess3"/>
    <dgm:cxn modelId="{D06AD8EE-F5D1-4B8A-8D5F-6070DBDF175B}" type="presOf" srcId="{7159FFE8-64DA-435B-AC0D-2E1AFDC6E377}" destId="{D1A6E872-9281-4D90-A62C-05D7D6DECB33}" srcOrd="0" destOrd="0" presId="urn:microsoft.com/office/officeart/2005/8/layout/bProcess3"/>
    <dgm:cxn modelId="{B763A258-5C6D-49EF-9910-CAD5DE4F56D0}" type="presOf" srcId="{9DEDAD49-1281-4968-8E1D-8EE909243DB5}" destId="{F55B1694-A3C9-4DE1-99E4-54662B33C748}" srcOrd="0" destOrd="0" presId="urn:microsoft.com/office/officeart/2005/8/layout/bProcess3"/>
    <dgm:cxn modelId="{78B21365-63D3-4A3B-8DC1-C8D4FC7EAD86}" type="presOf" srcId="{801B469E-D55C-4778-B6E7-9CB069756960}" destId="{F734FB9D-5BB4-4970-9FF4-2592845E78A0}" srcOrd="0" destOrd="0" presId="urn:microsoft.com/office/officeart/2005/8/layout/bProcess3"/>
    <dgm:cxn modelId="{E6824822-7935-4CA5-93C0-41A47C2E6290}" type="presOf" srcId="{50A80BB6-1805-46DF-888D-672AE723867D}" destId="{C82E18B2-23FB-45F2-B145-6CE6CEDB1C28}" srcOrd="1" destOrd="0" presId="urn:microsoft.com/office/officeart/2005/8/layout/bProcess3"/>
    <dgm:cxn modelId="{573845D4-E400-450D-8B5A-CBCD2E85E731}" type="presOf" srcId="{A6A7323D-EE27-46D8-BC6D-999969AF941D}" destId="{9BED9B83-1759-4FA8-832E-AE1D7A393570}" srcOrd="1" destOrd="0" presId="urn:microsoft.com/office/officeart/2005/8/layout/bProcess3"/>
    <dgm:cxn modelId="{920F4F91-411F-462C-B488-AA5E33294763}" srcId="{6B7AE0A5-E2A8-4CD0-8750-CD561FECA7FF}" destId="{92464C45-603B-41D3-8245-EAAAF4C30E4C}" srcOrd="3" destOrd="0" parTransId="{CC0F113A-2D86-4B3D-9E58-ECFFDEBAF78F}" sibTransId="{50A80BB6-1805-46DF-888D-672AE723867D}"/>
    <dgm:cxn modelId="{1D6F5BE1-2648-47BC-BB8C-3A36288AEF48}" type="presOf" srcId="{D71AB4D6-8B4D-4A48-B77F-31946B381AD2}" destId="{E7521A0E-3736-46AE-A502-C0155BEEDB6C}" srcOrd="1" destOrd="0" presId="urn:microsoft.com/office/officeart/2005/8/layout/bProcess3"/>
    <dgm:cxn modelId="{9AD8BBF8-BB27-44BC-B974-D34A96DF738E}" type="presParOf" srcId="{5E3B91FF-25EA-43D7-9D40-86B3F1AF4124}" destId="{D1A6E872-9281-4D90-A62C-05D7D6DECB33}" srcOrd="0" destOrd="0" presId="urn:microsoft.com/office/officeart/2005/8/layout/bProcess3"/>
    <dgm:cxn modelId="{D32B597B-70B7-47B5-B9A4-4B53DD2EF36D}" type="presParOf" srcId="{5E3B91FF-25EA-43D7-9D40-86B3F1AF4124}" destId="{62677F12-8CBF-48EB-A2E7-A6DD81DAD917}" srcOrd="1" destOrd="0" presId="urn:microsoft.com/office/officeart/2005/8/layout/bProcess3"/>
    <dgm:cxn modelId="{68C1F51A-508B-4B91-B452-A565124B1000}" type="presParOf" srcId="{62677F12-8CBF-48EB-A2E7-A6DD81DAD917}" destId="{9BED9B83-1759-4FA8-832E-AE1D7A393570}" srcOrd="0" destOrd="0" presId="urn:microsoft.com/office/officeart/2005/8/layout/bProcess3"/>
    <dgm:cxn modelId="{18AC0930-903B-4885-AEA8-DF333E4352E0}" type="presParOf" srcId="{5E3B91FF-25EA-43D7-9D40-86B3F1AF4124}" destId="{6A526DB5-E4A0-4872-B708-5145BF91E64B}" srcOrd="2" destOrd="0" presId="urn:microsoft.com/office/officeart/2005/8/layout/bProcess3"/>
    <dgm:cxn modelId="{8F2AFECF-7B3B-4387-8077-09B42D9F927B}" type="presParOf" srcId="{5E3B91FF-25EA-43D7-9D40-86B3F1AF4124}" destId="{E9399DDC-0D4D-4528-813E-5F267095AE74}" srcOrd="3" destOrd="0" presId="urn:microsoft.com/office/officeart/2005/8/layout/bProcess3"/>
    <dgm:cxn modelId="{A2D1216A-C218-45FB-90A0-AEDF6356B0E8}" type="presParOf" srcId="{E9399DDC-0D4D-4528-813E-5F267095AE74}" destId="{E7521A0E-3736-46AE-A502-C0155BEEDB6C}" srcOrd="0" destOrd="0" presId="urn:microsoft.com/office/officeart/2005/8/layout/bProcess3"/>
    <dgm:cxn modelId="{014DA406-ACFB-4E9C-AF2A-C01B0337E704}" type="presParOf" srcId="{5E3B91FF-25EA-43D7-9D40-86B3F1AF4124}" destId="{F55B1694-A3C9-4DE1-99E4-54662B33C748}" srcOrd="4" destOrd="0" presId="urn:microsoft.com/office/officeart/2005/8/layout/bProcess3"/>
    <dgm:cxn modelId="{BEA0BB15-8BEE-4A40-81B2-B72880E0C6F1}" type="presParOf" srcId="{5E3B91FF-25EA-43D7-9D40-86B3F1AF4124}" destId="{F734FB9D-5BB4-4970-9FF4-2592845E78A0}" srcOrd="5" destOrd="0" presId="urn:microsoft.com/office/officeart/2005/8/layout/bProcess3"/>
    <dgm:cxn modelId="{FAEEEB6F-36D2-4777-A989-2139D2DDC8BD}" type="presParOf" srcId="{F734FB9D-5BB4-4970-9FF4-2592845E78A0}" destId="{22DB667B-FC3C-4884-A2E3-ECECC1A6DAC0}" srcOrd="0" destOrd="0" presId="urn:microsoft.com/office/officeart/2005/8/layout/bProcess3"/>
    <dgm:cxn modelId="{DCE23AC7-0C5F-4F4C-B640-757DB5FF295E}" type="presParOf" srcId="{5E3B91FF-25EA-43D7-9D40-86B3F1AF4124}" destId="{54283D44-DF46-4629-B2ED-D9345FDC02F1}" srcOrd="6" destOrd="0" presId="urn:microsoft.com/office/officeart/2005/8/layout/bProcess3"/>
    <dgm:cxn modelId="{8DF48F85-3238-4DD4-947F-D0DE92B63B7A}" type="presParOf" srcId="{5E3B91FF-25EA-43D7-9D40-86B3F1AF4124}" destId="{A6C7AAF0-8FF5-490D-96AA-68EB56E251C5}" srcOrd="7" destOrd="0" presId="urn:microsoft.com/office/officeart/2005/8/layout/bProcess3"/>
    <dgm:cxn modelId="{836F0F37-4AED-4F38-9664-6E5A77EC21D1}" type="presParOf" srcId="{A6C7AAF0-8FF5-490D-96AA-68EB56E251C5}" destId="{C82E18B2-23FB-45F2-B145-6CE6CEDB1C28}" srcOrd="0" destOrd="0" presId="urn:microsoft.com/office/officeart/2005/8/layout/bProcess3"/>
    <dgm:cxn modelId="{7F62117A-724A-4318-8EAA-15DDDEA66F93}" type="presParOf" srcId="{5E3B91FF-25EA-43D7-9D40-86B3F1AF4124}" destId="{72FB56DB-CFD8-4AF7-8E7C-945B53B294BD}" srcOrd="8" destOrd="0" presId="urn:microsoft.com/office/officeart/2005/8/layout/bProcess3"/>
    <dgm:cxn modelId="{49C8EA85-0FB1-4EEC-A689-FC1B564A4170}" type="presParOf" srcId="{5E3B91FF-25EA-43D7-9D40-86B3F1AF4124}" destId="{6AD46C90-AE5D-4081-BBC0-7D25BE334C66}" srcOrd="9" destOrd="0" presId="urn:microsoft.com/office/officeart/2005/8/layout/bProcess3"/>
    <dgm:cxn modelId="{173EF3FB-3A5A-4CEF-9292-19FEC7885525}" type="presParOf" srcId="{6AD46C90-AE5D-4081-BBC0-7D25BE334C66}" destId="{D18ACE4B-4534-48B1-86AC-942D0C3FDC0E}" srcOrd="0" destOrd="0" presId="urn:microsoft.com/office/officeart/2005/8/layout/bProcess3"/>
    <dgm:cxn modelId="{E2F27AB8-7705-4511-8367-6325C3339E37}" type="presParOf" srcId="{5E3B91FF-25EA-43D7-9D40-86B3F1AF4124}" destId="{D62EC75B-7F5D-4578-9BF8-232D89714D9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3AD9B-1F5E-4628-8CAA-ECC1697564FD}">
      <dsp:nvSpPr>
        <dsp:cNvPr id="0" name=""/>
        <dsp:cNvSpPr/>
      </dsp:nvSpPr>
      <dsp:spPr>
        <a:xfrm>
          <a:off x="1458" y="0"/>
          <a:ext cx="3110284" cy="91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755 MW </a:t>
          </a:r>
          <a:r>
            <a:rPr lang="en-US" sz="1800" kern="1200" dirty="0" smtClean="0">
              <a:solidFill>
                <a:srgbClr val="000000"/>
              </a:solidFill>
            </a:rPr>
            <a:t>of new generation &amp; demand resources elected RTR exemption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458" y="0"/>
        <a:ext cx="3110284" cy="914400"/>
      </dsp:txXfrm>
    </dsp:sp>
    <dsp:sp modelId="{28C316BA-3A4B-4545-82A1-D9779E0392D1}">
      <dsp:nvSpPr>
        <dsp:cNvPr id="0" name=""/>
        <dsp:cNvSpPr/>
      </dsp:nvSpPr>
      <dsp:spPr>
        <a:xfrm>
          <a:off x="3293897" y="104260"/>
          <a:ext cx="914877" cy="72527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293897" y="249314"/>
        <a:ext cx="697296" cy="435162"/>
      </dsp:txXfrm>
    </dsp:sp>
    <dsp:sp modelId="{307AEF02-359E-4EBB-9739-CD976D6BCE41}">
      <dsp:nvSpPr>
        <dsp:cNvPr id="0" name=""/>
        <dsp:cNvSpPr/>
      </dsp:nvSpPr>
      <dsp:spPr>
        <a:xfrm>
          <a:off x="4344625" y="0"/>
          <a:ext cx="3110284" cy="91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rgbClr val="000000"/>
              </a:solidFill>
            </a:rPr>
            <a:t>Of that, </a:t>
          </a:r>
          <a:r>
            <a:rPr lang="en-US" sz="2100" b="1" kern="1200" dirty="0" smtClean="0">
              <a:solidFill>
                <a:srgbClr val="000000"/>
              </a:solidFill>
            </a:rPr>
            <a:t>317 MW </a:t>
          </a:r>
          <a:r>
            <a:rPr lang="en-US" sz="2100" kern="1200" dirty="0" smtClean="0">
              <a:solidFill>
                <a:srgbClr val="000000"/>
              </a:solidFill>
            </a:rPr>
            <a:t>cleared in primary auction 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4344625" y="0"/>
        <a:ext cx="3110284" cy="914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7F12-8CBF-48EB-A2E7-A6DD81DAD917}">
      <dsp:nvSpPr>
        <dsp:cNvPr id="0" name=""/>
        <dsp:cNvSpPr/>
      </dsp:nvSpPr>
      <dsp:spPr>
        <a:xfrm>
          <a:off x="2445502" y="1570240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96861" y="1613153"/>
        <a:ext cx="28069" cy="5613"/>
      </dsp:txXfrm>
    </dsp:sp>
    <dsp:sp modelId="{D1A6E872-9281-4D90-A62C-05D7D6DECB33}">
      <dsp:nvSpPr>
        <dsp:cNvPr id="0" name=""/>
        <dsp:cNvSpPr/>
      </dsp:nvSpPr>
      <dsp:spPr>
        <a:xfrm>
          <a:off x="6484" y="883714"/>
          <a:ext cx="2440818" cy="14644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Dynamic </a:t>
          </a:r>
          <a:r>
            <a:rPr lang="en-US" sz="1800" kern="1200" dirty="0" smtClean="0">
              <a:solidFill>
                <a:schemeClr val="bg1"/>
              </a:solidFill>
            </a:rPr>
            <a:t>De-List Bids </a:t>
          </a:r>
          <a:r>
            <a:rPr lang="en-US" sz="1800" kern="1200" dirty="0" smtClean="0"/>
            <a:t>were submitted at prices below $4.300/KW-month</a:t>
          </a:r>
          <a:endParaRPr lang="en-US" sz="1800" kern="1200" dirty="0"/>
        </a:p>
      </dsp:txBody>
      <dsp:txXfrm>
        <a:off x="6484" y="883714"/>
        <a:ext cx="2440818" cy="1464491"/>
      </dsp:txXfrm>
    </dsp:sp>
    <dsp:sp modelId="{E9399DDC-0D4D-4528-813E-5F267095AE74}">
      <dsp:nvSpPr>
        <dsp:cNvPr id="0" name=""/>
        <dsp:cNvSpPr/>
      </dsp:nvSpPr>
      <dsp:spPr>
        <a:xfrm>
          <a:off x="5447709" y="1570240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35233"/>
              <a:satOff val="-6372"/>
              <a:lumOff val="75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699068" y="1613153"/>
        <a:ext cx="28069" cy="5613"/>
      </dsp:txXfrm>
    </dsp:sp>
    <dsp:sp modelId="{6A526DB5-E4A0-4872-B708-5145BF91E64B}">
      <dsp:nvSpPr>
        <dsp:cNvPr id="0" name=""/>
        <dsp:cNvSpPr/>
      </dsp:nvSpPr>
      <dsp:spPr>
        <a:xfrm>
          <a:off x="3008690" y="883714"/>
          <a:ext cx="2440818" cy="1464491"/>
        </a:xfrm>
        <a:prstGeom prst="rect">
          <a:avLst/>
        </a:prstGeom>
        <a:solidFill>
          <a:schemeClr val="accent1">
            <a:shade val="80000"/>
            <a:hueOff val="108163"/>
            <a:satOff val="-5199"/>
            <a:lumOff val="64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Approximately 4,108 MW of Dynamic </a:t>
          </a:r>
          <a:r>
            <a:rPr lang="en-US" sz="1600" kern="1200" dirty="0" smtClean="0">
              <a:solidFill>
                <a:schemeClr val="bg1"/>
              </a:solidFill>
            </a:rPr>
            <a:t>De-List Bids </a:t>
          </a:r>
          <a:r>
            <a:rPr lang="en-US" sz="1600" kern="1200" dirty="0" smtClean="0"/>
            <a:t>from 129 resources were submitted during Rounds 4 and 5 of FCA 14</a:t>
          </a:r>
          <a:endParaRPr lang="en-US" sz="1600" kern="1200" dirty="0"/>
        </a:p>
      </dsp:txBody>
      <dsp:txXfrm>
        <a:off x="3008690" y="883714"/>
        <a:ext cx="2440818" cy="1464491"/>
      </dsp:txXfrm>
    </dsp:sp>
    <dsp:sp modelId="{F734FB9D-5BB4-4970-9FF4-2592845E78A0}">
      <dsp:nvSpPr>
        <dsp:cNvPr id="0" name=""/>
        <dsp:cNvSpPr/>
      </dsp:nvSpPr>
      <dsp:spPr>
        <a:xfrm>
          <a:off x="1226893" y="2346405"/>
          <a:ext cx="6004413" cy="530788"/>
        </a:xfrm>
        <a:custGeom>
          <a:avLst/>
          <a:gdLst/>
          <a:ahLst/>
          <a:cxnLst/>
          <a:rect l="0" t="0" r="0" b="0"/>
          <a:pathLst>
            <a:path>
              <a:moveTo>
                <a:pt x="6004413" y="0"/>
              </a:moveTo>
              <a:lnTo>
                <a:pt x="6004413" y="282494"/>
              </a:lnTo>
              <a:lnTo>
                <a:pt x="0" y="282494"/>
              </a:lnTo>
              <a:lnTo>
                <a:pt x="0" y="530788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70466"/>
              <a:satOff val="-12744"/>
              <a:lumOff val="150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078334" y="2608993"/>
        <a:ext cx="301530" cy="5613"/>
      </dsp:txXfrm>
    </dsp:sp>
    <dsp:sp modelId="{F55B1694-A3C9-4DE1-99E4-54662B33C748}">
      <dsp:nvSpPr>
        <dsp:cNvPr id="0" name=""/>
        <dsp:cNvSpPr/>
      </dsp:nvSpPr>
      <dsp:spPr>
        <a:xfrm>
          <a:off x="6010897" y="883714"/>
          <a:ext cx="2440818" cy="1464491"/>
        </a:xfrm>
        <a:prstGeom prst="rect">
          <a:avLst/>
        </a:prstGeom>
        <a:solidFill>
          <a:schemeClr val="accent1">
            <a:shade val="80000"/>
            <a:hueOff val="216326"/>
            <a:satOff val="-10398"/>
            <a:lumOff val="12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 those, 2,418 MW above the anticipated closing price were reviewed for reliability </a:t>
          </a:r>
          <a:endParaRPr lang="en-US" sz="1600" kern="1200" dirty="0"/>
        </a:p>
      </dsp:txBody>
      <dsp:txXfrm>
        <a:off x="6010897" y="883714"/>
        <a:ext cx="2440818" cy="1464491"/>
      </dsp:txXfrm>
    </dsp:sp>
    <dsp:sp modelId="{A6C7AAF0-8FF5-490D-96AA-68EB56E251C5}">
      <dsp:nvSpPr>
        <dsp:cNvPr id="0" name=""/>
        <dsp:cNvSpPr/>
      </dsp:nvSpPr>
      <dsp:spPr>
        <a:xfrm>
          <a:off x="2445502" y="3596119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05700"/>
              <a:satOff val="-19117"/>
              <a:lumOff val="22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96861" y="3639032"/>
        <a:ext cx="28069" cy="5613"/>
      </dsp:txXfrm>
    </dsp:sp>
    <dsp:sp modelId="{54283D44-DF46-4629-B2ED-D9345FDC02F1}">
      <dsp:nvSpPr>
        <dsp:cNvPr id="0" name=""/>
        <dsp:cNvSpPr/>
      </dsp:nvSpPr>
      <dsp:spPr>
        <a:xfrm>
          <a:off x="6484" y="2909594"/>
          <a:ext cx="2440818" cy="1464491"/>
        </a:xfrm>
        <a:prstGeom prst="rect">
          <a:avLst/>
        </a:prstGeom>
        <a:solidFill>
          <a:schemeClr val="accent1">
            <a:shade val="80000"/>
            <a:hueOff val="324489"/>
            <a:satOff val="-15596"/>
            <a:lumOff val="194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None of the </a:t>
          </a:r>
          <a:r>
            <a:rPr lang="en-US" sz="1800" kern="1200" dirty="0" smtClean="0">
              <a:solidFill>
                <a:schemeClr val="bg1"/>
              </a:solidFill>
            </a:rPr>
            <a:t>Dynamic  De-List Bids </a:t>
          </a:r>
          <a:r>
            <a:rPr lang="en-US" sz="1800" kern="1200" dirty="0" smtClean="0"/>
            <a:t>were rejected for reliability </a:t>
          </a:r>
          <a:endParaRPr lang="en-US" sz="1800" kern="1200" dirty="0"/>
        </a:p>
      </dsp:txBody>
      <dsp:txXfrm>
        <a:off x="6484" y="2909594"/>
        <a:ext cx="2440818" cy="1464491"/>
      </dsp:txXfrm>
    </dsp:sp>
    <dsp:sp modelId="{6AD46C90-AE5D-4081-BBC0-7D25BE334C66}">
      <dsp:nvSpPr>
        <dsp:cNvPr id="0" name=""/>
        <dsp:cNvSpPr/>
      </dsp:nvSpPr>
      <dsp:spPr>
        <a:xfrm>
          <a:off x="5447709" y="3596119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540933"/>
              <a:satOff val="-25489"/>
              <a:lumOff val="300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699068" y="3639032"/>
        <a:ext cx="28069" cy="5613"/>
      </dsp:txXfrm>
    </dsp:sp>
    <dsp:sp modelId="{72FB56DB-CFD8-4AF7-8E7C-945B53B294BD}">
      <dsp:nvSpPr>
        <dsp:cNvPr id="0" name=""/>
        <dsp:cNvSpPr/>
      </dsp:nvSpPr>
      <dsp:spPr>
        <a:xfrm>
          <a:off x="3008690" y="2909594"/>
          <a:ext cx="2440818" cy="1464491"/>
        </a:xfrm>
        <a:prstGeom prst="rect">
          <a:avLst/>
        </a:prstGeom>
        <a:solidFill>
          <a:schemeClr val="accent1">
            <a:shade val="80000"/>
            <a:hueOff val="432653"/>
            <a:satOff val="-20795"/>
            <a:lumOff val="259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Six Dynamic </a:t>
          </a:r>
          <a:r>
            <a:rPr lang="en-US" sz="1800" kern="1200" dirty="0" smtClean="0">
              <a:solidFill>
                <a:schemeClr val="bg1"/>
              </a:solidFill>
            </a:rPr>
            <a:t>De-List Bids were ra</a:t>
          </a:r>
          <a:r>
            <a:rPr lang="en-US" sz="1800" kern="1200" dirty="0" smtClean="0"/>
            <a:t>tioned</a:t>
          </a:r>
          <a:endParaRPr lang="en-US" sz="1800" kern="1200" dirty="0"/>
        </a:p>
      </dsp:txBody>
      <dsp:txXfrm>
        <a:off x="3008690" y="2909594"/>
        <a:ext cx="2440818" cy="1464491"/>
      </dsp:txXfrm>
    </dsp:sp>
    <dsp:sp modelId="{D62EC75B-7F5D-4578-9BF8-232D89714D9C}">
      <dsp:nvSpPr>
        <dsp:cNvPr id="0" name=""/>
        <dsp:cNvSpPr/>
      </dsp:nvSpPr>
      <dsp:spPr>
        <a:xfrm>
          <a:off x="6010897" y="2909594"/>
          <a:ext cx="2440818" cy="1464491"/>
        </a:xfrm>
        <a:prstGeom prst="rect">
          <a:avLst/>
        </a:prstGeom>
        <a:solidFill>
          <a:schemeClr val="accent1">
            <a:shade val="80000"/>
            <a:hueOff val="540816"/>
            <a:satOff val="-25994"/>
            <a:lumOff val="32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Those six closed FCA 14 at $2.001/kW-month</a:t>
          </a:r>
          <a:endParaRPr lang="en-US" sz="1800" kern="1200" dirty="0"/>
        </a:p>
      </dsp:txBody>
      <dsp:txXfrm>
        <a:off x="6010897" y="2909594"/>
        <a:ext cx="2440818" cy="146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0.30909</cdr:x>
      <cdr:y>0.36828</cdr:y>
    </cdr:from>
    <cdr:to>
      <cdr:x>0.52727</cdr:x>
      <cdr:y>0.57872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399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0.13333</cdr:x>
      <cdr:y>0.36513</cdr:y>
    </cdr:from>
    <cdr:to>
      <cdr:x>0.45</cdr:x>
      <cdr:y>0.53808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1447800"/>
          <a:ext cx="1447800" cy="685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000000"/>
              </a:solidFill>
            </a:rPr>
            <a:t>Gas </a:t>
          </a:r>
          <a:br>
            <a:rPr lang="en-US" sz="1600" b="1" dirty="0" smtClean="0">
              <a:solidFill>
                <a:srgbClr val="000000"/>
              </a:solidFill>
            </a:rPr>
          </a:br>
          <a:r>
            <a:rPr lang="en-US" sz="1600" b="1" dirty="0" smtClean="0">
              <a:solidFill>
                <a:srgbClr val="000000"/>
              </a:solidFill>
            </a:rPr>
            <a:t>(37%)</a:t>
          </a:r>
          <a:endParaRPr lang="en-US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0.65455</cdr:x>
      <cdr:y>0.4735</cdr:y>
    </cdr:from>
    <cdr:to>
      <cdr:x>0.85455</cdr:x>
      <cdr:y>0.52611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3199" y="2057400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</cdr:x>
      <cdr:y>0.5</cdr:y>
    </cdr:from>
    <cdr:to>
      <cdr:x>0.79127</cdr:x>
      <cdr:y>0.64749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7400" y="1982607"/>
          <a:ext cx="1560284" cy="58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</a:rPr>
            <a:t>Oil  (59%)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7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6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65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9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1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4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3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3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23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5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1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6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366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2" y="3236915"/>
            <a:ext cx="3589858" cy="20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868" y="4233335"/>
            <a:ext cx="17446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Internal Use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9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layout options (e.g., text layout, image layout and questions)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249342" y="188225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234314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60985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58644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49367" y="3048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372225" y="32467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42926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5663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</a:t>
            </a:r>
            <a:r>
              <a:rPr lang="en-US" sz="700" b="1" baseline="0" dirty="0" smtClean="0">
                <a:solidFill>
                  <a:schemeClr val="tx1"/>
                </a:solidFill>
              </a:rPr>
              <a:t> USE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3639739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</a:t>
            </a:r>
            <a:r>
              <a:rPr lang="en-US" sz="700" b="1" baseline="0" dirty="0" smtClean="0">
                <a:solidFill>
                  <a:schemeClr val="tx1"/>
                </a:solidFill>
              </a:rPr>
              <a:t> USE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</a:t>
            </a:r>
            <a:r>
              <a:rPr lang="en-US" sz="700" b="1" baseline="0" dirty="0" smtClean="0">
                <a:solidFill>
                  <a:schemeClr val="tx1"/>
                </a:solidFill>
              </a:rPr>
              <a:t> USE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11514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1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0/02/fca_14_results_fil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so-ne.com/static-assets/documents/2018/02/fca_obligations.xls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6/08/retirement_tracker_external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March 17, 2020 </a:t>
            </a:r>
            <a:r>
              <a:rPr lang="en-US" dirty="0" smtClean="0"/>
              <a:t>|teleconference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Ryan Hoskin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89002" y="5521949"/>
            <a:ext cx="5559552" cy="513903"/>
          </a:xfrm>
        </p:spPr>
        <p:txBody>
          <a:bodyPr>
            <a:normAutofit/>
          </a:bodyPr>
          <a:lstStyle/>
          <a:p>
            <a:r>
              <a:rPr lang="en-US" sz="1100" dirty="0" smtClean="0"/>
              <a:t>Senior Analyst</a:t>
            </a:r>
            <a:br>
              <a:rPr lang="en-US" sz="1100" dirty="0" smtClean="0"/>
            </a:br>
            <a:r>
              <a:rPr lang="en-US" sz="1100" dirty="0" smtClean="0"/>
              <a:t>Transmission Services</a:t>
            </a:r>
            <a:br>
              <a:rPr lang="en-US" sz="1100" dirty="0" smtClean="0"/>
            </a:br>
            <a:r>
              <a:rPr lang="en-US" sz="1100" dirty="0" smtClean="0"/>
              <a:t>&amp; resource Qualification</a:t>
            </a:r>
            <a:endParaRPr lang="en-US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89002" y="3505200"/>
            <a:ext cx="5559552" cy="867720"/>
          </a:xfrm>
        </p:spPr>
        <p:txBody>
          <a:bodyPr>
            <a:normAutofit/>
          </a:bodyPr>
          <a:lstStyle/>
          <a:p>
            <a:r>
              <a:rPr lang="en-US" dirty="0"/>
              <a:t>Reliability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00400" y="1447800"/>
            <a:ext cx="5867400" cy="1600200"/>
          </a:xfrm>
        </p:spPr>
        <p:txBody>
          <a:bodyPr/>
          <a:lstStyle/>
          <a:p>
            <a:r>
              <a:rPr lang="en-US" sz="2800" dirty="0" smtClean="0"/>
              <a:t>Fourteenth Forward Capacity Auction (FCA 14) for Capacity Commitment Period 2023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sz="2800" dirty="0" smtClean="0"/>
              <a:t>2024: Summary of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Appendix:</a:t>
            </a:r>
            <a:br>
              <a:rPr lang="en-US" dirty="0"/>
            </a:br>
            <a:r>
              <a:rPr lang="en-US" dirty="0"/>
              <a:t>Forward Capacity Auction </a:t>
            </a:r>
            <a:r>
              <a:rPr lang="en-US" dirty="0" smtClean="0"/>
              <a:t>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Results Summary </a:t>
            </a:r>
            <a:r>
              <a:rPr lang="en-US" dirty="0" smtClean="0"/>
              <a:t>Flowcharts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>
            <a:off x="5191125" y="4724400"/>
            <a:ext cx="333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19200" y="2209800"/>
            <a:ext cx="0" cy="79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000250" y="4911725"/>
            <a:ext cx="494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057400" y="5368925"/>
            <a:ext cx="436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590800" y="4724400"/>
            <a:ext cx="485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886200" y="4724400"/>
            <a:ext cx="485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81800" y="44196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81800" y="48006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496300" y="44196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496300" y="47244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37163" y="5359400"/>
            <a:ext cx="485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27638" y="4940300"/>
            <a:ext cx="485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New England’s FCA 14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33788" y="1371600"/>
            <a:ext cx="2233612" cy="846138"/>
          </a:xfrm>
          <a:prstGeom prst="roundRect">
            <a:avLst>
              <a:gd name="adj" fmla="val 16667"/>
            </a:avLst>
          </a:prstGeom>
          <a:solidFill>
            <a:srgbClr val="BBDE95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endParaRPr lang="en-US" sz="1000" b="1" dirty="0" smtClean="0"/>
          </a:p>
          <a:p>
            <a:pPr algn="ctr">
              <a:defRPr/>
            </a:pPr>
            <a:endParaRPr lang="en-US" sz="1000" b="1" dirty="0" smtClean="0"/>
          </a:p>
          <a:p>
            <a:pPr algn="ctr">
              <a:defRPr/>
            </a:pPr>
            <a:r>
              <a:rPr lang="en-US" sz="1000" b="1" dirty="0" smtClean="0"/>
              <a:t>Auction Closing Price:</a:t>
            </a:r>
            <a:endParaRPr lang="en-US" sz="1000" b="1" dirty="0"/>
          </a:p>
          <a:p>
            <a:pPr algn="ctr">
              <a:defRPr/>
            </a:pPr>
            <a:r>
              <a:rPr lang="en-US" sz="1000" dirty="0" smtClean="0"/>
              <a:t>$/kW-Mo</a:t>
            </a:r>
            <a:endParaRPr lang="en-US" sz="1000" dirty="0"/>
          </a:p>
          <a:p>
            <a:pPr algn="ctr">
              <a:defRPr/>
            </a:pPr>
            <a:r>
              <a:rPr lang="en-US" sz="1000" b="1" dirty="0" smtClean="0"/>
              <a:t>$2.001</a:t>
            </a:r>
          </a:p>
          <a:p>
            <a:pPr algn="ctr">
              <a:defRPr/>
            </a:pPr>
            <a:endParaRPr lang="en-US" sz="1000" dirty="0" smtClean="0"/>
          </a:p>
          <a:p>
            <a:pPr algn="ctr">
              <a:defRPr/>
            </a:pPr>
            <a:endParaRPr lang="en-US" sz="1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57563" y="1851025"/>
            <a:ext cx="276225" cy="1588"/>
          </a:xfrm>
          <a:prstGeom prst="straightConnector1">
            <a:avLst/>
          </a:prstGeom>
          <a:ln w="127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0" idx="1"/>
          </p:cNvCxnSpPr>
          <p:nvPr/>
        </p:nvCxnSpPr>
        <p:spPr>
          <a:xfrm>
            <a:off x="5914046" y="1836936"/>
            <a:ext cx="1172554" cy="29964"/>
          </a:xfrm>
          <a:prstGeom prst="straightConnector1">
            <a:avLst/>
          </a:prstGeom>
          <a:ln w="127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ata 27"/>
          <p:cNvSpPr/>
          <p:nvPr/>
        </p:nvSpPr>
        <p:spPr>
          <a:xfrm>
            <a:off x="1876425" y="1485900"/>
            <a:ext cx="1646238" cy="731838"/>
          </a:xfrm>
          <a:prstGeom prst="flowChartInputOutput">
            <a:avLst/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Ctr="1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Need in 2023(NICR):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32,490 </a:t>
            </a:r>
            <a:r>
              <a:rPr lang="en-US" sz="1000" dirty="0" smtClean="0">
                <a:solidFill>
                  <a:schemeClr val="tx1"/>
                </a:solidFill>
              </a:rPr>
              <a:t>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7086600" y="1219200"/>
            <a:ext cx="2009775" cy="1295400"/>
          </a:xfrm>
          <a:prstGeom prst="flowChartTerminator">
            <a:avLst/>
          </a:prstGeom>
          <a:solidFill>
            <a:srgbClr val="BBDE95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Capacity Clearing Price</a:t>
            </a:r>
          </a:p>
          <a:p>
            <a:pPr algn="ctr">
              <a:defRPr/>
            </a:pPr>
            <a:r>
              <a:rPr lang="en-US" sz="1000" b="1" dirty="0"/>
              <a:t>$</a:t>
            </a:r>
            <a:r>
              <a:rPr lang="en-US" sz="1000" b="1" dirty="0" smtClean="0"/>
              <a:t>2.001</a:t>
            </a:r>
            <a:r>
              <a:rPr lang="en-US" sz="1000" b="1" dirty="0" smtClean="0">
                <a:solidFill>
                  <a:schemeClr val="tx1"/>
                </a:solidFill>
              </a:rPr>
              <a:t>/kW-Mo 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31" name="Flowchart: Data 30"/>
          <p:cNvSpPr/>
          <p:nvPr/>
        </p:nvSpPr>
        <p:spPr>
          <a:xfrm>
            <a:off x="28575" y="1485900"/>
            <a:ext cx="1874838" cy="731838"/>
          </a:xfrm>
          <a:prstGeom prst="flowChartInputOutput">
            <a:avLst/>
          </a:prstGeom>
          <a:solidFill>
            <a:srgbClr val="BBDE95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bIns="0" anchor="ctr" anchorCtr="1"/>
          <a:lstStyle/>
          <a:p>
            <a:pPr algn="ctr">
              <a:defRPr/>
            </a:pPr>
            <a:r>
              <a:rPr lang="en-US" sz="1000" b="1" dirty="0"/>
              <a:t>Price at beginning of auction:</a:t>
            </a:r>
          </a:p>
          <a:p>
            <a:pPr algn="ctr">
              <a:defRPr/>
            </a:pPr>
            <a:r>
              <a:rPr lang="en-US" sz="1000" b="1" dirty="0" smtClean="0"/>
              <a:t>$13.099</a:t>
            </a:r>
            <a:r>
              <a:rPr lang="en-US" sz="1000" dirty="0" smtClean="0"/>
              <a:t>/kW-Mo</a:t>
            </a:r>
            <a:endParaRPr lang="en-US" sz="1000" dirty="0"/>
          </a:p>
          <a:p>
            <a:pPr algn="ctr">
              <a:lnSpc>
                <a:spcPts val="900"/>
              </a:lnSpc>
              <a:defRPr/>
            </a:pPr>
            <a:endParaRPr lang="en-US" sz="8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716088" y="1851025"/>
            <a:ext cx="325437" cy="1588"/>
          </a:xfrm>
          <a:prstGeom prst="straightConnector1">
            <a:avLst/>
          </a:prstGeom>
          <a:ln w="127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7" idx="1"/>
            <a:endCxn id="7" idx="1"/>
          </p:cNvCxnSpPr>
          <p:nvPr/>
        </p:nvCxnSpPr>
        <p:spPr>
          <a:xfrm>
            <a:off x="5181600" y="26309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47800" y="3944938"/>
            <a:ext cx="91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New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7,317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275" y="3949700"/>
            <a:ext cx="9144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Existing 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34,598 MW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91615" y="4732337"/>
            <a:ext cx="8229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Demand: </a:t>
            </a:r>
            <a:r>
              <a:rPr lang="en-US" sz="900" b="1" dirty="0" smtClean="0">
                <a:solidFill>
                  <a:schemeClr val="tx1"/>
                </a:solidFill>
              </a:rPr>
              <a:t>739 </a:t>
            </a:r>
            <a:r>
              <a:rPr lang="en-US" sz="900" dirty="0" smtClean="0">
                <a:solidFill>
                  <a:schemeClr val="tx1"/>
                </a:solidFill>
              </a:rPr>
              <a:t>MW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2424" y="5212715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30,766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33374" y="5727065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Imports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83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476375" y="5730875"/>
            <a:ext cx="822325" cy="365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Imports: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4,364</a:t>
            </a:r>
            <a:r>
              <a:rPr lang="en-US" sz="900" dirty="0" smtClean="0">
                <a:solidFill>
                  <a:schemeClr val="tx1"/>
                </a:solidFill>
              </a:rPr>
              <a:t> MW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2899" y="474186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3,749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76375" y="5222240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2,215</a:t>
            </a:r>
            <a:r>
              <a:rPr lang="en-US" sz="900" dirty="0" smtClean="0">
                <a:solidFill>
                  <a:schemeClr val="tx1"/>
                </a:solidFill>
              </a:rPr>
              <a:t>MW 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4419600" y="2224430"/>
            <a:ext cx="0" cy="18288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flipH="1">
            <a:off x="6019800" y="2235200"/>
            <a:ext cx="990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b="1" dirty="0"/>
              <a:t>Excess </a:t>
            </a:r>
            <a:r>
              <a:rPr lang="en-US" sz="1000" b="1" dirty="0" smtClean="0"/>
              <a:t>Capacity Above NICR:</a:t>
            </a:r>
          </a:p>
          <a:p>
            <a:pPr algn="ctr">
              <a:defRPr/>
            </a:pPr>
            <a:r>
              <a:rPr lang="en-US" sz="1000" b="1" dirty="0" smtClean="0"/>
              <a:t>1,466 MW</a:t>
            </a:r>
            <a:endParaRPr lang="en-US" sz="1000" b="1" dirty="0"/>
          </a:p>
        </p:txBody>
      </p:sp>
      <p:sp>
        <p:nvSpPr>
          <p:cNvPr id="35" name="Flowchart: Preparation 34"/>
          <p:cNvSpPr/>
          <p:nvPr/>
        </p:nvSpPr>
        <p:spPr>
          <a:xfrm>
            <a:off x="276511" y="2389496"/>
            <a:ext cx="2057400" cy="734704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Qualified Resources Entering the </a:t>
            </a:r>
            <a:r>
              <a:rPr lang="en-US" sz="1000" b="1" dirty="0" smtClean="0">
                <a:solidFill>
                  <a:schemeClr val="tx1"/>
                </a:solidFill>
              </a:rPr>
              <a:t>Auction: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41,915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MW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endParaRPr lang="en-US" sz="1000" b="1" dirty="0"/>
          </a:p>
        </p:txBody>
      </p:sp>
      <p:sp>
        <p:nvSpPr>
          <p:cNvPr id="86" name="Rounded Rectangle 85"/>
          <p:cNvSpPr/>
          <p:nvPr/>
        </p:nvSpPr>
        <p:spPr>
          <a:xfrm flipH="1">
            <a:off x="2819400" y="44958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28,664 MW</a:t>
            </a:r>
            <a:endParaRPr lang="en-US" sz="900" b="1" dirty="0"/>
          </a:p>
        </p:txBody>
      </p:sp>
      <p:sp>
        <p:nvSpPr>
          <p:cNvPr id="87" name="Rounded Rectangle 86"/>
          <p:cNvSpPr/>
          <p:nvPr/>
        </p:nvSpPr>
        <p:spPr>
          <a:xfrm flipH="1">
            <a:off x="2819400" y="507682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314 MW</a:t>
            </a:r>
            <a:endParaRPr lang="en-US" sz="900" b="1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3049"/>
              </p:ext>
            </p:extLst>
          </p:nvPr>
        </p:nvGraphicFramePr>
        <p:xfrm>
          <a:off x="3629026" y="5791200"/>
          <a:ext cx="1895476" cy="533401"/>
        </p:xfrm>
        <a:graphic>
          <a:graphicData uri="http://schemas.openxmlformats.org/drawingml/2006/table">
            <a:tbl>
              <a:tblPr/>
              <a:tblGrid>
                <a:gridCol w="97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99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2,720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607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Demand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592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1" name="Elbow Connector 110"/>
          <p:cNvCxnSpPr/>
          <p:nvPr/>
        </p:nvCxnSpPr>
        <p:spPr>
          <a:xfrm rot="16200000" flipH="1">
            <a:off x="7923427" y="3411323"/>
            <a:ext cx="9525" cy="921179"/>
          </a:xfrm>
          <a:prstGeom prst="bentConnector3">
            <a:avLst>
              <a:gd name="adj1" fmla="val -1300000"/>
            </a:avLst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924800" y="3571875"/>
            <a:ext cx="0" cy="152400"/>
          </a:xfrm>
          <a:prstGeom prst="line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 flipH="1">
            <a:off x="79914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Import: </a:t>
            </a:r>
          </a:p>
          <a:p>
            <a:pPr algn="ctr">
              <a:defRPr/>
            </a:pPr>
            <a:r>
              <a:rPr lang="en-US" sz="900" b="1" dirty="0" smtClean="0"/>
              <a:t>1 MW</a:t>
            </a:r>
            <a:endParaRPr lang="en-US" sz="900" b="1" dirty="0"/>
          </a:p>
        </p:txBody>
      </p:sp>
      <p:sp>
        <p:nvSpPr>
          <p:cNvPr id="121" name="Rounded Rectangle 120"/>
          <p:cNvSpPr/>
          <p:nvPr/>
        </p:nvSpPr>
        <p:spPr>
          <a:xfrm flipH="1">
            <a:off x="7972425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Demand: 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153 </a:t>
            </a:r>
            <a:r>
              <a:rPr lang="en-US" sz="900" dirty="0" smtClean="0"/>
              <a:t>MW</a:t>
            </a:r>
            <a:endParaRPr lang="en-US" sz="900" dirty="0"/>
          </a:p>
        </p:txBody>
      </p:sp>
      <p:sp>
        <p:nvSpPr>
          <p:cNvPr id="123" name="Rounded Rectangle 122"/>
          <p:cNvSpPr/>
          <p:nvPr/>
        </p:nvSpPr>
        <p:spPr>
          <a:xfrm flipH="1">
            <a:off x="7981950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Generating: </a:t>
            </a:r>
            <a:r>
              <a:rPr lang="en-US" sz="900" b="1" dirty="0" smtClean="0"/>
              <a:t>2,102 MW</a:t>
            </a:r>
            <a:endParaRPr lang="en-US" sz="900" b="1" dirty="0"/>
          </a:p>
        </p:txBody>
      </p:sp>
      <p:sp>
        <p:nvSpPr>
          <p:cNvPr id="126" name="Rounded Rectangle 125"/>
          <p:cNvSpPr/>
          <p:nvPr/>
        </p:nvSpPr>
        <p:spPr>
          <a:xfrm flipH="1">
            <a:off x="7239000" y="2819400"/>
            <a:ext cx="1447800" cy="742950"/>
          </a:xfrm>
          <a:prstGeom prst="roundRect">
            <a:avLst/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Reviewed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/>
              <a:t>MW </a:t>
            </a:r>
            <a:r>
              <a:rPr lang="en-US" sz="1000" b="1" dirty="0"/>
              <a:t>from existing </a:t>
            </a:r>
            <a:r>
              <a:rPr lang="en-US" sz="1000" b="1" dirty="0" smtClean="0"/>
              <a:t>resources requesting</a:t>
            </a:r>
            <a:br>
              <a:rPr lang="en-US" sz="1000" b="1" dirty="0" smtClean="0"/>
            </a:br>
            <a:r>
              <a:rPr lang="en-US" sz="1000" b="1" dirty="0" smtClean="0"/>
              <a:t>to de-list </a:t>
            </a:r>
            <a:endParaRPr lang="en-US" sz="1000" b="1" dirty="0"/>
          </a:p>
          <a:p>
            <a:pPr algn="ctr">
              <a:defRPr/>
            </a:pPr>
            <a:r>
              <a:rPr lang="en-US" sz="1000" b="1" dirty="0" smtClean="0"/>
              <a:t>2,255 MW</a:t>
            </a:r>
            <a:endParaRPr lang="en-US" sz="1000" b="1" dirty="0"/>
          </a:p>
        </p:txBody>
      </p:sp>
      <p:sp>
        <p:nvSpPr>
          <p:cNvPr id="127" name="Rounded Rectangle 126"/>
          <p:cNvSpPr/>
          <p:nvPr/>
        </p:nvSpPr>
        <p:spPr>
          <a:xfrm flipH="1">
            <a:off x="7010400" y="3790950"/>
            <a:ext cx="822325" cy="365125"/>
          </a:xfrm>
          <a:prstGeom prst="roundRect">
            <a:avLst/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Rejected:</a:t>
            </a:r>
          </a:p>
          <a:p>
            <a:pPr algn="ctr">
              <a:defRPr/>
            </a:pPr>
            <a:r>
              <a:rPr lang="en-US" sz="900" b="1" dirty="0" smtClean="0"/>
              <a:t>0 MW</a:t>
            </a:r>
            <a:endParaRPr lang="en-US" sz="900" b="1" dirty="0"/>
          </a:p>
        </p:txBody>
      </p:sp>
      <p:sp>
        <p:nvSpPr>
          <p:cNvPr id="128" name="Rounded Rectangle 127"/>
          <p:cNvSpPr/>
          <p:nvPr/>
        </p:nvSpPr>
        <p:spPr>
          <a:xfrm flipH="1">
            <a:off x="7924800" y="3790950"/>
            <a:ext cx="822325" cy="366713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Approved: </a:t>
            </a:r>
          </a:p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</a:rPr>
              <a:t>* </a:t>
            </a:r>
            <a:r>
              <a:rPr lang="en-US" sz="900" b="1" dirty="0" smtClean="0"/>
              <a:t>2,255 </a:t>
            </a:r>
            <a:r>
              <a:rPr lang="en-US" sz="900" dirty="0" smtClean="0"/>
              <a:t>MW</a:t>
            </a:r>
            <a:endParaRPr lang="en-US" sz="900" dirty="0"/>
          </a:p>
        </p:txBody>
      </p:sp>
      <p:sp>
        <p:nvSpPr>
          <p:cNvPr id="137" name="Rounded Rectangle 136"/>
          <p:cNvSpPr/>
          <p:nvPr/>
        </p:nvSpPr>
        <p:spPr>
          <a:xfrm flipH="1">
            <a:off x="70389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Import: </a:t>
            </a:r>
          </a:p>
          <a:p>
            <a:pPr algn="ctr">
              <a:defRPr/>
            </a:pPr>
            <a:r>
              <a:rPr lang="en-US" sz="900" b="1" dirty="0" smtClean="0"/>
              <a:t>0 MW</a:t>
            </a:r>
            <a:endParaRPr lang="en-US" sz="900" b="1" dirty="0"/>
          </a:p>
        </p:txBody>
      </p:sp>
      <p:sp>
        <p:nvSpPr>
          <p:cNvPr id="138" name="Rounded Rectangle 137"/>
          <p:cNvSpPr/>
          <p:nvPr/>
        </p:nvSpPr>
        <p:spPr>
          <a:xfrm flipH="1">
            <a:off x="7010400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Demand: 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 0 MW</a:t>
            </a:r>
            <a:endParaRPr lang="en-US" sz="900" b="1" dirty="0"/>
          </a:p>
        </p:txBody>
      </p:sp>
      <p:sp>
        <p:nvSpPr>
          <p:cNvPr id="139" name="Rounded Rectangle 138"/>
          <p:cNvSpPr/>
          <p:nvPr/>
        </p:nvSpPr>
        <p:spPr>
          <a:xfrm flipH="1">
            <a:off x="7038975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FCD99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Generating: </a:t>
            </a:r>
            <a:endParaRPr lang="en-US" sz="900" b="1" dirty="0" smtClean="0"/>
          </a:p>
          <a:p>
            <a:pPr algn="ctr">
              <a:defRPr/>
            </a:pPr>
            <a:r>
              <a:rPr lang="en-US" sz="900" b="1" dirty="0" smtClean="0"/>
              <a:t>0 MW</a:t>
            </a:r>
            <a:endParaRPr lang="en-US" sz="900" b="1" dirty="0"/>
          </a:p>
        </p:txBody>
      </p:sp>
      <p:sp>
        <p:nvSpPr>
          <p:cNvPr id="53" name="Rounded Rectangle 52"/>
          <p:cNvSpPr/>
          <p:nvPr/>
        </p:nvSpPr>
        <p:spPr>
          <a:xfrm flipH="1">
            <a:off x="2667000" y="38862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Generating 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28,978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flipH="1">
            <a:off x="4076700" y="44958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3,596 MW</a:t>
            </a:r>
            <a:endParaRPr lang="en-US" sz="900" b="1" dirty="0"/>
          </a:p>
        </p:txBody>
      </p:sp>
      <p:sp>
        <p:nvSpPr>
          <p:cNvPr id="56" name="Rounded Rectangle 55"/>
          <p:cNvSpPr/>
          <p:nvPr/>
        </p:nvSpPr>
        <p:spPr>
          <a:xfrm flipH="1">
            <a:off x="5391150" y="44958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82 MW</a:t>
            </a:r>
            <a:endParaRPr lang="en-US" sz="900" b="1" dirty="0"/>
          </a:p>
        </p:txBody>
      </p:sp>
      <p:cxnSp>
        <p:nvCxnSpPr>
          <p:cNvPr id="60" name="Elbow Connector 59"/>
          <p:cNvCxnSpPr>
            <a:stCxn id="18" idx="1"/>
            <a:endCxn id="48" idx="1"/>
          </p:cNvCxnSpPr>
          <p:nvPr/>
        </p:nvCxnSpPr>
        <p:spPr>
          <a:xfrm rot="10800000" flipH="1" flipV="1">
            <a:off x="295274" y="4292599"/>
            <a:ext cx="38099" cy="1617345"/>
          </a:xfrm>
          <a:prstGeom prst="bentConnector3">
            <a:avLst>
              <a:gd name="adj1" fmla="val -4400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7" idx="3"/>
            <a:endCxn id="50" idx="3"/>
          </p:cNvCxnSpPr>
          <p:nvPr/>
        </p:nvCxnSpPr>
        <p:spPr>
          <a:xfrm flipH="1">
            <a:off x="2298700" y="4287838"/>
            <a:ext cx="63500" cy="1625600"/>
          </a:xfrm>
          <a:prstGeom prst="bentConnector3">
            <a:avLst>
              <a:gd name="adj1" fmla="val -21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3" idx="3"/>
            <a:endCxn id="87" idx="3"/>
          </p:cNvCxnSpPr>
          <p:nvPr/>
        </p:nvCxnSpPr>
        <p:spPr>
          <a:xfrm rot="10800000" flipH="1" flipV="1">
            <a:off x="2667000" y="4129882"/>
            <a:ext cx="152400" cy="1150144"/>
          </a:xfrm>
          <a:prstGeom prst="bentConnector3">
            <a:avLst>
              <a:gd name="adj1" fmla="val -56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H="1" flipV="1">
            <a:off x="5276850" y="4086225"/>
            <a:ext cx="152400" cy="1150144"/>
          </a:xfrm>
          <a:prstGeom prst="bentConnector3">
            <a:avLst>
              <a:gd name="adj1" fmla="val -56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H="1" flipV="1">
            <a:off x="3962400" y="4086225"/>
            <a:ext cx="152400" cy="1150144"/>
          </a:xfrm>
          <a:prstGeom prst="bentConnector3">
            <a:avLst>
              <a:gd name="adj1" fmla="val -56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27" idx="3"/>
            <a:endCxn id="137" idx="3"/>
          </p:cNvCxnSpPr>
          <p:nvPr/>
        </p:nvCxnSpPr>
        <p:spPr>
          <a:xfrm rot="10800000" flipH="1" flipV="1">
            <a:off x="7010399" y="3973513"/>
            <a:ext cx="28575" cy="1181894"/>
          </a:xfrm>
          <a:prstGeom prst="bentConnector3">
            <a:avLst>
              <a:gd name="adj1" fmla="val -80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28" idx="1"/>
            <a:endCxn id="120" idx="1"/>
          </p:cNvCxnSpPr>
          <p:nvPr/>
        </p:nvCxnSpPr>
        <p:spPr>
          <a:xfrm>
            <a:off x="8747125" y="3974307"/>
            <a:ext cx="6350" cy="1181100"/>
          </a:xfrm>
          <a:prstGeom prst="bentConnector3">
            <a:avLst>
              <a:gd name="adj1" fmla="val 370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7" idx="1"/>
            <a:endCxn id="126" idx="3"/>
          </p:cNvCxnSpPr>
          <p:nvPr/>
        </p:nvCxnSpPr>
        <p:spPr>
          <a:xfrm>
            <a:off x="5181600" y="2630970"/>
            <a:ext cx="2057400" cy="559905"/>
          </a:xfrm>
          <a:prstGeom prst="bentConnector3">
            <a:avLst>
              <a:gd name="adj1" fmla="val 31173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97" idx="0"/>
          </p:cNvCxnSpPr>
          <p:nvPr/>
        </p:nvCxnSpPr>
        <p:spPr>
          <a:xfrm>
            <a:off x="4495800" y="2895600"/>
            <a:ext cx="3175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53" idx="0"/>
            <a:endCxn id="54" idx="0"/>
          </p:cNvCxnSpPr>
          <p:nvPr/>
        </p:nvCxnSpPr>
        <p:spPr>
          <a:xfrm rot="5400000" flipH="1" flipV="1">
            <a:off x="4495800" y="2606675"/>
            <a:ext cx="12700" cy="2559050"/>
          </a:xfrm>
          <a:prstGeom prst="bentConnector3">
            <a:avLst>
              <a:gd name="adj1" fmla="val 525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97" idx="0"/>
          </p:cNvCxnSpPr>
          <p:nvPr/>
        </p:nvCxnSpPr>
        <p:spPr>
          <a:xfrm>
            <a:off x="4495800" y="3733800"/>
            <a:ext cx="317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rot="16200000" flipH="1" flipV="1">
            <a:off x="1326356" y="3354865"/>
            <a:ext cx="4762" cy="1152525"/>
          </a:xfrm>
          <a:prstGeom prst="bentConnector3">
            <a:avLst>
              <a:gd name="adj1" fmla="val -24002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35" idx="2"/>
          </p:cNvCxnSpPr>
          <p:nvPr/>
        </p:nvCxnSpPr>
        <p:spPr>
          <a:xfrm flipV="1">
            <a:off x="1305211" y="3124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86200" y="5236369"/>
            <a:ext cx="0" cy="56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191125" y="2438400"/>
            <a:ext cx="828675" cy="1588"/>
          </a:xfrm>
          <a:prstGeom prst="straightConnector1">
            <a:avLst/>
          </a:prstGeom>
          <a:ln w="127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hape 123"/>
          <p:cNvCxnSpPr/>
          <p:nvPr/>
        </p:nvCxnSpPr>
        <p:spPr>
          <a:xfrm flipV="1">
            <a:off x="2209800" y="2224087"/>
            <a:ext cx="569119" cy="38100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87082" y="5578475"/>
            <a:ext cx="3008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r>
              <a:rPr lang="en-US" sz="1100" dirty="0" smtClean="0"/>
              <a:t>   Rounding Issue  (one MW difference)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7293" y="5802279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endParaRPr lang="en-US" sz="1100" dirty="0"/>
          </a:p>
        </p:txBody>
      </p:sp>
      <p:sp>
        <p:nvSpPr>
          <p:cNvPr id="79" name="Rectangle 78"/>
          <p:cNvSpPr/>
          <p:nvPr/>
        </p:nvSpPr>
        <p:spPr>
          <a:xfrm>
            <a:off x="4793052" y="6160014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 flipH="1">
            <a:off x="3949700" y="38862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Demand 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3,919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flipH="1">
            <a:off x="5226050" y="38862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Import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dirty="0">
                <a:solidFill>
                  <a:srgbClr val="FF0000"/>
                </a:solidFill>
              </a:rPr>
              <a:t>* </a:t>
            </a:r>
            <a:r>
              <a:rPr lang="en-US" sz="1000" b="1" dirty="0" smtClean="0">
                <a:solidFill>
                  <a:schemeClr val="tx1"/>
                </a:solidFill>
              </a:rPr>
              <a:t>1,059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 flipH="1">
            <a:off x="4106416" y="5077274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323 MW</a:t>
            </a:r>
            <a:endParaRPr lang="en-US" sz="900" b="1" dirty="0"/>
          </a:p>
        </p:txBody>
      </p:sp>
      <p:sp>
        <p:nvSpPr>
          <p:cNvPr id="58" name="Rounded Rectangle 57"/>
          <p:cNvSpPr/>
          <p:nvPr/>
        </p:nvSpPr>
        <p:spPr>
          <a:xfrm flipH="1">
            <a:off x="5410200" y="505777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976 MW</a:t>
            </a:r>
            <a:endParaRPr lang="en-US" sz="9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3581400" y="2326170"/>
            <a:ext cx="16002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1000" b="1" dirty="0"/>
              <a:t>Resources cleared </a:t>
            </a:r>
            <a:r>
              <a:rPr lang="en-US" sz="1000" b="1" dirty="0" smtClean="0"/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33,956 MW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7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59"/>
          <p:cNvCxnSpPr/>
          <p:nvPr/>
        </p:nvCxnSpPr>
        <p:spPr>
          <a:xfrm rot="10800000" flipH="1" flipV="1">
            <a:off x="326846" y="3538536"/>
            <a:ext cx="38099" cy="1617345"/>
          </a:xfrm>
          <a:prstGeom prst="bentConnector3">
            <a:avLst>
              <a:gd name="adj1" fmla="val -60001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H="1" flipV="1">
            <a:off x="527685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" idx="2"/>
          </p:cNvCxnSpPr>
          <p:nvPr/>
        </p:nvCxnSpPr>
        <p:spPr>
          <a:xfrm>
            <a:off x="4381500" y="2971800"/>
            <a:ext cx="0" cy="4286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191125" y="4191000"/>
            <a:ext cx="3333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19201" y="2419350"/>
            <a:ext cx="9524" cy="5524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74760" y="4665592"/>
            <a:ext cx="6123" cy="5509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62150" y="4157662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019300" y="4614862"/>
            <a:ext cx="457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590800" y="41910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886200" y="41910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81800" y="4419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81800" y="4800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496300" y="4419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496300" y="47244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9063" y="4605337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8247" y="4186237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Rest of Pool </a:t>
            </a:r>
            <a:br>
              <a:rPr lang="en-US" dirty="0" smtClean="0"/>
            </a:br>
            <a:r>
              <a:rPr lang="en-US" dirty="0" smtClean="0"/>
              <a:t>Results </a:t>
            </a:r>
          </a:p>
        </p:txBody>
      </p:sp>
      <p:cxnSp>
        <p:nvCxnSpPr>
          <p:cNvPr id="269" name="Straight Connector 268"/>
          <p:cNvCxnSpPr>
            <a:stCxn id="7" idx="1"/>
            <a:endCxn id="7" idx="1"/>
          </p:cNvCxnSpPr>
          <p:nvPr/>
        </p:nvCxnSpPr>
        <p:spPr>
          <a:xfrm>
            <a:off x="5181600" y="2667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09700" y="3190875"/>
            <a:ext cx="91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New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4,993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175" y="3195637"/>
            <a:ext cx="9144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Existing 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dirty="0" smtClean="0">
                <a:solidFill>
                  <a:srgbClr val="FF0000"/>
                </a:solidFill>
              </a:rPr>
              <a:t>*</a:t>
            </a:r>
            <a:r>
              <a:rPr lang="en-US" sz="1000" b="1" dirty="0" smtClean="0">
                <a:solidFill>
                  <a:schemeClr val="tx1"/>
                </a:solidFill>
              </a:rPr>
              <a:t>15,413 </a:t>
            </a:r>
            <a:r>
              <a:rPr lang="en-US" sz="1000" b="1" dirty="0">
                <a:solidFill>
                  <a:schemeClr val="tx1"/>
                </a:solidFill>
              </a:rPr>
              <a:t>MW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53515" y="3978274"/>
            <a:ext cx="8229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Demand: 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255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14324" y="445865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13,889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5274" y="497300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Imports: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83 MW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38275" y="4976812"/>
            <a:ext cx="822325" cy="365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Imports: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4,140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799" y="3987799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1,442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38275" y="4468177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598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Flowchart: Preparation 34"/>
          <p:cNvSpPr/>
          <p:nvPr/>
        </p:nvSpPr>
        <p:spPr>
          <a:xfrm>
            <a:off x="180975" y="2133600"/>
            <a:ext cx="2057400" cy="762000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Qualified Resources Entering the </a:t>
            </a:r>
            <a:r>
              <a:rPr lang="en-US" sz="1000" b="1" dirty="0" smtClean="0">
                <a:solidFill>
                  <a:schemeClr val="tx1"/>
                </a:solidFill>
              </a:rPr>
              <a:t>Auction: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20,406 MW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3581400" y="2362200"/>
            <a:ext cx="16002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1100" b="1" dirty="0">
                <a:solidFill>
                  <a:srgbClr val="FF0000"/>
                </a:solidFill>
              </a:rPr>
              <a:t>*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 smtClean="0"/>
              <a:t>Resources </a:t>
            </a:r>
            <a:r>
              <a:rPr lang="en-US" sz="1000" b="1" dirty="0"/>
              <a:t>cleared </a:t>
            </a:r>
            <a:r>
              <a:rPr lang="en-US" sz="1000" b="1" dirty="0" smtClean="0"/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15,303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 flipH="1">
            <a:off x="28194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12,793 MW</a:t>
            </a:r>
            <a:endParaRPr lang="en-US" sz="900" b="1" dirty="0"/>
          </a:p>
        </p:txBody>
      </p:sp>
      <p:sp>
        <p:nvSpPr>
          <p:cNvPr id="87" name="Rounded Rectangle 86"/>
          <p:cNvSpPr/>
          <p:nvPr/>
        </p:nvSpPr>
        <p:spPr>
          <a:xfrm flipH="1">
            <a:off x="2819400" y="454342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117 MW</a:t>
            </a:r>
            <a:endParaRPr lang="en-US" sz="900" b="1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3657600" y="5216576"/>
          <a:ext cx="1733549" cy="548187"/>
        </p:xfrm>
        <a:graphic>
          <a:graphicData uri="http://schemas.openxmlformats.org/drawingml/2006/table">
            <a:tbl>
              <a:tblPr/>
              <a:tblGrid>
                <a:gridCol w="105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729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629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607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Demand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234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Rounded Rectangle 96"/>
          <p:cNvSpPr/>
          <p:nvPr/>
        </p:nvSpPr>
        <p:spPr>
          <a:xfrm flipH="1">
            <a:off x="39497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Demand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1,471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11" name="Elbow Connector 110"/>
          <p:cNvCxnSpPr/>
          <p:nvPr/>
        </p:nvCxnSpPr>
        <p:spPr>
          <a:xfrm rot="16200000" flipH="1">
            <a:off x="7923427" y="3411323"/>
            <a:ext cx="9525" cy="921179"/>
          </a:xfrm>
          <a:prstGeom prst="bentConnector3">
            <a:avLst>
              <a:gd name="adj1" fmla="val -1300000"/>
            </a:avLst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924800" y="3571875"/>
            <a:ext cx="0" cy="15240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 flipH="1">
            <a:off x="79914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Import: </a:t>
            </a:r>
          </a:p>
          <a:p>
            <a:pPr algn="ctr"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1 MW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 flipH="1">
            <a:off x="7972425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Demand: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en-US" sz="900" b="1" dirty="0" smtClean="0">
                <a:solidFill>
                  <a:schemeClr val="bg1"/>
                </a:solidFill>
              </a:rPr>
              <a:t>67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 flipH="1">
            <a:off x="7981950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Generating: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1,095 </a:t>
            </a:r>
            <a:r>
              <a:rPr lang="en-US" sz="900" dirty="0" smtClean="0">
                <a:solidFill>
                  <a:schemeClr val="bg1"/>
                </a:solidFill>
              </a:rPr>
              <a:t> MW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 flipH="1">
            <a:off x="7239000" y="2819400"/>
            <a:ext cx="1447800" cy="7429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Reviewed MW </a:t>
            </a:r>
            <a:r>
              <a:rPr lang="en-US" sz="1000" b="1" dirty="0">
                <a:solidFill>
                  <a:schemeClr val="bg1"/>
                </a:solidFill>
              </a:rPr>
              <a:t>from existing </a:t>
            </a:r>
            <a:r>
              <a:rPr lang="en-US" sz="1000" b="1" dirty="0" smtClean="0">
                <a:solidFill>
                  <a:schemeClr val="bg1"/>
                </a:solidFill>
              </a:rPr>
              <a:t>resources requesting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to de-list 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1,163 </a:t>
            </a:r>
            <a:r>
              <a:rPr lang="en-US" sz="1000" dirty="0" smtClean="0">
                <a:solidFill>
                  <a:schemeClr val="bg1"/>
                </a:solidFill>
              </a:rPr>
              <a:t>MW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 flipH="1">
            <a:off x="7010400" y="3790950"/>
            <a:ext cx="822325" cy="36512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Rejected: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 flipH="1">
            <a:off x="7924800" y="3790950"/>
            <a:ext cx="822325" cy="36671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Approved: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1,163 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 flipH="1">
            <a:off x="70389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Import: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7010400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Demand: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en-US" sz="900" b="1" dirty="0" smtClean="0">
                <a:solidFill>
                  <a:schemeClr val="bg1"/>
                </a:solidFill>
              </a:rPr>
              <a:t>0 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 flipH="1">
            <a:off x="7038975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Generating: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flipH="1">
            <a:off x="26670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Generating 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12,910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flipH="1">
            <a:off x="522605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Import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923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flipH="1">
            <a:off x="40767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1,374 MW</a:t>
            </a:r>
            <a:endParaRPr lang="en-US" sz="900" b="1" dirty="0"/>
          </a:p>
        </p:txBody>
      </p:sp>
      <p:sp>
        <p:nvSpPr>
          <p:cNvPr id="56" name="Rounded Rectangle 55"/>
          <p:cNvSpPr/>
          <p:nvPr/>
        </p:nvSpPr>
        <p:spPr>
          <a:xfrm flipH="1">
            <a:off x="539115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83 MW</a:t>
            </a:r>
            <a:endParaRPr lang="en-US" sz="900" b="1" dirty="0"/>
          </a:p>
        </p:txBody>
      </p:sp>
      <p:sp>
        <p:nvSpPr>
          <p:cNvPr id="58" name="Rounded Rectangle 57"/>
          <p:cNvSpPr/>
          <p:nvPr/>
        </p:nvSpPr>
        <p:spPr>
          <a:xfrm flipH="1">
            <a:off x="5410200" y="452437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840 MW</a:t>
            </a:r>
            <a:endParaRPr lang="en-US" sz="900" b="1" dirty="0"/>
          </a:p>
        </p:txBody>
      </p:sp>
      <p:cxnSp>
        <p:nvCxnSpPr>
          <p:cNvPr id="64" name="Elbow Connector 63"/>
          <p:cNvCxnSpPr>
            <a:stCxn id="17" idx="3"/>
            <a:endCxn id="50" idx="3"/>
          </p:cNvCxnSpPr>
          <p:nvPr/>
        </p:nvCxnSpPr>
        <p:spPr>
          <a:xfrm flipH="1">
            <a:off x="2260600" y="3533775"/>
            <a:ext cx="63500" cy="1625600"/>
          </a:xfrm>
          <a:prstGeom prst="bentConnector3">
            <a:avLst>
              <a:gd name="adj1" fmla="val -21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3" idx="3"/>
            <a:endCxn id="87" idx="3"/>
          </p:cNvCxnSpPr>
          <p:nvPr/>
        </p:nvCxnSpPr>
        <p:spPr>
          <a:xfrm rot="10800000" flipH="1" flipV="1">
            <a:off x="2667000" y="3596482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H="1" flipV="1">
            <a:off x="396240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27" idx="3"/>
            <a:endCxn id="137" idx="3"/>
          </p:cNvCxnSpPr>
          <p:nvPr/>
        </p:nvCxnSpPr>
        <p:spPr>
          <a:xfrm rot="10800000" flipH="1" flipV="1">
            <a:off x="7010399" y="3973513"/>
            <a:ext cx="28575" cy="1181894"/>
          </a:xfrm>
          <a:prstGeom prst="bentConnector3">
            <a:avLst>
              <a:gd name="adj1" fmla="val -8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28" idx="1"/>
            <a:endCxn id="120" idx="1"/>
          </p:cNvCxnSpPr>
          <p:nvPr/>
        </p:nvCxnSpPr>
        <p:spPr>
          <a:xfrm>
            <a:off x="8747125" y="3974307"/>
            <a:ext cx="6350" cy="1181100"/>
          </a:xfrm>
          <a:prstGeom prst="bentConnector3">
            <a:avLst>
              <a:gd name="adj1" fmla="val 37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8" idx="0"/>
            <a:endCxn id="17" idx="0"/>
          </p:cNvCxnSpPr>
          <p:nvPr/>
        </p:nvCxnSpPr>
        <p:spPr>
          <a:xfrm rot="5400000" flipH="1" flipV="1">
            <a:off x="1288256" y="2616994"/>
            <a:ext cx="4762" cy="1152525"/>
          </a:xfrm>
          <a:prstGeom prst="bentConnector3">
            <a:avLst>
              <a:gd name="adj1" fmla="val 490050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 rot="5400000" flipH="1" flipV="1">
            <a:off x="4511566" y="2073275"/>
            <a:ext cx="12700" cy="2559050"/>
          </a:xfrm>
          <a:prstGeom prst="bentConnector3">
            <a:avLst>
              <a:gd name="adj1" fmla="val 18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73265" y="5983551"/>
            <a:ext cx="3008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r>
              <a:rPr lang="en-US" sz="1100" dirty="0" smtClean="0"/>
              <a:t>   Rounding Issue  (one MW difference)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3108" y="5222632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*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5393726" y="3656177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*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>
            <a:off x="8038904" y="242061"/>
            <a:ext cx="891101" cy="1461985"/>
          </a:xfrm>
          <a:custGeom>
            <a:avLst/>
            <a:gdLst>
              <a:gd name="connsiteX0" fmla="*/ 504825 w 1171575"/>
              <a:gd name="connsiteY0" fmla="*/ 0 h 1922145"/>
              <a:gd name="connsiteX1" fmla="*/ 571500 w 1171575"/>
              <a:gd name="connsiteY1" fmla="*/ 1905 h 1922145"/>
              <a:gd name="connsiteX2" fmla="*/ 571500 w 1171575"/>
              <a:gd name="connsiteY2" fmla="*/ 116205 h 1922145"/>
              <a:gd name="connsiteX3" fmla="*/ 855345 w 1171575"/>
              <a:gd name="connsiteY3" fmla="*/ 59055 h 1922145"/>
              <a:gd name="connsiteX4" fmla="*/ 977265 w 1171575"/>
              <a:gd name="connsiteY4" fmla="*/ 179070 h 1922145"/>
              <a:gd name="connsiteX5" fmla="*/ 973455 w 1171575"/>
              <a:gd name="connsiteY5" fmla="*/ 845820 h 1922145"/>
              <a:gd name="connsiteX6" fmla="*/ 1171575 w 1171575"/>
              <a:gd name="connsiteY6" fmla="*/ 1034415 h 1922145"/>
              <a:gd name="connsiteX7" fmla="*/ 1169670 w 1171575"/>
              <a:gd name="connsiteY7" fmla="*/ 1219200 h 1922145"/>
              <a:gd name="connsiteX8" fmla="*/ 289560 w 1171575"/>
              <a:gd name="connsiteY8" fmla="*/ 1712595 h 1922145"/>
              <a:gd name="connsiteX9" fmla="*/ 34290 w 1171575"/>
              <a:gd name="connsiteY9" fmla="*/ 1922145 h 1922145"/>
              <a:gd name="connsiteX10" fmla="*/ 0 w 1171575"/>
              <a:gd name="connsiteY10" fmla="*/ 1885950 h 1922145"/>
              <a:gd name="connsiteX11" fmla="*/ 1905 w 1171575"/>
              <a:gd name="connsiteY11" fmla="*/ 965835 h 1922145"/>
              <a:gd name="connsiteX12" fmla="*/ 238125 w 1171575"/>
              <a:gd name="connsiteY12" fmla="*/ 720090 h 1922145"/>
              <a:gd name="connsiteX13" fmla="*/ 238125 w 1171575"/>
              <a:gd name="connsiteY13" fmla="*/ 466725 h 1922145"/>
              <a:gd name="connsiteX14" fmla="*/ 504825 w 1171575"/>
              <a:gd name="connsiteY14" fmla="*/ 0 h 19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1922145">
                <a:moveTo>
                  <a:pt x="504825" y="0"/>
                </a:moveTo>
                <a:lnTo>
                  <a:pt x="571500" y="1905"/>
                </a:lnTo>
                <a:lnTo>
                  <a:pt x="571500" y="116205"/>
                </a:lnTo>
                <a:lnTo>
                  <a:pt x="855345" y="59055"/>
                </a:lnTo>
                <a:lnTo>
                  <a:pt x="977265" y="179070"/>
                </a:lnTo>
                <a:lnTo>
                  <a:pt x="973455" y="845820"/>
                </a:lnTo>
                <a:lnTo>
                  <a:pt x="1171575" y="1034415"/>
                </a:lnTo>
                <a:lnTo>
                  <a:pt x="1169670" y="1219200"/>
                </a:lnTo>
                <a:lnTo>
                  <a:pt x="289560" y="1712595"/>
                </a:lnTo>
                <a:lnTo>
                  <a:pt x="34290" y="1922145"/>
                </a:lnTo>
                <a:lnTo>
                  <a:pt x="0" y="1885950"/>
                </a:lnTo>
                <a:lnTo>
                  <a:pt x="1905" y="965835"/>
                </a:lnTo>
                <a:lnTo>
                  <a:pt x="238125" y="720090"/>
                </a:lnTo>
                <a:lnTo>
                  <a:pt x="238125" y="466725"/>
                </a:lnTo>
                <a:lnTo>
                  <a:pt x="504825" y="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623057" y="996961"/>
            <a:ext cx="407153" cy="879509"/>
          </a:xfrm>
          <a:custGeom>
            <a:avLst/>
            <a:gdLst>
              <a:gd name="connsiteX0" fmla="*/ 384810 w 535305"/>
              <a:gd name="connsiteY0" fmla="*/ 20955 h 1156335"/>
              <a:gd name="connsiteX1" fmla="*/ 474345 w 535305"/>
              <a:gd name="connsiteY1" fmla="*/ 0 h 1156335"/>
              <a:gd name="connsiteX2" fmla="*/ 470535 w 535305"/>
              <a:gd name="connsiteY2" fmla="*/ 923925 h 1156335"/>
              <a:gd name="connsiteX3" fmla="*/ 535305 w 535305"/>
              <a:gd name="connsiteY3" fmla="*/ 990600 h 1156335"/>
              <a:gd name="connsiteX4" fmla="*/ 506730 w 535305"/>
              <a:gd name="connsiteY4" fmla="*/ 1097280 h 1156335"/>
              <a:gd name="connsiteX5" fmla="*/ 405765 w 535305"/>
              <a:gd name="connsiteY5" fmla="*/ 1156335 h 1156335"/>
              <a:gd name="connsiteX6" fmla="*/ 19050 w 535305"/>
              <a:gd name="connsiteY6" fmla="*/ 1154430 h 1156335"/>
              <a:gd name="connsiteX7" fmla="*/ 0 w 535305"/>
              <a:gd name="connsiteY7" fmla="*/ 1066800 h 1156335"/>
              <a:gd name="connsiteX8" fmla="*/ 112395 w 535305"/>
              <a:gd name="connsiteY8" fmla="*/ 508635 h 1156335"/>
              <a:gd name="connsiteX9" fmla="*/ 283845 w 535305"/>
              <a:gd name="connsiteY9" fmla="*/ 392430 h 1156335"/>
              <a:gd name="connsiteX10" fmla="*/ 285750 w 535305"/>
              <a:gd name="connsiteY10" fmla="*/ 264795 h 1156335"/>
              <a:gd name="connsiteX11" fmla="*/ 384810 w 535305"/>
              <a:gd name="connsiteY11" fmla="*/ 20955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305" h="1156335">
                <a:moveTo>
                  <a:pt x="384810" y="20955"/>
                </a:moveTo>
                <a:lnTo>
                  <a:pt x="474345" y="0"/>
                </a:lnTo>
                <a:lnTo>
                  <a:pt x="470535" y="923925"/>
                </a:lnTo>
                <a:lnTo>
                  <a:pt x="535305" y="990600"/>
                </a:lnTo>
                <a:lnTo>
                  <a:pt x="506730" y="1097280"/>
                </a:lnTo>
                <a:lnTo>
                  <a:pt x="405765" y="1156335"/>
                </a:lnTo>
                <a:lnTo>
                  <a:pt x="19050" y="1154430"/>
                </a:lnTo>
                <a:lnTo>
                  <a:pt x="0" y="1066800"/>
                </a:lnTo>
                <a:lnTo>
                  <a:pt x="112395" y="508635"/>
                </a:lnTo>
                <a:lnTo>
                  <a:pt x="283845" y="392430"/>
                </a:lnTo>
                <a:lnTo>
                  <a:pt x="285750" y="264795"/>
                </a:lnTo>
                <a:lnTo>
                  <a:pt x="384810" y="20955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337615" y="1023042"/>
            <a:ext cx="517273" cy="853428"/>
          </a:xfrm>
          <a:custGeom>
            <a:avLst/>
            <a:gdLst>
              <a:gd name="connsiteX0" fmla="*/ 34290 w 680085"/>
              <a:gd name="connsiteY0" fmla="*/ 0 h 1122045"/>
              <a:gd name="connsiteX1" fmla="*/ 680085 w 680085"/>
              <a:gd name="connsiteY1" fmla="*/ 1905 h 1122045"/>
              <a:gd name="connsiteX2" fmla="*/ 590550 w 680085"/>
              <a:gd name="connsiteY2" fmla="*/ 201930 h 1122045"/>
              <a:gd name="connsiteX3" fmla="*/ 590550 w 680085"/>
              <a:gd name="connsiteY3" fmla="*/ 325755 h 1122045"/>
              <a:gd name="connsiteX4" fmla="*/ 422910 w 680085"/>
              <a:gd name="connsiteY4" fmla="*/ 436245 h 1122045"/>
              <a:gd name="connsiteX5" fmla="*/ 297180 w 680085"/>
              <a:gd name="connsiteY5" fmla="*/ 1045845 h 1122045"/>
              <a:gd name="connsiteX6" fmla="*/ 308610 w 680085"/>
              <a:gd name="connsiteY6" fmla="*/ 1122045 h 1122045"/>
              <a:gd name="connsiteX7" fmla="*/ 36195 w 680085"/>
              <a:gd name="connsiteY7" fmla="*/ 1120140 h 1122045"/>
              <a:gd name="connsiteX8" fmla="*/ 36195 w 680085"/>
              <a:gd name="connsiteY8" fmla="*/ 735330 h 1122045"/>
              <a:gd name="connsiteX9" fmla="*/ 0 w 680085"/>
              <a:gd name="connsiteY9" fmla="*/ 727710 h 1122045"/>
              <a:gd name="connsiteX10" fmla="*/ 3810 w 680085"/>
              <a:gd name="connsiteY10" fmla="*/ 396240 h 1122045"/>
              <a:gd name="connsiteX11" fmla="*/ 45720 w 680085"/>
              <a:gd name="connsiteY11" fmla="*/ 339090 h 1122045"/>
              <a:gd name="connsiteX12" fmla="*/ 34290 w 680085"/>
              <a:gd name="connsiteY12" fmla="*/ 0 h 11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085" h="1122045">
                <a:moveTo>
                  <a:pt x="34290" y="0"/>
                </a:moveTo>
                <a:lnTo>
                  <a:pt x="680085" y="1905"/>
                </a:lnTo>
                <a:lnTo>
                  <a:pt x="590550" y="201930"/>
                </a:lnTo>
                <a:lnTo>
                  <a:pt x="590550" y="325755"/>
                </a:lnTo>
                <a:lnTo>
                  <a:pt x="422910" y="436245"/>
                </a:lnTo>
                <a:lnTo>
                  <a:pt x="297180" y="1045845"/>
                </a:lnTo>
                <a:lnTo>
                  <a:pt x="308610" y="1122045"/>
                </a:lnTo>
                <a:lnTo>
                  <a:pt x="36195" y="1120140"/>
                </a:lnTo>
                <a:lnTo>
                  <a:pt x="36195" y="735330"/>
                </a:lnTo>
                <a:lnTo>
                  <a:pt x="0" y="727710"/>
                </a:lnTo>
                <a:lnTo>
                  <a:pt x="3810" y="396240"/>
                </a:lnTo>
                <a:lnTo>
                  <a:pt x="45720" y="339090"/>
                </a:lnTo>
                <a:lnTo>
                  <a:pt x="34290" y="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295596" y="1932979"/>
            <a:ext cx="502784" cy="268055"/>
          </a:xfrm>
          <a:custGeom>
            <a:avLst/>
            <a:gdLst>
              <a:gd name="connsiteX0" fmla="*/ 87630 w 661035"/>
              <a:gd name="connsiteY0" fmla="*/ 0 h 352425"/>
              <a:gd name="connsiteX1" fmla="*/ 661035 w 661035"/>
              <a:gd name="connsiteY1" fmla="*/ 5715 h 352425"/>
              <a:gd name="connsiteX2" fmla="*/ 661035 w 661035"/>
              <a:gd name="connsiteY2" fmla="*/ 352425 h 352425"/>
              <a:gd name="connsiteX3" fmla="*/ 0 w 661035"/>
              <a:gd name="connsiteY3" fmla="*/ 352425 h 352425"/>
              <a:gd name="connsiteX4" fmla="*/ 87630 w 661035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35" h="352425">
                <a:moveTo>
                  <a:pt x="87630" y="0"/>
                </a:moveTo>
                <a:lnTo>
                  <a:pt x="661035" y="5715"/>
                </a:lnTo>
                <a:lnTo>
                  <a:pt x="661035" y="352425"/>
                </a:lnTo>
                <a:lnTo>
                  <a:pt x="0" y="352425"/>
                </a:lnTo>
                <a:lnTo>
                  <a:pt x="87630" y="0"/>
                </a:lnTo>
                <a:close/>
              </a:path>
            </a:pathLst>
          </a:custGeom>
          <a:solidFill>
            <a:srgbClr val="F68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854888" y="1879368"/>
            <a:ext cx="255014" cy="226035"/>
          </a:xfrm>
          <a:custGeom>
            <a:avLst/>
            <a:gdLst>
              <a:gd name="connsiteX0" fmla="*/ 0 w 335280"/>
              <a:gd name="connsiteY0" fmla="*/ 68580 h 297180"/>
              <a:gd name="connsiteX1" fmla="*/ 140970 w 335280"/>
              <a:gd name="connsiteY1" fmla="*/ 70485 h 297180"/>
              <a:gd name="connsiteX2" fmla="*/ 249555 w 335280"/>
              <a:gd name="connsiteY2" fmla="*/ 0 h 297180"/>
              <a:gd name="connsiteX3" fmla="*/ 335280 w 335280"/>
              <a:gd name="connsiteY3" fmla="*/ 133350 h 297180"/>
              <a:gd name="connsiteX4" fmla="*/ 217170 w 335280"/>
              <a:gd name="connsiteY4" fmla="*/ 215265 h 297180"/>
              <a:gd name="connsiteX5" fmla="*/ 217170 w 335280"/>
              <a:gd name="connsiteY5" fmla="*/ 283845 h 297180"/>
              <a:gd name="connsiteX6" fmla="*/ 0 w 335280"/>
              <a:gd name="connsiteY6" fmla="*/ 297180 h 297180"/>
              <a:gd name="connsiteX7" fmla="*/ 0 w 335280"/>
              <a:gd name="connsiteY7" fmla="*/ 685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" h="297180">
                <a:moveTo>
                  <a:pt x="0" y="68580"/>
                </a:moveTo>
                <a:lnTo>
                  <a:pt x="140970" y="70485"/>
                </a:lnTo>
                <a:lnTo>
                  <a:pt x="249555" y="0"/>
                </a:lnTo>
                <a:lnTo>
                  <a:pt x="335280" y="133350"/>
                </a:lnTo>
                <a:lnTo>
                  <a:pt x="217170" y="215265"/>
                </a:lnTo>
                <a:lnTo>
                  <a:pt x="217170" y="283845"/>
                </a:lnTo>
                <a:lnTo>
                  <a:pt x="0" y="297180"/>
                </a:lnTo>
                <a:lnTo>
                  <a:pt x="0" y="6858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851990" y="2145974"/>
            <a:ext cx="434683" cy="237627"/>
          </a:xfrm>
          <a:custGeom>
            <a:avLst/>
            <a:gdLst>
              <a:gd name="connsiteX0" fmla="*/ 0 w 571500"/>
              <a:gd name="connsiteY0" fmla="*/ 13335 h 312420"/>
              <a:gd name="connsiteX1" fmla="*/ 327660 w 571500"/>
              <a:gd name="connsiteY1" fmla="*/ 0 h 312420"/>
              <a:gd name="connsiteX2" fmla="*/ 422910 w 571500"/>
              <a:gd name="connsiteY2" fmla="*/ 209550 h 312420"/>
              <a:gd name="connsiteX3" fmla="*/ 525780 w 571500"/>
              <a:gd name="connsiteY3" fmla="*/ 188595 h 312420"/>
              <a:gd name="connsiteX4" fmla="*/ 527685 w 571500"/>
              <a:gd name="connsiteY4" fmla="*/ 68580 h 312420"/>
              <a:gd name="connsiteX5" fmla="*/ 571500 w 571500"/>
              <a:gd name="connsiteY5" fmla="*/ 70485 h 312420"/>
              <a:gd name="connsiteX6" fmla="*/ 571500 w 571500"/>
              <a:gd name="connsiteY6" fmla="*/ 226695 h 312420"/>
              <a:gd name="connsiteX7" fmla="*/ 200025 w 571500"/>
              <a:gd name="connsiteY7" fmla="*/ 312420 h 312420"/>
              <a:gd name="connsiteX8" fmla="*/ 91440 w 571500"/>
              <a:gd name="connsiteY8" fmla="*/ 72390 h 312420"/>
              <a:gd name="connsiteX9" fmla="*/ 3810 w 571500"/>
              <a:gd name="connsiteY9" fmla="*/ 68580 h 312420"/>
              <a:gd name="connsiteX10" fmla="*/ 0 w 571500"/>
              <a:gd name="connsiteY10" fmla="*/ 13335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" h="312420">
                <a:moveTo>
                  <a:pt x="0" y="13335"/>
                </a:moveTo>
                <a:lnTo>
                  <a:pt x="327660" y="0"/>
                </a:lnTo>
                <a:lnTo>
                  <a:pt x="422910" y="209550"/>
                </a:lnTo>
                <a:lnTo>
                  <a:pt x="525780" y="188595"/>
                </a:lnTo>
                <a:lnTo>
                  <a:pt x="527685" y="68580"/>
                </a:lnTo>
                <a:lnTo>
                  <a:pt x="571500" y="70485"/>
                </a:lnTo>
                <a:lnTo>
                  <a:pt x="571500" y="226695"/>
                </a:lnTo>
                <a:lnTo>
                  <a:pt x="200025" y="312420"/>
                </a:lnTo>
                <a:lnTo>
                  <a:pt x="91440" y="72390"/>
                </a:lnTo>
                <a:lnTo>
                  <a:pt x="3810" y="68580"/>
                </a:lnTo>
                <a:lnTo>
                  <a:pt x="0" y="13335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796930" y="2258992"/>
            <a:ext cx="150690" cy="170975"/>
          </a:xfrm>
          <a:custGeom>
            <a:avLst/>
            <a:gdLst>
              <a:gd name="connsiteX0" fmla="*/ 0 w 198120"/>
              <a:gd name="connsiteY0" fmla="*/ 0 h 224790"/>
              <a:gd name="connsiteX1" fmla="*/ 120015 w 198120"/>
              <a:gd name="connsiteY1" fmla="*/ 0 h 224790"/>
              <a:gd name="connsiteX2" fmla="*/ 198120 w 198120"/>
              <a:gd name="connsiteY2" fmla="*/ 182880 h 224790"/>
              <a:gd name="connsiteX3" fmla="*/ 165735 w 198120"/>
              <a:gd name="connsiteY3" fmla="*/ 188595 h 224790"/>
              <a:gd name="connsiteX4" fmla="*/ 110490 w 198120"/>
              <a:gd name="connsiteY4" fmla="*/ 76200 h 224790"/>
              <a:gd name="connsiteX5" fmla="*/ 110490 w 198120"/>
              <a:gd name="connsiteY5" fmla="*/ 203835 h 224790"/>
              <a:gd name="connsiteX6" fmla="*/ 0 w 198120"/>
              <a:gd name="connsiteY6" fmla="*/ 224790 h 224790"/>
              <a:gd name="connsiteX7" fmla="*/ 0 w 198120"/>
              <a:gd name="connsiteY7" fmla="*/ 0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" h="224790">
                <a:moveTo>
                  <a:pt x="0" y="0"/>
                </a:moveTo>
                <a:lnTo>
                  <a:pt x="120015" y="0"/>
                </a:lnTo>
                <a:lnTo>
                  <a:pt x="198120" y="182880"/>
                </a:lnTo>
                <a:lnTo>
                  <a:pt x="165735" y="188595"/>
                </a:lnTo>
                <a:lnTo>
                  <a:pt x="110490" y="76200"/>
                </a:lnTo>
                <a:lnTo>
                  <a:pt x="110490" y="203835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260821" y="2260441"/>
            <a:ext cx="481050" cy="330359"/>
          </a:xfrm>
          <a:custGeom>
            <a:avLst/>
            <a:gdLst>
              <a:gd name="connsiteX0" fmla="*/ 38100 w 632460"/>
              <a:gd name="connsiteY0" fmla="*/ 0 h 434340"/>
              <a:gd name="connsiteX1" fmla="*/ 632460 w 632460"/>
              <a:gd name="connsiteY1" fmla="*/ 0 h 434340"/>
              <a:gd name="connsiteX2" fmla="*/ 630555 w 632460"/>
              <a:gd name="connsiteY2" fmla="*/ 241935 h 434340"/>
              <a:gd name="connsiteX3" fmla="*/ 173355 w 632460"/>
              <a:gd name="connsiteY3" fmla="*/ 350520 h 434340"/>
              <a:gd name="connsiteX4" fmla="*/ 28575 w 632460"/>
              <a:gd name="connsiteY4" fmla="*/ 434340 h 434340"/>
              <a:gd name="connsiteX5" fmla="*/ 0 w 632460"/>
              <a:gd name="connsiteY5" fmla="*/ 381000 h 434340"/>
              <a:gd name="connsiteX6" fmla="*/ 55245 w 632460"/>
              <a:gd name="connsiteY6" fmla="*/ 323850 h 434340"/>
              <a:gd name="connsiteX7" fmla="*/ 24765 w 632460"/>
              <a:gd name="connsiteY7" fmla="*/ 287655 h 434340"/>
              <a:gd name="connsiteX8" fmla="*/ 38100 w 632460"/>
              <a:gd name="connsiteY8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460" h="434340">
                <a:moveTo>
                  <a:pt x="38100" y="0"/>
                </a:moveTo>
                <a:lnTo>
                  <a:pt x="632460" y="0"/>
                </a:lnTo>
                <a:lnTo>
                  <a:pt x="630555" y="241935"/>
                </a:lnTo>
                <a:lnTo>
                  <a:pt x="173355" y="350520"/>
                </a:lnTo>
                <a:lnTo>
                  <a:pt x="28575" y="434340"/>
                </a:lnTo>
                <a:lnTo>
                  <a:pt x="0" y="381000"/>
                </a:lnTo>
                <a:lnTo>
                  <a:pt x="55245" y="323850"/>
                </a:lnTo>
                <a:lnTo>
                  <a:pt x="24765" y="287655"/>
                </a:lnTo>
                <a:lnTo>
                  <a:pt x="38100" y="0"/>
                </a:lnTo>
                <a:close/>
              </a:path>
            </a:pathLst>
          </a:custGeom>
          <a:solidFill>
            <a:srgbClr val="F68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flipH="1">
            <a:off x="4091559" y="4546599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97 MW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59"/>
          <p:cNvCxnSpPr/>
          <p:nvPr/>
        </p:nvCxnSpPr>
        <p:spPr>
          <a:xfrm rot="10800000" flipH="1" flipV="1">
            <a:off x="318137" y="3538536"/>
            <a:ext cx="38099" cy="1617345"/>
          </a:xfrm>
          <a:prstGeom prst="bentConnector3">
            <a:avLst>
              <a:gd name="adj1" fmla="val -60001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H="1" flipV="1">
            <a:off x="527685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" idx="2"/>
          </p:cNvCxnSpPr>
          <p:nvPr/>
        </p:nvCxnSpPr>
        <p:spPr>
          <a:xfrm>
            <a:off x="4381500" y="2971800"/>
            <a:ext cx="0" cy="4286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191125" y="4191000"/>
            <a:ext cx="3333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19201" y="2419350"/>
            <a:ext cx="9524" cy="5524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77353" y="4674334"/>
            <a:ext cx="6123" cy="5509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62150" y="4157662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019300" y="4614862"/>
            <a:ext cx="457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590800" y="41910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886200" y="41910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81800" y="4419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81800" y="4800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496300" y="4419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496300" y="47244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9063" y="4605337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9538" y="4186237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Northern New England Results</a:t>
            </a:r>
          </a:p>
        </p:txBody>
      </p:sp>
      <p:cxnSp>
        <p:nvCxnSpPr>
          <p:cNvPr id="269" name="Straight Connector 268"/>
          <p:cNvCxnSpPr>
            <a:stCxn id="7" idx="1"/>
            <a:endCxn id="7" idx="1"/>
          </p:cNvCxnSpPr>
          <p:nvPr/>
        </p:nvCxnSpPr>
        <p:spPr>
          <a:xfrm>
            <a:off x="5181600" y="2667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09700" y="3190875"/>
            <a:ext cx="91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</a:rPr>
              <a:t>* </a:t>
            </a:r>
            <a:r>
              <a:rPr lang="en-US" sz="1000" b="1" dirty="0" smtClean="0">
                <a:solidFill>
                  <a:schemeClr val="tx1"/>
                </a:solidFill>
              </a:rPr>
              <a:t>New 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547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175" y="3195637"/>
            <a:ext cx="9144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Existing 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8,295</a:t>
            </a:r>
            <a:r>
              <a:rPr lang="en-US" sz="1000" dirty="0" smtClean="0">
                <a:solidFill>
                  <a:schemeClr val="tx1"/>
                </a:solidFill>
              </a:rPr>
              <a:t> 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53515" y="3978274"/>
            <a:ext cx="8229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Demand: 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202</a:t>
            </a:r>
            <a:r>
              <a:rPr lang="en-US" sz="900" dirty="0" smtClean="0">
                <a:solidFill>
                  <a:schemeClr val="tx1"/>
                </a:solidFill>
              </a:rPr>
              <a:t> MW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14324" y="445865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7,630</a:t>
            </a:r>
            <a:r>
              <a:rPr lang="en-US" sz="900" dirty="0" smtClean="0">
                <a:solidFill>
                  <a:schemeClr val="tx1"/>
                </a:solidFill>
              </a:rPr>
              <a:t> MW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5274" y="497300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Imports: 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38275" y="4976812"/>
            <a:ext cx="822325" cy="365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Imports: </a:t>
            </a:r>
            <a:r>
              <a:rPr lang="en-US" sz="900" b="1" dirty="0" smtClean="0">
                <a:solidFill>
                  <a:schemeClr val="tx1"/>
                </a:solidFill>
              </a:rPr>
              <a:t>224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799" y="3987799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665</a:t>
            </a:r>
            <a:r>
              <a:rPr lang="en-US" sz="900" dirty="0" smtClean="0">
                <a:solidFill>
                  <a:schemeClr val="tx1"/>
                </a:solidFill>
              </a:rPr>
              <a:t>MW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38275" y="4468177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120</a:t>
            </a:r>
            <a:r>
              <a:rPr lang="en-US" sz="900" dirty="0" smtClean="0">
                <a:solidFill>
                  <a:schemeClr val="tx1"/>
                </a:solidFill>
              </a:rPr>
              <a:t> MW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Flowchart: Preparation 34"/>
          <p:cNvSpPr/>
          <p:nvPr/>
        </p:nvSpPr>
        <p:spPr>
          <a:xfrm>
            <a:off x="180975" y="2133600"/>
            <a:ext cx="2057400" cy="762000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Qualified Resources </a:t>
            </a:r>
            <a:r>
              <a:rPr lang="en-US" sz="1000" b="1" dirty="0" smtClean="0">
                <a:solidFill>
                  <a:schemeClr val="tx1"/>
                </a:solidFill>
              </a:rPr>
              <a:t>Entering </a:t>
            </a:r>
            <a:r>
              <a:rPr lang="en-US" sz="1000" b="1" dirty="0">
                <a:solidFill>
                  <a:schemeClr val="tx1"/>
                </a:solidFill>
              </a:rPr>
              <a:t>the </a:t>
            </a:r>
            <a:r>
              <a:rPr lang="en-US" sz="1000" b="1" dirty="0" smtClean="0">
                <a:solidFill>
                  <a:schemeClr val="tx1"/>
                </a:solidFill>
              </a:rPr>
              <a:t>Auction: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8,842</a:t>
            </a:r>
            <a:r>
              <a:rPr lang="en-US" sz="1000" dirty="0" smtClean="0">
                <a:solidFill>
                  <a:schemeClr val="tx1"/>
                </a:solidFill>
              </a:rPr>
              <a:t> MW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3581400" y="2362200"/>
            <a:ext cx="16002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1000" b="1" dirty="0"/>
              <a:t>Resources cleared </a:t>
            </a:r>
            <a:r>
              <a:rPr lang="en-US" sz="1000" b="1" dirty="0" smtClean="0"/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100" b="1" dirty="0">
                <a:solidFill>
                  <a:srgbClr val="FF0000"/>
                </a:solidFill>
              </a:rPr>
              <a:t>* </a:t>
            </a:r>
            <a:r>
              <a:rPr lang="en-US" sz="1000" b="1" dirty="0" smtClean="0">
                <a:solidFill>
                  <a:schemeClr val="tx1"/>
                </a:solidFill>
              </a:rPr>
              <a:t>7,636 </a:t>
            </a:r>
            <a:r>
              <a:rPr lang="en-US" sz="1000" dirty="0" smtClean="0">
                <a:solidFill>
                  <a:schemeClr val="tx1"/>
                </a:solidFill>
              </a:rPr>
              <a:t>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 flipH="1">
            <a:off x="28194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6,775 MW</a:t>
            </a:r>
            <a:endParaRPr lang="en-US" sz="900" b="1" dirty="0"/>
          </a:p>
        </p:txBody>
      </p:sp>
      <p:sp>
        <p:nvSpPr>
          <p:cNvPr id="87" name="Rounded Rectangle 86"/>
          <p:cNvSpPr/>
          <p:nvPr/>
        </p:nvSpPr>
        <p:spPr>
          <a:xfrm flipH="1">
            <a:off x="2819400" y="454342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46 MW</a:t>
            </a:r>
            <a:endParaRPr lang="en-US" sz="900" b="1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3505200" y="5225237"/>
          <a:ext cx="1885950" cy="665150"/>
        </p:xfrm>
        <a:graphic>
          <a:graphicData uri="http://schemas.openxmlformats.org/drawingml/2006/table">
            <a:tbl>
              <a:tblPr/>
              <a:tblGrid>
                <a:gridCol w="9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923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en-US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Demand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Rounded Rectangle 96"/>
          <p:cNvSpPr/>
          <p:nvPr/>
        </p:nvSpPr>
        <p:spPr>
          <a:xfrm flipH="1">
            <a:off x="39497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Demand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680</a:t>
            </a:r>
            <a:r>
              <a:rPr lang="en-US" sz="1000" dirty="0" smtClean="0">
                <a:solidFill>
                  <a:schemeClr val="tx1"/>
                </a:solidFill>
              </a:rPr>
              <a:t> MW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11" name="Elbow Connector 110"/>
          <p:cNvCxnSpPr/>
          <p:nvPr/>
        </p:nvCxnSpPr>
        <p:spPr>
          <a:xfrm rot="16200000" flipH="1">
            <a:off x="7923427" y="3411323"/>
            <a:ext cx="9525" cy="921179"/>
          </a:xfrm>
          <a:prstGeom prst="bentConnector3">
            <a:avLst>
              <a:gd name="adj1" fmla="val -1300000"/>
            </a:avLst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924800" y="3571875"/>
            <a:ext cx="0" cy="15240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 flipH="1">
            <a:off x="79914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Import: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 flipH="1">
            <a:off x="7972425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Demand: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en-US" sz="900" b="1" dirty="0" smtClean="0">
                <a:solidFill>
                  <a:schemeClr val="bg1"/>
                </a:solidFill>
              </a:rPr>
              <a:t>60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 flipH="1">
            <a:off x="7981950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Generating: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855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 flipH="1">
            <a:off x="7238999" y="2819400"/>
            <a:ext cx="1371601" cy="742950"/>
          </a:xfrm>
          <a:prstGeom prst="roundRect">
            <a:avLst/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Reviewed MW </a:t>
            </a:r>
            <a:r>
              <a:rPr lang="en-US" sz="1000" b="1" dirty="0">
                <a:solidFill>
                  <a:schemeClr val="bg1"/>
                </a:solidFill>
              </a:rPr>
              <a:t>from existing </a:t>
            </a:r>
            <a:r>
              <a:rPr lang="en-US" sz="1000" b="1" dirty="0" smtClean="0">
                <a:solidFill>
                  <a:schemeClr val="bg1"/>
                </a:solidFill>
              </a:rPr>
              <a:t>resources requesting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to de-list 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916  </a:t>
            </a:r>
            <a:r>
              <a:rPr lang="en-US" sz="1000" dirty="0" smtClean="0">
                <a:solidFill>
                  <a:schemeClr val="bg1"/>
                </a:solidFill>
              </a:rPr>
              <a:t>MW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 flipH="1">
            <a:off x="7010400" y="3790950"/>
            <a:ext cx="822325" cy="365125"/>
          </a:xfrm>
          <a:prstGeom prst="roundRect">
            <a:avLst/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Rejected: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 flipH="1">
            <a:off x="7924800" y="3790950"/>
            <a:ext cx="822325" cy="366713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Approved: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916</a:t>
            </a:r>
            <a:r>
              <a:rPr lang="en-US" sz="900" dirty="0" smtClean="0">
                <a:solidFill>
                  <a:schemeClr val="bg1"/>
                </a:solidFill>
              </a:rPr>
              <a:t> MW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 flipH="1">
            <a:off x="70389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Import: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7010400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Demand: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 flipH="1">
            <a:off x="7038975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Generating: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flipH="1">
            <a:off x="26670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Generating 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6,821</a:t>
            </a:r>
            <a:r>
              <a:rPr lang="en-US" sz="1000" dirty="0" smtClean="0">
                <a:solidFill>
                  <a:schemeClr val="tx1"/>
                </a:solidFill>
              </a:rPr>
              <a:t> 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flipH="1">
            <a:off x="522605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Import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136</a:t>
            </a:r>
            <a:r>
              <a:rPr lang="en-US" sz="1000" dirty="0" smtClean="0">
                <a:solidFill>
                  <a:schemeClr val="tx1"/>
                </a:solidFill>
              </a:rPr>
              <a:t> 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flipH="1">
            <a:off x="40767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604 MW</a:t>
            </a:r>
            <a:endParaRPr lang="en-US" sz="900" b="1" dirty="0"/>
          </a:p>
        </p:txBody>
      </p:sp>
      <p:sp>
        <p:nvSpPr>
          <p:cNvPr id="56" name="Rounded Rectangle 55"/>
          <p:cNvSpPr/>
          <p:nvPr/>
        </p:nvSpPr>
        <p:spPr>
          <a:xfrm flipH="1">
            <a:off x="539115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0 MW</a:t>
            </a:r>
            <a:endParaRPr lang="en-US" sz="900" b="1" dirty="0"/>
          </a:p>
        </p:txBody>
      </p:sp>
      <p:sp>
        <p:nvSpPr>
          <p:cNvPr id="58" name="Rounded Rectangle 57"/>
          <p:cNvSpPr/>
          <p:nvPr/>
        </p:nvSpPr>
        <p:spPr>
          <a:xfrm flipH="1">
            <a:off x="5410200" y="452437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136 MW</a:t>
            </a:r>
            <a:endParaRPr lang="en-US" sz="900" b="1" dirty="0"/>
          </a:p>
        </p:txBody>
      </p:sp>
      <p:cxnSp>
        <p:nvCxnSpPr>
          <p:cNvPr id="64" name="Elbow Connector 63"/>
          <p:cNvCxnSpPr>
            <a:stCxn id="17" idx="3"/>
            <a:endCxn id="50" idx="3"/>
          </p:cNvCxnSpPr>
          <p:nvPr/>
        </p:nvCxnSpPr>
        <p:spPr>
          <a:xfrm flipH="1">
            <a:off x="2260600" y="3533775"/>
            <a:ext cx="63500" cy="1625600"/>
          </a:xfrm>
          <a:prstGeom prst="bentConnector3">
            <a:avLst>
              <a:gd name="adj1" fmla="val -21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3" idx="3"/>
            <a:endCxn id="87" idx="3"/>
          </p:cNvCxnSpPr>
          <p:nvPr/>
        </p:nvCxnSpPr>
        <p:spPr>
          <a:xfrm rot="10800000" flipH="1" flipV="1">
            <a:off x="2667000" y="3596482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H="1" flipV="1">
            <a:off x="396240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27" idx="3"/>
            <a:endCxn id="137" idx="3"/>
          </p:cNvCxnSpPr>
          <p:nvPr/>
        </p:nvCxnSpPr>
        <p:spPr>
          <a:xfrm rot="10800000" flipH="1" flipV="1">
            <a:off x="7010399" y="3973513"/>
            <a:ext cx="28575" cy="1181894"/>
          </a:xfrm>
          <a:prstGeom prst="bentConnector3">
            <a:avLst>
              <a:gd name="adj1" fmla="val -8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28" idx="1"/>
            <a:endCxn id="120" idx="1"/>
          </p:cNvCxnSpPr>
          <p:nvPr/>
        </p:nvCxnSpPr>
        <p:spPr>
          <a:xfrm>
            <a:off x="8747125" y="3974307"/>
            <a:ext cx="6350" cy="1181100"/>
          </a:xfrm>
          <a:prstGeom prst="bentConnector3">
            <a:avLst>
              <a:gd name="adj1" fmla="val 37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8" idx="0"/>
            <a:endCxn id="17" idx="0"/>
          </p:cNvCxnSpPr>
          <p:nvPr/>
        </p:nvCxnSpPr>
        <p:spPr>
          <a:xfrm rot="5400000" flipH="1" flipV="1">
            <a:off x="1288256" y="2616994"/>
            <a:ext cx="4762" cy="1152525"/>
          </a:xfrm>
          <a:prstGeom prst="bentConnector3">
            <a:avLst>
              <a:gd name="adj1" fmla="val 490050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53" idx="0"/>
            <a:endCxn id="54" idx="0"/>
          </p:cNvCxnSpPr>
          <p:nvPr/>
        </p:nvCxnSpPr>
        <p:spPr>
          <a:xfrm rot="5400000" flipH="1" flipV="1">
            <a:off x="4495800" y="2073275"/>
            <a:ext cx="12700" cy="2559050"/>
          </a:xfrm>
          <a:prstGeom prst="bentConnector3">
            <a:avLst>
              <a:gd name="adj1" fmla="val 18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88595" y="5791200"/>
            <a:ext cx="30088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* </a:t>
            </a:r>
            <a:r>
              <a:rPr lang="en-US" sz="1100" dirty="0" smtClean="0"/>
              <a:t>Rounding Issue  (one MW difference)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**</a:t>
            </a:r>
            <a:r>
              <a:rPr lang="en-US" sz="1100" dirty="0" smtClean="0"/>
              <a:t> MW from the Maine Capacity Zone are   included in the totals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2516" y="5223147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*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610600" y="3604180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*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8038904" y="242061"/>
            <a:ext cx="891101" cy="1461985"/>
          </a:xfrm>
          <a:custGeom>
            <a:avLst/>
            <a:gdLst>
              <a:gd name="connsiteX0" fmla="*/ 504825 w 1171575"/>
              <a:gd name="connsiteY0" fmla="*/ 0 h 1922145"/>
              <a:gd name="connsiteX1" fmla="*/ 571500 w 1171575"/>
              <a:gd name="connsiteY1" fmla="*/ 1905 h 1922145"/>
              <a:gd name="connsiteX2" fmla="*/ 571500 w 1171575"/>
              <a:gd name="connsiteY2" fmla="*/ 116205 h 1922145"/>
              <a:gd name="connsiteX3" fmla="*/ 855345 w 1171575"/>
              <a:gd name="connsiteY3" fmla="*/ 59055 h 1922145"/>
              <a:gd name="connsiteX4" fmla="*/ 977265 w 1171575"/>
              <a:gd name="connsiteY4" fmla="*/ 179070 h 1922145"/>
              <a:gd name="connsiteX5" fmla="*/ 973455 w 1171575"/>
              <a:gd name="connsiteY5" fmla="*/ 845820 h 1922145"/>
              <a:gd name="connsiteX6" fmla="*/ 1171575 w 1171575"/>
              <a:gd name="connsiteY6" fmla="*/ 1034415 h 1922145"/>
              <a:gd name="connsiteX7" fmla="*/ 1169670 w 1171575"/>
              <a:gd name="connsiteY7" fmla="*/ 1219200 h 1922145"/>
              <a:gd name="connsiteX8" fmla="*/ 289560 w 1171575"/>
              <a:gd name="connsiteY8" fmla="*/ 1712595 h 1922145"/>
              <a:gd name="connsiteX9" fmla="*/ 34290 w 1171575"/>
              <a:gd name="connsiteY9" fmla="*/ 1922145 h 1922145"/>
              <a:gd name="connsiteX10" fmla="*/ 0 w 1171575"/>
              <a:gd name="connsiteY10" fmla="*/ 1885950 h 1922145"/>
              <a:gd name="connsiteX11" fmla="*/ 1905 w 1171575"/>
              <a:gd name="connsiteY11" fmla="*/ 965835 h 1922145"/>
              <a:gd name="connsiteX12" fmla="*/ 238125 w 1171575"/>
              <a:gd name="connsiteY12" fmla="*/ 720090 h 1922145"/>
              <a:gd name="connsiteX13" fmla="*/ 238125 w 1171575"/>
              <a:gd name="connsiteY13" fmla="*/ 466725 h 1922145"/>
              <a:gd name="connsiteX14" fmla="*/ 504825 w 1171575"/>
              <a:gd name="connsiteY14" fmla="*/ 0 h 19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1922145">
                <a:moveTo>
                  <a:pt x="504825" y="0"/>
                </a:moveTo>
                <a:lnTo>
                  <a:pt x="571500" y="1905"/>
                </a:lnTo>
                <a:lnTo>
                  <a:pt x="571500" y="116205"/>
                </a:lnTo>
                <a:lnTo>
                  <a:pt x="855345" y="59055"/>
                </a:lnTo>
                <a:lnTo>
                  <a:pt x="977265" y="179070"/>
                </a:lnTo>
                <a:lnTo>
                  <a:pt x="973455" y="845820"/>
                </a:lnTo>
                <a:lnTo>
                  <a:pt x="1171575" y="1034415"/>
                </a:lnTo>
                <a:lnTo>
                  <a:pt x="1169670" y="1219200"/>
                </a:lnTo>
                <a:lnTo>
                  <a:pt x="289560" y="1712595"/>
                </a:lnTo>
                <a:lnTo>
                  <a:pt x="34290" y="1922145"/>
                </a:lnTo>
                <a:lnTo>
                  <a:pt x="0" y="1885950"/>
                </a:lnTo>
                <a:lnTo>
                  <a:pt x="1905" y="965835"/>
                </a:lnTo>
                <a:lnTo>
                  <a:pt x="238125" y="720090"/>
                </a:lnTo>
                <a:lnTo>
                  <a:pt x="238125" y="466725"/>
                </a:lnTo>
                <a:lnTo>
                  <a:pt x="504825" y="0"/>
                </a:lnTo>
                <a:close/>
              </a:path>
            </a:pathLst>
          </a:custGeom>
          <a:solidFill>
            <a:srgbClr val="E72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623057" y="996961"/>
            <a:ext cx="407153" cy="879509"/>
          </a:xfrm>
          <a:custGeom>
            <a:avLst/>
            <a:gdLst>
              <a:gd name="connsiteX0" fmla="*/ 384810 w 535305"/>
              <a:gd name="connsiteY0" fmla="*/ 20955 h 1156335"/>
              <a:gd name="connsiteX1" fmla="*/ 474345 w 535305"/>
              <a:gd name="connsiteY1" fmla="*/ 0 h 1156335"/>
              <a:gd name="connsiteX2" fmla="*/ 470535 w 535305"/>
              <a:gd name="connsiteY2" fmla="*/ 923925 h 1156335"/>
              <a:gd name="connsiteX3" fmla="*/ 535305 w 535305"/>
              <a:gd name="connsiteY3" fmla="*/ 990600 h 1156335"/>
              <a:gd name="connsiteX4" fmla="*/ 506730 w 535305"/>
              <a:gd name="connsiteY4" fmla="*/ 1097280 h 1156335"/>
              <a:gd name="connsiteX5" fmla="*/ 405765 w 535305"/>
              <a:gd name="connsiteY5" fmla="*/ 1156335 h 1156335"/>
              <a:gd name="connsiteX6" fmla="*/ 19050 w 535305"/>
              <a:gd name="connsiteY6" fmla="*/ 1154430 h 1156335"/>
              <a:gd name="connsiteX7" fmla="*/ 0 w 535305"/>
              <a:gd name="connsiteY7" fmla="*/ 1066800 h 1156335"/>
              <a:gd name="connsiteX8" fmla="*/ 112395 w 535305"/>
              <a:gd name="connsiteY8" fmla="*/ 508635 h 1156335"/>
              <a:gd name="connsiteX9" fmla="*/ 283845 w 535305"/>
              <a:gd name="connsiteY9" fmla="*/ 392430 h 1156335"/>
              <a:gd name="connsiteX10" fmla="*/ 285750 w 535305"/>
              <a:gd name="connsiteY10" fmla="*/ 264795 h 1156335"/>
              <a:gd name="connsiteX11" fmla="*/ 384810 w 535305"/>
              <a:gd name="connsiteY11" fmla="*/ 20955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305" h="1156335">
                <a:moveTo>
                  <a:pt x="384810" y="20955"/>
                </a:moveTo>
                <a:lnTo>
                  <a:pt x="474345" y="0"/>
                </a:lnTo>
                <a:lnTo>
                  <a:pt x="470535" y="923925"/>
                </a:lnTo>
                <a:lnTo>
                  <a:pt x="535305" y="990600"/>
                </a:lnTo>
                <a:lnTo>
                  <a:pt x="506730" y="1097280"/>
                </a:lnTo>
                <a:lnTo>
                  <a:pt x="405765" y="1156335"/>
                </a:lnTo>
                <a:lnTo>
                  <a:pt x="19050" y="1154430"/>
                </a:lnTo>
                <a:lnTo>
                  <a:pt x="0" y="1066800"/>
                </a:lnTo>
                <a:lnTo>
                  <a:pt x="112395" y="508635"/>
                </a:lnTo>
                <a:lnTo>
                  <a:pt x="283845" y="392430"/>
                </a:lnTo>
                <a:lnTo>
                  <a:pt x="285750" y="264795"/>
                </a:lnTo>
                <a:lnTo>
                  <a:pt x="384810" y="20955"/>
                </a:lnTo>
                <a:close/>
              </a:path>
            </a:pathLst>
          </a:custGeom>
          <a:solidFill>
            <a:srgbClr val="E72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337615" y="1023042"/>
            <a:ext cx="517273" cy="853428"/>
          </a:xfrm>
          <a:custGeom>
            <a:avLst/>
            <a:gdLst>
              <a:gd name="connsiteX0" fmla="*/ 34290 w 680085"/>
              <a:gd name="connsiteY0" fmla="*/ 0 h 1122045"/>
              <a:gd name="connsiteX1" fmla="*/ 680085 w 680085"/>
              <a:gd name="connsiteY1" fmla="*/ 1905 h 1122045"/>
              <a:gd name="connsiteX2" fmla="*/ 590550 w 680085"/>
              <a:gd name="connsiteY2" fmla="*/ 201930 h 1122045"/>
              <a:gd name="connsiteX3" fmla="*/ 590550 w 680085"/>
              <a:gd name="connsiteY3" fmla="*/ 325755 h 1122045"/>
              <a:gd name="connsiteX4" fmla="*/ 422910 w 680085"/>
              <a:gd name="connsiteY4" fmla="*/ 436245 h 1122045"/>
              <a:gd name="connsiteX5" fmla="*/ 297180 w 680085"/>
              <a:gd name="connsiteY5" fmla="*/ 1045845 h 1122045"/>
              <a:gd name="connsiteX6" fmla="*/ 308610 w 680085"/>
              <a:gd name="connsiteY6" fmla="*/ 1122045 h 1122045"/>
              <a:gd name="connsiteX7" fmla="*/ 36195 w 680085"/>
              <a:gd name="connsiteY7" fmla="*/ 1120140 h 1122045"/>
              <a:gd name="connsiteX8" fmla="*/ 36195 w 680085"/>
              <a:gd name="connsiteY8" fmla="*/ 735330 h 1122045"/>
              <a:gd name="connsiteX9" fmla="*/ 0 w 680085"/>
              <a:gd name="connsiteY9" fmla="*/ 727710 h 1122045"/>
              <a:gd name="connsiteX10" fmla="*/ 3810 w 680085"/>
              <a:gd name="connsiteY10" fmla="*/ 396240 h 1122045"/>
              <a:gd name="connsiteX11" fmla="*/ 45720 w 680085"/>
              <a:gd name="connsiteY11" fmla="*/ 339090 h 1122045"/>
              <a:gd name="connsiteX12" fmla="*/ 34290 w 680085"/>
              <a:gd name="connsiteY12" fmla="*/ 0 h 11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085" h="1122045">
                <a:moveTo>
                  <a:pt x="34290" y="0"/>
                </a:moveTo>
                <a:lnTo>
                  <a:pt x="680085" y="1905"/>
                </a:lnTo>
                <a:lnTo>
                  <a:pt x="590550" y="201930"/>
                </a:lnTo>
                <a:lnTo>
                  <a:pt x="590550" y="325755"/>
                </a:lnTo>
                <a:lnTo>
                  <a:pt x="422910" y="436245"/>
                </a:lnTo>
                <a:lnTo>
                  <a:pt x="297180" y="1045845"/>
                </a:lnTo>
                <a:lnTo>
                  <a:pt x="308610" y="1122045"/>
                </a:lnTo>
                <a:lnTo>
                  <a:pt x="36195" y="1120140"/>
                </a:lnTo>
                <a:lnTo>
                  <a:pt x="36195" y="735330"/>
                </a:lnTo>
                <a:lnTo>
                  <a:pt x="0" y="727710"/>
                </a:lnTo>
                <a:lnTo>
                  <a:pt x="3810" y="396240"/>
                </a:lnTo>
                <a:lnTo>
                  <a:pt x="45720" y="339090"/>
                </a:lnTo>
                <a:lnTo>
                  <a:pt x="34290" y="0"/>
                </a:lnTo>
                <a:close/>
              </a:path>
            </a:pathLst>
          </a:custGeom>
          <a:solidFill>
            <a:srgbClr val="E72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295596" y="1932979"/>
            <a:ext cx="502784" cy="268055"/>
          </a:xfrm>
          <a:custGeom>
            <a:avLst/>
            <a:gdLst>
              <a:gd name="connsiteX0" fmla="*/ 87630 w 661035"/>
              <a:gd name="connsiteY0" fmla="*/ 0 h 352425"/>
              <a:gd name="connsiteX1" fmla="*/ 661035 w 661035"/>
              <a:gd name="connsiteY1" fmla="*/ 5715 h 352425"/>
              <a:gd name="connsiteX2" fmla="*/ 661035 w 661035"/>
              <a:gd name="connsiteY2" fmla="*/ 352425 h 352425"/>
              <a:gd name="connsiteX3" fmla="*/ 0 w 661035"/>
              <a:gd name="connsiteY3" fmla="*/ 352425 h 352425"/>
              <a:gd name="connsiteX4" fmla="*/ 87630 w 661035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35" h="352425">
                <a:moveTo>
                  <a:pt x="87630" y="0"/>
                </a:moveTo>
                <a:lnTo>
                  <a:pt x="661035" y="5715"/>
                </a:lnTo>
                <a:lnTo>
                  <a:pt x="661035" y="352425"/>
                </a:lnTo>
                <a:lnTo>
                  <a:pt x="0" y="352425"/>
                </a:lnTo>
                <a:lnTo>
                  <a:pt x="876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854888" y="1879368"/>
            <a:ext cx="255014" cy="226035"/>
          </a:xfrm>
          <a:custGeom>
            <a:avLst/>
            <a:gdLst>
              <a:gd name="connsiteX0" fmla="*/ 0 w 335280"/>
              <a:gd name="connsiteY0" fmla="*/ 68580 h 297180"/>
              <a:gd name="connsiteX1" fmla="*/ 140970 w 335280"/>
              <a:gd name="connsiteY1" fmla="*/ 70485 h 297180"/>
              <a:gd name="connsiteX2" fmla="*/ 249555 w 335280"/>
              <a:gd name="connsiteY2" fmla="*/ 0 h 297180"/>
              <a:gd name="connsiteX3" fmla="*/ 335280 w 335280"/>
              <a:gd name="connsiteY3" fmla="*/ 133350 h 297180"/>
              <a:gd name="connsiteX4" fmla="*/ 217170 w 335280"/>
              <a:gd name="connsiteY4" fmla="*/ 215265 h 297180"/>
              <a:gd name="connsiteX5" fmla="*/ 217170 w 335280"/>
              <a:gd name="connsiteY5" fmla="*/ 283845 h 297180"/>
              <a:gd name="connsiteX6" fmla="*/ 0 w 335280"/>
              <a:gd name="connsiteY6" fmla="*/ 297180 h 297180"/>
              <a:gd name="connsiteX7" fmla="*/ 0 w 335280"/>
              <a:gd name="connsiteY7" fmla="*/ 685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" h="297180">
                <a:moveTo>
                  <a:pt x="0" y="68580"/>
                </a:moveTo>
                <a:lnTo>
                  <a:pt x="140970" y="70485"/>
                </a:lnTo>
                <a:lnTo>
                  <a:pt x="249555" y="0"/>
                </a:lnTo>
                <a:lnTo>
                  <a:pt x="335280" y="133350"/>
                </a:lnTo>
                <a:lnTo>
                  <a:pt x="217170" y="215265"/>
                </a:lnTo>
                <a:lnTo>
                  <a:pt x="217170" y="283845"/>
                </a:lnTo>
                <a:lnTo>
                  <a:pt x="0" y="297180"/>
                </a:lnTo>
                <a:lnTo>
                  <a:pt x="0" y="6858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851990" y="2145974"/>
            <a:ext cx="434683" cy="237627"/>
          </a:xfrm>
          <a:custGeom>
            <a:avLst/>
            <a:gdLst>
              <a:gd name="connsiteX0" fmla="*/ 0 w 571500"/>
              <a:gd name="connsiteY0" fmla="*/ 13335 h 312420"/>
              <a:gd name="connsiteX1" fmla="*/ 327660 w 571500"/>
              <a:gd name="connsiteY1" fmla="*/ 0 h 312420"/>
              <a:gd name="connsiteX2" fmla="*/ 422910 w 571500"/>
              <a:gd name="connsiteY2" fmla="*/ 209550 h 312420"/>
              <a:gd name="connsiteX3" fmla="*/ 525780 w 571500"/>
              <a:gd name="connsiteY3" fmla="*/ 188595 h 312420"/>
              <a:gd name="connsiteX4" fmla="*/ 527685 w 571500"/>
              <a:gd name="connsiteY4" fmla="*/ 68580 h 312420"/>
              <a:gd name="connsiteX5" fmla="*/ 571500 w 571500"/>
              <a:gd name="connsiteY5" fmla="*/ 70485 h 312420"/>
              <a:gd name="connsiteX6" fmla="*/ 571500 w 571500"/>
              <a:gd name="connsiteY6" fmla="*/ 226695 h 312420"/>
              <a:gd name="connsiteX7" fmla="*/ 200025 w 571500"/>
              <a:gd name="connsiteY7" fmla="*/ 312420 h 312420"/>
              <a:gd name="connsiteX8" fmla="*/ 91440 w 571500"/>
              <a:gd name="connsiteY8" fmla="*/ 72390 h 312420"/>
              <a:gd name="connsiteX9" fmla="*/ 3810 w 571500"/>
              <a:gd name="connsiteY9" fmla="*/ 68580 h 312420"/>
              <a:gd name="connsiteX10" fmla="*/ 0 w 571500"/>
              <a:gd name="connsiteY10" fmla="*/ 13335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" h="312420">
                <a:moveTo>
                  <a:pt x="0" y="13335"/>
                </a:moveTo>
                <a:lnTo>
                  <a:pt x="327660" y="0"/>
                </a:lnTo>
                <a:lnTo>
                  <a:pt x="422910" y="209550"/>
                </a:lnTo>
                <a:lnTo>
                  <a:pt x="525780" y="188595"/>
                </a:lnTo>
                <a:lnTo>
                  <a:pt x="527685" y="68580"/>
                </a:lnTo>
                <a:lnTo>
                  <a:pt x="571500" y="70485"/>
                </a:lnTo>
                <a:lnTo>
                  <a:pt x="571500" y="226695"/>
                </a:lnTo>
                <a:lnTo>
                  <a:pt x="200025" y="312420"/>
                </a:lnTo>
                <a:lnTo>
                  <a:pt x="91440" y="72390"/>
                </a:lnTo>
                <a:lnTo>
                  <a:pt x="3810" y="68580"/>
                </a:lnTo>
                <a:lnTo>
                  <a:pt x="0" y="13335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796930" y="2258992"/>
            <a:ext cx="150690" cy="170975"/>
          </a:xfrm>
          <a:custGeom>
            <a:avLst/>
            <a:gdLst>
              <a:gd name="connsiteX0" fmla="*/ 0 w 198120"/>
              <a:gd name="connsiteY0" fmla="*/ 0 h 224790"/>
              <a:gd name="connsiteX1" fmla="*/ 120015 w 198120"/>
              <a:gd name="connsiteY1" fmla="*/ 0 h 224790"/>
              <a:gd name="connsiteX2" fmla="*/ 198120 w 198120"/>
              <a:gd name="connsiteY2" fmla="*/ 182880 h 224790"/>
              <a:gd name="connsiteX3" fmla="*/ 165735 w 198120"/>
              <a:gd name="connsiteY3" fmla="*/ 188595 h 224790"/>
              <a:gd name="connsiteX4" fmla="*/ 110490 w 198120"/>
              <a:gd name="connsiteY4" fmla="*/ 76200 h 224790"/>
              <a:gd name="connsiteX5" fmla="*/ 110490 w 198120"/>
              <a:gd name="connsiteY5" fmla="*/ 203835 h 224790"/>
              <a:gd name="connsiteX6" fmla="*/ 0 w 198120"/>
              <a:gd name="connsiteY6" fmla="*/ 224790 h 224790"/>
              <a:gd name="connsiteX7" fmla="*/ 0 w 198120"/>
              <a:gd name="connsiteY7" fmla="*/ 0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" h="224790">
                <a:moveTo>
                  <a:pt x="0" y="0"/>
                </a:moveTo>
                <a:lnTo>
                  <a:pt x="120015" y="0"/>
                </a:lnTo>
                <a:lnTo>
                  <a:pt x="198120" y="182880"/>
                </a:lnTo>
                <a:lnTo>
                  <a:pt x="165735" y="188595"/>
                </a:lnTo>
                <a:lnTo>
                  <a:pt x="110490" y="76200"/>
                </a:lnTo>
                <a:lnTo>
                  <a:pt x="110490" y="203835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260821" y="2260441"/>
            <a:ext cx="481050" cy="330359"/>
          </a:xfrm>
          <a:custGeom>
            <a:avLst/>
            <a:gdLst>
              <a:gd name="connsiteX0" fmla="*/ 38100 w 632460"/>
              <a:gd name="connsiteY0" fmla="*/ 0 h 434340"/>
              <a:gd name="connsiteX1" fmla="*/ 632460 w 632460"/>
              <a:gd name="connsiteY1" fmla="*/ 0 h 434340"/>
              <a:gd name="connsiteX2" fmla="*/ 630555 w 632460"/>
              <a:gd name="connsiteY2" fmla="*/ 241935 h 434340"/>
              <a:gd name="connsiteX3" fmla="*/ 173355 w 632460"/>
              <a:gd name="connsiteY3" fmla="*/ 350520 h 434340"/>
              <a:gd name="connsiteX4" fmla="*/ 28575 w 632460"/>
              <a:gd name="connsiteY4" fmla="*/ 434340 h 434340"/>
              <a:gd name="connsiteX5" fmla="*/ 0 w 632460"/>
              <a:gd name="connsiteY5" fmla="*/ 381000 h 434340"/>
              <a:gd name="connsiteX6" fmla="*/ 55245 w 632460"/>
              <a:gd name="connsiteY6" fmla="*/ 323850 h 434340"/>
              <a:gd name="connsiteX7" fmla="*/ 24765 w 632460"/>
              <a:gd name="connsiteY7" fmla="*/ 287655 h 434340"/>
              <a:gd name="connsiteX8" fmla="*/ 38100 w 632460"/>
              <a:gd name="connsiteY8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460" h="434340">
                <a:moveTo>
                  <a:pt x="38100" y="0"/>
                </a:moveTo>
                <a:lnTo>
                  <a:pt x="632460" y="0"/>
                </a:lnTo>
                <a:lnTo>
                  <a:pt x="630555" y="241935"/>
                </a:lnTo>
                <a:lnTo>
                  <a:pt x="173355" y="350520"/>
                </a:lnTo>
                <a:lnTo>
                  <a:pt x="28575" y="434340"/>
                </a:lnTo>
                <a:lnTo>
                  <a:pt x="0" y="381000"/>
                </a:lnTo>
                <a:lnTo>
                  <a:pt x="55245" y="323850"/>
                </a:lnTo>
                <a:lnTo>
                  <a:pt x="24765" y="287655"/>
                </a:lnTo>
                <a:lnTo>
                  <a:pt x="38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flipH="1">
            <a:off x="4091559" y="4546599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75</a:t>
            </a:r>
            <a:r>
              <a:rPr lang="en-US" sz="900" dirty="0" smtClean="0"/>
              <a:t> </a:t>
            </a:r>
            <a:r>
              <a:rPr lang="en-US" sz="900" b="1" dirty="0" smtClean="0"/>
              <a:t>MW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0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59"/>
          <p:cNvCxnSpPr/>
          <p:nvPr/>
        </p:nvCxnSpPr>
        <p:spPr>
          <a:xfrm rot="10800000" flipH="1" flipV="1">
            <a:off x="318137" y="3538536"/>
            <a:ext cx="38099" cy="1617345"/>
          </a:xfrm>
          <a:prstGeom prst="bentConnector3">
            <a:avLst>
              <a:gd name="adj1" fmla="val -600016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H="1" flipV="1">
            <a:off x="527685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" idx="2"/>
          </p:cNvCxnSpPr>
          <p:nvPr/>
        </p:nvCxnSpPr>
        <p:spPr>
          <a:xfrm>
            <a:off x="4381500" y="2971800"/>
            <a:ext cx="0" cy="4286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191125" y="4191000"/>
            <a:ext cx="3333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19201" y="2419350"/>
            <a:ext cx="9524" cy="5524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80077" y="4671648"/>
            <a:ext cx="6123" cy="5509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62150" y="4157662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990725" y="4629150"/>
            <a:ext cx="457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590800" y="41910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886200" y="41910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81800" y="4419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81800" y="4800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496300" y="44196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496300" y="4724400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9063" y="4605337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9538" y="4186237"/>
            <a:ext cx="485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Maine</a:t>
            </a:r>
            <a:br>
              <a:rPr lang="en-US" dirty="0" smtClean="0"/>
            </a:br>
            <a:r>
              <a:rPr lang="en-US" dirty="0" smtClean="0"/>
              <a:t>Results</a:t>
            </a:r>
          </a:p>
        </p:txBody>
      </p:sp>
      <p:cxnSp>
        <p:nvCxnSpPr>
          <p:cNvPr id="269" name="Straight Connector 268"/>
          <p:cNvCxnSpPr>
            <a:stCxn id="7" idx="1"/>
            <a:endCxn id="7" idx="1"/>
          </p:cNvCxnSpPr>
          <p:nvPr/>
        </p:nvCxnSpPr>
        <p:spPr>
          <a:xfrm>
            <a:off x="5181600" y="2667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09700" y="3190875"/>
            <a:ext cx="91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New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381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175" y="3195637"/>
            <a:ext cx="9144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Existing 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3,469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53515" y="3978274"/>
            <a:ext cx="8229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Demand</a:t>
            </a:r>
            <a:r>
              <a:rPr lang="en-US" sz="900" b="1" dirty="0">
                <a:solidFill>
                  <a:schemeClr val="tx1"/>
                </a:solidFill>
              </a:rPr>
              <a:t>: 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132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14324" y="445865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3,145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5274" y="497300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Imports: 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38275" y="4976812"/>
            <a:ext cx="822325" cy="365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Imports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 160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799" y="3987799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324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38275" y="4468177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89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Flowchart: Preparation 34"/>
          <p:cNvSpPr/>
          <p:nvPr/>
        </p:nvSpPr>
        <p:spPr>
          <a:xfrm>
            <a:off x="180975" y="2133600"/>
            <a:ext cx="2057400" cy="762000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Qualified Resources </a:t>
            </a:r>
            <a:r>
              <a:rPr lang="en-US" sz="1000" b="1" dirty="0" smtClean="0">
                <a:solidFill>
                  <a:schemeClr val="tx1"/>
                </a:solidFill>
              </a:rPr>
              <a:t>Entering </a:t>
            </a:r>
            <a:r>
              <a:rPr lang="en-US" sz="1000" b="1" dirty="0">
                <a:solidFill>
                  <a:schemeClr val="tx1"/>
                </a:solidFill>
              </a:rPr>
              <a:t>the </a:t>
            </a:r>
            <a:r>
              <a:rPr lang="en-US" sz="1000" b="1" dirty="0" smtClean="0">
                <a:solidFill>
                  <a:schemeClr val="tx1"/>
                </a:solidFill>
              </a:rPr>
              <a:t>Auction: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3,850 MW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3581400" y="2362200"/>
            <a:ext cx="16002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1000" b="1" dirty="0"/>
              <a:t>Resources cleared </a:t>
            </a:r>
            <a:r>
              <a:rPr lang="en-US" sz="1000" b="1" dirty="0" smtClean="0"/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3,009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 flipH="1">
            <a:off x="28194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2,570 MW</a:t>
            </a:r>
            <a:endParaRPr lang="en-US" sz="900" b="1" dirty="0"/>
          </a:p>
        </p:txBody>
      </p:sp>
      <p:sp>
        <p:nvSpPr>
          <p:cNvPr id="87" name="Rounded Rectangle 86"/>
          <p:cNvSpPr/>
          <p:nvPr/>
        </p:nvSpPr>
        <p:spPr>
          <a:xfrm flipH="1">
            <a:off x="2819400" y="454342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36 MW</a:t>
            </a:r>
            <a:endParaRPr lang="en-US" sz="900" b="1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3505200" y="5225237"/>
          <a:ext cx="1885950" cy="665150"/>
        </p:xfrm>
        <a:graphic>
          <a:graphicData uri="http://schemas.openxmlformats.org/drawingml/2006/table">
            <a:tbl>
              <a:tblPr/>
              <a:tblGrid>
                <a:gridCol w="9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923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Demand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Rounded Rectangle 96"/>
          <p:cNvSpPr/>
          <p:nvPr/>
        </p:nvSpPr>
        <p:spPr>
          <a:xfrm flipH="1">
            <a:off x="39497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Demand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330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11" name="Elbow Connector 110"/>
          <p:cNvCxnSpPr/>
          <p:nvPr/>
        </p:nvCxnSpPr>
        <p:spPr>
          <a:xfrm rot="16200000" flipH="1">
            <a:off x="7923427" y="3411323"/>
            <a:ext cx="9525" cy="921179"/>
          </a:xfrm>
          <a:prstGeom prst="bentConnector3">
            <a:avLst>
              <a:gd name="adj1" fmla="val -1300000"/>
            </a:avLst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924800" y="3571875"/>
            <a:ext cx="0" cy="15240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 flipH="1">
            <a:off x="79914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Import: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 flipH="1">
            <a:off x="7972425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Demand: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38 MW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 flipH="1">
            <a:off x="7981950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Generating: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574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 flipH="1">
            <a:off x="7238999" y="2819400"/>
            <a:ext cx="1371601" cy="742950"/>
          </a:xfrm>
          <a:prstGeom prst="roundRect">
            <a:avLst/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Reviewed MW </a:t>
            </a:r>
            <a:r>
              <a:rPr lang="en-US" sz="1000" b="1" dirty="0">
                <a:solidFill>
                  <a:schemeClr val="bg1"/>
                </a:solidFill>
              </a:rPr>
              <a:t>from existing </a:t>
            </a:r>
            <a:r>
              <a:rPr lang="en-US" sz="1000" b="1" dirty="0" smtClean="0">
                <a:solidFill>
                  <a:schemeClr val="bg1"/>
                </a:solidFill>
              </a:rPr>
              <a:t>resources requesting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to de-list 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613 MW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 flipH="1">
            <a:off x="7010400" y="3790950"/>
            <a:ext cx="822325" cy="365125"/>
          </a:xfrm>
          <a:prstGeom prst="roundRect">
            <a:avLst/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Rejected: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0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 flipH="1">
            <a:off x="7924800" y="3790950"/>
            <a:ext cx="822325" cy="366713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Approved: 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613 MW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 flipH="1">
            <a:off x="70389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Import: </a:t>
            </a:r>
          </a:p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138" name="Rounded Rectangle 137"/>
          <p:cNvSpPr/>
          <p:nvPr/>
        </p:nvSpPr>
        <p:spPr>
          <a:xfrm flipH="1">
            <a:off x="7010400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Demand: </a:t>
            </a:r>
            <a:r>
              <a:rPr lang="en-US" sz="900" b="1" dirty="0" smtClean="0">
                <a:solidFill>
                  <a:schemeClr val="bg1"/>
                </a:solidFill>
              </a:rPr>
              <a:t/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139" name="Rounded Rectangle 138"/>
          <p:cNvSpPr/>
          <p:nvPr/>
        </p:nvSpPr>
        <p:spPr>
          <a:xfrm flipH="1">
            <a:off x="7038975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E7251A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Generating: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53" name="Rounded Rectangle 52"/>
          <p:cNvSpPr/>
          <p:nvPr/>
        </p:nvSpPr>
        <p:spPr>
          <a:xfrm flipH="1">
            <a:off x="26670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Generating 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2,607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flipH="1">
            <a:off x="522605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Import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72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flipH="1">
            <a:off x="40767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285 MW</a:t>
            </a:r>
            <a:endParaRPr lang="en-US" sz="900" b="1" dirty="0"/>
          </a:p>
        </p:txBody>
      </p:sp>
      <p:sp>
        <p:nvSpPr>
          <p:cNvPr id="56" name="Rounded Rectangle 55"/>
          <p:cNvSpPr/>
          <p:nvPr/>
        </p:nvSpPr>
        <p:spPr>
          <a:xfrm flipH="1">
            <a:off x="539115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0 MW</a:t>
            </a:r>
            <a:endParaRPr lang="en-US" sz="900" b="1" dirty="0"/>
          </a:p>
        </p:txBody>
      </p:sp>
      <p:sp>
        <p:nvSpPr>
          <p:cNvPr id="57" name="Rounded Rectangle 56"/>
          <p:cNvSpPr/>
          <p:nvPr/>
        </p:nvSpPr>
        <p:spPr>
          <a:xfrm flipH="1">
            <a:off x="4091559" y="4546599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45 MW</a:t>
            </a:r>
            <a:endParaRPr lang="en-US" sz="900" b="1" dirty="0"/>
          </a:p>
        </p:txBody>
      </p:sp>
      <p:sp>
        <p:nvSpPr>
          <p:cNvPr id="58" name="Rounded Rectangle 57"/>
          <p:cNvSpPr/>
          <p:nvPr/>
        </p:nvSpPr>
        <p:spPr>
          <a:xfrm flipH="1">
            <a:off x="5410200" y="452437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72 MW</a:t>
            </a:r>
            <a:endParaRPr lang="en-US" sz="900" b="1" dirty="0"/>
          </a:p>
        </p:txBody>
      </p:sp>
      <p:cxnSp>
        <p:nvCxnSpPr>
          <p:cNvPr id="64" name="Elbow Connector 63"/>
          <p:cNvCxnSpPr>
            <a:stCxn id="17" idx="3"/>
            <a:endCxn id="50" idx="3"/>
          </p:cNvCxnSpPr>
          <p:nvPr/>
        </p:nvCxnSpPr>
        <p:spPr>
          <a:xfrm flipH="1">
            <a:off x="2260600" y="3533775"/>
            <a:ext cx="63500" cy="1625600"/>
          </a:xfrm>
          <a:prstGeom prst="bentConnector3">
            <a:avLst>
              <a:gd name="adj1" fmla="val -21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3" idx="3"/>
            <a:endCxn id="87" idx="3"/>
          </p:cNvCxnSpPr>
          <p:nvPr/>
        </p:nvCxnSpPr>
        <p:spPr>
          <a:xfrm rot="10800000" flipH="1" flipV="1">
            <a:off x="2667000" y="3596482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H="1" flipV="1">
            <a:off x="396240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27" idx="3"/>
            <a:endCxn id="137" idx="3"/>
          </p:cNvCxnSpPr>
          <p:nvPr/>
        </p:nvCxnSpPr>
        <p:spPr>
          <a:xfrm rot="10800000" flipH="1" flipV="1">
            <a:off x="7010399" y="3973513"/>
            <a:ext cx="28575" cy="1181894"/>
          </a:xfrm>
          <a:prstGeom prst="bentConnector3">
            <a:avLst>
              <a:gd name="adj1" fmla="val -8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28" idx="1"/>
            <a:endCxn id="120" idx="1"/>
          </p:cNvCxnSpPr>
          <p:nvPr/>
        </p:nvCxnSpPr>
        <p:spPr>
          <a:xfrm>
            <a:off x="8747125" y="3974307"/>
            <a:ext cx="6350" cy="1181100"/>
          </a:xfrm>
          <a:prstGeom prst="bentConnector3">
            <a:avLst>
              <a:gd name="adj1" fmla="val 37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8" idx="0"/>
            <a:endCxn id="17" idx="0"/>
          </p:cNvCxnSpPr>
          <p:nvPr/>
        </p:nvCxnSpPr>
        <p:spPr>
          <a:xfrm rot="5400000" flipH="1" flipV="1">
            <a:off x="1288256" y="2616994"/>
            <a:ext cx="4762" cy="1152525"/>
          </a:xfrm>
          <a:prstGeom prst="bentConnector3">
            <a:avLst>
              <a:gd name="adj1" fmla="val 490050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53" idx="0"/>
            <a:endCxn id="54" idx="0"/>
          </p:cNvCxnSpPr>
          <p:nvPr/>
        </p:nvCxnSpPr>
        <p:spPr>
          <a:xfrm rot="5400000" flipH="1" flipV="1">
            <a:off x="4495800" y="2073275"/>
            <a:ext cx="12700" cy="2559050"/>
          </a:xfrm>
          <a:prstGeom prst="bentConnector3">
            <a:avLst>
              <a:gd name="adj1" fmla="val 180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88595" y="6019800"/>
            <a:ext cx="3008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r>
              <a:rPr lang="en-US" sz="1100" dirty="0" smtClean="0"/>
              <a:t>   Rounding Issue  (one MW difference)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2336" y="272689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31241" y="22380"/>
            <a:ext cx="10953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Maine “Nested” Zone within the Northern New England zone</a:t>
            </a:r>
            <a:endParaRPr lang="en-US" sz="11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7469317" y="370917"/>
            <a:ext cx="503108" cy="30535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>
            <a:off x="8038904" y="242061"/>
            <a:ext cx="891101" cy="1461985"/>
          </a:xfrm>
          <a:custGeom>
            <a:avLst/>
            <a:gdLst>
              <a:gd name="connsiteX0" fmla="*/ 504825 w 1171575"/>
              <a:gd name="connsiteY0" fmla="*/ 0 h 1922145"/>
              <a:gd name="connsiteX1" fmla="*/ 571500 w 1171575"/>
              <a:gd name="connsiteY1" fmla="*/ 1905 h 1922145"/>
              <a:gd name="connsiteX2" fmla="*/ 571500 w 1171575"/>
              <a:gd name="connsiteY2" fmla="*/ 116205 h 1922145"/>
              <a:gd name="connsiteX3" fmla="*/ 855345 w 1171575"/>
              <a:gd name="connsiteY3" fmla="*/ 59055 h 1922145"/>
              <a:gd name="connsiteX4" fmla="*/ 977265 w 1171575"/>
              <a:gd name="connsiteY4" fmla="*/ 179070 h 1922145"/>
              <a:gd name="connsiteX5" fmla="*/ 973455 w 1171575"/>
              <a:gd name="connsiteY5" fmla="*/ 845820 h 1922145"/>
              <a:gd name="connsiteX6" fmla="*/ 1171575 w 1171575"/>
              <a:gd name="connsiteY6" fmla="*/ 1034415 h 1922145"/>
              <a:gd name="connsiteX7" fmla="*/ 1169670 w 1171575"/>
              <a:gd name="connsiteY7" fmla="*/ 1219200 h 1922145"/>
              <a:gd name="connsiteX8" fmla="*/ 289560 w 1171575"/>
              <a:gd name="connsiteY8" fmla="*/ 1712595 h 1922145"/>
              <a:gd name="connsiteX9" fmla="*/ 34290 w 1171575"/>
              <a:gd name="connsiteY9" fmla="*/ 1922145 h 1922145"/>
              <a:gd name="connsiteX10" fmla="*/ 0 w 1171575"/>
              <a:gd name="connsiteY10" fmla="*/ 1885950 h 1922145"/>
              <a:gd name="connsiteX11" fmla="*/ 1905 w 1171575"/>
              <a:gd name="connsiteY11" fmla="*/ 965835 h 1922145"/>
              <a:gd name="connsiteX12" fmla="*/ 238125 w 1171575"/>
              <a:gd name="connsiteY12" fmla="*/ 720090 h 1922145"/>
              <a:gd name="connsiteX13" fmla="*/ 238125 w 1171575"/>
              <a:gd name="connsiteY13" fmla="*/ 466725 h 1922145"/>
              <a:gd name="connsiteX14" fmla="*/ 504825 w 1171575"/>
              <a:gd name="connsiteY14" fmla="*/ 0 h 19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1922145">
                <a:moveTo>
                  <a:pt x="504825" y="0"/>
                </a:moveTo>
                <a:lnTo>
                  <a:pt x="571500" y="1905"/>
                </a:lnTo>
                <a:lnTo>
                  <a:pt x="571500" y="116205"/>
                </a:lnTo>
                <a:lnTo>
                  <a:pt x="855345" y="59055"/>
                </a:lnTo>
                <a:lnTo>
                  <a:pt x="977265" y="179070"/>
                </a:lnTo>
                <a:lnTo>
                  <a:pt x="973455" y="845820"/>
                </a:lnTo>
                <a:lnTo>
                  <a:pt x="1171575" y="1034415"/>
                </a:lnTo>
                <a:lnTo>
                  <a:pt x="1169670" y="1219200"/>
                </a:lnTo>
                <a:lnTo>
                  <a:pt x="289560" y="1712595"/>
                </a:lnTo>
                <a:lnTo>
                  <a:pt x="34290" y="1922145"/>
                </a:lnTo>
                <a:lnTo>
                  <a:pt x="0" y="1885950"/>
                </a:lnTo>
                <a:lnTo>
                  <a:pt x="1905" y="965835"/>
                </a:lnTo>
                <a:lnTo>
                  <a:pt x="238125" y="720090"/>
                </a:lnTo>
                <a:lnTo>
                  <a:pt x="238125" y="466725"/>
                </a:lnTo>
                <a:lnTo>
                  <a:pt x="5048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623057" y="996961"/>
            <a:ext cx="407153" cy="879509"/>
          </a:xfrm>
          <a:custGeom>
            <a:avLst/>
            <a:gdLst>
              <a:gd name="connsiteX0" fmla="*/ 384810 w 535305"/>
              <a:gd name="connsiteY0" fmla="*/ 20955 h 1156335"/>
              <a:gd name="connsiteX1" fmla="*/ 474345 w 535305"/>
              <a:gd name="connsiteY1" fmla="*/ 0 h 1156335"/>
              <a:gd name="connsiteX2" fmla="*/ 470535 w 535305"/>
              <a:gd name="connsiteY2" fmla="*/ 923925 h 1156335"/>
              <a:gd name="connsiteX3" fmla="*/ 535305 w 535305"/>
              <a:gd name="connsiteY3" fmla="*/ 990600 h 1156335"/>
              <a:gd name="connsiteX4" fmla="*/ 506730 w 535305"/>
              <a:gd name="connsiteY4" fmla="*/ 1097280 h 1156335"/>
              <a:gd name="connsiteX5" fmla="*/ 405765 w 535305"/>
              <a:gd name="connsiteY5" fmla="*/ 1156335 h 1156335"/>
              <a:gd name="connsiteX6" fmla="*/ 19050 w 535305"/>
              <a:gd name="connsiteY6" fmla="*/ 1154430 h 1156335"/>
              <a:gd name="connsiteX7" fmla="*/ 0 w 535305"/>
              <a:gd name="connsiteY7" fmla="*/ 1066800 h 1156335"/>
              <a:gd name="connsiteX8" fmla="*/ 112395 w 535305"/>
              <a:gd name="connsiteY8" fmla="*/ 508635 h 1156335"/>
              <a:gd name="connsiteX9" fmla="*/ 283845 w 535305"/>
              <a:gd name="connsiteY9" fmla="*/ 392430 h 1156335"/>
              <a:gd name="connsiteX10" fmla="*/ 285750 w 535305"/>
              <a:gd name="connsiteY10" fmla="*/ 264795 h 1156335"/>
              <a:gd name="connsiteX11" fmla="*/ 384810 w 535305"/>
              <a:gd name="connsiteY11" fmla="*/ 20955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305" h="1156335">
                <a:moveTo>
                  <a:pt x="384810" y="20955"/>
                </a:moveTo>
                <a:lnTo>
                  <a:pt x="474345" y="0"/>
                </a:lnTo>
                <a:lnTo>
                  <a:pt x="470535" y="923925"/>
                </a:lnTo>
                <a:lnTo>
                  <a:pt x="535305" y="990600"/>
                </a:lnTo>
                <a:lnTo>
                  <a:pt x="506730" y="1097280"/>
                </a:lnTo>
                <a:lnTo>
                  <a:pt x="405765" y="1156335"/>
                </a:lnTo>
                <a:lnTo>
                  <a:pt x="19050" y="1154430"/>
                </a:lnTo>
                <a:lnTo>
                  <a:pt x="0" y="1066800"/>
                </a:lnTo>
                <a:lnTo>
                  <a:pt x="112395" y="508635"/>
                </a:lnTo>
                <a:lnTo>
                  <a:pt x="283845" y="392430"/>
                </a:lnTo>
                <a:lnTo>
                  <a:pt x="285750" y="264795"/>
                </a:lnTo>
                <a:lnTo>
                  <a:pt x="384810" y="20955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337615" y="1023042"/>
            <a:ext cx="517273" cy="853428"/>
          </a:xfrm>
          <a:custGeom>
            <a:avLst/>
            <a:gdLst>
              <a:gd name="connsiteX0" fmla="*/ 34290 w 680085"/>
              <a:gd name="connsiteY0" fmla="*/ 0 h 1122045"/>
              <a:gd name="connsiteX1" fmla="*/ 680085 w 680085"/>
              <a:gd name="connsiteY1" fmla="*/ 1905 h 1122045"/>
              <a:gd name="connsiteX2" fmla="*/ 590550 w 680085"/>
              <a:gd name="connsiteY2" fmla="*/ 201930 h 1122045"/>
              <a:gd name="connsiteX3" fmla="*/ 590550 w 680085"/>
              <a:gd name="connsiteY3" fmla="*/ 325755 h 1122045"/>
              <a:gd name="connsiteX4" fmla="*/ 422910 w 680085"/>
              <a:gd name="connsiteY4" fmla="*/ 436245 h 1122045"/>
              <a:gd name="connsiteX5" fmla="*/ 297180 w 680085"/>
              <a:gd name="connsiteY5" fmla="*/ 1045845 h 1122045"/>
              <a:gd name="connsiteX6" fmla="*/ 308610 w 680085"/>
              <a:gd name="connsiteY6" fmla="*/ 1122045 h 1122045"/>
              <a:gd name="connsiteX7" fmla="*/ 36195 w 680085"/>
              <a:gd name="connsiteY7" fmla="*/ 1120140 h 1122045"/>
              <a:gd name="connsiteX8" fmla="*/ 36195 w 680085"/>
              <a:gd name="connsiteY8" fmla="*/ 735330 h 1122045"/>
              <a:gd name="connsiteX9" fmla="*/ 0 w 680085"/>
              <a:gd name="connsiteY9" fmla="*/ 727710 h 1122045"/>
              <a:gd name="connsiteX10" fmla="*/ 3810 w 680085"/>
              <a:gd name="connsiteY10" fmla="*/ 396240 h 1122045"/>
              <a:gd name="connsiteX11" fmla="*/ 45720 w 680085"/>
              <a:gd name="connsiteY11" fmla="*/ 339090 h 1122045"/>
              <a:gd name="connsiteX12" fmla="*/ 34290 w 680085"/>
              <a:gd name="connsiteY12" fmla="*/ 0 h 11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085" h="1122045">
                <a:moveTo>
                  <a:pt x="34290" y="0"/>
                </a:moveTo>
                <a:lnTo>
                  <a:pt x="680085" y="1905"/>
                </a:lnTo>
                <a:lnTo>
                  <a:pt x="590550" y="201930"/>
                </a:lnTo>
                <a:lnTo>
                  <a:pt x="590550" y="325755"/>
                </a:lnTo>
                <a:lnTo>
                  <a:pt x="422910" y="436245"/>
                </a:lnTo>
                <a:lnTo>
                  <a:pt x="297180" y="1045845"/>
                </a:lnTo>
                <a:lnTo>
                  <a:pt x="308610" y="1122045"/>
                </a:lnTo>
                <a:lnTo>
                  <a:pt x="36195" y="1120140"/>
                </a:lnTo>
                <a:lnTo>
                  <a:pt x="36195" y="735330"/>
                </a:lnTo>
                <a:lnTo>
                  <a:pt x="0" y="727710"/>
                </a:lnTo>
                <a:lnTo>
                  <a:pt x="3810" y="396240"/>
                </a:lnTo>
                <a:lnTo>
                  <a:pt x="45720" y="339090"/>
                </a:lnTo>
                <a:lnTo>
                  <a:pt x="34290" y="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295596" y="1932979"/>
            <a:ext cx="502784" cy="268055"/>
          </a:xfrm>
          <a:custGeom>
            <a:avLst/>
            <a:gdLst>
              <a:gd name="connsiteX0" fmla="*/ 87630 w 661035"/>
              <a:gd name="connsiteY0" fmla="*/ 0 h 352425"/>
              <a:gd name="connsiteX1" fmla="*/ 661035 w 661035"/>
              <a:gd name="connsiteY1" fmla="*/ 5715 h 352425"/>
              <a:gd name="connsiteX2" fmla="*/ 661035 w 661035"/>
              <a:gd name="connsiteY2" fmla="*/ 352425 h 352425"/>
              <a:gd name="connsiteX3" fmla="*/ 0 w 661035"/>
              <a:gd name="connsiteY3" fmla="*/ 352425 h 352425"/>
              <a:gd name="connsiteX4" fmla="*/ 87630 w 661035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35" h="352425">
                <a:moveTo>
                  <a:pt x="87630" y="0"/>
                </a:moveTo>
                <a:lnTo>
                  <a:pt x="661035" y="5715"/>
                </a:lnTo>
                <a:lnTo>
                  <a:pt x="661035" y="352425"/>
                </a:lnTo>
                <a:lnTo>
                  <a:pt x="0" y="352425"/>
                </a:lnTo>
                <a:lnTo>
                  <a:pt x="876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854888" y="1879368"/>
            <a:ext cx="255014" cy="226035"/>
          </a:xfrm>
          <a:custGeom>
            <a:avLst/>
            <a:gdLst>
              <a:gd name="connsiteX0" fmla="*/ 0 w 335280"/>
              <a:gd name="connsiteY0" fmla="*/ 68580 h 297180"/>
              <a:gd name="connsiteX1" fmla="*/ 140970 w 335280"/>
              <a:gd name="connsiteY1" fmla="*/ 70485 h 297180"/>
              <a:gd name="connsiteX2" fmla="*/ 249555 w 335280"/>
              <a:gd name="connsiteY2" fmla="*/ 0 h 297180"/>
              <a:gd name="connsiteX3" fmla="*/ 335280 w 335280"/>
              <a:gd name="connsiteY3" fmla="*/ 133350 h 297180"/>
              <a:gd name="connsiteX4" fmla="*/ 217170 w 335280"/>
              <a:gd name="connsiteY4" fmla="*/ 215265 h 297180"/>
              <a:gd name="connsiteX5" fmla="*/ 217170 w 335280"/>
              <a:gd name="connsiteY5" fmla="*/ 283845 h 297180"/>
              <a:gd name="connsiteX6" fmla="*/ 0 w 335280"/>
              <a:gd name="connsiteY6" fmla="*/ 297180 h 297180"/>
              <a:gd name="connsiteX7" fmla="*/ 0 w 335280"/>
              <a:gd name="connsiteY7" fmla="*/ 685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" h="297180">
                <a:moveTo>
                  <a:pt x="0" y="68580"/>
                </a:moveTo>
                <a:lnTo>
                  <a:pt x="140970" y="70485"/>
                </a:lnTo>
                <a:lnTo>
                  <a:pt x="249555" y="0"/>
                </a:lnTo>
                <a:lnTo>
                  <a:pt x="335280" y="133350"/>
                </a:lnTo>
                <a:lnTo>
                  <a:pt x="217170" y="215265"/>
                </a:lnTo>
                <a:lnTo>
                  <a:pt x="217170" y="283845"/>
                </a:lnTo>
                <a:lnTo>
                  <a:pt x="0" y="297180"/>
                </a:lnTo>
                <a:lnTo>
                  <a:pt x="0" y="6858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851990" y="2145974"/>
            <a:ext cx="434683" cy="237627"/>
          </a:xfrm>
          <a:custGeom>
            <a:avLst/>
            <a:gdLst>
              <a:gd name="connsiteX0" fmla="*/ 0 w 571500"/>
              <a:gd name="connsiteY0" fmla="*/ 13335 h 312420"/>
              <a:gd name="connsiteX1" fmla="*/ 327660 w 571500"/>
              <a:gd name="connsiteY1" fmla="*/ 0 h 312420"/>
              <a:gd name="connsiteX2" fmla="*/ 422910 w 571500"/>
              <a:gd name="connsiteY2" fmla="*/ 209550 h 312420"/>
              <a:gd name="connsiteX3" fmla="*/ 525780 w 571500"/>
              <a:gd name="connsiteY3" fmla="*/ 188595 h 312420"/>
              <a:gd name="connsiteX4" fmla="*/ 527685 w 571500"/>
              <a:gd name="connsiteY4" fmla="*/ 68580 h 312420"/>
              <a:gd name="connsiteX5" fmla="*/ 571500 w 571500"/>
              <a:gd name="connsiteY5" fmla="*/ 70485 h 312420"/>
              <a:gd name="connsiteX6" fmla="*/ 571500 w 571500"/>
              <a:gd name="connsiteY6" fmla="*/ 226695 h 312420"/>
              <a:gd name="connsiteX7" fmla="*/ 200025 w 571500"/>
              <a:gd name="connsiteY7" fmla="*/ 312420 h 312420"/>
              <a:gd name="connsiteX8" fmla="*/ 91440 w 571500"/>
              <a:gd name="connsiteY8" fmla="*/ 72390 h 312420"/>
              <a:gd name="connsiteX9" fmla="*/ 3810 w 571500"/>
              <a:gd name="connsiteY9" fmla="*/ 68580 h 312420"/>
              <a:gd name="connsiteX10" fmla="*/ 0 w 571500"/>
              <a:gd name="connsiteY10" fmla="*/ 13335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" h="312420">
                <a:moveTo>
                  <a:pt x="0" y="13335"/>
                </a:moveTo>
                <a:lnTo>
                  <a:pt x="327660" y="0"/>
                </a:lnTo>
                <a:lnTo>
                  <a:pt x="422910" y="209550"/>
                </a:lnTo>
                <a:lnTo>
                  <a:pt x="525780" y="188595"/>
                </a:lnTo>
                <a:lnTo>
                  <a:pt x="527685" y="68580"/>
                </a:lnTo>
                <a:lnTo>
                  <a:pt x="571500" y="70485"/>
                </a:lnTo>
                <a:lnTo>
                  <a:pt x="571500" y="226695"/>
                </a:lnTo>
                <a:lnTo>
                  <a:pt x="200025" y="312420"/>
                </a:lnTo>
                <a:lnTo>
                  <a:pt x="91440" y="72390"/>
                </a:lnTo>
                <a:lnTo>
                  <a:pt x="3810" y="68580"/>
                </a:lnTo>
                <a:lnTo>
                  <a:pt x="0" y="13335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796930" y="2258992"/>
            <a:ext cx="150690" cy="170975"/>
          </a:xfrm>
          <a:custGeom>
            <a:avLst/>
            <a:gdLst>
              <a:gd name="connsiteX0" fmla="*/ 0 w 198120"/>
              <a:gd name="connsiteY0" fmla="*/ 0 h 224790"/>
              <a:gd name="connsiteX1" fmla="*/ 120015 w 198120"/>
              <a:gd name="connsiteY1" fmla="*/ 0 h 224790"/>
              <a:gd name="connsiteX2" fmla="*/ 198120 w 198120"/>
              <a:gd name="connsiteY2" fmla="*/ 182880 h 224790"/>
              <a:gd name="connsiteX3" fmla="*/ 165735 w 198120"/>
              <a:gd name="connsiteY3" fmla="*/ 188595 h 224790"/>
              <a:gd name="connsiteX4" fmla="*/ 110490 w 198120"/>
              <a:gd name="connsiteY4" fmla="*/ 76200 h 224790"/>
              <a:gd name="connsiteX5" fmla="*/ 110490 w 198120"/>
              <a:gd name="connsiteY5" fmla="*/ 203835 h 224790"/>
              <a:gd name="connsiteX6" fmla="*/ 0 w 198120"/>
              <a:gd name="connsiteY6" fmla="*/ 224790 h 224790"/>
              <a:gd name="connsiteX7" fmla="*/ 0 w 198120"/>
              <a:gd name="connsiteY7" fmla="*/ 0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" h="224790">
                <a:moveTo>
                  <a:pt x="0" y="0"/>
                </a:moveTo>
                <a:lnTo>
                  <a:pt x="120015" y="0"/>
                </a:lnTo>
                <a:lnTo>
                  <a:pt x="198120" y="182880"/>
                </a:lnTo>
                <a:lnTo>
                  <a:pt x="165735" y="188595"/>
                </a:lnTo>
                <a:lnTo>
                  <a:pt x="110490" y="76200"/>
                </a:lnTo>
                <a:lnTo>
                  <a:pt x="110490" y="203835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rgbClr val="62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260821" y="2260441"/>
            <a:ext cx="481050" cy="330359"/>
          </a:xfrm>
          <a:custGeom>
            <a:avLst/>
            <a:gdLst>
              <a:gd name="connsiteX0" fmla="*/ 38100 w 632460"/>
              <a:gd name="connsiteY0" fmla="*/ 0 h 434340"/>
              <a:gd name="connsiteX1" fmla="*/ 632460 w 632460"/>
              <a:gd name="connsiteY1" fmla="*/ 0 h 434340"/>
              <a:gd name="connsiteX2" fmla="*/ 630555 w 632460"/>
              <a:gd name="connsiteY2" fmla="*/ 241935 h 434340"/>
              <a:gd name="connsiteX3" fmla="*/ 173355 w 632460"/>
              <a:gd name="connsiteY3" fmla="*/ 350520 h 434340"/>
              <a:gd name="connsiteX4" fmla="*/ 28575 w 632460"/>
              <a:gd name="connsiteY4" fmla="*/ 434340 h 434340"/>
              <a:gd name="connsiteX5" fmla="*/ 0 w 632460"/>
              <a:gd name="connsiteY5" fmla="*/ 381000 h 434340"/>
              <a:gd name="connsiteX6" fmla="*/ 55245 w 632460"/>
              <a:gd name="connsiteY6" fmla="*/ 323850 h 434340"/>
              <a:gd name="connsiteX7" fmla="*/ 24765 w 632460"/>
              <a:gd name="connsiteY7" fmla="*/ 287655 h 434340"/>
              <a:gd name="connsiteX8" fmla="*/ 38100 w 632460"/>
              <a:gd name="connsiteY8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460" h="434340">
                <a:moveTo>
                  <a:pt x="38100" y="0"/>
                </a:moveTo>
                <a:lnTo>
                  <a:pt x="632460" y="0"/>
                </a:lnTo>
                <a:lnTo>
                  <a:pt x="630555" y="241935"/>
                </a:lnTo>
                <a:lnTo>
                  <a:pt x="173355" y="350520"/>
                </a:lnTo>
                <a:lnTo>
                  <a:pt x="28575" y="434340"/>
                </a:lnTo>
                <a:lnTo>
                  <a:pt x="0" y="381000"/>
                </a:lnTo>
                <a:lnTo>
                  <a:pt x="55245" y="323850"/>
                </a:lnTo>
                <a:lnTo>
                  <a:pt x="24765" y="287655"/>
                </a:lnTo>
                <a:lnTo>
                  <a:pt x="38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3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59"/>
          <p:cNvCxnSpPr/>
          <p:nvPr/>
        </p:nvCxnSpPr>
        <p:spPr>
          <a:xfrm rot="10800000" flipH="1" flipV="1">
            <a:off x="318137" y="3538536"/>
            <a:ext cx="38099" cy="1617345"/>
          </a:xfrm>
          <a:prstGeom prst="bentConnector3">
            <a:avLst>
              <a:gd name="adj1" fmla="val -600016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H="1" flipV="1">
            <a:off x="527685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" idx="2"/>
          </p:cNvCxnSpPr>
          <p:nvPr/>
        </p:nvCxnSpPr>
        <p:spPr>
          <a:xfrm>
            <a:off x="4381500" y="2971800"/>
            <a:ext cx="0" cy="4286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191125" y="4191000"/>
            <a:ext cx="3333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19201" y="2419350"/>
            <a:ext cx="9524" cy="55245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77408" y="4698024"/>
            <a:ext cx="0" cy="533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962150" y="4156075"/>
            <a:ext cx="628650" cy="158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994262" y="4648200"/>
            <a:ext cx="596538" cy="285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590800" y="4186237"/>
            <a:ext cx="485775" cy="476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881846" y="4191000"/>
            <a:ext cx="4857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81800" y="44196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81800" y="48006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496300" y="44196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496300" y="4724400"/>
            <a:ext cx="4857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9063" y="4605337"/>
            <a:ext cx="4857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9538" y="4186237"/>
            <a:ext cx="4857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Southeast New England</a:t>
            </a:r>
            <a:br>
              <a:rPr lang="en-US" dirty="0" smtClean="0"/>
            </a:br>
            <a:r>
              <a:rPr lang="en-US" dirty="0" smtClean="0"/>
              <a:t>Results</a:t>
            </a:r>
          </a:p>
        </p:txBody>
      </p:sp>
      <p:cxnSp>
        <p:nvCxnSpPr>
          <p:cNvPr id="269" name="Straight Connector 268"/>
          <p:cNvCxnSpPr>
            <a:stCxn id="7" idx="1"/>
            <a:endCxn id="7" idx="1"/>
          </p:cNvCxnSpPr>
          <p:nvPr/>
        </p:nvCxnSpPr>
        <p:spPr>
          <a:xfrm>
            <a:off x="5181600" y="2667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453515" y="3978274"/>
            <a:ext cx="822960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Demand: 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282 M</a:t>
            </a:r>
            <a:r>
              <a:rPr lang="en-US" sz="900" dirty="0" smtClean="0">
                <a:solidFill>
                  <a:schemeClr val="tx1"/>
                </a:solidFill>
              </a:rPr>
              <a:t>W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14324" y="445865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9,247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5274" y="4973002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Imports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0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438275" y="4976812"/>
            <a:ext cx="822325" cy="365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endParaRPr lang="en-US" sz="9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Imports: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0	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799" y="3987799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Demand</a:t>
            </a:r>
            <a:r>
              <a:rPr lang="en-US" sz="9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1,642 MW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38275" y="4468177"/>
            <a:ext cx="822960" cy="365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Generating: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1,496 MW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5" name="Flowchart: Preparation 34"/>
          <p:cNvSpPr/>
          <p:nvPr/>
        </p:nvSpPr>
        <p:spPr>
          <a:xfrm>
            <a:off x="180975" y="2286000"/>
            <a:ext cx="2057400" cy="609600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Qualified Resources Entering the </a:t>
            </a:r>
            <a:r>
              <a:rPr lang="en-US" sz="1000" b="1" dirty="0" smtClean="0">
                <a:solidFill>
                  <a:schemeClr val="tx1"/>
                </a:solidFill>
              </a:rPr>
              <a:t>Auction: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12,667 MW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ts val="1000"/>
              </a:lnSpc>
              <a:defRPr/>
            </a:pP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3581400" y="2362200"/>
            <a:ext cx="16002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en-US" sz="1000" b="1" dirty="0"/>
              <a:t>Resources </a:t>
            </a:r>
            <a:r>
              <a:rPr lang="en-US" sz="1000" b="1" dirty="0" smtClean="0"/>
              <a:t>cleared:</a:t>
            </a:r>
          </a:p>
          <a:p>
            <a:pPr algn="ctr"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11,016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 flipH="1">
            <a:off x="28194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9,096</a:t>
            </a:r>
            <a:r>
              <a:rPr lang="en-US" sz="900" dirty="0" smtClean="0"/>
              <a:t> </a:t>
            </a:r>
            <a:r>
              <a:rPr lang="en-US" sz="900" b="1" dirty="0"/>
              <a:t>MW</a:t>
            </a:r>
          </a:p>
        </p:txBody>
      </p:sp>
      <p:sp>
        <p:nvSpPr>
          <p:cNvPr id="87" name="Rounded Rectangle 86"/>
          <p:cNvSpPr/>
          <p:nvPr/>
        </p:nvSpPr>
        <p:spPr>
          <a:xfrm flipH="1">
            <a:off x="2819400" y="454342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152</a:t>
            </a:r>
            <a:r>
              <a:rPr lang="en-US" sz="900" dirty="0" smtClean="0"/>
              <a:t> </a:t>
            </a:r>
            <a:r>
              <a:rPr lang="en-US" sz="900" b="1" dirty="0"/>
              <a:t>MW</a:t>
            </a: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3505200" y="5257800"/>
          <a:ext cx="1905000" cy="481907"/>
        </p:xfrm>
        <a:graphic>
          <a:graphicData uri="http://schemas.openxmlformats.org/drawingml/2006/table">
            <a:tbl>
              <a:tblPr/>
              <a:tblGrid>
                <a:gridCol w="99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569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1,590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 Peak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Demand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 MW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7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1" name="Elbow Connector 110"/>
          <p:cNvCxnSpPr/>
          <p:nvPr/>
        </p:nvCxnSpPr>
        <p:spPr>
          <a:xfrm rot="16200000" flipH="1">
            <a:off x="7923427" y="3411323"/>
            <a:ext cx="9525" cy="921179"/>
          </a:xfrm>
          <a:prstGeom prst="bentConnector3">
            <a:avLst>
              <a:gd name="adj1" fmla="val -1300000"/>
            </a:avLst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924800" y="3571875"/>
            <a:ext cx="0" cy="152400"/>
          </a:xfrm>
          <a:prstGeom prst="line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 flipH="1">
            <a:off x="79914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Import: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121" name="Rounded Rectangle 120"/>
          <p:cNvSpPr/>
          <p:nvPr/>
        </p:nvSpPr>
        <p:spPr>
          <a:xfrm flipH="1">
            <a:off x="7972425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Demand: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25 MW</a:t>
            </a:r>
          </a:p>
        </p:txBody>
      </p:sp>
      <p:sp>
        <p:nvSpPr>
          <p:cNvPr id="123" name="Rounded Rectangle 122"/>
          <p:cNvSpPr/>
          <p:nvPr/>
        </p:nvSpPr>
        <p:spPr>
          <a:xfrm flipH="1">
            <a:off x="7981950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Generating: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152 MW</a:t>
            </a:r>
          </a:p>
        </p:txBody>
      </p:sp>
      <p:sp>
        <p:nvSpPr>
          <p:cNvPr id="126" name="Rounded Rectangle 125"/>
          <p:cNvSpPr/>
          <p:nvPr/>
        </p:nvSpPr>
        <p:spPr>
          <a:xfrm flipH="1">
            <a:off x="7162800" y="2819400"/>
            <a:ext cx="1447800" cy="742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Reviewed MW </a:t>
            </a:r>
            <a:r>
              <a:rPr lang="en-US" sz="1000" b="1" dirty="0">
                <a:solidFill>
                  <a:schemeClr val="bg1"/>
                </a:solidFill>
              </a:rPr>
              <a:t>from existing </a:t>
            </a:r>
            <a:r>
              <a:rPr lang="en-US" sz="1000" b="1" dirty="0" smtClean="0">
                <a:solidFill>
                  <a:schemeClr val="bg1"/>
                </a:solidFill>
              </a:rPr>
              <a:t>resources requesting to 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de-list: 176 MW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 flipH="1">
            <a:off x="7010400" y="3790950"/>
            <a:ext cx="822325" cy="36512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Rejected: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128" name="Rounded Rectangle 127"/>
          <p:cNvSpPr/>
          <p:nvPr/>
        </p:nvSpPr>
        <p:spPr>
          <a:xfrm flipH="1">
            <a:off x="7924800" y="3790950"/>
            <a:ext cx="822325" cy="3667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Approved: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176 MW</a:t>
            </a:r>
          </a:p>
        </p:txBody>
      </p:sp>
      <p:sp>
        <p:nvSpPr>
          <p:cNvPr id="137" name="Rounded Rectangle 136"/>
          <p:cNvSpPr/>
          <p:nvPr/>
        </p:nvSpPr>
        <p:spPr>
          <a:xfrm flipH="1">
            <a:off x="7038975" y="5010150"/>
            <a:ext cx="762000" cy="2905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Import: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138" name="Rounded Rectangle 137"/>
          <p:cNvSpPr/>
          <p:nvPr/>
        </p:nvSpPr>
        <p:spPr>
          <a:xfrm flipH="1">
            <a:off x="7010400" y="4248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Demand: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139" name="Rounded Rectangle 138"/>
          <p:cNvSpPr/>
          <p:nvPr/>
        </p:nvSpPr>
        <p:spPr>
          <a:xfrm flipH="1">
            <a:off x="7038975" y="4629150"/>
            <a:ext cx="758952" cy="29260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Generating: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0 MW</a:t>
            </a:r>
          </a:p>
        </p:txBody>
      </p:sp>
      <p:sp>
        <p:nvSpPr>
          <p:cNvPr id="53" name="Rounded Rectangle 52"/>
          <p:cNvSpPr/>
          <p:nvPr/>
        </p:nvSpPr>
        <p:spPr>
          <a:xfrm flipH="1">
            <a:off x="26670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Generating 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9,247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flipH="1">
            <a:off x="522605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Import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0</a:t>
            </a:r>
            <a:r>
              <a:rPr lang="en-US" sz="1000" dirty="0" smtClean="0">
                <a:solidFill>
                  <a:schemeClr val="tx1"/>
                </a:solidFill>
              </a:rPr>
              <a:t> MW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flipH="1">
            <a:off x="407670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1,618</a:t>
            </a:r>
            <a:r>
              <a:rPr lang="en-US" sz="900" dirty="0" smtClean="0"/>
              <a:t> </a:t>
            </a:r>
            <a:r>
              <a:rPr lang="en-US" sz="900" b="1" dirty="0"/>
              <a:t>MW</a:t>
            </a:r>
          </a:p>
        </p:txBody>
      </p:sp>
      <p:sp>
        <p:nvSpPr>
          <p:cNvPr id="56" name="Rounded Rectangle 55"/>
          <p:cNvSpPr/>
          <p:nvPr/>
        </p:nvSpPr>
        <p:spPr>
          <a:xfrm flipH="1">
            <a:off x="5391150" y="3962400"/>
            <a:ext cx="809625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Existing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0 MW</a:t>
            </a:r>
            <a:endParaRPr lang="en-US" sz="900" b="1" dirty="0"/>
          </a:p>
        </p:txBody>
      </p:sp>
      <p:sp>
        <p:nvSpPr>
          <p:cNvPr id="58" name="Rounded Rectangle 57"/>
          <p:cNvSpPr/>
          <p:nvPr/>
        </p:nvSpPr>
        <p:spPr>
          <a:xfrm flipH="1">
            <a:off x="5410200" y="4524375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0</a:t>
            </a:r>
            <a:r>
              <a:rPr lang="en-US" sz="900" dirty="0" smtClean="0"/>
              <a:t> </a:t>
            </a:r>
            <a:r>
              <a:rPr lang="en-US" sz="900" b="1" dirty="0"/>
              <a:t>MW</a:t>
            </a:r>
          </a:p>
        </p:txBody>
      </p:sp>
      <p:cxnSp>
        <p:nvCxnSpPr>
          <p:cNvPr id="64" name="Elbow Connector 63"/>
          <p:cNvCxnSpPr>
            <a:stCxn id="17" idx="3"/>
            <a:endCxn id="50" idx="3"/>
          </p:cNvCxnSpPr>
          <p:nvPr/>
        </p:nvCxnSpPr>
        <p:spPr>
          <a:xfrm flipH="1">
            <a:off x="2260600" y="3520583"/>
            <a:ext cx="92075" cy="1638792"/>
          </a:xfrm>
          <a:prstGeom prst="bentConnector3">
            <a:avLst>
              <a:gd name="adj1" fmla="val -248276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3" idx="3"/>
            <a:endCxn id="87" idx="3"/>
          </p:cNvCxnSpPr>
          <p:nvPr/>
        </p:nvCxnSpPr>
        <p:spPr>
          <a:xfrm rot="10800000" flipH="1" flipV="1">
            <a:off x="2667000" y="3596482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H="1" flipV="1">
            <a:off x="3962400" y="3552825"/>
            <a:ext cx="152400" cy="1150144"/>
          </a:xfrm>
          <a:prstGeom prst="bentConnector3">
            <a:avLst>
              <a:gd name="adj1" fmla="val -5625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27" idx="3"/>
            <a:endCxn id="137" idx="3"/>
          </p:cNvCxnSpPr>
          <p:nvPr/>
        </p:nvCxnSpPr>
        <p:spPr>
          <a:xfrm rot="10800000" flipH="1" flipV="1">
            <a:off x="7010399" y="3973513"/>
            <a:ext cx="28575" cy="1181894"/>
          </a:xfrm>
          <a:prstGeom prst="bentConnector3">
            <a:avLst>
              <a:gd name="adj1" fmla="val -80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28" idx="1"/>
            <a:endCxn id="120" idx="1"/>
          </p:cNvCxnSpPr>
          <p:nvPr/>
        </p:nvCxnSpPr>
        <p:spPr>
          <a:xfrm>
            <a:off x="8747125" y="3974307"/>
            <a:ext cx="6350" cy="1181100"/>
          </a:xfrm>
          <a:prstGeom prst="bentConnector3">
            <a:avLst>
              <a:gd name="adj1" fmla="val 370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1288327" y="2621740"/>
            <a:ext cx="17954" cy="1181100"/>
          </a:xfrm>
          <a:prstGeom prst="bentConnector3">
            <a:avLst>
              <a:gd name="adj1" fmla="val 1373254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53" idx="0"/>
            <a:endCxn id="54" idx="0"/>
          </p:cNvCxnSpPr>
          <p:nvPr/>
        </p:nvCxnSpPr>
        <p:spPr>
          <a:xfrm rot="5400000" flipH="1" flipV="1">
            <a:off x="4495800" y="2073275"/>
            <a:ext cx="12700" cy="2559050"/>
          </a:xfrm>
          <a:prstGeom prst="bentConnector3">
            <a:avLst>
              <a:gd name="adj1" fmla="val 180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88595" y="6019800"/>
            <a:ext cx="3008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r>
              <a:rPr lang="en-US" sz="1100" dirty="0" smtClean="0"/>
              <a:t>   Rounding Issue  (one MW difference)</a:t>
            </a:r>
          </a:p>
        </p:txBody>
      </p:sp>
      <p:sp>
        <p:nvSpPr>
          <p:cNvPr id="2" name="Rectangle 1"/>
          <p:cNvSpPr/>
          <p:nvPr/>
        </p:nvSpPr>
        <p:spPr>
          <a:xfrm>
            <a:off x="6954144" y="284286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>
            <a:off x="8038904" y="242061"/>
            <a:ext cx="891101" cy="1461985"/>
          </a:xfrm>
          <a:custGeom>
            <a:avLst/>
            <a:gdLst>
              <a:gd name="connsiteX0" fmla="*/ 504825 w 1171575"/>
              <a:gd name="connsiteY0" fmla="*/ 0 h 1922145"/>
              <a:gd name="connsiteX1" fmla="*/ 571500 w 1171575"/>
              <a:gd name="connsiteY1" fmla="*/ 1905 h 1922145"/>
              <a:gd name="connsiteX2" fmla="*/ 571500 w 1171575"/>
              <a:gd name="connsiteY2" fmla="*/ 116205 h 1922145"/>
              <a:gd name="connsiteX3" fmla="*/ 855345 w 1171575"/>
              <a:gd name="connsiteY3" fmla="*/ 59055 h 1922145"/>
              <a:gd name="connsiteX4" fmla="*/ 977265 w 1171575"/>
              <a:gd name="connsiteY4" fmla="*/ 179070 h 1922145"/>
              <a:gd name="connsiteX5" fmla="*/ 973455 w 1171575"/>
              <a:gd name="connsiteY5" fmla="*/ 845820 h 1922145"/>
              <a:gd name="connsiteX6" fmla="*/ 1171575 w 1171575"/>
              <a:gd name="connsiteY6" fmla="*/ 1034415 h 1922145"/>
              <a:gd name="connsiteX7" fmla="*/ 1169670 w 1171575"/>
              <a:gd name="connsiteY7" fmla="*/ 1219200 h 1922145"/>
              <a:gd name="connsiteX8" fmla="*/ 289560 w 1171575"/>
              <a:gd name="connsiteY8" fmla="*/ 1712595 h 1922145"/>
              <a:gd name="connsiteX9" fmla="*/ 34290 w 1171575"/>
              <a:gd name="connsiteY9" fmla="*/ 1922145 h 1922145"/>
              <a:gd name="connsiteX10" fmla="*/ 0 w 1171575"/>
              <a:gd name="connsiteY10" fmla="*/ 1885950 h 1922145"/>
              <a:gd name="connsiteX11" fmla="*/ 1905 w 1171575"/>
              <a:gd name="connsiteY11" fmla="*/ 965835 h 1922145"/>
              <a:gd name="connsiteX12" fmla="*/ 238125 w 1171575"/>
              <a:gd name="connsiteY12" fmla="*/ 720090 h 1922145"/>
              <a:gd name="connsiteX13" fmla="*/ 238125 w 1171575"/>
              <a:gd name="connsiteY13" fmla="*/ 466725 h 1922145"/>
              <a:gd name="connsiteX14" fmla="*/ 504825 w 1171575"/>
              <a:gd name="connsiteY14" fmla="*/ 0 h 19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1922145">
                <a:moveTo>
                  <a:pt x="504825" y="0"/>
                </a:moveTo>
                <a:lnTo>
                  <a:pt x="571500" y="1905"/>
                </a:lnTo>
                <a:lnTo>
                  <a:pt x="571500" y="116205"/>
                </a:lnTo>
                <a:lnTo>
                  <a:pt x="855345" y="59055"/>
                </a:lnTo>
                <a:lnTo>
                  <a:pt x="977265" y="179070"/>
                </a:lnTo>
                <a:lnTo>
                  <a:pt x="973455" y="845820"/>
                </a:lnTo>
                <a:lnTo>
                  <a:pt x="1171575" y="1034415"/>
                </a:lnTo>
                <a:lnTo>
                  <a:pt x="1169670" y="1219200"/>
                </a:lnTo>
                <a:lnTo>
                  <a:pt x="289560" y="1712595"/>
                </a:lnTo>
                <a:lnTo>
                  <a:pt x="34290" y="1922145"/>
                </a:lnTo>
                <a:lnTo>
                  <a:pt x="0" y="1885950"/>
                </a:lnTo>
                <a:lnTo>
                  <a:pt x="1905" y="965835"/>
                </a:lnTo>
                <a:lnTo>
                  <a:pt x="238125" y="720090"/>
                </a:lnTo>
                <a:lnTo>
                  <a:pt x="238125" y="466725"/>
                </a:lnTo>
                <a:lnTo>
                  <a:pt x="5048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23057" y="996961"/>
            <a:ext cx="407153" cy="879509"/>
          </a:xfrm>
          <a:custGeom>
            <a:avLst/>
            <a:gdLst>
              <a:gd name="connsiteX0" fmla="*/ 384810 w 535305"/>
              <a:gd name="connsiteY0" fmla="*/ 20955 h 1156335"/>
              <a:gd name="connsiteX1" fmla="*/ 474345 w 535305"/>
              <a:gd name="connsiteY1" fmla="*/ 0 h 1156335"/>
              <a:gd name="connsiteX2" fmla="*/ 470535 w 535305"/>
              <a:gd name="connsiteY2" fmla="*/ 923925 h 1156335"/>
              <a:gd name="connsiteX3" fmla="*/ 535305 w 535305"/>
              <a:gd name="connsiteY3" fmla="*/ 990600 h 1156335"/>
              <a:gd name="connsiteX4" fmla="*/ 506730 w 535305"/>
              <a:gd name="connsiteY4" fmla="*/ 1097280 h 1156335"/>
              <a:gd name="connsiteX5" fmla="*/ 405765 w 535305"/>
              <a:gd name="connsiteY5" fmla="*/ 1156335 h 1156335"/>
              <a:gd name="connsiteX6" fmla="*/ 19050 w 535305"/>
              <a:gd name="connsiteY6" fmla="*/ 1154430 h 1156335"/>
              <a:gd name="connsiteX7" fmla="*/ 0 w 535305"/>
              <a:gd name="connsiteY7" fmla="*/ 1066800 h 1156335"/>
              <a:gd name="connsiteX8" fmla="*/ 112395 w 535305"/>
              <a:gd name="connsiteY8" fmla="*/ 508635 h 1156335"/>
              <a:gd name="connsiteX9" fmla="*/ 283845 w 535305"/>
              <a:gd name="connsiteY9" fmla="*/ 392430 h 1156335"/>
              <a:gd name="connsiteX10" fmla="*/ 285750 w 535305"/>
              <a:gd name="connsiteY10" fmla="*/ 264795 h 1156335"/>
              <a:gd name="connsiteX11" fmla="*/ 384810 w 535305"/>
              <a:gd name="connsiteY11" fmla="*/ 20955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305" h="1156335">
                <a:moveTo>
                  <a:pt x="384810" y="20955"/>
                </a:moveTo>
                <a:lnTo>
                  <a:pt x="474345" y="0"/>
                </a:lnTo>
                <a:lnTo>
                  <a:pt x="470535" y="923925"/>
                </a:lnTo>
                <a:lnTo>
                  <a:pt x="535305" y="990600"/>
                </a:lnTo>
                <a:lnTo>
                  <a:pt x="506730" y="1097280"/>
                </a:lnTo>
                <a:lnTo>
                  <a:pt x="405765" y="1156335"/>
                </a:lnTo>
                <a:lnTo>
                  <a:pt x="19050" y="1154430"/>
                </a:lnTo>
                <a:lnTo>
                  <a:pt x="0" y="1066800"/>
                </a:lnTo>
                <a:lnTo>
                  <a:pt x="112395" y="508635"/>
                </a:lnTo>
                <a:lnTo>
                  <a:pt x="283845" y="392430"/>
                </a:lnTo>
                <a:lnTo>
                  <a:pt x="285750" y="264795"/>
                </a:lnTo>
                <a:lnTo>
                  <a:pt x="384810" y="209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7615" y="1023042"/>
            <a:ext cx="517273" cy="853428"/>
          </a:xfrm>
          <a:custGeom>
            <a:avLst/>
            <a:gdLst>
              <a:gd name="connsiteX0" fmla="*/ 34290 w 680085"/>
              <a:gd name="connsiteY0" fmla="*/ 0 h 1122045"/>
              <a:gd name="connsiteX1" fmla="*/ 680085 w 680085"/>
              <a:gd name="connsiteY1" fmla="*/ 1905 h 1122045"/>
              <a:gd name="connsiteX2" fmla="*/ 590550 w 680085"/>
              <a:gd name="connsiteY2" fmla="*/ 201930 h 1122045"/>
              <a:gd name="connsiteX3" fmla="*/ 590550 w 680085"/>
              <a:gd name="connsiteY3" fmla="*/ 325755 h 1122045"/>
              <a:gd name="connsiteX4" fmla="*/ 422910 w 680085"/>
              <a:gd name="connsiteY4" fmla="*/ 436245 h 1122045"/>
              <a:gd name="connsiteX5" fmla="*/ 297180 w 680085"/>
              <a:gd name="connsiteY5" fmla="*/ 1045845 h 1122045"/>
              <a:gd name="connsiteX6" fmla="*/ 308610 w 680085"/>
              <a:gd name="connsiteY6" fmla="*/ 1122045 h 1122045"/>
              <a:gd name="connsiteX7" fmla="*/ 36195 w 680085"/>
              <a:gd name="connsiteY7" fmla="*/ 1120140 h 1122045"/>
              <a:gd name="connsiteX8" fmla="*/ 36195 w 680085"/>
              <a:gd name="connsiteY8" fmla="*/ 735330 h 1122045"/>
              <a:gd name="connsiteX9" fmla="*/ 0 w 680085"/>
              <a:gd name="connsiteY9" fmla="*/ 727710 h 1122045"/>
              <a:gd name="connsiteX10" fmla="*/ 3810 w 680085"/>
              <a:gd name="connsiteY10" fmla="*/ 396240 h 1122045"/>
              <a:gd name="connsiteX11" fmla="*/ 45720 w 680085"/>
              <a:gd name="connsiteY11" fmla="*/ 339090 h 1122045"/>
              <a:gd name="connsiteX12" fmla="*/ 34290 w 680085"/>
              <a:gd name="connsiteY12" fmla="*/ 0 h 11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085" h="1122045">
                <a:moveTo>
                  <a:pt x="34290" y="0"/>
                </a:moveTo>
                <a:lnTo>
                  <a:pt x="680085" y="1905"/>
                </a:lnTo>
                <a:lnTo>
                  <a:pt x="590550" y="201930"/>
                </a:lnTo>
                <a:lnTo>
                  <a:pt x="590550" y="325755"/>
                </a:lnTo>
                <a:lnTo>
                  <a:pt x="422910" y="436245"/>
                </a:lnTo>
                <a:lnTo>
                  <a:pt x="297180" y="1045845"/>
                </a:lnTo>
                <a:lnTo>
                  <a:pt x="308610" y="1122045"/>
                </a:lnTo>
                <a:lnTo>
                  <a:pt x="36195" y="1120140"/>
                </a:lnTo>
                <a:lnTo>
                  <a:pt x="36195" y="735330"/>
                </a:lnTo>
                <a:lnTo>
                  <a:pt x="0" y="727710"/>
                </a:lnTo>
                <a:lnTo>
                  <a:pt x="3810" y="396240"/>
                </a:lnTo>
                <a:lnTo>
                  <a:pt x="45720" y="339090"/>
                </a:lnTo>
                <a:lnTo>
                  <a:pt x="3429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295596" y="1932979"/>
            <a:ext cx="502784" cy="268055"/>
          </a:xfrm>
          <a:custGeom>
            <a:avLst/>
            <a:gdLst>
              <a:gd name="connsiteX0" fmla="*/ 87630 w 661035"/>
              <a:gd name="connsiteY0" fmla="*/ 0 h 352425"/>
              <a:gd name="connsiteX1" fmla="*/ 661035 w 661035"/>
              <a:gd name="connsiteY1" fmla="*/ 5715 h 352425"/>
              <a:gd name="connsiteX2" fmla="*/ 661035 w 661035"/>
              <a:gd name="connsiteY2" fmla="*/ 352425 h 352425"/>
              <a:gd name="connsiteX3" fmla="*/ 0 w 661035"/>
              <a:gd name="connsiteY3" fmla="*/ 352425 h 352425"/>
              <a:gd name="connsiteX4" fmla="*/ 87630 w 661035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35" h="352425">
                <a:moveTo>
                  <a:pt x="87630" y="0"/>
                </a:moveTo>
                <a:lnTo>
                  <a:pt x="661035" y="5715"/>
                </a:lnTo>
                <a:lnTo>
                  <a:pt x="661035" y="352425"/>
                </a:lnTo>
                <a:lnTo>
                  <a:pt x="0" y="352425"/>
                </a:lnTo>
                <a:lnTo>
                  <a:pt x="876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7854888" y="1879368"/>
            <a:ext cx="255014" cy="226035"/>
          </a:xfrm>
          <a:custGeom>
            <a:avLst/>
            <a:gdLst>
              <a:gd name="connsiteX0" fmla="*/ 0 w 335280"/>
              <a:gd name="connsiteY0" fmla="*/ 68580 h 297180"/>
              <a:gd name="connsiteX1" fmla="*/ 140970 w 335280"/>
              <a:gd name="connsiteY1" fmla="*/ 70485 h 297180"/>
              <a:gd name="connsiteX2" fmla="*/ 249555 w 335280"/>
              <a:gd name="connsiteY2" fmla="*/ 0 h 297180"/>
              <a:gd name="connsiteX3" fmla="*/ 335280 w 335280"/>
              <a:gd name="connsiteY3" fmla="*/ 133350 h 297180"/>
              <a:gd name="connsiteX4" fmla="*/ 217170 w 335280"/>
              <a:gd name="connsiteY4" fmla="*/ 215265 h 297180"/>
              <a:gd name="connsiteX5" fmla="*/ 217170 w 335280"/>
              <a:gd name="connsiteY5" fmla="*/ 283845 h 297180"/>
              <a:gd name="connsiteX6" fmla="*/ 0 w 335280"/>
              <a:gd name="connsiteY6" fmla="*/ 297180 h 297180"/>
              <a:gd name="connsiteX7" fmla="*/ 0 w 335280"/>
              <a:gd name="connsiteY7" fmla="*/ 685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" h="297180">
                <a:moveTo>
                  <a:pt x="0" y="68580"/>
                </a:moveTo>
                <a:lnTo>
                  <a:pt x="140970" y="70485"/>
                </a:lnTo>
                <a:lnTo>
                  <a:pt x="249555" y="0"/>
                </a:lnTo>
                <a:lnTo>
                  <a:pt x="335280" y="133350"/>
                </a:lnTo>
                <a:lnTo>
                  <a:pt x="217170" y="215265"/>
                </a:lnTo>
                <a:lnTo>
                  <a:pt x="217170" y="283845"/>
                </a:lnTo>
                <a:lnTo>
                  <a:pt x="0" y="297180"/>
                </a:lnTo>
                <a:lnTo>
                  <a:pt x="0" y="685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851990" y="2145974"/>
            <a:ext cx="434683" cy="237627"/>
          </a:xfrm>
          <a:custGeom>
            <a:avLst/>
            <a:gdLst>
              <a:gd name="connsiteX0" fmla="*/ 0 w 571500"/>
              <a:gd name="connsiteY0" fmla="*/ 13335 h 312420"/>
              <a:gd name="connsiteX1" fmla="*/ 327660 w 571500"/>
              <a:gd name="connsiteY1" fmla="*/ 0 h 312420"/>
              <a:gd name="connsiteX2" fmla="*/ 422910 w 571500"/>
              <a:gd name="connsiteY2" fmla="*/ 209550 h 312420"/>
              <a:gd name="connsiteX3" fmla="*/ 525780 w 571500"/>
              <a:gd name="connsiteY3" fmla="*/ 188595 h 312420"/>
              <a:gd name="connsiteX4" fmla="*/ 527685 w 571500"/>
              <a:gd name="connsiteY4" fmla="*/ 68580 h 312420"/>
              <a:gd name="connsiteX5" fmla="*/ 571500 w 571500"/>
              <a:gd name="connsiteY5" fmla="*/ 70485 h 312420"/>
              <a:gd name="connsiteX6" fmla="*/ 571500 w 571500"/>
              <a:gd name="connsiteY6" fmla="*/ 226695 h 312420"/>
              <a:gd name="connsiteX7" fmla="*/ 200025 w 571500"/>
              <a:gd name="connsiteY7" fmla="*/ 312420 h 312420"/>
              <a:gd name="connsiteX8" fmla="*/ 91440 w 571500"/>
              <a:gd name="connsiteY8" fmla="*/ 72390 h 312420"/>
              <a:gd name="connsiteX9" fmla="*/ 3810 w 571500"/>
              <a:gd name="connsiteY9" fmla="*/ 68580 h 312420"/>
              <a:gd name="connsiteX10" fmla="*/ 0 w 571500"/>
              <a:gd name="connsiteY10" fmla="*/ 13335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" h="312420">
                <a:moveTo>
                  <a:pt x="0" y="13335"/>
                </a:moveTo>
                <a:lnTo>
                  <a:pt x="327660" y="0"/>
                </a:lnTo>
                <a:lnTo>
                  <a:pt x="422910" y="209550"/>
                </a:lnTo>
                <a:lnTo>
                  <a:pt x="525780" y="188595"/>
                </a:lnTo>
                <a:lnTo>
                  <a:pt x="527685" y="68580"/>
                </a:lnTo>
                <a:lnTo>
                  <a:pt x="571500" y="70485"/>
                </a:lnTo>
                <a:lnTo>
                  <a:pt x="571500" y="226695"/>
                </a:lnTo>
                <a:lnTo>
                  <a:pt x="200025" y="312420"/>
                </a:lnTo>
                <a:lnTo>
                  <a:pt x="91440" y="72390"/>
                </a:lnTo>
                <a:lnTo>
                  <a:pt x="3810" y="68580"/>
                </a:lnTo>
                <a:lnTo>
                  <a:pt x="0" y="133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796930" y="2258992"/>
            <a:ext cx="150690" cy="170975"/>
          </a:xfrm>
          <a:custGeom>
            <a:avLst/>
            <a:gdLst>
              <a:gd name="connsiteX0" fmla="*/ 0 w 198120"/>
              <a:gd name="connsiteY0" fmla="*/ 0 h 224790"/>
              <a:gd name="connsiteX1" fmla="*/ 120015 w 198120"/>
              <a:gd name="connsiteY1" fmla="*/ 0 h 224790"/>
              <a:gd name="connsiteX2" fmla="*/ 198120 w 198120"/>
              <a:gd name="connsiteY2" fmla="*/ 182880 h 224790"/>
              <a:gd name="connsiteX3" fmla="*/ 165735 w 198120"/>
              <a:gd name="connsiteY3" fmla="*/ 188595 h 224790"/>
              <a:gd name="connsiteX4" fmla="*/ 110490 w 198120"/>
              <a:gd name="connsiteY4" fmla="*/ 76200 h 224790"/>
              <a:gd name="connsiteX5" fmla="*/ 110490 w 198120"/>
              <a:gd name="connsiteY5" fmla="*/ 203835 h 224790"/>
              <a:gd name="connsiteX6" fmla="*/ 0 w 198120"/>
              <a:gd name="connsiteY6" fmla="*/ 224790 h 224790"/>
              <a:gd name="connsiteX7" fmla="*/ 0 w 198120"/>
              <a:gd name="connsiteY7" fmla="*/ 0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" h="224790">
                <a:moveTo>
                  <a:pt x="0" y="0"/>
                </a:moveTo>
                <a:lnTo>
                  <a:pt x="120015" y="0"/>
                </a:lnTo>
                <a:lnTo>
                  <a:pt x="198120" y="182880"/>
                </a:lnTo>
                <a:lnTo>
                  <a:pt x="165735" y="188595"/>
                </a:lnTo>
                <a:lnTo>
                  <a:pt x="110490" y="76200"/>
                </a:lnTo>
                <a:lnTo>
                  <a:pt x="110490" y="203835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260821" y="2260441"/>
            <a:ext cx="481050" cy="330359"/>
          </a:xfrm>
          <a:custGeom>
            <a:avLst/>
            <a:gdLst>
              <a:gd name="connsiteX0" fmla="*/ 38100 w 632460"/>
              <a:gd name="connsiteY0" fmla="*/ 0 h 434340"/>
              <a:gd name="connsiteX1" fmla="*/ 632460 w 632460"/>
              <a:gd name="connsiteY1" fmla="*/ 0 h 434340"/>
              <a:gd name="connsiteX2" fmla="*/ 630555 w 632460"/>
              <a:gd name="connsiteY2" fmla="*/ 241935 h 434340"/>
              <a:gd name="connsiteX3" fmla="*/ 173355 w 632460"/>
              <a:gd name="connsiteY3" fmla="*/ 350520 h 434340"/>
              <a:gd name="connsiteX4" fmla="*/ 28575 w 632460"/>
              <a:gd name="connsiteY4" fmla="*/ 434340 h 434340"/>
              <a:gd name="connsiteX5" fmla="*/ 0 w 632460"/>
              <a:gd name="connsiteY5" fmla="*/ 381000 h 434340"/>
              <a:gd name="connsiteX6" fmla="*/ 55245 w 632460"/>
              <a:gd name="connsiteY6" fmla="*/ 323850 h 434340"/>
              <a:gd name="connsiteX7" fmla="*/ 24765 w 632460"/>
              <a:gd name="connsiteY7" fmla="*/ 287655 h 434340"/>
              <a:gd name="connsiteX8" fmla="*/ 38100 w 632460"/>
              <a:gd name="connsiteY8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460" h="434340">
                <a:moveTo>
                  <a:pt x="38100" y="0"/>
                </a:moveTo>
                <a:lnTo>
                  <a:pt x="632460" y="0"/>
                </a:lnTo>
                <a:lnTo>
                  <a:pt x="630555" y="241935"/>
                </a:lnTo>
                <a:lnTo>
                  <a:pt x="173355" y="350520"/>
                </a:lnTo>
                <a:lnTo>
                  <a:pt x="28575" y="434340"/>
                </a:lnTo>
                <a:lnTo>
                  <a:pt x="0" y="381000"/>
                </a:lnTo>
                <a:lnTo>
                  <a:pt x="55245" y="323850"/>
                </a:lnTo>
                <a:lnTo>
                  <a:pt x="24765" y="287655"/>
                </a:lnTo>
                <a:lnTo>
                  <a:pt x="38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 flipH="1">
            <a:off x="3949700" y="3352800"/>
            <a:ext cx="1098550" cy="487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Demand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1,769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38275" y="3177683"/>
            <a:ext cx="91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New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Resources:</a:t>
            </a:r>
          </a:p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</a:rPr>
              <a:t>*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1,777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175" y="3195637"/>
            <a:ext cx="9144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91440" r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Existing Resources</a:t>
            </a:r>
            <a:r>
              <a:rPr lang="en-US" sz="1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10,889 MW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 flipH="1">
            <a:off x="4091559" y="4546599"/>
            <a:ext cx="813816" cy="40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900" b="1" dirty="0"/>
              <a:t>New</a:t>
            </a:r>
            <a:r>
              <a:rPr lang="en-US" sz="900" b="1" dirty="0" smtClean="0"/>
              <a:t>:</a:t>
            </a:r>
          </a:p>
          <a:p>
            <a:pPr algn="ctr">
              <a:defRPr/>
            </a:pPr>
            <a:r>
              <a:rPr lang="en-US" sz="900" b="1" dirty="0" smtClean="0"/>
              <a:t>151</a:t>
            </a:r>
            <a:r>
              <a:rPr lang="en-US" sz="900" dirty="0" smtClean="0"/>
              <a:t> </a:t>
            </a:r>
            <a:r>
              <a:rPr lang="en-US" sz="900" b="1" dirty="0"/>
              <a:t>MW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26643"/>
              </p:ext>
            </p:extLst>
          </p:nvPr>
        </p:nvGraphicFramePr>
        <p:xfrm>
          <a:off x="285750" y="794253"/>
          <a:ext cx="7715251" cy="4586024"/>
        </p:xfrm>
        <a:graphic>
          <a:graphicData uri="http://schemas.openxmlformats.org/drawingml/2006/table">
            <a:tbl>
              <a:tblPr/>
              <a:tblGrid>
                <a:gridCol w="2776507">
                  <a:extLst>
                    <a:ext uri="{9D8B030D-6E8A-4147-A177-3AD203B41FA5}">
                      <a16:colId xmlns:a16="http://schemas.microsoft.com/office/drawing/2014/main" val="3058827204"/>
                    </a:ext>
                  </a:extLst>
                </a:gridCol>
                <a:gridCol w="1646248">
                  <a:extLst>
                    <a:ext uri="{9D8B030D-6E8A-4147-A177-3AD203B41FA5}">
                      <a16:colId xmlns:a16="http://schemas.microsoft.com/office/drawing/2014/main" val="223030072"/>
                    </a:ext>
                  </a:extLst>
                </a:gridCol>
                <a:gridCol w="1646248">
                  <a:extLst>
                    <a:ext uri="{9D8B030D-6E8A-4147-A177-3AD203B41FA5}">
                      <a16:colId xmlns:a16="http://schemas.microsoft.com/office/drawing/2014/main" val="1449714239"/>
                    </a:ext>
                  </a:extLst>
                </a:gridCol>
                <a:gridCol w="1646248">
                  <a:extLst>
                    <a:ext uri="{9D8B030D-6E8A-4147-A177-3AD203B41FA5}">
                      <a16:colId xmlns:a16="http://schemas.microsoft.com/office/drawing/2014/main" val="3857833809"/>
                    </a:ext>
                  </a:extLst>
                </a:gridCol>
              </a:tblGrid>
              <a:tr h="2704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13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0303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Starting Price ($)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dec"/>
                        </a:tabLs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	13.099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dec"/>
                        </a:tabLs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	13.050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00100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	.049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36921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ICR (MW)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33,431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34,719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258888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(1,288)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02549"/>
                  </a:ext>
                </a:extLst>
              </a:tr>
              <a:tr h="51767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HQ ICC (MW)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941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969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8888" algn="dec"/>
                        </a:tabLst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(28)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21831"/>
                  </a:ext>
                </a:extLst>
              </a:tr>
              <a:tr h="51767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ICR (MW)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32,490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33,750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8888" algn="dec"/>
                        </a:tabLst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(1,260)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539725"/>
                  </a:ext>
                </a:extLst>
              </a:tr>
              <a:tr h="197462">
                <a:tc gridSpan="3">
                  <a:txBody>
                    <a:bodyPr/>
                    <a:lstStyle/>
                    <a:p>
                      <a:pPr lvl="0" algn="r"/>
                      <a:endParaRPr lang="en-US" sz="105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105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42629"/>
                  </a:ext>
                </a:extLst>
              </a:tr>
              <a:tr h="51767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Qualified (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MW)</a:t>
                      </a:r>
                      <a:r>
                        <a:rPr lang="en-US" sz="2000" b="1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i="1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34,598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34,925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8888" algn="dec"/>
                        </a:tabLst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(327)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552832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Qualified (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MW)</a:t>
                      </a:r>
                      <a:endParaRPr lang="en-US" sz="2000" b="1" i="1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7,317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8,716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8888" algn="dec"/>
                        </a:tabLst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(1,399)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24610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Qualified (MW)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41,915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43,641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8888" algn="dec"/>
                        </a:tabLst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(1,726)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6093"/>
                  </a:ext>
                </a:extLst>
              </a:tr>
              <a:tr h="395992">
                <a:tc gridSpan="3">
                  <a:txBody>
                    <a:bodyPr/>
                    <a:lstStyle/>
                    <a:p>
                      <a:pPr lvl="1" algn="r"/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572707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Cleared (MW)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33,956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374775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34,839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258888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(883)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85941"/>
                  </a:ext>
                </a:extLst>
              </a:tr>
              <a:tr h="27042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Clearing Price ($)</a:t>
                      </a: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dec"/>
                        </a:tabLs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	2.001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dec"/>
                        </a:tabLs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	3.800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00100" algn="dec"/>
                        </a:tabLs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($1.799)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49612"/>
                  </a:ext>
                </a:extLst>
              </a:tr>
              <a:tr h="261504">
                <a:tc gridSpan="3">
                  <a:txBody>
                    <a:bodyPr/>
                    <a:lstStyle/>
                    <a:p>
                      <a:pPr algn="r"/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350" marR="952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57195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6077940"/>
            <a:ext cx="6248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30000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en-US" sz="1100" i="1" baseline="30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i="1" dirty="0">
                <a:solidFill>
                  <a:schemeClr val="tx1">
                    <a:lumMod val="50000"/>
                  </a:schemeClr>
                </a:solidFill>
              </a:rPr>
              <a:t>The Existing Capacity Resource value is based on auction </a:t>
            </a:r>
            <a:r>
              <a:rPr lang="en-US" sz="1100" i="1" dirty="0" smtClean="0">
                <a:solidFill>
                  <a:schemeClr val="tx1">
                    <a:lumMod val="50000"/>
                  </a:schemeClr>
                </a:solidFill>
              </a:rPr>
              <a:t>treatment (includes significant increase projects)</a:t>
            </a:r>
            <a:endParaRPr lang="en-US" sz="1100" i="1" baseline="30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1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295781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Notes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>
                <a:solidFill>
                  <a:srgbClr val="000000"/>
                </a:solidFill>
              </a:rPr>
              <a:t>Auction </a:t>
            </a:r>
            <a:r>
              <a:rPr lang="en-US" sz="1400" dirty="0">
                <a:solidFill>
                  <a:srgbClr val="000000"/>
                </a:solidFill>
                <a:hlinkClick r:id="rId3"/>
              </a:rPr>
              <a:t>results</a:t>
            </a:r>
            <a:r>
              <a:rPr lang="en-US" sz="1400" dirty="0">
                <a:solidFill>
                  <a:srgbClr val="000000"/>
                </a:solidFill>
              </a:rPr>
              <a:t> filed with FERC on February 18, 2020 (Docket No. </a:t>
            </a:r>
            <a:r>
              <a:rPr lang="en-US" sz="1400" dirty="0" smtClean="0">
                <a:solidFill>
                  <a:srgbClr val="000000"/>
                </a:solidFill>
              </a:rPr>
              <a:t>ER20-1025) and 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Capacity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Supply Obligations (CSO) spreadsheet </a:t>
            </a:r>
            <a:r>
              <a:rPr lang="en-US" sz="1400" dirty="0">
                <a:solidFill>
                  <a:srgbClr val="000000"/>
                </a:solidFill>
              </a:rPr>
              <a:t>posted on the ISO-NE </a:t>
            </a:r>
            <a:r>
              <a:rPr lang="en-US" sz="1400" dirty="0" smtClean="0">
                <a:solidFill>
                  <a:srgbClr val="000000"/>
                </a:solidFill>
              </a:rPr>
              <a:t>website;  2. </a:t>
            </a:r>
            <a:r>
              <a:rPr lang="en-US" sz="1400" dirty="0">
                <a:solidFill>
                  <a:srgbClr val="000000"/>
                </a:solidFill>
              </a:rPr>
              <a:t>No capacity supply obligations were traded this year under the </a:t>
            </a:r>
            <a:r>
              <a:rPr lang="en-US" sz="1400" dirty="0" smtClean="0">
                <a:solidFill>
                  <a:srgbClr val="000000"/>
                </a:solidFill>
              </a:rPr>
              <a:t>substitution auction(CASPR).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648200" cy="4767072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One</a:t>
            </a:r>
            <a:r>
              <a:rPr lang="en-US" sz="2000" b="1" dirty="0" smtClean="0"/>
              <a:t> Import-Constrained Zone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Southeast New </a:t>
            </a:r>
            <a:r>
              <a:rPr lang="en-US" sz="1800" dirty="0" smtClean="0">
                <a:latin typeface="Calibri" panose="020F0502020204030204" pitchFamily="34" charset="0"/>
              </a:rPr>
              <a:t>England (SENE)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</a:rPr>
              <a:t>Local Sourcing Requirement: 9,757 MW 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2000" b="1" u="sng" dirty="0" smtClean="0"/>
              <a:t>Two</a:t>
            </a:r>
            <a:r>
              <a:rPr lang="en-US" sz="2000" b="1" dirty="0" smtClean="0"/>
              <a:t> Export-Constrained Zones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Northern </a:t>
            </a:r>
            <a:r>
              <a:rPr lang="en-US" sz="1800" dirty="0">
                <a:latin typeface="Calibri" panose="020F0502020204030204" pitchFamily="34" charset="0"/>
              </a:rPr>
              <a:t>New England (NNE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</a:rPr>
              <a:t>Maximum Capacity Limit: </a:t>
            </a:r>
            <a:r>
              <a:rPr lang="en-US" sz="1600" dirty="0">
                <a:latin typeface="Calibri" panose="020F0502020204030204" pitchFamily="34" charset="0"/>
              </a:rPr>
              <a:t>8,445 </a:t>
            </a:r>
            <a:r>
              <a:rPr lang="en-US" sz="1600" dirty="0" smtClean="0">
                <a:latin typeface="Calibri" panose="020F0502020204030204" pitchFamily="34" charset="0"/>
              </a:rPr>
              <a:t>MW</a:t>
            </a:r>
            <a:endParaRPr lang="en-US" sz="1600" dirty="0">
              <a:latin typeface="Calibri" panose="020F050202020403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Maine </a:t>
            </a:r>
            <a:r>
              <a:rPr lang="en-US" sz="1800" dirty="0">
                <a:latin typeface="Calibri" panose="020F0502020204030204" pitchFamily="34" charset="0"/>
              </a:rPr>
              <a:t>(Nested in NNE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</a:rPr>
              <a:t>Maximum Capacity Limit: 4,020 MW </a:t>
            </a:r>
            <a:endParaRPr lang="en-US" sz="1600" dirty="0" smtClean="0"/>
          </a:p>
          <a:p>
            <a:r>
              <a:rPr lang="en-US" sz="2000" b="1" u="sng" dirty="0" smtClean="0">
                <a:latin typeface="Calibri" panose="020F0502020204030204" pitchFamily="34" charset="0"/>
              </a:rPr>
              <a:t>Rest-of-Pool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(ROP)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Four Capacity Zones </a:t>
            </a:r>
            <a:r>
              <a:rPr lang="en-US" sz="2800" dirty="0" smtClean="0"/>
              <a:t>Were Modeled </a:t>
            </a:r>
            <a:r>
              <a:rPr lang="en-US" sz="2800" dirty="0"/>
              <a:t>in FCA </a:t>
            </a:r>
            <a:r>
              <a:rPr lang="en-US" sz="2800" dirty="0" smtClean="0"/>
              <a:t>14</a:t>
            </a:r>
            <a:r>
              <a:rPr lang="en-US" sz="2800" dirty="0"/>
              <a:t/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16252" y="2079436"/>
            <a:ext cx="131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Northern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England Zone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(VT, NH and ME)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3462" y="4195116"/>
            <a:ext cx="131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95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Southeast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95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95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England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95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(NEMA/Boston and SEMA/RI)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795D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2565" y="4510992"/>
            <a:ext cx="131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9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Rest-of-Pool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9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9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9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(WCMA and CT)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689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1751" y="1473357"/>
            <a:ext cx="140846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  <a:t>Maine “Nested”  </a:t>
            </a:r>
            <a:b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  <a:t>Zone (ME) </a:t>
            </a:r>
            <a:endParaRPr 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6958888" y="2199778"/>
            <a:ext cx="1171575" cy="1922145"/>
          </a:xfrm>
          <a:custGeom>
            <a:avLst/>
            <a:gdLst>
              <a:gd name="connsiteX0" fmla="*/ 504825 w 1171575"/>
              <a:gd name="connsiteY0" fmla="*/ 0 h 1922145"/>
              <a:gd name="connsiteX1" fmla="*/ 571500 w 1171575"/>
              <a:gd name="connsiteY1" fmla="*/ 1905 h 1922145"/>
              <a:gd name="connsiteX2" fmla="*/ 571500 w 1171575"/>
              <a:gd name="connsiteY2" fmla="*/ 116205 h 1922145"/>
              <a:gd name="connsiteX3" fmla="*/ 855345 w 1171575"/>
              <a:gd name="connsiteY3" fmla="*/ 59055 h 1922145"/>
              <a:gd name="connsiteX4" fmla="*/ 977265 w 1171575"/>
              <a:gd name="connsiteY4" fmla="*/ 179070 h 1922145"/>
              <a:gd name="connsiteX5" fmla="*/ 973455 w 1171575"/>
              <a:gd name="connsiteY5" fmla="*/ 845820 h 1922145"/>
              <a:gd name="connsiteX6" fmla="*/ 1171575 w 1171575"/>
              <a:gd name="connsiteY6" fmla="*/ 1034415 h 1922145"/>
              <a:gd name="connsiteX7" fmla="*/ 1169670 w 1171575"/>
              <a:gd name="connsiteY7" fmla="*/ 1219200 h 1922145"/>
              <a:gd name="connsiteX8" fmla="*/ 289560 w 1171575"/>
              <a:gd name="connsiteY8" fmla="*/ 1712595 h 1922145"/>
              <a:gd name="connsiteX9" fmla="*/ 34290 w 1171575"/>
              <a:gd name="connsiteY9" fmla="*/ 1922145 h 1922145"/>
              <a:gd name="connsiteX10" fmla="*/ 0 w 1171575"/>
              <a:gd name="connsiteY10" fmla="*/ 1885950 h 1922145"/>
              <a:gd name="connsiteX11" fmla="*/ 1905 w 1171575"/>
              <a:gd name="connsiteY11" fmla="*/ 965835 h 1922145"/>
              <a:gd name="connsiteX12" fmla="*/ 238125 w 1171575"/>
              <a:gd name="connsiteY12" fmla="*/ 720090 h 1922145"/>
              <a:gd name="connsiteX13" fmla="*/ 238125 w 1171575"/>
              <a:gd name="connsiteY13" fmla="*/ 466725 h 1922145"/>
              <a:gd name="connsiteX14" fmla="*/ 504825 w 1171575"/>
              <a:gd name="connsiteY14" fmla="*/ 0 h 19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1922145">
                <a:moveTo>
                  <a:pt x="504825" y="0"/>
                </a:moveTo>
                <a:lnTo>
                  <a:pt x="571500" y="1905"/>
                </a:lnTo>
                <a:lnTo>
                  <a:pt x="571500" y="116205"/>
                </a:lnTo>
                <a:lnTo>
                  <a:pt x="855345" y="59055"/>
                </a:lnTo>
                <a:lnTo>
                  <a:pt x="977265" y="179070"/>
                </a:lnTo>
                <a:lnTo>
                  <a:pt x="973455" y="845820"/>
                </a:lnTo>
                <a:lnTo>
                  <a:pt x="1171575" y="1034415"/>
                </a:lnTo>
                <a:lnTo>
                  <a:pt x="1169670" y="1219200"/>
                </a:lnTo>
                <a:lnTo>
                  <a:pt x="289560" y="1712595"/>
                </a:lnTo>
                <a:lnTo>
                  <a:pt x="34290" y="1922145"/>
                </a:lnTo>
                <a:lnTo>
                  <a:pt x="0" y="1885950"/>
                </a:lnTo>
                <a:lnTo>
                  <a:pt x="1905" y="965835"/>
                </a:lnTo>
                <a:lnTo>
                  <a:pt x="238125" y="720090"/>
                </a:lnTo>
                <a:lnTo>
                  <a:pt x="238125" y="466725"/>
                </a:lnTo>
                <a:lnTo>
                  <a:pt x="5048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412153" y="3192283"/>
            <a:ext cx="535305" cy="1156335"/>
          </a:xfrm>
          <a:custGeom>
            <a:avLst/>
            <a:gdLst>
              <a:gd name="connsiteX0" fmla="*/ 384810 w 535305"/>
              <a:gd name="connsiteY0" fmla="*/ 20955 h 1156335"/>
              <a:gd name="connsiteX1" fmla="*/ 474345 w 535305"/>
              <a:gd name="connsiteY1" fmla="*/ 0 h 1156335"/>
              <a:gd name="connsiteX2" fmla="*/ 470535 w 535305"/>
              <a:gd name="connsiteY2" fmla="*/ 923925 h 1156335"/>
              <a:gd name="connsiteX3" fmla="*/ 535305 w 535305"/>
              <a:gd name="connsiteY3" fmla="*/ 990600 h 1156335"/>
              <a:gd name="connsiteX4" fmla="*/ 506730 w 535305"/>
              <a:gd name="connsiteY4" fmla="*/ 1097280 h 1156335"/>
              <a:gd name="connsiteX5" fmla="*/ 405765 w 535305"/>
              <a:gd name="connsiteY5" fmla="*/ 1156335 h 1156335"/>
              <a:gd name="connsiteX6" fmla="*/ 19050 w 535305"/>
              <a:gd name="connsiteY6" fmla="*/ 1154430 h 1156335"/>
              <a:gd name="connsiteX7" fmla="*/ 0 w 535305"/>
              <a:gd name="connsiteY7" fmla="*/ 1066800 h 1156335"/>
              <a:gd name="connsiteX8" fmla="*/ 112395 w 535305"/>
              <a:gd name="connsiteY8" fmla="*/ 508635 h 1156335"/>
              <a:gd name="connsiteX9" fmla="*/ 283845 w 535305"/>
              <a:gd name="connsiteY9" fmla="*/ 392430 h 1156335"/>
              <a:gd name="connsiteX10" fmla="*/ 285750 w 535305"/>
              <a:gd name="connsiteY10" fmla="*/ 264795 h 1156335"/>
              <a:gd name="connsiteX11" fmla="*/ 384810 w 535305"/>
              <a:gd name="connsiteY11" fmla="*/ 20955 h 1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305" h="1156335">
                <a:moveTo>
                  <a:pt x="384810" y="20955"/>
                </a:moveTo>
                <a:lnTo>
                  <a:pt x="474345" y="0"/>
                </a:lnTo>
                <a:lnTo>
                  <a:pt x="470535" y="923925"/>
                </a:lnTo>
                <a:lnTo>
                  <a:pt x="535305" y="990600"/>
                </a:lnTo>
                <a:lnTo>
                  <a:pt x="506730" y="1097280"/>
                </a:lnTo>
                <a:lnTo>
                  <a:pt x="405765" y="1156335"/>
                </a:lnTo>
                <a:lnTo>
                  <a:pt x="19050" y="1154430"/>
                </a:lnTo>
                <a:lnTo>
                  <a:pt x="0" y="1066800"/>
                </a:lnTo>
                <a:lnTo>
                  <a:pt x="112395" y="508635"/>
                </a:lnTo>
                <a:lnTo>
                  <a:pt x="283845" y="392430"/>
                </a:lnTo>
                <a:lnTo>
                  <a:pt x="285750" y="264795"/>
                </a:lnTo>
                <a:lnTo>
                  <a:pt x="384810" y="209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036868" y="3226573"/>
            <a:ext cx="680085" cy="1122045"/>
          </a:xfrm>
          <a:custGeom>
            <a:avLst/>
            <a:gdLst>
              <a:gd name="connsiteX0" fmla="*/ 34290 w 680085"/>
              <a:gd name="connsiteY0" fmla="*/ 0 h 1122045"/>
              <a:gd name="connsiteX1" fmla="*/ 680085 w 680085"/>
              <a:gd name="connsiteY1" fmla="*/ 1905 h 1122045"/>
              <a:gd name="connsiteX2" fmla="*/ 590550 w 680085"/>
              <a:gd name="connsiteY2" fmla="*/ 201930 h 1122045"/>
              <a:gd name="connsiteX3" fmla="*/ 590550 w 680085"/>
              <a:gd name="connsiteY3" fmla="*/ 325755 h 1122045"/>
              <a:gd name="connsiteX4" fmla="*/ 422910 w 680085"/>
              <a:gd name="connsiteY4" fmla="*/ 436245 h 1122045"/>
              <a:gd name="connsiteX5" fmla="*/ 297180 w 680085"/>
              <a:gd name="connsiteY5" fmla="*/ 1045845 h 1122045"/>
              <a:gd name="connsiteX6" fmla="*/ 308610 w 680085"/>
              <a:gd name="connsiteY6" fmla="*/ 1122045 h 1122045"/>
              <a:gd name="connsiteX7" fmla="*/ 36195 w 680085"/>
              <a:gd name="connsiteY7" fmla="*/ 1120140 h 1122045"/>
              <a:gd name="connsiteX8" fmla="*/ 36195 w 680085"/>
              <a:gd name="connsiteY8" fmla="*/ 735330 h 1122045"/>
              <a:gd name="connsiteX9" fmla="*/ 0 w 680085"/>
              <a:gd name="connsiteY9" fmla="*/ 727710 h 1122045"/>
              <a:gd name="connsiteX10" fmla="*/ 3810 w 680085"/>
              <a:gd name="connsiteY10" fmla="*/ 396240 h 1122045"/>
              <a:gd name="connsiteX11" fmla="*/ 45720 w 680085"/>
              <a:gd name="connsiteY11" fmla="*/ 339090 h 1122045"/>
              <a:gd name="connsiteX12" fmla="*/ 34290 w 680085"/>
              <a:gd name="connsiteY12" fmla="*/ 0 h 112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085" h="1122045">
                <a:moveTo>
                  <a:pt x="34290" y="0"/>
                </a:moveTo>
                <a:lnTo>
                  <a:pt x="680085" y="1905"/>
                </a:lnTo>
                <a:lnTo>
                  <a:pt x="590550" y="201930"/>
                </a:lnTo>
                <a:lnTo>
                  <a:pt x="590550" y="325755"/>
                </a:lnTo>
                <a:lnTo>
                  <a:pt x="422910" y="436245"/>
                </a:lnTo>
                <a:lnTo>
                  <a:pt x="297180" y="1045845"/>
                </a:lnTo>
                <a:lnTo>
                  <a:pt x="308610" y="1122045"/>
                </a:lnTo>
                <a:lnTo>
                  <a:pt x="36195" y="1120140"/>
                </a:lnTo>
                <a:lnTo>
                  <a:pt x="36195" y="735330"/>
                </a:lnTo>
                <a:lnTo>
                  <a:pt x="0" y="727710"/>
                </a:lnTo>
                <a:lnTo>
                  <a:pt x="3810" y="396240"/>
                </a:lnTo>
                <a:lnTo>
                  <a:pt x="45720" y="339090"/>
                </a:lnTo>
                <a:lnTo>
                  <a:pt x="3429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981623" y="4422913"/>
            <a:ext cx="661035" cy="352425"/>
          </a:xfrm>
          <a:custGeom>
            <a:avLst/>
            <a:gdLst>
              <a:gd name="connsiteX0" fmla="*/ 87630 w 661035"/>
              <a:gd name="connsiteY0" fmla="*/ 0 h 352425"/>
              <a:gd name="connsiteX1" fmla="*/ 661035 w 661035"/>
              <a:gd name="connsiteY1" fmla="*/ 5715 h 352425"/>
              <a:gd name="connsiteX2" fmla="*/ 661035 w 661035"/>
              <a:gd name="connsiteY2" fmla="*/ 352425 h 352425"/>
              <a:gd name="connsiteX3" fmla="*/ 0 w 661035"/>
              <a:gd name="connsiteY3" fmla="*/ 352425 h 352425"/>
              <a:gd name="connsiteX4" fmla="*/ 87630 w 661035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35" h="352425">
                <a:moveTo>
                  <a:pt x="87630" y="0"/>
                </a:moveTo>
                <a:lnTo>
                  <a:pt x="661035" y="5715"/>
                </a:lnTo>
                <a:lnTo>
                  <a:pt x="661035" y="352425"/>
                </a:lnTo>
                <a:lnTo>
                  <a:pt x="0" y="352425"/>
                </a:lnTo>
                <a:lnTo>
                  <a:pt x="87630" y="0"/>
                </a:lnTo>
                <a:close/>
              </a:path>
            </a:pathLst>
          </a:custGeom>
          <a:solidFill>
            <a:srgbClr val="F68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716953" y="4352428"/>
            <a:ext cx="335280" cy="297180"/>
          </a:xfrm>
          <a:custGeom>
            <a:avLst/>
            <a:gdLst>
              <a:gd name="connsiteX0" fmla="*/ 0 w 335280"/>
              <a:gd name="connsiteY0" fmla="*/ 68580 h 297180"/>
              <a:gd name="connsiteX1" fmla="*/ 140970 w 335280"/>
              <a:gd name="connsiteY1" fmla="*/ 70485 h 297180"/>
              <a:gd name="connsiteX2" fmla="*/ 249555 w 335280"/>
              <a:gd name="connsiteY2" fmla="*/ 0 h 297180"/>
              <a:gd name="connsiteX3" fmla="*/ 335280 w 335280"/>
              <a:gd name="connsiteY3" fmla="*/ 133350 h 297180"/>
              <a:gd name="connsiteX4" fmla="*/ 217170 w 335280"/>
              <a:gd name="connsiteY4" fmla="*/ 215265 h 297180"/>
              <a:gd name="connsiteX5" fmla="*/ 217170 w 335280"/>
              <a:gd name="connsiteY5" fmla="*/ 283845 h 297180"/>
              <a:gd name="connsiteX6" fmla="*/ 0 w 335280"/>
              <a:gd name="connsiteY6" fmla="*/ 297180 h 297180"/>
              <a:gd name="connsiteX7" fmla="*/ 0 w 335280"/>
              <a:gd name="connsiteY7" fmla="*/ 685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" h="297180">
                <a:moveTo>
                  <a:pt x="0" y="68580"/>
                </a:moveTo>
                <a:lnTo>
                  <a:pt x="140970" y="70485"/>
                </a:lnTo>
                <a:lnTo>
                  <a:pt x="249555" y="0"/>
                </a:lnTo>
                <a:lnTo>
                  <a:pt x="335280" y="133350"/>
                </a:lnTo>
                <a:lnTo>
                  <a:pt x="217170" y="215265"/>
                </a:lnTo>
                <a:lnTo>
                  <a:pt x="217170" y="283845"/>
                </a:lnTo>
                <a:lnTo>
                  <a:pt x="0" y="297180"/>
                </a:lnTo>
                <a:lnTo>
                  <a:pt x="0" y="685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713143" y="4702948"/>
            <a:ext cx="571500" cy="312420"/>
          </a:xfrm>
          <a:custGeom>
            <a:avLst/>
            <a:gdLst>
              <a:gd name="connsiteX0" fmla="*/ 0 w 571500"/>
              <a:gd name="connsiteY0" fmla="*/ 13335 h 312420"/>
              <a:gd name="connsiteX1" fmla="*/ 327660 w 571500"/>
              <a:gd name="connsiteY1" fmla="*/ 0 h 312420"/>
              <a:gd name="connsiteX2" fmla="*/ 422910 w 571500"/>
              <a:gd name="connsiteY2" fmla="*/ 209550 h 312420"/>
              <a:gd name="connsiteX3" fmla="*/ 525780 w 571500"/>
              <a:gd name="connsiteY3" fmla="*/ 188595 h 312420"/>
              <a:gd name="connsiteX4" fmla="*/ 527685 w 571500"/>
              <a:gd name="connsiteY4" fmla="*/ 68580 h 312420"/>
              <a:gd name="connsiteX5" fmla="*/ 571500 w 571500"/>
              <a:gd name="connsiteY5" fmla="*/ 70485 h 312420"/>
              <a:gd name="connsiteX6" fmla="*/ 571500 w 571500"/>
              <a:gd name="connsiteY6" fmla="*/ 226695 h 312420"/>
              <a:gd name="connsiteX7" fmla="*/ 200025 w 571500"/>
              <a:gd name="connsiteY7" fmla="*/ 312420 h 312420"/>
              <a:gd name="connsiteX8" fmla="*/ 91440 w 571500"/>
              <a:gd name="connsiteY8" fmla="*/ 72390 h 312420"/>
              <a:gd name="connsiteX9" fmla="*/ 3810 w 571500"/>
              <a:gd name="connsiteY9" fmla="*/ 68580 h 312420"/>
              <a:gd name="connsiteX10" fmla="*/ 0 w 571500"/>
              <a:gd name="connsiteY10" fmla="*/ 13335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" h="312420">
                <a:moveTo>
                  <a:pt x="0" y="13335"/>
                </a:moveTo>
                <a:lnTo>
                  <a:pt x="327660" y="0"/>
                </a:lnTo>
                <a:lnTo>
                  <a:pt x="422910" y="209550"/>
                </a:lnTo>
                <a:lnTo>
                  <a:pt x="525780" y="188595"/>
                </a:lnTo>
                <a:lnTo>
                  <a:pt x="527685" y="68580"/>
                </a:lnTo>
                <a:lnTo>
                  <a:pt x="571500" y="70485"/>
                </a:lnTo>
                <a:lnTo>
                  <a:pt x="571500" y="226695"/>
                </a:lnTo>
                <a:lnTo>
                  <a:pt x="200025" y="312420"/>
                </a:lnTo>
                <a:lnTo>
                  <a:pt x="91440" y="72390"/>
                </a:lnTo>
                <a:lnTo>
                  <a:pt x="3810" y="68580"/>
                </a:lnTo>
                <a:lnTo>
                  <a:pt x="0" y="133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640753" y="4851538"/>
            <a:ext cx="198120" cy="224790"/>
          </a:xfrm>
          <a:custGeom>
            <a:avLst/>
            <a:gdLst>
              <a:gd name="connsiteX0" fmla="*/ 0 w 198120"/>
              <a:gd name="connsiteY0" fmla="*/ 0 h 224790"/>
              <a:gd name="connsiteX1" fmla="*/ 120015 w 198120"/>
              <a:gd name="connsiteY1" fmla="*/ 0 h 224790"/>
              <a:gd name="connsiteX2" fmla="*/ 198120 w 198120"/>
              <a:gd name="connsiteY2" fmla="*/ 182880 h 224790"/>
              <a:gd name="connsiteX3" fmla="*/ 165735 w 198120"/>
              <a:gd name="connsiteY3" fmla="*/ 188595 h 224790"/>
              <a:gd name="connsiteX4" fmla="*/ 110490 w 198120"/>
              <a:gd name="connsiteY4" fmla="*/ 76200 h 224790"/>
              <a:gd name="connsiteX5" fmla="*/ 110490 w 198120"/>
              <a:gd name="connsiteY5" fmla="*/ 203835 h 224790"/>
              <a:gd name="connsiteX6" fmla="*/ 0 w 198120"/>
              <a:gd name="connsiteY6" fmla="*/ 224790 h 224790"/>
              <a:gd name="connsiteX7" fmla="*/ 0 w 198120"/>
              <a:gd name="connsiteY7" fmla="*/ 0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20" h="224790">
                <a:moveTo>
                  <a:pt x="0" y="0"/>
                </a:moveTo>
                <a:lnTo>
                  <a:pt x="120015" y="0"/>
                </a:lnTo>
                <a:lnTo>
                  <a:pt x="198120" y="182880"/>
                </a:lnTo>
                <a:lnTo>
                  <a:pt x="165735" y="188595"/>
                </a:lnTo>
                <a:lnTo>
                  <a:pt x="110490" y="76200"/>
                </a:lnTo>
                <a:lnTo>
                  <a:pt x="110490" y="203835"/>
                </a:lnTo>
                <a:lnTo>
                  <a:pt x="0" y="224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35903" y="4853443"/>
            <a:ext cx="632460" cy="434340"/>
          </a:xfrm>
          <a:custGeom>
            <a:avLst/>
            <a:gdLst>
              <a:gd name="connsiteX0" fmla="*/ 38100 w 632460"/>
              <a:gd name="connsiteY0" fmla="*/ 0 h 434340"/>
              <a:gd name="connsiteX1" fmla="*/ 632460 w 632460"/>
              <a:gd name="connsiteY1" fmla="*/ 0 h 434340"/>
              <a:gd name="connsiteX2" fmla="*/ 630555 w 632460"/>
              <a:gd name="connsiteY2" fmla="*/ 241935 h 434340"/>
              <a:gd name="connsiteX3" fmla="*/ 173355 w 632460"/>
              <a:gd name="connsiteY3" fmla="*/ 350520 h 434340"/>
              <a:gd name="connsiteX4" fmla="*/ 28575 w 632460"/>
              <a:gd name="connsiteY4" fmla="*/ 434340 h 434340"/>
              <a:gd name="connsiteX5" fmla="*/ 0 w 632460"/>
              <a:gd name="connsiteY5" fmla="*/ 381000 h 434340"/>
              <a:gd name="connsiteX6" fmla="*/ 55245 w 632460"/>
              <a:gd name="connsiteY6" fmla="*/ 323850 h 434340"/>
              <a:gd name="connsiteX7" fmla="*/ 24765 w 632460"/>
              <a:gd name="connsiteY7" fmla="*/ 287655 h 434340"/>
              <a:gd name="connsiteX8" fmla="*/ 38100 w 632460"/>
              <a:gd name="connsiteY8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460" h="434340">
                <a:moveTo>
                  <a:pt x="38100" y="0"/>
                </a:moveTo>
                <a:lnTo>
                  <a:pt x="632460" y="0"/>
                </a:lnTo>
                <a:lnTo>
                  <a:pt x="630555" y="241935"/>
                </a:lnTo>
                <a:lnTo>
                  <a:pt x="173355" y="350520"/>
                </a:lnTo>
                <a:lnTo>
                  <a:pt x="28575" y="434340"/>
                </a:lnTo>
                <a:lnTo>
                  <a:pt x="0" y="381000"/>
                </a:lnTo>
                <a:lnTo>
                  <a:pt x="55245" y="323850"/>
                </a:lnTo>
                <a:lnTo>
                  <a:pt x="24765" y="287655"/>
                </a:lnTo>
                <a:lnTo>
                  <a:pt x="38100" y="0"/>
                </a:lnTo>
                <a:close/>
              </a:path>
            </a:pathLst>
          </a:custGeom>
          <a:solidFill>
            <a:srgbClr val="F68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1" idx="2"/>
          </p:cNvCxnSpPr>
          <p:nvPr/>
        </p:nvCxnSpPr>
        <p:spPr>
          <a:xfrm flipH="1">
            <a:off x="8001000" y="1935022"/>
            <a:ext cx="324984" cy="655778"/>
          </a:xfrm>
          <a:prstGeom prst="straightConnector1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7514"/>
            <a:ext cx="7897483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Details Regarding </a:t>
            </a:r>
            <a:r>
              <a:rPr lang="en-US" sz="2800" i="1" dirty="0" smtClean="0"/>
              <a:t>New</a:t>
            </a:r>
            <a:r>
              <a:rPr lang="en-US" sz="2800" dirty="0" smtClean="0"/>
              <a:t> Cleared Capacity</a:t>
            </a:r>
            <a:endParaRPr 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59812"/>
              </p:ext>
            </p:extLst>
          </p:nvPr>
        </p:nvGraphicFramePr>
        <p:xfrm>
          <a:off x="838200" y="990600"/>
          <a:ext cx="7391400" cy="488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1392989645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73987759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1356976983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923606211"/>
                    </a:ext>
                  </a:extLst>
                </a:gridCol>
              </a:tblGrid>
              <a:tr h="5580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FCA 14 MW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FCA 13 MW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Change MW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82730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Solar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192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141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36890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Wind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103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44664"/>
                  </a:ext>
                </a:extLst>
              </a:tr>
              <a:tr h="38687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Energy Storage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27269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Natural Gas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632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(630)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64983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Hydro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-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(5)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31104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Generator Total*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314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837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(523)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169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Passive Demand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292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566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(274)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7354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Active Demand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31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87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(56)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058106"/>
                  </a:ext>
                </a:extLst>
              </a:tr>
              <a:tr h="5094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Demand Total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323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654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(331)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86205"/>
                  </a:ext>
                </a:extLst>
              </a:tr>
              <a:tr h="32871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Import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976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1,108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(132)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16493"/>
                  </a:ext>
                </a:extLst>
              </a:tr>
              <a:tr h="4426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Grand Total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1,614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2,599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(985)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523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7814" y="5890537"/>
            <a:ext cx="7032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*Does not include significant increase projects, because those projects participate in the auction as existing capacity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Renewable Technology Resource Update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97642"/>
              </p:ext>
            </p:extLst>
          </p:nvPr>
        </p:nvGraphicFramePr>
        <p:xfrm>
          <a:off x="2559987" y="3254014"/>
          <a:ext cx="4024026" cy="26167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35556">
                  <a:extLst>
                    <a:ext uri="{9D8B030D-6E8A-4147-A177-3AD203B41FA5}">
                      <a16:colId xmlns:a16="http://schemas.microsoft.com/office/drawing/2014/main" val="3742372766"/>
                    </a:ext>
                  </a:extLst>
                </a:gridCol>
                <a:gridCol w="1686057">
                  <a:extLst>
                    <a:ext uri="{9D8B030D-6E8A-4147-A177-3AD203B41FA5}">
                      <a16:colId xmlns:a16="http://schemas.microsoft.com/office/drawing/2014/main" val="3373750784"/>
                    </a:ext>
                  </a:extLst>
                </a:gridCol>
                <a:gridCol w="1402413">
                  <a:extLst>
                    <a:ext uri="{9D8B030D-6E8A-4147-A177-3AD203B41FA5}">
                      <a16:colId xmlns:a16="http://schemas.microsoft.com/office/drawing/2014/main" val="463622700"/>
                    </a:ext>
                  </a:extLst>
                </a:gridCol>
              </a:tblGrid>
              <a:tr h="29425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RTR </a:t>
                      </a:r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RTR Cleared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977414090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200.000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16.251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1901238081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383.749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55.936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3519123608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527.813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30.500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916738352"/>
                  </a:ext>
                </a:extLst>
              </a:tr>
              <a:tr h="366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513.564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32.803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2030084006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481.197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145.342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1377050197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335.855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316.986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2492797888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FCA 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18.869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39" marR="12039" marT="12039" marB="0" anchor="ctr"/>
                </a:tc>
                <a:extLst>
                  <a:ext uri="{0D108BD9-81ED-4DB2-BD59-A6C34878D82A}">
                    <a16:rowId xmlns:a16="http://schemas.microsoft.com/office/drawing/2014/main" val="426608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76450" y="1143000"/>
            <a:ext cx="49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RTR in FCA 14*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82951842"/>
              </p:ext>
            </p:extLst>
          </p:nvPr>
        </p:nvGraphicFramePr>
        <p:xfrm>
          <a:off x="762000" y="1666220"/>
          <a:ext cx="7467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1200" y="261872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RTR in Context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913802"/>
            <a:ext cx="861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*Proration was in effect for FCA 14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FCA 14 </a:t>
            </a:r>
            <a:r>
              <a:rPr lang="en-US" sz="2400" dirty="0" smtClean="0"/>
              <a:t>De-List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/>
              <a:t>Bids </a:t>
            </a:r>
            <a:r>
              <a:rPr lang="en-US" sz="2400" dirty="0" smtClean="0"/>
              <a:t>Information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Permanent, Retirement and Static </a:t>
            </a:r>
            <a:r>
              <a:rPr lang="en-US" sz="2400" dirty="0"/>
              <a:t>De-List</a:t>
            </a:r>
            <a:r>
              <a:rPr lang="en-US" sz="2400" i="1" dirty="0" smtClean="0"/>
              <a:t> </a:t>
            </a:r>
            <a:r>
              <a:rPr lang="en-US" sz="2400" i="1" dirty="0"/>
              <a:t>Bids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31321" y="1463819"/>
            <a:ext cx="1568464" cy="58938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Retirement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321" y="4235161"/>
            <a:ext cx="1071039" cy="565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Static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1568" y="5218549"/>
            <a:ext cx="1752600" cy="825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171 MW participated in primary auction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04305" y="1313776"/>
            <a:ext cx="1600200" cy="83791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11 bids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(258 MW) submitted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2479" y="2781490"/>
            <a:ext cx="1622026" cy="840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22 </a:t>
            </a:r>
            <a:r>
              <a:rPr lang="en-US" sz="1400" dirty="0" smtClean="0">
                <a:solidFill>
                  <a:schemeClr val="bg1"/>
                </a:solidFill>
              </a:rPr>
              <a:t>b</a:t>
            </a:r>
            <a:r>
              <a:rPr lang="en-US" sz="1400" dirty="0" smtClean="0"/>
              <a:t>ids</a:t>
            </a:r>
            <a:br>
              <a:rPr lang="en-US" sz="1400" dirty="0" smtClean="0"/>
            </a:br>
            <a:r>
              <a:rPr lang="en-US" sz="1400" dirty="0" smtClean="0"/>
              <a:t>(21 MW) submitted 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2040180" y="4197560"/>
            <a:ext cx="1227794" cy="755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16 bids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(913 MW) submitted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1568" y="4191000"/>
            <a:ext cx="17526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742 MW were withdrawn from qualification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5295600"/>
            <a:ext cx="2122163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All 171 MW cleared in primary auction (i.e., did not take on a </a:t>
            </a:r>
            <a:r>
              <a:rPr lang="en-US" sz="1400" dirty="0">
                <a:solidFill>
                  <a:srgbClr val="000000"/>
                </a:solidFill>
              </a:rPr>
              <a:t>CSO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1313776"/>
            <a:ext cx="2859657" cy="160797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These 279 MW </a:t>
            </a:r>
            <a:r>
              <a:rPr lang="en-US" sz="1400" dirty="0" smtClean="0">
                <a:solidFill>
                  <a:srgbClr val="000000"/>
                </a:solidFill>
              </a:rPr>
              <a:t>of Retirement and Permanent </a:t>
            </a:r>
            <a:r>
              <a:rPr lang="en-US" sz="1400" dirty="0">
                <a:solidFill>
                  <a:srgbClr val="000000"/>
                </a:solidFill>
              </a:rPr>
              <a:t>De-List </a:t>
            </a:r>
            <a:r>
              <a:rPr lang="en-US" sz="1400" dirty="0" smtClean="0">
                <a:solidFill>
                  <a:srgbClr val="000000"/>
                </a:solidFill>
              </a:rPr>
              <a:t>Bids </a:t>
            </a:r>
            <a:r>
              <a:rPr lang="en-US" sz="1400" i="1" dirty="0" smtClean="0">
                <a:solidFill>
                  <a:srgbClr val="000000"/>
                </a:solidFill>
              </a:rPr>
              <a:t>did not participate </a:t>
            </a:r>
            <a:r>
              <a:rPr lang="en-US" sz="1400" dirty="0" smtClean="0">
                <a:solidFill>
                  <a:srgbClr val="000000"/>
                </a:solidFill>
              </a:rPr>
              <a:t>in the auction because their bids were </a:t>
            </a:r>
            <a:r>
              <a:rPr lang="en-US" sz="1400" b="1" dirty="0" smtClean="0">
                <a:solidFill>
                  <a:srgbClr val="000000"/>
                </a:solidFill>
              </a:rPr>
              <a:t>above the starting price</a:t>
            </a:r>
            <a:r>
              <a:rPr lang="en-US" sz="1400" dirty="0" smtClean="0">
                <a:solidFill>
                  <a:srgbClr val="000000"/>
                </a:solidFill>
              </a:rPr>
              <a:t> or they chose </a:t>
            </a:r>
            <a:r>
              <a:rPr lang="en-US" sz="1400" b="1" dirty="0" smtClean="0">
                <a:solidFill>
                  <a:srgbClr val="000000"/>
                </a:solidFill>
              </a:rPr>
              <a:t>unconditional retirement</a:t>
            </a:r>
            <a:endParaRPr lang="en-US" sz="1400" b="1" dirty="0">
              <a:solidFill>
                <a:srgbClr val="000000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31237" y="3494221"/>
            <a:ext cx="286828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*See </a:t>
            </a:r>
            <a:r>
              <a:rPr lang="en-US" sz="1600" b="1" dirty="0">
                <a:solidFill>
                  <a:srgbClr val="000000"/>
                </a:solidFill>
                <a:hlinkClick r:id="rId3"/>
              </a:rPr>
              <a:t>Retirement Tracker </a:t>
            </a:r>
            <a:r>
              <a:rPr lang="en-US" sz="1600" dirty="0">
                <a:solidFill>
                  <a:srgbClr val="000000"/>
                </a:solidFill>
              </a:rPr>
              <a:t>for </a:t>
            </a:r>
            <a:r>
              <a:rPr lang="en-US" sz="1600" dirty="0" smtClean="0">
                <a:solidFill>
                  <a:srgbClr val="000000"/>
                </a:solidFill>
              </a:rPr>
              <a:t/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a full list </a:t>
            </a:r>
            <a:r>
              <a:rPr lang="en-US" sz="1600" dirty="0">
                <a:solidFill>
                  <a:srgbClr val="000000"/>
                </a:solidFill>
              </a:rPr>
              <a:t>of all Retirement and Permanent De-List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Bids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502360" y="4572000"/>
            <a:ext cx="497425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6" idx="3"/>
          </p:cNvCxnSpPr>
          <p:nvPr/>
        </p:nvCxnSpPr>
        <p:spPr>
          <a:xfrm flipV="1">
            <a:off x="3267974" y="4570836"/>
            <a:ext cx="465826" cy="444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276290" y="4570836"/>
            <a:ext cx="416324" cy="102201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589264" y="5774766"/>
            <a:ext cx="571499" cy="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999785" y="1790075"/>
            <a:ext cx="529910" cy="26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71716" y="2921754"/>
            <a:ext cx="1568464" cy="55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Permanent</a:t>
            </a:r>
            <a:endParaRPr lang="en-US" sz="1200" dirty="0"/>
          </a:p>
        </p:txBody>
      </p:sp>
      <p:cxnSp>
        <p:nvCxnSpPr>
          <p:cNvPr id="108" name="Straight Arrow Connector 107"/>
          <p:cNvCxnSpPr>
            <a:stCxn id="25" idx="3"/>
          </p:cNvCxnSpPr>
          <p:nvPr/>
        </p:nvCxnSpPr>
        <p:spPr>
          <a:xfrm flipV="1">
            <a:off x="4404505" y="2362200"/>
            <a:ext cx="1418855" cy="83959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24" idx="3"/>
          </p:cNvCxnSpPr>
          <p:nvPr/>
        </p:nvCxnSpPr>
        <p:spPr>
          <a:xfrm>
            <a:off x="4404505" y="1732734"/>
            <a:ext cx="1418855" cy="4770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1" idx="3"/>
          </p:cNvCxnSpPr>
          <p:nvPr/>
        </p:nvCxnSpPr>
        <p:spPr>
          <a:xfrm>
            <a:off x="2040180" y="3200662"/>
            <a:ext cx="489515" cy="113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Based on the Primary Auction’s Clearing Price, FCA-14 Entered the Dynamic </a:t>
            </a:r>
            <a:r>
              <a:rPr lang="en-US" dirty="0"/>
              <a:t>De-List</a:t>
            </a:r>
            <a:r>
              <a:rPr lang="en-US" sz="3100" dirty="0" smtClean="0"/>
              <a:t> </a:t>
            </a:r>
            <a:r>
              <a:rPr lang="en-US" sz="3100" dirty="0"/>
              <a:t>Bid Range</a:t>
            </a:r>
            <a:r>
              <a:rPr lang="en-US" sz="2800" dirty="0"/>
              <a:t/>
            </a:r>
            <a:br>
              <a:rPr lang="en-US" sz="2800" dirty="0"/>
            </a:br>
            <a:endParaRPr lang="en-US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6115045"/>
              </p:ext>
            </p:extLst>
          </p:nvPr>
        </p:nvGraphicFramePr>
        <p:xfrm>
          <a:off x="457200" y="8382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FCA 14 </a:t>
            </a:r>
            <a:r>
              <a:rPr lang="en-US" dirty="0"/>
              <a:t>De-List</a:t>
            </a:r>
            <a:r>
              <a:rPr lang="en-US" dirty="0" smtClean="0"/>
              <a:t> Bids Summary, cont.</a:t>
            </a:r>
            <a:br>
              <a:rPr lang="en-US" dirty="0" smtClean="0"/>
            </a:br>
            <a:r>
              <a:rPr lang="en-US" sz="2400" i="1" dirty="0" smtClean="0"/>
              <a:t>Dynamic </a:t>
            </a:r>
            <a:r>
              <a:rPr lang="en-US" sz="2400" i="1" dirty="0"/>
              <a:t>De-List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i="1" dirty="0" smtClean="0"/>
              <a:t>Bids</a:t>
            </a:r>
            <a:endParaRPr lang="en-US" sz="24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1475" y="1600200"/>
            <a:ext cx="4038600" cy="3810000"/>
          </a:xfrm>
        </p:spPr>
        <p:txBody>
          <a:bodyPr>
            <a:normAutofit/>
          </a:bodyPr>
          <a:lstStyle/>
          <a:p>
            <a:r>
              <a:rPr lang="en-US" b="1" dirty="0" smtClean="0"/>
              <a:t>129</a:t>
            </a:r>
            <a:r>
              <a:rPr lang="en-US" dirty="0" smtClean="0"/>
              <a:t> resources submitted </a:t>
            </a:r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De-List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ids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75</a:t>
            </a:r>
            <a:r>
              <a:rPr lang="en-US" dirty="0" smtClean="0"/>
              <a:t> were partial de-list bids</a:t>
            </a:r>
          </a:p>
          <a:p>
            <a:pPr lvl="1"/>
            <a:r>
              <a:rPr lang="en-US" b="1" dirty="0" smtClean="0"/>
              <a:t>54</a:t>
            </a:r>
            <a:r>
              <a:rPr lang="en-US" dirty="0" smtClean="0"/>
              <a:t> were full de-list bids</a:t>
            </a:r>
          </a:p>
          <a:p>
            <a:pPr lvl="1"/>
            <a:r>
              <a:rPr lang="en-US" b="1" dirty="0" smtClean="0"/>
              <a:t>3,872 MW </a:t>
            </a:r>
            <a:r>
              <a:rPr lang="en-US" dirty="0" smtClean="0"/>
              <a:t>generation	</a:t>
            </a:r>
          </a:p>
          <a:p>
            <a:pPr lvl="1"/>
            <a:r>
              <a:rPr lang="en-US" b="1" dirty="0" smtClean="0"/>
              <a:t>235 </a:t>
            </a:r>
            <a:r>
              <a:rPr lang="en-US" dirty="0" smtClean="0"/>
              <a:t>MW demand resources</a:t>
            </a:r>
          </a:p>
          <a:p>
            <a:pPr lvl="1"/>
            <a:r>
              <a:rPr lang="en-US" dirty="0" smtClean="0"/>
              <a:t>No imports</a:t>
            </a:r>
          </a:p>
          <a:p>
            <a:r>
              <a:rPr lang="en-US" dirty="0" smtClean="0"/>
              <a:t>In total, </a:t>
            </a:r>
            <a:r>
              <a:rPr lang="en-US" b="1" dirty="0" smtClean="0"/>
              <a:t>2,085 MW </a:t>
            </a:r>
            <a:r>
              <a:rPr lang="en-US" dirty="0" smtClean="0"/>
              <a:t>of Dynamic </a:t>
            </a:r>
            <a:r>
              <a:rPr lang="en-US" dirty="0"/>
              <a:t>De-List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ids cleared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129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Dynamic </a:t>
            </a:r>
            <a:r>
              <a:rPr lang="en-US" b="1" dirty="0">
                <a:solidFill>
                  <a:srgbClr val="000000"/>
                </a:solidFill>
              </a:rPr>
              <a:t>De-List</a:t>
            </a:r>
            <a:r>
              <a:rPr lang="en-US" b="1" dirty="0" smtClean="0">
                <a:solidFill>
                  <a:srgbClr val="000000"/>
                </a:solidFill>
              </a:rPr>
              <a:t> Bids From Generation by Fuel Source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(3,872 MW)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769046"/>
              </p:ext>
            </p:extLst>
          </p:nvPr>
        </p:nvGraphicFramePr>
        <p:xfrm>
          <a:off x="4381500" y="2343150"/>
          <a:ext cx="4572000" cy="396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5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_AMO_REPORTCONTROLSVISIBLE" val="Empt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Internal Use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ISO-PPT-Template-Internal Use</Template>
  <TotalTime>0</TotalTime>
  <Words>1675</Words>
  <Application>Microsoft Office PowerPoint</Application>
  <PresentationFormat>On-screen Show (4:3)</PresentationFormat>
  <Paragraphs>552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ISO-PPT-Template-Internal Use</vt:lpstr>
      <vt:lpstr>blank</vt:lpstr>
      <vt:lpstr>PowerPoint Presentation</vt:lpstr>
      <vt:lpstr>Highlights</vt:lpstr>
      <vt:lpstr>Four Capacity Zones Were Modeled in FCA 14 </vt:lpstr>
      <vt:lpstr>Details Regarding New Cleared Capacity</vt:lpstr>
      <vt:lpstr>Renewable Technology Resource Update</vt:lpstr>
      <vt:lpstr>FCA 14 De-List Bids Information Permanent, Retirement and Static De-List Bids</vt:lpstr>
      <vt:lpstr> Based on the Primary Auction’s Clearing Price, FCA-14 Entered the Dynamic De-List Bid Range </vt:lpstr>
      <vt:lpstr>FCA 14 De-List Bids Summary, cont. Dynamic De-List Bids</vt:lpstr>
      <vt:lpstr>PowerPoint Presentation</vt:lpstr>
      <vt:lpstr>Appendix: Forward Capacity Auction 14 Results Summary Flowcharts</vt:lpstr>
      <vt:lpstr>Results of New England’s FCA 14</vt:lpstr>
      <vt:lpstr>Rest of Pool  Results </vt:lpstr>
      <vt:lpstr>**Northern New England Results</vt:lpstr>
      <vt:lpstr>Maine Results</vt:lpstr>
      <vt:lpstr>Southeast New England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2020-03-11T23:41:45Z</dcterms:created>
  <dcterms:modified xsi:type="dcterms:W3CDTF">2020-03-11T23:43:22Z</dcterms:modified>
</cp:coreProperties>
</file>