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390" r:id="rId3"/>
    <p:sldId id="287" r:id="rId4"/>
    <p:sldId id="420" r:id="rId5"/>
    <p:sldId id="403" r:id="rId6"/>
    <p:sldId id="405" r:id="rId7"/>
    <p:sldId id="406" r:id="rId8"/>
    <p:sldId id="428" r:id="rId9"/>
    <p:sldId id="430" r:id="rId10"/>
    <p:sldId id="417" r:id="rId11"/>
    <p:sldId id="415" r:id="rId12"/>
    <p:sldId id="427" r:id="rId13"/>
    <p:sldId id="441" r:id="rId14"/>
    <p:sldId id="281" r:id="rId15"/>
    <p:sldId id="410" r:id="rId16"/>
    <p:sldId id="440" r:id="rId17"/>
    <p:sldId id="442" r:id="rId18"/>
    <p:sldId id="412" r:id="rId19"/>
    <p:sldId id="389" r:id="rId20"/>
    <p:sldId id="295" r:id="rId21"/>
    <p:sldId id="290" r:id="rId22"/>
    <p:sldId id="383" r:id="rId23"/>
    <p:sldId id="439" r:id="rId24"/>
    <p:sldId id="433" r:id="rId25"/>
    <p:sldId id="435" r:id="rId26"/>
    <p:sldId id="438" r:id="rId27"/>
    <p:sldId id="270" r:id="rId28"/>
    <p:sldId id="432" r:id="rId29"/>
    <p:sldId id="370" r:id="rId30"/>
  </p:sldIdLst>
  <p:sldSz cx="9144000" cy="6858000" type="screen4x3"/>
  <p:notesSz cx="7010400" cy="92964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7" userDrawn="1">
          <p15:clr>
            <a:srgbClr val="A4A3A4"/>
          </p15:clr>
        </p15:guide>
        <p15:guide id="2" pos="2227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Author" initials="A" lastIdx="1725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C1F25"/>
    <a:srgbClr val="E2EFDA"/>
    <a:srgbClr val="FFCCCC"/>
    <a:srgbClr val="77BD2A"/>
    <a:srgbClr val="FBB92F"/>
    <a:srgbClr val="62777F"/>
    <a:srgbClr val="6FA943"/>
    <a:srgbClr val="B9D257"/>
    <a:srgbClr val="F68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29" autoAdjust="0"/>
    <p:restoredTop sz="88303" autoAdjust="0"/>
  </p:normalViewPr>
  <p:slideViewPr>
    <p:cSldViewPr>
      <p:cViewPr varScale="1">
        <p:scale>
          <a:sx n="103" d="100"/>
          <a:sy n="103" d="100"/>
        </p:scale>
        <p:origin x="244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39" y="-96"/>
      </p:cViewPr>
      <p:guideLst>
        <p:guide orient="horz" pos="2947"/>
        <p:guide pos="2227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7" cy="464981"/>
          </a:xfrm>
          <a:prstGeom prst="rect">
            <a:avLst/>
          </a:prstGeom>
        </p:spPr>
        <p:txBody>
          <a:bodyPr vert="horz" lIns="92104" tIns="46051" rIns="92104" bIns="4605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0"/>
            <a:ext cx="3037627" cy="464981"/>
          </a:xfrm>
          <a:prstGeom prst="rect">
            <a:avLst/>
          </a:prstGeom>
        </p:spPr>
        <p:txBody>
          <a:bodyPr vert="horz" lIns="92104" tIns="46051" rIns="92104" bIns="46051" rtlCol="0"/>
          <a:lstStyle>
            <a:lvl1pPr algn="r">
              <a:defRPr sz="1300"/>
            </a:lvl1pPr>
          </a:lstStyle>
          <a:p>
            <a:fld id="{F87AAE7F-D37E-4830-9F5E-F36A5F180179}" type="datetimeFigureOut">
              <a:rPr lang="en-US" smtClean="0"/>
              <a:t>3/14/2020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2"/>
            <a:ext cx="3037627" cy="464981"/>
          </a:xfrm>
          <a:prstGeom prst="rect">
            <a:avLst/>
          </a:prstGeom>
        </p:spPr>
        <p:txBody>
          <a:bodyPr vert="horz" lIns="92104" tIns="46051" rIns="92104" bIns="4605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2"/>
            <a:ext cx="3037627" cy="464981"/>
          </a:xfrm>
          <a:prstGeom prst="rect">
            <a:avLst/>
          </a:prstGeom>
        </p:spPr>
        <p:txBody>
          <a:bodyPr vert="horz" lIns="92104" tIns="46051" rIns="92104" bIns="46051" rtlCol="0" anchor="b"/>
          <a:lstStyle>
            <a:lvl1pPr algn="r">
              <a:defRPr sz="13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3" tIns="46581" rIns="93163" bIns="4658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63" tIns="46581" rIns="93163" bIns="46581" rtlCol="0"/>
          <a:lstStyle>
            <a:lvl1pPr algn="r">
              <a:defRPr sz="1300"/>
            </a:lvl1pPr>
          </a:lstStyle>
          <a:p>
            <a:fld id="{9EDDEDB6-CD57-44C2-AB19-AC7D3BB8FF8E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1" rIns="93163" bIns="465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63" tIns="46581" rIns="93163" bIns="465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63" tIns="46581" rIns="93163" bIns="4658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6"/>
            <a:ext cx="3037840" cy="464820"/>
          </a:xfrm>
          <a:prstGeom prst="rect">
            <a:avLst/>
          </a:prstGeom>
        </p:spPr>
        <p:txBody>
          <a:bodyPr vert="horz" lIns="93163" tIns="46581" rIns="93163" bIns="46581" rtlCol="0" anchor="b"/>
          <a:lstStyle>
            <a:lvl1pPr algn="r">
              <a:defRPr sz="13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6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01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Onshore wind has the additions of Weaver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Roxwind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03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805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02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Nameplate</a:t>
            </a:r>
            <a:r>
              <a:rPr lang="en-US" baseline="0" dirty="0" smtClean="0"/>
              <a:t> is 1436.2 MW from current resources</a:t>
            </a:r>
          </a:p>
          <a:p>
            <a:r>
              <a:rPr lang="en-US" baseline="0" dirty="0" smtClean="0"/>
              <a:t>Weaver wind has nameplate of 72.6 MW</a:t>
            </a:r>
          </a:p>
          <a:p>
            <a:r>
              <a:rPr lang="en-US" baseline="0" dirty="0" err="1" smtClean="0"/>
              <a:t>RoxWind</a:t>
            </a:r>
            <a:r>
              <a:rPr lang="en-US" baseline="0" dirty="0" smtClean="0"/>
              <a:t> has nameplate of 15.3 MW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091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Bearswamp uprate.  ESD additions to Otis,</a:t>
            </a:r>
            <a:r>
              <a:rPr lang="en-US" baseline="0" dirty="0" smtClean="0"/>
              <a:t> ICETEC, Ocean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12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37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9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12" Type="http://schemas.openxmlformats.org/officeDocument/2006/relationships/image" Target="../media/image9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5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408176"/>
            <a:ext cx="82296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405128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96440"/>
            <a:ext cx="7924800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200" y="35052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</p:spTree>
    <p:extLst>
      <p:ext uri="{BB962C8B-B14F-4D97-AF65-F5344CB8AC3E}">
        <p14:creationId xmlns:p14="http://schemas.microsoft.com/office/powerpoint/2010/main" val="2678094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408176"/>
            <a:ext cx="4041648" cy="47623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209801"/>
            <a:ext cx="77724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3581401"/>
            <a:ext cx="77724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5943600"/>
            <a:ext cx="7360920" cy="387191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Optional: use this for references or other footnotes (18pt 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637E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D2C783-583D-47C4-9F33-9EB4B47B6128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8" y="1037170"/>
            <a:ext cx="306387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 userDrawn="1"/>
        </p:nvSpPr>
        <p:spPr>
          <a:xfrm>
            <a:off x="2988734" y="931337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464610" y="1257832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8"/>
          <p:cNvSpPr txBox="1">
            <a:spLocks/>
          </p:cNvSpPr>
          <p:nvPr userDrawn="1"/>
        </p:nvSpPr>
        <p:spPr>
          <a:xfrm>
            <a:off x="787401" y="2032000"/>
            <a:ext cx="2759075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View</a:t>
            </a:r>
            <a:r>
              <a:rPr lang="en-US" sz="1400" dirty="0" smtClean="0">
                <a:solidFill>
                  <a:srgbClr val="000000"/>
                </a:solidFill>
              </a:rPr>
              <a:t> tab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Slide Master </a:t>
            </a:r>
            <a:r>
              <a:rPr lang="en-US" sz="1400" dirty="0" smtClean="0">
                <a:solidFill>
                  <a:srgbClr val="000000"/>
                </a:solidFill>
              </a:rPr>
              <a:t>button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584204" y="2065875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84204" y="2434171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610" y="2827870"/>
            <a:ext cx="1676399" cy="126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8"/>
          <p:cNvSpPr txBox="1">
            <a:spLocks/>
          </p:cNvSpPr>
          <p:nvPr userDrawn="1"/>
        </p:nvSpPr>
        <p:spPr>
          <a:xfrm>
            <a:off x="2426230" y="2836596"/>
            <a:ext cx="1951038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In the left-hand pane scroll up to the first and largest of the slides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2223033" y="2866234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79932" y="125581"/>
            <a:ext cx="4097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 is intended for content considered </a:t>
            </a:r>
            <a:r>
              <a:rPr lang="en-US" sz="1600" b="1" dirty="0" smtClean="0">
                <a:solidFill>
                  <a:srgbClr val="000000"/>
                </a:solidFill>
              </a:rPr>
              <a:t>ISO-NE PUBLIC</a:t>
            </a:r>
            <a:r>
              <a:rPr lang="en-US" sz="1600" dirty="0" smtClean="0">
                <a:solidFill>
                  <a:srgbClr val="000000"/>
                </a:solidFill>
              </a:rPr>
              <a:t>. If at any point you need to change the label within the footer: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1" name="Text Placeholder 8"/>
          <p:cNvSpPr txBox="1">
            <a:spLocks/>
          </p:cNvSpPr>
          <p:nvPr userDrawn="1"/>
        </p:nvSpPr>
        <p:spPr>
          <a:xfrm>
            <a:off x="2421467" y="4233335"/>
            <a:ext cx="1955801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Edit the footer to reflect the appropriate label</a:t>
            </a:r>
            <a:r>
              <a:rPr lang="en-US" sz="1400" baseline="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Font typeface="Arial" pitchFamily="34" charset="0"/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2218270" y="426297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968" y="5071535"/>
            <a:ext cx="571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Placeholder 8"/>
          <p:cNvSpPr txBox="1">
            <a:spLocks/>
          </p:cNvSpPr>
          <p:nvPr userDrawn="1"/>
        </p:nvSpPr>
        <p:spPr>
          <a:xfrm>
            <a:off x="2422525" y="5071535"/>
            <a:ext cx="2030943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On the </a:t>
            </a:r>
            <a:r>
              <a:rPr lang="en-US" sz="1400" i="1" dirty="0" smtClean="0">
                <a:solidFill>
                  <a:srgbClr val="000000"/>
                </a:solidFill>
              </a:rPr>
              <a:t>Slide Maste</a:t>
            </a:r>
            <a:r>
              <a:rPr lang="en-US" sz="1400" dirty="0" smtClean="0">
                <a:solidFill>
                  <a:srgbClr val="000000"/>
                </a:solidFill>
              </a:rPr>
              <a:t>r ribbon, click</a:t>
            </a:r>
            <a:r>
              <a:rPr lang="en-US" sz="1400" baseline="0" dirty="0" smtClean="0">
                <a:solidFill>
                  <a:srgbClr val="000000"/>
                </a:solidFill>
              </a:rPr>
              <a:t>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Close Master View</a:t>
            </a:r>
            <a:r>
              <a:rPr lang="en-US" sz="1400" baseline="0" dirty="0" smtClean="0">
                <a:solidFill>
                  <a:srgbClr val="000000"/>
                </a:solidFill>
              </a:rPr>
              <a:t> button</a:t>
            </a:r>
          </a:p>
          <a:p>
            <a:pPr marL="0" indent="0">
              <a:buFont typeface="Arial" pitchFamily="34" charset="0"/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2219328" y="510117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0068" y="125581"/>
            <a:ext cx="4419600" cy="61990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4758268" y="125580"/>
            <a:ext cx="4267200" cy="61990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86268" y="5862935"/>
            <a:ext cx="436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0000"/>
                </a:solidFill>
              </a:rPr>
              <a:t>Note: If using transitional slides,</a:t>
            </a:r>
            <a:r>
              <a:rPr lang="en-US" sz="1200" i="1" baseline="0" dirty="0" smtClean="0">
                <a:solidFill>
                  <a:srgbClr val="000000"/>
                </a:solidFill>
              </a:rPr>
              <a:t> you must also locate these within the Slide Master and edit the footer label accordingly</a:t>
            </a:r>
            <a:endParaRPr lang="en-US" sz="1200" i="1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5029200" y="135466"/>
            <a:ext cx="3886200" cy="248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</a:t>
            </a:r>
            <a:r>
              <a:rPr lang="en-US" sz="1600" baseline="0" dirty="0" smtClean="0">
                <a:solidFill>
                  <a:srgbClr val="000000"/>
                </a:solidFill>
              </a:rPr>
              <a:t> contains a variety of slide options to support your presentation needs.  </a:t>
            </a:r>
          </a:p>
          <a:p>
            <a:endParaRPr lang="en-US" sz="1400" baseline="0" dirty="0" smtClean="0">
              <a:solidFill>
                <a:srgbClr val="000000"/>
              </a:solidFill>
            </a:endParaRPr>
          </a:p>
          <a:p>
            <a:r>
              <a:rPr lang="en-US" sz="1400" baseline="0" dirty="0" smtClean="0">
                <a:solidFill>
                  <a:srgbClr val="000000"/>
                </a:solidFill>
              </a:rPr>
              <a:t>To change a slide layout: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baseline="0" dirty="0" smtClean="0">
                <a:solidFill>
                  <a:srgbClr val="000000"/>
                </a:solidFill>
              </a:rPr>
              <a:t>Select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slide</a:t>
            </a:r>
            <a:r>
              <a:rPr lang="en-US" sz="1400" baseline="0" dirty="0" smtClean="0">
                <a:solidFill>
                  <a:srgbClr val="000000"/>
                </a:solidFill>
              </a:rPr>
              <a:t> you wish to change.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baseline="0" dirty="0" smtClean="0">
                <a:solidFill>
                  <a:srgbClr val="000000"/>
                </a:solidFill>
              </a:rPr>
              <a:t>In the PowerPoint ribbon, click to view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Home</a:t>
            </a:r>
            <a:r>
              <a:rPr lang="en-US" sz="1400" baseline="0" dirty="0" smtClean="0">
                <a:solidFill>
                  <a:srgbClr val="000000"/>
                </a:solidFill>
              </a:rPr>
              <a:t> tab.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Layout</a:t>
            </a:r>
            <a:r>
              <a:rPr lang="en-US" sz="1400" dirty="0" smtClean="0">
                <a:solidFill>
                  <a:srgbClr val="000000"/>
                </a:solidFill>
              </a:rPr>
              <a:t> button.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From</a:t>
            </a:r>
            <a:r>
              <a:rPr lang="en-US" sz="1400" baseline="0" dirty="0" smtClean="0">
                <a:solidFill>
                  <a:srgbClr val="000000"/>
                </a:solidFill>
              </a:rPr>
              <a:t> the window of layout options that appears, choose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desired layout</a:t>
            </a:r>
            <a:r>
              <a:rPr lang="en-US" sz="1400" baseline="0" dirty="0" smtClean="0">
                <a:solidFill>
                  <a:srgbClr val="000000"/>
                </a:solidFill>
              </a:rPr>
              <a:t>.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41" y="2891357"/>
            <a:ext cx="3632192" cy="174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44"/>
          <p:cNvSpPr/>
          <p:nvPr userDrawn="1"/>
        </p:nvSpPr>
        <p:spPr>
          <a:xfrm>
            <a:off x="5249342" y="14060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249341" y="1866896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5249342" y="21336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5249341" y="1110197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0" name="Oval 49"/>
          <p:cNvSpPr/>
          <p:nvPr userDrawn="1"/>
        </p:nvSpPr>
        <p:spPr>
          <a:xfrm>
            <a:off x="5477942" y="27432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6400800" y="29419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2" name="Oval 51"/>
          <p:cNvSpPr/>
          <p:nvPr userDrawn="1"/>
        </p:nvSpPr>
        <p:spPr>
          <a:xfrm>
            <a:off x="7772400" y="394970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5029200" y="481269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Note:</a:t>
            </a:r>
            <a:r>
              <a:rPr lang="en-US" sz="1600" baseline="0" dirty="0" smtClean="0">
                <a:solidFill>
                  <a:srgbClr val="000000"/>
                </a:solidFill>
              </a:rPr>
              <a:t> these same layout options are available to you when inserting a new slide.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66" y="4179125"/>
            <a:ext cx="17367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42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plat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637E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D2C783-583D-47C4-9F33-9EB4B47B6128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0068" y="125581"/>
            <a:ext cx="4419600" cy="61990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52400" y="135466"/>
            <a:ext cx="2628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This template contains approved ISO-NE colors,</a:t>
            </a:r>
            <a:r>
              <a:rPr lang="en-US" sz="1400" baseline="0" dirty="0" smtClean="0">
                <a:solidFill>
                  <a:srgbClr val="000000"/>
                </a:solidFill>
              </a:rPr>
              <a:t> which can be accessed from any color palette (e.g., font color, shape fill):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30200"/>
            <a:ext cx="1562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09699927"/>
              </p:ext>
            </p:extLst>
          </p:nvPr>
        </p:nvGraphicFramePr>
        <p:xfrm>
          <a:off x="228600" y="1092200"/>
          <a:ext cx="4165068" cy="5212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12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RGB Value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23.149.210</a:t>
                      </a:r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Blue: Use as primary color for headers and accents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251.185.47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Yellow: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246.137.32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Orange: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236.51.37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Red: Use as an accent color</a:t>
                      </a:r>
                    </a:p>
                    <a:p>
                      <a:pPr algn="l"/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133.85.161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Purple: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119.189.42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Green: Use as an accent color</a:t>
                      </a:r>
                    </a:p>
                    <a:p>
                      <a:pPr algn="l"/>
                      <a:endParaRPr lang="en-US" sz="12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109.207.246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Light Blue: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30.106.154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</a:t>
                      </a:r>
                      <a:r>
                        <a:rPr lang="en-US" sz="12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Dark Blue: </a:t>
                      </a: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Use as an accent color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98.119.127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Gray: Use as a secondary font color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0.0.0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Black: Use as a primary font color</a:t>
                      </a:r>
                    </a:p>
                    <a:p>
                      <a:pPr algn="l"/>
                      <a:endParaRPr lang="en-US" sz="12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255.255.255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White: Use as needed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 userDrawn="1"/>
        </p:nvSpPr>
        <p:spPr>
          <a:xfrm>
            <a:off x="4758268" y="125581"/>
            <a:ext cx="4267200" cy="40654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851402" y="152400"/>
            <a:ext cx="4097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 contains approved font</a:t>
            </a:r>
            <a:r>
              <a:rPr lang="en-US" sz="1600" baseline="0" dirty="0" smtClean="0">
                <a:solidFill>
                  <a:srgbClr val="000000"/>
                </a:solidFill>
              </a:rPr>
              <a:t> size and style which will be automatically applied.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969937" y="685800"/>
            <a:ext cx="4038070" cy="2438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spcBef>
                <a:spcPts val="600"/>
              </a:spcBef>
            </a:pPr>
            <a:r>
              <a:rPr lang="en-US" sz="2800" b="1" baseline="0" dirty="0" smtClean="0">
                <a:solidFill>
                  <a:srgbClr val="000000"/>
                </a:solidFill>
              </a:rPr>
              <a:t>Slide Title – Calibri 28</a:t>
            </a:r>
          </a:p>
          <a:p>
            <a:pPr algn="r">
              <a:spcBef>
                <a:spcPts val="600"/>
              </a:spcBef>
            </a:pPr>
            <a:r>
              <a:rPr lang="en-US" sz="2400" baseline="0" dirty="0" smtClean="0">
                <a:solidFill>
                  <a:srgbClr val="000000"/>
                </a:solidFill>
              </a:rPr>
              <a:t>Content Title/Bullet 1 – Calibri 24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sz="2000" baseline="0" dirty="0" smtClean="0">
                <a:solidFill>
                  <a:srgbClr val="000000"/>
                </a:solidFill>
              </a:rPr>
              <a:t>Content Text/Bullet 2 – Calibri 20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baseline="0" dirty="0" smtClean="0">
                <a:solidFill>
                  <a:srgbClr val="000000"/>
                </a:solidFill>
              </a:rPr>
              <a:t>Chart Content/Bullet 3 – Calibri18</a:t>
            </a:r>
          </a:p>
          <a:p>
            <a:pPr algn="r">
              <a:spcBef>
                <a:spcPts val="600"/>
              </a:spcBef>
            </a:pPr>
            <a:r>
              <a:rPr lang="en-US" sz="1600" baseline="0" dirty="0" smtClean="0">
                <a:solidFill>
                  <a:srgbClr val="000000"/>
                </a:solidFill>
              </a:rPr>
              <a:t>Bullet 4 &amp; Bullet 5 – Calibri 16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sz="1600" b="0" baseline="0" dirty="0" smtClean="0">
                <a:solidFill>
                  <a:srgbClr val="000000"/>
                </a:solidFill>
              </a:rPr>
              <a:t>Slide Number – Calibri 14</a:t>
            </a:r>
          </a:p>
          <a:p>
            <a:pPr algn="r">
              <a:spcBef>
                <a:spcPts val="600"/>
              </a:spcBef>
            </a:pPr>
            <a:endParaRPr lang="en-US" sz="1600" b="0" baseline="0" dirty="0" smtClean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876800" y="3200400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600" b="0" baseline="0" dirty="0" smtClean="0">
                <a:solidFill>
                  <a:srgbClr val="000000"/>
                </a:solidFill>
              </a:rPr>
              <a:t>Font within the presentation will appear black by default, but may be changed to ISO gray if desired.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757058" y="4267200"/>
            <a:ext cx="4267200" cy="2057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800600" y="4293275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TIP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: If you experience issues with page numbering: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to view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400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tab.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Header &amp; Footer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 the dialog box that opens, uncheck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Slide number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checkbox. 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Apply to All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Return to the Header and Footer dialog</a:t>
            </a:r>
            <a:r>
              <a:rPr lang="en-US" sz="14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box and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recheck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Slide number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checkbox.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Apply to All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  <a:endParaRPr lang="en-US" sz="1400" kern="1200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28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question_text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4100" y="3057175"/>
            <a:ext cx="3718253" cy="743651"/>
          </a:xfrm>
          <a:prstGeom prst="rect">
            <a:avLst/>
          </a:prstGeom>
        </p:spPr>
      </p:pic>
      <p:pic>
        <p:nvPicPr>
          <p:cNvPr id="13" name="Picture 12" descr="blue_ques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200429"/>
            <a:ext cx="2895238" cy="4457143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1066800" y="4343400"/>
            <a:ext cx="5105400" cy="381000"/>
          </a:xfrm>
        </p:spPr>
        <p:txBody>
          <a:bodyPr wrap="none" lIns="0" tIns="0" rIns="0" bIns="0">
            <a:normAutofit/>
          </a:bodyPr>
          <a:lstStyle>
            <a:lvl1pPr algn="l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1066800" y="4800600"/>
            <a:ext cx="5105400" cy="381000"/>
          </a:xfrm>
        </p:spPr>
        <p:txBody>
          <a:bodyPr wrap="none" lIns="0" tIns="0" rIns="0" bIns="0">
            <a:normAutofit/>
          </a:bodyPr>
          <a:lstStyle>
            <a:lvl1pPr algn="l">
              <a:buNone/>
              <a:defRPr sz="1050" i="0" u="none" kern="0" cap="all" spc="300" baseline="0">
                <a:solidFill>
                  <a:srgbClr val="59595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(413) 540-XXXX | Apresenter@iso-ne.com</a:t>
            </a:r>
          </a:p>
        </p:txBody>
      </p:sp>
    </p:spTree>
    <p:extLst>
      <p:ext uri="{BB962C8B-B14F-4D97-AF65-F5344CB8AC3E}">
        <p14:creationId xmlns:p14="http://schemas.microsoft.com/office/powerpoint/2010/main" val="1008289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so transi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2098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transitional slide: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5814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595959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pic>
        <p:nvPicPr>
          <p:cNvPr id="6" name="Picture 5" descr="ISO-PPT-Yellow-Foot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5525"/>
            <a:ext cx="91440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43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23" r:id="rId2"/>
    <p:sldLayoutId id="2147483675" r:id="rId3"/>
    <p:sldLayoutId id="2147483650" r:id="rId4"/>
    <p:sldLayoutId id="2147483664" r:id="rId5"/>
    <p:sldLayoutId id="2147483720" r:id="rId6"/>
    <p:sldLayoutId id="2147483684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17" r:id="rId25"/>
    <p:sldLayoutId id="2147483718" r:id="rId26"/>
    <p:sldLayoutId id="2147483719" r:id="rId27"/>
    <p:sldLayoutId id="2147483721" r:id="rId28"/>
    <p:sldLayoutId id="2147483722" r:id="rId2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iso-ne.com/static-assets/documents/2020/02/draft_2020_pv_forecast_021420.pdf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static-assets/documents/2020/02/scc_february_2020.xls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jdwyer@iso-ne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8.xml"/><Relationship Id="rId3" Type="http://schemas.openxmlformats.org/officeDocument/2006/relationships/slide" Target="slide5.xml"/><Relationship Id="rId7" Type="http://schemas.openxmlformats.org/officeDocument/2006/relationships/slide" Target="slide12.xml"/><Relationship Id="rId12" Type="http://schemas.openxmlformats.org/officeDocument/2006/relationships/slide" Target="slide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0.xml"/><Relationship Id="rId11" Type="http://schemas.openxmlformats.org/officeDocument/2006/relationships/slide" Target="slide16.xml"/><Relationship Id="rId5" Type="http://schemas.openxmlformats.org/officeDocument/2006/relationships/slide" Target="slide9.xml"/><Relationship Id="rId15" Type="http://schemas.openxmlformats.org/officeDocument/2006/relationships/slide" Target="slide20.xml"/><Relationship Id="rId10" Type="http://schemas.openxmlformats.org/officeDocument/2006/relationships/slide" Target="slide15.xml"/><Relationship Id="rId4" Type="http://schemas.openxmlformats.org/officeDocument/2006/relationships/slide" Target="slide6.xml"/><Relationship Id="rId9" Type="http://schemas.openxmlformats.org/officeDocument/2006/relationships/slide" Target="slide14.xml"/><Relationship Id="rId14" Type="http://schemas.openxmlformats.org/officeDocument/2006/relationships/slide" Target="slide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March 17, 2019 | Westborough, MA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Norman Sproehnle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en-US" dirty="0"/>
              <a:t>(413) </a:t>
            </a:r>
            <a:r>
              <a:rPr lang="en-US" dirty="0" smtClean="0"/>
              <a:t>540-4755 </a:t>
            </a:r>
            <a:r>
              <a:rPr lang="en-US" dirty="0"/>
              <a:t>| </a:t>
            </a:r>
            <a:r>
              <a:rPr lang="en-US" dirty="0" smtClean="0"/>
              <a:t>NSPROEHNLE@iso-ne.com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dirty="0" smtClean="0"/>
              <a:t>FCA 15: </a:t>
            </a:r>
            <a:r>
              <a:rPr lang="en-US" dirty="0"/>
              <a:t>Fuel Security Review of Retirement </a:t>
            </a:r>
            <a:r>
              <a:rPr lang="en-US" dirty="0" smtClean="0"/>
              <a:t>De-List Bids</a:t>
            </a:r>
            <a:endParaRPr lang="en-US" baseline="30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308052" y="1447800"/>
            <a:ext cx="5562600" cy="1600200"/>
          </a:xfrm>
        </p:spPr>
        <p:txBody>
          <a:bodyPr/>
          <a:lstStyle/>
          <a:p>
            <a:r>
              <a:rPr lang="en-US" sz="2800" dirty="0" smtClean="0"/>
              <a:t>Forward Capacity Auction 2024/2025 (FCA 15): Initial Fuel </a:t>
            </a:r>
            <a:r>
              <a:rPr lang="en-US" sz="2800" dirty="0"/>
              <a:t>Security Review </a:t>
            </a:r>
            <a:r>
              <a:rPr lang="en-US" sz="2800" dirty="0" smtClean="0"/>
              <a:t>Inputs</a:t>
            </a:r>
            <a:endParaRPr 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30713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Satellite LNG Injection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9921" y="817609"/>
            <a:ext cx="8229600" cy="18493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Consistent </a:t>
            </a:r>
            <a:r>
              <a:rPr lang="en-US" dirty="0"/>
              <a:t>with PP10-I, Section </a:t>
            </a:r>
            <a:r>
              <a:rPr lang="en-US" dirty="0" err="1" smtClean="0"/>
              <a:t>A.v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For FCA14, ISO, in collaboration with ICF, developed a better Satellite LNG Injection equation with injections starting at 40 Heating Degree Days</a:t>
            </a:r>
          </a:p>
          <a:p>
            <a:pPr lvl="1"/>
            <a:r>
              <a:rPr lang="en-US" dirty="0" smtClean="0"/>
              <a:t>For FCA15, ISO will continue to use the updated equation as displayed below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41" y="2660210"/>
            <a:ext cx="7090117" cy="366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9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Utilization of Gas Supply vs. LDC Demand</a:t>
            </a:r>
            <a:endParaRPr lang="en-US" sz="2800" i="1" strike="sngStrik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1268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As requested previously, ISO updated the graph below to better understand gas supply versus gas demand utilized within the model</a:t>
            </a:r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895600" y="2438400"/>
            <a:ext cx="396262" cy="1846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" dirty="0" smtClean="0"/>
              <a:t>            </a:t>
            </a:r>
            <a:endParaRPr lang="en-US" sz="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79" y="1781794"/>
            <a:ext cx="8744642" cy="437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Oil Unit Inventory and Replenishment Levels</a:t>
            </a:r>
            <a:endParaRPr lang="en-US" cap="al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2643" y="1122326"/>
            <a:ext cx="8229600" cy="5049874"/>
          </a:xfrm>
        </p:spPr>
        <p:txBody>
          <a:bodyPr>
            <a:normAutofit/>
          </a:bodyPr>
          <a:lstStyle/>
          <a:p>
            <a:r>
              <a:rPr lang="en-US" dirty="0"/>
              <a:t>Consistent with PP10-I, Section </a:t>
            </a:r>
            <a:r>
              <a:rPr lang="en-US" dirty="0" smtClean="0"/>
              <a:t>A.vi:</a:t>
            </a:r>
            <a:endParaRPr lang="en-US" dirty="0"/>
          </a:p>
          <a:p>
            <a:pPr lvl="1"/>
            <a:r>
              <a:rPr lang="en-US" dirty="0" smtClean="0"/>
              <a:t>ISO will utilize the oil unit inventory and replenishment level assumptions developed for the Inventoried Energy Program (IEP)</a:t>
            </a:r>
          </a:p>
          <a:p>
            <a:pPr lvl="1"/>
            <a:r>
              <a:rPr lang="en-US" dirty="0" smtClean="0"/>
              <a:t>Residual Fuel Oil (RFO) </a:t>
            </a:r>
            <a:r>
              <a:rPr lang="en-US" dirty="0"/>
              <a:t>resource inventories will be </a:t>
            </a:r>
            <a:r>
              <a:rPr lang="en-US" dirty="0" smtClean="0"/>
              <a:t>69.6% </a:t>
            </a:r>
            <a:r>
              <a:rPr lang="en-US" dirty="0"/>
              <a:t>of maximum inventory </a:t>
            </a:r>
            <a:r>
              <a:rPr lang="en-US" dirty="0" smtClean="0"/>
              <a:t>levels</a:t>
            </a:r>
          </a:p>
          <a:p>
            <a:pPr lvl="2"/>
            <a:r>
              <a:rPr lang="en-US" dirty="0" smtClean="0"/>
              <a:t>This percentage of maximum inventory is consistent with the beginning of winter inventories 2017/2018, which was the last year of the winter reliability program </a:t>
            </a:r>
          </a:p>
          <a:p>
            <a:pPr lvl="1"/>
            <a:r>
              <a:rPr lang="en-US" dirty="0" smtClean="0"/>
              <a:t>ISO will continue to replenish oil-only resources at a proxy rate of one tanker truck per hour when the reorder level is reached</a:t>
            </a:r>
          </a:p>
          <a:p>
            <a:pPr lvl="2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25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Resource Seasonal Claimed Capability</a:t>
            </a:r>
            <a:endParaRPr lang="en-US" cap="al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9062" y="838200"/>
            <a:ext cx="8229600" cy="177327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As described in PP10-I, Section A.vii:</a:t>
            </a:r>
          </a:p>
          <a:p>
            <a:pPr lvl="1"/>
            <a:r>
              <a:rPr lang="en-US" dirty="0"/>
              <a:t>For Existing Generating Capacity Resources qualified for FCA </a:t>
            </a:r>
            <a:r>
              <a:rPr lang="en-US" dirty="0" smtClean="0"/>
              <a:t>15 </a:t>
            </a:r>
            <a:r>
              <a:rPr lang="en-US" dirty="0"/>
              <a:t>and energy-only generators active in the ISO-NE markets, the winter SCC from the </a:t>
            </a:r>
            <a:r>
              <a:rPr lang="en-US" dirty="0" smtClean="0"/>
              <a:t>most recently published CELT 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non-commercial Existing Generating Capacity Resources that are not in the </a:t>
            </a:r>
            <a:r>
              <a:rPr lang="en-US" dirty="0" smtClean="0"/>
              <a:t>CELT </a:t>
            </a:r>
            <a:r>
              <a:rPr lang="en-US" dirty="0"/>
              <a:t>report, the resource’s FCA </a:t>
            </a:r>
            <a:r>
              <a:rPr lang="en-US" dirty="0" smtClean="0"/>
              <a:t>15 </a:t>
            </a:r>
            <a:r>
              <a:rPr lang="en-US" dirty="0"/>
              <a:t>winter Qualified Capacity </a:t>
            </a:r>
            <a:r>
              <a:rPr lang="en-US" dirty="0" smtClean="0"/>
              <a:t>will be </a:t>
            </a:r>
            <a:r>
              <a:rPr lang="en-US" dirty="0"/>
              <a:t>used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134808"/>
              </p:ext>
            </p:extLst>
          </p:nvPr>
        </p:nvGraphicFramePr>
        <p:xfrm>
          <a:off x="1524000" y="2611474"/>
          <a:ext cx="6096000" cy="3362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832332894"/>
                    </a:ext>
                  </a:extLst>
                </a:gridCol>
              </a:tblGrid>
              <a:tr h="686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 Generation</a:t>
                      </a:r>
                      <a:endParaRPr lang="en-US" sz="1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FCA 15 Total </a:t>
                      </a:r>
                    </a:p>
                    <a:p>
                      <a:pPr algn="ctr"/>
                      <a:r>
                        <a:rPr lang="en-US" sz="1050" dirty="0" smtClean="0"/>
                        <a:t>(MW)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FCA 14 Total </a:t>
                      </a:r>
                    </a:p>
                    <a:p>
                      <a:pPr algn="ctr"/>
                      <a:r>
                        <a:rPr lang="en-US" sz="1050" dirty="0" smtClean="0"/>
                        <a:t>(MW)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Details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02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Nuclear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3,348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3,343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SCC Adjustments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02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Pump Storage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1,851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1,785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Resource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</a:rPr>
                        <a:t> Uprate, SCC Adjustments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02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Hydro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1,586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1,586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No Change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02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Natural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</a:rPr>
                        <a:t> Gas Only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7833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7,779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</a:rPr>
                        <a:t>SCC adjustments</a:t>
                      </a:r>
                      <a:endParaRPr lang="en-US" sz="11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56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Combined Cycle Dual-Fuel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9396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9,334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</a:rPr>
                        <a:t>SCC adjustments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02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Coal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535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535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No Change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02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LNG Only (Mystic 8&amp;9)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1,693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1,700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SCC Adjustments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02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Oil Units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6,595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7,103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Retirements, SCC Adjustments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02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Bio/Refuse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967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989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Retirements, SCC Adjustments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51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PV Forecast and Profile</a:t>
            </a:r>
            <a:endParaRPr lang="en-US" cap="al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1709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Consistent with PP10-I, Section </a:t>
            </a:r>
            <a:r>
              <a:rPr lang="en-US" dirty="0" err="1" smtClean="0"/>
              <a:t>A.viii</a:t>
            </a:r>
            <a:r>
              <a:rPr lang="en-US" dirty="0"/>
              <a:t> </a:t>
            </a:r>
            <a:r>
              <a:rPr lang="en-US" dirty="0" smtClean="0"/>
              <a:t>and  </a:t>
            </a:r>
            <a:r>
              <a:rPr lang="en-US" dirty="0" err="1" smtClean="0"/>
              <a:t>A.x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ISO notes that the 2020 photovoltaic (PV) forecast will be utilized in this analysis; an update will be provided for the next RC meeting once the details </a:t>
            </a:r>
            <a:r>
              <a:rPr lang="en-US" dirty="0"/>
              <a:t>a</a:t>
            </a:r>
            <a:r>
              <a:rPr lang="en-US" dirty="0" smtClean="0"/>
              <a:t>re presented at the March Planning Advisory Committee (PAC) meeting</a:t>
            </a:r>
          </a:p>
          <a:p>
            <a:pPr lvl="1"/>
            <a:r>
              <a:rPr lang="en-US" dirty="0"/>
              <a:t>The draft PV forecast-nameplate is 6,109.2 MW* as presented to the February Distributed Generation Forecast Working Group meeting (sum of the Forward Capacity Market, Energy only resources and the Behind-the-meter values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forecasted-nameplate </a:t>
            </a:r>
            <a:r>
              <a:rPr lang="en-US" dirty="0"/>
              <a:t>will be applied to the hourly </a:t>
            </a:r>
            <a:r>
              <a:rPr lang="en-US" dirty="0" smtClean="0"/>
              <a:t>sun profile from the winter of 2014/2015 </a:t>
            </a:r>
            <a:r>
              <a:rPr lang="en-US" dirty="0"/>
              <a:t>in a similar manner as </a:t>
            </a:r>
            <a:r>
              <a:rPr lang="en-US" dirty="0" smtClean="0"/>
              <a:t>pump storage </a:t>
            </a:r>
            <a:r>
              <a:rPr lang="en-US" dirty="0"/>
              <a:t>and wind resources</a:t>
            </a:r>
          </a:p>
          <a:p>
            <a:pPr lvl="1"/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987532"/>
              </p:ext>
            </p:extLst>
          </p:nvPr>
        </p:nvGraphicFramePr>
        <p:xfrm>
          <a:off x="542015" y="3237720"/>
          <a:ext cx="3581401" cy="2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979">
                  <a:extLst>
                    <a:ext uri="{9D8B030D-6E8A-4147-A177-3AD203B41FA5}">
                      <a16:colId xmlns:a16="http://schemas.microsoft.com/office/drawing/2014/main" val="1763405142"/>
                    </a:ext>
                  </a:extLst>
                </a:gridCol>
                <a:gridCol w="1149711">
                  <a:extLst>
                    <a:ext uri="{9D8B030D-6E8A-4147-A177-3AD203B41FA5}">
                      <a16:colId xmlns:a16="http://schemas.microsoft.com/office/drawing/2014/main" val="3055299648"/>
                    </a:ext>
                  </a:extLst>
                </a:gridCol>
                <a:gridCol w="1149711">
                  <a:extLst>
                    <a:ext uri="{9D8B030D-6E8A-4147-A177-3AD203B41FA5}">
                      <a16:colId xmlns:a16="http://schemas.microsoft.com/office/drawing/2014/main" val="3968929614"/>
                    </a:ext>
                  </a:extLst>
                </a:gridCol>
              </a:tblGrid>
              <a:tr h="13001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smtClean="0">
                          <a:effectLst/>
                        </a:rPr>
                        <a:t>Source</a:t>
                      </a:r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FCA 15 (MW)</a:t>
                      </a:r>
                    </a:p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Modeled*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FCA 14 (MW)</a:t>
                      </a:r>
                    </a:p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Modeled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86404705"/>
                  </a:ext>
                </a:extLst>
              </a:tr>
              <a:tr h="10581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PV </a:t>
                      </a:r>
                    </a:p>
                    <a:p>
                      <a:pPr algn="ctr" rtl="0" fontAlgn="ctr"/>
                      <a:r>
                        <a:rPr lang="en-US" sz="16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Forecast </a:t>
                      </a:r>
                    </a:p>
                    <a:p>
                      <a:pPr algn="ctr" rtl="0" fontAlgn="ctr"/>
                      <a:r>
                        <a:rPr lang="en-US" sz="16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Nameplate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6,109.2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5,782.7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171604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6019800"/>
            <a:ext cx="746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hlinkClick r:id="rId2"/>
              </a:rPr>
              <a:t>* https</a:t>
            </a:r>
            <a:r>
              <a:rPr lang="en-US" sz="1200" dirty="0">
                <a:solidFill>
                  <a:srgbClr val="000000"/>
                </a:solidFill>
                <a:hlinkClick r:id="rId2"/>
              </a:rPr>
              <a:t>://</a:t>
            </a:r>
            <a:r>
              <a:rPr lang="en-US" sz="1200" dirty="0" smtClean="0">
                <a:solidFill>
                  <a:srgbClr val="000000"/>
                </a:solidFill>
                <a:hlinkClick r:id="rId2"/>
              </a:rPr>
              <a:t>www.iso-ne.com/static-assets/documents/2020/02/draft_2020_pv_forecast_021420.pdf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237720"/>
            <a:ext cx="4381751" cy="238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4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Onshore Wind Nameplate and Profiles</a:t>
            </a:r>
            <a:endParaRPr lang="en-US" cap="al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2954341"/>
          </a:xfrm>
        </p:spPr>
        <p:txBody>
          <a:bodyPr>
            <a:normAutofit/>
          </a:bodyPr>
          <a:lstStyle/>
          <a:p>
            <a:r>
              <a:rPr lang="en-US" dirty="0"/>
              <a:t>Consistent with PP10-I, Section </a:t>
            </a:r>
            <a:r>
              <a:rPr lang="en-US" dirty="0" err="1" smtClean="0"/>
              <a:t>A.ix</a:t>
            </a:r>
            <a:r>
              <a:rPr lang="en-US" dirty="0" smtClean="0"/>
              <a:t>, xi:</a:t>
            </a:r>
            <a:endParaRPr lang="en-US" dirty="0"/>
          </a:p>
          <a:p>
            <a:pPr lvl="1"/>
            <a:r>
              <a:rPr lang="en-US" dirty="0"/>
              <a:t>The onshore wind resource nameplate is </a:t>
            </a:r>
            <a:r>
              <a:rPr lang="en-US" dirty="0" smtClean="0"/>
              <a:t>1,524.1 </a:t>
            </a:r>
            <a:r>
              <a:rPr lang="en-US" dirty="0"/>
              <a:t>MW as calculated from the information in the May </a:t>
            </a:r>
            <a:r>
              <a:rPr lang="en-US" dirty="0" smtClean="0"/>
              <a:t>2019 </a:t>
            </a:r>
            <a:r>
              <a:rPr lang="en-US" dirty="0"/>
              <a:t>CELT </a:t>
            </a:r>
            <a:r>
              <a:rPr lang="en-US" dirty="0" smtClean="0"/>
              <a:t>Report and the additions of Weaver Wind and </a:t>
            </a:r>
            <a:r>
              <a:rPr lang="en-US" dirty="0" err="1" smtClean="0"/>
              <a:t>RoxWind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The forecasted-nameplate will be applied to the </a:t>
            </a:r>
            <a:r>
              <a:rPr lang="en-US" dirty="0" smtClean="0"/>
              <a:t>hourly wind </a:t>
            </a:r>
            <a:r>
              <a:rPr lang="en-US" dirty="0"/>
              <a:t>profile from the winter of 2014/2015 </a:t>
            </a:r>
            <a:r>
              <a:rPr lang="en-US" dirty="0" smtClean="0"/>
              <a:t>adjusted to reflect the expected performance of the fleet assumed in service for the winter of 2024/2025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654065"/>
              </p:ext>
            </p:extLst>
          </p:nvPr>
        </p:nvGraphicFramePr>
        <p:xfrm>
          <a:off x="601130" y="3841750"/>
          <a:ext cx="3508049" cy="1587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993">
                  <a:extLst>
                    <a:ext uri="{9D8B030D-6E8A-4147-A177-3AD203B41FA5}">
                      <a16:colId xmlns:a16="http://schemas.microsoft.com/office/drawing/2014/main" val="1084539195"/>
                    </a:ext>
                  </a:extLst>
                </a:gridCol>
                <a:gridCol w="1209968">
                  <a:extLst>
                    <a:ext uri="{9D8B030D-6E8A-4147-A177-3AD203B41FA5}">
                      <a16:colId xmlns:a16="http://schemas.microsoft.com/office/drawing/2014/main" val="708901437"/>
                    </a:ext>
                  </a:extLst>
                </a:gridCol>
                <a:gridCol w="1155088">
                  <a:extLst>
                    <a:ext uri="{9D8B030D-6E8A-4147-A177-3AD203B41FA5}">
                      <a16:colId xmlns:a16="http://schemas.microsoft.com/office/drawing/2014/main" val="1348847824"/>
                    </a:ext>
                  </a:extLst>
                </a:gridCol>
              </a:tblGrid>
              <a:tr h="6344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Variable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FCA 15  (MW)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FCA </a:t>
                      </a:r>
                      <a:r>
                        <a:rPr lang="en-US" sz="1200" u="none" strike="noStrike" dirty="0" smtClean="0">
                          <a:effectLst/>
                        </a:rPr>
                        <a:t>14 (</a:t>
                      </a:r>
                      <a:r>
                        <a:rPr lang="en-US" sz="1200" u="none" strike="noStrike" dirty="0">
                          <a:effectLst/>
                        </a:rPr>
                        <a:t>MW)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47706105"/>
                  </a:ext>
                </a:extLst>
              </a:tr>
              <a:tr h="9528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Onshore Wind </a:t>
                      </a:r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Nameplate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1,524.1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026445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429000"/>
            <a:ext cx="4776285" cy="241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6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Offshore Wind Nameplate and Profiles</a:t>
            </a:r>
            <a:endParaRPr lang="en-US" cap="al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295434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Consistent with PP10-I, Section </a:t>
            </a:r>
            <a:r>
              <a:rPr lang="en-US" dirty="0" err="1" smtClean="0"/>
              <a:t>A.ix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A.xii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The offshore wind resource nameplate is 29.25 MW as calculated from the information in the May </a:t>
            </a:r>
            <a:r>
              <a:rPr lang="en-US" dirty="0" smtClean="0"/>
              <a:t>2019 </a:t>
            </a:r>
            <a:r>
              <a:rPr lang="en-US" dirty="0"/>
              <a:t>CELT Report</a:t>
            </a:r>
          </a:p>
          <a:p>
            <a:pPr lvl="1"/>
            <a:r>
              <a:rPr lang="en-US" dirty="0" smtClean="0"/>
              <a:t>ISO will include Vineyard </a:t>
            </a:r>
            <a:r>
              <a:rPr lang="en-US" dirty="0"/>
              <a:t>Wind </a:t>
            </a:r>
            <a:r>
              <a:rPr lang="en-US" dirty="0" smtClean="0"/>
              <a:t>800 MW </a:t>
            </a:r>
            <a:r>
              <a:rPr lang="en-US" dirty="0"/>
              <a:t>nameplate</a:t>
            </a:r>
            <a:endParaRPr lang="en-US" dirty="0" smtClean="0"/>
          </a:p>
          <a:p>
            <a:pPr lvl="1"/>
            <a:r>
              <a:rPr lang="en-US" dirty="0" smtClean="0"/>
              <a:t>ISO will include Revolution Wind 704 MW nameplate</a:t>
            </a:r>
          </a:p>
          <a:p>
            <a:r>
              <a:rPr lang="en-US" dirty="0" smtClean="0"/>
              <a:t>ISO will utilize 1,533 MW nameplate for Offshore wind resources</a:t>
            </a:r>
          </a:p>
          <a:p>
            <a:r>
              <a:rPr lang="en-US" dirty="0"/>
              <a:t>The forecasted-nameplate will be applied to the hourly wind profile from the winter of 2014/2015 adjusted to reflect the expected performance of the fleet assumed in service for the winter of 2024/2025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385950"/>
              </p:ext>
            </p:extLst>
          </p:nvPr>
        </p:nvGraphicFramePr>
        <p:xfrm>
          <a:off x="609600" y="4076323"/>
          <a:ext cx="3508049" cy="1587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993">
                  <a:extLst>
                    <a:ext uri="{9D8B030D-6E8A-4147-A177-3AD203B41FA5}">
                      <a16:colId xmlns:a16="http://schemas.microsoft.com/office/drawing/2014/main" val="1084539195"/>
                    </a:ext>
                  </a:extLst>
                </a:gridCol>
                <a:gridCol w="1209968">
                  <a:extLst>
                    <a:ext uri="{9D8B030D-6E8A-4147-A177-3AD203B41FA5}">
                      <a16:colId xmlns:a16="http://schemas.microsoft.com/office/drawing/2014/main" val="708901437"/>
                    </a:ext>
                  </a:extLst>
                </a:gridCol>
                <a:gridCol w="1155088">
                  <a:extLst>
                    <a:ext uri="{9D8B030D-6E8A-4147-A177-3AD203B41FA5}">
                      <a16:colId xmlns:a16="http://schemas.microsoft.com/office/drawing/2014/main" val="1348847824"/>
                    </a:ext>
                  </a:extLst>
                </a:gridCol>
              </a:tblGrid>
              <a:tr h="6344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Variable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FCA 15 (MW)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FCA </a:t>
                      </a:r>
                      <a:r>
                        <a:rPr lang="en-US" sz="1200" u="none" strike="noStrike" dirty="0" smtClean="0">
                          <a:effectLst/>
                        </a:rPr>
                        <a:t>14 (MW</a:t>
                      </a:r>
                      <a:r>
                        <a:rPr lang="en-US" sz="1200" u="none" strike="noStrike" dirty="0">
                          <a:effectLst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47706105"/>
                  </a:ext>
                </a:extLst>
              </a:tr>
              <a:tr h="9528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Offshore </a:t>
                      </a:r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Wind </a:t>
                      </a:r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Nameplate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026445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221" y="4021141"/>
            <a:ext cx="4738179" cy="222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9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Demand </a:t>
            </a:r>
            <a:r>
              <a:rPr lang="en-US" dirty="0"/>
              <a:t>Response Resources</a:t>
            </a:r>
            <a:endParaRPr lang="en-US" cap="al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02594"/>
            <a:ext cx="8229600" cy="2941638"/>
          </a:xfrm>
        </p:spPr>
        <p:txBody>
          <a:bodyPr>
            <a:normAutofit/>
          </a:bodyPr>
          <a:lstStyle/>
          <a:p>
            <a:r>
              <a:rPr lang="en-US" dirty="0" smtClean="0"/>
              <a:t>Consistent with PP10-I</a:t>
            </a:r>
            <a:r>
              <a:rPr lang="en-US" dirty="0"/>
              <a:t>, Section </a:t>
            </a:r>
            <a:r>
              <a:rPr lang="en-US" dirty="0" smtClean="0"/>
              <a:t>3.A.xiii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winter Seasonal Claimed Capability (MW) reduction value from active Demand Response Resources </a:t>
            </a:r>
            <a:r>
              <a:rPr lang="en-US" dirty="0" smtClean="0"/>
              <a:t>will be 368 MW </a:t>
            </a:r>
            <a:r>
              <a:rPr lang="en-US" dirty="0"/>
              <a:t>for this </a:t>
            </a:r>
            <a:r>
              <a:rPr lang="en-US" dirty="0" smtClean="0"/>
              <a:t>analysis* </a:t>
            </a:r>
            <a:endParaRPr lang="en-US" dirty="0"/>
          </a:p>
          <a:p>
            <a:endParaRPr lang="en-US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5980529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*</a:t>
            </a:r>
            <a:r>
              <a:rPr lang="en-US" sz="1600" dirty="0" smtClean="0"/>
              <a:t> </a:t>
            </a:r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www.iso-ne.com/static-assets/documents/2020/02/scc_february_2020.xls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458887"/>
              </p:ext>
            </p:extLst>
          </p:nvPr>
        </p:nvGraphicFramePr>
        <p:xfrm>
          <a:off x="2395220" y="2819400"/>
          <a:ext cx="4124960" cy="1065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233856101"/>
                    </a:ext>
                  </a:extLst>
                </a:gridCol>
                <a:gridCol w="1056640">
                  <a:extLst>
                    <a:ext uri="{9D8B030D-6E8A-4147-A177-3AD203B41FA5}">
                      <a16:colId xmlns:a16="http://schemas.microsoft.com/office/drawing/2014/main" val="3082830492"/>
                    </a:ext>
                  </a:extLst>
                </a:gridCol>
                <a:gridCol w="1056640">
                  <a:extLst>
                    <a:ext uri="{9D8B030D-6E8A-4147-A177-3AD203B41FA5}">
                      <a16:colId xmlns:a16="http://schemas.microsoft.com/office/drawing/2014/main" val="588717840"/>
                    </a:ext>
                  </a:extLst>
                </a:gridCol>
              </a:tblGrid>
              <a:tr h="6293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Variable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FCA </a:t>
                      </a:r>
                      <a:r>
                        <a:rPr lang="en-US" sz="1800" u="none" strike="noStrike" dirty="0" smtClean="0">
                          <a:effectLst/>
                        </a:rPr>
                        <a:t>15</a:t>
                      </a:r>
                    </a:p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(MW) 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FCA </a:t>
                      </a:r>
                      <a:r>
                        <a:rPr lang="en-US" sz="1800" u="none" strike="noStrike" dirty="0" smtClean="0">
                          <a:effectLst/>
                        </a:rPr>
                        <a:t>14</a:t>
                      </a:r>
                    </a:p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(MW) 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0097664"/>
                  </a:ext>
                </a:extLst>
              </a:tr>
              <a:tr h="385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Active Demand </a:t>
                      </a:r>
                      <a:endParaRPr lang="en-US" sz="1400" u="none" strike="noStrike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Response Resources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368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321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6350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98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76200"/>
            <a:ext cx="836883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Equivalent Forced Outage Rate Demand (EFORd)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03463" y="1219200"/>
            <a:ext cx="3154137" cy="47913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Consistent with PP10-I, Section </a:t>
            </a:r>
            <a:r>
              <a:rPr lang="en-US" dirty="0" smtClean="0"/>
              <a:t>3.A.xiv:</a:t>
            </a:r>
          </a:p>
          <a:p>
            <a:pPr lvl="1"/>
            <a:r>
              <a:rPr lang="en-US" dirty="0" smtClean="0"/>
              <a:t>ISO will utilize unit specific EFORd as applied in the calculation of the Install Capacity Requirement (ICR)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asset specific EFORd is derived from GADS data and will be utilized to reduce the asset’s winter SCC in the fuel-security reliability review</a:t>
            </a:r>
          </a:p>
          <a:p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904064"/>
              </p:ext>
            </p:extLst>
          </p:nvPr>
        </p:nvGraphicFramePr>
        <p:xfrm>
          <a:off x="4094609" y="1219200"/>
          <a:ext cx="4191000" cy="4455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6076">
                  <a:extLst>
                    <a:ext uri="{9D8B030D-6E8A-4147-A177-3AD203B41FA5}">
                      <a16:colId xmlns:a16="http://schemas.microsoft.com/office/drawing/2014/main" val="1882760682"/>
                    </a:ext>
                  </a:extLst>
                </a:gridCol>
                <a:gridCol w="1237021">
                  <a:extLst>
                    <a:ext uri="{9D8B030D-6E8A-4147-A177-3AD203B41FA5}">
                      <a16:colId xmlns:a16="http://schemas.microsoft.com/office/drawing/2014/main" val="3102295569"/>
                    </a:ext>
                  </a:extLst>
                </a:gridCol>
                <a:gridCol w="1286094">
                  <a:extLst>
                    <a:ext uri="{9D8B030D-6E8A-4147-A177-3AD203B41FA5}">
                      <a16:colId xmlns:a16="http://schemas.microsoft.com/office/drawing/2014/main" val="1938481486"/>
                    </a:ext>
                  </a:extLst>
                </a:gridCol>
                <a:gridCol w="741809">
                  <a:extLst>
                    <a:ext uri="{9D8B030D-6E8A-4147-A177-3AD203B41FA5}">
                      <a16:colId xmlns:a16="http://schemas.microsoft.com/office/drawing/2014/main" val="1131252273"/>
                    </a:ext>
                  </a:extLst>
                </a:gridCol>
              </a:tblGrid>
              <a:tr h="8266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Resource Type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FCA </a:t>
                      </a:r>
                      <a:r>
                        <a:rPr lang="en-US" sz="1200" u="none" strike="noStrike" dirty="0" smtClean="0">
                          <a:effectLst/>
                        </a:rPr>
                        <a:t>15 </a:t>
                      </a:r>
                      <a:r>
                        <a:rPr lang="en-US" sz="1200" u="none" strike="noStrike" dirty="0">
                          <a:effectLst/>
                        </a:rPr>
                        <a:t>EFORd Capacity Reduction </a:t>
                      </a:r>
                      <a:endParaRPr lang="en-US" sz="1200" u="none" strike="noStrike" dirty="0" smtClean="0">
                        <a:effectLst/>
                      </a:endParaRPr>
                    </a:p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</a:rPr>
                        <a:t>(</a:t>
                      </a:r>
                      <a:r>
                        <a:rPr lang="en-US" sz="1200" u="none" strike="noStrike" dirty="0">
                          <a:effectLst/>
                        </a:rPr>
                        <a:t>MW</a:t>
                      </a:r>
                      <a:r>
                        <a:rPr lang="en-US" sz="1200" u="none" strike="noStrike" dirty="0" smtClean="0">
                          <a:effectLst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FCA 14 EFORd Capacity </a:t>
                      </a:r>
                      <a:r>
                        <a:rPr lang="en-US" sz="1200" u="none" strike="noStrike" dirty="0" smtClean="0">
                          <a:effectLst/>
                        </a:rPr>
                        <a:t>Reduction </a:t>
                      </a:r>
                    </a:p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</a:rPr>
                        <a:t>(</a:t>
                      </a:r>
                      <a:r>
                        <a:rPr lang="en-US" sz="1200" u="none" strike="noStrike" dirty="0">
                          <a:effectLst/>
                        </a:rPr>
                        <a:t>MW</a:t>
                      </a:r>
                      <a:r>
                        <a:rPr lang="en-US" sz="1200" u="none" strike="noStrike" dirty="0" smtClean="0">
                          <a:effectLst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Difference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7562060"/>
                  </a:ext>
                </a:extLst>
              </a:tr>
              <a:tr h="3931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Dual-Fuel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452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1,085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-633</a:t>
                      </a:r>
                      <a:endParaRPr lang="en-US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5860086"/>
                  </a:ext>
                </a:extLst>
              </a:tr>
              <a:tr h="3931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Oil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768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730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502452"/>
                  </a:ext>
                </a:extLst>
              </a:tr>
              <a:tr h="3931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Natural Gas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234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2561006"/>
                  </a:ext>
                </a:extLst>
              </a:tr>
              <a:tr h="4323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1024341"/>
                  </a:ext>
                </a:extLst>
              </a:tr>
              <a:tr h="3931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131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76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6952613"/>
                  </a:ext>
                </a:extLst>
              </a:tr>
              <a:tr h="3931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Nuclear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2945972"/>
                  </a:ext>
                </a:extLst>
              </a:tr>
              <a:tr h="4186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Pump Storage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1400273"/>
                  </a:ext>
                </a:extLst>
              </a:tr>
              <a:tr h="4186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Other Renewables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-19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4517550"/>
                  </a:ext>
                </a:extLst>
              </a:tr>
              <a:tr h="3931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2,193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2,292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-99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2009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2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Pumped and Battery Storage</a:t>
            </a:r>
            <a:endParaRPr lang="en-US" cap="al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895600"/>
          </a:xfrm>
        </p:spPr>
        <p:txBody>
          <a:bodyPr>
            <a:normAutofit/>
          </a:bodyPr>
          <a:lstStyle/>
          <a:p>
            <a:r>
              <a:rPr lang="en-US" dirty="0"/>
              <a:t>Consistent with PP10-I, Section </a:t>
            </a:r>
            <a:r>
              <a:rPr lang="en-US" dirty="0" smtClean="0"/>
              <a:t>3.A.xvii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The limited energy resources will be set to an hourly </a:t>
            </a:r>
            <a:r>
              <a:rPr lang="en-US" dirty="0"/>
              <a:t>profile </a:t>
            </a:r>
            <a:r>
              <a:rPr lang="en-US" dirty="0" smtClean="0"/>
              <a:t>reflecting operation of storing energy during low load periods and generating electricity during the higher load periods</a:t>
            </a:r>
            <a:endParaRPr lang="en-US" dirty="0"/>
          </a:p>
          <a:p>
            <a:pPr lvl="1"/>
            <a:r>
              <a:rPr lang="en-US" dirty="0"/>
              <a:t>The SCC of the </a:t>
            </a:r>
            <a:r>
              <a:rPr lang="en-US" dirty="0" smtClean="0"/>
              <a:t>pumped and battery storage resources will </a:t>
            </a:r>
            <a:r>
              <a:rPr lang="en-US" dirty="0"/>
              <a:t>be applied to the hourly profile in a similar manner as PV and wind resources</a:t>
            </a:r>
          </a:p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53884"/>
              </p:ext>
            </p:extLst>
          </p:nvPr>
        </p:nvGraphicFramePr>
        <p:xfrm>
          <a:off x="458755" y="3505200"/>
          <a:ext cx="3048000" cy="1944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678">
                  <a:extLst>
                    <a:ext uri="{9D8B030D-6E8A-4147-A177-3AD203B41FA5}">
                      <a16:colId xmlns:a16="http://schemas.microsoft.com/office/drawing/2014/main" val="3907721223"/>
                    </a:ext>
                  </a:extLst>
                </a:gridCol>
                <a:gridCol w="1035922">
                  <a:extLst>
                    <a:ext uri="{9D8B030D-6E8A-4147-A177-3AD203B41FA5}">
                      <a16:colId xmlns:a16="http://schemas.microsoft.com/office/drawing/2014/main" val="310817654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12794860"/>
                    </a:ext>
                  </a:extLst>
                </a:gridCol>
              </a:tblGrid>
              <a:tr h="6096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Variable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Updated FCA 15 (MW)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Updated FCA 14 (MW)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8898580"/>
                  </a:ext>
                </a:extLst>
              </a:tr>
              <a:tr h="6739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Pumped </a:t>
                      </a:r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Storage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4712943"/>
                  </a:ext>
                </a:extLst>
              </a:tr>
              <a:tr h="660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Battery </a:t>
                      </a:r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Storage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299230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720" y="3363080"/>
            <a:ext cx="4871080" cy="222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1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57200" y="105156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</a:rPr>
              <a:t>The ISO is preparing for fuel-security reliability reviews of FCM Retirement De-List Bids, substitution auction demand bids, bilateral transactions, and reconfiguration auction demand bids submitted in connection with </a:t>
            </a:r>
            <a:r>
              <a:rPr lang="en-US" sz="2800" dirty="0" smtClean="0">
                <a:solidFill>
                  <a:srgbClr val="000000"/>
                </a:solidFill>
              </a:rPr>
              <a:t>Forward Capacity Auction (FCA) 15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Planning Procedure 10 – Appendix I – Fuel-Security Reliability Review for Forward Capacity Market (FCM) </a:t>
            </a:r>
            <a:r>
              <a:rPr lang="en-US" sz="2800" dirty="0">
                <a:solidFill>
                  <a:srgbClr val="000000"/>
                </a:solidFill>
              </a:rPr>
              <a:t>establishes the process and criteria for evaluating the reliability impacts of </a:t>
            </a:r>
            <a:r>
              <a:rPr lang="en-US" sz="2800" dirty="0" smtClean="0">
                <a:solidFill>
                  <a:srgbClr val="000000"/>
                </a:solidFill>
              </a:rPr>
              <a:t>eligible bids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At </a:t>
            </a:r>
            <a:r>
              <a:rPr lang="en-US" sz="2800" dirty="0">
                <a:solidFill>
                  <a:srgbClr val="000000"/>
                </a:solidFill>
              </a:rPr>
              <a:t>today’s meeting, the ISO will review </a:t>
            </a:r>
            <a:r>
              <a:rPr lang="en-US" sz="2800" dirty="0" smtClean="0">
                <a:solidFill>
                  <a:srgbClr val="000000"/>
                </a:solidFill>
              </a:rPr>
              <a:t>its initial PP10-I </a:t>
            </a:r>
            <a:r>
              <a:rPr lang="en-US" sz="2800" dirty="0">
                <a:solidFill>
                  <a:srgbClr val="000000"/>
                </a:solidFill>
              </a:rPr>
              <a:t>static inputs and variable inputs in accordance with PP10-I, Section 2.1</a:t>
            </a:r>
          </a:p>
          <a:p>
            <a:endParaRPr lang="en-US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432619"/>
              </p:ext>
            </p:extLst>
          </p:nvPr>
        </p:nvGraphicFramePr>
        <p:xfrm>
          <a:off x="533400" y="233038"/>
          <a:ext cx="8077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6562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FCA 15 Fuel Security Review Inputs Development</a:t>
                      </a:r>
                      <a:endParaRPr lang="en-US" sz="24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87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Conventional Hydro-electric Generation</a:t>
            </a:r>
            <a:endParaRPr lang="en-US" cap="al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02594"/>
            <a:ext cx="8229600" cy="2150206"/>
          </a:xfrm>
        </p:spPr>
        <p:txBody>
          <a:bodyPr>
            <a:normAutofit/>
          </a:bodyPr>
          <a:lstStyle/>
          <a:p>
            <a:r>
              <a:rPr lang="en-US" dirty="0"/>
              <a:t>Consistent with PP10-I, Section </a:t>
            </a:r>
            <a:r>
              <a:rPr lang="en-US" dirty="0" smtClean="0"/>
              <a:t>3.A.xviii:</a:t>
            </a:r>
            <a:endParaRPr lang="en-US" dirty="0"/>
          </a:p>
          <a:p>
            <a:pPr lvl="1"/>
            <a:r>
              <a:rPr lang="en-US" dirty="0" smtClean="0"/>
              <a:t>Hydro-electric </a:t>
            </a:r>
            <a:r>
              <a:rPr lang="en-US" dirty="0"/>
              <a:t>generation hourly </a:t>
            </a:r>
            <a:r>
              <a:rPr lang="en-US" dirty="0" smtClean="0"/>
              <a:t>profile was shaped to match </a:t>
            </a:r>
            <a:r>
              <a:rPr lang="en-US" dirty="0"/>
              <a:t>the observed resource pattern from the 2014/2015 winter </a:t>
            </a:r>
          </a:p>
          <a:p>
            <a:pPr lvl="1"/>
            <a:r>
              <a:rPr lang="en-US" dirty="0"/>
              <a:t>The SCC of the hydro-electric generation will be applied to the hourly profile in a similar manner as PV and wind </a:t>
            </a:r>
            <a:r>
              <a:rPr lang="en-US" dirty="0" smtClean="0"/>
              <a:t>resources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929338"/>
              </p:ext>
            </p:extLst>
          </p:nvPr>
        </p:nvGraphicFramePr>
        <p:xfrm>
          <a:off x="685800" y="3352800"/>
          <a:ext cx="35814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338561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28978273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588717840"/>
                    </a:ext>
                  </a:extLst>
                </a:gridCol>
              </a:tblGrid>
              <a:tr h="6989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Variable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FCA 15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FCA 14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0097664"/>
                  </a:ext>
                </a:extLst>
              </a:tr>
              <a:tr h="4845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Conventional Hydro </a:t>
                      </a:r>
                      <a:endParaRPr lang="en-US" sz="120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MW)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1,586.2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1,586.2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9776275"/>
                  </a:ext>
                </a:extLst>
              </a:tr>
              <a:tr h="7214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Conventional </a:t>
                      </a:r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Hydro </a:t>
                      </a:r>
                      <a:endParaRPr lang="en-US" sz="120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Capacity Factor </a:t>
                      </a:r>
                    </a:p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Profiled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Profiled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9533230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563" y="3258354"/>
            <a:ext cx="4290237" cy="209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8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09800"/>
            <a:ext cx="7924800" cy="1362075"/>
          </a:xfrm>
        </p:spPr>
        <p:txBody>
          <a:bodyPr>
            <a:noAutofit/>
          </a:bodyPr>
          <a:lstStyle/>
          <a:p>
            <a:r>
              <a:rPr lang="en-US" sz="2900" dirty="0" smtClean="0">
                <a:solidFill>
                  <a:srgbClr val="00B0F0"/>
                </a:solidFill>
              </a:rPr>
              <a:t>Continued Discussion </a:t>
            </a:r>
            <a:r>
              <a:rPr lang="en-US" sz="2900" dirty="0">
                <a:solidFill>
                  <a:srgbClr val="00B0F0"/>
                </a:solidFill>
              </a:rPr>
              <a:t>OF </a:t>
            </a:r>
            <a:r>
              <a:rPr lang="en-US" sz="2900" dirty="0" smtClean="0">
                <a:solidFill>
                  <a:srgbClr val="00B0F0"/>
                </a:solidFill>
              </a:rPr>
              <a:t>fuel security </a:t>
            </a:r>
            <a:r>
              <a:rPr lang="en-US" sz="2900" dirty="0">
                <a:solidFill>
                  <a:srgbClr val="00B0F0"/>
                </a:solidFill>
              </a:rPr>
              <a:t>reliability </a:t>
            </a:r>
            <a:r>
              <a:rPr lang="en-US" sz="2900" dirty="0" smtClean="0">
                <a:solidFill>
                  <a:srgbClr val="00B0F0"/>
                </a:solidFill>
              </a:rPr>
              <a:t>review: variable </a:t>
            </a:r>
            <a:r>
              <a:rPr lang="en-US" sz="2900" dirty="0">
                <a:solidFill>
                  <a:srgbClr val="00B0F0"/>
                </a:solidFill>
              </a:rPr>
              <a:t>INPUTS TO FCA </a:t>
            </a:r>
            <a:r>
              <a:rPr lang="en-US" sz="2900" dirty="0" smtClean="0">
                <a:solidFill>
                  <a:srgbClr val="00B0F0"/>
                </a:solidFill>
              </a:rPr>
              <a:t>15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85060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Imports</a:t>
            </a:r>
            <a:endParaRPr lang="en-US" cap="al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1828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ISO will continue to use tie-line import values as described in PP-10, Appendix I, Section 3.B Variable Inputs</a:t>
            </a:r>
          </a:p>
          <a:p>
            <a:pPr lvl="1"/>
            <a:r>
              <a:rPr lang="en-US" dirty="0"/>
              <a:t>The total net flow into New England for the </a:t>
            </a:r>
            <a:r>
              <a:rPr lang="en-US" dirty="0" smtClean="0"/>
              <a:t>2019/2020 </a:t>
            </a:r>
            <a:r>
              <a:rPr lang="en-US" dirty="0"/>
              <a:t>winter has been in alignment with previous winters</a:t>
            </a:r>
          </a:p>
          <a:p>
            <a:pPr lvl="1"/>
            <a:r>
              <a:rPr lang="en-US" dirty="0" smtClean="0"/>
              <a:t>The import values of 2,800 </a:t>
            </a:r>
            <a:r>
              <a:rPr lang="en-US" dirty="0"/>
              <a:t>MW, 3,000 MW, and 3,500 MW </a:t>
            </a:r>
            <a:r>
              <a:rPr lang="en-US" dirty="0" smtClean="0"/>
              <a:t>will continue to be used for FCA 15</a:t>
            </a:r>
          </a:p>
          <a:p>
            <a:pPr lvl="0"/>
            <a:endParaRPr lang="en-US" dirty="0" smtClean="0">
              <a:solidFill>
                <a:schemeClr val="accent6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35" y="2264661"/>
            <a:ext cx="8219226" cy="407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0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LNG Injections</a:t>
            </a:r>
            <a:endParaRPr lang="en-US" cap="al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5300" y="685800"/>
            <a:ext cx="8229600" cy="144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2019/2020 LNG average daily injection, 0.282 Bcf/day,  was </a:t>
            </a:r>
            <a:r>
              <a:rPr lang="en-US" dirty="0"/>
              <a:t>well below the modeled </a:t>
            </a:r>
            <a:r>
              <a:rPr lang="en-US" dirty="0" smtClean="0"/>
              <a:t>0.8 Bcf/day due to the low-stress winter</a:t>
            </a:r>
            <a:endParaRPr lang="en-US" dirty="0"/>
          </a:p>
          <a:p>
            <a:pPr lvl="0"/>
            <a:r>
              <a:rPr lang="en-US" dirty="0" smtClean="0"/>
              <a:t>ISO will continue to use the LNG injections values, 0.8 Bcf, 1.0 Bcf, 1.2 Bcf, as described in PP-10, Appendix I, Section 3.B Variable Inputs</a:t>
            </a:r>
          </a:p>
          <a:p>
            <a:pPr lvl="0"/>
            <a:endParaRPr lang="en-US" dirty="0" smtClean="0">
              <a:solidFill>
                <a:schemeClr val="accent6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81200"/>
            <a:ext cx="8839200" cy="4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Combined Cycle Dual-Fuel Resource </a:t>
            </a:r>
            <a:r>
              <a:rPr lang="en-US" dirty="0"/>
              <a:t>T</a:t>
            </a:r>
            <a:r>
              <a:rPr lang="en-US" dirty="0" smtClean="0"/>
              <a:t>ank </a:t>
            </a:r>
            <a:r>
              <a:rPr lang="en-US" dirty="0"/>
              <a:t>I</a:t>
            </a:r>
            <a:r>
              <a:rPr lang="en-US" dirty="0" smtClean="0"/>
              <a:t>nventory</a:t>
            </a:r>
            <a:endParaRPr lang="en-US" cap="al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6724" y="1371600"/>
            <a:ext cx="8448675" cy="4812688"/>
          </a:xfrm>
        </p:spPr>
        <p:txBody>
          <a:bodyPr>
            <a:normAutofit/>
          </a:bodyPr>
          <a:lstStyle/>
          <a:p>
            <a:r>
              <a:rPr lang="en-US" dirty="0" smtClean="0"/>
              <a:t>The Distillate and Residual Fuel Oil units winter replenishments:</a:t>
            </a:r>
          </a:p>
          <a:p>
            <a:pPr lvl="1"/>
            <a:r>
              <a:rPr lang="en-US" dirty="0" smtClean="0"/>
              <a:t>2016/2017 was 3.3% of maximum inventory</a:t>
            </a:r>
          </a:p>
          <a:p>
            <a:pPr lvl="1"/>
            <a:r>
              <a:rPr lang="en-US" dirty="0"/>
              <a:t>2017/2018 was </a:t>
            </a:r>
            <a:r>
              <a:rPr lang="en-US" dirty="0" smtClean="0"/>
              <a:t>25.2% </a:t>
            </a:r>
            <a:r>
              <a:rPr lang="en-US" dirty="0"/>
              <a:t>of maximum inventory</a:t>
            </a:r>
          </a:p>
          <a:p>
            <a:pPr lvl="1"/>
            <a:r>
              <a:rPr lang="en-US" dirty="0" smtClean="0"/>
              <a:t>2018/2019 </a:t>
            </a:r>
            <a:r>
              <a:rPr lang="en-US" dirty="0"/>
              <a:t>was </a:t>
            </a:r>
            <a:r>
              <a:rPr lang="en-US" dirty="0" smtClean="0"/>
              <a:t>5.3</a:t>
            </a:r>
            <a:r>
              <a:rPr lang="en-US" dirty="0"/>
              <a:t>% of maximum </a:t>
            </a:r>
            <a:r>
              <a:rPr lang="en-US" dirty="0" smtClean="0"/>
              <a:t>inventory</a:t>
            </a:r>
          </a:p>
          <a:p>
            <a:pPr lvl="1"/>
            <a:r>
              <a:rPr lang="en-US" dirty="0" smtClean="0"/>
              <a:t>2019/2020 was 2.6% of maximum inventory</a:t>
            </a:r>
            <a:endParaRPr lang="en-US" dirty="0"/>
          </a:p>
          <a:p>
            <a:r>
              <a:rPr lang="en-US" dirty="0" smtClean="0"/>
              <a:t>This replenishment is well below the modeled 1.25 and 2.0 multiplier of onsite fuel-storage due </a:t>
            </a:r>
            <a:r>
              <a:rPr lang="en-US" dirty="0"/>
              <a:t>to the low-stress winter</a:t>
            </a:r>
          </a:p>
          <a:p>
            <a:pPr lvl="0"/>
            <a:r>
              <a:rPr lang="en-US" dirty="0" smtClean="0"/>
              <a:t>ISO </a:t>
            </a:r>
            <a:r>
              <a:rPr lang="en-US" dirty="0"/>
              <a:t>will continue to use </a:t>
            </a:r>
            <a:r>
              <a:rPr lang="en-US" dirty="0" smtClean="0"/>
              <a:t>dual-fuel resource tank inventory values </a:t>
            </a:r>
            <a:r>
              <a:rPr lang="en-US" dirty="0"/>
              <a:t>as described in PP-10, Appendix I, Section 3.B Variable Inputs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570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sz="1400" b="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077200" cy="43434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81000" y="1219200"/>
            <a:ext cx="8229600" cy="4830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This draft set of assumptions shows that several </a:t>
            </a:r>
            <a:r>
              <a:rPr lang="en-US" dirty="0" smtClean="0">
                <a:solidFill>
                  <a:srgbClr val="000000"/>
                </a:solidFill>
              </a:rPr>
              <a:t>variable changes from FCA 14 to FCA 15 improve </a:t>
            </a:r>
            <a:r>
              <a:rPr lang="en-US" dirty="0">
                <a:solidFill>
                  <a:srgbClr val="000000"/>
                </a:solidFill>
              </a:rPr>
              <a:t>system fuel security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Increase </a:t>
            </a:r>
            <a:r>
              <a:rPr lang="en-US" dirty="0">
                <a:solidFill>
                  <a:srgbClr val="000000"/>
                </a:solidFill>
              </a:rPr>
              <a:t>in gas pipeline </a:t>
            </a:r>
            <a:r>
              <a:rPr lang="en-US" dirty="0" smtClean="0">
                <a:solidFill>
                  <a:srgbClr val="000000"/>
                </a:solidFill>
              </a:rPr>
              <a:t>capacity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Increase in total PV, onshore and offshore wind nameplate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Increase in Demand </a:t>
            </a:r>
            <a:r>
              <a:rPr lang="en-US" dirty="0" smtClean="0">
                <a:solidFill>
                  <a:srgbClr val="000000"/>
                </a:solidFill>
              </a:rPr>
              <a:t>Response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Lower Peak Load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Lower </a:t>
            </a:r>
            <a:r>
              <a:rPr lang="en-US" dirty="0">
                <a:solidFill>
                  <a:srgbClr val="000000"/>
                </a:solidFill>
              </a:rPr>
              <a:t>winter LDC gas demand </a:t>
            </a:r>
            <a:r>
              <a:rPr lang="en-US" dirty="0" smtClean="0">
                <a:solidFill>
                  <a:srgbClr val="000000"/>
                </a:solidFill>
              </a:rPr>
              <a:t>forecast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Lower EFORd</a:t>
            </a:r>
          </a:p>
          <a:p>
            <a:r>
              <a:rPr lang="en-US" dirty="0">
                <a:solidFill>
                  <a:srgbClr val="000000"/>
                </a:solidFill>
              </a:rPr>
              <a:t>ISO seeks feedback from stakeholders at this meeting, which it will consider and address at the next scheduled RC meeting on the topic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If PP-10 changes are needed, they should be proposed for discussion at that time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Pursuant </a:t>
            </a:r>
            <a:r>
              <a:rPr lang="en-US" dirty="0">
                <a:solidFill>
                  <a:srgbClr val="000000"/>
                </a:solidFill>
              </a:rPr>
              <a:t>to Tariff Section III.13.2.5.2.5A(f), participants that have submitted a Retirement De-List Bid will be notified by the ISO if their resource is needed for fuel security reliability reasons by June </a:t>
            </a:r>
            <a:r>
              <a:rPr lang="en-US" dirty="0" smtClean="0">
                <a:solidFill>
                  <a:srgbClr val="000000"/>
                </a:solidFill>
              </a:rPr>
              <a:t>11, 2019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If committee members have a potential input modifications they would like to discuss at an upcoming RC meeting, please contact the </a:t>
            </a: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ommittee Secretary (</a:t>
            </a:r>
            <a:r>
              <a:rPr lang="en-US" dirty="0" smtClean="0">
                <a:solidFill>
                  <a:srgbClr val="000000"/>
                </a:solidFill>
                <a:hlinkClick r:id="rId3"/>
              </a:rPr>
              <a:t>jdwyer@iso-ne.com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0000"/>
                </a:solidFill>
              </a:rPr>
              <a:t> to request time on the agenda  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44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Placeholder 6"/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3243898616"/>
              </p:ext>
            </p:extLst>
          </p:nvPr>
        </p:nvGraphicFramePr>
        <p:xfrm>
          <a:off x="533401" y="1258669"/>
          <a:ext cx="8305799" cy="30767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8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1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6467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Stakeholder Committee and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Date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2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Scheduled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Project Milestone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2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46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Reliability Committee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March 17, 2020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Review initial FCA 15 fuel security inputs applying the existing PP10-I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methodology for stakeholder feedback</a:t>
                      </a:r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46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Reliability Committee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April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22, 2020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Review and address all stakeholder feedback received on FCA 15 fuel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security inputs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Review proposed PP10-I revisions, if applicable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425504"/>
                  </a:ext>
                </a:extLst>
              </a:tr>
              <a:tr h="51646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Reliability Committee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May 19, 2020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Review FCA 15 fuel security inputs and results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Vote on proposed PP10-I revisions, if applicable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749953"/>
                  </a:ext>
                </a:extLst>
              </a:tr>
              <a:tr h="51646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Participants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Committee</a:t>
                      </a:r>
                    </a:p>
                    <a:p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June 4, 2020</a:t>
                      </a:r>
                      <a:endParaRPr lang="en-US" sz="16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Vote on p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roposed PP10-I revisions, if applicable</a:t>
                      </a:r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97798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114300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Stakeholder Schedule</a:t>
            </a:r>
            <a:endParaRPr lang="en-US" b="0" i="1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22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7"/>
          <p:cNvSpPr>
            <a:spLocks noGrp="1"/>
          </p:cNvSpPr>
          <p:nvPr>
            <p:ph type="body" sz="quarter" idx="17"/>
          </p:nvPr>
        </p:nvSpPr>
        <p:spPr>
          <a:xfrm>
            <a:off x="1066800" y="4800600"/>
            <a:ext cx="5105400" cy="381000"/>
          </a:xfrm>
        </p:spPr>
        <p:txBody>
          <a:bodyPr wrap="none" lIns="0" tIns="0" rIns="0" bIns="0">
            <a:normAutofit/>
          </a:bodyPr>
          <a:lstStyle>
            <a:lvl1pPr algn="l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r>
              <a:rPr lang="en-US" dirty="0"/>
              <a:t>Norman Sproehnle</a:t>
            </a:r>
          </a:p>
        </p:txBody>
      </p:sp>
      <p:sp>
        <p:nvSpPr>
          <p:cNvPr id="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1066800" y="5257800"/>
            <a:ext cx="5105400" cy="381000"/>
          </a:xfrm>
        </p:spPr>
        <p:txBody>
          <a:bodyPr wrap="none" lIns="0" tIns="0" rIns="0" bIns="0">
            <a:normAutofit/>
          </a:bodyPr>
          <a:lstStyle>
            <a:lvl1pPr algn="l">
              <a:buNone/>
              <a:defRPr sz="1050" i="0" u="none" kern="0" cap="all" spc="300" baseline="0">
                <a:solidFill>
                  <a:srgbClr val="59595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>
                <a:solidFill>
                  <a:srgbClr val="000000"/>
                </a:solidFill>
              </a:rPr>
              <a:t>(413) 540-4755 | NSPROEHNLE@iso-ne.com</a:t>
            </a:r>
          </a:p>
        </p:txBody>
      </p:sp>
    </p:spTree>
    <p:extLst>
      <p:ext uri="{BB962C8B-B14F-4D97-AF65-F5344CB8AC3E}">
        <p14:creationId xmlns:p14="http://schemas.microsoft.com/office/powerpoint/2010/main" val="297790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Regional Pipeline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859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dirty="0" smtClean="0"/>
              <a:t>Regional Pipeline Map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09600" y="1359118"/>
            <a:ext cx="3071963" cy="466068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The regional pipelines are comprised of:</a:t>
            </a:r>
          </a:p>
          <a:p>
            <a:pPr lvl="1"/>
            <a:r>
              <a:rPr lang="en-US" sz="1600" dirty="0" smtClean="0"/>
              <a:t>Maritimes and Northeast Pipeline</a:t>
            </a:r>
          </a:p>
          <a:p>
            <a:pPr lvl="1"/>
            <a:r>
              <a:rPr lang="en-US" sz="1600" dirty="0" smtClean="0"/>
              <a:t>Algonquin Gas Transmission Pipeline</a:t>
            </a:r>
          </a:p>
          <a:p>
            <a:pPr lvl="1"/>
            <a:r>
              <a:rPr lang="en-US" sz="1600" dirty="0" smtClean="0"/>
              <a:t>Tennessee Gas Pipeline</a:t>
            </a:r>
          </a:p>
          <a:p>
            <a:pPr lvl="1"/>
            <a:r>
              <a:rPr lang="en-US" sz="1600" dirty="0" smtClean="0"/>
              <a:t>Iroquois Gas Transmission System</a:t>
            </a:r>
          </a:p>
          <a:p>
            <a:pPr lvl="1"/>
            <a:r>
              <a:rPr lang="en-US" sz="1600" dirty="0" smtClean="0"/>
              <a:t>Portland Natural Gas Transmission System</a:t>
            </a:r>
          </a:p>
          <a:p>
            <a:r>
              <a:rPr lang="en-US" sz="2000" dirty="0" smtClean="0"/>
              <a:t>The Maritimes and Northeast pipeline is considered internal to the region and not included in the overall capacity</a:t>
            </a:r>
          </a:p>
          <a:p>
            <a:r>
              <a:rPr lang="en-US" sz="2000" dirty="0" smtClean="0"/>
              <a:t>The Algonquin, Tennessee, Iroquois, and Portland Natural Gas Transmission pipelines remaining pipelines supply New England with natural gas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175" y="1359117"/>
            <a:ext cx="5084225" cy="479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7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 smtClean="0">
                <a:solidFill>
                  <a:srgbClr val="00B0F0"/>
                </a:solidFill>
              </a:rPr>
              <a:t>Discussion </a:t>
            </a:r>
            <a:r>
              <a:rPr lang="en-US" sz="2900" dirty="0">
                <a:solidFill>
                  <a:srgbClr val="00B0F0"/>
                </a:solidFill>
              </a:rPr>
              <a:t>OF </a:t>
            </a:r>
            <a:r>
              <a:rPr lang="en-US" sz="2900" dirty="0" smtClean="0">
                <a:solidFill>
                  <a:srgbClr val="00B0F0"/>
                </a:solidFill>
              </a:rPr>
              <a:t>fuel security reliability review: Static INPUTS </a:t>
            </a:r>
            <a:r>
              <a:rPr lang="en-US" sz="2900" dirty="0">
                <a:solidFill>
                  <a:srgbClr val="00B0F0"/>
                </a:solidFill>
              </a:rPr>
              <a:t>TO FCA </a:t>
            </a:r>
            <a:r>
              <a:rPr lang="en-US" sz="2900" dirty="0" smtClean="0">
                <a:solidFill>
                  <a:srgbClr val="00B0F0"/>
                </a:solidFill>
              </a:rPr>
              <a:t>15</a:t>
            </a:r>
            <a:endParaRPr lang="en-US" sz="29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686800" cy="1143000"/>
          </a:xfrm>
        </p:spPr>
        <p:txBody>
          <a:bodyPr/>
          <a:lstStyle/>
          <a:p>
            <a:r>
              <a:rPr lang="en-US" dirty="0" smtClean="0"/>
              <a:t>Comparison of Static Inputs for FCA 15 to FCA 14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9144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Below is a summary of some of the changes to the static inputs for FCA 15 to FCA 14, further details on these changes are discussed in the upcoming slides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578076"/>
              </p:ext>
            </p:extLst>
          </p:nvPr>
        </p:nvGraphicFramePr>
        <p:xfrm>
          <a:off x="1173814" y="1524000"/>
          <a:ext cx="6796371" cy="4756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4779">
                  <a:extLst>
                    <a:ext uri="{9D8B030D-6E8A-4147-A177-3AD203B41FA5}">
                      <a16:colId xmlns:a16="http://schemas.microsoft.com/office/drawing/2014/main" val="1031397860"/>
                    </a:ext>
                  </a:extLst>
                </a:gridCol>
                <a:gridCol w="1444821">
                  <a:extLst>
                    <a:ext uri="{9D8B030D-6E8A-4147-A177-3AD203B41FA5}">
                      <a16:colId xmlns:a16="http://schemas.microsoft.com/office/drawing/2014/main" val="342436101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178563032"/>
                    </a:ext>
                  </a:extLst>
                </a:gridCol>
                <a:gridCol w="1005171">
                  <a:extLst>
                    <a:ext uri="{9D8B030D-6E8A-4147-A177-3AD203B41FA5}">
                      <a16:colId xmlns:a16="http://schemas.microsoft.com/office/drawing/2014/main" val="3866558425"/>
                    </a:ext>
                  </a:extLst>
                </a:gridCol>
              </a:tblGrid>
              <a:tr h="2921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Variable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smtClean="0">
                          <a:effectLst/>
                        </a:rPr>
                        <a:t>FCA 15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FCA 14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smtClean="0">
                          <a:effectLst/>
                        </a:rPr>
                        <a:t>Delta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extLst>
                  <a:ext uri="{0D108BD9-81ED-4DB2-BD59-A6C34878D82A}">
                    <a16:rowId xmlns:a16="http://schemas.microsoft.com/office/drawing/2014/main" val="2589819549"/>
                  </a:ext>
                </a:extLst>
              </a:tr>
              <a:tr h="3259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hlinkClick r:id="rId3" action="ppaction://hlinksldjump"/>
                        </a:rPr>
                        <a:t>90/10 </a:t>
                      </a:r>
                      <a:r>
                        <a:rPr lang="en-US" sz="1200" b="1" u="none" strike="noStrike" dirty="0" smtClean="0">
                          <a:solidFill>
                            <a:srgbClr val="000000"/>
                          </a:solidFill>
                          <a:effectLst/>
                          <a:hlinkClick r:id="rId3" action="ppaction://hlinksldjump"/>
                        </a:rPr>
                        <a:t>Net</a:t>
                      </a:r>
                      <a:r>
                        <a:rPr lang="en-US" sz="1200" b="1" u="none" strike="noStrike" baseline="0" dirty="0" smtClean="0">
                          <a:solidFill>
                            <a:srgbClr val="000000"/>
                          </a:solidFill>
                          <a:effectLst/>
                          <a:hlinkClick r:id="rId3" action="ppaction://hlinksldjump"/>
                        </a:rPr>
                        <a:t> </a:t>
                      </a:r>
                      <a:r>
                        <a:rPr lang="en-US" sz="1200" b="1" u="none" strike="noStrike" dirty="0" smtClean="0">
                          <a:solidFill>
                            <a:srgbClr val="000000"/>
                          </a:solidFill>
                          <a:effectLst/>
                          <a:hlinkClick r:id="rId3" action="ppaction://hlinksldjump"/>
                        </a:rPr>
                        <a:t>Peak </a:t>
                      </a:r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hlinkClick r:id="rId3" action="ppaction://hlinksldjump"/>
                        </a:rPr>
                        <a:t>Load </a:t>
                      </a:r>
                      <a:r>
                        <a:rPr lang="en-US" sz="1200" b="1" u="none" strike="noStrike" dirty="0" smtClean="0">
                          <a:solidFill>
                            <a:srgbClr val="000000"/>
                          </a:solidFill>
                          <a:effectLst/>
                          <a:hlinkClick r:id="rId3" action="ppaction://hlinksldjump"/>
                        </a:rPr>
                        <a:t>(</a:t>
                      </a:r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hlinkClick r:id="rId3" action="ppaction://hlinksldjump"/>
                        </a:rPr>
                        <a:t>MW)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20,385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extLst>
                  <a:ext uri="{0D108BD9-81ED-4DB2-BD59-A6C34878D82A}">
                    <a16:rowId xmlns:a16="http://schemas.microsoft.com/office/drawing/2014/main" val="4279301136"/>
                  </a:ext>
                </a:extLst>
              </a:tr>
              <a:tr h="3259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hlinkClick r:id="rId4" action="ppaction://hlinksldjump"/>
                        </a:rPr>
                        <a:t>LDC </a:t>
                      </a:r>
                      <a:r>
                        <a:rPr lang="en-US" sz="1200" b="1" u="none" strike="noStrike" dirty="0" smtClean="0">
                          <a:solidFill>
                            <a:srgbClr val="000000"/>
                          </a:solidFill>
                          <a:effectLst/>
                          <a:hlinkClick r:id="rId4" action="ppaction://hlinksldjump"/>
                        </a:rPr>
                        <a:t>Gas </a:t>
                      </a:r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hlinkClick r:id="rId4" action="ppaction://hlinksldjump"/>
                        </a:rPr>
                        <a:t>Demand </a:t>
                      </a:r>
                      <a:r>
                        <a:rPr lang="en-US" sz="1200" b="1" u="none" strike="noStrike" dirty="0" smtClean="0">
                          <a:solidFill>
                            <a:srgbClr val="000000"/>
                          </a:solidFill>
                          <a:effectLst/>
                          <a:hlinkClick r:id="rId4" action="ppaction://hlinksldjump"/>
                        </a:rPr>
                        <a:t>(Bcf</a:t>
                      </a:r>
                      <a:r>
                        <a:rPr lang="en-US" sz="12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/d</a:t>
                      </a:r>
                      <a:r>
                        <a:rPr lang="en-US" sz="1200" b="1" u="none" strike="noStrike" dirty="0" smtClean="0">
                          <a:solidFill>
                            <a:srgbClr val="000000"/>
                          </a:solidFill>
                          <a:effectLst/>
                          <a:hlinkClick r:id="rId4" action="ppaction://hlinksldjump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5.054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5.181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0.127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extLst>
                  <a:ext uri="{0D108BD9-81ED-4DB2-BD59-A6C34878D82A}">
                    <a16:rowId xmlns:a16="http://schemas.microsoft.com/office/drawing/2014/main" val="3889275715"/>
                  </a:ext>
                </a:extLst>
              </a:tr>
              <a:tr h="3259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 smtClean="0">
                          <a:solidFill>
                            <a:srgbClr val="000000"/>
                          </a:solidFill>
                          <a:effectLst/>
                          <a:hlinkClick r:id="rId5" action="ppaction://hlinksldjump"/>
                        </a:rPr>
                        <a:t>Gas Source Capacity from Pipelines (Bcf</a:t>
                      </a:r>
                      <a:r>
                        <a:rPr lang="en-US" sz="12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 action="ppaction://hlinksldjump"/>
                        </a:rPr>
                        <a:t>/d)</a:t>
                      </a:r>
                      <a:endParaRPr lang="en-US" sz="1200" b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3.70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3.59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0.11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extLst>
                  <a:ext uri="{0D108BD9-81ED-4DB2-BD59-A6C34878D82A}">
                    <a16:rowId xmlns:a16="http://schemas.microsoft.com/office/drawing/2014/main" val="3191085853"/>
                  </a:ext>
                </a:extLst>
              </a:tr>
              <a:tr h="5387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6" action="ppaction://hlinksldjump"/>
                        </a:rPr>
                        <a:t>Satellite LNG Injection (Bcf/d)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dirty="0" smtClean="0">
                          <a:solidFill>
                            <a:srgbClr val="000000"/>
                          </a:solidFill>
                        </a:rPr>
                        <a:t>Injections commence when the HDD is greater than 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dirty="0" smtClean="0">
                          <a:solidFill>
                            <a:srgbClr val="000000"/>
                          </a:solidFill>
                        </a:rPr>
                        <a:t>Injections commence when the HDD is greater than 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extLst>
                  <a:ext uri="{0D108BD9-81ED-4DB2-BD59-A6C34878D82A}">
                    <a16:rowId xmlns:a16="http://schemas.microsoft.com/office/drawing/2014/main" val="1807786037"/>
                  </a:ext>
                </a:extLst>
              </a:tr>
              <a:tr h="3259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 smtClean="0">
                          <a:solidFill>
                            <a:srgbClr val="000000"/>
                          </a:solidFill>
                          <a:effectLst/>
                          <a:hlinkClick r:id="rId7" action="ppaction://hlinksldjump"/>
                        </a:rPr>
                        <a:t>Oil</a:t>
                      </a:r>
                      <a:r>
                        <a:rPr lang="en-US" sz="1200" b="1" u="none" strike="noStrike" baseline="0" dirty="0" smtClean="0">
                          <a:solidFill>
                            <a:srgbClr val="000000"/>
                          </a:solidFill>
                          <a:effectLst/>
                          <a:hlinkClick r:id="rId7" action="ppaction://hlinksldjump"/>
                        </a:rPr>
                        <a:t> Unit </a:t>
                      </a:r>
                      <a:r>
                        <a:rPr lang="en-US" sz="1200" b="1" u="none" strike="noStrike" dirty="0" smtClean="0">
                          <a:solidFill>
                            <a:srgbClr val="000000"/>
                          </a:solidFill>
                          <a:effectLst/>
                          <a:hlinkClick r:id="rId7" action="ppaction://hlinksldjump"/>
                        </a:rPr>
                        <a:t>Inventories (%)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69.6%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69.6%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Same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extLst>
                  <a:ext uri="{0D108BD9-81ED-4DB2-BD59-A6C34878D82A}">
                    <a16:rowId xmlns:a16="http://schemas.microsoft.com/office/drawing/2014/main" val="2826030813"/>
                  </a:ext>
                </a:extLst>
              </a:tr>
              <a:tr h="3259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8" action="ppaction://hlinksldjump"/>
                        </a:rPr>
                        <a:t>Resource Seasonal Claimed Capabilities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8" action="ppaction://hlinksldjump"/>
                        </a:rPr>
                        <a:t> (MW)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33,804</a:t>
                      </a: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34,154</a:t>
                      </a: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extLst>
                  <a:ext uri="{0D108BD9-81ED-4DB2-BD59-A6C34878D82A}">
                    <a16:rowId xmlns:a16="http://schemas.microsoft.com/office/drawing/2014/main" val="728710247"/>
                  </a:ext>
                </a:extLst>
              </a:tr>
              <a:tr h="3259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 smtClean="0">
                          <a:solidFill>
                            <a:srgbClr val="000000"/>
                          </a:solidFill>
                          <a:effectLst/>
                          <a:hlinkClick r:id="rId9" action="ppaction://hlinksldjump"/>
                        </a:rPr>
                        <a:t>PV Nameplate (MW</a:t>
                      </a:r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hlinkClick r:id="rId9" action="ppaction://hlinksldjump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6,109.2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5,782.7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extLst>
                  <a:ext uri="{0D108BD9-81ED-4DB2-BD59-A6C34878D82A}">
                    <a16:rowId xmlns:a16="http://schemas.microsoft.com/office/drawing/2014/main" val="49151624"/>
                  </a:ext>
                </a:extLst>
              </a:tr>
              <a:tr h="3259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hlinkClick r:id="rId10" action="ppaction://hlinksldjump"/>
                        </a:rPr>
                        <a:t>Onshore Wind </a:t>
                      </a:r>
                      <a:r>
                        <a:rPr lang="en-US" sz="1200" b="1" u="none" strike="noStrike" dirty="0" smtClean="0">
                          <a:solidFill>
                            <a:srgbClr val="000000"/>
                          </a:solidFill>
                          <a:effectLst/>
                          <a:hlinkClick r:id="rId10" action="ppaction://hlinksldjump"/>
                        </a:rPr>
                        <a:t>Nameplate (MW</a:t>
                      </a:r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hlinkClick r:id="rId10" action="ppaction://hlinksldjump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1,524.1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2923915"/>
                  </a:ext>
                </a:extLst>
              </a:tr>
              <a:tr h="3259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hlinkClick r:id="rId11" action="ppaction://hlinksldjump"/>
                        </a:rPr>
                        <a:t>Offshore Wind </a:t>
                      </a:r>
                      <a:r>
                        <a:rPr lang="en-US" sz="1200" b="1" u="none" strike="noStrike" dirty="0" smtClean="0">
                          <a:solidFill>
                            <a:srgbClr val="000000"/>
                          </a:solidFill>
                          <a:effectLst/>
                          <a:hlinkClick r:id="rId11" action="ppaction://hlinksldjump"/>
                        </a:rPr>
                        <a:t>Nameplate (MW</a:t>
                      </a:r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hlinkClick r:id="rId11" action="ppaction://hlinksldjump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504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0098086"/>
                  </a:ext>
                </a:extLst>
              </a:tr>
              <a:tr h="3259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2" action="ppaction://hlinksldjump"/>
                        </a:rPr>
                        <a:t>Active Demand Response Resources (MW)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extLst>
                  <a:ext uri="{0D108BD9-81ED-4DB2-BD59-A6C34878D82A}">
                    <a16:rowId xmlns:a16="http://schemas.microsoft.com/office/drawing/2014/main" val="2775467275"/>
                  </a:ext>
                </a:extLst>
              </a:tr>
              <a:tr h="3259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3" action="ppaction://hlinksldjump"/>
                        </a:rPr>
                        <a:t>EFORd Reduction(MW) 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2,193</a:t>
                      </a: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-99</a:t>
                      </a:r>
                    </a:p>
                  </a:txBody>
                  <a:tcPr marL="4733" marR="4733" marT="4733" marB="0" anchor="ctr"/>
                </a:tc>
                <a:extLst>
                  <a:ext uri="{0D108BD9-81ED-4DB2-BD59-A6C34878D82A}">
                    <a16:rowId xmlns:a16="http://schemas.microsoft.com/office/drawing/2014/main" val="2766824168"/>
                  </a:ext>
                </a:extLst>
              </a:tr>
              <a:tr h="3259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hlinkClick r:id="rId14" action="ppaction://hlinksldjump"/>
                        </a:rPr>
                        <a:t>Pumped Storage (MW)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1,851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1,785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extLst>
                  <a:ext uri="{0D108BD9-81ED-4DB2-BD59-A6C34878D82A}">
                    <a16:rowId xmlns:a16="http://schemas.microsoft.com/office/drawing/2014/main" val="3325644550"/>
                  </a:ext>
                </a:extLst>
              </a:tr>
              <a:tr h="3259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 smtClean="0">
                          <a:solidFill>
                            <a:srgbClr val="000000"/>
                          </a:solidFill>
                          <a:effectLst/>
                          <a:hlinkClick r:id="rId15" action="ppaction://hlinksldjump"/>
                        </a:rPr>
                        <a:t>Conventional </a:t>
                      </a:r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hlinkClick r:id="rId15" action="ppaction://hlinksldjump"/>
                        </a:rPr>
                        <a:t>Hydro Capacity </a:t>
                      </a:r>
                      <a:r>
                        <a:rPr lang="en-US" sz="1200" b="1" u="none" strike="noStrike" dirty="0" smtClean="0">
                          <a:solidFill>
                            <a:srgbClr val="000000"/>
                          </a:solidFill>
                          <a:effectLst/>
                          <a:hlinkClick r:id="rId15" action="ppaction://hlinksldjump"/>
                        </a:rPr>
                        <a:t>Factor (%)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Profiled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Profiled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3" marR="4733" marT="4733" marB="0" anchor="ctr"/>
                </a:tc>
                <a:extLst>
                  <a:ext uri="{0D108BD9-81ED-4DB2-BD59-A6C34878D82A}">
                    <a16:rowId xmlns:a16="http://schemas.microsoft.com/office/drawing/2014/main" val="1582419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0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301318" cy="1143000"/>
          </a:xfrm>
        </p:spPr>
        <p:txBody>
          <a:bodyPr/>
          <a:lstStyle/>
          <a:p>
            <a:r>
              <a:rPr lang="en-US" dirty="0" smtClean="0"/>
              <a:t>Winter 2024/2025 Peak Load and Energy Profile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981200"/>
          </a:xfrm>
        </p:spPr>
        <p:txBody>
          <a:bodyPr>
            <a:normAutofit/>
          </a:bodyPr>
          <a:lstStyle/>
          <a:p>
            <a:r>
              <a:rPr lang="en-US" sz="2000" dirty="0"/>
              <a:t>Consistent with PP10-I, Section </a:t>
            </a:r>
            <a:r>
              <a:rPr lang="en-US" sz="2000" dirty="0" err="1" smtClean="0"/>
              <a:t>A.i</a:t>
            </a:r>
            <a:r>
              <a:rPr lang="en-US" sz="2000" dirty="0" smtClean="0"/>
              <a:t> and </a:t>
            </a:r>
            <a:r>
              <a:rPr lang="en-US" sz="2000" dirty="0" err="1" smtClean="0"/>
              <a:t>A.ii</a:t>
            </a:r>
            <a:r>
              <a:rPr lang="en-US" sz="2000" dirty="0" smtClean="0"/>
              <a:t>:</a:t>
            </a:r>
            <a:endParaRPr lang="en-US" sz="2000" dirty="0"/>
          </a:p>
          <a:p>
            <a:pPr lvl="1"/>
            <a:r>
              <a:rPr lang="en-US" sz="1600" dirty="0" smtClean="0"/>
              <a:t>The hourly demand levels from winter 2014/2015 will be adjusted* to the 2020 CELT winter net peak load forecast, which is in its final stages of development</a:t>
            </a:r>
          </a:p>
          <a:p>
            <a:pPr lvl="1"/>
            <a:r>
              <a:rPr lang="en-US" sz="1600" dirty="0" smtClean="0"/>
              <a:t>The 2019 CELT winter 2024/2025 90/10 net peak load forecast is projected to be 20,265 MW (to be used for the FCA 15 fuel security reliability review) and the winter 2024/2025 50/50 net peak load forecast is projected to be 19,528 MW (provided for informational purposes)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397" y="6098408"/>
            <a:ext cx="5444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*The projected forecast ratio used to create the energy profile load shape was</a:t>
            </a:r>
            <a:r>
              <a:rPr lang="en-US" sz="1200" dirty="0" smtClean="0">
                <a:solidFill>
                  <a:srgbClr val="00B0F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0.985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78" y="2624907"/>
            <a:ext cx="7738162" cy="350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2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 Distribution Company </a:t>
            </a:r>
            <a:r>
              <a:rPr lang="en-US" dirty="0" smtClean="0"/>
              <a:t>(LDC) Gas Demand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0860" y="956517"/>
            <a:ext cx="8348339" cy="3386883"/>
          </a:xfrm>
        </p:spPr>
        <p:txBody>
          <a:bodyPr>
            <a:normAutofit/>
          </a:bodyPr>
          <a:lstStyle/>
          <a:p>
            <a:r>
              <a:rPr lang="en-US" dirty="0"/>
              <a:t>Consistent with PP10-I, Section </a:t>
            </a:r>
            <a:r>
              <a:rPr lang="en-US" dirty="0" err="1" smtClean="0"/>
              <a:t>A.iii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The methodology ICF used to generate the LDC gas demand forecast has not changed from previous studies</a:t>
            </a:r>
          </a:p>
          <a:p>
            <a:pPr lvl="1"/>
            <a:r>
              <a:rPr lang="en-US" dirty="0" smtClean="0"/>
              <a:t>ICF reviewed the public utility/service commission (PUC/PSC) websites for each of the six New England states to locate the most recently filed Integrated Resource Plans (IRPs) for each utility</a:t>
            </a:r>
          </a:p>
          <a:p>
            <a:pPr lvl="2"/>
            <a:r>
              <a:rPr lang="en-US" dirty="0" smtClean="0"/>
              <a:t>The IRPs provide projections for both annual gas demand and peak winter day (design day) gas demand for the utility’s firm customers</a:t>
            </a:r>
          </a:p>
          <a:p>
            <a:pPr lvl="2"/>
            <a:r>
              <a:rPr lang="en-US" dirty="0" smtClean="0"/>
              <a:t>Below is a table comparing FCA 14 and FCA 15 modeled peak winter demand values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478113"/>
              </p:ext>
            </p:extLst>
          </p:nvPr>
        </p:nvGraphicFramePr>
        <p:xfrm>
          <a:off x="3076575" y="4212476"/>
          <a:ext cx="2990850" cy="2022482"/>
        </p:xfrm>
        <a:graphic>
          <a:graphicData uri="http://schemas.openxmlformats.org/drawingml/2006/table">
            <a:tbl>
              <a:tblPr firstRow="1" bandRow="1"/>
              <a:tblGrid>
                <a:gridCol w="1993900">
                  <a:extLst>
                    <a:ext uri="{9D8B030D-6E8A-4147-A177-3AD203B41FA5}">
                      <a16:colId xmlns:a16="http://schemas.microsoft.com/office/drawing/2014/main" val="3956113544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2288375331"/>
                    </a:ext>
                  </a:extLst>
                </a:gridCol>
              </a:tblGrid>
              <a:tr h="442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95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Modeled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95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822338"/>
                  </a:ext>
                </a:extLst>
              </a:tr>
              <a:tr h="790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FCA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LDC Winter Peak Demand Forecast (Bcf)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212110"/>
                  </a:ext>
                </a:extLst>
              </a:tr>
              <a:tr h="790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FCA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LDC Winter Peak Demand Forecast (Bcf)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781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60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Gas Source Capacity from Pipelines</a:t>
            </a:r>
            <a:br>
              <a:rPr lang="en-US" dirty="0" smtClean="0"/>
            </a:br>
            <a:r>
              <a:rPr lang="en-US" sz="2400" i="1" dirty="0" smtClean="0"/>
              <a:t>Projected Natural Gas Infrastructure Expansions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ISO is accounting for the following pipeline expansion projects based on ICF’s research:</a:t>
            </a:r>
          </a:p>
          <a:p>
            <a:pPr lvl="1"/>
            <a:r>
              <a:rPr lang="en-US" dirty="0" smtClean="0"/>
              <a:t>TGP Line 261 Upgrade</a:t>
            </a:r>
          </a:p>
          <a:p>
            <a:pPr lvl="2"/>
            <a:r>
              <a:rPr lang="en-US" dirty="0" smtClean="0"/>
              <a:t>Increases Tennessee Gas Pipeline overall capacity to 1.49 Bcf/d (up from 1.42 Bcf/d)</a:t>
            </a:r>
          </a:p>
          <a:p>
            <a:pPr lvl="2"/>
            <a:r>
              <a:rPr lang="en-US" dirty="0" smtClean="0"/>
              <a:t>In service by November 2020</a:t>
            </a:r>
          </a:p>
          <a:p>
            <a:pPr lvl="1"/>
            <a:r>
              <a:rPr lang="en-US" dirty="0"/>
              <a:t>Portland Xpress Project Phase 2 and Phase </a:t>
            </a:r>
            <a:r>
              <a:rPr lang="en-US" dirty="0" smtClean="0"/>
              <a:t>3, Westbrook Xpress Project Phase 1, 2, 3</a:t>
            </a:r>
          </a:p>
          <a:p>
            <a:pPr lvl="2"/>
            <a:r>
              <a:rPr lang="en-US" dirty="0" smtClean="0"/>
              <a:t>Increases </a:t>
            </a:r>
            <a:r>
              <a:rPr lang="en-US" dirty="0"/>
              <a:t>Portland Natural Gas Transmission System overall capacity </a:t>
            </a:r>
            <a:r>
              <a:rPr lang="en-US" dirty="0" smtClean="0"/>
              <a:t>to 0.35 Bcf/d (up from 0.25 Bcf/d)</a:t>
            </a:r>
          </a:p>
          <a:p>
            <a:pPr lvl="2"/>
            <a:r>
              <a:rPr lang="en-US" dirty="0" smtClean="0"/>
              <a:t>In service by November 2022</a:t>
            </a:r>
            <a:endParaRPr lang="en-US" dirty="0"/>
          </a:p>
          <a:p>
            <a:pPr lvl="1"/>
            <a:endParaRPr lang="en-US" dirty="0"/>
          </a:p>
          <a:p>
            <a:pPr lvl="2"/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2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Gas Source Capacity from Pipelines, cont. </a:t>
            </a:r>
            <a:br>
              <a:rPr lang="en-US" dirty="0" smtClean="0"/>
            </a:br>
            <a:r>
              <a:rPr lang="en-US" sz="2800" dirty="0" smtClean="0"/>
              <a:t>Gross Contracted Capacity</a:t>
            </a:r>
            <a:endParaRPr lang="en-US" sz="28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6040" y="1219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Based on </a:t>
            </a:r>
            <a:r>
              <a:rPr lang="en-US" dirty="0" smtClean="0"/>
              <a:t>ICF’s </a:t>
            </a:r>
            <a:r>
              <a:rPr lang="en-US" dirty="0"/>
              <a:t>analysis of each pipeline’s Index of Customer (IOC) data </a:t>
            </a:r>
            <a:r>
              <a:rPr lang="en-US" dirty="0" smtClean="0"/>
              <a:t>and proposed pipeline expansions, </a:t>
            </a:r>
            <a:r>
              <a:rPr lang="en-US" dirty="0"/>
              <a:t>the firmly contracted pipeline capacity </a:t>
            </a:r>
            <a:r>
              <a:rPr lang="en-US" dirty="0" smtClean="0"/>
              <a:t>into New England on </a:t>
            </a:r>
            <a:r>
              <a:rPr lang="en-US" dirty="0"/>
              <a:t>existing pipelines </a:t>
            </a:r>
            <a:r>
              <a:rPr lang="en-US" dirty="0" smtClean="0"/>
              <a:t>will total 4.03 Bcf/day</a:t>
            </a:r>
            <a:endParaRPr lang="en-US" dirty="0"/>
          </a:p>
          <a:p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09600" y="5864563"/>
            <a:ext cx="6428337" cy="358588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54864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rgbClr val="000000"/>
                </a:solidFill>
                <a:latin typeface="Arial" panose="020B0604020202020204"/>
              </a:rPr>
              <a:t>*Total may not equal sum due to independent rounding</a:t>
            </a:r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29" y="3124200"/>
            <a:ext cx="8151151" cy="22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Gas Source Capacity from Pipelines, cont.</a:t>
            </a:r>
            <a:br>
              <a:rPr lang="en-US" dirty="0" smtClean="0"/>
            </a:br>
            <a:r>
              <a:rPr lang="en-US" sz="2400" i="1" dirty="0" smtClean="0"/>
              <a:t>Offsets from Natural Gas Entitlements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sz="3300" dirty="0" smtClean="0"/>
              <a:t>Iroquois </a:t>
            </a:r>
            <a:r>
              <a:rPr lang="en-US" sz="3300" dirty="0"/>
              <a:t>pipeline has contract entitlements of 0.33 </a:t>
            </a:r>
            <a:r>
              <a:rPr lang="en-US" sz="3300" dirty="0" smtClean="0"/>
              <a:t>Bcf/d moving </a:t>
            </a:r>
            <a:r>
              <a:rPr lang="en-US" sz="3300" dirty="0"/>
              <a:t>gas through Algonquin to Long Island, </a:t>
            </a:r>
            <a:r>
              <a:rPr lang="en-US" sz="3300" dirty="0" smtClean="0"/>
              <a:t>NY, which the ISO has observed over past winters</a:t>
            </a:r>
            <a:endParaRPr lang="en-US" sz="3300" dirty="0"/>
          </a:p>
          <a:p>
            <a:pPr lvl="1"/>
            <a:r>
              <a:rPr lang="en-US" sz="2900" dirty="0" smtClean="0"/>
              <a:t>These firm </a:t>
            </a:r>
            <a:r>
              <a:rPr lang="en-US" sz="2900" dirty="0"/>
              <a:t>contracts </a:t>
            </a:r>
            <a:r>
              <a:rPr lang="en-US" sz="2900" dirty="0" smtClean="0"/>
              <a:t>have </a:t>
            </a:r>
            <a:r>
              <a:rPr lang="en-US" sz="2900" dirty="0"/>
              <a:t>a receipt point of Brookfield (AGT to IGT interconnect) and associated delivery points on Long Island / New York </a:t>
            </a:r>
            <a:r>
              <a:rPr lang="en-US" sz="2900" dirty="0" smtClean="0"/>
              <a:t>City</a:t>
            </a:r>
          </a:p>
          <a:p>
            <a:pPr lvl="1"/>
            <a:r>
              <a:rPr lang="en-US" sz="2900" dirty="0" smtClean="0"/>
              <a:t>The contracts have </a:t>
            </a:r>
            <a:r>
              <a:rPr lang="en-US" sz="2900" dirty="0"/>
              <a:t>been in place since the 2008 Brookfield interconnection project was brought into </a:t>
            </a:r>
            <a:r>
              <a:rPr lang="en-US" sz="2900" dirty="0" smtClean="0"/>
              <a:t>service</a:t>
            </a:r>
            <a:endParaRPr lang="en-US" sz="2900" dirty="0"/>
          </a:p>
          <a:p>
            <a:pPr lvl="0"/>
            <a:r>
              <a:rPr lang="en-US" sz="3200" dirty="0" smtClean="0"/>
              <a:t>These </a:t>
            </a:r>
            <a:r>
              <a:rPr lang="en-US" sz="3200" dirty="0"/>
              <a:t>‘pass-through’ contracts </a:t>
            </a:r>
            <a:r>
              <a:rPr lang="en-US" sz="3200" dirty="0" smtClean="0"/>
              <a:t>will </a:t>
            </a:r>
            <a:r>
              <a:rPr lang="en-US" sz="3200" dirty="0"/>
              <a:t>be netted from supply to New </a:t>
            </a:r>
            <a:r>
              <a:rPr lang="en-US" sz="3200" dirty="0" smtClean="0"/>
              <a:t>England</a:t>
            </a:r>
          </a:p>
          <a:p>
            <a:r>
              <a:rPr lang="en-US" sz="3200" dirty="0"/>
              <a:t>This ‘</a:t>
            </a:r>
            <a:r>
              <a:rPr lang="en-US" sz="3200" dirty="0" smtClean="0"/>
              <a:t>pass-through</a:t>
            </a:r>
            <a:r>
              <a:rPr lang="en-US" sz="3200" dirty="0"/>
              <a:t>’ out of New </a:t>
            </a:r>
            <a:r>
              <a:rPr lang="en-US" sz="3200" dirty="0" smtClean="0"/>
              <a:t>England lowers </a:t>
            </a:r>
            <a:r>
              <a:rPr lang="en-US" sz="3200" dirty="0"/>
              <a:t>the overall </a:t>
            </a:r>
            <a:r>
              <a:rPr lang="en-US" sz="3200" dirty="0" smtClean="0"/>
              <a:t>pipeline gas capacity total </a:t>
            </a:r>
            <a:r>
              <a:rPr lang="en-US" sz="3200" dirty="0"/>
              <a:t>to the region </a:t>
            </a:r>
            <a:endParaRPr lang="en-US" sz="3200" dirty="0" smtClean="0"/>
          </a:p>
          <a:p>
            <a:r>
              <a:rPr lang="en-US" sz="3200" dirty="0"/>
              <a:t>Consistent with PP10-I, Section </a:t>
            </a:r>
            <a:r>
              <a:rPr lang="en-US" sz="3200" dirty="0" err="1" smtClean="0"/>
              <a:t>A.iv</a:t>
            </a:r>
            <a:r>
              <a:rPr lang="en-US" sz="3200" dirty="0" smtClean="0"/>
              <a:t>:</a:t>
            </a:r>
            <a:endParaRPr lang="en-US" sz="3200" dirty="0"/>
          </a:p>
          <a:p>
            <a:pPr lvl="1"/>
            <a:r>
              <a:rPr lang="en-US" sz="2800" dirty="0" smtClean="0"/>
              <a:t>ISO will model pipeline capacity at 3.70 Bcf/d (up from 3.59 Bcf/d)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resentation - NEPOOL Technical Committees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2447</Words>
  <Application>Microsoft Office PowerPoint</Application>
  <PresentationFormat>On-screen Show (4:3)</PresentationFormat>
  <Paragraphs>393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Presentation - NEPOOL Technical Committees</vt:lpstr>
      <vt:lpstr>PowerPoint Presentation</vt:lpstr>
      <vt:lpstr>PowerPoint Presentation</vt:lpstr>
      <vt:lpstr>Discussion OF fuel security reliability review: Static INPUTS TO FCA 15</vt:lpstr>
      <vt:lpstr>Comparison of Static Inputs for FCA 15 to FCA 14 </vt:lpstr>
      <vt:lpstr>Winter 2024/2025 Peak Load and Energy Profile</vt:lpstr>
      <vt:lpstr>Local Distribution Company (LDC) Gas Demand</vt:lpstr>
      <vt:lpstr>Gas Source Capacity from Pipelines Projected Natural Gas Infrastructure Expansions</vt:lpstr>
      <vt:lpstr>Gas Source Capacity from Pipelines, cont.  Gross Contracted Capacity</vt:lpstr>
      <vt:lpstr>Gas Source Capacity from Pipelines, cont. Offsets from Natural Gas Entitlements</vt:lpstr>
      <vt:lpstr>Satellite LNG Injection</vt:lpstr>
      <vt:lpstr>Utilization of Gas Supply vs. LDC Demand</vt:lpstr>
      <vt:lpstr>Oil Unit Inventory and Replenishment Levels</vt:lpstr>
      <vt:lpstr>Resource Seasonal Claimed Capability</vt:lpstr>
      <vt:lpstr>PV Forecast and Profile</vt:lpstr>
      <vt:lpstr>Onshore Wind Nameplate and Profiles</vt:lpstr>
      <vt:lpstr>Offshore Wind Nameplate and Profiles</vt:lpstr>
      <vt:lpstr>Demand Response Resources</vt:lpstr>
      <vt:lpstr>Equivalent Forced Outage Rate Demand (EFORd)</vt:lpstr>
      <vt:lpstr>Pumped and Battery Storage</vt:lpstr>
      <vt:lpstr>Conventional Hydro-electric Generation</vt:lpstr>
      <vt:lpstr>Continued Discussion OF fuel security reliability review: variable INPUTS TO FCA 15</vt:lpstr>
      <vt:lpstr>Imports</vt:lpstr>
      <vt:lpstr>LNG Injections</vt:lpstr>
      <vt:lpstr>Combined Cycle Dual-Fuel Resource Tank Inventory</vt:lpstr>
      <vt:lpstr>Conclusion</vt:lpstr>
      <vt:lpstr>Stakeholder Schedule</vt:lpstr>
      <vt:lpstr>PowerPoint Presentation</vt:lpstr>
      <vt:lpstr>APPENDIX</vt:lpstr>
      <vt:lpstr>Regional Pipeline Map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2019-03-07T19:59:31Z</dcterms:created>
  <dcterms:modified xsi:type="dcterms:W3CDTF">2020-03-14T15:56:29Z</dcterms:modified>
</cp:coreProperties>
</file>