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9"/>
  </p:notesMasterIdLst>
  <p:handoutMasterIdLst>
    <p:handoutMasterId r:id="rId10"/>
  </p:handoutMasterIdLst>
  <p:sldIdLst>
    <p:sldId id="322" r:id="rId3"/>
    <p:sldId id="310" r:id="rId4"/>
    <p:sldId id="326" r:id="rId5"/>
    <p:sldId id="323" r:id="rId6"/>
    <p:sldId id="324" r:id="rId7"/>
    <p:sldId id="325" r:id="rId8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6A9A"/>
    <a:srgbClr val="EC1F25"/>
    <a:srgbClr val="FBB92F"/>
    <a:srgbClr val="77BD2A"/>
    <a:srgbClr val="62777F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8" autoAdjust="0"/>
    <p:restoredTop sz="95884" autoAdjust="0"/>
  </p:normalViewPr>
  <p:slideViewPr>
    <p:cSldViewPr>
      <p:cViewPr varScale="1">
        <p:scale>
          <a:sx n="128" d="100"/>
          <a:sy n="128" d="100"/>
        </p:scale>
        <p:origin x="151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062" y="-10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3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 smtClean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Geissler@iso-n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March 24, 2020 | MARKETS COMMITTEE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analysis evaluating the incentive to hold fuel oil under alternate designs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950" dirty="0" smtClean="0"/>
              <a:t>Energy Security Improvements (ESI):</a:t>
            </a:r>
          </a:p>
          <a:p>
            <a:r>
              <a:rPr lang="en-US" sz="2950" dirty="0" smtClean="0"/>
              <a:t>Impact Analysis Updates</a:t>
            </a:r>
            <a:endParaRPr lang="en-US" sz="295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29200" y="5791200"/>
            <a:ext cx="3730752" cy="381000"/>
          </a:xfrm>
        </p:spPr>
        <p:txBody>
          <a:bodyPr/>
          <a:lstStyle/>
          <a:p>
            <a:r>
              <a:rPr lang="en-US" dirty="0" smtClean="0"/>
              <a:t>413.535.4367 | </a:t>
            </a:r>
            <a:r>
              <a:rPr lang="en-US" dirty="0" smtClean="0">
                <a:hlinkClick r:id="rId3"/>
              </a:rPr>
              <a:t>CGeissler@iso-ne.com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1381" y="5177135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Chris Geissler</a:t>
            </a:r>
            <a:endParaRPr lang="en-US" sz="1050" kern="0" cap="all" spc="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Analysis To Address Incentives To Hold Fuel Oil Under Alternate Scenarios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371600"/>
            <a:ext cx="8229600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Stakeholders requested additional information about the extent to which alternatives to the ESI proposal would change the incentive to hold fuel oil</a:t>
            </a:r>
          </a:p>
          <a:p>
            <a:r>
              <a:rPr lang="en-US" dirty="0" smtClean="0"/>
              <a:t>These alternatives include</a:t>
            </a:r>
          </a:p>
          <a:p>
            <a:pPr lvl="1"/>
            <a:r>
              <a:rPr lang="en-US" dirty="0" smtClean="0"/>
              <a:t>RER plus (an additional 600 MW of RER procured)</a:t>
            </a:r>
          </a:p>
          <a:p>
            <a:pPr lvl="1"/>
            <a:r>
              <a:rPr lang="en-US" dirty="0" smtClean="0"/>
              <a:t>Strike price plus $10</a:t>
            </a:r>
          </a:p>
          <a:p>
            <a:pPr lvl="1"/>
            <a:r>
              <a:rPr lang="en-US" dirty="0" smtClean="0"/>
              <a:t>No RER</a:t>
            </a:r>
          </a:p>
          <a:p>
            <a:r>
              <a:rPr lang="en-US" dirty="0" smtClean="0"/>
              <a:t>Estimate the returns from holding fuel oil under these alternate designs, and compare to those under the ESI Central Cases to evaluate their impact on incentives</a:t>
            </a:r>
          </a:p>
          <a:p>
            <a:r>
              <a:rPr lang="en-US" dirty="0" smtClean="0"/>
              <a:t>Analysis is also included in updated draft report</a:t>
            </a:r>
          </a:p>
          <a:p>
            <a:pPr lvl="1"/>
            <a:r>
              <a:rPr lang="en-US" dirty="0" smtClean="0"/>
              <a:t>See Appendix B.3.d), Tables 62 - 64</a:t>
            </a:r>
          </a:p>
        </p:txBody>
      </p:sp>
    </p:spTree>
    <p:extLst>
      <p:ext uri="{BB962C8B-B14F-4D97-AF65-F5344CB8AC3E}">
        <p14:creationId xmlns:p14="http://schemas.microsoft.com/office/powerpoint/2010/main" val="289542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Incentives to hold oil increase with higher RER, decrease with higher strike price or elimination of 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676400"/>
            <a:ext cx="8229600" cy="4812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RER plus scenario increases the quantity of RER procured, thus strengthening the financial incentives to hold incremental oil </a:t>
            </a:r>
          </a:p>
          <a:p>
            <a:r>
              <a:rPr lang="en-US" dirty="0" smtClean="0"/>
              <a:t>The introduction of a $10 strike price bias tends to decrease incentives to procure oil by a modest amount</a:t>
            </a:r>
          </a:p>
          <a:p>
            <a:r>
              <a:rPr lang="en-US" dirty="0" smtClean="0"/>
              <a:t>The elimination of RER generally reduces the incentive to procure oil more significantly</a:t>
            </a:r>
          </a:p>
          <a:p>
            <a:r>
              <a:rPr lang="en-US" dirty="0" smtClean="0"/>
              <a:t>While the qualitative results are informative, stakeholders should use caution in drawing precise quantitative comparisons between Cases</a:t>
            </a:r>
          </a:p>
          <a:p>
            <a:pPr lvl="1"/>
            <a:r>
              <a:rPr lang="en-US" dirty="0" smtClean="0"/>
              <a:t>Results depend on model assumptions about inventories and replenishments, which are not precisely calibrated for these scenarios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909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Table 62: Winter Frequently Stressed Scenarios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01000" cy="4992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82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Table 63: Winter Extended Stressed Scenarios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1" y="1219201"/>
            <a:ext cx="7938029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42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Table 64: Winter Infrequently Stressed Scenarios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40831" cy="4958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92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00412B19-6AFF-4176-BA1A-E834734CA4A8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24A483BD-60D6-4245-8F7E-538FDF5E01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0</TotalTime>
  <Words>265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ISO-PPT-Template-Public</vt:lpstr>
      <vt:lpstr>blank</vt:lpstr>
      <vt:lpstr>PowerPoint Presentation</vt:lpstr>
      <vt:lpstr>Additional Analysis To Address Incentives To Hold Fuel Oil Under Alternate Scenarios </vt:lpstr>
      <vt:lpstr>Incentives to hold oil increase with higher RER, decrease with higher strike price or elimination of RER</vt:lpstr>
      <vt:lpstr>Table 62: Winter Frequently Stressed Scenarios</vt:lpstr>
      <vt:lpstr>Table 63: Winter Extended Stressed Scenarios</vt:lpstr>
      <vt:lpstr>Table 64: Winter Infrequently Stressed Scenarios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2020-03-18T21:25:27Z</dcterms:created>
  <dcterms:modified xsi:type="dcterms:W3CDTF">2020-03-18T21:25:35Z</dcterms:modified>
</cp:coreProperties>
</file>