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5" r:id="rId2"/>
    <p:sldId id="286" r:id="rId3"/>
    <p:sldId id="287" r:id="rId4"/>
    <p:sldId id="291" r:id="rId5"/>
    <p:sldId id="29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7" name="Author" initials="A" lastIdx="0" clrIdx="1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66"/>
    <p:restoredTop sz="94608"/>
  </p:normalViewPr>
  <p:slideViewPr>
    <p:cSldViewPr snapToGrid="0" snapToObjects="1">
      <p:cViewPr varScale="1">
        <p:scale>
          <a:sx n="55" d="100"/>
          <a:sy n="55" d="100"/>
        </p:scale>
        <p:origin x="66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4DE7A-F262-5E44-9166-7FCA8BFEC424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A939F-4F71-2A4A-B5FD-84D261B077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802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49840-6BFF-1E44-A514-4783B4A77E76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7FAFD-403B-D54F-9335-2F9520CE9B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419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i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13C-3121-524D-9BA7-5333AD206573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72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D909-8636-3242-957E-9E3903E29E0A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396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BB65-B90B-8741-80CE-130A2EEE55AD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306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ln w="57150" cmpd="thinThick">
            <a:solidFill>
              <a:srgbClr val="000090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b="1" dirty="0">
                <a:solidFill>
                  <a:srgbClr val="000090"/>
                </a:solidFill>
                <a:latin typeface="Cambria"/>
                <a:cs typeface="Cambria"/>
              </a:rPr>
              <a:t>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6648A-CCA1-5A40-A947-FBF07D90A88E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11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AE716-925A-E940-8442-EAE1C63E39B6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9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E632-3179-B14D-AA97-F59A25AA827E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22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49BD9-D628-B348-B361-27B0DF2956FF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46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C168-8336-B941-9FF1-A3179D01EB40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99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22156-9FE0-2D42-B7DA-6780E7A933D2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069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B5EA-33A0-7D4E-8E04-00BE363FFFAD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39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AF16-B652-E24A-8B96-DC06F092C0F0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13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AC1B9-5858-A342-8C84-080FBF48F17E}" type="datetime1">
              <a:rPr lang="en-US" smtClean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Draft - For Discussion Only - Do Not Forward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4FAE8-6D0C-0549-B516-DE34AD904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66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 baseline="0">
          <a:solidFill>
            <a:schemeClr val="tx2"/>
          </a:solidFill>
          <a:latin typeface="Cambria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Cambria" charset="0"/>
          <a:ea typeface="Cambria" charset="0"/>
          <a:cs typeface="Cambria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mbria" charset="0"/>
          <a:ea typeface="Cambria" charset="0"/>
          <a:cs typeface="Cambria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ambria" charset="0"/>
          <a:ea typeface="Cambria" charset="0"/>
          <a:cs typeface="Cambria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ambria" charset="0"/>
          <a:ea typeface="Cambria" charset="0"/>
          <a:cs typeface="Cambria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mbria" charset="0"/>
          <a:ea typeface="Cambria" charset="0"/>
          <a:cs typeface="Cambria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57200" y="546100"/>
            <a:ext cx="8305800" cy="3041138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n-US" sz="4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oudy Old Style"/>
                <a:cs typeface="Goudy Old Style"/>
              </a:rPr>
              <a:t>NESCOE/MA AGO </a:t>
            </a:r>
          </a:p>
          <a:p>
            <a:pPr>
              <a:spcBef>
                <a:spcPts val="0"/>
              </a:spcBef>
            </a:pPr>
            <a:r>
              <a:rPr lang="en-US" sz="4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oudy Old Style"/>
                <a:cs typeface="Goudy Old Style"/>
              </a:rPr>
              <a:t>Reporting on the Competitiveness of Energy Call Option Offers in the Day-Ahead Energy Market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5300" y="3940079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Goudy Old Style"/>
                <a:cs typeface="Goudy Old Style"/>
              </a:rPr>
              <a:t>NEPOOL Markets Committee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Goudy Old Style"/>
                <a:cs typeface="Goudy Old Style"/>
              </a:rPr>
              <a:t>March 24, 2020</a:t>
            </a:r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589" y="5314700"/>
            <a:ext cx="2362200" cy="685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86200" y="4114800"/>
            <a:ext cx="2057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F3C05B-1A8F-CD43-B13C-F9812AB1A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4899" y="5068907"/>
            <a:ext cx="2073735" cy="161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120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4437B-D1F7-5D48-A600-457DB7246BD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Purpose of Amendment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020C8-5D21-6945-9964-24E934552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US" sz="3600" i="1" dirty="0"/>
              <a:t>We note NESCOE and the MA AGO are considering recent tariff changes and may pull our amendments prior to the vote. </a:t>
            </a:r>
          </a:p>
          <a:p>
            <a:pPr>
              <a:lnSpc>
                <a:spcPct val="100000"/>
              </a:lnSpc>
            </a:pPr>
            <a:r>
              <a:rPr lang="en-US" sz="3600" dirty="0"/>
              <a:t>Provide Stakeholders with </a:t>
            </a:r>
            <a:r>
              <a:rPr lang="en-US" sz="3600" i="1" dirty="0"/>
              <a:t>transparency</a:t>
            </a:r>
            <a:r>
              <a:rPr lang="en-US" sz="3600" dirty="0"/>
              <a:t> on: </a:t>
            </a:r>
          </a:p>
          <a:p>
            <a:pPr lvl="1">
              <a:lnSpc>
                <a:spcPct val="100000"/>
              </a:lnSpc>
            </a:pPr>
            <a:r>
              <a:rPr lang="en-US" sz="3600" dirty="0"/>
              <a:t>The competitiveness of the energy call option </a:t>
            </a:r>
            <a:r>
              <a:rPr lang="en-US" sz="3600" i="1" dirty="0"/>
              <a:t>offers</a:t>
            </a:r>
            <a:r>
              <a:rPr lang="en-US" sz="3600" dirty="0"/>
              <a:t> and resulting day-ahead reserve </a:t>
            </a:r>
            <a:r>
              <a:rPr lang="en-US" sz="3600" i="1" dirty="0"/>
              <a:t>prices</a:t>
            </a:r>
            <a:r>
              <a:rPr lang="en-US" sz="3600" dirty="0"/>
              <a:t>, and </a:t>
            </a:r>
          </a:p>
          <a:p>
            <a:pPr lvl="1">
              <a:lnSpc>
                <a:spcPct val="100000"/>
              </a:lnSpc>
            </a:pPr>
            <a:r>
              <a:rPr lang="en-US" sz="3600" dirty="0"/>
              <a:t>The degree and price impacts of any </a:t>
            </a:r>
            <a:r>
              <a:rPr lang="en-US" sz="3600" i="1" dirty="0"/>
              <a:t>market power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8E24F-FF88-524E-B655-D1D18418C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441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0953B-622C-5046-9034-8E162BCBC70F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Changes Based on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E9A21-97A8-2A45-B3D4-F47E38E35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Eliminated the language that was considered “overly prescriptive”</a:t>
            </a:r>
          </a:p>
          <a:p>
            <a:pPr>
              <a:lnSpc>
                <a:spcPct val="120000"/>
              </a:lnSpc>
            </a:pPr>
            <a:r>
              <a:rPr lang="en-US" dirty="0"/>
              <a:t>Eliminated </a:t>
            </a:r>
            <a:r>
              <a:rPr lang="en-US"/>
              <a:t>the redundant language </a:t>
            </a:r>
            <a:r>
              <a:rPr lang="en-US" dirty="0"/>
              <a:t>about market participants providing the ISO-NE with data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D46AF-4F9F-FA4C-82F6-917CF06D6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7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F63B8-3523-CF41-8478-CEFC8FB8582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Tariff Redline Changes from March 11, 2020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106A08E-C563-ED42-A485-3C15DD9FF3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5497" y="1910992"/>
            <a:ext cx="7510409" cy="398637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5311F7-BFEA-5145-80CA-C8463D711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193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F63B8-3523-CF41-8478-CEFC8FB8582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Tariff Redline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D645E-35CC-AC4F-BD67-CD33E02FF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Section III.A.17.2.5 - Reporting on and Certification of the Competitiveness of Energy Call Option Offers in the Day-Ahead Energy Market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5311F7-BFEA-5145-80CA-C8463D711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FAE8-6D0C-0549-B516-DE34AD9047D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809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ESCOE_PowerPointTemplate_Sep2017" id="{5534E06A-EAC4-0C48-A4E6-715791CC4740}" vid="{81F44AD5-CBA4-9047-B544-0D1FCF8E16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140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</vt:lpstr>
      <vt:lpstr>Goudy Old Style</vt:lpstr>
      <vt:lpstr>Office Theme</vt:lpstr>
      <vt:lpstr>PowerPoint Presentation</vt:lpstr>
      <vt:lpstr>Purpose of Amendment</vt:lpstr>
      <vt:lpstr>Changes Based on Feedback</vt:lpstr>
      <vt:lpstr>Tariff Redline Changes from March 11, 2020</vt:lpstr>
      <vt:lpstr>Tariff Redline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2020-03-19T16:40:00Z</dcterms:created>
  <dcterms:modified xsi:type="dcterms:W3CDTF">2020-03-19T16:40:08Z</dcterms:modified>
</cp:coreProperties>
</file>